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Lst>
  <p:notesMasterIdLst>
    <p:notesMasterId r:id="rId11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368" r:id="rId18"/>
    <p:sldId id="274" r:id="rId19"/>
    <p:sldId id="275" r:id="rId20"/>
    <p:sldId id="276" r:id="rId21"/>
    <p:sldId id="277" r:id="rId22"/>
    <p:sldId id="278" r:id="rId23"/>
    <p:sldId id="352" r:id="rId24"/>
    <p:sldId id="280" r:id="rId25"/>
    <p:sldId id="281" r:id="rId26"/>
    <p:sldId id="282" r:id="rId27"/>
    <p:sldId id="283" r:id="rId28"/>
    <p:sldId id="284" r:id="rId29"/>
    <p:sldId id="285" r:id="rId30"/>
    <p:sldId id="286" r:id="rId31"/>
    <p:sldId id="287" r:id="rId32"/>
    <p:sldId id="367" r:id="rId33"/>
    <p:sldId id="366"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65"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7" r:id="rId84"/>
    <p:sldId id="338" r:id="rId85"/>
    <p:sldId id="339" r:id="rId86"/>
    <p:sldId id="340" r:id="rId87"/>
    <p:sldId id="341" r:id="rId88"/>
    <p:sldId id="342" r:id="rId89"/>
    <p:sldId id="343" r:id="rId90"/>
    <p:sldId id="344" r:id="rId91"/>
    <p:sldId id="345" r:id="rId92"/>
    <p:sldId id="364" r:id="rId93"/>
    <p:sldId id="346" r:id="rId94"/>
    <p:sldId id="347" r:id="rId95"/>
    <p:sldId id="348" r:id="rId96"/>
    <p:sldId id="349" r:id="rId97"/>
    <p:sldId id="350" r:id="rId98"/>
    <p:sldId id="351" r:id="rId99"/>
    <p:sldId id="363" r:id="rId100"/>
    <p:sldId id="353" r:id="rId101"/>
    <p:sldId id="354" r:id="rId102"/>
    <p:sldId id="362" r:id="rId103"/>
    <p:sldId id="355" r:id="rId104"/>
    <p:sldId id="356" r:id="rId105"/>
    <p:sldId id="357" r:id="rId106"/>
    <p:sldId id="358" r:id="rId107"/>
    <p:sldId id="359" r:id="rId108"/>
    <p:sldId id="360" r:id="rId109"/>
    <p:sldId id="361" r:id="rId110"/>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zh-CN"/>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zh-CN"/>
          </a:p>
        </p:txBody>
      </p:sp>
      <p:sp>
        <p:nvSpPr>
          <p:cNvPr id="61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zh-CN"/>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2070DD4B-FE2C-4D21-88D8-F1447696E631}"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A1299-1C32-486F-BAAB-CB583653B0B3}" type="slidenum">
              <a:rPr lang="en-US" altLang="zh-CN"/>
              <a:pPr/>
              <a:t>3</a:t>
            </a:fld>
            <a:endParaRPr lang="en-US" altLang="zh-CN"/>
          </a:p>
        </p:txBody>
      </p:sp>
      <p:sp>
        <p:nvSpPr>
          <p:cNvPr id="717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3600">
              <a:solidFill>
                <a:srgbClr val="4958B3"/>
              </a:solidFill>
              <a:ea typeface="华文中宋" panose="0201060004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6A192-25DF-4CD6-8168-FD87EC0CE315}" type="slidenum">
              <a:rPr lang="en-US" altLang="zh-CN"/>
              <a:pPr/>
              <a:t>34</a:t>
            </a:fld>
            <a:endParaRPr lang="en-US" altLang="zh-CN"/>
          </a:p>
        </p:txBody>
      </p:sp>
      <p:sp>
        <p:nvSpPr>
          <p:cNvPr id="4710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1400" b="1">
              <a:latin typeface="华文中宋" panose="02010600040101010101" pitchFamily="2" charset="-122"/>
              <a:ea typeface="华文中宋" panose="0201060004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1259C-6205-4E1D-A1AC-8FF6FF5C2166}" type="slidenum">
              <a:rPr lang="en-US" altLang="zh-CN"/>
              <a:pPr/>
              <a:t>35</a:t>
            </a:fld>
            <a:endParaRPr lang="en-US" altLang="zh-CN"/>
          </a:p>
        </p:txBody>
      </p:sp>
      <p:sp>
        <p:nvSpPr>
          <p:cNvPr id="491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3200">
              <a:solidFill>
                <a:srgbClr val="4958B3"/>
              </a:solidFill>
              <a:ea typeface="华文宋体" panose="0201060004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A37E4-C836-4007-9C44-A88FAB3336D4}" type="slidenum">
              <a:rPr lang="en-US" altLang="zh-CN"/>
              <a:pPr/>
              <a:t>37</a:t>
            </a:fld>
            <a:endParaRPr lang="en-US" altLang="zh-CN"/>
          </a:p>
        </p:txBody>
      </p:sp>
      <p:sp>
        <p:nvSpPr>
          <p:cNvPr id="5222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3600" b="1">
              <a:ea typeface="华文宋体" panose="0201060004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1E830-10F4-4381-BE6F-5309676B7066}" type="slidenum">
              <a:rPr lang="en-US" altLang="zh-CN"/>
              <a:pPr/>
              <a:t>38</a:t>
            </a:fld>
            <a:endParaRPr lang="en-US" altLang="zh-CN"/>
          </a:p>
        </p:txBody>
      </p:sp>
      <p:sp>
        <p:nvSpPr>
          <p:cNvPr id="5427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b="1" i="1">
              <a:solidFill>
                <a:srgbClr val="459B47"/>
              </a:solidFill>
              <a:effectLst>
                <a:outerShdw blurRad="38100" dist="38100" dir="2700000" algn="tl">
                  <a:srgbClr val="C0C0C0"/>
                </a:outerShdw>
              </a:effectLst>
              <a:ea typeface="楷体_GB2312" pitchFamily="49"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93F9F-702F-4AB6-8E65-FD51B432B890}" type="slidenum">
              <a:rPr lang="en-US" altLang="zh-CN"/>
              <a:pPr/>
              <a:t>44</a:t>
            </a:fld>
            <a:endParaRPr lang="en-US" altLang="zh-CN"/>
          </a:p>
        </p:txBody>
      </p:sp>
      <p:sp>
        <p:nvSpPr>
          <p:cNvPr id="6144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2800" b="1">
              <a:solidFill>
                <a:schemeClr val="folHlink"/>
              </a:solidFill>
              <a:ea typeface="华文中宋" panose="0201060004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0DDB6-5DAE-425A-8D79-EB7285D56A7C}" type="slidenum">
              <a:rPr lang="en-US" altLang="zh-CN"/>
              <a:pPr/>
              <a:t>45</a:t>
            </a:fld>
            <a:endParaRPr lang="en-US" altLang="zh-CN"/>
          </a:p>
        </p:txBody>
      </p:sp>
      <p:sp>
        <p:nvSpPr>
          <p:cNvPr id="6349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zh-CN" altLang="en-US"/>
              <a:t>左下角处有超级链接到</a:t>
            </a:r>
            <a:r>
              <a:rPr lang="zh-CN" altLang="en-US" sz="2800" b="1">
                <a:solidFill>
                  <a:schemeClr val="folHlink"/>
                </a:solidFill>
                <a:ea typeface="华文中宋" panose="02010600040101010101" pitchFamily="2" charset="-122"/>
              </a:rPr>
              <a:t>配伍末端</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EA10F-5C4D-4637-A2A5-A13D5B65AF67}" type="slidenum">
              <a:rPr lang="en-US" altLang="zh-CN"/>
              <a:pPr/>
              <a:t>46</a:t>
            </a:fld>
            <a:endParaRPr lang="en-US" altLang="zh-CN"/>
          </a:p>
        </p:txBody>
      </p:sp>
      <p:sp>
        <p:nvSpPr>
          <p:cNvPr id="6553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2800" b="1">
              <a:solidFill>
                <a:schemeClr val="folHlink"/>
              </a:solidFill>
              <a:ea typeface="华文中宋" panose="0201060004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529C3-BE8C-415F-9F7F-4F350281F897}" type="slidenum">
              <a:rPr lang="en-US" altLang="zh-CN"/>
              <a:pPr/>
              <a:t>47</a:t>
            </a:fld>
            <a:endParaRPr lang="en-US" altLang="zh-CN"/>
          </a:p>
        </p:txBody>
      </p:sp>
      <p:sp>
        <p:nvSpPr>
          <p:cNvPr id="6758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2800" b="1">
              <a:solidFill>
                <a:schemeClr val="folHlink"/>
              </a:solidFill>
              <a:ea typeface="华文中宋" panose="0201060004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5073C-F08B-4074-BBBB-1CBCC490992E}" type="slidenum">
              <a:rPr lang="en-US" altLang="zh-CN"/>
              <a:pPr/>
              <a:t>57</a:t>
            </a:fld>
            <a:endParaRPr lang="en-US" altLang="zh-CN"/>
          </a:p>
        </p:txBody>
      </p:sp>
      <p:sp>
        <p:nvSpPr>
          <p:cNvPr id="7885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b="1" i="1">
              <a:solidFill>
                <a:srgbClr val="459B47"/>
              </a:solidFill>
              <a:effectLst>
                <a:outerShdw blurRad="38100" dist="38100" dir="2700000" algn="tl">
                  <a:srgbClr val="C0C0C0"/>
                </a:outerShdw>
              </a:effectLst>
              <a:ea typeface="楷体_GB2312" pitchFamily="49"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CF42D-1EF9-4F3E-BA87-A65A4429535A}" type="slidenum">
              <a:rPr lang="en-US" altLang="zh-CN"/>
              <a:pPr/>
              <a:t>60</a:t>
            </a:fld>
            <a:endParaRPr lang="en-US" altLang="zh-CN"/>
          </a:p>
        </p:txBody>
      </p:sp>
      <p:sp>
        <p:nvSpPr>
          <p:cNvPr id="8192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9A85E-EFDA-425F-ACF3-D5FF24BE75EB}" type="slidenum">
              <a:rPr lang="en-US" altLang="zh-CN"/>
              <a:pPr/>
              <a:t>8</a:t>
            </a:fld>
            <a:endParaRPr lang="en-US" altLang="zh-CN"/>
          </a:p>
        </p:txBody>
      </p:sp>
      <p:sp>
        <p:nvSpPr>
          <p:cNvPr id="1331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4800" b="1">
              <a:solidFill>
                <a:srgbClr val="2B5A22"/>
              </a:solidFill>
              <a:effectLst>
                <a:outerShdw blurRad="38100" dist="38100" dir="2700000" algn="tl">
                  <a:srgbClr val="C0C0C0"/>
                </a:outerShdw>
              </a:effectLst>
              <a:latin typeface="楷体_GB2312" pitchFamily="49" charset="-122"/>
              <a:ea typeface="楷体_GB2312" pitchFamily="49"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D6796-817F-4DFE-B747-FF81CBBE9953}" type="slidenum">
              <a:rPr lang="en-US" altLang="zh-CN"/>
              <a:pPr/>
              <a:t>61</a:t>
            </a:fld>
            <a:endParaRPr lang="en-US" altLang="zh-CN"/>
          </a:p>
        </p:txBody>
      </p:sp>
      <p:sp>
        <p:nvSpPr>
          <p:cNvPr id="8397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b="1" i="1">
              <a:solidFill>
                <a:srgbClr val="459B47"/>
              </a:solidFill>
              <a:effectLst>
                <a:outerShdw blurRad="38100" dist="38100" dir="2700000" algn="tl">
                  <a:srgbClr val="C0C0C0"/>
                </a:outerShdw>
              </a:effectLst>
              <a:ea typeface="楷体_GB2312" pitchFamily="49"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BBAEC-2300-403E-8D03-FE4EAF5414B0}" type="slidenum">
              <a:rPr lang="en-US" altLang="zh-CN"/>
              <a:pPr/>
              <a:t>63</a:t>
            </a:fld>
            <a:endParaRPr lang="en-US" altLang="zh-CN"/>
          </a:p>
        </p:txBody>
      </p:sp>
      <p:sp>
        <p:nvSpPr>
          <p:cNvPr id="8704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1400" b="1" i="1">
              <a:solidFill>
                <a:srgbClr val="459B47"/>
              </a:solidFill>
              <a:ea typeface="楷体_GB2312" pitchFamily="49"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AE9F7-2409-4C6C-8913-4014CE9B4AAC}" type="slidenum">
              <a:rPr lang="en-US" altLang="zh-CN"/>
              <a:pPr/>
              <a:t>65</a:t>
            </a:fld>
            <a:endParaRPr lang="en-US" altLang="zh-CN"/>
          </a:p>
        </p:txBody>
      </p:sp>
      <p:sp>
        <p:nvSpPr>
          <p:cNvPr id="9011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5E052-C0DD-4D52-B1F7-EC02EF7E6C0C}" type="slidenum">
              <a:rPr lang="en-US" altLang="zh-CN"/>
              <a:pPr/>
              <a:t>76</a:t>
            </a:fld>
            <a:endParaRPr lang="en-US" altLang="zh-CN"/>
          </a:p>
        </p:txBody>
      </p:sp>
      <p:sp>
        <p:nvSpPr>
          <p:cNvPr id="10240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28E90-0FA4-4B7E-AAEC-E4356CFF2196}" type="slidenum">
              <a:rPr lang="en-US" altLang="zh-CN"/>
              <a:pPr/>
              <a:t>93</a:t>
            </a:fld>
            <a:endParaRPr lang="en-US" altLang="zh-CN"/>
          </a:p>
        </p:txBody>
      </p:sp>
      <p:sp>
        <p:nvSpPr>
          <p:cNvPr id="12083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b="1" i="1">
              <a:solidFill>
                <a:srgbClr val="459B47"/>
              </a:solidFill>
              <a:effectLst>
                <a:outerShdw blurRad="38100" dist="38100" dir="2700000" algn="tl">
                  <a:srgbClr val="C0C0C0"/>
                </a:outerShdw>
              </a:effectLst>
              <a:ea typeface="楷体_GB2312" pitchFamily="49"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4ABC0-3B0B-4DCF-B110-897794FA10AF}" type="slidenum">
              <a:rPr lang="en-US" altLang="zh-CN"/>
              <a:pPr/>
              <a:t>96</a:t>
            </a:fld>
            <a:endParaRPr lang="en-US" altLang="zh-CN"/>
          </a:p>
        </p:txBody>
      </p:sp>
      <p:sp>
        <p:nvSpPr>
          <p:cNvPr id="12493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b="1">
              <a:solidFill>
                <a:srgbClr val="459B47"/>
              </a:solidFill>
              <a:effectLst>
                <a:outerShdw blurRad="38100" dist="38100" dir="2700000" algn="tl">
                  <a:srgbClr val="C0C0C0"/>
                </a:outerShdw>
              </a:effectLst>
              <a:ea typeface="楷体_GB2312" pitchFamily="49"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CCA53-845D-45FE-8C38-805DC60A538C}" type="slidenum">
              <a:rPr lang="en-US" altLang="zh-CN"/>
              <a:pPr/>
              <a:t>97</a:t>
            </a:fld>
            <a:endParaRPr lang="en-US" altLang="zh-CN"/>
          </a:p>
        </p:txBody>
      </p:sp>
      <p:sp>
        <p:nvSpPr>
          <p:cNvPr id="12697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9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b="1">
              <a:solidFill>
                <a:srgbClr val="459B47"/>
              </a:solidFill>
              <a:effectLst>
                <a:outerShdw blurRad="38100" dist="38100" dir="2700000" algn="tl">
                  <a:srgbClr val="C0C0C0"/>
                </a:outerShdw>
              </a:effectLst>
              <a:ea typeface="楷体_GB2312" pitchFamily="49"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9270E-A2AD-4753-B72E-4768A9A6E238}" type="slidenum">
              <a:rPr lang="en-US" altLang="zh-CN"/>
              <a:pPr/>
              <a:t>10</a:t>
            </a:fld>
            <a:endParaRPr lang="en-US" altLang="zh-CN"/>
          </a:p>
        </p:txBody>
      </p:sp>
      <p:sp>
        <p:nvSpPr>
          <p:cNvPr id="1638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3600">
              <a:solidFill>
                <a:srgbClr val="4958B3"/>
              </a:solidFill>
              <a:ea typeface="华文中宋" panose="0201060004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9D106-5CFC-4A9A-9A2F-AFBEE9CAF02F}" type="slidenum">
              <a:rPr lang="en-US" altLang="zh-CN"/>
              <a:pPr/>
              <a:t>13</a:t>
            </a:fld>
            <a:endParaRPr lang="en-US" altLang="zh-CN"/>
          </a:p>
        </p:txBody>
      </p:sp>
      <p:sp>
        <p:nvSpPr>
          <p:cNvPr id="2048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4800" b="1">
              <a:solidFill>
                <a:srgbClr val="2B5A22"/>
              </a:solidFill>
              <a:effectLst>
                <a:outerShdw blurRad="38100" dist="38100" dir="2700000" algn="tl">
                  <a:srgbClr val="C0C0C0"/>
                </a:outerShdw>
              </a:effectLst>
              <a:latin typeface="楷体_GB2312" pitchFamily="49" charset="-122"/>
              <a:ea typeface="楷体_GB2312" pitchFamily="49"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62D68-CA39-47FD-A6A9-3F9DD9EA555E}" type="slidenum">
              <a:rPr lang="en-US" altLang="zh-CN"/>
              <a:pPr/>
              <a:t>14</a:t>
            </a:fld>
            <a:endParaRPr lang="en-US" altLang="zh-CN"/>
          </a:p>
        </p:txBody>
      </p:sp>
      <p:sp>
        <p:nvSpPr>
          <p:cNvPr id="2253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3600">
              <a:solidFill>
                <a:srgbClr val="4958B3"/>
              </a:solidFill>
              <a:ea typeface="华文中宋" panose="0201060004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663CD-DA90-4878-85AE-2F90B8B1D884}" type="slidenum">
              <a:rPr lang="en-US" altLang="zh-CN"/>
              <a:pPr/>
              <a:t>16</a:t>
            </a:fld>
            <a:endParaRPr lang="en-US" altLang="zh-CN"/>
          </a:p>
        </p:txBody>
      </p:sp>
      <p:sp>
        <p:nvSpPr>
          <p:cNvPr id="2765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nSpc>
                <a:spcPct val="110000"/>
              </a:lnSpc>
              <a:spcBef>
                <a:spcPct val="0"/>
              </a:spcBef>
            </a:pPr>
            <a:endParaRPr lang="en-US" altLang="zh-CN" sz="2800">
              <a:solidFill>
                <a:schemeClr val="bg2"/>
              </a:solidFill>
              <a:ea typeface="华文中宋" panose="02010600040101010101" pitchFamily="2" charset="-122"/>
            </a:endParaRPr>
          </a:p>
          <a:p>
            <a:endParaRPr lang="en-US" altLang="zh-CN"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C6985-4C83-49E7-9AB9-B22609B70231}" type="slidenum">
              <a:rPr lang="en-US" altLang="zh-CN"/>
              <a:pPr/>
              <a:t>26</a:t>
            </a:fld>
            <a:endParaRPr lang="en-US" altLang="zh-CN"/>
          </a:p>
        </p:txBody>
      </p:sp>
      <p:sp>
        <p:nvSpPr>
          <p:cNvPr id="3789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sz="2800" b="1">
              <a:solidFill>
                <a:schemeClr val="tx2"/>
              </a:solidFill>
              <a:effectLst>
                <a:outerShdw blurRad="38100" dist="38100" dir="2700000" algn="tl">
                  <a:srgbClr val="C0C0C0"/>
                </a:outerShdw>
              </a:effectLs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D31FF-270D-42E5-9F34-9B743A7ED58A}" type="slidenum">
              <a:rPr lang="en-US" altLang="zh-CN"/>
              <a:pPr/>
              <a:t>28</a:t>
            </a:fld>
            <a:endParaRPr lang="en-US" altLang="zh-CN"/>
          </a:p>
        </p:txBody>
      </p:sp>
      <p:sp>
        <p:nvSpPr>
          <p:cNvPr id="4096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455EC-8876-421B-8F0E-1553945EE0AF}" type="slidenum">
              <a:rPr lang="en-US" altLang="zh-CN"/>
              <a:pPr/>
              <a:t>29</a:t>
            </a:fld>
            <a:endParaRPr lang="en-US" altLang="zh-CN"/>
          </a:p>
        </p:txBody>
      </p:sp>
      <p:sp>
        <p:nvSpPr>
          <p:cNvPr id="4301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30050" name="Group 2"/>
          <p:cNvGrpSpPr>
            <a:grpSpLocks/>
          </p:cNvGrpSpPr>
          <p:nvPr/>
        </p:nvGrpSpPr>
        <p:grpSpPr bwMode="auto">
          <a:xfrm>
            <a:off x="0" y="2438400"/>
            <a:ext cx="9009063" cy="1052513"/>
            <a:chOff x="0" y="1536"/>
            <a:chExt cx="5675" cy="663"/>
          </a:xfrm>
        </p:grpSpPr>
        <p:grpSp>
          <p:nvGrpSpPr>
            <p:cNvPr id="130051" name="Group 3"/>
            <p:cNvGrpSpPr>
              <a:grpSpLocks/>
            </p:cNvGrpSpPr>
            <p:nvPr/>
          </p:nvGrpSpPr>
          <p:grpSpPr bwMode="auto">
            <a:xfrm>
              <a:off x="183" y="1604"/>
              <a:ext cx="448" cy="299"/>
              <a:chOff x="720" y="336"/>
              <a:chExt cx="624" cy="432"/>
            </a:xfrm>
          </p:grpSpPr>
          <p:sp>
            <p:nvSpPr>
              <p:cNvPr id="13005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005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30054" name="Group 6"/>
            <p:cNvGrpSpPr>
              <a:grpSpLocks/>
            </p:cNvGrpSpPr>
            <p:nvPr/>
          </p:nvGrpSpPr>
          <p:grpSpPr bwMode="auto">
            <a:xfrm>
              <a:off x="261" y="1870"/>
              <a:ext cx="465" cy="299"/>
              <a:chOff x="912" y="2640"/>
              <a:chExt cx="672" cy="432"/>
            </a:xfrm>
          </p:grpSpPr>
          <p:sp>
            <p:nvSpPr>
              <p:cNvPr id="130055"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0056"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3005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005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005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30060" name="Rectangle 12"/>
          <p:cNvSpPr>
            <a:spLocks noGrp="1" noChangeArrowheads="1"/>
          </p:cNvSpPr>
          <p:nvPr>
            <p:ph type="ctrTitle"/>
          </p:nvPr>
        </p:nvSpPr>
        <p:spPr>
          <a:xfrm>
            <a:off x="990600" y="1828800"/>
            <a:ext cx="7772400" cy="1143000"/>
          </a:xfrm>
        </p:spPr>
        <p:txBody>
          <a:bodyPr/>
          <a:lstStyle>
            <a:lvl1pPr>
              <a:defRPr/>
            </a:lvl1pPr>
          </a:lstStyle>
          <a:p>
            <a:pPr lvl="0"/>
            <a:r>
              <a:rPr lang="zh-CN" altLang="en-US" noProof="0" smtClean="0"/>
              <a:t>单击此处编辑母版标题样式</a:t>
            </a:r>
          </a:p>
        </p:txBody>
      </p:sp>
      <p:sp>
        <p:nvSpPr>
          <p:cNvPr id="130061"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p>
        </p:txBody>
      </p:sp>
      <p:sp>
        <p:nvSpPr>
          <p:cNvPr id="130062"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zh-CN"/>
          </a:p>
        </p:txBody>
      </p:sp>
      <p:sp>
        <p:nvSpPr>
          <p:cNvPr id="130063"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zh-CN"/>
          </a:p>
        </p:txBody>
      </p:sp>
      <p:sp>
        <p:nvSpPr>
          <p:cNvPr id="130064"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A551D3CE-3665-4493-9BA8-E978ACD0F311}" type="slidenum">
              <a:rPr lang="en-US" altLang="zh-CN"/>
              <a:pPr/>
              <a:t>‹#›</a:t>
            </a:fld>
            <a:endParaRPr lang="en-US" altLang="zh-CN"/>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594AA47-6895-4F16-9FAA-35F5F27F0826}" type="slidenum">
              <a:rPr lang="en-US" altLang="zh-CN"/>
              <a:pPr/>
              <a:t>‹#›</a:t>
            </a:fld>
            <a:endParaRPr lang="en-US" altLang="zh-CN"/>
          </a:p>
        </p:txBody>
      </p:sp>
    </p:spTree>
    <p:extLst>
      <p:ext uri="{BB962C8B-B14F-4D97-AF65-F5344CB8AC3E}">
        <p14:creationId xmlns:p14="http://schemas.microsoft.com/office/powerpoint/2010/main" val="118222944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54863" y="1600200"/>
            <a:ext cx="1989137" cy="45323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82688" y="1600200"/>
            <a:ext cx="5819775" cy="4532313"/>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C46C2AA-5E10-473E-B43C-55ECAC5AEE21}" type="slidenum">
              <a:rPr lang="en-US" altLang="zh-CN"/>
              <a:pPr/>
              <a:t>‹#›</a:t>
            </a:fld>
            <a:endParaRPr lang="en-US" altLang="zh-CN"/>
          </a:p>
        </p:txBody>
      </p:sp>
    </p:spTree>
    <p:extLst>
      <p:ext uri="{BB962C8B-B14F-4D97-AF65-F5344CB8AC3E}">
        <p14:creationId xmlns:p14="http://schemas.microsoft.com/office/powerpoint/2010/main" val="171113999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40D9988-446D-4ADC-B510-797073B732F3}" type="slidenum">
              <a:rPr lang="en-US" altLang="zh-CN"/>
              <a:pPr/>
              <a:t>‹#›</a:t>
            </a:fld>
            <a:endParaRPr lang="en-US" altLang="zh-CN"/>
          </a:p>
        </p:txBody>
      </p:sp>
    </p:spTree>
    <p:extLst>
      <p:ext uri="{BB962C8B-B14F-4D97-AF65-F5344CB8AC3E}">
        <p14:creationId xmlns:p14="http://schemas.microsoft.com/office/powerpoint/2010/main" val="255890058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47678F6-D31D-47D6-B7C0-7C638E9A3D41}" type="slidenum">
              <a:rPr lang="en-US" altLang="zh-CN"/>
              <a:pPr/>
              <a:t>‹#›</a:t>
            </a:fld>
            <a:endParaRPr lang="en-US" altLang="zh-CN"/>
          </a:p>
        </p:txBody>
      </p:sp>
    </p:spTree>
    <p:extLst>
      <p:ext uri="{BB962C8B-B14F-4D97-AF65-F5344CB8AC3E}">
        <p14:creationId xmlns:p14="http://schemas.microsoft.com/office/powerpoint/2010/main" val="3717555320"/>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5A28832-AA79-4C56-A76A-4A628F530B5C}" type="slidenum">
              <a:rPr lang="en-US" altLang="zh-CN"/>
              <a:pPr/>
              <a:t>‹#›</a:t>
            </a:fld>
            <a:endParaRPr lang="en-US" altLang="zh-CN"/>
          </a:p>
        </p:txBody>
      </p:sp>
    </p:spTree>
    <p:extLst>
      <p:ext uri="{BB962C8B-B14F-4D97-AF65-F5344CB8AC3E}">
        <p14:creationId xmlns:p14="http://schemas.microsoft.com/office/powerpoint/2010/main" val="76047195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09A584AA-09F4-43D5-BE9E-C83B1EE7A760}" type="slidenum">
              <a:rPr lang="en-US" altLang="zh-CN"/>
              <a:pPr/>
              <a:t>‹#›</a:t>
            </a:fld>
            <a:endParaRPr lang="en-US" altLang="zh-CN"/>
          </a:p>
        </p:txBody>
      </p:sp>
    </p:spTree>
    <p:extLst>
      <p:ext uri="{BB962C8B-B14F-4D97-AF65-F5344CB8AC3E}">
        <p14:creationId xmlns:p14="http://schemas.microsoft.com/office/powerpoint/2010/main" val="322683366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F82E6AB1-0B8A-435C-B963-BF0F9259AD1C}" type="slidenum">
              <a:rPr lang="en-US" altLang="zh-CN"/>
              <a:pPr/>
              <a:t>‹#›</a:t>
            </a:fld>
            <a:endParaRPr lang="en-US" altLang="zh-CN"/>
          </a:p>
        </p:txBody>
      </p:sp>
    </p:spTree>
    <p:extLst>
      <p:ext uri="{BB962C8B-B14F-4D97-AF65-F5344CB8AC3E}">
        <p14:creationId xmlns:p14="http://schemas.microsoft.com/office/powerpoint/2010/main" val="257407497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133EF27D-46F0-45D7-B514-10C60259D4A7}" type="slidenum">
              <a:rPr lang="en-US" altLang="zh-CN"/>
              <a:pPr/>
              <a:t>‹#›</a:t>
            </a:fld>
            <a:endParaRPr lang="en-US" altLang="zh-CN"/>
          </a:p>
        </p:txBody>
      </p:sp>
    </p:spTree>
    <p:extLst>
      <p:ext uri="{BB962C8B-B14F-4D97-AF65-F5344CB8AC3E}">
        <p14:creationId xmlns:p14="http://schemas.microsoft.com/office/powerpoint/2010/main" val="222610763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0B050019-EB22-4B93-9A76-903FB5299F10}" type="slidenum">
              <a:rPr lang="en-US" altLang="zh-CN"/>
              <a:pPr/>
              <a:t>‹#›</a:t>
            </a:fld>
            <a:endParaRPr lang="en-US" altLang="zh-CN"/>
          </a:p>
        </p:txBody>
      </p:sp>
    </p:spTree>
    <p:extLst>
      <p:ext uri="{BB962C8B-B14F-4D97-AF65-F5344CB8AC3E}">
        <p14:creationId xmlns:p14="http://schemas.microsoft.com/office/powerpoint/2010/main" val="246369421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1835026-0E06-425E-A968-A73167CBFA39}" type="slidenum">
              <a:rPr lang="en-US" altLang="zh-CN"/>
              <a:pPr/>
              <a:t>‹#›</a:t>
            </a:fld>
            <a:endParaRPr lang="en-US" altLang="zh-CN"/>
          </a:p>
        </p:txBody>
      </p:sp>
    </p:spTree>
    <p:extLst>
      <p:ext uri="{BB962C8B-B14F-4D97-AF65-F5344CB8AC3E}">
        <p14:creationId xmlns:p14="http://schemas.microsoft.com/office/powerpoint/2010/main" val="40893195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ChangeArrowheads="1"/>
          </p:cNvSpPr>
          <p:nvPr/>
        </p:nvSpPr>
        <p:spPr bwMode="ltGray">
          <a:xfrm>
            <a:off x="457200" y="38100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29027" name="Rectangle 3"/>
          <p:cNvSpPr>
            <a:spLocks noChangeArrowheads="1"/>
          </p:cNvSpPr>
          <p:nvPr/>
        </p:nvSpPr>
        <p:spPr bwMode="ltGray">
          <a:xfrm>
            <a:off x="609600" y="30480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29028" name="Rectangle 4"/>
          <p:cNvSpPr>
            <a:spLocks noChangeArrowheads="1"/>
          </p:cNvSpPr>
          <p:nvPr/>
        </p:nvSpPr>
        <p:spPr bwMode="ltGray">
          <a:xfrm>
            <a:off x="381000" y="533400"/>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29029" name="Rectangle 5"/>
          <p:cNvSpPr>
            <a:spLocks noChangeArrowheads="1"/>
          </p:cNvSpPr>
          <p:nvPr/>
        </p:nvSpPr>
        <p:spPr bwMode="ltGray">
          <a:xfrm>
            <a:off x="762000" y="609600"/>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29030" name="Rectangle 6"/>
          <p:cNvSpPr>
            <a:spLocks noChangeArrowheads="1"/>
          </p:cNvSpPr>
          <p:nvPr/>
        </p:nvSpPr>
        <p:spPr bwMode="ltGray">
          <a:xfrm>
            <a:off x="228600" y="685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29031" name="Rectangle 7"/>
          <p:cNvSpPr>
            <a:spLocks noChangeArrowheads="1"/>
          </p:cNvSpPr>
          <p:nvPr/>
        </p:nvSpPr>
        <p:spPr bwMode="gray">
          <a:xfrm>
            <a:off x="762000" y="609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29032" name="Rectangle 8"/>
          <p:cNvSpPr>
            <a:spLocks noChangeArrowheads="1"/>
          </p:cNvSpPr>
          <p:nvPr/>
        </p:nvSpPr>
        <p:spPr bwMode="gray">
          <a:xfrm>
            <a:off x="533400" y="10668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29033" name="Rectangle 9"/>
          <p:cNvSpPr>
            <a:spLocks noGrp="1" noChangeArrowheads="1"/>
          </p:cNvSpPr>
          <p:nvPr>
            <p:ph type="title"/>
          </p:nvPr>
        </p:nvSpPr>
        <p:spPr bwMode="auto">
          <a:xfrm>
            <a:off x="1350963" y="1600200"/>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29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29035"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a:lvl1pPr>
          </a:lstStyle>
          <a:p>
            <a:endParaRPr lang="en-US" altLang="zh-CN"/>
          </a:p>
        </p:txBody>
      </p:sp>
      <p:sp>
        <p:nvSpPr>
          <p:cNvPr id="129036"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lvl1pPr>
          </a:lstStyle>
          <a:p>
            <a:endParaRPr lang="en-US" altLang="zh-CN"/>
          </a:p>
        </p:txBody>
      </p:sp>
      <p:sp>
        <p:nvSpPr>
          <p:cNvPr id="129037"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a:lvl1pPr>
          </a:lstStyle>
          <a:p>
            <a:fld id="{9A2AF011-2EF4-42CC-B6A0-34816D5253C8}"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random/>
  </p:transition>
  <p:txStyles>
    <p:titleStyle>
      <a:lvl1pPr algn="l" rtl="0" fontAlgn="base">
        <a:spcBef>
          <a:spcPct val="0"/>
        </a:spcBef>
        <a:spcAft>
          <a:spcPct val="0"/>
        </a:spcAft>
        <a:defRPr kumimoji="1" sz="4400" kern="12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2pPr>
      <a:lvl3pPr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3pPr>
      <a:lvl4pPr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4pPr>
      <a:lvl5pPr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4.bin"/></Relationships>
</file>

<file path=ppt/slides/_rels/slide68.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1.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9.bin"/><Relationship Id="rId14" Type="http://schemas.openxmlformats.org/officeDocument/2006/relationships/image" Target="../media/image35.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EAF3E1"/>
            </a:gs>
            <a:gs pos="100000">
              <a:srgbClr val="EAF3E1">
                <a:gamma/>
                <a:tint val="0"/>
                <a:invGamma/>
              </a:srgbClr>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217488" y="2492375"/>
            <a:ext cx="8926512" cy="2736850"/>
          </a:xfrm>
        </p:spPr>
        <p:txBody>
          <a:bodyPr/>
          <a:lstStyle/>
          <a:p>
            <a:pPr>
              <a:lnSpc>
                <a:spcPct val="120000"/>
              </a:lnSpc>
            </a:pPr>
            <a:r>
              <a:rPr lang="zh-CN" altLang="en-US" sz="5400" b="1">
                <a:solidFill>
                  <a:schemeClr val="folHlink"/>
                </a:solidFill>
                <a:latin typeface="华文楷体" panose="02010600040101010101" pitchFamily="2" charset="-122"/>
                <a:ea typeface="楷体_GB2312" pitchFamily="49" charset="-122"/>
              </a:rPr>
              <a:t>基因</a:t>
            </a:r>
            <a:r>
              <a:rPr lang="zh-CN" altLang="en-US" sz="5400" b="1">
                <a:solidFill>
                  <a:schemeClr val="folHlink"/>
                </a:solidFill>
                <a:latin typeface="楷体_GB2312" pitchFamily="49" charset="-122"/>
                <a:ea typeface="楷体_GB2312" pitchFamily="49" charset="-122"/>
              </a:rPr>
              <a:t>重组和基因工程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p:cTn id="7" dur="500" fill="hold"/>
                                        <p:tgtEl>
                                          <p:spTgt spid="307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3074">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187450" y="1341438"/>
            <a:ext cx="5329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2800" b="1">
                <a:solidFill>
                  <a:srgbClr val="993366"/>
                </a:solidFill>
                <a:latin typeface="Times New Roman" panose="02020603050405020304" pitchFamily="18" charset="0"/>
                <a:ea typeface="华文楷体" panose="02010600040101010101" pitchFamily="2" charset="-122"/>
              </a:rPr>
              <a:t>可接合质粒如 </a:t>
            </a:r>
            <a:r>
              <a:rPr lang="en-US" altLang="zh-CN" sz="2800" b="1">
                <a:solidFill>
                  <a:srgbClr val="993366"/>
                </a:solidFill>
                <a:latin typeface="Times New Roman" panose="02020603050405020304" pitchFamily="18" charset="0"/>
                <a:ea typeface="华文楷体" panose="02010600040101010101" pitchFamily="2" charset="-122"/>
              </a:rPr>
              <a:t>F </a:t>
            </a:r>
            <a:r>
              <a:rPr lang="zh-CN" altLang="en-US" sz="2800" b="1">
                <a:solidFill>
                  <a:srgbClr val="993366"/>
                </a:solidFill>
                <a:latin typeface="Times New Roman" panose="02020603050405020304" pitchFamily="18" charset="0"/>
                <a:ea typeface="华文楷体" panose="02010600040101010101" pitchFamily="2" charset="-122"/>
              </a:rPr>
              <a:t>因子</a:t>
            </a:r>
            <a:r>
              <a:rPr lang="en-US" altLang="zh-CN" sz="2800" b="1">
                <a:solidFill>
                  <a:srgbClr val="993366"/>
                </a:solidFill>
                <a:latin typeface="Times New Roman" panose="02020603050405020304" pitchFamily="18" charset="0"/>
                <a:ea typeface="华文楷体" panose="02010600040101010101" pitchFamily="2" charset="-122"/>
              </a:rPr>
              <a:t>(F factor) </a:t>
            </a:r>
          </a:p>
        </p:txBody>
      </p:sp>
      <p:sp>
        <p:nvSpPr>
          <p:cNvPr id="15363" name="Text Box 3"/>
          <p:cNvSpPr txBox="1">
            <a:spLocks noChangeArrowheads="1"/>
          </p:cNvSpPr>
          <p:nvPr/>
        </p:nvSpPr>
        <p:spPr bwMode="auto">
          <a:xfrm>
            <a:off x="971550" y="549275"/>
            <a:ext cx="7889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rgbClr val="3651D8"/>
                </a:solidFill>
                <a:latin typeface="Times New Roman" panose="02020603050405020304" pitchFamily="18" charset="0"/>
                <a:ea typeface="华文楷体" panose="02010600040101010101" pitchFamily="2" charset="-122"/>
              </a:rPr>
              <a:t>质粒 </a:t>
            </a:r>
            <a:r>
              <a:rPr lang="en-US" altLang="zh-CN" sz="2800" b="1">
                <a:solidFill>
                  <a:srgbClr val="3651D8"/>
                </a:solidFill>
                <a:latin typeface="Times New Roman" panose="02020603050405020304" pitchFamily="18" charset="0"/>
              </a:rPr>
              <a:t>—— </a:t>
            </a:r>
            <a:r>
              <a:rPr lang="zh-CN" altLang="en-US" sz="2800" b="1">
                <a:solidFill>
                  <a:schemeClr val="folHlink"/>
                </a:solidFill>
                <a:latin typeface="Times New Roman" panose="02020603050405020304" pitchFamily="18" charset="0"/>
                <a:ea typeface="华文楷体" panose="02010600040101010101" pitchFamily="2" charset="-122"/>
              </a:rPr>
              <a:t>细菌染色体外的小型环状双链</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分子</a:t>
            </a:r>
          </a:p>
        </p:txBody>
      </p:sp>
      <p:pic>
        <p:nvPicPr>
          <p:cNvPr id="15364" name="Picture 4" descr="接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2349500"/>
            <a:ext cx="6523038" cy="3724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strips(downRight)">
                                      <p:cBhvr>
                                        <p:cTn id="12" dur="500"/>
                                        <p:tgtEl>
                                          <p:spTgt spid="15362"/>
                                        </p:tgtEl>
                                      </p:cBhvr>
                                    </p:animEffect>
                                  </p:childTnLst>
                                </p:cTn>
                              </p:par>
                            </p:childTnLst>
                          </p:cTn>
                        </p:par>
                        <p:par>
                          <p:cTn id="13" fill="hold" nodeType="afterGroup">
                            <p:stCondLst>
                              <p:cond delay="500"/>
                            </p:stCondLst>
                            <p:childTnLst>
                              <p:par>
                                <p:cTn id="14" presetID="4" presetClass="entr" presetSubtype="16" fill="hold" nodeType="afterEffect">
                                  <p:stCondLst>
                                    <p:cond delay="0"/>
                                  </p:stCondLst>
                                  <p:childTnLst>
                                    <p:set>
                                      <p:cBhvr>
                                        <p:cTn id="15" dur="1" fill="hold">
                                          <p:stCondLst>
                                            <p:cond delay="0"/>
                                          </p:stCondLst>
                                        </p:cTn>
                                        <p:tgtEl>
                                          <p:spTgt spid="15364"/>
                                        </p:tgtEl>
                                        <p:attrNameLst>
                                          <p:attrName>style.visibility</p:attrName>
                                        </p:attrNameLst>
                                      </p:cBhvr>
                                      <p:to>
                                        <p:strVal val="visible"/>
                                      </p:to>
                                    </p:set>
                                    <p:animEffect transition="in" filter="box(in)">
                                      <p:cBhvr>
                                        <p:cTn id="16"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1042988" y="1196975"/>
            <a:ext cx="7489825" cy="5256213"/>
          </a:xfrm>
        </p:spPr>
        <p:txBody>
          <a:bodyPr/>
          <a:lstStyle/>
          <a:p>
            <a:r>
              <a:rPr lang="en-US" altLang="zh-CN" b="1">
                <a:latin typeface="华文楷体" panose="02010600040101010101" pitchFamily="2" charset="-122"/>
                <a:ea typeface="华文楷体" panose="02010600040101010101" pitchFamily="2" charset="-122"/>
              </a:rPr>
              <a:t>Clustered Regularly Interspaced Short Palindromic Repeat(</a:t>
            </a:r>
            <a:r>
              <a:rPr lang="zh-CN" altLang="en-US" b="1">
                <a:latin typeface="华文楷体" panose="02010600040101010101" pitchFamily="2" charset="-122"/>
                <a:ea typeface="华文楷体" panose="02010600040101010101" pitchFamily="2" charset="-122"/>
              </a:rPr>
              <a:t>规律成簇的间隔短回文重复</a:t>
            </a:r>
            <a:r>
              <a:rPr lang="en-US" altLang="zh-CN" b="1">
                <a:latin typeface="华文楷体" panose="02010600040101010101" pitchFamily="2" charset="-122"/>
                <a:ea typeface="华文楷体" panose="02010600040101010101" pitchFamily="2" charset="-122"/>
              </a:rPr>
              <a:t>)</a:t>
            </a:r>
          </a:p>
          <a:p>
            <a:r>
              <a:rPr lang="en-US" altLang="zh-CN" b="1">
                <a:latin typeface="华文楷体" panose="02010600040101010101" pitchFamily="2" charset="-122"/>
                <a:ea typeface="华文楷体" panose="02010600040101010101" pitchFamily="2" charset="-122"/>
              </a:rPr>
              <a:t>Cas9</a:t>
            </a:r>
            <a:r>
              <a:rPr lang="zh-CN" altLang="en-US" b="1">
                <a:latin typeface="华文楷体" panose="02010600040101010101" pitchFamily="2" charset="-122"/>
                <a:ea typeface="华文楷体" panose="02010600040101010101" pitchFamily="2" charset="-122"/>
              </a:rPr>
              <a:t>是一种蛋白质，可以识别在</a:t>
            </a:r>
            <a:r>
              <a:rPr lang="en-US" altLang="zh-CN" b="1">
                <a:latin typeface="华文楷体" panose="02010600040101010101" pitchFamily="2" charset="-122"/>
                <a:ea typeface="华文楷体" panose="02010600040101010101" pitchFamily="2" charset="-122"/>
              </a:rPr>
              <a:t>CRISPR</a:t>
            </a:r>
            <a:r>
              <a:rPr lang="zh-CN" altLang="en-US" b="1">
                <a:latin typeface="华文楷体" panose="02010600040101010101" pitchFamily="2" charset="-122"/>
                <a:ea typeface="华文楷体" panose="02010600040101010101" pitchFamily="2" charset="-122"/>
              </a:rPr>
              <a:t>中存储的特殊序列，并通过序列匹配剪切所有的</a:t>
            </a:r>
            <a:r>
              <a:rPr lang="en-US" altLang="zh-CN" b="1">
                <a:latin typeface="华文楷体" panose="02010600040101010101" pitchFamily="2" charset="-122"/>
                <a:ea typeface="华文楷体" panose="02010600040101010101" pitchFamily="2" charset="-122"/>
              </a:rPr>
              <a:t>DNA</a:t>
            </a:r>
            <a:r>
              <a:rPr lang="zh-CN" altLang="en-US" b="1">
                <a:latin typeface="华文楷体" panose="02010600040101010101" pitchFamily="2" charset="-122"/>
                <a:ea typeface="华文楷体" panose="02010600040101010101" pitchFamily="2" charset="-122"/>
              </a:rPr>
              <a:t>。</a:t>
            </a:r>
          </a:p>
          <a:p>
            <a:r>
              <a:rPr lang="zh-CN" altLang="en-US" b="1">
                <a:latin typeface="华文楷体" panose="02010600040101010101" pitchFamily="2" charset="-122"/>
                <a:ea typeface="华文楷体" panose="02010600040101010101" pitchFamily="2" charset="-122"/>
              </a:rPr>
              <a:t>传统的</a:t>
            </a:r>
            <a:r>
              <a:rPr lang="en-US" altLang="zh-CN" b="1">
                <a:latin typeface="华文楷体" panose="02010600040101010101" pitchFamily="2" charset="-122"/>
                <a:ea typeface="华文楷体" panose="02010600040101010101" pitchFamily="2" charset="-122"/>
              </a:rPr>
              <a:t>CRISPR</a:t>
            </a:r>
            <a:r>
              <a:rPr lang="zh-CN" altLang="en-US" b="1">
                <a:latin typeface="华文楷体" panose="02010600040101010101" pitchFamily="2" charset="-122"/>
                <a:ea typeface="华文楷体" panose="02010600040101010101" pitchFamily="2" charset="-122"/>
              </a:rPr>
              <a:t>组件包括基础版酿脓链球菌</a:t>
            </a:r>
            <a:r>
              <a:rPr lang="en-US" altLang="zh-CN" b="1">
                <a:latin typeface="华文楷体" panose="02010600040101010101" pitchFamily="2" charset="-122"/>
                <a:ea typeface="华文楷体" panose="02010600040101010101" pitchFamily="2" charset="-122"/>
              </a:rPr>
              <a:t>Cas9</a:t>
            </a:r>
            <a:r>
              <a:rPr lang="zh-CN" altLang="en-US" b="1">
                <a:latin typeface="华文楷体" panose="02010600040101010101" pitchFamily="2" charset="-122"/>
                <a:ea typeface="华文楷体" panose="02010600040101010101" pitchFamily="2" charset="-122"/>
              </a:rPr>
              <a:t>酶（</a:t>
            </a:r>
            <a:r>
              <a:rPr lang="en-US" altLang="zh-CN" b="1">
                <a:latin typeface="华文楷体" panose="02010600040101010101" pitchFamily="2" charset="-122"/>
                <a:ea typeface="华文楷体" panose="02010600040101010101" pitchFamily="2" charset="-122"/>
              </a:rPr>
              <a:t>SpCas9</a:t>
            </a:r>
            <a:r>
              <a:rPr lang="zh-CN" altLang="en-US" b="1">
                <a:latin typeface="华文楷体" panose="02010600040101010101" pitchFamily="2" charset="-122"/>
                <a:ea typeface="华文楷体" panose="02010600040101010101" pitchFamily="2" charset="-122"/>
              </a:rPr>
              <a:t>）、引导</a:t>
            </a:r>
            <a:r>
              <a:rPr lang="en-US" altLang="zh-CN" b="1">
                <a:latin typeface="华文楷体" panose="02010600040101010101" pitchFamily="2" charset="-122"/>
                <a:ea typeface="华文楷体" panose="02010600040101010101" pitchFamily="2" charset="-122"/>
              </a:rPr>
              <a:t>RNA</a:t>
            </a:r>
            <a:r>
              <a:rPr lang="zh-CN" altLang="en-US" b="1">
                <a:latin typeface="华文楷体" panose="02010600040101010101" pitchFamily="2" charset="-122"/>
                <a:ea typeface="华文楷体" panose="02010600040101010101" pitchFamily="2" charset="-122"/>
              </a:rPr>
              <a:t>（</a:t>
            </a:r>
            <a:r>
              <a:rPr lang="en-US" altLang="zh-CN" b="1">
                <a:latin typeface="华文楷体" panose="02010600040101010101" pitchFamily="2" charset="-122"/>
                <a:ea typeface="华文楷体" panose="02010600040101010101" pitchFamily="2" charset="-122"/>
              </a:rPr>
              <a:t>gRNA</a:t>
            </a:r>
            <a:r>
              <a:rPr lang="zh-CN" altLang="en-US" b="1">
                <a:latin typeface="华文楷体" panose="02010600040101010101" pitchFamily="2" charset="-122"/>
                <a:ea typeface="华文楷体" panose="02010600040101010101" pitchFamily="2" charset="-122"/>
              </a:rPr>
              <a:t>） </a:t>
            </a:r>
          </a:p>
        </p:txBody>
      </p:sp>
      <p:sp>
        <p:nvSpPr>
          <p:cNvPr id="134148" name="Rectangle 4"/>
          <p:cNvSpPr>
            <a:spLocks noChangeArrowheads="1"/>
          </p:cNvSpPr>
          <p:nvPr/>
        </p:nvSpPr>
        <p:spPr bwMode="auto">
          <a:xfrm>
            <a:off x="1331913" y="333375"/>
            <a:ext cx="37449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4000" b="1">
                <a:latin typeface="宋体" panose="02010600030101010101" pitchFamily="2" charset="-122"/>
              </a:rPr>
              <a:t>CRISPR-Cas9 </a:t>
            </a:r>
          </a:p>
        </p:txBody>
      </p:sp>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3" name="Picture 5" descr="360se_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125538"/>
            <a:ext cx="609600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descr="640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57338"/>
            <a:ext cx="7429500" cy="417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755650" y="1700213"/>
            <a:ext cx="7772400" cy="4114800"/>
          </a:xfrm>
        </p:spPr>
        <p:txBody>
          <a:bodyPr/>
          <a:lstStyle/>
          <a:p>
            <a:r>
              <a:rPr lang="en-US" altLang="zh-CN" sz="2800" b="1">
                <a:latin typeface="楷体_GB2312" pitchFamily="49" charset="-122"/>
                <a:ea typeface="楷体_GB2312" pitchFamily="49" charset="-122"/>
              </a:rPr>
              <a:t>CRISPR</a:t>
            </a:r>
            <a:r>
              <a:rPr lang="zh-CN" altLang="en-US" sz="2800" b="1">
                <a:latin typeface="楷体_GB2312" pitchFamily="49" charset="-122"/>
                <a:ea typeface="楷体_GB2312" pitchFamily="49" charset="-122"/>
              </a:rPr>
              <a:t>并不是第一个允许我们在各种生物体中编辑</a:t>
            </a:r>
            <a:r>
              <a:rPr lang="en-US" altLang="zh-CN" sz="2800" b="1">
                <a:latin typeface="楷体_GB2312" pitchFamily="49" charset="-122"/>
                <a:ea typeface="楷体_GB2312" pitchFamily="49" charset="-122"/>
              </a:rPr>
              <a:t>DNA</a:t>
            </a:r>
            <a:r>
              <a:rPr lang="zh-CN" altLang="en-US" sz="2800" b="1">
                <a:latin typeface="楷体_GB2312" pitchFamily="49" charset="-122"/>
                <a:ea typeface="楷体_GB2312" pitchFamily="49" charset="-122"/>
              </a:rPr>
              <a:t>的技术工具。其他广泛使用的技术包括</a:t>
            </a:r>
            <a:r>
              <a:rPr lang="en-US" altLang="zh-CN" sz="2800" b="1">
                <a:latin typeface="楷体_GB2312" pitchFamily="49" charset="-122"/>
                <a:ea typeface="楷体_GB2312" pitchFamily="49" charset="-122"/>
              </a:rPr>
              <a:t>TALEN</a:t>
            </a:r>
            <a:r>
              <a:rPr lang="zh-CN" altLang="en-US" sz="2800" b="1">
                <a:latin typeface="楷体_GB2312" pitchFamily="49" charset="-122"/>
                <a:ea typeface="楷体_GB2312" pitchFamily="49" charset="-122"/>
              </a:rPr>
              <a:t>和</a:t>
            </a:r>
            <a:r>
              <a:rPr lang="en-US" altLang="zh-CN" sz="2800" b="1">
                <a:latin typeface="楷体_GB2312" pitchFamily="49" charset="-122"/>
                <a:ea typeface="楷体_GB2312" pitchFamily="49" charset="-122"/>
              </a:rPr>
              <a:t>zinc-finger nucleases (ZFNs)</a:t>
            </a:r>
            <a:r>
              <a:rPr lang="zh-CN" altLang="en-US" sz="2800" b="1">
                <a:latin typeface="楷体_GB2312" pitchFamily="49" charset="-122"/>
                <a:ea typeface="楷体_GB2312" pitchFamily="49" charset="-122"/>
              </a:rPr>
              <a:t>等。</a:t>
            </a:r>
          </a:p>
          <a:p>
            <a:r>
              <a:rPr lang="en-US" altLang="zh-CN" sz="2800" b="1">
                <a:latin typeface="楷体_GB2312" pitchFamily="49" charset="-122"/>
                <a:ea typeface="楷体_GB2312" pitchFamily="49" charset="-122"/>
              </a:rPr>
              <a:t>CRISPR</a:t>
            </a:r>
            <a:r>
              <a:rPr lang="zh-CN" altLang="en-US" sz="2800" b="1">
                <a:latin typeface="楷体_GB2312" pitchFamily="49" charset="-122"/>
                <a:ea typeface="楷体_GB2312" pitchFamily="49" charset="-122"/>
              </a:rPr>
              <a:t>比其他技术有一个重要的优势，即它使用起来更加容易，也更快。以前的大多数技术都需要从头开始创建分子，以便在特定的</a:t>
            </a:r>
            <a:r>
              <a:rPr lang="en-US" altLang="zh-CN" sz="2800" b="1">
                <a:latin typeface="楷体_GB2312" pitchFamily="49" charset="-122"/>
                <a:ea typeface="楷体_GB2312" pitchFamily="49" charset="-122"/>
              </a:rPr>
              <a:t>DNA</a:t>
            </a:r>
            <a:r>
              <a:rPr lang="zh-CN" altLang="en-US" sz="2800" b="1">
                <a:latin typeface="楷体_GB2312" pitchFamily="49" charset="-122"/>
                <a:ea typeface="楷体_GB2312" pitchFamily="49" charset="-122"/>
              </a:rPr>
              <a:t>序列中做出改变。在</a:t>
            </a:r>
            <a:r>
              <a:rPr lang="en-US" altLang="zh-CN" sz="2800" b="1">
                <a:latin typeface="楷体_GB2312" pitchFamily="49" charset="-122"/>
                <a:ea typeface="楷体_GB2312" pitchFamily="49" charset="-122"/>
              </a:rPr>
              <a:t>CRISPR</a:t>
            </a:r>
            <a:r>
              <a:rPr lang="zh-CN" altLang="en-US" sz="2800" b="1">
                <a:latin typeface="楷体_GB2312" pitchFamily="49" charset="-122"/>
                <a:ea typeface="楷体_GB2312" pitchFamily="49" charset="-122"/>
              </a:rPr>
              <a:t>中，同样的</a:t>
            </a:r>
            <a:r>
              <a:rPr lang="en-US" altLang="zh-CN" sz="2800" b="1">
                <a:latin typeface="楷体_GB2312" pitchFamily="49" charset="-122"/>
                <a:ea typeface="楷体_GB2312" pitchFamily="49" charset="-122"/>
              </a:rPr>
              <a:t>Cas9</a:t>
            </a:r>
            <a:r>
              <a:rPr lang="zh-CN" altLang="en-US" sz="2800" b="1">
                <a:latin typeface="楷体_GB2312" pitchFamily="49" charset="-122"/>
                <a:ea typeface="楷体_GB2312" pitchFamily="49" charset="-122"/>
              </a:rPr>
              <a:t>分子可以通过简单合成，提供一个向导</a:t>
            </a:r>
            <a:r>
              <a:rPr lang="en-US" altLang="zh-CN" sz="2800" b="1">
                <a:latin typeface="楷体_GB2312" pitchFamily="49" charset="-122"/>
                <a:ea typeface="楷体_GB2312" pitchFamily="49" charset="-122"/>
              </a:rPr>
              <a:t>RNA(guide RNA)</a:t>
            </a:r>
            <a:r>
              <a:rPr lang="zh-CN" altLang="en-US" sz="2800" b="1">
                <a:latin typeface="楷体_GB2312" pitchFamily="49" charset="-122"/>
                <a:ea typeface="楷体_GB2312" pitchFamily="49" charset="-122"/>
              </a:rPr>
              <a:t>分子来靶向到任何序列。 </a:t>
            </a:r>
          </a:p>
        </p:txBody>
      </p:sp>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042988" y="549275"/>
            <a:ext cx="7793037" cy="1143000"/>
          </a:xfrm>
        </p:spPr>
        <p:txBody>
          <a:bodyPr/>
          <a:lstStyle/>
          <a:p>
            <a:endParaRPr lang="zh-CN" altLang="zh-CN"/>
          </a:p>
        </p:txBody>
      </p:sp>
      <p:sp>
        <p:nvSpPr>
          <p:cNvPr id="137219" name="Rectangle 3"/>
          <p:cNvSpPr>
            <a:spLocks noGrp="1" noChangeArrowheads="1"/>
          </p:cNvSpPr>
          <p:nvPr>
            <p:ph type="body" idx="1"/>
          </p:nvPr>
        </p:nvSpPr>
        <p:spPr>
          <a:xfrm>
            <a:off x="684213" y="1916113"/>
            <a:ext cx="7772400" cy="4114800"/>
          </a:xfrm>
        </p:spPr>
        <p:txBody>
          <a:bodyPr/>
          <a:lstStyle/>
          <a:p>
            <a:r>
              <a:rPr lang="zh-CN" altLang="en-US" b="1">
                <a:latin typeface="楷体_GB2312" pitchFamily="49" charset="-122"/>
                <a:ea typeface="楷体_GB2312" pitchFamily="49" charset="-122"/>
              </a:rPr>
              <a:t>从理论上讲，</a:t>
            </a:r>
            <a:r>
              <a:rPr lang="en-US" altLang="zh-CN" b="1">
                <a:latin typeface="楷体_GB2312" pitchFamily="49" charset="-122"/>
                <a:ea typeface="楷体_GB2312" pitchFamily="49" charset="-122"/>
              </a:rPr>
              <a:t>CRISPR</a:t>
            </a:r>
            <a:r>
              <a:rPr lang="zh-CN" altLang="en-US" b="1">
                <a:latin typeface="楷体_GB2312" pitchFamily="49" charset="-122"/>
                <a:ea typeface="楷体_GB2312" pitchFamily="49" charset="-122"/>
              </a:rPr>
              <a:t>可以用来修改几乎所有生物的</a:t>
            </a:r>
            <a:r>
              <a:rPr lang="en-US" altLang="zh-CN" b="1">
                <a:latin typeface="楷体_GB2312" pitchFamily="49" charset="-122"/>
                <a:ea typeface="楷体_GB2312" pitchFamily="49" charset="-122"/>
              </a:rPr>
              <a:t>DNA</a:t>
            </a:r>
            <a:r>
              <a:rPr lang="zh-CN" altLang="en-US" b="1">
                <a:latin typeface="楷体_GB2312" pitchFamily="49" charset="-122"/>
                <a:ea typeface="楷体_GB2312" pitchFamily="49" charset="-122"/>
              </a:rPr>
              <a:t>，以适应各种不同的应用。 </a:t>
            </a:r>
          </a:p>
        </p:txBody>
      </p:sp>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187450" y="115888"/>
            <a:ext cx="7705725" cy="882650"/>
          </a:xfrm>
        </p:spPr>
        <p:txBody>
          <a:bodyPr/>
          <a:lstStyle/>
          <a:p>
            <a:r>
              <a:rPr lang="zh-CN" altLang="en-US" b="1">
                <a:ea typeface="楷体_GB2312" pitchFamily="49" charset="-122"/>
              </a:rPr>
              <a:t>体外基因编辑</a:t>
            </a:r>
          </a:p>
        </p:txBody>
      </p:sp>
      <p:sp>
        <p:nvSpPr>
          <p:cNvPr id="138243" name="Rectangle 3"/>
          <p:cNvSpPr>
            <a:spLocks noGrp="1" noChangeArrowheads="1"/>
          </p:cNvSpPr>
          <p:nvPr>
            <p:ph type="body" idx="1"/>
          </p:nvPr>
        </p:nvSpPr>
        <p:spPr>
          <a:xfrm>
            <a:off x="611188" y="1196975"/>
            <a:ext cx="3024187" cy="4114800"/>
          </a:xfrm>
        </p:spPr>
        <p:txBody>
          <a:bodyPr/>
          <a:lstStyle/>
          <a:p>
            <a:r>
              <a:rPr lang="zh-CN" altLang="en-US" sz="2800" b="1">
                <a:latin typeface="楷体_GB2312" pitchFamily="49" charset="-122"/>
                <a:ea typeface="楷体_GB2312" pitchFamily="49" charset="-122"/>
              </a:rPr>
              <a:t>其步骤包括提取人体细胞，在实验室进行改造，并将它们重新注回患者体内。 </a:t>
            </a:r>
          </a:p>
        </p:txBody>
      </p:sp>
      <p:pic>
        <p:nvPicPr>
          <p:cNvPr id="138244" name="Picture 4" descr="640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268413"/>
            <a:ext cx="5321300" cy="489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042988" y="620713"/>
            <a:ext cx="7793037" cy="1143000"/>
          </a:xfrm>
        </p:spPr>
        <p:txBody>
          <a:bodyPr/>
          <a:lstStyle/>
          <a:p>
            <a:r>
              <a:rPr lang="zh-CN" altLang="en-US" b="1">
                <a:ea typeface="楷体_GB2312" pitchFamily="49" charset="-122"/>
              </a:rPr>
              <a:t>体内基因编辑</a:t>
            </a:r>
          </a:p>
        </p:txBody>
      </p:sp>
      <p:sp>
        <p:nvSpPr>
          <p:cNvPr id="139267" name="Rectangle 3"/>
          <p:cNvSpPr>
            <a:spLocks noGrp="1" noChangeArrowheads="1"/>
          </p:cNvSpPr>
          <p:nvPr>
            <p:ph type="body" idx="1"/>
          </p:nvPr>
        </p:nvSpPr>
        <p:spPr>
          <a:xfrm>
            <a:off x="827088" y="2060575"/>
            <a:ext cx="7772400" cy="4114800"/>
          </a:xfrm>
        </p:spPr>
        <p:txBody>
          <a:bodyPr/>
          <a:lstStyle/>
          <a:p>
            <a:r>
              <a:rPr lang="zh-CN" altLang="en-US" b="1">
                <a:latin typeface="楷体_GB2312" pitchFamily="49" charset="-122"/>
                <a:ea typeface="楷体_GB2312" pitchFamily="49" charset="-122"/>
              </a:rPr>
              <a:t>是利用载体将</a:t>
            </a:r>
            <a:r>
              <a:rPr lang="en-US" altLang="zh-CN" b="1">
                <a:latin typeface="楷体_GB2312" pitchFamily="49" charset="-122"/>
                <a:ea typeface="楷体_GB2312" pitchFamily="49" charset="-122"/>
              </a:rPr>
              <a:t>CRISPR-Cas9</a:t>
            </a:r>
            <a:r>
              <a:rPr lang="zh-CN" altLang="en-US" b="1">
                <a:latin typeface="楷体_GB2312" pitchFamily="49" charset="-122"/>
                <a:ea typeface="楷体_GB2312" pitchFamily="49" charset="-122"/>
              </a:rPr>
              <a:t>送到患者体内，直接从细胞内编辑</a:t>
            </a:r>
            <a:r>
              <a:rPr lang="en-US" altLang="zh-CN" b="1">
                <a:latin typeface="楷体_GB2312" pitchFamily="49" charset="-122"/>
                <a:ea typeface="楷体_GB2312" pitchFamily="49" charset="-122"/>
              </a:rPr>
              <a:t>DNA</a:t>
            </a:r>
            <a:r>
              <a:rPr lang="zh-CN" altLang="en-US" b="1">
                <a:latin typeface="楷体_GB2312" pitchFamily="49" charset="-122"/>
                <a:ea typeface="楷体_GB2312" pitchFamily="49" charset="-122"/>
              </a:rPr>
              <a:t>。</a:t>
            </a:r>
            <a:r>
              <a:rPr lang="en-US" altLang="zh-CN" b="1">
                <a:latin typeface="楷体_GB2312" pitchFamily="49" charset="-122"/>
                <a:ea typeface="楷体_GB2312" pitchFamily="49" charset="-122"/>
              </a:rPr>
              <a:t>CRISPR</a:t>
            </a:r>
            <a:r>
              <a:rPr lang="zh-CN" altLang="en-US" b="1">
                <a:latin typeface="楷体_GB2312" pitchFamily="49" charset="-122"/>
                <a:ea typeface="楷体_GB2312" pitchFamily="49" charset="-122"/>
              </a:rPr>
              <a:t>可以通过纳米粒子等载体完成传递或编码成</a:t>
            </a:r>
            <a:r>
              <a:rPr lang="en-US" altLang="zh-CN" b="1">
                <a:latin typeface="楷体_GB2312" pitchFamily="49" charset="-122"/>
                <a:ea typeface="楷体_GB2312" pitchFamily="49" charset="-122"/>
              </a:rPr>
              <a:t>DNA</a:t>
            </a:r>
            <a:r>
              <a:rPr lang="zh-CN" altLang="en-US" b="1">
                <a:latin typeface="楷体_GB2312" pitchFamily="49" charset="-122"/>
                <a:ea typeface="楷体_GB2312" pitchFamily="49" charset="-122"/>
              </a:rPr>
              <a:t>，一旦完成任务，就可以被清除出体外。 </a:t>
            </a:r>
          </a:p>
        </p:txBody>
      </p:sp>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a:xfrm>
            <a:off x="827088" y="1412875"/>
            <a:ext cx="7772400" cy="4114800"/>
          </a:xfrm>
        </p:spPr>
        <p:txBody>
          <a:bodyPr/>
          <a:lstStyle/>
          <a:p>
            <a:r>
              <a:rPr lang="en-US" altLang="zh-CN" b="1">
                <a:latin typeface="楷体_GB2312" pitchFamily="49" charset="-122"/>
                <a:ea typeface="楷体_GB2312" pitchFamily="49" charset="-122"/>
              </a:rPr>
              <a:t>SpCas9</a:t>
            </a:r>
            <a:r>
              <a:rPr lang="zh-CN" altLang="en-US" b="1">
                <a:latin typeface="楷体_GB2312" pitchFamily="49" charset="-122"/>
                <a:ea typeface="楷体_GB2312" pitchFamily="49" charset="-122"/>
              </a:rPr>
              <a:t>蛋白由</a:t>
            </a:r>
            <a:r>
              <a:rPr lang="en-US" altLang="zh-CN" b="1">
                <a:latin typeface="楷体_GB2312" pitchFamily="49" charset="-122"/>
                <a:ea typeface="楷体_GB2312" pitchFamily="49" charset="-122"/>
              </a:rPr>
              <a:t>1,368</a:t>
            </a:r>
            <a:r>
              <a:rPr lang="zh-CN" altLang="en-US" b="1">
                <a:latin typeface="楷体_GB2312" pitchFamily="49" charset="-122"/>
                <a:ea typeface="楷体_GB2312" pitchFamily="49" charset="-122"/>
              </a:rPr>
              <a:t>个氨基酸组成，体积太大不能通过病毒包装和递送。对此，科学家们希望设计出更精简版的</a:t>
            </a:r>
            <a:r>
              <a:rPr lang="en-US" altLang="zh-CN" b="1">
                <a:latin typeface="楷体_GB2312" pitchFamily="49" charset="-122"/>
                <a:ea typeface="楷体_GB2312" pitchFamily="49" charset="-122"/>
              </a:rPr>
              <a:t>Cas9</a:t>
            </a:r>
            <a:r>
              <a:rPr lang="zh-CN" altLang="en-US" b="1">
                <a:latin typeface="楷体_GB2312" pitchFamily="49" charset="-122"/>
                <a:ea typeface="楷体_GB2312" pitchFamily="49" charset="-122"/>
              </a:rPr>
              <a:t>。 </a:t>
            </a:r>
          </a:p>
          <a:p>
            <a:r>
              <a:rPr lang="zh-CN" altLang="en-US" b="1">
                <a:latin typeface="楷体_GB2312" pitchFamily="49" charset="-122"/>
                <a:ea typeface="楷体_GB2312" pitchFamily="49" charset="-122"/>
              </a:rPr>
              <a:t>最小化的</a:t>
            </a:r>
            <a:r>
              <a:rPr lang="en-US" altLang="zh-CN" b="1">
                <a:latin typeface="楷体_GB2312" pitchFamily="49" charset="-122"/>
                <a:ea typeface="楷体_GB2312" pitchFamily="49" charset="-122"/>
              </a:rPr>
              <a:t>MISER Cas9</a:t>
            </a:r>
            <a:r>
              <a:rPr lang="zh-CN" altLang="en-US" b="1">
                <a:latin typeface="楷体_GB2312" pitchFamily="49" charset="-122"/>
                <a:ea typeface="楷体_GB2312" pitchFamily="49" charset="-122"/>
              </a:rPr>
              <a:t>突变体仅仅只包含</a:t>
            </a:r>
            <a:r>
              <a:rPr lang="en-US" altLang="zh-CN" b="1">
                <a:latin typeface="楷体_GB2312" pitchFamily="49" charset="-122"/>
                <a:ea typeface="楷体_GB2312" pitchFamily="49" charset="-122"/>
              </a:rPr>
              <a:t>880</a:t>
            </a:r>
            <a:r>
              <a:rPr lang="zh-CN" altLang="en-US" b="1">
                <a:latin typeface="楷体_GB2312" pitchFamily="49" charset="-122"/>
                <a:ea typeface="楷体_GB2312" pitchFamily="49" charset="-122"/>
              </a:rPr>
              <a:t>个氨基酸，约为原始</a:t>
            </a:r>
            <a:r>
              <a:rPr lang="en-US" altLang="zh-CN" b="1">
                <a:latin typeface="楷体_GB2312" pitchFamily="49" charset="-122"/>
                <a:ea typeface="楷体_GB2312" pitchFamily="49" charset="-122"/>
              </a:rPr>
              <a:t>SpCas9</a:t>
            </a:r>
            <a:r>
              <a:rPr lang="zh-CN" altLang="en-US" b="1">
                <a:latin typeface="楷体_GB2312" pitchFamily="49" charset="-122"/>
                <a:ea typeface="楷体_GB2312" pitchFamily="49" charset="-122"/>
              </a:rPr>
              <a:t>大小的三分之二。 </a:t>
            </a:r>
          </a:p>
        </p:txBody>
      </p:sp>
    </p:spTree>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a:xfrm>
            <a:off x="900113" y="1341438"/>
            <a:ext cx="7772400" cy="4608512"/>
          </a:xfrm>
        </p:spPr>
        <p:txBody>
          <a:bodyPr/>
          <a:lstStyle/>
          <a:p>
            <a:r>
              <a:rPr lang="zh-CN" altLang="en-US" sz="2800" b="1">
                <a:latin typeface="楷体_GB2312" pitchFamily="49" charset="-122"/>
                <a:ea typeface="楷体_GB2312" pitchFamily="49" charset="-122"/>
              </a:rPr>
              <a:t>一些突变的</a:t>
            </a:r>
            <a:r>
              <a:rPr lang="en-US" altLang="zh-CN" sz="2800" b="1">
                <a:latin typeface="楷体_GB2312" pitchFamily="49" charset="-122"/>
                <a:ea typeface="楷体_GB2312" pitchFamily="49" charset="-122"/>
              </a:rPr>
              <a:t>Cas9s</a:t>
            </a:r>
            <a:r>
              <a:rPr lang="zh-CN" altLang="en-US" sz="2800" b="1">
                <a:latin typeface="楷体_GB2312" pitchFamily="49" charset="-122"/>
                <a:ea typeface="楷体_GB2312" pitchFamily="49" charset="-122"/>
              </a:rPr>
              <a:t>可以锁定基因组中的特定靶点，但是并不能切断</a:t>
            </a:r>
            <a:r>
              <a:rPr lang="en-US" altLang="zh-CN" sz="2800" b="1">
                <a:latin typeface="楷体_GB2312" pitchFamily="49" charset="-122"/>
                <a:ea typeface="楷体_GB2312" pitchFamily="49" charset="-122"/>
              </a:rPr>
              <a:t>DNA</a:t>
            </a:r>
            <a:r>
              <a:rPr lang="zh-CN" altLang="en-US" sz="2800" b="1">
                <a:latin typeface="楷体_GB2312" pitchFamily="49" charset="-122"/>
                <a:ea typeface="楷体_GB2312" pitchFamily="49" charset="-122"/>
              </a:rPr>
              <a:t>。</a:t>
            </a:r>
          </a:p>
          <a:p>
            <a:r>
              <a:rPr lang="zh-CN" altLang="en-US" sz="2800" b="1">
                <a:latin typeface="楷体_GB2312" pitchFamily="49" charset="-122"/>
                <a:ea typeface="楷体_GB2312" pitchFamily="49" charset="-122"/>
              </a:rPr>
              <a:t>但是，这个功能缺陷的</a:t>
            </a:r>
            <a:r>
              <a:rPr lang="en-US" altLang="zh-CN" sz="2800" b="1">
                <a:latin typeface="楷体_GB2312" pitchFamily="49" charset="-122"/>
                <a:ea typeface="楷体_GB2312" pitchFamily="49" charset="-122"/>
              </a:rPr>
              <a:t>Cas9s</a:t>
            </a:r>
            <a:r>
              <a:rPr lang="zh-CN" altLang="en-US" sz="2800" b="1">
                <a:latin typeface="楷体_GB2312" pitchFamily="49" charset="-122"/>
                <a:ea typeface="楷体_GB2312" pitchFamily="49" charset="-122"/>
              </a:rPr>
              <a:t>同样也是一个方便的工具，可以运送其他分子到达特定的目的地。一个特别强大的</a:t>
            </a:r>
            <a:r>
              <a:rPr lang="en-US" altLang="zh-CN" sz="2800" b="1">
                <a:latin typeface="楷体_GB2312" pitchFamily="49" charset="-122"/>
                <a:ea typeface="楷体_GB2312" pitchFamily="49" charset="-122"/>
              </a:rPr>
              <a:t>CRISPR</a:t>
            </a:r>
            <a:r>
              <a:rPr lang="zh-CN" altLang="en-US" sz="2800" b="1">
                <a:latin typeface="楷体_GB2312" pitchFamily="49" charset="-122"/>
                <a:ea typeface="楷体_GB2312" pitchFamily="49" charset="-122"/>
              </a:rPr>
              <a:t>技术</a:t>
            </a:r>
            <a:r>
              <a:rPr lang="en-US" altLang="zh-CN" sz="2800" b="1">
                <a:latin typeface="Times New Roman" panose="02020603050405020304" pitchFamily="18" charset="0"/>
                <a:ea typeface="楷体_GB2312" pitchFamily="49" charset="-122"/>
              </a:rPr>
              <a:t>——“</a:t>
            </a:r>
            <a:r>
              <a:rPr lang="zh-CN" altLang="en-US" sz="2800" b="1">
                <a:latin typeface="楷体_GB2312" pitchFamily="49" charset="-122"/>
                <a:ea typeface="楷体_GB2312" pitchFamily="49" charset="-122"/>
              </a:rPr>
              <a:t>碱基编辑</a:t>
            </a:r>
            <a:r>
              <a:rPr lang="zh-CN" altLang="en-US" sz="2800" b="1">
                <a:latin typeface="Times New Roman" panose="02020603050405020304" pitchFamily="18" charset="0"/>
                <a:ea typeface="楷体_GB2312" pitchFamily="49" charset="-122"/>
              </a:rPr>
              <a:t>”</a:t>
            </a:r>
            <a:r>
              <a:rPr lang="zh-CN" altLang="en-US" sz="2800" b="1">
                <a:latin typeface="楷体_GB2312" pitchFamily="49" charset="-122"/>
                <a:ea typeface="楷体_GB2312" pitchFamily="49" charset="-122"/>
              </a:rPr>
              <a:t>（</a:t>
            </a:r>
            <a:r>
              <a:rPr lang="en-US" altLang="zh-CN" sz="2800" b="1">
                <a:latin typeface="楷体_GB2312" pitchFamily="49" charset="-122"/>
                <a:ea typeface="楷体_GB2312" pitchFamily="49" charset="-122"/>
              </a:rPr>
              <a:t>base editing</a:t>
            </a:r>
            <a:r>
              <a:rPr lang="zh-CN" altLang="en-US" sz="2800" b="1">
                <a:latin typeface="楷体_GB2312" pitchFamily="49" charset="-122"/>
                <a:ea typeface="楷体_GB2312" pitchFamily="49" charset="-122"/>
              </a:rPr>
              <a:t>）则是利用该工具将一种关键酶运送至特定碱基，随后实现单碱基的置换。</a:t>
            </a:r>
          </a:p>
          <a:p>
            <a:pPr>
              <a:buFont typeface="Wingdings" panose="05000000000000000000" pitchFamily="2" charset="2"/>
              <a:buNone/>
            </a:pPr>
            <a:endParaRPr lang="en-US" altLang="zh-CN" sz="2800" b="1">
              <a:latin typeface="楷体_GB2312" pitchFamily="49" charset="-122"/>
              <a:ea typeface="楷体_GB2312" pitchFamily="49" charset="-122"/>
            </a:endParaRPr>
          </a:p>
        </p:txBody>
      </p:sp>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827088" y="1196975"/>
            <a:ext cx="7632700" cy="4897438"/>
          </a:xfrm>
        </p:spPr>
        <p:txBody>
          <a:bodyPr/>
          <a:lstStyle/>
          <a:p>
            <a:pPr>
              <a:lnSpc>
                <a:spcPct val="90000"/>
              </a:lnSpc>
            </a:pPr>
            <a:r>
              <a:rPr lang="zh-CN" altLang="en-US" sz="2800" b="1">
                <a:latin typeface="楷体_GB2312" pitchFamily="49" charset="-122"/>
                <a:ea typeface="楷体_GB2312" pitchFamily="49" charset="-122"/>
              </a:rPr>
              <a:t>已知的许多遗传疾病由点突变引起，将胞嘧啶脱氨酶与</a:t>
            </a:r>
            <a:r>
              <a:rPr lang="en-US" altLang="zh-CN" sz="2800" b="1">
                <a:latin typeface="楷体_GB2312" pitchFamily="49" charset="-122"/>
                <a:ea typeface="楷体_GB2312" pitchFamily="49" charset="-122"/>
              </a:rPr>
              <a:t>CRISPR/Cas9</a:t>
            </a:r>
            <a:r>
              <a:rPr lang="zh-CN" altLang="en-US" sz="2800" b="1">
                <a:latin typeface="楷体_GB2312" pitchFamily="49" charset="-122"/>
                <a:ea typeface="楷体_GB2312" pitchFamily="49" charset="-122"/>
              </a:rPr>
              <a:t>进行融合，在</a:t>
            </a:r>
            <a:r>
              <a:rPr lang="en-US" altLang="zh-CN" sz="2800" b="1">
                <a:latin typeface="楷体_GB2312" pitchFamily="49" charset="-122"/>
                <a:ea typeface="楷体_GB2312" pitchFamily="49" charset="-122"/>
              </a:rPr>
              <a:t>gRNA</a:t>
            </a:r>
            <a:r>
              <a:rPr lang="zh-CN" altLang="en-US" sz="2800" b="1">
                <a:latin typeface="楷体_GB2312" pitchFamily="49" charset="-122"/>
                <a:ea typeface="楷体_GB2312" pitchFamily="49" charset="-122"/>
              </a:rPr>
              <a:t>的指导下，不引起</a:t>
            </a:r>
            <a:r>
              <a:rPr lang="en-US" altLang="zh-CN" sz="2800" b="1">
                <a:latin typeface="楷体_GB2312" pitchFamily="49" charset="-122"/>
                <a:ea typeface="楷体_GB2312" pitchFamily="49" charset="-122"/>
              </a:rPr>
              <a:t>DNA</a:t>
            </a:r>
            <a:r>
              <a:rPr lang="zh-CN" altLang="en-US" sz="2800" b="1">
                <a:latin typeface="楷体_GB2312" pitchFamily="49" charset="-122"/>
                <a:ea typeface="楷体_GB2312" pitchFamily="49" charset="-122"/>
              </a:rPr>
              <a:t>双链断裂，直接实现胞嘧啶（</a:t>
            </a:r>
            <a:r>
              <a:rPr lang="en-US" altLang="zh-CN" sz="2800" b="1">
                <a:latin typeface="楷体_GB2312" pitchFamily="49" charset="-122"/>
                <a:ea typeface="楷体_GB2312" pitchFamily="49" charset="-122"/>
              </a:rPr>
              <a:t>C</a:t>
            </a:r>
            <a:r>
              <a:rPr lang="zh-CN" altLang="en-US" sz="2800" b="1">
                <a:latin typeface="楷体_GB2312" pitchFamily="49" charset="-122"/>
                <a:ea typeface="楷体_GB2312" pitchFamily="49" charset="-122"/>
              </a:rPr>
              <a:t>）到尿嘧啶（</a:t>
            </a:r>
            <a:r>
              <a:rPr lang="en-US" altLang="zh-CN" sz="2800" b="1">
                <a:latin typeface="楷体_GB2312" pitchFamily="49" charset="-122"/>
                <a:ea typeface="楷体_GB2312" pitchFamily="49" charset="-122"/>
              </a:rPr>
              <a:t>U</a:t>
            </a:r>
            <a:r>
              <a:rPr lang="zh-CN" altLang="en-US" sz="2800" b="1">
                <a:latin typeface="楷体_GB2312" pitchFamily="49" charset="-122"/>
                <a:ea typeface="楷体_GB2312" pitchFamily="49" charset="-122"/>
              </a:rPr>
              <a:t>）的转变，而</a:t>
            </a:r>
            <a:r>
              <a:rPr lang="en-US" altLang="zh-CN" sz="2800" b="1">
                <a:latin typeface="楷体_GB2312" pitchFamily="49" charset="-122"/>
                <a:ea typeface="楷体_GB2312" pitchFamily="49" charset="-122"/>
              </a:rPr>
              <a:t>DNA</a:t>
            </a:r>
            <a:r>
              <a:rPr lang="zh-CN" altLang="en-US" sz="2800" b="1">
                <a:latin typeface="楷体_GB2312" pitchFamily="49" charset="-122"/>
                <a:ea typeface="楷体_GB2312" pitchFamily="49" charset="-122"/>
              </a:rPr>
              <a:t>复制进一步使得</a:t>
            </a:r>
            <a:r>
              <a:rPr lang="en-US" altLang="zh-CN" sz="2800" b="1">
                <a:latin typeface="楷体_GB2312" pitchFamily="49" charset="-122"/>
                <a:ea typeface="楷体_GB2312" pitchFamily="49" charset="-122"/>
              </a:rPr>
              <a:t>U</a:t>
            </a:r>
            <a:r>
              <a:rPr lang="zh-CN" altLang="en-US" sz="2800" b="1">
                <a:latin typeface="楷体_GB2312" pitchFamily="49" charset="-122"/>
                <a:ea typeface="楷体_GB2312" pitchFamily="49" charset="-122"/>
              </a:rPr>
              <a:t>被</a:t>
            </a:r>
            <a:r>
              <a:rPr lang="en-US" altLang="zh-CN" sz="2800" b="1">
                <a:latin typeface="楷体_GB2312" pitchFamily="49" charset="-122"/>
                <a:ea typeface="楷体_GB2312" pitchFamily="49" charset="-122"/>
              </a:rPr>
              <a:t>T</a:t>
            </a:r>
            <a:r>
              <a:rPr lang="zh-CN" altLang="en-US" sz="2800" b="1">
                <a:latin typeface="楷体_GB2312" pitchFamily="49" charset="-122"/>
                <a:ea typeface="楷体_GB2312" pitchFamily="49" charset="-122"/>
              </a:rPr>
              <a:t>代替，从而实现</a:t>
            </a:r>
            <a:r>
              <a:rPr lang="en-US" altLang="zh-CN" sz="2800" b="1">
                <a:latin typeface="楷体_GB2312" pitchFamily="49" charset="-122"/>
                <a:ea typeface="楷体_GB2312" pitchFamily="49" charset="-122"/>
              </a:rPr>
              <a:t>C→T (or G→A)</a:t>
            </a:r>
            <a:r>
              <a:rPr lang="zh-CN" altLang="en-US" sz="2800" b="1">
                <a:latin typeface="楷体_GB2312" pitchFamily="49" charset="-122"/>
                <a:ea typeface="楷体_GB2312" pitchFamily="49" charset="-122"/>
              </a:rPr>
              <a:t>的转换。 </a:t>
            </a:r>
          </a:p>
          <a:p>
            <a:pPr>
              <a:lnSpc>
                <a:spcPct val="90000"/>
              </a:lnSpc>
            </a:pPr>
            <a:r>
              <a:rPr lang="zh-CN" altLang="en-US" sz="2800" b="1">
                <a:latin typeface="楷体_GB2312" pitchFamily="49" charset="-122"/>
                <a:ea typeface="楷体_GB2312" pitchFamily="49" charset="-122"/>
              </a:rPr>
              <a:t>将编码</a:t>
            </a:r>
            <a:r>
              <a:rPr lang="en-US" altLang="zh-CN" sz="2800" b="1">
                <a:latin typeface="楷体_GB2312" pitchFamily="49" charset="-122"/>
                <a:ea typeface="楷体_GB2312" pitchFamily="49" charset="-122"/>
              </a:rPr>
              <a:t>tRNA</a:t>
            </a:r>
            <a:r>
              <a:rPr lang="zh-CN" altLang="en-US" sz="2800" b="1">
                <a:latin typeface="楷体_GB2312" pitchFamily="49" charset="-122"/>
                <a:ea typeface="楷体_GB2312" pitchFamily="49" charset="-122"/>
              </a:rPr>
              <a:t>腺嘌呤脱氨酶</a:t>
            </a:r>
            <a:r>
              <a:rPr lang="en-US" altLang="zh-CN" sz="2800" b="1">
                <a:latin typeface="楷体_GB2312" pitchFamily="49" charset="-122"/>
                <a:ea typeface="楷体_GB2312" pitchFamily="49" charset="-122"/>
              </a:rPr>
              <a:t>(TadA) </a:t>
            </a:r>
            <a:r>
              <a:rPr lang="zh-CN" altLang="en-US" sz="2800" b="1">
                <a:latin typeface="楷体_GB2312" pitchFamily="49" charset="-122"/>
                <a:ea typeface="楷体_GB2312" pitchFamily="49" charset="-122"/>
              </a:rPr>
              <a:t>与</a:t>
            </a:r>
            <a:r>
              <a:rPr lang="en-US" altLang="zh-CN" sz="2800" b="1">
                <a:latin typeface="楷体_GB2312" pitchFamily="49" charset="-122"/>
                <a:ea typeface="楷体_GB2312" pitchFamily="49" charset="-122"/>
              </a:rPr>
              <a:t>CRISPR/Cas9</a:t>
            </a:r>
            <a:r>
              <a:rPr lang="zh-CN" altLang="en-US" sz="2800" b="1">
                <a:latin typeface="楷体_GB2312" pitchFamily="49" charset="-122"/>
                <a:ea typeface="楷体_GB2312" pitchFamily="49" charset="-122"/>
              </a:rPr>
              <a:t>系统融合，在不引起</a:t>
            </a:r>
            <a:r>
              <a:rPr lang="en-US" altLang="zh-CN" sz="2800" b="1">
                <a:latin typeface="楷体_GB2312" pitchFamily="49" charset="-122"/>
                <a:ea typeface="楷体_GB2312" pitchFamily="49" charset="-122"/>
              </a:rPr>
              <a:t>DNA</a:t>
            </a:r>
            <a:r>
              <a:rPr lang="zh-CN" altLang="en-US" sz="2800" b="1">
                <a:latin typeface="楷体_GB2312" pitchFamily="49" charset="-122"/>
                <a:ea typeface="楷体_GB2312" pitchFamily="49" charset="-122"/>
              </a:rPr>
              <a:t>链断裂的情况下实现了</a:t>
            </a:r>
            <a:r>
              <a:rPr lang="en-US" altLang="zh-CN" sz="2800" b="1">
                <a:latin typeface="楷体_GB2312" pitchFamily="49" charset="-122"/>
                <a:ea typeface="楷体_GB2312" pitchFamily="49" charset="-122"/>
              </a:rPr>
              <a:t>A</a:t>
            </a:r>
            <a:r>
              <a:rPr lang="en-US" altLang="zh-CN" sz="2800" b="1">
                <a:latin typeface="Times New Roman" panose="02020603050405020304" pitchFamily="18" charset="0"/>
                <a:ea typeface="楷体_GB2312" pitchFamily="49" charset="-122"/>
              </a:rPr>
              <a:t>•</a:t>
            </a:r>
            <a:r>
              <a:rPr lang="en-US" altLang="zh-CN" sz="2800" b="1">
                <a:latin typeface="楷体_GB2312" pitchFamily="49" charset="-122"/>
                <a:ea typeface="楷体_GB2312" pitchFamily="49" charset="-122"/>
              </a:rPr>
              <a:t>T</a:t>
            </a:r>
            <a:r>
              <a:rPr lang="zh-CN" altLang="en-US" sz="2800" b="1">
                <a:latin typeface="楷体_GB2312" pitchFamily="49" charset="-122"/>
                <a:ea typeface="楷体_GB2312" pitchFamily="49" charset="-122"/>
              </a:rPr>
              <a:t>到</a:t>
            </a:r>
            <a:r>
              <a:rPr lang="en-US" altLang="zh-CN" sz="2800" b="1">
                <a:latin typeface="楷体_GB2312" pitchFamily="49" charset="-122"/>
                <a:ea typeface="楷体_GB2312" pitchFamily="49" charset="-122"/>
              </a:rPr>
              <a:t>G</a:t>
            </a:r>
            <a:r>
              <a:rPr lang="en-US" altLang="zh-CN" sz="2800" b="1">
                <a:latin typeface="Times New Roman" panose="02020603050405020304" pitchFamily="18" charset="0"/>
                <a:ea typeface="楷体_GB2312" pitchFamily="49" charset="-122"/>
              </a:rPr>
              <a:t>•</a:t>
            </a:r>
            <a:r>
              <a:rPr lang="en-US" altLang="zh-CN" sz="2800" b="1">
                <a:latin typeface="楷体_GB2312" pitchFamily="49" charset="-122"/>
                <a:ea typeface="楷体_GB2312" pitchFamily="49" charset="-122"/>
              </a:rPr>
              <a:t>C</a:t>
            </a:r>
            <a:r>
              <a:rPr lang="zh-CN" altLang="en-US" sz="2800" b="1">
                <a:latin typeface="楷体_GB2312" pitchFamily="49" charset="-122"/>
                <a:ea typeface="楷体_GB2312" pitchFamily="49" charset="-122"/>
              </a:rPr>
              <a:t>的转换，这样就实现了</a:t>
            </a:r>
            <a:r>
              <a:rPr lang="en-US" altLang="zh-CN" sz="2800" b="1">
                <a:latin typeface="楷体_GB2312" pitchFamily="49" charset="-122"/>
                <a:ea typeface="楷体_GB2312" pitchFamily="49" charset="-122"/>
              </a:rPr>
              <a:t>C</a:t>
            </a:r>
            <a:r>
              <a:rPr lang="en-US" altLang="zh-CN" sz="2800" b="1">
                <a:latin typeface="Times New Roman" panose="02020603050405020304" pitchFamily="18" charset="0"/>
                <a:ea typeface="楷体_GB2312" pitchFamily="49" charset="-122"/>
              </a:rPr>
              <a:t>•</a:t>
            </a:r>
            <a:r>
              <a:rPr lang="en-US" altLang="zh-CN" sz="2800" b="1">
                <a:latin typeface="楷体_GB2312" pitchFamily="49" charset="-122"/>
                <a:ea typeface="楷体_GB2312" pitchFamily="49" charset="-122"/>
              </a:rPr>
              <a:t>G</a:t>
            </a:r>
            <a:r>
              <a:rPr lang="zh-CN" altLang="en-US" sz="2800" b="1">
                <a:latin typeface="楷体_GB2312" pitchFamily="49" charset="-122"/>
                <a:ea typeface="楷体_GB2312" pitchFamily="49" charset="-122"/>
              </a:rPr>
              <a:t>到</a:t>
            </a:r>
            <a:r>
              <a:rPr lang="en-US" altLang="zh-CN" sz="2800" b="1">
                <a:latin typeface="楷体_GB2312" pitchFamily="49" charset="-122"/>
                <a:ea typeface="楷体_GB2312" pitchFamily="49" charset="-122"/>
              </a:rPr>
              <a:t>T</a:t>
            </a:r>
            <a:r>
              <a:rPr lang="en-US" altLang="zh-CN" sz="2800" b="1">
                <a:latin typeface="Times New Roman" panose="02020603050405020304" pitchFamily="18" charset="0"/>
                <a:ea typeface="楷体_GB2312" pitchFamily="49" charset="-122"/>
              </a:rPr>
              <a:t>•</a:t>
            </a:r>
            <a:r>
              <a:rPr lang="en-US" altLang="zh-CN" sz="2800" b="1">
                <a:latin typeface="楷体_GB2312" pitchFamily="49" charset="-122"/>
                <a:ea typeface="楷体_GB2312" pitchFamily="49" charset="-122"/>
              </a:rPr>
              <a:t>A</a:t>
            </a:r>
            <a:r>
              <a:rPr lang="zh-CN" altLang="en-US" sz="2800" b="1">
                <a:latin typeface="楷体_GB2312" pitchFamily="49" charset="-122"/>
                <a:ea typeface="楷体_GB2312" pitchFamily="49" charset="-122"/>
              </a:rPr>
              <a:t>和</a:t>
            </a:r>
            <a:r>
              <a:rPr lang="en-US" altLang="zh-CN" sz="2800" b="1">
                <a:latin typeface="楷体_GB2312" pitchFamily="49" charset="-122"/>
                <a:ea typeface="楷体_GB2312" pitchFamily="49" charset="-122"/>
              </a:rPr>
              <a:t>A</a:t>
            </a:r>
            <a:r>
              <a:rPr lang="en-US" altLang="zh-CN" sz="2800" b="1">
                <a:latin typeface="Times New Roman" panose="02020603050405020304" pitchFamily="18" charset="0"/>
                <a:ea typeface="楷体_GB2312" pitchFamily="49" charset="-122"/>
              </a:rPr>
              <a:t>•</a:t>
            </a:r>
            <a:r>
              <a:rPr lang="en-US" altLang="zh-CN" sz="2800" b="1">
                <a:latin typeface="楷体_GB2312" pitchFamily="49" charset="-122"/>
                <a:ea typeface="楷体_GB2312" pitchFamily="49" charset="-122"/>
              </a:rPr>
              <a:t>T</a:t>
            </a:r>
            <a:r>
              <a:rPr lang="zh-CN" altLang="en-US" sz="2800" b="1">
                <a:latin typeface="楷体_GB2312" pitchFamily="49" charset="-122"/>
                <a:ea typeface="楷体_GB2312" pitchFamily="49" charset="-122"/>
              </a:rPr>
              <a:t>到</a:t>
            </a:r>
            <a:r>
              <a:rPr lang="en-US" altLang="zh-CN" sz="2800" b="1">
                <a:latin typeface="楷体_GB2312" pitchFamily="49" charset="-122"/>
                <a:ea typeface="楷体_GB2312" pitchFamily="49" charset="-122"/>
              </a:rPr>
              <a:t>G</a:t>
            </a:r>
            <a:r>
              <a:rPr lang="en-US" altLang="zh-CN" sz="2800" b="1">
                <a:latin typeface="Times New Roman" panose="02020603050405020304" pitchFamily="18" charset="0"/>
                <a:ea typeface="楷体_GB2312" pitchFamily="49" charset="-122"/>
              </a:rPr>
              <a:t>•</a:t>
            </a:r>
            <a:r>
              <a:rPr lang="en-US" altLang="zh-CN" sz="2800" b="1">
                <a:latin typeface="楷体_GB2312" pitchFamily="49" charset="-122"/>
                <a:ea typeface="楷体_GB2312" pitchFamily="49" charset="-122"/>
              </a:rPr>
              <a:t>C</a:t>
            </a:r>
            <a:r>
              <a:rPr lang="zh-CN" altLang="en-US" sz="2800" b="1">
                <a:latin typeface="楷体_GB2312" pitchFamily="49" charset="-122"/>
                <a:ea typeface="楷体_GB2312" pitchFamily="49" charset="-122"/>
              </a:rPr>
              <a:t>的高效编辑，为多种遗传疾病的治疗提供了有效工具。 </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187450" y="476250"/>
            <a:ext cx="3744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448D35"/>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chemeClr val="tx2"/>
                </a:solidFill>
                <a:latin typeface="Times New Roman" panose="02020603050405020304" pitchFamily="18" charset="0"/>
              </a:rPr>
              <a:t>（二）转化作用</a:t>
            </a:r>
          </a:p>
        </p:txBody>
      </p:sp>
      <p:sp>
        <p:nvSpPr>
          <p:cNvPr id="17411" name="Text Box 3"/>
          <p:cNvSpPr txBox="1">
            <a:spLocks noChangeArrowheads="1"/>
          </p:cNvSpPr>
          <p:nvPr/>
        </p:nvSpPr>
        <p:spPr bwMode="auto">
          <a:xfrm>
            <a:off x="838200" y="1905000"/>
            <a:ext cx="7200900"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15963">
              <a:defRPr kumimoji="1" sz="2400">
                <a:solidFill>
                  <a:schemeClr val="tx1"/>
                </a:solidFill>
                <a:latin typeface="Times New Roman" panose="02020603050405020304" pitchFamily="18" charset="0"/>
                <a:ea typeface="宋体" panose="02010600030101010101" pitchFamily="2" charset="-122"/>
              </a:defRPr>
            </a:lvl1pPr>
            <a:lvl2pPr marL="1349375">
              <a:defRPr kumimoji="1" sz="2400">
                <a:solidFill>
                  <a:schemeClr val="tx1"/>
                </a:solidFill>
                <a:latin typeface="Times New Roman" panose="02020603050405020304" pitchFamily="18" charset="0"/>
                <a:ea typeface="宋体" panose="02010600030101010101" pitchFamily="2" charset="-122"/>
              </a:defRPr>
            </a:lvl2pPr>
            <a:lvl3pPr marL="1528763">
              <a:defRPr kumimoji="1" sz="2400">
                <a:solidFill>
                  <a:schemeClr val="tx1"/>
                </a:solidFill>
                <a:latin typeface="Times New Roman" panose="02020603050405020304" pitchFamily="18" charset="0"/>
                <a:ea typeface="宋体" panose="02010600030101010101" pitchFamily="2" charset="-122"/>
              </a:defRPr>
            </a:lvl3pPr>
            <a:lvl4pPr marL="1708150">
              <a:defRPr kumimoji="1" sz="2400">
                <a:solidFill>
                  <a:schemeClr val="tx1"/>
                </a:solidFill>
                <a:latin typeface="Times New Roman" panose="02020603050405020304" pitchFamily="18" charset="0"/>
                <a:ea typeface="宋体" panose="02010600030101010101" pitchFamily="2" charset="-122"/>
              </a:defRPr>
            </a:lvl4pPr>
            <a:lvl5pPr marL="1887538">
              <a:defRPr kumimoji="1" sz="2400">
                <a:solidFill>
                  <a:schemeClr val="tx1"/>
                </a:solidFill>
                <a:latin typeface="Times New Roman" panose="02020603050405020304" pitchFamily="18" charset="0"/>
                <a:ea typeface="宋体" panose="02010600030101010101" pitchFamily="2" charset="-122"/>
              </a:defRPr>
            </a:lvl5pPr>
            <a:lvl6pPr marL="23447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019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2591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7163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70000"/>
              </a:lnSpc>
            </a:pPr>
            <a:r>
              <a:rPr lang="zh-CN" altLang="en-US" sz="2800" b="1">
                <a:solidFill>
                  <a:srgbClr val="3651D8"/>
                </a:solidFill>
                <a:ea typeface="华文楷体" panose="02010600040101010101" pitchFamily="2" charset="-122"/>
              </a:rPr>
              <a:t>通过自动获取或人为地供给外源</a:t>
            </a:r>
            <a:r>
              <a:rPr lang="en-US" altLang="zh-CN" sz="2800" b="1">
                <a:solidFill>
                  <a:srgbClr val="3651D8"/>
                </a:solidFill>
                <a:ea typeface="华文楷体" panose="02010600040101010101" pitchFamily="2" charset="-122"/>
              </a:rPr>
              <a:t>DNA</a:t>
            </a:r>
            <a:r>
              <a:rPr lang="zh-CN" altLang="en-US" sz="2800" b="1">
                <a:solidFill>
                  <a:srgbClr val="3651D8"/>
                </a:solidFill>
                <a:ea typeface="华文楷体" panose="02010600040101010101" pitchFamily="2" charset="-122"/>
              </a:rPr>
              <a:t>，使细胞或培养的受体细胞获得新的遗传表型，称为</a:t>
            </a:r>
            <a:r>
              <a:rPr lang="zh-CN" altLang="en-US" sz="2800" b="1">
                <a:solidFill>
                  <a:srgbClr val="993366"/>
                </a:solidFill>
                <a:ea typeface="华文楷体" panose="02010600040101010101" pitchFamily="2" charset="-122"/>
              </a:rPr>
              <a:t>转化作用</a:t>
            </a:r>
            <a:r>
              <a:rPr lang="zh-CN" altLang="en-US" sz="2800" b="1">
                <a:solidFill>
                  <a:srgbClr val="993366"/>
                </a:solidFill>
              </a:rPr>
              <a:t> </a:t>
            </a:r>
            <a:r>
              <a:rPr lang="en-US" altLang="zh-CN" sz="2800" b="1">
                <a:solidFill>
                  <a:srgbClr val="993366"/>
                </a:solidFill>
              </a:rPr>
              <a:t>(transformation)</a:t>
            </a:r>
            <a:r>
              <a:rPr lang="zh-CN" altLang="en-US" sz="2800" b="1">
                <a:solidFill>
                  <a:srgbClr val="3651D8"/>
                </a:solidFill>
                <a:ea typeface="华文楷体" panose="02010600040101010101" pitchFamily="2" charset="-122"/>
              </a:rPr>
              <a:t>。</a:t>
            </a:r>
            <a:r>
              <a:rPr lang="zh-CN" altLang="en-US" sz="2800" b="1">
                <a:solidFill>
                  <a:schemeClr val="bg2"/>
                </a:solidFill>
                <a:ea typeface="华文楷体" panose="02010600040101010101" pitchFamily="2" charset="-122"/>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411"/>
                                        </p:tgtEl>
                                        <p:attrNameLst>
                                          <p:attrName>style.visibility</p:attrName>
                                        </p:attrNameLst>
                                      </p:cBhvr>
                                      <p:to>
                                        <p:strVal val="visible"/>
                                      </p:to>
                                    </p:set>
                                    <p:animEffect transition="in" filter="strips(downRight)">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转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924175"/>
            <a:ext cx="8532812" cy="2735263"/>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684213" y="1700213"/>
            <a:ext cx="7775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3651D8"/>
                </a:solidFill>
                <a:latin typeface="Times New Roman" panose="02020603050405020304" pitchFamily="18" charset="0"/>
                <a:ea typeface="华文楷体" panose="02010600040101010101" pitchFamily="2" charset="-122"/>
              </a:rPr>
              <a:t>例：</a:t>
            </a:r>
            <a:r>
              <a:rPr lang="zh-CN" altLang="en-US" sz="2800" b="1">
                <a:solidFill>
                  <a:schemeClr val="folHlink"/>
                </a:solidFill>
                <a:latin typeface="Times New Roman" panose="02020603050405020304" pitchFamily="18" charset="0"/>
                <a:ea typeface="华文楷体" panose="02010600040101010101" pitchFamily="2" charset="-122"/>
              </a:rPr>
              <a:t>溶菌时，裂解的</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片段被另一细菌摄取。</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childTnLst>
                          </p:cTn>
                        </p:par>
                        <p:par>
                          <p:cTn id="8" fill="hold" nodeType="afterGroup">
                            <p:stCondLst>
                              <p:cond delay="500"/>
                            </p:stCondLst>
                            <p:childTnLst>
                              <p:par>
                                <p:cTn id="9" presetID="5" presetClass="entr" presetSubtype="10" fill="hold" nodeType="afterEffect">
                                  <p:stCondLst>
                                    <p:cond delay="1000"/>
                                  </p:stCondLst>
                                  <p:childTnLst>
                                    <p:set>
                                      <p:cBhvr>
                                        <p:cTn id="10" dur="1" fill="hold">
                                          <p:stCondLst>
                                            <p:cond delay="0"/>
                                          </p:stCondLst>
                                        </p:cTn>
                                        <p:tgtEl>
                                          <p:spTgt spid="18434"/>
                                        </p:tgtEl>
                                        <p:attrNameLst>
                                          <p:attrName>style.visibility</p:attrName>
                                        </p:attrNameLst>
                                      </p:cBhvr>
                                      <p:to>
                                        <p:strVal val="visible"/>
                                      </p:to>
                                    </p:set>
                                    <p:animEffect transition="in" filter="checkerboard(across)">
                                      <p:cBhvr>
                                        <p:cTn id="11"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t31"/>
          <p:cNvPicPr>
            <a:picLocks noChangeAspect="1" noChangeArrowheads="1"/>
          </p:cNvPicPr>
          <p:nvPr/>
        </p:nvPicPr>
        <p:blipFill>
          <a:blip r:embed="rId3">
            <a:clrChange>
              <a:clrFrom>
                <a:srgbClr val="F4F7FC"/>
              </a:clrFrom>
              <a:clrTo>
                <a:srgbClr val="F4F7FC">
                  <a:alpha val="0"/>
                </a:srgbClr>
              </a:clrTo>
            </a:clrChange>
            <a:extLst>
              <a:ext uri="{28A0092B-C50C-407E-A947-70E740481C1C}">
                <a14:useLocalDpi xmlns:a14="http://schemas.microsoft.com/office/drawing/2010/main" val="0"/>
              </a:ext>
            </a:extLst>
          </a:blip>
          <a:srcRect/>
          <a:stretch>
            <a:fillRect/>
          </a:stretch>
        </p:blipFill>
        <p:spPr bwMode="auto">
          <a:xfrm>
            <a:off x="1692275" y="549275"/>
            <a:ext cx="5803900" cy="576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vertical)">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00113" y="476250"/>
            <a:ext cx="3527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chemeClr val="tx2"/>
                </a:solidFill>
                <a:latin typeface="Times New Roman" panose="02020603050405020304" pitchFamily="18" charset="0"/>
              </a:rPr>
              <a:t>（三）转导作用</a:t>
            </a:r>
            <a:endParaRPr lang="zh-CN" altLang="en-US" sz="3600">
              <a:solidFill>
                <a:schemeClr val="tx2"/>
              </a:solidFill>
              <a:latin typeface="Times New Roman" panose="02020603050405020304" pitchFamily="18" charset="0"/>
            </a:endParaRPr>
          </a:p>
        </p:txBody>
      </p:sp>
      <p:sp>
        <p:nvSpPr>
          <p:cNvPr id="21507" name="Text Box 3"/>
          <p:cNvSpPr txBox="1">
            <a:spLocks noChangeArrowheads="1"/>
          </p:cNvSpPr>
          <p:nvPr/>
        </p:nvSpPr>
        <p:spPr bwMode="auto">
          <a:xfrm>
            <a:off x="900113" y="2349500"/>
            <a:ext cx="7056437"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15963">
              <a:tabLst>
                <a:tab pos="92075" algn="l"/>
              </a:tabLst>
              <a:defRPr kumimoji="1" sz="2400">
                <a:solidFill>
                  <a:schemeClr val="tx1"/>
                </a:solidFill>
                <a:latin typeface="Times New Roman" panose="02020603050405020304" pitchFamily="18" charset="0"/>
                <a:ea typeface="宋体" panose="02010600030101010101" pitchFamily="2" charset="-122"/>
              </a:defRPr>
            </a:lvl1pPr>
            <a:lvl2pPr marL="1349375">
              <a:tabLst>
                <a:tab pos="92075" algn="l"/>
              </a:tabLst>
              <a:defRPr kumimoji="1" sz="2400">
                <a:solidFill>
                  <a:schemeClr val="tx1"/>
                </a:solidFill>
                <a:latin typeface="Times New Roman" panose="02020603050405020304" pitchFamily="18" charset="0"/>
                <a:ea typeface="宋体" panose="02010600030101010101" pitchFamily="2" charset="-122"/>
              </a:defRPr>
            </a:lvl2pPr>
            <a:lvl3pPr marL="1528763">
              <a:tabLst>
                <a:tab pos="92075" algn="l"/>
              </a:tabLst>
              <a:defRPr kumimoji="1" sz="2400">
                <a:solidFill>
                  <a:schemeClr val="tx1"/>
                </a:solidFill>
                <a:latin typeface="Times New Roman" panose="02020603050405020304" pitchFamily="18" charset="0"/>
                <a:ea typeface="宋体" panose="02010600030101010101" pitchFamily="2" charset="-122"/>
              </a:defRPr>
            </a:lvl3pPr>
            <a:lvl4pPr marL="1708150">
              <a:tabLst>
                <a:tab pos="92075" algn="l"/>
              </a:tabLst>
              <a:defRPr kumimoji="1" sz="2400">
                <a:solidFill>
                  <a:schemeClr val="tx1"/>
                </a:solidFill>
                <a:latin typeface="Times New Roman" panose="02020603050405020304" pitchFamily="18" charset="0"/>
                <a:ea typeface="宋体" panose="02010600030101010101" pitchFamily="2" charset="-122"/>
              </a:defRPr>
            </a:lvl4pPr>
            <a:lvl5pPr marL="1887538">
              <a:tabLst>
                <a:tab pos="92075" algn="l"/>
              </a:tabLst>
              <a:defRPr kumimoji="1" sz="2400">
                <a:solidFill>
                  <a:schemeClr val="tx1"/>
                </a:solidFill>
                <a:latin typeface="Times New Roman" panose="02020603050405020304" pitchFamily="18" charset="0"/>
                <a:ea typeface="宋体" panose="02010600030101010101" pitchFamily="2" charset="-122"/>
              </a:defRPr>
            </a:lvl5pPr>
            <a:lvl6pPr marL="2344738" fontAlgn="base">
              <a:spcBef>
                <a:spcPct val="0"/>
              </a:spcBef>
              <a:spcAft>
                <a:spcPct val="0"/>
              </a:spcAft>
              <a:tabLst>
                <a:tab pos="92075" algn="l"/>
              </a:tabLst>
              <a:defRPr kumimoji="1" sz="2400">
                <a:solidFill>
                  <a:schemeClr val="tx1"/>
                </a:solidFill>
                <a:latin typeface="Times New Roman" panose="02020603050405020304" pitchFamily="18" charset="0"/>
                <a:ea typeface="宋体" panose="02010600030101010101" pitchFamily="2" charset="-122"/>
              </a:defRPr>
            </a:lvl6pPr>
            <a:lvl7pPr marL="2801938" fontAlgn="base">
              <a:spcBef>
                <a:spcPct val="0"/>
              </a:spcBef>
              <a:spcAft>
                <a:spcPct val="0"/>
              </a:spcAft>
              <a:tabLst>
                <a:tab pos="92075" algn="l"/>
              </a:tabLst>
              <a:defRPr kumimoji="1" sz="2400">
                <a:solidFill>
                  <a:schemeClr val="tx1"/>
                </a:solidFill>
                <a:latin typeface="Times New Roman" panose="02020603050405020304" pitchFamily="18" charset="0"/>
                <a:ea typeface="宋体" panose="02010600030101010101" pitchFamily="2" charset="-122"/>
              </a:defRPr>
            </a:lvl7pPr>
            <a:lvl8pPr marL="3259138" fontAlgn="base">
              <a:spcBef>
                <a:spcPct val="0"/>
              </a:spcBef>
              <a:spcAft>
                <a:spcPct val="0"/>
              </a:spcAft>
              <a:tabLst>
                <a:tab pos="92075" algn="l"/>
              </a:tabLst>
              <a:defRPr kumimoji="1" sz="2400">
                <a:solidFill>
                  <a:schemeClr val="tx1"/>
                </a:solidFill>
                <a:latin typeface="Times New Roman" panose="02020603050405020304" pitchFamily="18" charset="0"/>
                <a:ea typeface="宋体" panose="02010600030101010101" pitchFamily="2" charset="-122"/>
              </a:defRPr>
            </a:lvl8pPr>
            <a:lvl9pPr marL="3716338" fontAlgn="base">
              <a:spcBef>
                <a:spcPct val="0"/>
              </a:spcBef>
              <a:spcAft>
                <a:spcPct val="0"/>
              </a:spcAft>
              <a:tabLst>
                <a:tab pos="92075" algn="l"/>
              </a:tabLs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60000"/>
              </a:lnSpc>
            </a:pPr>
            <a:r>
              <a:rPr lang="zh-CN" altLang="en-US" sz="2800" b="1">
                <a:solidFill>
                  <a:schemeClr val="folHlink"/>
                </a:solidFill>
                <a:ea typeface="华文楷体" panose="02010600040101010101" pitchFamily="2" charset="-122"/>
              </a:rPr>
              <a:t>当病毒从被感染的（供体）细胞释放出来、再次感染另一（供体）细胞时，发生在供体细胞与受体细胞之间的</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转移及基因重组即为</a:t>
            </a:r>
            <a:r>
              <a:rPr lang="zh-CN" altLang="en-US" sz="2800" b="1">
                <a:solidFill>
                  <a:srgbClr val="993366"/>
                </a:solidFill>
                <a:ea typeface="华文楷体" panose="02010600040101010101" pitchFamily="2" charset="-122"/>
              </a:rPr>
              <a:t>转导作用</a:t>
            </a:r>
            <a:r>
              <a:rPr lang="en-US" altLang="zh-CN" sz="2800" b="1">
                <a:solidFill>
                  <a:srgbClr val="993366"/>
                </a:solidFill>
              </a:rPr>
              <a:t>(transduction)</a:t>
            </a:r>
            <a:r>
              <a:rPr lang="zh-CN" altLang="en-US" sz="2800" b="1">
                <a:solidFill>
                  <a:schemeClr val="folHlink"/>
                </a:solidFill>
                <a:ea typeface="华文楷体" panose="02010600040101010101" pitchFamily="2" charset="-122"/>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1507"/>
                                        </p:tgtEl>
                                        <p:attrNameLst>
                                          <p:attrName>style.visibility</p:attrName>
                                        </p:attrNameLst>
                                      </p:cBhvr>
                                      <p:to>
                                        <p:strVal val="visible"/>
                                      </p:to>
                                    </p:set>
                                    <p:animEffect transition="in" filter="wipe(up)">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3554" name="Picture 2" descr="t2"/>
          <p:cNvPicPr>
            <a:picLocks noChangeAspect="1" noChangeArrowheads="1"/>
          </p:cNvPicPr>
          <p:nvPr/>
        </p:nvPicPr>
        <p:blipFill>
          <a:blip r:embed="rId2">
            <a:clrChange>
              <a:clrFrom>
                <a:srgbClr val="F4F7FC"/>
              </a:clrFrom>
              <a:clrTo>
                <a:srgbClr val="F4F7FC">
                  <a:alpha val="0"/>
                </a:srgbClr>
              </a:clrTo>
            </a:clrChange>
            <a:extLst>
              <a:ext uri="{28A0092B-C50C-407E-A947-70E740481C1C}">
                <a14:useLocalDpi xmlns:a14="http://schemas.microsoft.com/office/drawing/2010/main" val="0"/>
              </a:ext>
            </a:extLst>
          </a:blip>
          <a:srcRect/>
          <a:stretch>
            <a:fillRect/>
          </a:stretch>
        </p:blipFill>
        <p:spPr bwMode="auto">
          <a:xfrm>
            <a:off x="539750" y="3141663"/>
            <a:ext cx="8137525" cy="2447925"/>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1258888" y="1484313"/>
            <a:ext cx="302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993366"/>
                </a:solidFill>
                <a:latin typeface="Times New Roman" panose="02020603050405020304" pitchFamily="18" charset="0"/>
                <a:ea typeface="华文楷体" panose="02010600040101010101" pitchFamily="2" charset="-122"/>
              </a:rPr>
              <a:t>λ</a:t>
            </a:r>
            <a:r>
              <a:rPr lang="zh-CN" altLang="en-US" sz="2800" b="1">
                <a:solidFill>
                  <a:srgbClr val="993366"/>
                </a:solidFill>
                <a:latin typeface="Times New Roman" panose="02020603050405020304" pitchFamily="18" charset="0"/>
                <a:ea typeface="华文楷体" panose="02010600040101010101" pitchFamily="2" charset="-122"/>
              </a:rPr>
              <a:t>噬菌体的生活史</a:t>
            </a:r>
          </a:p>
        </p:txBody>
      </p:sp>
      <p:sp>
        <p:nvSpPr>
          <p:cNvPr id="23556" name="AutoShape 4"/>
          <p:cNvSpPr>
            <a:spLocks/>
          </p:cNvSpPr>
          <p:nvPr/>
        </p:nvSpPr>
        <p:spPr bwMode="auto">
          <a:xfrm>
            <a:off x="4254500" y="1282700"/>
            <a:ext cx="228600" cy="914400"/>
          </a:xfrm>
          <a:prstGeom prst="leftBrace">
            <a:avLst>
              <a:gd name="adj1" fmla="val 33333"/>
              <a:gd name="adj2" fmla="val 50000"/>
            </a:avLst>
          </a:prstGeom>
          <a:noFill/>
          <a:ln w="381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57" name="Text Box 5"/>
          <p:cNvSpPr txBox="1">
            <a:spLocks noChangeArrowheads="1"/>
          </p:cNvSpPr>
          <p:nvPr/>
        </p:nvSpPr>
        <p:spPr bwMode="auto">
          <a:xfrm>
            <a:off x="4500563" y="981075"/>
            <a:ext cx="375761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chemeClr val="folHlink"/>
                </a:solidFill>
                <a:latin typeface="Times New Roman" panose="02020603050405020304" pitchFamily="18" charset="0"/>
                <a:ea typeface="华文楷体" panose="02010600040101010101" pitchFamily="2" charset="-122"/>
              </a:rPr>
              <a:t>溶菌生长途径</a:t>
            </a:r>
          </a:p>
          <a:p>
            <a:pPr>
              <a:lnSpc>
                <a:spcPct val="80000"/>
              </a:lnSpc>
            </a:pPr>
            <a:r>
              <a:rPr lang="en-US" altLang="zh-CN" sz="2800" b="1">
                <a:solidFill>
                  <a:schemeClr val="folHlink"/>
                </a:solidFill>
                <a:latin typeface="Times New Roman" panose="02020603050405020304" pitchFamily="18" charset="0"/>
                <a:ea typeface="华文楷体" panose="02010600040101010101" pitchFamily="2" charset="-122"/>
              </a:rPr>
              <a:t>(</a:t>
            </a:r>
            <a:r>
              <a:rPr kumimoji="0" lang="en-US" altLang="zh-CN" sz="2800" b="1">
                <a:solidFill>
                  <a:schemeClr val="folHlink"/>
                </a:solidFill>
                <a:latin typeface="Times New Roman" panose="02020603050405020304" pitchFamily="18" charset="0"/>
              </a:rPr>
              <a:t>l</a:t>
            </a:r>
            <a:r>
              <a:rPr lang="en-US" altLang="zh-CN" sz="2800" b="1">
                <a:solidFill>
                  <a:schemeClr val="folHlink"/>
                </a:solidFill>
                <a:latin typeface="Times New Roman" panose="02020603050405020304" pitchFamily="18" charset="0"/>
              </a:rPr>
              <a:t>ysis pathway)</a:t>
            </a:r>
          </a:p>
          <a:p>
            <a:pPr>
              <a:lnSpc>
                <a:spcPct val="150000"/>
              </a:lnSpc>
            </a:pPr>
            <a:r>
              <a:rPr lang="zh-CN" altLang="en-US" sz="2800" b="1">
                <a:solidFill>
                  <a:schemeClr val="folHlink"/>
                </a:solidFill>
                <a:latin typeface="Times New Roman" panose="02020603050405020304" pitchFamily="18" charset="0"/>
                <a:ea typeface="华文楷体" panose="02010600040101010101" pitchFamily="2" charset="-122"/>
              </a:rPr>
              <a:t>溶源菌生长途径</a:t>
            </a:r>
          </a:p>
          <a:p>
            <a:pPr>
              <a:lnSpc>
                <a:spcPct val="70000"/>
              </a:lnSpc>
            </a:pPr>
            <a:r>
              <a:rPr lang="en-US" altLang="zh-CN" sz="2800" b="1">
                <a:solidFill>
                  <a:schemeClr val="folHlink"/>
                </a:solidFill>
                <a:latin typeface="Times New Roman" panose="02020603050405020304" pitchFamily="18" charset="0"/>
              </a:rPr>
              <a:t>(lysogenic pathway)</a:t>
            </a:r>
          </a:p>
        </p:txBody>
      </p:sp>
      <p:sp>
        <p:nvSpPr>
          <p:cNvPr id="23558" name="Rectangle 6"/>
          <p:cNvSpPr>
            <a:spLocks noChangeArrowheads="1"/>
          </p:cNvSpPr>
          <p:nvPr/>
        </p:nvSpPr>
        <p:spPr bwMode="auto">
          <a:xfrm>
            <a:off x="971550" y="908050"/>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Times New Roman" panose="02020603050405020304" pitchFamily="18" charset="0"/>
              </a:rPr>
              <a:t>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558"/>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wipe(left)">
                                      <p:cBhvr>
                                        <p:cTn id="10" dur="500"/>
                                        <p:tgtEl>
                                          <p:spTgt spid="23555"/>
                                        </p:tgtEl>
                                      </p:cBhvr>
                                    </p:animEffect>
                                  </p:childTnLst>
                                </p:cTn>
                              </p:par>
                            </p:childTnLst>
                          </p:cTn>
                        </p:par>
                        <p:par>
                          <p:cTn id="11" fill="hold" nodeType="afterGroup">
                            <p:stCondLst>
                              <p:cond delay="1000"/>
                            </p:stCondLst>
                            <p:childTnLst>
                              <p:par>
                                <p:cTn id="12" presetID="17" presetClass="entr" presetSubtype="10" fill="hold" nodeType="afterEffect">
                                  <p:stCondLst>
                                    <p:cond delay="0"/>
                                  </p:stCondLst>
                                  <p:childTnLst>
                                    <p:set>
                                      <p:cBhvr>
                                        <p:cTn id="13" dur="1" fill="hold">
                                          <p:stCondLst>
                                            <p:cond delay="0"/>
                                          </p:stCondLst>
                                        </p:cTn>
                                        <p:tgtEl>
                                          <p:spTgt spid="23556"/>
                                        </p:tgtEl>
                                        <p:attrNameLst>
                                          <p:attrName>style.visibility</p:attrName>
                                        </p:attrNameLst>
                                      </p:cBhvr>
                                      <p:to>
                                        <p:strVal val="visible"/>
                                      </p:to>
                                    </p:set>
                                    <p:anim calcmode="lin" valueType="num">
                                      <p:cBhvr>
                                        <p:cTn id="14" dur="500" fill="hold"/>
                                        <p:tgtEl>
                                          <p:spTgt spid="23556"/>
                                        </p:tgtEl>
                                        <p:attrNameLst>
                                          <p:attrName>ppt_w</p:attrName>
                                        </p:attrNameLst>
                                      </p:cBhvr>
                                      <p:tavLst>
                                        <p:tav tm="0">
                                          <p:val>
                                            <p:fltVal val="0"/>
                                          </p:val>
                                        </p:tav>
                                        <p:tav tm="100000">
                                          <p:val>
                                            <p:strVal val="#ppt_w"/>
                                          </p:val>
                                        </p:tav>
                                      </p:tavLst>
                                    </p:anim>
                                    <p:anim calcmode="lin" valueType="num">
                                      <p:cBhvr>
                                        <p:cTn id="15" dur="500" fill="hold"/>
                                        <p:tgtEl>
                                          <p:spTgt spid="23556"/>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checkerboard(across)">
                                      <p:cBhvr>
                                        <p:cTn id="19" dur="500"/>
                                        <p:tgtEl>
                                          <p:spTgt spid="2355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5" fill="hold" nodeType="clickEffect">
                                  <p:stCondLst>
                                    <p:cond delay="0"/>
                                  </p:stCondLst>
                                  <p:childTnLst>
                                    <p:set>
                                      <p:cBhvr>
                                        <p:cTn id="23" dur="1" fill="hold">
                                          <p:stCondLst>
                                            <p:cond delay="0"/>
                                          </p:stCondLst>
                                        </p:cTn>
                                        <p:tgtEl>
                                          <p:spTgt spid="23554"/>
                                        </p:tgtEl>
                                        <p:attrNameLst>
                                          <p:attrName>style.visibility</p:attrName>
                                        </p:attrNameLst>
                                      </p:cBhvr>
                                      <p:to>
                                        <p:strVal val="visible"/>
                                      </p:to>
                                    </p:set>
                                    <p:animEffect transition="in" filter="blinds(vertical)">
                                      <p:cBhvr>
                                        <p:cTn id="24"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7" grpId="0" autoUpdateAnimBg="0"/>
      <p:bldP spid="2355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74725" y="16970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latin typeface="Times New Roman" panose="02020603050405020304" pitchFamily="18" charset="0"/>
            </a:endParaRPr>
          </a:p>
        </p:txBody>
      </p:sp>
      <p:sp>
        <p:nvSpPr>
          <p:cNvPr id="26627" name="Text Box 3"/>
          <p:cNvSpPr txBox="1">
            <a:spLocks noChangeArrowheads="1"/>
          </p:cNvSpPr>
          <p:nvPr/>
        </p:nvSpPr>
        <p:spPr bwMode="auto">
          <a:xfrm>
            <a:off x="900113" y="352425"/>
            <a:ext cx="76327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261938">
              <a:tabLst>
                <a:tab pos="87313" algn="l"/>
              </a:tabLst>
              <a:defRPr kumimoji="1" sz="2400">
                <a:solidFill>
                  <a:schemeClr val="tx1"/>
                </a:solidFill>
                <a:latin typeface="Times New Roman" panose="02020603050405020304" pitchFamily="18" charset="0"/>
                <a:ea typeface="宋体" panose="02010600030101010101" pitchFamily="2" charset="-122"/>
              </a:defRPr>
            </a:lvl1pPr>
            <a:lvl2pPr marL="179388" indent="715963" defTabSz="261938">
              <a:tabLst>
                <a:tab pos="87313" algn="l"/>
              </a:tabLst>
              <a:defRPr kumimoji="1" sz="2400">
                <a:solidFill>
                  <a:schemeClr val="tx1"/>
                </a:solidFill>
                <a:latin typeface="Times New Roman" panose="02020603050405020304" pitchFamily="18" charset="0"/>
                <a:ea typeface="宋体" panose="02010600030101010101" pitchFamily="2" charset="-122"/>
              </a:defRPr>
            </a:lvl2pPr>
            <a:lvl3pPr marL="1074738" defTabSz="261938">
              <a:tabLst>
                <a:tab pos="87313" algn="l"/>
              </a:tabLst>
              <a:defRPr kumimoji="1" sz="2400">
                <a:solidFill>
                  <a:schemeClr val="tx1"/>
                </a:solidFill>
                <a:latin typeface="Times New Roman" panose="02020603050405020304" pitchFamily="18" charset="0"/>
                <a:ea typeface="宋体" panose="02010600030101010101" pitchFamily="2" charset="-122"/>
              </a:defRPr>
            </a:lvl3pPr>
            <a:lvl4pPr defTabSz="261938">
              <a:tabLst>
                <a:tab pos="87313" algn="l"/>
              </a:tabLst>
              <a:defRPr kumimoji="1" sz="2400">
                <a:solidFill>
                  <a:schemeClr val="tx1"/>
                </a:solidFill>
                <a:latin typeface="Times New Roman" panose="02020603050405020304" pitchFamily="18" charset="0"/>
                <a:ea typeface="宋体" panose="02010600030101010101" pitchFamily="2" charset="-122"/>
              </a:defRPr>
            </a:lvl4pPr>
            <a:lvl5pPr defTabSz="261938">
              <a:tabLst>
                <a:tab pos="87313" algn="l"/>
              </a:tabLst>
              <a:defRPr kumimoji="1" sz="2400">
                <a:solidFill>
                  <a:schemeClr val="tx1"/>
                </a:solidFill>
                <a:latin typeface="Times New Roman" panose="02020603050405020304" pitchFamily="18" charset="0"/>
                <a:ea typeface="宋体" panose="02010600030101010101" pitchFamily="2" charset="-122"/>
              </a:defRPr>
            </a:lvl5pPr>
            <a:lvl6pPr defTabSz="261938" fontAlgn="base">
              <a:spcBef>
                <a:spcPct val="0"/>
              </a:spcBef>
              <a:spcAft>
                <a:spcPct val="0"/>
              </a:spcAft>
              <a:tabLst>
                <a:tab pos="87313" algn="l"/>
              </a:tabLst>
              <a:defRPr kumimoji="1" sz="2400">
                <a:solidFill>
                  <a:schemeClr val="tx1"/>
                </a:solidFill>
                <a:latin typeface="Times New Roman" panose="02020603050405020304" pitchFamily="18" charset="0"/>
                <a:ea typeface="宋体" panose="02010600030101010101" pitchFamily="2" charset="-122"/>
              </a:defRPr>
            </a:lvl6pPr>
            <a:lvl7pPr defTabSz="261938" fontAlgn="base">
              <a:spcBef>
                <a:spcPct val="0"/>
              </a:spcBef>
              <a:spcAft>
                <a:spcPct val="0"/>
              </a:spcAft>
              <a:tabLst>
                <a:tab pos="87313" algn="l"/>
              </a:tabLst>
              <a:defRPr kumimoji="1" sz="2400">
                <a:solidFill>
                  <a:schemeClr val="tx1"/>
                </a:solidFill>
                <a:latin typeface="Times New Roman" panose="02020603050405020304" pitchFamily="18" charset="0"/>
                <a:ea typeface="宋体" panose="02010600030101010101" pitchFamily="2" charset="-122"/>
              </a:defRPr>
            </a:lvl7pPr>
            <a:lvl8pPr defTabSz="261938" fontAlgn="base">
              <a:spcBef>
                <a:spcPct val="0"/>
              </a:spcBef>
              <a:spcAft>
                <a:spcPct val="0"/>
              </a:spcAft>
              <a:tabLst>
                <a:tab pos="87313" algn="l"/>
              </a:tabLst>
              <a:defRPr kumimoji="1" sz="2400">
                <a:solidFill>
                  <a:schemeClr val="tx1"/>
                </a:solidFill>
                <a:latin typeface="Times New Roman" panose="02020603050405020304" pitchFamily="18" charset="0"/>
                <a:ea typeface="宋体" panose="02010600030101010101" pitchFamily="2" charset="-122"/>
              </a:defRPr>
            </a:lvl8pPr>
            <a:lvl9pPr defTabSz="261938" fontAlgn="base">
              <a:spcBef>
                <a:spcPct val="0"/>
              </a:spcBef>
              <a:spcAft>
                <a:spcPct val="0"/>
              </a:spcAft>
              <a:tabLst>
                <a:tab pos="87313" algn="l"/>
              </a:tabLst>
              <a:defRPr kumimoji="1" sz="2400">
                <a:solidFill>
                  <a:schemeClr val="tx1"/>
                </a:solidFill>
                <a:latin typeface="Times New Roman" panose="02020603050405020304" pitchFamily="18" charset="0"/>
                <a:ea typeface="宋体" panose="02010600030101010101" pitchFamily="2" charset="-122"/>
              </a:defRPr>
            </a:lvl9pPr>
          </a:lstStyle>
          <a:p>
            <a:pPr algn="just" fontAlgn="ctr">
              <a:lnSpc>
                <a:spcPct val="130000"/>
              </a:lnSpc>
            </a:pPr>
            <a:r>
              <a:rPr lang="zh-CN" altLang="en-US" sz="3600" b="1">
                <a:solidFill>
                  <a:schemeClr val="tx2"/>
                </a:solidFill>
              </a:rPr>
              <a:t>三、位点特异重组</a:t>
            </a:r>
          </a:p>
          <a:p>
            <a:pPr lvl="1" algn="just" fontAlgn="ctr">
              <a:lnSpc>
                <a:spcPct val="130000"/>
              </a:lnSpc>
            </a:pPr>
            <a:r>
              <a:rPr lang="zh-CN" altLang="en-US" sz="2800" b="1">
                <a:solidFill>
                  <a:srgbClr val="993366"/>
                </a:solidFill>
                <a:ea typeface="华文楷体" panose="02010600040101010101" pitchFamily="2" charset="-122"/>
              </a:rPr>
              <a:t>位点特异重组</a:t>
            </a:r>
            <a:r>
              <a:rPr lang="en-US" altLang="zh-CN" sz="2800" b="1">
                <a:solidFill>
                  <a:srgbClr val="993366"/>
                </a:solidFill>
                <a:ea typeface="华文楷体" panose="02010600040101010101" pitchFamily="2" charset="-122"/>
              </a:rPr>
              <a:t>(site-specific recombination)</a:t>
            </a:r>
            <a:r>
              <a:rPr lang="en-US" altLang="zh-CN" sz="2800" b="1">
                <a:solidFill>
                  <a:schemeClr val="folHlink"/>
                </a:solidFill>
                <a:ea typeface="华文楷体" panose="02010600040101010101" pitchFamily="2" charset="-122"/>
              </a:rPr>
              <a:t> </a:t>
            </a:r>
            <a:r>
              <a:rPr lang="zh-CN" altLang="en-US" sz="2800" b="1">
                <a:solidFill>
                  <a:schemeClr val="folHlink"/>
                </a:solidFill>
                <a:ea typeface="华文楷体" panose="02010600040101010101" pitchFamily="2" charset="-122"/>
              </a:rPr>
              <a:t>是由整合酶催化，在两个</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序列的特异位点间发生的整合。</a:t>
            </a:r>
          </a:p>
        </p:txBody>
      </p:sp>
      <p:sp>
        <p:nvSpPr>
          <p:cNvPr id="26628" name="Text Box 4"/>
          <p:cNvSpPr txBox="1">
            <a:spLocks noChangeArrowheads="1"/>
          </p:cNvSpPr>
          <p:nvPr/>
        </p:nvSpPr>
        <p:spPr bwMode="auto">
          <a:xfrm>
            <a:off x="755650" y="2781300"/>
            <a:ext cx="7416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267575" algn="l"/>
                <a:tab pos="7440613" algn="l"/>
                <a:tab pos="7804150" algn="l"/>
              </a:tabLst>
              <a:defRPr kumimoji="1" sz="2400">
                <a:solidFill>
                  <a:schemeClr val="tx1"/>
                </a:solidFill>
                <a:latin typeface="Times New Roman" panose="02020603050405020304" pitchFamily="18" charset="0"/>
                <a:ea typeface="宋体" panose="02010600030101010101" pitchFamily="2" charset="-122"/>
              </a:defRPr>
            </a:lvl1pPr>
            <a:lvl2pPr marL="179388" indent="720725">
              <a:tabLst>
                <a:tab pos="7267575" algn="l"/>
                <a:tab pos="7440613" algn="l"/>
                <a:tab pos="7804150" algn="l"/>
              </a:tabLst>
              <a:defRPr kumimoji="1" sz="2400">
                <a:solidFill>
                  <a:schemeClr val="tx1"/>
                </a:solidFill>
                <a:latin typeface="Times New Roman" panose="02020603050405020304" pitchFamily="18" charset="0"/>
                <a:ea typeface="宋体" panose="02010600030101010101" pitchFamily="2" charset="-122"/>
              </a:defRPr>
            </a:lvl2pPr>
            <a:lvl3pPr marL="2225675" indent="-609600">
              <a:tabLst>
                <a:tab pos="7267575" algn="l"/>
                <a:tab pos="7440613" algn="l"/>
                <a:tab pos="7804150" algn="l"/>
              </a:tabLst>
              <a:defRPr kumimoji="1" sz="2400">
                <a:solidFill>
                  <a:schemeClr val="tx1"/>
                </a:solidFill>
                <a:latin typeface="Times New Roman" panose="02020603050405020304" pitchFamily="18" charset="0"/>
                <a:ea typeface="宋体" panose="02010600030101010101" pitchFamily="2" charset="-122"/>
              </a:defRPr>
            </a:lvl3pPr>
            <a:lvl4pPr marL="3014663" indent="-609600">
              <a:tabLst>
                <a:tab pos="7267575" algn="l"/>
                <a:tab pos="7440613" algn="l"/>
                <a:tab pos="7804150" algn="l"/>
              </a:tabLst>
              <a:defRPr kumimoji="1" sz="2400">
                <a:solidFill>
                  <a:schemeClr val="tx1"/>
                </a:solidFill>
                <a:latin typeface="Times New Roman" panose="02020603050405020304" pitchFamily="18" charset="0"/>
                <a:ea typeface="宋体" panose="02010600030101010101" pitchFamily="2" charset="-122"/>
              </a:defRPr>
            </a:lvl4pPr>
            <a:lvl5pPr marL="3803650" indent="-609600">
              <a:tabLst>
                <a:tab pos="7267575" algn="l"/>
                <a:tab pos="7440613" algn="l"/>
                <a:tab pos="7804150" algn="l"/>
              </a:tabLst>
              <a:defRPr kumimoji="1" sz="2400">
                <a:solidFill>
                  <a:schemeClr val="tx1"/>
                </a:solidFill>
                <a:latin typeface="Times New Roman" panose="02020603050405020304" pitchFamily="18" charset="0"/>
                <a:ea typeface="宋体" panose="02010600030101010101" pitchFamily="2" charset="-122"/>
              </a:defRPr>
            </a:lvl5pPr>
            <a:lvl6pPr marL="4260850" indent="-609600" fontAlgn="base">
              <a:spcBef>
                <a:spcPct val="0"/>
              </a:spcBef>
              <a:spcAft>
                <a:spcPct val="0"/>
              </a:spcAft>
              <a:tabLst>
                <a:tab pos="7267575" algn="l"/>
                <a:tab pos="7440613" algn="l"/>
                <a:tab pos="7804150" algn="l"/>
              </a:tabLst>
              <a:defRPr kumimoji="1" sz="2400">
                <a:solidFill>
                  <a:schemeClr val="tx1"/>
                </a:solidFill>
                <a:latin typeface="Times New Roman" panose="02020603050405020304" pitchFamily="18" charset="0"/>
                <a:ea typeface="宋体" panose="02010600030101010101" pitchFamily="2" charset="-122"/>
              </a:defRPr>
            </a:lvl6pPr>
            <a:lvl7pPr marL="4718050" indent="-609600" fontAlgn="base">
              <a:spcBef>
                <a:spcPct val="0"/>
              </a:spcBef>
              <a:spcAft>
                <a:spcPct val="0"/>
              </a:spcAft>
              <a:tabLst>
                <a:tab pos="7267575" algn="l"/>
                <a:tab pos="7440613" algn="l"/>
                <a:tab pos="7804150" algn="l"/>
              </a:tabLst>
              <a:defRPr kumimoji="1" sz="2400">
                <a:solidFill>
                  <a:schemeClr val="tx1"/>
                </a:solidFill>
                <a:latin typeface="Times New Roman" panose="02020603050405020304" pitchFamily="18" charset="0"/>
                <a:ea typeface="宋体" panose="02010600030101010101" pitchFamily="2" charset="-122"/>
              </a:defRPr>
            </a:lvl7pPr>
            <a:lvl8pPr marL="5175250" indent="-609600" fontAlgn="base">
              <a:spcBef>
                <a:spcPct val="0"/>
              </a:spcBef>
              <a:spcAft>
                <a:spcPct val="0"/>
              </a:spcAft>
              <a:tabLst>
                <a:tab pos="7267575" algn="l"/>
                <a:tab pos="7440613" algn="l"/>
                <a:tab pos="7804150" algn="l"/>
              </a:tabLst>
              <a:defRPr kumimoji="1" sz="2400">
                <a:solidFill>
                  <a:schemeClr val="tx1"/>
                </a:solidFill>
                <a:latin typeface="Times New Roman" panose="02020603050405020304" pitchFamily="18" charset="0"/>
                <a:ea typeface="宋体" panose="02010600030101010101" pitchFamily="2" charset="-122"/>
              </a:defRPr>
            </a:lvl8pPr>
            <a:lvl9pPr marL="5632450" indent="-609600" fontAlgn="base">
              <a:spcBef>
                <a:spcPct val="0"/>
              </a:spcBef>
              <a:spcAft>
                <a:spcPct val="0"/>
              </a:spcAft>
              <a:tabLst>
                <a:tab pos="7267575" algn="l"/>
                <a:tab pos="7440613" algn="l"/>
                <a:tab pos="7804150" algn="l"/>
              </a:tabLs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30000"/>
              </a:lnSpc>
            </a:pPr>
            <a:r>
              <a:rPr lang="zh-CN" altLang="en-US" sz="3200" b="1">
                <a:solidFill>
                  <a:schemeClr val="tx2"/>
                </a:solidFill>
              </a:rPr>
              <a:t>例 （一）</a:t>
            </a:r>
            <a:r>
              <a:rPr lang="en-US" altLang="zh-CN" sz="3200" b="1">
                <a:solidFill>
                  <a:schemeClr val="tx2"/>
                </a:solidFill>
              </a:rPr>
              <a:t>λ</a:t>
            </a:r>
            <a:r>
              <a:rPr lang="zh-CN" altLang="en-US" sz="3200" b="1">
                <a:solidFill>
                  <a:schemeClr val="tx2"/>
                </a:solidFill>
              </a:rPr>
              <a:t>噬菌体</a:t>
            </a:r>
            <a:r>
              <a:rPr lang="en-US" altLang="zh-CN" sz="3200" b="1">
                <a:solidFill>
                  <a:schemeClr val="tx2"/>
                </a:solidFill>
              </a:rPr>
              <a:t>DNA</a:t>
            </a:r>
            <a:r>
              <a:rPr lang="zh-CN" altLang="en-US" sz="3200" b="1">
                <a:solidFill>
                  <a:schemeClr val="tx2"/>
                </a:solidFill>
              </a:rPr>
              <a:t>的整合</a:t>
            </a:r>
          </a:p>
          <a:p>
            <a:pPr lvl="1" algn="just" fontAlgn="ctr">
              <a:lnSpc>
                <a:spcPct val="130000"/>
              </a:lnSpc>
            </a:pPr>
            <a:r>
              <a:rPr lang="el-GR" altLang="zh-CN" sz="2800" b="1">
                <a:solidFill>
                  <a:schemeClr val="folHlink"/>
                </a:solidFill>
                <a:ea typeface="华文楷体" panose="02010600040101010101" pitchFamily="2" charset="-122"/>
              </a:rPr>
              <a:t>λ</a:t>
            </a:r>
            <a:r>
              <a:rPr lang="zh-CN" altLang="en-US" sz="2800" b="1">
                <a:solidFill>
                  <a:schemeClr val="folHlink"/>
                </a:solidFill>
                <a:ea typeface="华文楷体" panose="02010600040101010101" pitchFamily="2" charset="-122"/>
              </a:rPr>
              <a:t>噬菌体的整合酶识别噬菌体和宿主染色体的特异靶位点发生选择性整合；反转录病毒整合酶可特异地识别、整合反转录病毒</a:t>
            </a:r>
            <a:r>
              <a:rPr lang="en-US" altLang="zh-CN" sz="2800" b="1">
                <a:solidFill>
                  <a:schemeClr val="folHlink"/>
                </a:solidFill>
                <a:ea typeface="华文楷体" panose="02010600040101010101" pitchFamily="2" charset="-122"/>
              </a:rPr>
              <a:t>cDNA</a:t>
            </a:r>
            <a:r>
              <a:rPr lang="zh-CN" altLang="en-US" sz="2800" b="1">
                <a:solidFill>
                  <a:schemeClr val="folHlink"/>
                </a:solidFill>
                <a:ea typeface="华文楷体" panose="02010600040101010101" pitchFamily="2" charset="-122"/>
              </a:rPr>
              <a:t>的</a:t>
            </a:r>
            <a:r>
              <a:rPr lang="zh-CN" altLang="en-US" sz="2800" b="1">
                <a:solidFill>
                  <a:srgbClr val="993366"/>
                </a:solidFill>
                <a:ea typeface="华文楷体" panose="02010600040101010101" pitchFamily="2" charset="-122"/>
              </a:rPr>
              <a:t>长末端重复序列</a:t>
            </a:r>
            <a:r>
              <a:rPr lang="en-US" altLang="zh-CN" sz="2800" b="1">
                <a:solidFill>
                  <a:srgbClr val="993366"/>
                </a:solidFill>
                <a:ea typeface="华文楷体" panose="02010600040101010101" pitchFamily="2" charset="-122"/>
              </a:rPr>
              <a:t>(long terminal repeat, LTR)</a:t>
            </a:r>
            <a:r>
              <a:rPr lang="zh-CN" altLang="en-US" sz="2800" b="1">
                <a:solidFill>
                  <a:schemeClr val="folHlink"/>
                </a:solidFill>
                <a:ea typeface="华文楷体" panose="02010600040101010101" pitchFamily="2" charset="-122"/>
              </a:rPr>
              <a:t>。</a:t>
            </a:r>
            <a:r>
              <a:rPr lang="zh-CN" altLang="en-US" sz="2800" b="1">
                <a:solidFill>
                  <a:srgbClr val="993366"/>
                </a:solidFill>
                <a:ea typeface="华文楷体" panose="02010600040101010101" pitchFamily="2" charset="-122"/>
              </a:rPr>
              <a:t> </a:t>
            </a:r>
          </a:p>
        </p:txBody>
      </p:sp>
      <p:sp>
        <p:nvSpPr>
          <p:cNvPr id="26629" name="Text Box 5"/>
          <p:cNvSpPr txBox="1">
            <a:spLocks noChangeArrowheads="1"/>
          </p:cNvSpPr>
          <p:nvPr/>
        </p:nvSpPr>
        <p:spPr bwMode="auto">
          <a:xfrm>
            <a:off x="914400" y="4724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strips(downRight)">
                                      <p:cBhvr>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checkerboard(down)">
                                      <p:cBhvr>
                                        <p:cTn id="12"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Stryer_F3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8229600"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Rectangle 3"/>
          <p:cNvSpPr>
            <a:spLocks noChangeArrowheads="1"/>
          </p:cNvSpPr>
          <p:nvPr/>
        </p:nvSpPr>
        <p:spPr bwMode="auto">
          <a:xfrm>
            <a:off x="2133600" y="5486400"/>
            <a:ext cx="40386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en-US" altLang="zh-CN" b="1">
                <a:latin typeface="楷体_GB2312" pitchFamily="49" charset="-122"/>
                <a:ea typeface="楷体_GB2312" pitchFamily="49" charset="-122"/>
              </a:rPr>
              <a:t>λ-</a:t>
            </a:r>
            <a:r>
              <a:rPr lang="zh-CN" altLang="en-US" b="1">
                <a:latin typeface="楷体_GB2312" pitchFamily="49" charset="-122"/>
                <a:ea typeface="楷体_GB2312" pitchFamily="49" charset="-122"/>
              </a:rPr>
              <a:t>噬菌体位点特异性重组</a:t>
            </a:r>
          </a:p>
        </p:txBody>
      </p:sp>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187450" y="415925"/>
            <a:ext cx="612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defRPr kumimoji="1" sz="2400">
                <a:solidFill>
                  <a:schemeClr val="tx1"/>
                </a:solidFill>
                <a:latin typeface="Times New Roman" panose="02020603050405020304" pitchFamily="18" charset="0"/>
                <a:ea typeface="宋体" panose="02010600030101010101" pitchFamily="2" charset="-122"/>
              </a:defRPr>
            </a:lvl1pPr>
            <a:lvl2pPr marL="1066800" indent="-609600">
              <a:defRPr kumimoji="1" sz="2400">
                <a:solidFill>
                  <a:schemeClr val="tx1"/>
                </a:solidFill>
                <a:latin typeface="Times New Roman" panose="02020603050405020304" pitchFamily="18" charset="0"/>
                <a:ea typeface="宋体" panose="02010600030101010101" pitchFamily="2" charset="-122"/>
              </a:defRPr>
            </a:lvl2pPr>
            <a:lvl3pPr marL="1524000" indent="-609600">
              <a:defRPr kumimoji="1" sz="2400">
                <a:solidFill>
                  <a:schemeClr val="tx1"/>
                </a:solidFill>
                <a:latin typeface="Times New Roman" panose="02020603050405020304" pitchFamily="18" charset="0"/>
                <a:ea typeface="宋体" panose="02010600030101010101" pitchFamily="2" charset="-122"/>
              </a:defRPr>
            </a:lvl3pPr>
            <a:lvl4pPr marL="1981200" indent="-609600">
              <a:defRPr kumimoji="1" sz="2400">
                <a:solidFill>
                  <a:schemeClr val="tx1"/>
                </a:solidFill>
                <a:latin typeface="Times New Roman" panose="02020603050405020304" pitchFamily="18" charset="0"/>
                <a:ea typeface="宋体" panose="02010600030101010101" pitchFamily="2" charset="-122"/>
              </a:defRPr>
            </a:lvl4pPr>
            <a:lvl5pPr marL="2438400" indent="-609600">
              <a:defRPr kumimoji="1" sz="2400">
                <a:solidFill>
                  <a:schemeClr val="tx1"/>
                </a:solidFill>
                <a:latin typeface="Times New Roman" panose="02020603050405020304" pitchFamily="18" charset="0"/>
                <a:ea typeface="宋体" panose="02010600030101010101" pitchFamily="2" charset="-122"/>
              </a:defRPr>
            </a:lvl5pPr>
            <a:lvl6pPr marL="2895600" indent="-609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352800" indent="-609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810000" indent="-609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267200" indent="-609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3200" b="1">
                <a:solidFill>
                  <a:schemeClr val="tx2"/>
                </a:solidFill>
              </a:rPr>
              <a:t>例（二）细菌的特异位点重组</a:t>
            </a:r>
          </a:p>
        </p:txBody>
      </p:sp>
      <p:sp>
        <p:nvSpPr>
          <p:cNvPr id="28675" name="Text Box 3"/>
          <p:cNvSpPr txBox="1">
            <a:spLocks noChangeArrowheads="1"/>
          </p:cNvSpPr>
          <p:nvPr/>
        </p:nvSpPr>
        <p:spPr bwMode="auto">
          <a:xfrm>
            <a:off x="1403350" y="1341438"/>
            <a:ext cx="5883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Times New Roman" panose="02020603050405020304" pitchFamily="18" charset="0"/>
                <a:ea typeface="华文楷体" panose="02010600040101010101" pitchFamily="2" charset="-122"/>
              </a:rPr>
              <a:t>沙门氏菌</a:t>
            </a:r>
            <a:r>
              <a:rPr lang="en-US" altLang="zh-CN" sz="2800" b="1">
                <a:solidFill>
                  <a:schemeClr val="folHlink"/>
                </a:solidFill>
                <a:latin typeface="Times New Roman" panose="02020603050405020304" pitchFamily="18" charset="0"/>
                <a:ea typeface="华文楷体" panose="02010600040101010101" pitchFamily="2" charset="-122"/>
              </a:rPr>
              <a:t>H</a:t>
            </a:r>
            <a:r>
              <a:rPr lang="zh-CN" altLang="en-US" sz="2800" b="1">
                <a:solidFill>
                  <a:schemeClr val="folHlink"/>
                </a:solidFill>
                <a:latin typeface="Times New Roman" panose="02020603050405020304" pitchFamily="18" charset="0"/>
                <a:ea typeface="华文楷体" panose="02010600040101010101" pitchFamily="2" charset="-122"/>
              </a:rPr>
              <a:t>片段倒位决定鞭毛相转变 </a:t>
            </a:r>
          </a:p>
        </p:txBody>
      </p:sp>
      <p:pic>
        <p:nvPicPr>
          <p:cNvPr id="28676" name="Picture 4" descr="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989138"/>
            <a:ext cx="7200900" cy="431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8675"/>
                                        </p:tgtEl>
                                        <p:attrNameLst>
                                          <p:attrName>style.visibility</p:attrName>
                                        </p:attrNameLst>
                                      </p:cBhvr>
                                      <p:to>
                                        <p:strVal val="visible"/>
                                      </p:to>
                                    </p:set>
                                    <p:anim calcmode="lin" valueType="num">
                                      <p:cBhvr>
                                        <p:cTn id="12" dur="500" fill="hold"/>
                                        <p:tgtEl>
                                          <p:spTgt spid="28675"/>
                                        </p:tgtEl>
                                        <p:attrNameLst>
                                          <p:attrName>ppt_w</p:attrName>
                                        </p:attrNameLst>
                                      </p:cBhvr>
                                      <p:tavLst>
                                        <p:tav tm="0">
                                          <p:val>
                                            <p:fltVal val="0"/>
                                          </p:val>
                                        </p:tav>
                                        <p:tav tm="100000">
                                          <p:val>
                                            <p:strVal val="#ppt_w"/>
                                          </p:val>
                                        </p:tav>
                                      </p:tavLst>
                                    </p:anim>
                                    <p:anim calcmode="lin" valueType="num">
                                      <p:cBhvr>
                                        <p:cTn id="13" dur="500" fill="hold"/>
                                        <p:tgtEl>
                                          <p:spTgt spid="28675"/>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28676"/>
                                        </p:tgtEl>
                                        <p:attrNameLst>
                                          <p:attrName>style.visibility</p:attrName>
                                        </p:attrNameLst>
                                      </p:cBhvr>
                                      <p:to>
                                        <p:strVal val="visible"/>
                                      </p:to>
                                    </p:set>
                                    <p:animEffect transition="in" filter="wedge">
                                      <p:cBhvr>
                                        <p:cTn id="18"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42988" y="1773238"/>
            <a:ext cx="6985000"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14375">
              <a:defRPr kumimoji="1" sz="2400">
                <a:solidFill>
                  <a:schemeClr val="tx1"/>
                </a:solidFill>
                <a:latin typeface="Times New Roman" panose="02020603050405020304" pitchFamily="18" charset="0"/>
                <a:ea typeface="宋体" panose="02010600030101010101" pitchFamily="2" charset="-122"/>
              </a:defRPr>
            </a:lvl1pPr>
            <a:lvl2pPr marL="893763">
              <a:defRPr kumimoji="1" sz="2400">
                <a:solidFill>
                  <a:schemeClr val="tx1"/>
                </a:solidFill>
                <a:latin typeface="Times New Roman" panose="02020603050405020304" pitchFamily="18" charset="0"/>
                <a:ea typeface="宋体" panose="02010600030101010101" pitchFamily="2" charset="-122"/>
              </a:defRPr>
            </a:lvl2pPr>
            <a:lvl3pPr marL="107315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40000"/>
              </a:lnSpc>
            </a:pPr>
            <a:r>
              <a:rPr lang="en-US" altLang="zh-CN" sz="2800" b="1" i="1">
                <a:solidFill>
                  <a:schemeClr val="folHlink"/>
                </a:solidFill>
                <a:ea typeface="华文楷体" panose="02010600040101010101" pitchFamily="2" charset="-122"/>
              </a:rPr>
              <a:t>hix</a:t>
            </a:r>
            <a:r>
              <a:rPr lang="zh-CN" altLang="en-US" sz="2800" b="1">
                <a:solidFill>
                  <a:schemeClr val="folHlink"/>
                </a:solidFill>
                <a:ea typeface="华文楷体" panose="02010600040101010101" pitchFamily="2" charset="-122"/>
              </a:rPr>
              <a:t>为反向重复序列，它们之间的</a:t>
            </a:r>
            <a:r>
              <a:rPr lang="en-US" altLang="zh-CN" sz="2800" b="1">
                <a:solidFill>
                  <a:schemeClr val="folHlink"/>
                </a:solidFill>
                <a:ea typeface="华文楷体" panose="02010600040101010101" pitchFamily="2" charset="-122"/>
              </a:rPr>
              <a:t>H</a:t>
            </a:r>
            <a:r>
              <a:rPr lang="zh-CN" altLang="en-US" sz="2800" b="1">
                <a:solidFill>
                  <a:schemeClr val="folHlink"/>
                </a:solidFill>
                <a:ea typeface="华文楷体" panose="02010600040101010101" pitchFamily="2" charset="-122"/>
              </a:rPr>
              <a:t>片段可在</a:t>
            </a:r>
            <a:r>
              <a:rPr lang="en-US" altLang="zh-CN" sz="2800" b="1">
                <a:solidFill>
                  <a:schemeClr val="folHlink"/>
                </a:solidFill>
                <a:ea typeface="华文楷体" panose="02010600040101010101" pitchFamily="2" charset="-122"/>
              </a:rPr>
              <a:t>Hin</a:t>
            </a:r>
            <a:r>
              <a:rPr lang="zh-CN" altLang="en-US" sz="2800" b="1">
                <a:solidFill>
                  <a:schemeClr val="folHlink"/>
                </a:solidFill>
                <a:ea typeface="华文楷体" panose="02010600040101010101" pitchFamily="2" charset="-122"/>
              </a:rPr>
              <a:t>控制下进行特异位点重组</a:t>
            </a:r>
            <a:r>
              <a:rPr lang="en-US" altLang="zh-CN" sz="2800" b="1">
                <a:solidFill>
                  <a:schemeClr val="folHlink"/>
                </a:solidFill>
                <a:ea typeface="华文楷体" panose="02010600040101010101" pitchFamily="2" charset="-122"/>
              </a:rPr>
              <a:t>(</a:t>
            </a:r>
            <a:r>
              <a:rPr lang="zh-CN" altLang="en-US" sz="2800" b="1">
                <a:solidFill>
                  <a:schemeClr val="folHlink"/>
                </a:solidFill>
                <a:ea typeface="华文楷体" panose="02010600040101010101" pitchFamily="2" charset="-122"/>
              </a:rPr>
              <a:t>倒位</a:t>
            </a:r>
            <a:r>
              <a:rPr lang="en-US" altLang="zh-CN" sz="2800" b="1">
                <a:solidFill>
                  <a:schemeClr val="folHlink"/>
                </a:solidFill>
                <a:ea typeface="华文楷体" panose="02010600040101010101" pitchFamily="2" charset="-122"/>
              </a:rPr>
              <a:t>)</a:t>
            </a:r>
            <a:r>
              <a:rPr lang="zh-CN" altLang="en-US" sz="2800" b="1">
                <a:solidFill>
                  <a:schemeClr val="folHlink"/>
                </a:solidFill>
                <a:ea typeface="华文楷体" panose="02010600040101010101" pitchFamily="2" charset="-122"/>
              </a:rPr>
              <a:t>。</a:t>
            </a:r>
            <a:r>
              <a:rPr lang="en-US" altLang="zh-CN" sz="2800" b="1">
                <a:solidFill>
                  <a:schemeClr val="folHlink"/>
                </a:solidFill>
                <a:ea typeface="华文楷体" panose="02010600040101010101" pitchFamily="2" charset="-122"/>
              </a:rPr>
              <a:t>H</a:t>
            </a:r>
            <a:r>
              <a:rPr lang="zh-CN" altLang="en-US" sz="2800" b="1">
                <a:solidFill>
                  <a:schemeClr val="folHlink"/>
                </a:solidFill>
                <a:ea typeface="华文楷体" panose="02010600040101010101" pitchFamily="2" charset="-122"/>
              </a:rPr>
              <a:t>片段上有两个启动子</a:t>
            </a:r>
            <a:r>
              <a:rPr lang="en-US" altLang="zh-CN" sz="2800" b="1">
                <a:solidFill>
                  <a:schemeClr val="folHlink"/>
                </a:solidFill>
                <a:ea typeface="华文楷体" panose="02010600040101010101" pitchFamily="2" charset="-122"/>
              </a:rPr>
              <a:t>P</a:t>
            </a:r>
            <a:r>
              <a:rPr lang="zh-CN" altLang="en-US" sz="2800" b="1">
                <a:solidFill>
                  <a:schemeClr val="folHlink"/>
                </a:solidFill>
                <a:ea typeface="华文楷体" panose="02010600040101010101" pitchFamily="2" charset="-122"/>
              </a:rPr>
              <a:t>，其一驱动</a:t>
            </a:r>
            <a:r>
              <a:rPr lang="en-US" altLang="zh-CN" sz="2800" b="1" i="1">
                <a:solidFill>
                  <a:schemeClr val="folHlink"/>
                </a:solidFill>
                <a:ea typeface="华文楷体" panose="02010600040101010101" pitchFamily="2" charset="-122"/>
              </a:rPr>
              <a:t>hin</a:t>
            </a:r>
            <a:r>
              <a:rPr lang="zh-CN" altLang="en-US" sz="2800" b="1">
                <a:solidFill>
                  <a:schemeClr val="folHlink"/>
                </a:solidFill>
                <a:ea typeface="华文楷体" panose="02010600040101010101" pitchFamily="2" charset="-122"/>
              </a:rPr>
              <a:t>基因表达，另一正向时驱动</a:t>
            </a:r>
            <a:r>
              <a:rPr lang="en-US" altLang="zh-CN" sz="2800" b="1">
                <a:solidFill>
                  <a:schemeClr val="folHlink"/>
                </a:solidFill>
                <a:ea typeface="华文楷体" panose="02010600040101010101" pitchFamily="2" charset="-122"/>
              </a:rPr>
              <a:t>H2</a:t>
            </a:r>
            <a:r>
              <a:rPr lang="zh-CN" altLang="en-US" sz="2800" b="1">
                <a:solidFill>
                  <a:schemeClr val="folHlink"/>
                </a:solidFill>
                <a:ea typeface="华文楷体" panose="02010600040101010101" pitchFamily="2" charset="-122"/>
              </a:rPr>
              <a:t>和</a:t>
            </a:r>
            <a:r>
              <a:rPr lang="en-US" altLang="zh-CN" sz="2800" b="1">
                <a:solidFill>
                  <a:schemeClr val="folHlink"/>
                </a:solidFill>
                <a:ea typeface="华文楷体" panose="02010600040101010101" pitchFamily="2" charset="-122"/>
              </a:rPr>
              <a:t>rH1</a:t>
            </a:r>
            <a:r>
              <a:rPr lang="zh-CN" altLang="en-US" sz="2800" b="1">
                <a:solidFill>
                  <a:schemeClr val="folHlink"/>
                </a:solidFill>
                <a:ea typeface="华文楷体" panose="02010600040101010101" pitchFamily="2" charset="-122"/>
              </a:rPr>
              <a:t>基因表达，反向</a:t>
            </a:r>
            <a:r>
              <a:rPr lang="en-US" altLang="zh-CN" sz="2800" b="1">
                <a:solidFill>
                  <a:schemeClr val="folHlink"/>
                </a:solidFill>
                <a:ea typeface="华文楷体" panose="02010600040101010101" pitchFamily="2" charset="-122"/>
              </a:rPr>
              <a:t>(</a:t>
            </a:r>
            <a:r>
              <a:rPr lang="zh-CN" altLang="en-US" sz="2800" b="1">
                <a:solidFill>
                  <a:schemeClr val="folHlink"/>
                </a:solidFill>
                <a:ea typeface="华文楷体" panose="02010600040101010101" pitchFamily="2" charset="-122"/>
              </a:rPr>
              <a:t>倒位</a:t>
            </a:r>
            <a:r>
              <a:rPr lang="en-US" altLang="zh-CN" sz="2800" b="1">
                <a:solidFill>
                  <a:schemeClr val="folHlink"/>
                </a:solidFill>
                <a:ea typeface="华文楷体" panose="02010600040101010101" pitchFamily="2" charset="-122"/>
              </a:rPr>
              <a:t>)</a:t>
            </a:r>
            <a:r>
              <a:rPr lang="zh-CN" altLang="en-US" sz="2800" b="1">
                <a:solidFill>
                  <a:schemeClr val="folHlink"/>
                </a:solidFill>
                <a:ea typeface="华文楷体" panose="02010600040101010101" pitchFamily="2" charset="-122"/>
              </a:rPr>
              <a:t>时</a:t>
            </a:r>
            <a:r>
              <a:rPr lang="en-US" altLang="zh-CN" sz="2800" b="1">
                <a:solidFill>
                  <a:schemeClr val="folHlink"/>
                </a:solidFill>
                <a:ea typeface="华文楷体" panose="02010600040101010101" pitchFamily="2" charset="-122"/>
              </a:rPr>
              <a:t>H2</a:t>
            </a:r>
            <a:r>
              <a:rPr lang="zh-CN" altLang="en-US" sz="2800" b="1">
                <a:solidFill>
                  <a:schemeClr val="folHlink"/>
                </a:solidFill>
                <a:ea typeface="华文楷体" panose="02010600040101010101" pitchFamily="2" charset="-122"/>
              </a:rPr>
              <a:t>和</a:t>
            </a:r>
            <a:r>
              <a:rPr lang="en-US" altLang="zh-CN" sz="2800" b="1">
                <a:solidFill>
                  <a:schemeClr val="folHlink"/>
                </a:solidFill>
                <a:ea typeface="华文楷体" panose="02010600040101010101" pitchFamily="2" charset="-122"/>
              </a:rPr>
              <a:t>rH1</a:t>
            </a:r>
            <a:r>
              <a:rPr lang="zh-CN" altLang="en-US" sz="2800" b="1">
                <a:solidFill>
                  <a:schemeClr val="folHlink"/>
                </a:solidFill>
                <a:ea typeface="华文楷体" panose="02010600040101010101" pitchFamily="2" charset="-122"/>
              </a:rPr>
              <a:t>不表达。</a:t>
            </a:r>
            <a:r>
              <a:rPr lang="en-US" altLang="zh-CN" sz="2800" b="1">
                <a:solidFill>
                  <a:schemeClr val="folHlink"/>
                </a:solidFill>
                <a:ea typeface="华文楷体" panose="02010600040101010101" pitchFamily="2" charset="-122"/>
              </a:rPr>
              <a:t>rH1</a:t>
            </a:r>
            <a:r>
              <a:rPr lang="zh-CN" altLang="en-US" sz="2800" b="1">
                <a:solidFill>
                  <a:schemeClr val="folHlink"/>
                </a:solidFill>
                <a:ea typeface="华文楷体" panose="02010600040101010101" pitchFamily="2" charset="-122"/>
              </a:rPr>
              <a:t>为</a:t>
            </a:r>
            <a:r>
              <a:rPr lang="en-US" altLang="zh-CN" sz="2800" b="1">
                <a:solidFill>
                  <a:schemeClr val="folHlink"/>
                </a:solidFill>
                <a:ea typeface="华文楷体" panose="02010600040101010101" pitchFamily="2" charset="-122"/>
              </a:rPr>
              <a:t>H1</a:t>
            </a:r>
            <a:r>
              <a:rPr lang="zh-CN" altLang="en-US" sz="2800" b="1">
                <a:solidFill>
                  <a:schemeClr val="folHlink"/>
                </a:solidFill>
                <a:ea typeface="华文楷体" panose="02010600040101010101" pitchFamily="2" charset="-122"/>
              </a:rPr>
              <a:t>的阻遏蛋白基因。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2"/>
          <p:cNvSpPr txBox="1">
            <a:spLocks noChangeArrowheads="1"/>
          </p:cNvSpPr>
          <p:nvPr>
            <p:ph type="title"/>
          </p:nvPr>
        </p:nvSpPr>
        <p:spPr>
          <a:xfrm>
            <a:off x="1476375" y="1052513"/>
            <a:ext cx="5689600" cy="4103687"/>
          </a:xfrm>
          <a:noFill/>
          <a:ln/>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a:lstStyle/>
          <a:p>
            <a:pPr algn="ctr">
              <a:lnSpc>
                <a:spcPct val="120000"/>
              </a:lnSpc>
            </a:pPr>
            <a:r>
              <a:rPr lang="zh-CN" altLang="en-US" sz="5400" b="1">
                <a:ea typeface="楷体_GB2312" pitchFamily="49" charset="-122"/>
              </a:rPr>
              <a:t>第 一 节</a:t>
            </a:r>
            <a:br>
              <a:rPr lang="zh-CN" altLang="en-US" sz="5400" b="1">
                <a:ea typeface="楷体_GB2312" pitchFamily="49" charset="-122"/>
              </a:rPr>
            </a:br>
            <a:r>
              <a:rPr lang="zh-CN" altLang="en-US" sz="5400" b="1">
                <a:ea typeface="楷体_GB2312" pitchFamily="49" charset="-122"/>
              </a:rPr>
              <a:t/>
            </a:r>
            <a:br>
              <a:rPr lang="zh-CN" altLang="en-US" sz="5400" b="1">
                <a:ea typeface="楷体_GB2312" pitchFamily="49" charset="-122"/>
              </a:rPr>
            </a:br>
            <a:r>
              <a:rPr lang="zh-CN" altLang="en-US" sz="5400" b="1">
                <a:latin typeface="Times New Roman" panose="02020603050405020304" pitchFamily="18" charset="0"/>
                <a:ea typeface="楷体_GB2312" pitchFamily="49" charset="-122"/>
              </a:rPr>
              <a:t>基因</a:t>
            </a:r>
            <a:r>
              <a:rPr lang="zh-CN" altLang="en-US" sz="5400" b="1">
                <a:ea typeface="楷体_GB2312" pitchFamily="49" charset="-122"/>
              </a:rPr>
              <a:t>重组      </a:t>
            </a:r>
            <a:r>
              <a:rPr lang="zh-CN" altLang="en-US" sz="3600" b="1">
                <a:solidFill>
                  <a:srgbClr val="B73DAB"/>
                </a:solidFill>
                <a:effectLst>
                  <a:outerShdw blurRad="38100" dist="38100" dir="2700000" algn="tl">
                    <a:srgbClr val="C0C0C0"/>
                  </a:outerShdw>
                </a:effectLst>
              </a:rPr>
              <a:t/>
            </a:r>
            <a:br>
              <a:rPr lang="zh-CN" altLang="en-US" sz="3600" b="1">
                <a:solidFill>
                  <a:srgbClr val="B73DAB"/>
                </a:solidFill>
                <a:effectLst>
                  <a:outerShdw blurRad="38100" dist="38100" dir="2700000" algn="tl">
                    <a:srgbClr val="C0C0C0"/>
                  </a:outerShdw>
                </a:effectLst>
              </a:rPr>
            </a:br>
            <a:endParaRPr lang="zh-CN" altLang="en-US" sz="3600" b="1">
              <a:solidFill>
                <a:srgbClr val="B73DAB"/>
              </a:solidFill>
              <a:effectLst>
                <a:outerShdw blurRad="38100" dist="38100" dir="2700000" algn="tl">
                  <a:srgbClr val="C0C0C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3960813" y="2735263"/>
            <a:ext cx="1371600" cy="1066800"/>
            <a:chOff x="2880" y="1680"/>
            <a:chExt cx="864" cy="672"/>
          </a:xfrm>
        </p:grpSpPr>
        <p:sp>
          <p:nvSpPr>
            <p:cNvPr id="30723" name="Line 3"/>
            <p:cNvSpPr>
              <a:spLocks noChangeShapeType="1"/>
            </p:cNvSpPr>
            <p:nvPr/>
          </p:nvSpPr>
          <p:spPr bwMode="auto">
            <a:xfrm>
              <a:off x="2880" y="1680"/>
              <a:ext cx="0" cy="336"/>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24" name="Line 4"/>
            <p:cNvSpPr>
              <a:spLocks noChangeShapeType="1"/>
            </p:cNvSpPr>
            <p:nvPr/>
          </p:nvSpPr>
          <p:spPr bwMode="auto">
            <a:xfrm>
              <a:off x="3744" y="1680"/>
              <a:ext cx="0" cy="672"/>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30725" name="Group 5"/>
          <p:cNvGrpSpPr>
            <a:grpSpLocks/>
          </p:cNvGrpSpPr>
          <p:nvPr/>
        </p:nvGrpSpPr>
        <p:grpSpPr bwMode="auto">
          <a:xfrm>
            <a:off x="2970213" y="3192463"/>
            <a:ext cx="3581400" cy="1295400"/>
            <a:chOff x="2256" y="1968"/>
            <a:chExt cx="2256" cy="816"/>
          </a:xfrm>
        </p:grpSpPr>
        <p:sp>
          <p:nvSpPr>
            <p:cNvPr id="30726" name="Text Box 6"/>
            <p:cNvSpPr txBox="1">
              <a:spLocks noChangeArrowheads="1"/>
            </p:cNvSpPr>
            <p:nvPr/>
          </p:nvSpPr>
          <p:spPr bwMode="auto">
            <a:xfrm>
              <a:off x="2256" y="1968"/>
              <a:ext cx="12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008000"/>
                  </a:solidFill>
                  <a:latin typeface="Times New Roman" panose="02020603050405020304" pitchFamily="18" charset="0"/>
                  <a:ea typeface="华文楷体" panose="02010600040101010101" pitchFamily="2" charset="-122"/>
                </a:rPr>
                <a:t>  H2</a:t>
              </a:r>
              <a:r>
                <a:rPr lang="zh-CN" altLang="en-US" sz="2800" b="1">
                  <a:solidFill>
                    <a:srgbClr val="008000"/>
                  </a:solidFill>
                  <a:latin typeface="Times New Roman" panose="02020603050405020304" pitchFamily="18" charset="0"/>
                  <a:ea typeface="华文楷体" panose="02010600040101010101" pitchFamily="2" charset="-122"/>
                </a:rPr>
                <a:t>鞭毛素</a:t>
              </a:r>
            </a:p>
          </p:txBody>
        </p:sp>
        <p:sp>
          <p:nvSpPr>
            <p:cNvPr id="30727" name="Text Box 7"/>
            <p:cNvSpPr txBox="1">
              <a:spLocks noChangeArrowheads="1"/>
            </p:cNvSpPr>
            <p:nvPr/>
          </p:nvSpPr>
          <p:spPr bwMode="auto">
            <a:xfrm>
              <a:off x="3072" y="2400"/>
              <a:ext cx="12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663300"/>
                  </a:solidFill>
                  <a:latin typeface="Times New Roman" panose="02020603050405020304" pitchFamily="18" charset="0"/>
                  <a:ea typeface="华文楷体" panose="02010600040101010101" pitchFamily="2" charset="-122"/>
                </a:rPr>
                <a:t>  </a:t>
              </a:r>
              <a:r>
                <a:rPr lang="zh-CN" altLang="en-US" sz="2800" b="1">
                  <a:solidFill>
                    <a:srgbClr val="663300"/>
                  </a:solidFill>
                  <a:latin typeface="Times New Roman" panose="02020603050405020304" pitchFamily="18" charset="0"/>
                  <a:ea typeface="华文楷体" panose="02010600040101010101" pitchFamily="2" charset="-122"/>
                </a:rPr>
                <a:t>阻遏蛋白</a:t>
              </a:r>
            </a:p>
          </p:txBody>
        </p:sp>
        <p:sp>
          <p:nvSpPr>
            <p:cNvPr id="30728" name="Oval 8"/>
            <p:cNvSpPr>
              <a:spLocks noChangeArrowheads="1"/>
            </p:cNvSpPr>
            <p:nvPr/>
          </p:nvSpPr>
          <p:spPr bwMode="auto">
            <a:xfrm>
              <a:off x="4176" y="2160"/>
              <a:ext cx="336" cy="624"/>
            </a:xfrm>
            <a:prstGeom prst="ellipse">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0729" name="Line 9"/>
          <p:cNvSpPr>
            <a:spLocks noChangeShapeType="1"/>
          </p:cNvSpPr>
          <p:nvPr/>
        </p:nvSpPr>
        <p:spPr bwMode="auto">
          <a:xfrm flipV="1">
            <a:off x="6627813" y="3192463"/>
            <a:ext cx="228600" cy="609600"/>
          </a:xfrm>
          <a:prstGeom prst="line">
            <a:avLst/>
          </a:prstGeom>
          <a:noFill/>
          <a:ln w="381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30730" name="Group 10"/>
          <p:cNvGrpSpPr>
            <a:grpSpLocks/>
          </p:cNvGrpSpPr>
          <p:nvPr/>
        </p:nvGrpSpPr>
        <p:grpSpPr bwMode="auto">
          <a:xfrm flipV="1">
            <a:off x="7345363" y="2659063"/>
            <a:ext cx="503237" cy="477837"/>
            <a:chOff x="4992" y="2112"/>
            <a:chExt cx="288" cy="288"/>
          </a:xfrm>
        </p:grpSpPr>
        <p:sp>
          <p:nvSpPr>
            <p:cNvPr id="30731" name="Line 11"/>
            <p:cNvSpPr>
              <a:spLocks noChangeShapeType="1"/>
            </p:cNvSpPr>
            <p:nvPr/>
          </p:nvSpPr>
          <p:spPr bwMode="auto">
            <a:xfrm flipH="1">
              <a:off x="4992" y="2112"/>
              <a:ext cx="288" cy="288"/>
            </a:xfrm>
            <a:prstGeom prst="line">
              <a:avLst/>
            </a:prstGeom>
            <a:noFill/>
            <a:ln w="76200">
              <a:solidFill>
                <a:srgbClr val="EF83B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32" name="Line 12"/>
            <p:cNvSpPr>
              <a:spLocks noChangeShapeType="1"/>
            </p:cNvSpPr>
            <p:nvPr/>
          </p:nvSpPr>
          <p:spPr bwMode="auto">
            <a:xfrm>
              <a:off x="4992" y="2112"/>
              <a:ext cx="288" cy="288"/>
            </a:xfrm>
            <a:prstGeom prst="line">
              <a:avLst/>
            </a:prstGeom>
            <a:noFill/>
            <a:ln w="76200">
              <a:solidFill>
                <a:srgbClr val="EF83B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30733" name="Group 13"/>
          <p:cNvGrpSpPr>
            <a:grpSpLocks/>
          </p:cNvGrpSpPr>
          <p:nvPr/>
        </p:nvGrpSpPr>
        <p:grpSpPr bwMode="auto">
          <a:xfrm>
            <a:off x="912813" y="2735263"/>
            <a:ext cx="2133600" cy="1433512"/>
            <a:chOff x="960" y="1680"/>
            <a:chExt cx="1344" cy="903"/>
          </a:xfrm>
        </p:grpSpPr>
        <p:sp>
          <p:nvSpPr>
            <p:cNvPr id="30734" name="Line 14"/>
            <p:cNvSpPr>
              <a:spLocks noChangeShapeType="1"/>
            </p:cNvSpPr>
            <p:nvPr/>
          </p:nvSpPr>
          <p:spPr bwMode="auto">
            <a:xfrm>
              <a:off x="1632" y="1680"/>
              <a:ext cx="0" cy="52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35" name="Text Box 15"/>
            <p:cNvSpPr txBox="1">
              <a:spLocks noChangeArrowheads="1"/>
            </p:cNvSpPr>
            <p:nvPr/>
          </p:nvSpPr>
          <p:spPr bwMode="auto">
            <a:xfrm>
              <a:off x="960" y="2256"/>
              <a:ext cx="13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rgbClr val="993366"/>
                  </a:solidFill>
                  <a:latin typeface="Times New Roman" panose="02020603050405020304" pitchFamily="18" charset="0"/>
                  <a:ea typeface="华文楷体" panose="02010600040101010101" pitchFamily="2" charset="-122"/>
                </a:rPr>
                <a:t>Hin</a:t>
              </a:r>
              <a:r>
                <a:rPr lang="zh-CN" altLang="en-US" sz="2800" b="1">
                  <a:solidFill>
                    <a:srgbClr val="993366"/>
                  </a:solidFill>
                  <a:latin typeface="Times New Roman" panose="02020603050405020304" pitchFamily="18" charset="0"/>
                  <a:ea typeface="华文楷体" panose="02010600040101010101" pitchFamily="2" charset="-122"/>
                </a:rPr>
                <a:t>重组酶</a:t>
              </a:r>
            </a:p>
          </p:txBody>
        </p:sp>
      </p:grpSp>
      <p:sp>
        <p:nvSpPr>
          <p:cNvPr id="30736" name="Line 16"/>
          <p:cNvSpPr>
            <a:spLocks noChangeShapeType="1"/>
          </p:cNvSpPr>
          <p:nvPr/>
        </p:nvSpPr>
        <p:spPr bwMode="auto">
          <a:xfrm>
            <a:off x="1979613" y="4259263"/>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30737" name="Group 17"/>
          <p:cNvGrpSpPr>
            <a:grpSpLocks/>
          </p:cNvGrpSpPr>
          <p:nvPr/>
        </p:nvGrpSpPr>
        <p:grpSpPr bwMode="auto">
          <a:xfrm>
            <a:off x="1217613" y="5478463"/>
            <a:ext cx="2058987" cy="747712"/>
            <a:chOff x="1152" y="3408"/>
            <a:chExt cx="1297" cy="471"/>
          </a:xfrm>
        </p:grpSpPr>
        <p:sp>
          <p:nvSpPr>
            <p:cNvPr id="30738" name="Text Box 18"/>
            <p:cNvSpPr txBox="1">
              <a:spLocks noChangeArrowheads="1"/>
            </p:cNvSpPr>
            <p:nvPr/>
          </p:nvSpPr>
          <p:spPr bwMode="auto">
            <a:xfrm>
              <a:off x="1248" y="3552"/>
              <a:ext cx="105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latin typeface="Times New Roman" panose="02020603050405020304" pitchFamily="18" charset="0"/>
                  <a:ea typeface="华文楷体" panose="02010600040101010101" pitchFamily="2" charset="-122"/>
                </a:rPr>
                <a:t>转位片段</a:t>
              </a:r>
            </a:p>
          </p:txBody>
        </p:sp>
        <p:sp>
          <p:nvSpPr>
            <p:cNvPr id="30739" name="AutoShape 19"/>
            <p:cNvSpPr>
              <a:spLocks/>
            </p:cNvSpPr>
            <p:nvPr/>
          </p:nvSpPr>
          <p:spPr bwMode="auto">
            <a:xfrm rot="5393846">
              <a:off x="1730" y="2830"/>
              <a:ext cx="142" cy="1297"/>
            </a:xfrm>
            <a:prstGeom prst="rightBracket">
              <a:avLst>
                <a:gd name="adj" fmla="val 84192"/>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0740" name="Group 20"/>
          <p:cNvGrpSpPr>
            <a:grpSpLocks/>
          </p:cNvGrpSpPr>
          <p:nvPr/>
        </p:nvGrpSpPr>
        <p:grpSpPr bwMode="auto">
          <a:xfrm>
            <a:off x="684213" y="4868863"/>
            <a:ext cx="7543800" cy="604837"/>
            <a:chOff x="816" y="3024"/>
            <a:chExt cx="4752" cy="381"/>
          </a:xfrm>
        </p:grpSpPr>
        <p:sp>
          <p:nvSpPr>
            <p:cNvPr id="30741" name="Rectangle 21"/>
            <p:cNvSpPr>
              <a:spLocks noChangeArrowheads="1"/>
            </p:cNvSpPr>
            <p:nvPr/>
          </p:nvSpPr>
          <p:spPr bwMode="auto">
            <a:xfrm>
              <a:off x="816" y="3072"/>
              <a:ext cx="3168" cy="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42" name="Rectangle 22"/>
            <p:cNvSpPr>
              <a:spLocks noChangeArrowheads="1"/>
            </p:cNvSpPr>
            <p:nvPr/>
          </p:nvSpPr>
          <p:spPr bwMode="auto">
            <a:xfrm>
              <a:off x="1584" y="3072"/>
              <a:ext cx="672" cy="288"/>
            </a:xfrm>
            <a:prstGeom prst="rect">
              <a:avLst/>
            </a:prstGeom>
            <a:solidFill>
              <a:srgbClr val="F8C8E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43" name="Text Box 23"/>
            <p:cNvSpPr txBox="1">
              <a:spLocks noChangeArrowheads="1"/>
            </p:cNvSpPr>
            <p:nvPr/>
          </p:nvSpPr>
          <p:spPr bwMode="auto">
            <a:xfrm>
              <a:off x="1680" y="3024"/>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i="1">
                  <a:latin typeface="Times New Roman" panose="02020603050405020304" pitchFamily="18" charset="0"/>
                  <a:ea typeface="华文楷体" panose="02010600040101010101" pitchFamily="2" charset="-122"/>
                </a:rPr>
                <a:t>hin</a:t>
              </a:r>
            </a:p>
          </p:txBody>
        </p:sp>
        <p:sp>
          <p:nvSpPr>
            <p:cNvPr id="30744" name="Rectangle 24"/>
            <p:cNvSpPr>
              <a:spLocks noChangeArrowheads="1"/>
            </p:cNvSpPr>
            <p:nvPr/>
          </p:nvSpPr>
          <p:spPr bwMode="auto">
            <a:xfrm>
              <a:off x="2544" y="3072"/>
              <a:ext cx="672"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45" name="Text Box 25"/>
            <p:cNvSpPr txBox="1">
              <a:spLocks noChangeArrowheads="1"/>
            </p:cNvSpPr>
            <p:nvPr/>
          </p:nvSpPr>
          <p:spPr bwMode="auto">
            <a:xfrm>
              <a:off x="2688" y="3072"/>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latin typeface="Times New Roman" panose="02020603050405020304" pitchFamily="18" charset="0"/>
                  <a:ea typeface="华文楷体" panose="02010600040101010101" pitchFamily="2" charset="-122"/>
                </a:rPr>
                <a:t>H2</a:t>
              </a:r>
            </a:p>
          </p:txBody>
        </p:sp>
        <p:sp>
          <p:nvSpPr>
            <p:cNvPr id="30746" name="Rectangle 26"/>
            <p:cNvSpPr>
              <a:spLocks noChangeArrowheads="1"/>
            </p:cNvSpPr>
            <p:nvPr/>
          </p:nvSpPr>
          <p:spPr bwMode="auto">
            <a:xfrm>
              <a:off x="3408" y="3072"/>
              <a:ext cx="560"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47" name="Line 27"/>
            <p:cNvSpPr>
              <a:spLocks noChangeShapeType="1"/>
            </p:cNvSpPr>
            <p:nvPr/>
          </p:nvSpPr>
          <p:spPr bwMode="auto">
            <a:xfrm>
              <a:off x="1344" y="3216"/>
              <a:ext cx="224" cy="1"/>
            </a:xfrm>
            <a:prstGeom prst="line">
              <a:avLst/>
            </a:prstGeom>
            <a:noFill/>
            <a:ln w="38100">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48" name="Line 28"/>
            <p:cNvSpPr>
              <a:spLocks noChangeShapeType="1"/>
            </p:cNvSpPr>
            <p:nvPr/>
          </p:nvSpPr>
          <p:spPr bwMode="auto">
            <a:xfrm>
              <a:off x="2256" y="3216"/>
              <a:ext cx="224" cy="1"/>
            </a:xfrm>
            <a:prstGeom prst="line">
              <a:avLst/>
            </a:prstGeom>
            <a:noFill/>
            <a:ln w="38100">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49" name="Line 29"/>
            <p:cNvSpPr>
              <a:spLocks noChangeShapeType="1"/>
            </p:cNvSpPr>
            <p:nvPr/>
          </p:nvSpPr>
          <p:spPr bwMode="auto">
            <a:xfrm>
              <a:off x="1056" y="3216"/>
              <a:ext cx="224" cy="1"/>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50" name="Text Box 30"/>
            <p:cNvSpPr txBox="1">
              <a:spLocks noChangeArrowheads="1"/>
            </p:cNvSpPr>
            <p:nvPr/>
          </p:nvSpPr>
          <p:spPr bwMode="auto">
            <a:xfrm>
              <a:off x="3552" y="3024"/>
              <a:ext cx="336"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US" altLang="zh-CN" sz="2800" b="1">
                  <a:latin typeface="Times New Roman" panose="02020603050405020304" pitchFamily="18" charset="0"/>
                  <a:ea typeface="华文楷体" panose="02010600040101010101" pitchFamily="2" charset="-122"/>
                </a:rPr>
                <a:t>I</a:t>
              </a:r>
            </a:p>
          </p:txBody>
        </p:sp>
        <p:sp>
          <p:nvSpPr>
            <p:cNvPr id="30751" name="Rectangle 31"/>
            <p:cNvSpPr>
              <a:spLocks noChangeArrowheads="1"/>
            </p:cNvSpPr>
            <p:nvPr/>
          </p:nvSpPr>
          <p:spPr bwMode="auto">
            <a:xfrm>
              <a:off x="816" y="3072"/>
              <a:ext cx="192"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52" name="Line 32"/>
            <p:cNvSpPr>
              <a:spLocks noChangeShapeType="1"/>
            </p:cNvSpPr>
            <p:nvPr/>
          </p:nvSpPr>
          <p:spPr bwMode="auto">
            <a:xfrm>
              <a:off x="1296" y="3072"/>
              <a:ext cx="1" cy="2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30753" name="Group 33"/>
            <p:cNvGrpSpPr>
              <a:grpSpLocks/>
            </p:cNvGrpSpPr>
            <p:nvPr/>
          </p:nvGrpSpPr>
          <p:grpSpPr bwMode="auto">
            <a:xfrm>
              <a:off x="3120" y="3072"/>
              <a:ext cx="288" cy="288"/>
              <a:chOff x="4992" y="2112"/>
              <a:chExt cx="288" cy="288"/>
            </a:xfrm>
          </p:grpSpPr>
          <p:sp>
            <p:nvSpPr>
              <p:cNvPr id="30754" name="Line 34"/>
              <p:cNvSpPr>
                <a:spLocks noChangeShapeType="1"/>
              </p:cNvSpPr>
              <p:nvPr/>
            </p:nvSpPr>
            <p:spPr bwMode="auto">
              <a:xfrm flipH="1">
                <a:off x="4992" y="2112"/>
                <a:ext cx="288" cy="288"/>
              </a:xfrm>
              <a:prstGeom prst="line">
                <a:avLst/>
              </a:prstGeom>
              <a:noFill/>
              <a:ln w="76200">
                <a:solidFill>
                  <a:srgbClr val="EF83B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55" name="Line 35"/>
              <p:cNvSpPr>
                <a:spLocks noChangeShapeType="1"/>
              </p:cNvSpPr>
              <p:nvPr/>
            </p:nvSpPr>
            <p:spPr bwMode="auto">
              <a:xfrm>
                <a:off x="4992" y="2112"/>
                <a:ext cx="288" cy="288"/>
              </a:xfrm>
              <a:prstGeom prst="line">
                <a:avLst/>
              </a:prstGeom>
              <a:noFill/>
              <a:ln w="76200">
                <a:solidFill>
                  <a:srgbClr val="EF83B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30756" name="Rectangle 36"/>
            <p:cNvSpPr>
              <a:spLocks noChangeArrowheads="1"/>
            </p:cNvSpPr>
            <p:nvPr/>
          </p:nvSpPr>
          <p:spPr bwMode="auto">
            <a:xfrm>
              <a:off x="4512" y="3072"/>
              <a:ext cx="1056" cy="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57" name="Rectangle 37"/>
            <p:cNvSpPr>
              <a:spLocks noChangeArrowheads="1"/>
            </p:cNvSpPr>
            <p:nvPr/>
          </p:nvSpPr>
          <p:spPr bwMode="auto">
            <a:xfrm>
              <a:off x="4752" y="3072"/>
              <a:ext cx="81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58" name="Text Box 38"/>
            <p:cNvSpPr txBox="1">
              <a:spLocks noChangeArrowheads="1"/>
            </p:cNvSpPr>
            <p:nvPr/>
          </p:nvSpPr>
          <p:spPr bwMode="auto">
            <a:xfrm>
              <a:off x="4992" y="3072"/>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latin typeface="Times New Roman" panose="02020603050405020304" pitchFamily="18" charset="0"/>
                  <a:ea typeface="华文楷体" panose="02010600040101010101" pitchFamily="2" charset="-122"/>
                </a:rPr>
                <a:t>H1</a:t>
              </a:r>
            </a:p>
          </p:txBody>
        </p:sp>
      </p:grpSp>
      <p:grpSp>
        <p:nvGrpSpPr>
          <p:cNvPr id="30759" name="Group 39"/>
          <p:cNvGrpSpPr>
            <a:grpSpLocks/>
          </p:cNvGrpSpPr>
          <p:nvPr/>
        </p:nvGrpSpPr>
        <p:grpSpPr bwMode="auto">
          <a:xfrm>
            <a:off x="6399213" y="5554663"/>
            <a:ext cx="1905000" cy="823912"/>
            <a:chOff x="4512" y="3408"/>
            <a:chExt cx="1200" cy="519"/>
          </a:xfrm>
        </p:grpSpPr>
        <p:sp>
          <p:nvSpPr>
            <p:cNvPr id="30760" name="Line 40"/>
            <p:cNvSpPr>
              <a:spLocks noChangeShapeType="1"/>
            </p:cNvSpPr>
            <p:nvPr/>
          </p:nvSpPr>
          <p:spPr bwMode="auto">
            <a:xfrm>
              <a:off x="5136" y="3408"/>
              <a:ext cx="0" cy="28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61" name="Text Box 41"/>
            <p:cNvSpPr txBox="1">
              <a:spLocks noChangeArrowheads="1"/>
            </p:cNvSpPr>
            <p:nvPr/>
          </p:nvSpPr>
          <p:spPr bwMode="auto">
            <a:xfrm>
              <a:off x="4512" y="3600"/>
              <a:ext cx="12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chemeClr val="folHlink"/>
                  </a:solidFill>
                  <a:latin typeface="Times New Roman" panose="02020603050405020304" pitchFamily="18" charset="0"/>
                  <a:ea typeface="华文楷体" panose="02010600040101010101" pitchFamily="2" charset="-122"/>
                </a:rPr>
                <a:t>  H1</a:t>
              </a:r>
              <a:r>
                <a:rPr lang="zh-CN" altLang="en-US" sz="2800" b="1">
                  <a:solidFill>
                    <a:schemeClr val="folHlink"/>
                  </a:solidFill>
                  <a:latin typeface="Times New Roman" panose="02020603050405020304" pitchFamily="18" charset="0"/>
                  <a:ea typeface="华文楷体" panose="02010600040101010101" pitchFamily="2" charset="-122"/>
                </a:rPr>
                <a:t>鞭毛素</a:t>
              </a:r>
            </a:p>
          </p:txBody>
        </p:sp>
      </p:grpSp>
      <p:grpSp>
        <p:nvGrpSpPr>
          <p:cNvPr id="30762" name="Group 42"/>
          <p:cNvGrpSpPr>
            <a:grpSpLocks/>
          </p:cNvGrpSpPr>
          <p:nvPr/>
        </p:nvGrpSpPr>
        <p:grpSpPr bwMode="auto">
          <a:xfrm>
            <a:off x="531813" y="1211263"/>
            <a:ext cx="8001000" cy="1524000"/>
            <a:chOff x="720" y="720"/>
            <a:chExt cx="5040" cy="960"/>
          </a:xfrm>
        </p:grpSpPr>
        <p:grpSp>
          <p:nvGrpSpPr>
            <p:cNvPr id="30763" name="Group 43"/>
            <p:cNvGrpSpPr>
              <a:grpSpLocks/>
            </p:cNvGrpSpPr>
            <p:nvPr/>
          </p:nvGrpSpPr>
          <p:grpSpPr bwMode="auto">
            <a:xfrm>
              <a:off x="720" y="720"/>
              <a:ext cx="3504" cy="909"/>
              <a:chOff x="720" y="720"/>
              <a:chExt cx="3312" cy="909"/>
            </a:xfrm>
          </p:grpSpPr>
          <p:sp>
            <p:nvSpPr>
              <p:cNvPr id="30764" name="Rectangle 44"/>
              <p:cNvSpPr>
                <a:spLocks noChangeArrowheads="1"/>
              </p:cNvSpPr>
              <p:nvPr/>
            </p:nvSpPr>
            <p:spPr bwMode="auto">
              <a:xfrm>
                <a:off x="864" y="1296"/>
                <a:ext cx="3168" cy="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65" name="Rectangle 45"/>
              <p:cNvSpPr>
                <a:spLocks noChangeArrowheads="1"/>
              </p:cNvSpPr>
              <p:nvPr/>
            </p:nvSpPr>
            <p:spPr bwMode="auto">
              <a:xfrm>
                <a:off x="1344" y="1296"/>
                <a:ext cx="672" cy="288"/>
              </a:xfrm>
              <a:prstGeom prst="rect">
                <a:avLst/>
              </a:prstGeom>
              <a:solidFill>
                <a:srgbClr val="F8C8E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66" name="Text Box 46"/>
              <p:cNvSpPr txBox="1">
                <a:spLocks noChangeArrowheads="1"/>
              </p:cNvSpPr>
              <p:nvPr/>
            </p:nvSpPr>
            <p:spPr bwMode="auto">
              <a:xfrm>
                <a:off x="1440" y="1248"/>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200" b="1" i="1">
                    <a:latin typeface="Times New Roman" panose="02020603050405020304" pitchFamily="18" charset="0"/>
                    <a:ea typeface="华文楷体" panose="02010600040101010101" pitchFamily="2" charset="-122"/>
                  </a:rPr>
                  <a:t>hin</a:t>
                </a:r>
              </a:p>
            </p:txBody>
          </p:sp>
          <p:sp>
            <p:nvSpPr>
              <p:cNvPr id="30767" name="Rectangle 47"/>
              <p:cNvSpPr>
                <a:spLocks noChangeArrowheads="1"/>
              </p:cNvSpPr>
              <p:nvPr/>
            </p:nvSpPr>
            <p:spPr bwMode="auto">
              <a:xfrm>
                <a:off x="2592" y="1296"/>
                <a:ext cx="672"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68" name="Text Box 48"/>
              <p:cNvSpPr txBox="1">
                <a:spLocks noChangeArrowheads="1"/>
              </p:cNvSpPr>
              <p:nvPr/>
            </p:nvSpPr>
            <p:spPr bwMode="auto">
              <a:xfrm>
                <a:off x="2736" y="1296"/>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latin typeface="Times New Roman" panose="02020603050405020304" pitchFamily="18" charset="0"/>
                    <a:ea typeface="华文楷体" panose="02010600040101010101" pitchFamily="2" charset="-122"/>
                  </a:rPr>
                  <a:t>H2</a:t>
                </a:r>
              </a:p>
            </p:txBody>
          </p:sp>
          <p:sp>
            <p:nvSpPr>
              <p:cNvPr id="30769" name="Rectangle 49"/>
              <p:cNvSpPr>
                <a:spLocks noChangeArrowheads="1"/>
              </p:cNvSpPr>
              <p:nvPr/>
            </p:nvSpPr>
            <p:spPr bwMode="auto">
              <a:xfrm>
                <a:off x="3456" y="1296"/>
                <a:ext cx="560"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0" lang="zh-CN" altLang="zh-CN" sz="1800" i="1">
                  <a:latin typeface="Arial" panose="020B0604020202020204" pitchFamily="34" charset="0"/>
                </a:endParaRPr>
              </a:p>
            </p:txBody>
          </p:sp>
          <p:sp>
            <p:nvSpPr>
              <p:cNvPr id="30770" name="Line 50"/>
              <p:cNvSpPr>
                <a:spLocks noChangeShapeType="1"/>
              </p:cNvSpPr>
              <p:nvPr/>
            </p:nvSpPr>
            <p:spPr bwMode="auto">
              <a:xfrm>
                <a:off x="2064" y="1440"/>
                <a:ext cx="224" cy="1"/>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71" name="Line 51"/>
              <p:cNvSpPr>
                <a:spLocks noChangeShapeType="1"/>
              </p:cNvSpPr>
              <p:nvPr/>
            </p:nvSpPr>
            <p:spPr bwMode="auto">
              <a:xfrm>
                <a:off x="2304" y="1440"/>
                <a:ext cx="224" cy="1"/>
              </a:xfrm>
              <a:prstGeom prst="line">
                <a:avLst/>
              </a:prstGeom>
              <a:noFill/>
              <a:ln w="38100">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72" name="Line 52"/>
              <p:cNvSpPr>
                <a:spLocks noChangeShapeType="1"/>
              </p:cNvSpPr>
              <p:nvPr/>
            </p:nvSpPr>
            <p:spPr bwMode="auto">
              <a:xfrm>
                <a:off x="1104" y="1440"/>
                <a:ext cx="224" cy="1"/>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73" name="Text Box 53"/>
              <p:cNvSpPr txBox="1">
                <a:spLocks noChangeArrowheads="1"/>
              </p:cNvSpPr>
              <p:nvPr/>
            </p:nvSpPr>
            <p:spPr bwMode="auto">
              <a:xfrm>
                <a:off x="3600" y="1248"/>
                <a:ext cx="336"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US" altLang="zh-CN" sz="2800" b="1">
                    <a:latin typeface="Times New Roman" panose="02020603050405020304" pitchFamily="18" charset="0"/>
                    <a:ea typeface="华文楷体" panose="02010600040101010101" pitchFamily="2" charset="-122"/>
                  </a:rPr>
                  <a:t>I</a:t>
                </a:r>
              </a:p>
            </p:txBody>
          </p:sp>
          <p:sp>
            <p:nvSpPr>
              <p:cNvPr id="30774" name="Rectangle 54"/>
              <p:cNvSpPr>
                <a:spLocks noChangeArrowheads="1"/>
              </p:cNvSpPr>
              <p:nvPr/>
            </p:nvSpPr>
            <p:spPr bwMode="auto">
              <a:xfrm>
                <a:off x="864" y="1296"/>
                <a:ext cx="192"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75" name="Line 55"/>
              <p:cNvSpPr>
                <a:spLocks noChangeShapeType="1"/>
              </p:cNvSpPr>
              <p:nvPr/>
            </p:nvSpPr>
            <p:spPr bwMode="auto">
              <a:xfrm>
                <a:off x="2304" y="1296"/>
                <a:ext cx="1" cy="2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76" name="Text Box 56"/>
              <p:cNvSpPr txBox="1">
                <a:spLocks noChangeArrowheads="1"/>
              </p:cNvSpPr>
              <p:nvPr/>
            </p:nvSpPr>
            <p:spPr bwMode="auto">
              <a:xfrm>
                <a:off x="720" y="768"/>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a:solidFill>
                      <a:schemeClr val="tx2"/>
                    </a:solidFill>
                    <a:latin typeface="Times New Roman" panose="02020603050405020304" pitchFamily="18" charset="0"/>
                    <a:ea typeface="华文楷体" panose="02010600040101010101" pitchFamily="2" charset="-122"/>
                  </a:rPr>
                  <a:t>DNA</a:t>
                </a:r>
              </a:p>
            </p:txBody>
          </p:sp>
          <p:sp>
            <p:nvSpPr>
              <p:cNvPr id="30777" name="Line 57"/>
              <p:cNvSpPr>
                <a:spLocks noChangeShapeType="1"/>
              </p:cNvSpPr>
              <p:nvPr/>
            </p:nvSpPr>
            <p:spPr bwMode="auto">
              <a:xfrm flipV="1">
                <a:off x="2160" y="1056"/>
                <a:ext cx="144" cy="24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78" name="Text Box 58"/>
              <p:cNvSpPr txBox="1">
                <a:spLocks noChangeArrowheads="1"/>
              </p:cNvSpPr>
              <p:nvPr/>
            </p:nvSpPr>
            <p:spPr bwMode="auto">
              <a:xfrm>
                <a:off x="2112" y="720"/>
                <a:ext cx="12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latin typeface="Times New Roman" panose="02020603050405020304" pitchFamily="18" charset="0"/>
                    <a:ea typeface="华文楷体" panose="02010600040101010101" pitchFamily="2" charset="-122"/>
                  </a:rPr>
                  <a:t>启动序列</a:t>
                </a:r>
              </a:p>
            </p:txBody>
          </p:sp>
        </p:grpSp>
        <p:grpSp>
          <p:nvGrpSpPr>
            <p:cNvPr id="30779" name="Group 59"/>
            <p:cNvGrpSpPr>
              <a:grpSpLocks/>
            </p:cNvGrpSpPr>
            <p:nvPr/>
          </p:nvGrpSpPr>
          <p:grpSpPr bwMode="auto">
            <a:xfrm>
              <a:off x="4416" y="720"/>
              <a:ext cx="1344" cy="903"/>
              <a:chOff x="4416" y="720"/>
              <a:chExt cx="1344" cy="903"/>
            </a:xfrm>
          </p:grpSpPr>
          <p:sp>
            <p:nvSpPr>
              <p:cNvPr id="30780" name="Rectangle 60"/>
              <p:cNvSpPr>
                <a:spLocks noChangeArrowheads="1"/>
              </p:cNvSpPr>
              <p:nvPr/>
            </p:nvSpPr>
            <p:spPr bwMode="auto">
              <a:xfrm>
                <a:off x="4416" y="1296"/>
                <a:ext cx="1237" cy="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81" name="Rectangle 61"/>
              <p:cNvSpPr>
                <a:spLocks noChangeArrowheads="1"/>
              </p:cNvSpPr>
              <p:nvPr/>
            </p:nvSpPr>
            <p:spPr bwMode="auto">
              <a:xfrm>
                <a:off x="4743" y="1296"/>
                <a:ext cx="910"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82" name="Text Box 62"/>
              <p:cNvSpPr txBox="1">
                <a:spLocks noChangeArrowheads="1"/>
              </p:cNvSpPr>
              <p:nvPr/>
            </p:nvSpPr>
            <p:spPr bwMode="auto">
              <a:xfrm>
                <a:off x="5010" y="1296"/>
                <a:ext cx="4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latin typeface="Times New Roman" panose="02020603050405020304" pitchFamily="18" charset="0"/>
                    <a:ea typeface="华文楷体" panose="02010600040101010101" pitchFamily="2" charset="-122"/>
                  </a:rPr>
                  <a:t>H1</a:t>
                </a:r>
              </a:p>
            </p:txBody>
          </p:sp>
          <p:sp>
            <p:nvSpPr>
              <p:cNvPr id="30783" name="Line 63"/>
              <p:cNvSpPr>
                <a:spLocks noChangeShapeType="1"/>
              </p:cNvSpPr>
              <p:nvPr/>
            </p:nvSpPr>
            <p:spPr bwMode="auto">
              <a:xfrm flipV="1">
                <a:off x="4636" y="1056"/>
                <a:ext cx="308" cy="24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84" name="Text Box 64"/>
              <p:cNvSpPr txBox="1">
                <a:spLocks noChangeArrowheads="1"/>
              </p:cNvSpPr>
              <p:nvPr/>
            </p:nvSpPr>
            <p:spPr bwMode="auto">
              <a:xfrm>
                <a:off x="4512" y="720"/>
                <a:ext cx="12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latin typeface="Times New Roman" panose="02020603050405020304" pitchFamily="18" charset="0"/>
                    <a:ea typeface="华文楷体" panose="02010600040101010101" pitchFamily="2" charset="-122"/>
                  </a:rPr>
                  <a:t>启动序列</a:t>
                </a:r>
              </a:p>
            </p:txBody>
          </p:sp>
        </p:grpSp>
        <p:sp>
          <p:nvSpPr>
            <p:cNvPr id="30785" name="Line 65"/>
            <p:cNvSpPr>
              <a:spLocks noChangeShapeType="1"/>
            </p:cNvSpPr>
            <p:nvPr/>
          </p:nvSpPr>
          <p:spPr bwMode="auto">
            <a:xfrm>
              <a:off x="4224" y="1200"/>
              <a:ext cx="0" cy="480"/>
            </a:xfrm>
            <a:prstGeom prst="line">
              <a:avLst/>
            </a:prstGeom>
            <a:noFill/>
            <a:ln w="571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86" name="Line 66"/>
            <p:cNvSpPr>
              <a:spLocks noChangeShapeType="1"/>
            </p:cNvSpPr>
            <p:nvPr/>
          </p:nvSpPr>
          <p:spPr bwMode="auto">
            <a:xfrm>
              <a:off x="4416" y="1200"/>
              <a:ext cx="0" cy="480"/>
            </a:xfrm>
            <a:prstGeom prst="line">
              <a:avLst/>
            </a:prstGeom>
            <a:noFill/>
            <a:ln w="571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30787" name="Oval 67"/>
          <p:cNvSpPr>
            <a:spLocks noChangeArrowheads="1"/>
          </p:cNvSpPr>
          <p:nvPr/>
        </p:nvSpPr>
        <p:spPr bwMode="auto">
          <a:xfrm>
            <a:off x="5976938" y="3455988"/>
            <a:ext cx="576262" cy="1079500"/>
          </a:xfrm>
          <a:prstGeom prst="ellipse">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88" name="Text Box 68"/>
          <p:cNvSpPr txBox="1">
            <a:spLocks noChangeArrowheads="1"/>
          </p:cNvSpPr>
          <p:nvPr/>
        </p:nvSpPr>
        <p:spPr bwMode="auto">
          <a:xfrm>
            <a:off x="1476375" y="549275"/>
            <a:ext cx="5976938" cy="5191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993366"/>
                </a:solidFill>
                <a:latin typeface="华文楷体" panose="02010600040101010101" pitchFamily="2" charset="-122"/>
                <a:ea typeface="华文楷体" panose="02010600040101010101" pitchFamily="2" charset="-122"/>
              </a:rPr>
              <a:t>沙门氏菌</a:t>
            </a:r>
            <a:r>
              <a:rPr lang="en-US" altLang="zh-CN" sz="2800" b="1">
                <a:solidFill>
                  <a:srgbClr val="993366"/>
                </a:solidFill>
                <a:latin typeface="华文楷体" panose="02010600040101010101" pitchFamily="2" charset="-122"/>
                <a:ea typeface="华文楷体" panose="02010600040101010101" pitchFamily="2" charset="-122"/>
              </a:rPr>
              <a:t>H</a:t>
            </a:r>
            <a:r>
              <a:rPr lang="zh-CN" altLang="en-US" sz="2800" b="1">
                <a:solidFill>
                  <a:srgbClr val="993366"/>
                </a:solidFill>
                <a:latin typeface="华文楷体" panose="02010600040101010101" pitchFamily="2" charset="-122"/>
                <a:ea typeface="华文楷体" panose="02010600040101010101" pitchFamily="2" charset="-122"/>
              </a:rPr>
              <a:t>片段倒位决定鞭毛相转变</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788"/>
                                        </p:tgtEl>
                                        <p:attrNameLst>
                                          <p:attrName>style.visibility</p:attrName>
                                        </p:attrNameLst>
                                      </p:cBhvr>
                                      <p:to>
                                        <p:strVal val="visible"/>
                                      </p:to>
                                    </p:set>
                                    <p:anim calcmode="lin" valueType="num">
                                      <p:cBhvr additive="base">
                                        <p:cTn id="7" dur="500" fill="hold"/>
                                        <p:tgtEl>
                                          <p:spTgt spid="30788"/>
                                        </p:tgtEl>
                                        <p:attrNameLst>
                                          <p:attrName>ppt_x</p:attrName>
                                        </p:attrNameLst>
                                      </p:cBhvr>
                                      <p:tavLst>
                                        <p:tav tm="0">
                                          <p:val>
                                            <p:strVal val="#ppt_x"/>
                                          </p:val>
                                        </p:tav>
                                        <p:tav tm="100000">
                                          <p:val>
                                            <p:strVal val="#ppt_x"/>
                                          </p:val>
                                        </p:tav>
                                      </p:tavLst>
                                    </p:anim>
                                    <p:anim calcmode="lin" valueType="num">
                                      <p:cBhvr additive="base">
                                        <p:cTn id="8" dur="500" fill="hold"/>
                                        <p:tgtEl>
                                          <p:spTgt spid="3078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6" presetClass="entr" presetSubtype="42" fill="hold" nodeType="afterEffect">
                                  <p:stCondLst>
                                    <p:cond delay="0"/>
                                  </p:stCondLst>
                                  <p:childTnLst>
                                    <p:set>
                                      <p:cBhvr>
                                        <p:cTn id="11" dur="1" fill="hold">
                                          <p:stCondLst>
                                            <p:cond delay="0"/>
                                          </p:stCondLst>
                                        </p:cTn>
                                        <p:tgtEl>
                                          <p:spTgt spid="30762"/>
                                        </p:tgtEl>
                                        <p:attrNameLst>
                                          <p:attrName>style.visibility</p:attrName>
                                        </p:attrNameLst>
                                      </p:cBhvr>
                                      <p:to>
                                        <p:strVal val="visible"/>
                                      </p:to>
                                    </p:set>
                                    <p:animEffect transition="in" filter="barn(outHorizontal)">
                                      <p:cBhvr>
                                        <p:cTn id="12" dur="500"/>
                                        <p:tgtEl>
                                          <p:spTgt spid="30762"/>
                                        </p:tgtEl>
                                      </p:cBhvr>
                                    </p:animEffect>
                                  </p:childTnLst>
                                </p:cTn>
                              </p:par>
                            </p:childTnLst>
                          </p:cTn>
                        </p:par>
                        <p:par>
                          <p:cTn id="13" fill="hold" nodeType="afterGroup">
                            <p:stCondLst>
                              <p:cond delay="1000"/>
                            </p:stCondLst>
                            <p:childTnLst>
                              <p:par>
                                <p:cTn id="14" presetID="22" presetClass="entr" presetSubtype="1" fill="hold" nodeType="afterEffect">
                                  <p:stCondLst>
                                    <p:cond delay="1000"/>
                                  </p:stCondLst>
                                  <p:childTnLst>
                                    <p:set>
                                      <p:cBhvr>
                                        <p:cTn id="15" dur="1" fill="hold">
                                          <p:stCondLst>
                                            <p:cond delay="0"/>
                                          </p:stCondLst>
                                        </p:cTn>
                                        <p:tgtEl>
                                          <p:spTgt spid="30722"/>
                                        </p:tgtEl>
                                        <p:attrNameLst>
                                          <p:attrName>style.visibility</p:attrName>
                                        </p:attrNameLst>
                                      </p:cBhvr>
                                      <p:to>
                                        <p:strVal val="visible"/>
                                      </p:to>
                                    </p:set>
                                    <p:animEffect transition="in" filter="wipe(up)">
                                      <p:cBhvr>
                                        <p:cTn id="16" dur="500"/>
                                        <p:tgtEl>
                                          <p:spTgt spid="30722"/>
                                        </p:tgtEl>
                                      </p:cBhvr>
                                    </p:animEffect>
                                  </p:childTnLst>
                                </p:cTn>
                              </p:par>
                            </p:childTnLst>
                          </p:cTn>
                        </p:par>
                        <p:par>
                          <p:cTn id="17" fill="hold" nodeType="afterGroup">
                            <p:stCondLst>
                              <p:cond delay="2500"/>
                            </p:stCondLst>
                            <p:childTnLst>
                              <p:par>
                                <p:cTn id="18" presetID="18" presetClass="entr" presetSubtype="6" fill="hold" nodeType="afterEffect">
                                  <p:stCondLst>
                                    <p:cond delay="0"/>
                                  </p:stCondLst>
                                  <p:childTnLst>
                                    <p:set>
                                      <p:cBhvr>
                                        <p:cTn id="19" dur="1" fill="hold">
                                          <p:stCondLst>
                                            <p:cond delay="0"/>
                                          </p:stCondLst>
                                        </p:cTn>
                                        <p:tgtEl>
                                          <p:spTgt spid="30725"/>
                                        </p:tgtEl>
                                        <p:attrNameLst>
                                          <p:attrName>style.visibility</p:attrName>
                                        </p:attrNameLst>
                                      </p:cBhvr>
                                      <p:to>
                                        <p:strVal val="visible"/>
                                      </p:to>
                                    </p:set>
                                    <p:animEffect transition="in" filter="strips(downRight)">
                                      <p:cBhvr>
                                        <p:cTn id="20" dur="500"/>
                                        <p:tgtEl>
                                          <p:spTgt spid="307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30787"/>
                                        </p:tgtEl>
                                        <p:attrNameLst>
                                          <p:attrName>style.visibility</p:attrName>
                                        </p:attrNameLst>
                                      </p:cBhvr>
                                      <p:to>
                                        <p:strVal val="visible"/>
                                      </p:to>
                                    </p:set>
                                    <p:animEffect transition="in" filter="dissolve">
                                      <p:cBhvr>
                                        <p:cTn id="25" dur="500"/>
                                        <p:tgtEl>
                                          <p:spTgt spid="30787"/>
                                        </p:tgtEl>
                                      </p:cBhvr>
                                    </p:animEffect>
                                  </p:childTnLst>
                                </p:cTn>
                              </p:par>
                            </p:childTnLst>
                          </p:cTn>
                        </p:par>
                        <p:par>
                          <p:cTn id="26" fill="hold" nodeType="afterGroup">
                            <p:stCondLst>
                              <p:cond delay="500"/>
                            </p:stCondLst>
                            <p:childTnLst>
                              <p:par>
                                <p:cTn id="27" presetID="22" presetClass="entr" presetSubtype="4" fill="hold" nodeType="afterEffect">
                                  <p:stCondLst>
                                    <p:cond delay="0"/>
                                  </p:stCondLst>
                                  <p:childTnLst>
                                    <p:set>
                                      <p:cBhvr>
                                        <p:cTn id="28" dur="1" fill="hold">
                                          <p:stCondLst>
                                            <p:cond delay="0"/>
                                          </p:stCondLst>
                                        </p:cTn>
                                        <p:tgtEl>
                                          <p:spTgt spid="30729"/>
                                        </p:tgtEl>
                                        <p:attrNameLst>
                                          <p:attrName>style.visibility</p:attrName>
                                        </p:attrNameLst>
                                      </p:cBhvr>
                                      <p:to>
                                        <p:strVal val="visible"/>
                                      </p:to>
                                    </p:set>
                                    <p:animEffect transition="in" filter="wipe(down)">
                                      <p:cBhvr>
                                        <p:cTn id="29" dur="500"/>
                                        <p:tgtEl>
                                          <p:spTgt spid="30729"/>
                                        </p:tgtEl>
                                      </p:cBhvr>
                                    </p:animEffect>
                                  </p:childTnLst>
                                </p:cTn>
                              </p:par>
                            </p:childTnLst>
                          </p:cTn>
                        </p:par>
                        <p:par>
                          <p:cTn id="30" fill="hold" nodeType="afterGroup">
                            <p:stCondLst>
                              <p:cond delay="1000"/>
                            </p:stCondLst>
                            <p:childTnLst>
                              <p:par>
                                <p:cTn id="31" presetID="2" presetClass="entr" presetSubtype="8" fill="hold" nodeType="afterEffect">
                                  <p:stCondLst>
                                    <p:cond delay="1000"/>
                                  </p:stCondLst>
                                  <p:childTnLst>
                                    <p:set>
                                      <p:cBhvr>
                                        <p:cTn id="32" dur="1" fill="hold">
                                          <p:stCondLst>
                                            <p:cond delay="0"/>
                                          </p:stCondLst>
                                        </p:cTn>
                                        <p:tgtEl>
                                          <p:spTgt spid="30730"/>
                                        </p:tgtEl>
                                        <p:attrNameLst>
                                          <p:attrName>style.visibility</p:attrName>
                                        </p:attrNameLst>
                                      </p:cBhvr>
                                      <p:to>
                                        <p:strVal val="visible"/>
                                      </p:to>
                                    </p:set>
                                    <p:anim calcmode="lin" valueType="num">
                                      <p:cBhvr additive="base">
                                        <p:cTn id="33" dur="500" fill="hold"/>
                                        <p:tgtEl>
                                          <p:spTgt spid="30730"/>
                                        </p:tgtEl>
                                        <p:attrNameLst>
                                          <p:attrName>ppt_x</p:attrName>
                                        </p:attrNameLst>
                                      </p:cBhvr>
                                      <p:tavLst>
                                        <p:tav tm="0">
                                          <p:val>
                                            <p:strVal val="0-#ppt_w/2"/>
                                          </p:val>
                                        </p:tav>
                                        <p:tav tm="100000">
                                          <p:val>
                                            <p:strVal val="#ppt_x"/>
                                          </p:val>
                                        </p:tav>
                                      </p:tavLst>
                                    </p:anim>
                                    <p:anim calcmode="lin" valueType="num">
                                      <p:cBhvr additive="base">
                                        <p:cTn id="34" dur="500" fill="hold"/>
                                        <p:tgtEl>
                                          <p:spTgt spid="3073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500"/>
                            </p:stCondLst>
                            <p:childTnLst>
                              <p:par>
                                <p:cTn id="36" presetID="17" presetClass="entr" presetSubtype="1" fill="hold" nodeType="afterEffect">
                                  <p:stCondLst>
                                    <p:cond delay="0"/>
                                  </p:stCondLst>
                                  <p:childTnLst>
                                    <p:set>
                                      <p:cBhvr>
                                        <p:cTn id="37" dur="1" fill="hold">
                                          <p:stCondLst>
                                            <p:cond delay="0"/>
                                          </p:stCondLst>
                                        </p:cTn>
                                        <p:tgtEl>
                                          <p:spTgt spid="30733"/>
                                        </p:tgtEl>
                                        <p:attrNameLst>
                                          <p:attrName>style.visibility</p:attrName>
                                        </p:attrNameLst>
                                      </p:cBhvr>
                                      <p:to>
                                        <p:strVal val="visible"/>
                                      </p:to>
                                    </p:set>
                                    <p:anim calcmode="lin" valueType="num">
                                      <p:cBhvr>
                                        <p:cTn id="38" dur="500" fill="hold"/>
                                        <p:tgtEl>
                                          <p:spTgt spid="30733"/>
                                        </p:tgtEl>
                                        <p:attrNameLst>
                                          <p:attrName>ppt_x</p:attrName>
                                        </p:attrNameLst>
                                      </p:cBhvr>
                                      <p:tavLst>
                                        <p:tav tm="0">
                                          <p:val>
                                            <p:strVal val="#ppt_x"/>
                                          </p:val>
                                        </p:tav>
                                        <p:tav tm="100000">
                                          <p:val>
                                            <p:strVal val="#ppt_x"/>
                                          </p:val>
                                        </p:tav>
                                      </p:tavLst>
                                    </p:anim>
                                    <p:anim calcmode="lin" valueType="num">
                                      <p:cBhvr>
                                        <p:cTn id="39" dur="500" fill="hold"/>
                                        <p:tgtEl>
                                          <p:spTgt spid="30733"/>
                                        </p:tgtEl>
                                        <p:attrNameLst>
                                          <p:attrName>ppt_y</p:attrName>
                                        </p:attrNameLst>
                                      </p:cBhvr>
                                      <p:tavLst>
                                        <p:tav tm="0">
                                          <p:val>
                                            <p:strVal val="#ppt_y-#ppt_h/2"/>
                                          </p:val>
                                        </p:tav>
                                        <p:tav tm="100000">
                                          <p:val>
                                            <p:strVal val="#ppt_y"/>
                                          </p:val>
                                        </p:tav>
                                      </p:tavLst>
                                    </p:anim>
                                    <p:anim calcmode="lin" valueType="num">
                                      <p:cBhvr>
                                        <p:cTn id="40" dur="500" fill="hold"/>
                                        <p:tgtEl>
                                          <p:spTgt spid="30733"/>
                                        </p:tgtEl>
                                        <p:attrNameLst>
                                          <p:attrName>ppt_w</p:attrName>
                                        </p:attrNameLst>
                                      </p:cBhvr>
                                      <p:tavLst>
                                        <p:tav tm="0">
                                          <p:val>
                                            <p:strVal val="#ppt_w"/>
                                          </p:val>
                                        </p:tav>
                                        <p:tav tm="100000">
                                          <p:val>
                                            <p:strVal val="#ppt_w"/>
                                          </p:val>
                                        </p:tav>
                                      </p:tavLst>
                                    </p:anim>
                                    <p:anim calcmode="lin" valueType="num">
                                      <p:cBhvr>
                                        <p:cTn id="41" dur="500" fill="hold"/>
                                        <p:tgtEl>
                                          <p:spTgt spid="30733"/>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30736"/>
                                        </p:tgtEl>
                                        <p:attrNameLst>
                                          <p:attrName>style.visibility</p:attrName>
                                        </p:attrNameLst>
                                      </p:cBhvr>
                                      <p:to>
                                        <p:strVal val="visible"/>
                                      </p:to>
                                    </p:set>
                                    <p:animEffect transition="in" filter="wipe(up)">
                                      <p:cBhvr>
                                        <p:cTn id="46" dur="500"/>
                                        <p:tgtEl>
                                          <p:spTgt spid="30736"/>
                                        </p:tgtEl>
                                      </p:cBhvr>
                                    </p:animEffect>
                                  </p:childTnLst>
                                </p:cTn>
                              </p:par>
                            </p:childTnLst>
                          </p:cTn>
                        </p:par>
                        <p:par>
                          <p:cTn id="47" fill="hold" nodeType="afterGroup">
                            <p:stCondLst>
                              <p:cond delay="500"/>
                            </p:stCondLst>
                            <p:childTnLst>
                              <p:par>
                                <p:cTn id="48" presetID="16" presetClass="entr" presetSubtype="42" fill="hold" nodeType="afterEffect">
                                  <p:stCondLst>
                                    <p:cond delay="0"/>
                                  </p:stCondLst>
                                  <p:childTnLst>
                                    <p:set>
                                      <p:cBhvr>
                                        <p:cTn id="49" dur="1" fill="hold">
                                          <p:stCondLst>
                                            <p:cond delay="0"/>
                                          </p:stCondLst>
                                        </p:cTn>
                                        <p:tgtEl>
                                          <p:spTgt spid="30740"/>
                                        </p:tgtEl>
                                        <p:attrNameLst>
                                          <p:attrName>style.visibility</p:attrName>
                                        </p:attrNameLst>
                                      </p:cBhvr>
                                      <p:to>
                                        <p:strVal val="visible"/>
                                      </p:to>
                                    </p:set>
                                    <p:animEffect transition="in" filter="barn(outHorizontal)">
                                      <p:cBhvr>
                                        <p:cTn id="50" dur="500"/>
                                        <p:tgtEl>
                                          <p:spTgt spid="30740"/>
                                        </p:tgtEl>
                                      </p:cBhvr>
                                    </p:animEffect>
                                  </p:childTnLst>
                                </p:cTn>
                              </p:par>
                            </p:childTnLst>
                          </p:cTn>
                        </p:par>
                        <p:par>
                          <p:cTn id="51" fill="hold" nodeType="afterGroup">
                            <p:stCondLst>
                              <p:cond delay="1000"/>
                            </p:stCondLst>
                            <p:childTnLst>
                              <p:par>
                                <p:cTn id="52" presetID="9" presetClass="entr" presetSubtype="0" fill="hold" nodeType="afterEffect">
                                  <p:stCondLst>
                                    <p:cond delay="0"/>
                                  </p:stCondLst>
                                  <p:childTnLst>
                                    <p:set>
                                      <p:cBhvr>
                                        <p:cTn id="53" dur="1" fill="hold">
                                          <p:stCondLst>
                                            <p:cond delay="0"/>
                                          </p:stCondLst>
                                        </p:cTn>
                                        <p:tgtEl>
                                          <p:spTgt spid="30737"/>
                                        </p:tgtEl>
                                        <p:attrNameLst>
                                          <p:attrName>style.visibility</p:attrName>
                                        </p:attrNameLst>
                                      </p:cBhvr>
                                      <p:to>
                                        <p:strVal val="visible"/>
                                      </p:to>
                                    </p:set>
                                    <p:animEffect transition="in" filter="dissolve">
                                      <p:cBhvr>
                                        <p:cTn id="54" dur="500"/>
                                        <p:tgtEl>
                                          <p:spTgt spid="30737"/>
                                        </p:tgtEl>
                                      </p:cBhvr>
                                    </p:animEffect>
                                  </p:childTnLst>
                                </p:cTn>
                              </p:par>
                            </p:childTnLst>
                          </p:cTn>
                        </p:par>
                        <p:par>
                          <p:cTn id="55" fill="hold" nodeType="afterGroup">
                            <p:stCondLst>
                              <p:cond delay="1500"/>
                            </p:stCondLst>
                            <p:childTnLst>
                              <p:par>
                                <p:cTn id="56" presetID="14" presetClass="entr" presetSubtype="10" fill="hold" nodeType="afterEffect">
                                  <p:stCondLst>
                                    <p:cond delay="0"/>
                                  </p:stCondLst>
                                  <p:childTnLst>
                                    <p:set>
                                      <p:cBhvr>
                                        <p:cTn id="57" dur="1" fill="hold">
                                          <p:stCondLst>
                                            <p:cond delay="0"/>
                                          </p:stCondLst>
                                        </p:cTn>
                                        <p:tgtEl>
                                          <p:spTgt spid="30759"/>
                                        </p:tgtEl>
                                        <p:attrNameLst>
                                          <p:attrName>style.visibility</p:attrName>
                                        </p:attrNameLst>
                                      </p:cBhvr>
                                      <p:to>
                                        <p:strVal val="visible"/>
                                      </p:to>
                                    </p:set>
                                    <p:animEffect transition="in" filter="randombar(horizontal)">
                                      <p:cBhvr>
                                        <p:cTn id="58" dur="500"/>
                                        <p:tgtEl>
                                          <p:spTgt spid="30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331913" y="449263"/>
            <a:ext cx="5873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defRPr kumimoji="1" sz="2400">
                <a:solidFill>
                  <a:schemeClr val="tx1"/>
                </a:solidFill>
                <a:latin typeface="Times New Roman" panose="02020603050405020304" pitchFamily="18" charset="0"/>
                <a:ea typeface="宋体" panose="02010600030101010101" pitchFamily="2" charset="-122"/>
              </a:defRPr>
            </a:lvl1pPr>
            <a:lvl2pPr marL="1066800" indent="-609600">
              <a:defRPr kumimoji="1" sz="2400">
                <a:solidFill>
                  <a:schemeClr val="tx1"/>
                </a:solidFill>
                <a:latin typeface="Times New Roman" panose="02020603050405020304" pitchFamily="18" charset="0"/>
                <a:ea typeface="宋体" panose="02010600030101010101" pitchFamily="2" charset="-122"/>
              </a:defRPr>
            </a:lvl2pPr>
            <a:lvl3pPr marL="1524000" indent="-609600">
              <a:defRPr kumimoji="1" sz="2400">
                <a:solidFill>
                  <a:schemeClr val="tx1"/>
                </a:solidFill>
                <a:latin typeface="Times New Roman" panose="02020603050405020304" pitchFamily="18" charset="0"/>
                <a:ea typeface="宋体" panose="02010600030101010101" pitchFamily="2" charset="-122"/>
              </a:defRPr>
            </a:lvl3pPr>
            <a:lvl4pPr marL="1981200" indent="-609600">
              <a:defRPr kumimoji="1" sz="2400">
                <a:solidFill>
                  <a:schemeClr val="tx1"/>
                </a:solidFill>
                <a:latin typeface="Times New Roman" panose="02020603050405020304" pitchFamily="18" charset="0"/>
                <a:ea typeface="宋体" panose="02010600030101010101" pitchFamily="2" charset="-122"/>
              </a:defRPr>
            </a:lvl4pPr>
            <a:lvl5pPr marL="2438400" indent="-609600">
              <a:defRPr kumimoji="1" sz="2400">
                <a:solidFill>
                  <a:schemeClr val="tx1"/>
                </a:solidFill>
                <a:latin typeface="Times New Roman" panose="02020603050405020304" pitchFamily="18" charset="0"/>
                <a:ea typeface="宋体" panose="02010600030101010101" pitchFamily="2" charset="-122"/>
              </a:defRPr>
            </a:lvl5pPr>
            <a:lvl6pPr marL="2895600" indent="-609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352800" indent="-609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810000" indent="-609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267200" indent="-609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3200" b="1">
                <a:solidFill>
                  <a:schemeClr val="tx2"/>
                </a:solidFill>
              </a:rPr>
              <a:t>例（三）免疫球蛋白基因的重排</a:t>
            </a:r>
          </a:p>
        </p:txBody>
      </p:sp>
      <p:sp>
        <p:nvSpPr>
          <p:cNvPr id="31747" name="Text Box 3"/>
          <p:cNvSpPr txBox="1">
            <a:spLocks noChangeArrowheads="1"/>
          </p:cNvSpPr>
          <p:nvPr/>
        </p:nvSpPr>
        <p:spPr bwMode="auto">
          <a:xfrm>
            <a:off x="971550" y="1125538"/>
            <a:ext cx="7129463"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15963">
              <a:defRPr kumimoji="1" sz="2400">
                <a:solidFill>
                  <a:schemeClr val="tx1"/>
                </a:solidFill>
                <a:latin typeface="Times New Roman" panose="02020603050405020304" pitchFamily="18" charset="0"/>
                <a:ea typeface="宋体" panose="02010600030101010101" pitchFamily="2" charset="-122"/>
              </a:defRPr>
            </a:lvl1pPr>
            <a:lvl2pPr marL="895350">
              <a:defRPr kumimoji="1" sz="2400">
                <a:solidFill>
                  <a:schemeClr val="tx1"/>
                </a:solidFill>
                <a:latin typeface="Times New Roman" panose="02020603050405020304" pitchFamily="18" charset="0"/>
                <a:ea typeface="宋体" panose="02010600030101010101" pitchFamily="2" charset="-122"/>
              </a:defRPr>
            </a:lvl2pPr>
            <a:lvl3pPr marL="1074738">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pPr>
            <a:r>
              <a:rPr lang="zh-CN" altLang="en-US" sz="2800" b="1">
                <a:solidFill>
                  <a:schemeClr val="folHlink"/>
                </a:solidFill>
                <a:ea typeface="华文楷体" panose="02010600040101010101" pitchFamily="2" charset="-122"/>
              </a:rPr>
              <a:t>免疫球蛋白</a:t>
            </a:r>
            <a:r>
              <a:rPr lang="en-US" altLang="zh-CN" sz="2800" b="1">
                <a:solidFill>
                  <a:schemeClr val="folHlink"/>
                </a:solidFill>
                <a:ea typeface="华文楷体" panose="02010600040101010101" pitchFamily="2" charset="-122"/>
              </a:rPr>
              <a:t>(Ig)</a:t>
            </a:r>
            <a:r>
              <a:rPr lang="zh-CN" altLang="en-US" sz="2800" b="1">
                <a:solidFill>
                  <a:schemeClr val="folHlink"/>
                </a:solidFill>
                <a:ea typeface="华文楷体" panose="02010600040101010101" pitchFamily="2" charset="-122"/>
              </a:rPr>
              <a:t>，由两条轻链</a:t>
            </a:r>
            <a:r>
              <a:rPr lang="en-US" altLang="zh-CN" sz="2800" b="1">
                <a:solidFill>
                  <a:schemeClr val="folHlink"/>
                </a:solidFill>
                <a:ea typeface="华文楷体" panose="02010600040101010101" pitchFamily="2" charset="-122"/>
              </a:rPr>
              <a:t>(L</a:t>
            </a:r>
            <a:r>
              <a:rPr lang="zh-CN" altLang="en-US" sz="2800" b="1">
                <a:solidFill>
                  <a:schemeClr val="folHlink"/>
                </a:solidFill>
                <a:ea typeface="华文楷体" panose="02010600040101010101" pitchFamily="2" charset="-122"/>
              </a:rPr>
              <a:t>链</a:t>
            </a:r>
            <a:r>
              <a:rPr lang="en-US" altLang="zh-CN" sz="2800" b="1">
                <a:solidFill>
                  <a:schemeClr val="folHlink"/>
                </a:solidFill>
                <a:ea typeface="华文楷体" panose="02010600040101010101" pitchFamily="2" charset="-122"/>
              </a:rPr>
              <a:t>)</a:t>
            </a:r>
            <a:r>
              <a:rPr lang="zh-CN" altLang="en-US" sz="2800" b="1">
                <a:solidFill>
                  <a:schemeClr val="folHlink"/>
                </a:solidFill>
                <a:ea typeface="华文楷体" panose="02010600040101010101" pitchFamily="2" charset="-122"/>
              </a:rPr>
              <a:t>和两条重链</a:t>
            </a:r>
            <a:r>
              <a:rPr lang="en-US" altLang="zh-CN" sz="2800" b="1">
                <a:solidFill>
                  <a:schemeClr val="folHlink"/>
                </a:solidFill>
                <a:ea typeface="华文楷体" panose="02010600040101010101" pitchFamily="2" charset="-122"/>
              </a:rPr>
              <a:t>(H</a:t>
            </a:r>
            <a:r>
              <a:rPr lang="zh-CN" altLang="en-US" sz="2800" b="1">
                <a:solidFill>
                  <a:schemeClr val="folHlink"/>
                </a:solidFill>
                <a:ea typeface="华文楷体" panose="02010600040101010101" pitchFamily="2" charset="-122"/>
              </a:rPr>
              <a:t>链</a:t>
            </a:r>
            <a:r>
              <a:rPr lang="en-US" altLang="zh-CN" sz="2800" b="1">
                <a:solidFill>
                  <a:schemeClr val="folHlink"/>
                </a:solidFill>
                <a:ea typeface="华文楷体" panose="02010600040101010101" pitchFamily="2" charset="-122"/>
              </a:rPr>
              <a:t>)</a:t>
            </a:r>
            <a:r>
              <a:rPr lang="zh-CN" altLang="en-US" sz="2800" b="1">
                <a:solidFill>
                  <a:schemeClr val="folHlink"/>
                </a:solidFill>
                <a:ea typeface="华文楷体" panose="02010600040101010101" pitchFamily="2" charset="-122"/>
              </a:rPr>
              <a:t>组成，分别由三个独立的基因族编码，其中两个编码轻链</a:t>
            </a:r>
            <a:r>
              <a:rPr lang="en-US" altLang="zh-CN" sz="2800" b="1">
                <a:solidFill>
                  <a:schemeClr val="folHlink"/>
                </a:solidFill>
                <a:ea typeface="华文楷体" panose="02010600040101010101" pitchFamily="2" charset="-122"/>
              </a:rPr>
              <a:t>(</a:t>
            </a:r>
            <a:r>
              <a:rPr lang="en-US" altLang="zh-CN" sz="2800" b="1">
                <a:solidFill>
                  <a:schemeClr val="folHlink"/>
                </a:solidFill>
                <a:ea typeface="华文楷体" panose="02010600040101010101" pitchFamily="2" charset="-122"/>
                <a:sym typeface="Symbol" panose="05050102010706020507" pitchFamily="18" charset="2"/>
              </a:rPr>
              <a:t></a:t>
            </a:r>
            <a:r>
              <a:rPr lang="zh-CN" altLang="en-US" sz="2800" b="1">
                <a:solidFill>
                  <a:schemeClr val="folHlink"/>
                </a:solidFill>
                <a:ea typeface="华文楷体" panose="02010600040101010101" pitchFamily="2" charset="-122"/>
              </a:rPr>
              <a:t>和</a:t>
            </a:r>
            <a:r>
              <a:rPr lang="zh-CN" altLang="en-US" sz="2800" b="1">
                <a:solidFill>
                  <a:schemeClr val="folHlink"/>
                </a:solidFill>
                <a:ea typeface="华文楷体" panose="02010600040101010101" pitchFamily="2" charset="-122"/>
                <a:sym typeface="Symbol" panose="05050102010706020507" pitchFamily="18" charset="2"/>
              </a:rPr>
              <a:t></a:t>
            </a:r>
            <a:r>
              <a:rPr lang="en-US" altLang="zh-CN" sz="2800" b="1">
                <a:solidFill>
                  <a:schemeClr val="folHlink"/>
                </a:solidFill>
                <a:ea typeface="华文楷体" panose="02010600040101010101" pitchFamily="2" charset="-122"/>
              </a:rPr>
              <a:t>)</a:t>
            </a:r>
            <a:r>
              <a:rPr lang="zh-CN" altLang="en-US" sz="2800" b="1">
                <a:solidFill>
                  <a:schemeClr val="folHlink"/>
                </a:solidFill>
                <a:ea typeface="华文楷体" panose="02010600040101010101" pitchFamily="2" charset="-122"/>
              </a:rPr>
              <a:t>，一个编码重链。</a:t>
            </a:r>
            <a:r>
              <a:rPr lang="zh-CN" altLang="en-US" b="1">
                <a:ea typeface="华文楷体" panose="02010600040101010101" pitchFamily="2" charset="-122"/>
              </a:rPr>
              <a:t> </a:t>
            </a:r>
          </a:p>
        </p:txBody>
      </p:sp>
      <p:sp>
        <p:nvSpPr>
          <p:cNvPr id="31748" name="Text Box 4"/>
          <p:cNvSpPr txBox="1">
            <a:spLocks noChangeArrowheads="1"/>
          </p:cNvSpPr>
          <p:nvPr/>
        </p:nvSpPr>
        <p:spPr bwMode="auto">
          <a:xfrm>
            <a:off x="1382713" y="3376613"/>
            <a:ext cx="3028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rgbClr val="B20000"/>
                </a:solidFill>
                <a:latin typeface="Times New Roman" panose="02020603050405020304" pitchFamily="18" charset="0"/>
                <a:ea typeface="华文楷体" panose="02010600040101010101" pitchFamily="2" charset="-122"/>
              </a:rPr>
              <a:t>轻链的基因片段：</a:t>
            </a:r>
          </a:p>
        </p:txBody>
      </p:sp>
      <p:sp>
        <p:nvSpPr>
          <p:cNvPr id="31749" name="Text Box 5"/>
          <p:cNvSpPr txBox="1">
            <a:spLocks noChangeArrowheads="1"/>
          </p:cNvSpPr>
          <p:nvPr/>
        </p:nvSpPr>
        <p:spPr bwMode="auto">
          <a:xfrm>
            <a:off x="1527175" y="49403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b="1">
              <a:latin typeface="Times New Roman" panose="02020603050405020304" pitchFamily="18" charset="0"/>
            </a:endParaRPr>
          </a:p>
        </p:txBody>
      </p:sp>
      <p:sp>
        <p:nvSpPr>
          <p:cNvPr id="31750" name="Text Box 6"/>
          <p:cNvSpPr txBox="1">
            <a:spLocks noChangeArrowheads="1"/>
          </p:cNvSpPr>
          <p:nvPr/>
        </p:nvSpPr>
        <p:spPr bwMode="auto">
          <a:xfrm>
            <a:off x="1403350" y="5013325"/>
            <a:ext cx="3028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rgbClr val="B20000"/>
                </a:solidFill>
                <a:latin typeface="Times New Roman" panose="02020603050405020304" pitchFamily="18" charset="0"/>
                <a:ea typeface="华文楷体" panose="02010600040101010101" pitchFamily="2" charset="-122"/>
              </a:rPr>
              <a:t>重链的基因片段：</a:t>
            </a:r>
          </a:p>
        </p:txBody>
      </p:sp>
      <p:grpSp>
        <p:nvGrpSpPr>
          <p:cNvPr id="31751" name="Group 7"/>
          <p:cNvGrpSpPr>
            <a:grpSpLocks/>
          </p:cNvGrpSpPr>
          <p:nvPr/>
        </p:nvGrpSpPr>
        <p:grpSpPr bwMode="auto">
          <a:xfrm>
            <a:off x="1258888" y="4076700"/>
            <a:ext cx="6192837" cy="458788"/>
            <a:chOff x="793" y="2477"/>
            <a:chExt cx="3901" cy="289"/>
          </a:xfrm>
        </p:grpSpPr>
        <p:sp>
          <p:nvSpPr>
            <p:cNvPr id="31752" name="Rectangle 8"/>
            <p:cNvSpPr>
              <a:spLocks noChangeArrowheads="1"/>
            </p:cNvSpPr>
            <p:nvPr/>
          </p:nvSpPr>
          <p:spPr bwMode="auto">
            <a:xfrm>
              <a:off x="793" y="2477"/>
              <a:ext cx="3901" cy="273"/>
            </a:xfrm>
            <a:prstGeom prst="rect">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latin typeface="Times New Roman" panose="02020603050405020304" pitchFamily="18" charset="0"/>
              </a:endParaRPr>
            </a:p>
          </p:txBody>
        </p:sp>
        <p:sp>
          <p:nvSpPr>
            <p:cNvPr id="31753" name="Text Box 9"/>
            <p:cNvSpPr txBox="1">
              <a:spLocks noChangeArrowheads="1"/>
            </p:cNvSpPr>
            <p:nvPr/>
          </p:nvSpPr>
          <p:spPr bwMode="auto">
            <a:xfrm>
              <a:off x="1066" y="2478"/>
              <a:ext cx="32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161642"/>
                  </a:solidFill>
                  <a:latin typeface="Times New Roman" panose="02020603050405020304" pitchFamily="18" charset="0"/>
                </a:rPr>
                <a:t>L               V                  J                     C </a:t>
              </a:r>
            </a:p>
          </p:txBody>
        </p:sp>
        <p:sp>
          <p:nvSpPr>
            <p:cNvPr id="31754" name="Line 10"/>
            <p:cNvSpPr>
              <a:spLocks noChangeShapeType="1"/>
            </p:cNvSpPr>
            <p:nvPr/>
          </p:nvSpPr>
          <p:spPr bwMode="auto">
            <a:xfrm>
              <a:off x="1519" y="2477"/>
              <a:ext cx="0" cy="27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1755" name="Line 11"/>
            <p:cNvSpPr>
              <a:spLocks noChangeShapeType="1"/>
            </p:cNvSpPr>
            <p:nvPr/>
          </p:nvSpPr>
          <p:spPr bwMode="auto">
            <a:xfrm>
              <a:off x="2562" y="2477"/>
              <a:ext cx="0" cy="27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1756" name="Line 12"/>
            <p:cNvSpPr>
              <a:spLocks noChangeShapeType="1"/>
            </p:cNvSpPr>
            <p:nvPr/>
          </p:nvSpPr>
          <p:spPr bwMode="auto">
            <a:xfrm>
              <a:off x="3560" y="2477"/>
              <a:ext cx="0" cy="27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31757" name="Group 13"/>
          <p:cNvGrpSpPr>
            <a:grpSpLocks/>
          </p:cNvGrpSpPr>
          <p:nvPr/>
        </p:nvGrpSpPr>
        <p:grpSpPr bwMode="auto">
          <a:xfrm>
            <a:off x="1331913" y="5734050"/>
            <a:ext cx="6119812" cy="457200"/>
            <a:chOff x="839" y="3521"/>
            <a:chExt cx="3855" cy="288"/>
          </a:xfrm>
        </p:grpSpPr>
        <p:sp>
          <p:nvSpPr>
            <p:cNvPr id="31758" name="Rectangle 14"/>
            <p:cNvSpPr>
              <a:spLocks noChangeArrowheads="1"/>
            </p:cNvSpPr>
            <p:nvPr/>
          </p:nvSpPr>
          <p:spPr bwMode="auto">
            <a:xfrm>
              <a:off x="839" y="3521"/>
              <a:ext cx="3855" cy="272"/>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latin typeface="Times New Roman" panose="02020603050405020304" pitchFamily="18" charset="0"/>
              </a:endParaRPr>
            </a:p>
          </p:txBody>
        </p:sp>
        <p:sp>
          <p:nvSpPr>
            <p:cNvPr id="31759" name="Text Box 15"/>
            <p:cNvSpPr txBox="1">
              <a:spLocks noChangeArrowheads="1"/>
            </p:cNvSpPr>
            <p:nvPr/>
          </p:nvSpPr>
          <p:spPr bwMode="auto">
            <a:xfrm>
              <a:off x="1066" y="3521"/>
              <a:ext cx="31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latin typeface="Times New Roman" panose="02020603050405020304" pitchFamily="18" charset="0"/>
                </a:rPr>
                <a:t>L            V          </a:t>
              </a:r>
              <a:r>
                <a:rPr lang="en-US" altLang="zh-CN" b="1">
                  <a:solidFill>
                    <a:srgbClr val="CCFFFF"/>
                  </a:solidFill>
                  <a:latin typeface="Times New Roman" panose="02020603050405020304" pitchFamily="18" charset="0"/>
                </a:rPr>
                <a:t>   D </a:t>
              </a:r>
              <a:r>
                <a:rPr lang="en-US" altLang="zh-CN" b="1">
                  <a:latin typeface="Times New Roman" panose="02020603050405020304" pitchFamily="18" charset="0"/>
                </a:rPr>
                <a:t>           J            C </a:t>
              </a:r>
            </a:p>
          </p:txBody>
        </p:sp>
        <p:sp>
          <p:nvSpPr>
            <p:cNvPr id="31760" name="Line 16"/>
            <p:cNvSpPr>
              <a:spLocks noChangeShapeType="1"/>
            </p:cNvSpPr>
            <p:nvPr/>
          </p:nvSpPr>
          <p:spPr bwMode="auto">
            <a:xfrm>
              <a:off x="1519" y="3521"/>
              <a:ext cx="0" cy="27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1761" name="Line 17"/>
            <p:cNvSpPr>
              <a:spLocks noChangeShapeType="1"/>
            </p:cNvSpPr>
            <p:nvPr/>
          </p:nvSpPr>
          <p:spPr bwMode="auto">
            <a:xfrm>
              <a:off x="2290" y="3521"/>
              <a:ext cx="0" cy="27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1762" name="Line 18"/>
            <p:cNvSpPr>
              <a:spLocks noChangeShapeType="1"/>
            </p:cNvSpPr>
            <p:nvPr/>
          </p:nvSpPr>
          <p:spPr bwMode="auto">
            <a:xfrm>
              <a:off x="3016" y="3521"/>
              <a:ext cx="0" cy="27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1763" name="Line 19"/>
            <p:cNvSpPr>
              <a:spLocks noChangeShapeType="1"/>
            </p:cNvSpPr>
            <p:nvPr/>
          </p:nvSpPr>
          <p:spPr bwMode="auto">
            <a:xfrm>
              <a:off x="3742" y="3521"/>
              <a:ext cx="0" cy="27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strips(downLeft)">
                                      <p:cBhvr>
                                        <p:cTn id="7" dur="500"/>
                                        <p:tgtEl>
                                          <p:spTgt spid="31746"/>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1747"/>
                                        </p:tgtEl>
                                        <p:attrNameLst>
                                          <p:attrName>style.visibility</p:attrName>
                                        </p:attrNameLst>
                                      </p:cBhvr>
                                      <p:to>
                                        <p:strVal val="visible"/>
                                      </p:to>
                                    </p:set>
                                    <p:animEffect transition="in" filter="strips(downLeft)">
                                      <p:cBhvr>
                                        <p:cTn id="11" dur="500"/>
                                        <p:tgtEl>
                                          <p:spTgt spid="31747"/>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1748"/>
                                        </p:tgtEl>
                                        <p:attrNameLst>
                                          <p:attrName>style.visibility</p:attrName>
                                        </p:attrNameLst>
                                      </p:cBhvr>
                                      <p:to>
                                        <p:strVal val="visible"/>
                                      </p:to>
                                    </p:set>
                                    <p:animEffect transition="in" filter="slide(fromBottom)">
                                      <p:cBhvr>
                                        <p:cTn id="15" dur="500"/>
                                        <p:tgtEl>
                                          <p:spTgt spid="31748"/>
                                        </p:tgtEl>
                                      </p:cBhvr>
                                    </p:animEffect>
                                  </p:childTnLst>
                                </p:cTn>
                              </p:par>
                            </p:childTnLst>
                          </p:cTn>
                        </p:par>
                        <p:par>
                          <p:cTn id="16" fill="hold" nodeType="afterGroup">
                            <p:stCondLst>
                              <p:cond delay="1500"/>
                            </p:stCondLst>
                            <p:childTnLst>
                              <p:par>
                                <p:cTn id="17" presetID="1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31749"/>
                                        </p:tgtEl>
                                        <p:attrNameLst>
                                          <p:attrName>style.visibility</p:attrName>
                                        </p:attrNameLst>
                                      </p:cBhvr>
                                      <p:to>
                                        <p:strVal val="visible"/>
                                      </p:to>
                                    </p:set>
                                    <p:animEffect transition="in" filter="slide(fromBottom)">
                                      <p:cBhvr>
                                        <p:cTn id="19" dur="500"/>
                                        <p:tgtEl>
                                          <p:spTgt spid="31749"/>
                                        </p:tgtEl>
                                      </p:cBhvr>
                                    </p:animEffect>
                                  </p:childTnLst>
                                </p:cTn>
                              </p:par>
                            </p:childTnLst>
                          </p:cTn>
                        </p:par>
                        <p:par>
                          <p:cTn id="20" fill="hold" nodeType="afterGroup">
                            <p:stCondLst>
                              <p:cond delay="2000"/>
                            </p:stCondLst>
                            <p:childTnLst>
                              <p:par>
                                <p:cTn id="21" presetID="17" presetClass="entr" presetSubtype="1" fill="hold" nodeType="afterEffect">
                                  <p:stCondLst>
                                    <p:cond delay="0"/>
                                  </p:stCondLst>
                                  <p:childTnLst>
                                    <p:set>
                                      <p:cBhvr>
                                        <p:cTn id="22" dur="1" fill="hold">
                                          <p:stCondLst>
                                            <p:cond delay="0"/>
                                          </p:stCondLst>
                                        </p:cTn>
                                        <p:tgtEl>
                                          <p:spTgt spid="31751"/>
                                        </p:tgtEl>
                                        <p:attrNameLst>
                                          <p:attrName>style.visibility</p:attrName>
                                        </p:attrNameLst>
                                      </p:cBhvr>
                                      <p:to>
                                        <p:strVal val="visible"/>
                                      </p:to>
                                    </p:set>
                                    <p:anim calcmode="lin" valueType="num">
                                      <p:cBhvr>
                                        <p:cTn id="23" dur="500" fill="hold"/>
                                        <p:tgtEl>
                                          <p:spTgt spid="31751"/>
                                        </p:tgtEl>
                                        <p:attrNameLst>
                                          <p:attrName>ppt_x</p:attrName>
                                        </p:attrNameLst>
                                      </p:cBhvr>
                                      <p:tavLst>
                                        <p:tav tm="0">
                                          <p:val>
                                            <p:strVal val="#ppt_x"/>
                                          </p:val>
                                        </p:tav>
                                        <p:tav tm="100000">
                                          <p:val>
                                            <p:strVal val="#ppt_x"/>
                                          </p:val>
                                        </p:tav>
                                      </p:tavLst>
                                    </p:anim>
                                    <p:anim calcmode="lin" valueType="num">
                                      <p:cBhvr>
                                        <p:cTn id="24" dur="500" fill="hold"/>
                                        <p:tgtEl>
                                          <p:spTgt spid="31751"/>
                                        </p:tgtEl>
                                        <p:attrNameLst>
                                          <p:attrName>ppt_y</p:attrName>
                                        </p:attrNameLst>
                                      </p:cBhvr>
                                      <p:tavLst>
                                        <p:tav tm="0">
                                          <p:val>
                                            <p:strVal val="#ppt_y-#ppt_h/2"/>
                                          </p:val>
                                        </p:tav>
                                        <p:tav tm="100000">
                                          <p:val>
                                            <p:strVal val="#ppt_y"/>
                                          </p:val>
                                        </p:tav>
                                      </p:tavLst>
                                    </p:anim>
                                    <p:anim calcmode="lin" valueType="num">
                                      <p:cBhvr>
                                        <p:cTn id="25" dur="500" fill="hold"/>
                                        <p:tgtEl>
                                          <p:spTgt spid="31751"/>
                                        </p:tgtEl>
                                        <p:attrNameLst>
                                          <p:attrName>ppt_w</p:attrName>
                                        </p:attrNameLst>
                                      </p:cBhvr>
                                      <p:tavLst>
                                        <p:tav tm="0">
                                          <p:val>
                                            <p:strVal val="#ppt_w"/>
                                          </p:val>
                                        </p:tav>
                                        <p:tav tm="100000">
                                          <p:val>
                                            <p:strVal val="#ppt_w"/>
                                          </p:val>
                                        </p:tav>
                                      </p:tavLst>
                                    </p:anim>
                                    <p:anim calcmode="lin" valueType="num">
                                      <p:cBhvr>
                                        <p:cTn id="26" dur="500" fill="hold"/>
                                        <p:tgtEl>
                                          <p:spTgt spid="31751"/>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31750"/>
                                        </p:tgtEl>
                                        <p:attrNameLst>
                                          <p:attrName>style.visibility</p:attrName>
                                        </p:attrNameLst>
                                      </p:cBhvr>
                                      <p:to>
                                        <p:strVal val="visible"/>
                                      </p:to>
                                    </p:set>
                                    <p:animEffect transition="in" filter="slide(fromBottom)">
                                      <p:cBhvr>
                                        <p:cTn id="30" dur="500"/>
                                        <p:tgtEl>
                                          <p:spTgt spid="31750"/>
                                        </p:tgtEl>
                                      </p:cBhvr>
                                    </p:animEffect>
                                  </p:childTnLst>
                                </p:cTn>
                              </p:par>
                            </p:childTnLst>
                          </p:cTn>
                        </p:par>
                        <p:par>
                          <p:cTn id="31" fill="hold" nodeType="afterGroup">
                            <p:stCondLst>
                              <p:cond delay="3000"/>
                            </p:stCondLst>
                            <p:childTnLst>
                              <p:par>
                                <p:cTn id="32" presetID="17" presetClass="entr" presetSubtype="1" fill="hold" nodeType="afterEffect">
                                  <p:stCondLst>
                                    <p:cond delay="0"/>
                                  </p:stCondLst>
                                  <p:childTnLst>
                                    <p:set>
                                      <p:cBhvr>
                                        <p:cTn id="33" dur="1" fill="hold">
                                          <p:stCondLst>
                                            <p:cond delay="0"/>
                                          </p:stCondLst>
                                        </p:cTn>
                                        <p:tgtEl>
                                          <p:spTgt spid="31757"/>
                                        </p:tgtEl>
                                        <p:attrNameLst>
                                          <p:attrName>style.visibility</p:attrName>
                                        </p:attrNameLst>
                                      </p:cBhvr>
                                      <p:to>
                                        <p:strVal val="visible"/>
                                      </p:to>
                                    </p:set>
                                    <p:anim calcmode="lin" valueType="num">
                                      <p:cBhvr>
                                        <p:cTn id="34" dur="500" fill="hold"/>
                                        <p:tgtEl>
                                          <p:spTgt spid="31757"/>
                                        </p:tgtEl>
                                        <p:attrNameLst>
                                          <p:attrName>ppt_x</p:attrName>
                                        </p:attrNameLst>
                                      </p:cBhvr>
                                      <p:tavLst>
                                        <p:tav tm="0">
                                          <p:val>
                                            <p:strVal val="#ppt_x"/>
                                          </p:val>
                                        </p:tav>
                                        <p:tav tm="100000">
                                          <p:val>
                                            <p:strVal val="#ppt_x"/>
                                          </p:val>
                                        </p:tav>
                                      </p:tavLst>
                                    </p:anim>
                                    <p:anim calcmode="lin" valueType="num">
                                      <p:cBhvr>
                                        <p:cTn id="35" dur="500" fill="hold"/>
                                        <p:tgtEl>
                                          <p:spTgt spid="31757"/>
                                        </p:tgtEl>
                                        <p:attrNameLst>
                                          <p:attrName>ppt_y</p:attrName>
                                        </p:attrNameLst>
                                      </p:cBhvr>
                                      <p:tavLst>
                                        <p:tav tm="0">
                                          <p:val>
                                            <p:strVal val="#ppt_y-#ppt_h/2"/>
                                          </p:val>
                                        </p:tav>
                                        <p:tav tm="100000">
                                          <p:val>
                                            <p:strVal val="#ppt_y"/>
                                          </p:val>
                                        </p:tav>
                                      </p:tavLst>
                                    </p:anim>
                                    <p:anim calcmode="lin" valueType="num">
                                      <p:cBhvr>
                                        <p:cTn id="36" dur="500" fill="hold"/>
                                        <p:tgtEl>
                                          <p:spTgt spid="31757"/>
                                        </p:tgtEl>
                                        <p:attrNameLst>
                                          <p:attrName>ppt_w</p:attrName>
                                        </p:attrNameLst>
                                      </p:cBhvr>
                                      <p:tavLst>
                                        <p:tav tm="0">
                                          <p:val>
                                            <p:strVal val="#ppt_w"/>
                                          </p:val>
                                        </p:tav>
                                        <p:tav tm="100000">
                                          <p:val>
                                            <p:strVal val="#ppt_w"/>
                                          </p:val>
                                        </p:tav>
                                      </p:tavLst>
                                    </p:anim>
                                    <p:anim calcmode="lin" valueType="num">
                                      <p:cBhvr>
                                        <p:cTn id="37" dur="500" fill="hold"/>
                                        <p:tgtEl>
                                          <p:spTgt spid="317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autoUpdateAnimBg="0"/>
      <p:bldP spid="31748" grpId="0" autoUpdateAnimBg="0"/>
      <p:bldP spid="31749" grpId="0" autoUpdateAnimBg="0"/>
      <p:bldP spid="3175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900113" y="2492375"/>
            <a:ext cx="7345362"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14375">
              <a:defRPr kumimoji="1" sz="2400">
                <a:solidFill>
                  <a:schemeClr val="tx1"/>
                </a:solidFill>
                <a:latin typeface="Times New Roman" panose="02020603050405020304" pitchFamily="18" charset="0"/>
                <a:ea typeface="宋体" panose="02010600030101010101" pitchFamily="2" charset="-122"/>
              </a:defRPr>
            </a:lvl1pPr>
            <a:lvl2pPr marL="893763">
              <a:defRPr kumimoji="1" sz="2400">
                <a:solidFill>
                  <a:schemeClr val="tx1"/>
                </a:solidFill>
                <a:latin typeface="Times New Roman" panose="02020603050405020304" pitchFamily="18" charset="0"/>
                <a:ea typeface="宋体" panose="02010600030101010101" pitchFamily="2" charset="-122"/>
              </a:defRPr>
            </a:lvl2pPr>
            <a:lvl3pPr marL="107315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pPr>
            <a:r>
              <a:rPr lang="zh-CN" altLang="en-US" sz="2800" b="1">
                <a:solidFill>
                  <a:schemeClr val="folHlink"/>
                </a:solidFill>
                <a:ea typeface="华文楷体" panose="02010600040101010101" pitchFamily="2" charset="-122"/>
              </a:rPr>
              <a:t>重链</a:t>
            </a:r>
            <a:r>
              <a:rPr lang="en-US" altLang="zh-CN" sz="2800" b="1">
                <a:solidFill>
                  <a:schemeClr val="folHlink"/>
                </a:solidFill>
                <a:ea typeface="华文楷体" panose="02010600040101010101" pitchFamily="2" charset="-122"/>
              </a:rPr>
              <a:t>(IgH)</a:t>
            </a:r>
            <a:r>
              <a:rPr lang="zh-CN" altLang="en-US" sz="2800" b="1">
                <a:solidFill>
                  <a:schemeClr val="folHlink"/>
                </a:solidFill>
                <a:ea typeface="华文楷体" panose="02010600040101010101" pitchFamily="2" charset="-122"/>
              </a:rPr>
              <a:t>基因的</a:t>
            </a:r>
            <a:r>
              <a:rPr lang="en-US" altLang="zh-CN" sz="2800" b="1">
                <a:solidFill>
                  <a:schemeClr val="folHlink"/>
                </a:solidFill>
                <a:ea typeface="华文楷体" panose="02010600040101010101" pitchFamily="2" charset="-122"/>
              </a:rPr>
              <a:t>V-D-J</a:t>
            </a:r>
            <a:r>
              <a:rPr lang="zh-CN" altLang="en-US" sz="2800" b="1">
                <a:solidFill>
                  <a:schemeClr val="folHlink"/>
                </a:solidFill>
                <a:ea typeface="华文楷体" panose="02010600040101010101" pitchFamily="2" charset="-122"/>
              </a:rPr>
              <a:t>重排和轻链</a:t>
            </a:r>
            <a:r>
              <a:rPr lang="en-US" altLang="zh-CN" sz="2800" b="1">
                <a:solidFill>
                  <a:schemeClr val="folHlink"/>
                </a:solidFill>
                <a:ea typeface="华文楷体" panose="02010600040101010101" pitchFamily="2" charset="-122"/>
              </a:rPr>
              <a:t>(IgL)</a:t>
            </a:r>
            <a:r>
              <a:rPr lang="zh-CN" altLang="en-US" sz="2800" b="1">
                <a:solidFill>
                  <a:schemeClr val="folHlink"/>
                </a:solidFill>
                <a:ea typeface="华文楷体" panose="02010600040101010101" pitchFamily="2" charset="-122"/>
              </a:rPr>
              <a:t>基因的</a:t>
            </a:r>
            <a:r>
              <a:rPr lang="en-US" altLang="zh-CN" sz="2800" b="1">
                <a:solidFill>
                  <a:schemeClr val="folHlink"/>
                </a:solidFill>
                <a:ea typeface="华文楷体" panose="02010600040101010101" pitchFamily="2" charset="-122"/>
              </a:rPr>
              <a:t>V-J</a:t>
            </a:r>
            <a:r>
              <a:rPr lang="zh-CN" altLang="en-US" sz="2800" b="1">
                <a:solidFill>
                  <a:schemeClr val="folHlink"/>
                </a:solidFill>
                <a:ea typeface="华文楷体" panose="02010600040101010101" pitchFamily="2" charset="-122"/>
              </a:rPr>
              <a:t>重排均发生在特异位点上。在</a:t>
            </a:r>
            <a:r>
              <a:rPr lang="en-US" altLang="zh-CN" sz="2800" b="1">
                <a:solidFill>
                  <a:schemeClr val="folHlink"/>
                </a:solidFill>
                <a:ea typeface="华文楷体" panose="02010600040101010101" pitchFamily="2" charset="-122"/>
              </a:rPr>
              <a:t>V</a:t>
            </a:r>
            <a:r>
              <a:rPr lang="zh-CN" altLang="en-US" sz="2800" b="1">
                <a:solidFill>
                  <a:schemeClr val="folHlink"/>
                </a:solidFill>
                <a:ea typeface="华文楷体" panose="02010600040101010101" pitchFamily="2" charset="-122"/>
              </a:rPr>
              <a:t>片段的下游，</a:t>
            </a:r>
            <a:r>
              <a:rPr lang="en-US" altLang="zh-CN" sz="2800" b="1">
                <a:solidFill>
                  <a:schemeClr val="folHlink"/>
                </a:solidFill>
                <a:ea typeface="华文楷体" panose="02010600040101010101" pitchFamily="2" charset="-122"/>
              </a:rPr>
              <a:t>J</a:t>
            </a:r>
            <a:r>
              <a:rPr lang="zh-CN" altLang="en-US" sz="2800" b="1">
                <a:solidFill>
                  <a:schemeClr val="folHlink"/>
                </a:solidFill>
                <a:ea typeface="华文楷体" panose="02010600040101010101" pitchFamily="2" charset="-122"/>
              </a:rPr>
              <a:t>片段的上游以及</a:t>
            </a:r>
            <a:r>
              <a:rPr lang="en-US" altLang="zh-CN" sz="2800" b="1">
                <a:solidFill>
                  <a:schemeClr val="folHlink"/>
                </a:solidFill>
                <a:ea typeface="华文楷体" panose="02010600040101010101" pitchFamily="2" charset="-122"/>
              </a:rPr>
              <a:t>D</a:t>
            </a:r>
            <a:r>
              <a:rPr lang="zh-CN" altLang="en-US" sz="2800" b="1">
                <a:solidFill>
                  <a:schemeClr val="folHlink"/>
                </a:solidFill>
                <a:ea typeface="华文楷体" panose="02010600040101010101" pitchFamily="2" charset="-122"/>
              </a:rPr>
              <a:t>片段的两侧均存在保守的重组信号序列</a:t>
            </a:r>
            <a:r>
              <a:rPr lang="en-US" altLang="zh-CN" sz="2800" b="1">
                <a:solidFill>
                  <a:schemeClr val="folHlink"/>
                </a:solidFill>
              </a:rPr>
              <a:t>(recombination signal sequence, RSS)</a:t>
            </a:r>
            <a:r>
              <a:rPr lang="zh-CN" altLang="en-US" sz="2800" b="1">
                <a:solidFill>
                  <a:schemeClr val="folHlink"/>
                </a:solidFill>
                <a:ea typeface="华文楷体" panose="02010600040101010101" pitchFamily="2" charset="-122"/>
              </a:rPr>
              <a:t>。此重排的重组酶基因</a:t>
            </a:r>
            <a:r>
              <a:rPr lang="en-US" altLang="zh-CN" sz="2800" b="1">
                <a:solidFill>
                  <a:schemeClr val="folHlink"/>
                </a:solidFill>
                <a:ea typeface="华文楷体" panose="02010600040101010101" pitchFamily="2" charset="-122"/>
              </a:rPr>
              <a:t>rag (recombination activating gene)</a:t>
            </a:r>
            <a:r>
              <a:rPr lang="zh-CN" altLang="en-US" sz="2800" b="1">
                <a:solidFill>
                  <a:schemeClr val="folHlink"/>
                </a:solidFill>
                <a:ea typeface="华文楷体" panose="02010600040101010101" pitchFamily="2" charset="-122"/>
              </a:rPr>
              <a:t>共有两个，分别产生蛋白质</a:t>
            </a:r>
            <a:r>
              <a:rPr lang="en-US" altLang="zh-CN" sz="2800" b="1">
                <a:solidFill>
                  <a:schemeClr val="folHlink"/>
                </a:solidFill>
                <a:ea typeface="华文楷体" panose="02010600040101010101" pitchFamily="2" charset="-122"/>
              </a:rPr>
              <a:t>RAG1</a:t>
            </a:r>
            <a:r>
              <a:rPr lang="zh-CN" altLang="en-US" sz="2800" b="1">
                <a:solidFill>
                  <a:schemeClr val="folHlink"/>
                </a:solidFill>
                <a:ea typeface="华文楷体" panose="02010600040101010101" pitchFamily="2" charset="-122"/>
              </a:rPr>
              <a:t>和</a:t>
            </a:r>
            <a:r>
              <a:rPr lang="en-US" altLang="zh-CN" sz="2800" b="1">
                <a:solidFill>
                  <a:schemeClr val="folHlink"/>
                </a:solidFill>
                <a:ea typeface="华文楷体" panose="02010600040101010101" pitchFamily="2" charset="-122"/>
              </a:rPr>
              <a:t>RAG2</a:t>
            </a:r>
            <a:r>
              <a:rPr lang="zh-CN" altLang="en-US" sz="2800" b="1">
                <a:solidFill>
                  <a:schemeClr val="folHlink"/>
                </a:solidFill>
                <a:ea typeface="华文楷体" panose="02010600040101010101" pitchFamily="2" charset="-122"/>
              </a:rPr>
              <a:t>。</a:t>
            </a:r>
            <a:r>
              <a:rPr lang="zh-CN" altLang="en-US" sz="2800" b="1"/>
              <a:t> </a:t>
            </a:r>
          </a:p>
        </p:txBody>
      </p:sp>
      <p:grpSp>
        <p:nvGrpSpPr>
          <p:cNvPr id="32771" name="Group 3"/>
          <p:cNvGrpSpPr>
            <a:grpSpLocks/>
          </p:cNvGrpSpPr>
          <p:nvPr/>
        </p:nvGrpSpPr>
        <p:grpSpPr bwMode="auto">
          <a:xfrm>
            <a:off x="971550" y="1125538"/>
            <a:ext cx="6840538" cy="1260475"/>
            <a:chOff x="612" y="709"/>
            <a:chExt cx="4309" cy="794"/>
          </a:xfrm>
        </p:grpSpPr>
        <p:sp>
          <p:nvSpPr>
            <p:cNvPr id="32772" name="Line 4"/>
            <p:cNvSpPr>
              <a:spLocks noChangeShapeType="1"/>
            </p:cNvSpPr>
            <p:nvPr/>
          </p:nvSpPr>
          <p:spPr bwMode="auto">
            <a:xfrm>
              <a:off x="975" y="855"/>
              <a:ext cx="318" cy="0"/>
            </a:xfrm>
            <a:prstGeom prst="line">
              <a:avLst/>
            </a:prstGeom>
            <a:noFill/>
            <a:ln w="28575">
              <a:solidFill>
                <a:srgbClr val="24246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2773" name="Text Box 5"/>
            <p:cNvSpPr txBox="1">
              <a:spLocks noChangeArrowheads="1"/>
            </p:cNvSpPr>
            <p:nvPr/>
          </p:nvSpPr>
          <p:spPr bwMode="auto">
            <a:xfrm>
              <a:off x="1202" y="709"/>
              <a:ext cx="29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24246C"/>
                  </a:solidFill>
                  <a:latin typeface="Times New Roman" panose="02020603050405020304" pitchFamily="18" charset="0"/>
                </a:rPr>
                <a:t>CACAGTG(12/23)ACAAAAACC</a:t>
              </a:r>
            </a:p>
          </p:txBody>
        </p:sp>
        <p:sp>
          <p:nvSpPr>
            <p:cNvPr id="32774" name="Line 6"/>
            <p:cNvSpPr>
              <a:spLocks noChangeShapeType="1"/>
            </p:cNvSpPr>
            <p:nvPr/>
          </p:nvSpPr>
          <p:spPr bwMode="auto">
            <a:xfrm>
              <a:off x="4196" y="855"/>
              <a:ext cx="272" cy="0"/>
            </a:xfrm>
            <a:prstGeom prst="line">
              <a:avLst/>
            </a:prstGeom>
            <a:noFill/>
            <a:ln w="28575">
              <a:solidFill>
                <a:srgbClr val="24246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2775" name="Line 7"/>
            <p:cNvSpPr>
              <a:spLocks noChangeShapeType="1"/>
            </p:cNvSpPr>
            <p:nvPr/>
          </p:nvSpPr>
          <p:spPr bwMode="auto">
            <a:xfrm>
              <a:off x="975" y="1103"/>
              <a:ext cx="318" cy="0"/>
            </a:xfrm>
            <a:prstGeom prst="line">
              <a:avLst/>
            </a:prstGeom>
            <a:noFill/>
            <a:ln w="28575">
              <a:solidFill>
                <a:srgbClr val="24246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2776" name="Text Box 8"/>
            <p:cNvSpPr txBox="1">
              <a:spLocks noChangeArrowheads="1"/>
            </p:cNvSpPr>
            <p:nvPr/>
          </p:nvSpPr>
          <p:spPr bwMode="auto">
            <a:xfrm>
              <a:off x="1280" y="966"/>
              <a:ext cx="29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24246C"/>
                  </a:solidFill>
                  <a:latin typeface="Times New Roman" panose="02020603050405020304" pitchFamily="18" charset="0"/>
                </a:rPr>
                <a:t>GTGTCCAC           TGTTTTTGG</a:t>
              </a:r>
            </a:p>
          </p:txBody>
        </p:sp>
        <p:sp>
          <p:nvSpPr>
            <p:cNvPr id="32777" name="Line 9"/>
            <p:cNvSpPr>
              <a:spLocks noChangeShapeType="1"/>
            </p:cNvSpPr>
            <p:nvPr/>
          </p:nvSpPr>
          <p:spPr bwMode="auto">
            <a:xfrm>
              <a:off x="4196" y="1103"/>
              <a:ext cx="136" cy="0"/>
            </a:xfrm>
            <a:prstGeom prst="line">
              <a:avLst/>
            </a:prstGeom>
            <a:noFill/>
            <a:ln w="28575">
              <a:solidFill>
                <a:srgbClr val="24246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2778" name="Line 10"/>
            <p:cNvSpPr>
              <a:spLocks noChangeShapeType="1"/>
            </p:cNvSpPr>
            <p:nvPr/>
          </p:nvSpPr>
          <p:spPr bwMode="auto">
            <a:xfrm flipH="1">
              <a:off x="4332" y="755"/>
              <a:ext cx="181" cy="398"/>
            </a:xfrm>
            <a:prstGeom prst="line">
              <a:avLst/>
            </a:prstGeom>
            <a:noFill/>
            <a:ln w="38100">
              <a:solidFill>
                <a:srgbClr val="24246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2779" name="Line 11"/>
            <p:cNvSpPr>
              <a:spLocks noChangeShapeType="1"/>
            </p:cNvSpPr>
            <p:nvPr/>
          </p:nvSpPr>
          <p:spPr bwMode="auto">
            <a:xfrm flipH="1">
              <a:off x="4422" y="755"/>
              <a:ext cx="181" cy="398"/>
            </a:xfrm>
            <a:prstGeom prst="line">
              <a:avLst/>
            </a:prstGeom>
            <a:noFill/>
            <a:ln w="38100">
              <a:solidFill>
                <a:srgbClr val="24246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2780" name="Line 12"/>
            <p:cNvSpPr>
              <a:spLocks noChangeShapeType="1"/>
            </p:cNvSpPr>
            <p:nvPr/>
          </p:nvSpPr>
          <p:spPr bwMode="auto">
            <a:xfrm>
              <a:off x="4558" y="855"/>
              <a:ext cx="363" cy="0"/>
            </a:xfrm>
            <a:prstGeom prst="line">
              <a:avLst/>
            </a:prstGeom>
            <a:noFill/>
            <a:ln w="28575">
              <a:solidFill>
                <a:srgbClr val="24246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2781" name="Line 13"/>
            <p:cNvSpPr>
              <a:spLocks noChangeShapeType="1"/>
            </p:cNvSpPr>
            <p:nvPr/>
          </p:nvSpPr>
          <p:spPr bwMode="auto">
            <a:xfrm>
              <a:off x="4468" y="1103"/>
              <a:ext cx="453" cy="0"/>
            </a:xfrm>
            <a:prstGeom prst="line">
              <a:avLst/>
            </a:prstGeom>
            <a:noFill/>
            <a:ln w="28575">
              <a:solidFill>
                <a:srgbClr val="24246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2782" name="AutoShape 14"/>
            <p:cNvSpPr>
              <a:spLocks noChangeArrowheads="1"/>
            </p:cNvSpPr>
            <p:nvPr/>
          </p:nvSpPr>
          <p:spPr bwMode="auto">
            <a:xfrm>
              <a:off x="3288" y="1301"/>
              <a:ext cx="862" cy="149"/>
            </a:xfrm>
            <a:prstGeom prst="homePlate">
              <a:avLst>
                <a:gd name="adj" fmla="val 14463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783" name="Text Box 15"/>
            <p:cNvSpPr txBox="1">
              <a:spLocks noChangeArrowheads="1"/>
            </p:cNvSpPr>
            <p:nvPr/>
          </p:nvSpPr>
          <p:spPr bwMode="auto">
            <a:xfrm>
              <a:off x="2154" y="1253"/>
              <a:ext cx="10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solidFill>
                    <a:schemeClr val="folHlink"/>
                  </a:solidFill>
                  <a:latin typeface="Times New Roman" panose="02020603050405020304" pitchFamily="18" charset="0"/>
                </a:rPr>
                <a:t>重组信号序列</a:t>
              </a:r>
            </a:p>
          </p:txBody>
        </p:sp>
        <p:sp>
          <p:nvSpPr>
            <p:cNvPr id="32784" name="Text Box 16"/>
            <p:cNvSpPr txBox="1">
              <a:spLocks noChangeArrowheads="1"/>
            </p:cNvSpPr>
            <p:nvPr/>
          </p:nvSpPr>
          <p:spPr bwMode="auto">
            <a:xfrm>
              <a:off x="612" y="1252"/>
              <a:ext cx="7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solidFill>
                    <a:schemeClr val="folHlink"/>
                  </a:solidFill>
                  <a:latin typeface="Times New Roman" panose="02020603050405020304" pitchFamily="18" charset="0"/>
                </a:rPr>
                <a:t>基因片段</a:t>
              </a:r>
            </a:p>
          </p:txBody>
        </p:sp>
        <p:sp>
          <p:nvSpPr>
            <p:cNvPr id="32785" name="Line 17"/>
            <p:cNvSpPr>
              <a:spLocks noChangeShapeType="1"/>
            </p:cNvSpPr>
            <p:nvPr/>
          </p:nvSpPr>
          <p:spPr bwMode="auto">
            <a:xfrm>
              <a:off x="1383" y="1344"/>
              <a:ext cx="7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86" name="Line 18"/>
            <p:cNvSpPr>
              <a:spLocks noChangeShapeType="1"/>
            </p:cNvSpPr>
            <p:nvPr/>
          </p:nvSpPr>
          <p:spPr bwMode="auto">
            <a:xfrm>
              <a:off x="1383" y="1480"/>
              <a:ext cx="7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5" descr="图21-3"/>
          <p:cNvPicPr>
            <a:picLocks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2124075" y="0"/>
            <a:ext cx="4262438"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0038" name="Text Box 6"/>
          <p:cNvSpPr txBox="1">
            <a:spLocks noChangeArrowheads="1"/>
          </p:cNvSpPr>
          <p:nvPr/>
        </p:nvSpPr>
        <p:spPr bwMode="auto">
          <a:xfrm>
            <a:off x="468313" y="476250"/>
            <a:ext cx="611187" cy="532923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2800" b="1">
                <a:solidFill>
                  <a:srgbClr val="993366"/>
                </a:solidFill>
                <a:ea typeface="华文楷体" panose="02010600040101010101" pitchFamily="2" charset="-122"/>
              </a:rPr>
              <a:t>免疫球蛋白基因重排过程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0038"/>
                                        </p:tgtEl>
                                        <p:attrNameLst>
                                          <p:attrName>style.visibility</p:attrName>
                                        </p:attrNameLst>
                                      </p:cBhvr>
                                      <p:to>
                                        <p:strVal val="visible"/>
                                      </p:to>
                                    </p:set>
                                    <p:animEffect transition="in" filter="dissolve">
                                      <p:cBhvr>
                                        <p:cTn id="7" dur="500"/>
                                        <p:tgtEl>
                                          <p:spTgt spid="30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403350" y="404813"/>
            <a:ext cx="3455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a:solidFill>
                  <a:schemeClr val="tx2"/>
                </a:solidFill>
                <a:latin typeface="Times New Roman" panose="02020603050405020304" pitchFamily="18" charset="0"/>
              </a:rPr>
              <a:t>四、转座重组</a:t>
            </a:r>
            <a:endParaRPr lang="zh-CN" altLang="en-US" b="1">
              <a:solidFill>
                <a:schemeClr val="tx2"/>
              </a:solidFill>
              <a:latin typeface="Times New Roman" panose="02020603050405020304" pitchFamily="18" charset="0"/>
            </a:endParaRPr>
          </a:p>
        </p:txBody>
      </p:sp>
      <p:sp>
        <p:nvSpPr>
          <p:cNvPr id="34819" name="Text Box 3"/>
          <p:cNvSpPr txBox="1">
            <a:spLocks noChangeArrowheads="1"/>
          </p:cNvSpPr>
          <p:nvPr/>
        </p:nvSpPr>
        <p:spPr bwMode="auto">
          <a:xfrm>
            <a:off x="914400" y="2133600"/>
            <a:ext cx="727392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11200">
              <a:tabLst>
                <a:tab pos="95250" algn="l"/>
              </a:tabLst>
              <a:defRPr kumimoji="1" sz="2400">
                <a:solidFill>
                  <a:schemeClr val="tx1"/>
                </a:solidFill>
                <a:latin typeface="Times New Roman" panose="02020603050405020304" pitchFamily="18" charset="0"/>
                <a:ea typeface="宋体" panose="02010600030101010101" pitchFamily="2" charset="-122"/>
              </a:defRPr>
            </a:lvl1pPr>
            <a:lvl2pPr marL="1433513">
              <a:tabLst>
                <a:tab pos="95250" algn="l"/>
              </a:tabLst>
              <a:defRPr kumimoji="1" sz="2400">
                <a:solidFill>
                  <a:schemeClr val="tx1"/>
                </a:solidFill>
                <a:latin typeface="Times New Roman" panose="02020603050405020304" pitchFamily="18" charset="0"/>
                <a:ea typeface="宋体" panose="02010600030101010101" pitchFamily="2" charset="-122"/>
              </a:defRPr>
            </a:lvl2pPr>
            <a:lvl3pPr marL="1612900">
              <a:tabLst>
                <a:tab pos="95250" algn="l"/>
              </a:tabLst>
              <a:defRPr kumimoji="1" sz="2400">
                <a:solidFill>
                  <a:schemeClr val="tx1"/>
                </a:solidFill>
                <a:latin typeface="Times New Roman" panose="02020603050405020304" pitchFamily="18" charset="0"/>
                <a:ea typeface="宋体" panose="02010600030101010101" pitchFamily="2" charset="-122"/>
              </a:defRPr>
            </a:lvl3pPr>
            <a:lvl4pPr marL="1792288">
              <a:tabLst>
                <a:tab pos="95250" algn="l"/>
              </a:tabLst>
              <a:defRPr kumimoji="1" sz="2400">
                <a:solidFill>
                  <a:schemeClr val="tx1"/>
                </a:solidFill>
                <a:latin typeface="Times New Roman" panose="02020603050405020304" pitchFamily="18" charset="0"/>
                <a:ea typeface="宋体" panose="02010600030101010101" pitchFamily="2" charset="-122"/>
              </a:defRPr>
            </a:lvl4pPr>
            <a:lvl5pPr marL="1971675">
              <a:tabLst>
                <a:tab pos="95250" algn="l"/>
              </a:tabLst>
              <a:defRPr kumimoji="1" sz="2400">
                <a:solidFill>
                  <a:schemeClr val="tx1"/>
                </a:solidFill>
                <a:latin typeface="Times New Roman" panose="02020603050405020304" pitchFamily="18" charset="0"/>
                <a:ea typeface="宋体" panose="02010600030101010101" pitchFamily="2" charset="-122"/>
              </a:defRPr>
            </a:lvl5pPr>
            <a:lvl6pPr marL="2428875" fontAlgn="base">
              <a:spcBef>
                <a:spcPct val="0"/>
              </a:spcBef>
              <a:spcAft>
                <a:spcPct val="0"/>
              </a:spcAft>
              <a:tabLst>
                <a:tab pos="95250" algn="l"/>
              </a:tabLst>
              <a:defRPr kumimoji="1" sz="2400">
                <a:solidFill>
                  <a:schemeClr val="tx1"/>
                </a:solidFill>
                <a:latin typeface="Times New Roman" panose="02020603050405020304" pitchFamily="18" charset="0"/>
                <a:ea typeface="宋体" panose="02010600030101010101" pitchFamily="2" charset="-122"/>
              </a:defRPr>
            </a:lvl6pPr>
            <a:lvl7pPr marL="2886075" fontAlgn="base">
              <a:spcBef>
                <a:spcPct val="0"/>
              </a:spcBef>
              <a:spcAft>
                <a:spcPct val="0"/>
              </a:spcAft>
              <a:tabLst>
                <a:tab pos="95250" algn="l"/>
              </a:tabLst>
              <a:defRPr kumimoji="1" sz="2400">
                <a:solidFill>
                  <a:schemeClr val="tx1"/>
                </a:solidFill>
                <a:latin typeface="Times New Roman" panose="02020603050405020304" pitchFamily="18" charset="0"/>
                <a:ea typeface="宋体" panose="02010600030101010101" pitchFamily="2" charset="-122"/>
              </a:defRPr>
            </a:lvl7pPr>
            <a:lvl8pPr marL="3343275" fontAlgn="base">
              <a:spcBef>
                <a:spcPct val="0"/>
              </a:spcBef>
              <a:spcAft>
                <a:spcPct val="0"/>
              </a:spcAft>
              <a:tabLst>
                <a:tab pos="95250" algn="l"/>
              </a:tabLst>
              <a:defRPr kumimoji="1" sz="2400">
                <a:solidFill>
                  <a:schemeClr val="tx1"/>
                </a:solidFill>
                <a:latin typeface="Times New Roman" panose="02020603050405020304" pitchFamily="18" charset="0"/>
                <a:ea typeface="宋体" panose="02010600030101010101" pitchFamily="2" charset="-122"/>
              </a:defRPr>
            </a:lvl8pPr>
            <a:lvl9pPr marL="3800475" fontAlgn="base">
              <a:spcBef>
                <a:spcPct val="0"/>
              </a:spcBef>
              <a:spcAft>
                <a:spcPct val="0"/>
              </a:spcAft>
              <a:tabLst>
                <a:tab pos="95250" algn="l"/>
              </a:tabLs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50000"/>
              </a:lnSpc>
            </a:pPr>
            <a:r>
              <a:rPr lang="zh-CN" altLang="en-US" sz="2800" b="1">
                <a:solidFill>
                  <a:srgbClr val="3333CC"/>
                </a:solidFill>
                <a:ea typeface="华文楷体" panose="02010600040101010101" pitchFamily="2" charset="-122"/>
              </a:rPr>
              <a:t>由插入序列和转座子介导的基因移位或重排称为</a:t>
            </a:r>
            <a:r>
              <a:rPr lang="zh-CN" altLang="en-US" sz="2800" b="1">
                <a:solidFill>
                  <a:srgbClr val="993366"/>
                </a:solidFill>
                <a:ea typeface="华文楷体" panose="02010600040101010101" pitchFamily="2" charset="-122"/>
              </a:rPr>
              <a:t>转座</a:t>
            </a:r>
            <a:r>
              <a:rPr lang="en-US" altLang="zh-CN" sz="2800" b="1">
                <a:solidFill>
                  <a:srgbClr val="993366"/>
                </a:solidFill>
              </a:rPr>
              <a:t>(transposition)</a:t>
            </a:r>
            <a:r>
              <a:rPr lang="zh-CN" altLang="en-US" sz="2800" b="1">
                <a:solidFill>
                  <a:schemeClr val="folHlink"/>
                </a:solidFill>
                <a:ea typeface="华文楷体" panose="02010600040101010101" pitchFamily="2" charset="-122"/>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4819"/>
                                        </p:tgtEl>
                                        <p:attrNameLst>
                                          <p:attrName>style.visibility</p:attrName>
                                        </p:attrNameLst>
                                      </p:cBhvr>
                                      <p:to>
                                        <p:strVal val="visible"/>
                                      </p:to>
                                    </p:set>
                                    <p:animEffect transition="in" filter="wipe(left)">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9750" y="1484313"/>
            <a:ext cx="8101013"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E7EDC"/>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indent="25400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b="1">
                <a:solidFill>
                  <a:srgbClr val="993366"/>
                </a:solidFill>
                <a:ea typeface="华文楷体" panose="02010600040101010101" pitchFamily="2" charset="-122"/>
              </a:rPr>
              <a:t>插入序列</a:t>
            </a:r>
            <a:r>
              <a:rPr lang="en-US" altLang="zh-CN" sz="2800" b="1">
                <a:solidFill>
                  <a:srgbClr val="993366"/>
                </a:solidFill>
              </a:rPr>
              <a:t>(insertion sequences, IS)</a:t>
            </a:r>
            <a:r>
              <a:rPr lang="zh-CN" altLang="en-US" sz="2800" b="1">
                <a:solidFill>
                  <a:srgbClr val="993366"/>
                </a:solidFill>
                <a:ea typeface="华文楷体" panose="02010600040101010101" pitchFamily="2" charset="-122"/>
              </a:rPr>
              <a:t>组成：</a:t>
            </a:r>
          </a:p>
          <a:p>
            <a:pPr lvl="1">
              <a:lnSpc>
                <a:spcPct val="120000"/>
              </a:lnSpc>
            </a:pPr>
            <a:r>
              <a:rPr lang="zh-CN" altLang="en-US" sz="2800" b="1">
                <a:solidFill>
                  <a:schemeClr val="folHlink"/>
                </a:solidFill>
                <a:ea typeface="华文楷体" panose="02010600040101010101" pitchFamily="2" charset="-122"/>
              </a:rPr>
              <a:t>二个分离的反向重复</a:t>
            </a:r>
            <a:r>
              <a:rPr lang="en-US" altLang="zh-CN" sz="2800" b="1">
                <a:solidFill>
                  <a:schemeClr val="folHlink"/>
                </a:solidFill>
                <a:ea typeface="华文楷体" panose="02010600040101010101" pitchFamily="2" charset="-122"/>
              </a:rPr>
              <a:t>(inverted repeats, IR)</a:t>
            </a:r>
            <a:r>
              <a:rPr lang="zh-CN" altLang="en-US" sz="2800" b="1">
                <a:solidFill>
                  <a:schemeClr val="folHlink"/>
                </a:solidFill>
                <a:ea typeface="华文楷体" panose="02010600040101010101" pitchFamily="2" charset="-122"/>
              </a:rPr>
              <a:t>序列</a:t>
            </a:r>
          </a:p>
          <a:p>
            <a:pPr lvl="1">
              <a:lnSpc>
                <a:spcPct val="120000"/>
              </a:lnSpc>
            </a:pPr>
            <a:r>
              <a:rPr lang="zh-CN" altLang="en-US" sz="2800" b="1">
                <a:solidFill>
                  <a:schemeClr val="folHlink"/>
                </a:solidFill>
                <a:ea typeface="华文楷体" panose="02010600040101010101" pitchFamily="2" charset="-122"/>
              </a:rPr>
              <a:t>特有的正向重复序列            </a:t>
            </a:r>
          </a:p>
          <a:p>
            <a:pPr lvl="1">
              <a:lnSpc>
                <a:spcPct val="120000"/>
              </a:lnSpc>
            </a:pPr>
            <a:r>
              <a:rPr lang="zh-CN" altLang="en-US" sz="2800" b="1">
                <a:solidFill>
                  <a:schemeClr val="folHlink"/>
                </a:solidFill>
                <a:ea typeface="华文楷体" panose="02010600040101010101" pitchFamily="2" charset="-122"/>
              </a:rPr>
              <a:t>一个转座酶（</a:t>
            </a:r>
            <a:r>
              <a:rPr lang="en-US" altLang="zh-CN" sz="2800" b="1">
                <a:solidFill>
                  <a:schemeClr val="folHlink"/>
                </a:solidFill>
                <a:ea typeface="华文楷体" panose="02010600040101010101" pitchFamily="2" charset="-122"/>
              </a:rPr>
              <a:t>transposase)</a:t>
            </a:r>
            <a:r>
              <a:rPr lang="zh-CN" altLang="en-US" sz="2800" b="1">
                <a:solidFill>
                  <a:schemeClr val="folHlink"/>
                </a:solidFill>
                <a:ea typeface="华文楷体" panose="02010600040101010101" pitchFamily="2" charset="-122"/>
              </a:rPr>
              <a:t>编码基因</a:t>
            </a:r>
            <a:r>
              <a:rPr lang="zh-CN" altLang="en-US" sz="2800" b="1">
                <a:ea typeface="华文中宋" panose="02010600040101010101" pitchFamily="2" charset="-122"/>
              </a:rPr>
              <a:t>     </a:t>
            </a:r>
          </a:p>
        </p:txBody>
      </p:sp>
      <p:sp>
        <p:nvSpPr>
          <p:cNvPr id="35843" name="Text Box 3"/>
          <p:cNvSpPr txBox="1">
            <a:spLocks noChangeArrowheads="1"/>
          </p:cNvSpPr>
          <p:nvPr/>
        </p:nvSpPr>
        <p:spPr bwMode="auto">
          <a:xfrm>
            <a:off x="5486400" y="3200400"/>
            <a:ext cx="184150" cy="579438"/>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zh-CN" altLang="zh-CN" sz="3200" b="1">
              <a:latin typeface="Times New Roman" panose="02020603050405020304" pitchFamily="18" charset="0"/>
              <a:ea typeface="华文行楷" panose="02010800040101010101" pitchFamily="2" charset="-122"/>
            </a:endParaRPr>
          </a:p>
        </p:txBody>
      </p:sp>
      <p:grpSp>
        <p:nvGrpSpPr>
          <p:cNvPr id="35844" name="Group 4"/>
          <p:cNvGrpSpPr>
            <a:grpSpLocks/>
          </p:cNvGrpSpPr>
          <p:nvPr/>
        </p:nvGrpSpPr>
        <p:grpSpPr bwMode="auto">
          <a:xfrm>
            <a:off x="2339975" y="4005263"/>
            <a:ext cx="4379913" cy="403225"/>
            <a:chOff x="1610" y="3036"/>
            <a:chExt cx="2759" cy="254"/>
          </a:xfrm>
        </p:grpSpPr>
        <p:sp>
          <p:nvSpPr>
            <p:cNvPr id="35845" name="Text Box 5"/>
            <p:cNvSpPr txBox="1">
              <a:spLocks noChangeArrowheads="1"/>
            </p:cNvSpPr>
            <p:nvPr/>
          </p:nvSpPr>
          <p:spPr bwMode="auto">
            <a:xfrm>
              <a:off x="1737" y="3036"/>
              <a:ext cx="314" cy="249"/>
            </a:xfrm>
            <a:prstGeom prst="rect">
              <a:avLst/>
            </a:prstGeom>
            <a:solidFill>
              <a:srgbClr val="9933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000" b="1">
                  <a:latin typeface="Times New Roman" panose="02020603050405020304" pitchFamily="18" charset="0"/>
                  <a:ea typeface="华文行楷" panose="02010800040101010101" pitchFamily="2" charset="-122"/>
                </a:rPr>
                <a:t>IR</a:t>
              </a:r>
            </a:p>
          </p:txBody>
        </p:sp>
        <p:sp>
          <p:nvSpPr>
            <p:cNvPr id="35846" name="Text Box 6"/>
            <p:cNvSpPr txBox="1">
              <a:spLocks noChangeArrowheads="1"/>
            </p:cNvSpPr>
            <p:nvPr/>
          </p:nvSpPr>
          <p:spPr bwMode="auto">
            <a:xfrm>
              <a:off x="2051" y="3036"/>
              <a:ext cx="1826" cy="250"/>
            </a:xfrm>
            <a:prstGeom prst="rect">
              <a:avLst/>
            </a:prstGeom>
            <a:solidFill>
              <a:srgbClr val="008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sz="2000" b="1">
                  <a:solidFill>
                    <a:schemeClr val="bg1"/>
                  </a:solidFill>
                  <a:latin typeface="Times New Roman" panose="02020603050405020304" pitchFamily="18" charset="0"/>
                  <a:ea typeface="华文行楷" panose="02010800040101010101" pitchFamily="2" charset="-122"/>
                </a:rPr>
                <a:t>Transposase Gene</a:t>
              </a:r>
            </a:p>
          </p:txBody>
        </p:sp>
        <p:sp>
          <p:nvSpPr>
            <p:cNvPr id="35847" name="Text Box 7"/>
            <p:cNvSpPr txBox="1">
              <a:spLocks noChangeArrowheads="1"/>
            </p:cNvSpPr>
            <p:nvPr/>
          </p:nvSpPr>
          <p:spPr bwMode="auto">
            <a:xfrm>
              <a:off x="3877" y="3036"/>
              <a:ext cx="366" cy="249"/>
            </a:xfrm>
            <a:prstGeom prst="rect">
              <a:avLst/>
            </a:prstGeom>
            <a:solidFill>
              <a:srgbClr val="9933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000" b="1">
                  <a:latin typeface="Times New Roman" panose="02020603050405020304" pitchFamily="18" charset="0"/>
                  <a:ea typeface="华文行楷" panose="02010800040101010101" pitchFamily="2" charset="-122"/>
                </a:rPr>
                <a:t>IR</a:t>
              </a:r>
            </a:p>
          </p:txBody>
        </p:sp>
        <p:sp>
          <p:nvSpPr>
            <p:cNvPr id="35848" name="Text Box 8"/>
            <p:cNvSpPr txBox="1">
              <a:spLocks noChangeArrowheads="1"/>
            </p:cNvSpPr>
            <p:nvPr/>
          </p:nvSpPr>
          <p:spPr bwMode="auto">
            <a:xfrm>
              <a:off x="4242" y="3036"/>
              <a:ext cx="127" cy="249"/>
            </a:xfrm>
            <a:prstGeom prst="rect">
              <a:avLst/>
            </a:prstGeom>
            <a:solidFill>
              <a:srgbClr val="808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zh-CN" sz="2000" b="1">
                <a:latin typeface="Times New Roman" panose="02020603050405020304" pitchFamily="18" charset="0"/>
                <a:ea typeface="华文行楷" panose="02010800040101010101" pitchFamily="2" charset="-122"/>
              </a:endParaRPr>
            </a:p>
          </p:txBody>
        </p:sp>
        <p:sp>
          <p:nvSpPr>
            <p:cNvPr id="35849" name="Text Box 9"/>
            <p:cNvSpPr txBox="1">
              <a:spLocks noChangeArrowheads="1"/>
            </p:cNvSpPr>
            <p:nvPr/>
          </p:nvSpPr>
          <p:spPr bwMode="auto">
            <a:xfrm>
              <a:off x="1610" y="3040"/>
              <a:ext cx="127" cy="250"/>
            </a:xfrm>
            <a:prstGeom prst="rect">
              <a:avLst/>
            </a:prstGeom>
            <a:solidFill>
              <a:srgbClr val="808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zh-CN" altLang="zh-CN" sz="2000" b="1">
                <a:latin typeface="Times New Roman" panose="02020603050405020304" pitchFamily="18" charset="0"/>
                <a:ea typeface="华文行楷" panose="02010800040101010101" pitchFamily="2" charset="-122"/>
              </a:endParaRPr>
            </a:p>
          </p:txBody>
        </p:sp>
      </p:grpSp>
      <p:sp>
        <p:nvSpPr>
          <p:cNvPr id="35850" name="Rectangle 10"/>
          <p:cNvSpPr>
            <a:spLocks noChangeArrowheads="1"/>
          </p:cNvSpPr>
          <p:nvPr/>
        </p:nvSpPr>
        <p:spPr bwMode="auto">
          <a:xfrm>
            <a:off x="539750" y="4581525"/>
            <a:ext cx="76327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46063">
              <a:tabLst>
                <a:tab pos="1704975" algn="l"/>
              </a:tabLst>
              <a:defRPr kumimoji="1" sz="2400">
                <a:solidFill>
                  <a:schemeClr val="tx1"/>
                </a:solidFill>
                <a:latin typeface="Times New Roman" panose="02020603050405020304" pitchFamily="18" charset="0"/>
                <a:ea typeface="宋体" panose="02010600030101010101" pitchFamily="2" charset="-122"/>
              </a:defRPr>
            </a:lvl1pPr>
            <a:lvl2pPr marL="711200" defTabSz="246063">
              <a:tabLst>
                <a:tab pos="1704975" algn="l"/>
              </a:tabLst>
              <a:defRPr kumimoji="1" sz="2400">
                <a:solidFill>
                  <a:schemeClr val="tx1"/>
                </a:solidFill>
                <a:latin typeface="Times New Roman" panose="02020603050405020304" pitchFamily="18" charset="0"/>
                <a:ea typeface="宋体" panose="02010600030101010101" pitchFamily="2" charset="-122"/>
              </a:defRPr>
            </a:lvl2pPr>
            <a:lvl3pPr marL="2154238" defTabSz="246063">
              <a:tabLst>
                <a:tab pos="1704975" algn="l"/>
              </a:tabLst>
              <a:defRPr kumimoji="1" sz="2400">
                <a:solidFill>
                  <a:schemeClr val="tx1"/>
                </a:solidFill>
                <a:latin typeface="Times New Roman" panose="02020603050405020304" pitchFamily="18" charset="0"/>
                <a:ea typeface="宋体" panose="02010600030101010101" pitchFamily="2" charset="-122"/>
              </a:defRPr>
            </a:lvl3pPr>
            <a:lvl4pPr marL="2333625" defTabSz="246063">
              <a:tabLst>
                <a:tab pos="1704975" algn="l"/>
              </a:tabLst>
              <a:defRPr kumimoji="1" sz="2400">
                <a:solidFill>
                  <a:schemeClr val="tx1"/>
                </a:solidFill>
                <a:latin typeface="Times New Roman" panose="02020603050405020304" pitchFamily="18" charset="0"/>
                <a:ea typeface="宋体" panose="02010600030101010101" pitchFamily="2" charset="-122"/>
              </a:defRPr>
            </a:lvl4pPr>
            <a:lvl5pPr marL="2513013" defTabSz="246063">
              <a:tabLst>
                <a:tab pos="1704975" algn="l"/>
              </a:tabLst>
              <a:defRPr kumimoji="1" sz="2400">
                <a:solidFill>
                  <a:schemeClr val="tx1"/>
                </a:solidFill>
                <a:latin typeface="Times New Roman" panose="02020603050405020304" pitchFamily="18" charset="0"/>
                <a:ea typeface="宋体" panose="02010600030101010101" pitchFamily="2" charset="-122"/>
              </a:defRPr>
            </a:lvl5pPr>
            <a:lvl6pPr marL="2970213" defTabSz="246063" fontAlgn="base">
              <a:spcBef>
                <a:spcPct val="0"/>
              </a:spcBef>
              <a:spcAft>
                <a:spcPct val="0"/>
              </a:spcAft>
              <a:tabLst>
                <a:tab pos="1704975" algn="l"/>
              </a:tabLst>
              <a:defRPr kumimoji="1" sz="2400">
                <a:solidFill>
                  <a:schemeClr val="tx1"/>
                </a:solidFill>
                <a:latin typeface="Times New Roman" panose="02020603050405020304" pitchFamily="18" charset="0"/>
                <a:ea typeface="宋体" panose="02010600030101010101" pitchFamily="2" charset="-122"/>
              </a:defRPr>
            </a:lvl6pPr>
            <a:lvl7pPr marL="3427413" defTabSz="246063" fontAlgn="base">
              <a:spcBef>
                <a:spcPct val="0"/>
              </a:spcBef>
              <a:spcAft>
                <a:spcPct val="0"/>
              </a:spcAft>
              <a:tabLst>
                <a:tab pos="1704975" algn="l"/>
              </a:tabLst>
              <a:defRPr kumimoji="1" sz="2400">
                <a:solidFill>
                  <a:schemeClr val="tx1"/>
                </a:solidFill>
                <a:latin typeface="Times New Roman" panose="02020603050405020304" pitchFamily="18" charset="0"/>
                <a:ea typeface="宋体" panose="02010600030101010101" pitchFamily="2" charset="-122"/>
              </a:defRPr>
            </a:lvl7pPr>
            <a:lvl8pPr marL="3884613" defTabSz="246063" fontAlgn="base">
              <a:spcBef>
                <a:spcPct val="0"/>
              </a:spcBef>
              <a:spcAft>
                <a:spcPct val="0"/>
              </a:spcAft>
              <a:tabLst>
                <a:tab pos="1704975" algn="l"/>
              </a:tabLst>
              <a:defRPr kumimoji="1" sz="2400">
                <a:solidFill>
                  <a:schemeClr val="tx1"/>
                </a:solidFill>
                <a:latin typeface="Times New Roman" panose="02020603050405020304" pitchFamily="18" charset="0"/>
                <a:ea typeface="宋体" panose="02010600030101010101" pitchFamily="2" charset="-122"/>
              </a:defRPr>
            </a:lvl8pPr>
            <a:lvl9pPr marL="4341813" defTabSz="246063" fontAlgn="base">
              <a:spcBef>
                <a:spcPct val="0"/>
              </a:spcBef>
              <a:spcAft>
                <a:spcPct val="0"/>
              </a:spcAft>
              <a:tabLst>
                <a:tab pos="1704975" algn="l"/>
              </a:tabLs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b="1">
                <a:solidFill>
                  <a:srgbClr val="993366"/>
                </a:solidFill>
                <a:ea typeface="华文楷体" panose="02010600040101010101" pitchFamily="2" charset="-122"/>
              </a:rPr>
              <a:t>发生形式：</a:t>
            </a:r>
          </a:p>
          <a:p>
            <a:pPr lvl="1">
              <a:lnSpc>
                <a:spcPct val="120000"/>
              </a:lnSpc>
            </a:pPr>
            <a:r>
              <a:rPr lang="zh-CN" altLang="en-US" sz="2800" b="1">
                <a:solidFill>
                  <a:schemeClr val="folHlink"/>
                </a:solidFill>
                <a:ea typeface="华文楷体" panose="02010600040101010101" pitchFamily="2" charset="-122"/>
              </a:rPr>
              <a:t>保守性转座</a:t>
            </a:r>
            <a:r>
              <a:rPr lang="en-US" altLang="zh-CN" sz="2800" b="1">
                <a:solidFill>
                  <a:schemeClr val="folHlink"/>
                </a:solidFill>
                <a:ea typeface="华文楷体" panose="02010600040101010101" pitchFamily="2" charset="-122"/>
              </a:rPr>
              <a:t>(conservative transposition)</a:t>
            </a:r>
          </a:p>
          <a:p>
            <a:pPr lvl="1">
              <a:lnSpc>
                <a:spcPct val="120000"/>
              </a:lnSpc>
            </a:pPr>
            <a:r>
              <a:rPr lang="zh-CN" altLang="en-US" sz="2800" b="1">
                <a:solidFill>
                  <a:schemeClr val="folHlink"/>
                </a:solidFill>
                <a:ea typeface="华文楷体" panose="02010600040101010101" pitchFamily="2" charset="-122"/>
              </a:rPr>
              <a:t>复制性转座</a:t>
            </a:r>
            <a:r>
              <a:rPr lang="en-US" altLang="zh-CN" sz="2800" b="1">
                <a:solidFill>
                  <a:schemeClr val="folHlink"/>
                </a:solidFill>
                <a:ea typeface="华文楷体" panose="02010600040101010101" pitchFamily="2" charset="-122"/>
              </a:rPr>
              <a:t>(duplicative </a:t>
            </a:r>
            <a:r>
              <a:rPr lang="en-US" altLang="zh-CN" sz="2800" b="1">
                <a:solidFill>
                  <a:schemeClr val="folHlink"/>
                </a:solidFill>
              </a:rPr>
              <a:t>transposition)</a:t>
            </a:r>
          </a:p>
        </p:txBody>
      </p:sp>
      <p:sp>
        <p:nvSpPr>
          <p:cNvPr id="35851" name="Rectangle 11"/>
          <p:cNvSpPr>
            <a:spLocks noChangeArrowheads="1"/>
          </p:cNvSpPr>
          <p:nvPr/>
        </p:nvSpPr>
        <p:spPr bwMode="auto">
          <a:xfrm>
            <a:off x="1476375" y="476250"/>
            <a:ext cx="4319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chemeClr val="tx2"/>
                </a:solidFill>
                <a:latin typeface="Times New Roman" panose="02020603050405020304" pitchFamily="18" charset="0"/>
              </a:rPr>
              <a:t>（一）插入序列转座</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up)">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584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35850"/>
                                        </p:tgtEl>
                                        <p:attrNameLst>
                                          <p:attrName>style.visibility</p:attrName>
                                        </p:attrNameLst>
                                      </p:cBhvr>
                                      <p:to>
                                        <p:strVal val="visible"/>
                                      </p:to>
                                    </p:set>
                                    <p:animEffect transition="in" filter="wheel(4)">
                                      <p:cBhvr>
                                        <p:cTn id="16"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5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866" name="Picture 2" descr="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8175" y="188913"/>
            <a:ext cx="5400675" cy="6408737"/>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p:cNvSpPr txBox="1">
            <a:spLocks noChangeArrowheads="1"/>
          </p:cNvSpPr>
          <p:nvPr/>
        </p:nvSpPr>
        <p:spPr bwMode="auto">
          <a:xfrm>
            <a:off x="971550" y="908050"/>
            <a:ext cx="611188"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kumimoji="0" lang="zh-CN" altLang="en-US" sz="2800" b="1">
                <a:solidFill>
                  <a:srgbClr val="993366"/>
                </a:solidFill>
                <a:latin typeface="Arial" panose="020B0604020202020204" pitchFamily="34" charset="0"/>
                <a:ea typeface="华文楷体" panose="02010600040101010101" pitchFamily="2" charset="-122"/>
              </a:rPr>
              <a:t>插入序列的复制性转座</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042988" y="1412875"/>
            <a:ext cx="7129462"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79500" indent="-1079500">
              <a:tabLst>
                <a:tab pos="2235200" algn="l"/>
              </a:tabLst>
              <a:defRPr kumimoji="1" sz="2400">
                <a:solidFill>
                  <a:schemeClr val="tx1"/>
                </a:solidFill>
                <a:latin typeface="Times New Roman" panose="02020603050405020304" pitchFamily="18" charset="0"/>
                <a:ea typeface="宋体" panose="02010600030101010101" pitchFamily="2" charset="-122"/>
              </a:defRPr>
            </a:lvl1pPr>
            <a:lvl2pPr marL="2154238" indent="-6350">
              <a:tabLst>
                <a:tab pos="2235200" algn="l"/>
              </a:tabLst>
              <a:defRPr kumimoji="1" sz="2400">
                <a:solidFill>
                  <a:schemeClr val="tx1"/>
                </a:solidFill>
                <a:latin typeface="Times New Roman" panose="02020603050405020304" pitchFamily="18" charset="0"/>
                <a:ea typeface="宋体" panose="02010600030101010101" pitchFamily="2" charset="-122"/>
              </a:defRPr>
            </a:lvl2pPr>
            <a:lvl3pPr marL="2697163">
              <a:tabLst>
                <a:tab pos="2235200" algn="l"/>
              </a:tabLst>
              <a:defRPr kumimoji="1" sz="2400">
                <a:solidFill>
                  <a:schemeClr val="tx1"/>
                </a:solidFill>
                <a:latin typeface="Times New Roman" panose="02020603050405020304" pitchFamily="18" charset="0"/>
                <a:ea typeface="宋体" panose="02010600030101010101" pitchFamily="2" charset="-122"/>
              </a:defRPr>
            </a:lvl3pPr>
            <a:lvl4pPr marL="2876550">
              <a:tabLst>
                <a:tab pos="2235200" algn="l"/>
              </a:tabLst>
              <a:defRPr kumimoji="1" sz="2400">
                <a:solidFill>
                  <a:schemeClr val="tx1"/>
                </a:solidFill>
                <a:latin typeface="Times New Roman" panose="02020603050405020304" pitchFamily="18" charset="0"/>
                <a:ea typeface="宋体" panose="02010600030101010101" pitchFamily="2" charset="-122"/>
              </a:defRPr>
            </a:lvl4pPr>
            <a:lvl5pPr marL="3055938">
              <a:tabLst>
                <a:tab pos="2235200" algn="l"/>
              </a:tabLst>
              <a:defRPr kumimoji="1" sz="2400">
                <a:solidFill>
                  <a:schemeClr val="tx1"/>
                </a:solidFill>
                <a:latin typeface="Times New Roman" panose="02020603050405020304" pitchFamily="18" charset="0"/>
                <a:ea typeface="宋体" panose="02010600030101010101" pitchFamily="2" charset="-122"/>
              </a:defRPr>
            </a:lvl5pPr>
            <a:lvl6pPr marL="3513138" fontAlgn="base">
              <a:spcBef>
                <a:spcPct val="0"/>
              </a:spcBef>
              <a:spcAft>
                <a:spcPct val="0"/>
              </a:spcAft>
              <a:tabLst>
                <a:tab pos="2235200" algn="l"/>
              </a:tabLst>
              <a:defRPr kumimoji="1" sz="2400">
                <a:solidFill>
                  <a:schemeClr val="tx1"/>
                </a:solidFill>
                <a:latin typeface="Times New Roman" panose="02020603050405020304" pitchFamily="18" charset="0"/>
                <a:ea typeface="宋体" panose="02010600030101010101" pitchFamily="2" charset="-122"/>
              </a:defRPr>
            </a:lvl6pPr>
            <a:lvl7pPr marL="3970338" fontAlgn="base">
              <a:spcBef>
                <a:spcPct val="0"/>
              </a:spcBef>
              <a:spcAft>
                <a:spcPct val="0"/>
              </a:spcAft>
              <a:tabLst>
                <a:tab pos="2235200" algn="l"/>
              </a:tabLst>
              <a:defRPr kumimoji="1" sz="2400">
                <a:solidFill>
                  <a:schemeClr val="tx1"/>
                </a:solidFill>
                <a:latin typeface="Times New Roman" panose="02020603050405020304" pitchFamily="18" charset="0"/>
                <a:ea typeface="宋体" panose="02010600030101010101" pitchFamily="2" charset="-122"/>
              </a:defRPr>
            </a:lvl7pPr>
            <a:lvl8pPr marL="4427538" fontAlgn="base">
              <a:spcBef>
                <a:spcPct val="0"/>
              </a:spcBef>
              <a:spcAft>
                <a:spcPct val="0"/>
              </a:spcAft>
              <a:tabLst>
                <a:tab pos="2235200" algn="l"/>
              </a:tabLst>
              <a:defRPr kumimoji="1" sz="2400">
                <a:solidFill>
                  <a:schemeClr val="tx1"/>
                </a:solidFill>
                <a:latin typeface="Times New Roman" panose="02020603050405020304" pitchFamily="18" charset="0"/>
                <a:ea typeface="宋体" panose="02010600030101010101" pitchFamily="2" charset="-122"/>
              </a:defRPr>
            </a:lvl8pPr>
            <a:lvl9pPr marL="4884738" fontAlgn="base">
              <a:spcBef>
                <a:spcPct val="0"/>
              </a:spcBef>
              <a:spcAft>
                <a:spcPct val="0"/>
              </a:spcAft>
              <a:tabLst>
                <a:tab pos="2235200" algn="l"/>
              </a:tabLst>
              <a:defRPr kumimoji="1" sz="2400">
                <a:solidFill>
                  <a:schemeClr val="tx1"/>
                </a:solidFill>
                <a:latin typeface="Times New Roman" panose="02020603050405020304" pitchFamily="18" charset="0"/>
                <a:ea typeface="宋体" panose="02010600030101010101" pitchFamily="2" charset="-122"/>
              </a:defRPr>
            </a:lvl9pPr>
          </a:lstStyle>
          <a:p>
            <a:pPr>
              <a:lnSpc>
                <a:spcPct val="140000"/>
              </a:lnSpc>
            </a:pPr>
            <a:r>
              <a:rPr lang="zh-CN" altLang="en-US" sz="2800" b="1">
                <a:solidFill>
                  <a:srgbClr val="993366"/>
                </a:solidFill>
                <a:ea typeface="华文楷体" panose="02010600040101010101" pitchFamily="2" charset="-122"/>
              </a:rPr>
              <a:t>转座子</a:t>
            </a:r>
            <a:r>
              <a:rPr lang="en-US" altLang="zh-CN" sz="2800" b="1">
                <a:solidFill>
                  <a:srgbClr val="993366"/>
                </a:solidFill>
                <a:ea typeface="华文楷体" panose="02010600040101010101" pitchFamily="2" charset="-122"/>
              </a:rPr>
              <a:t>(transposons) </a:t>
            </a:r>
            <a:r>
              <a:rPr lang="en-US" altLang="zh-CN" sz="2800" b="1">
                <a:solidFill>
                  <a:schemeClr val="folHlink"/>
                </a:solidFill>
                <a:ea typeface="华文楷体" panose="02010600040101010101" pitchFamily="2" charset="-122"/>
              </a:rPr>
              <a:t>——</a:t>
            </a:r>
            <a:r>
              <a:rPr lang="zh-CN" altLang="en-US" sz="2800" b="1">
                <a:solidFill>
                  <a:schemeClr val="folHlink"/>
                </a:solidFill>
                <a:ea typeface="华文楷体" panose="02010600040101010101" pitchFamily="2" charset="-122"/>
              </a:rPr>
              <a:t>可从一个染色体位点转移到另一位点的分散重复序列。</a:t>
            </a:r>
          </a:p>
          <a:p>
            <a:pPr>
              <a:lnSpc>
                <a:spcPct val="140000"/>
              </a:lnSpc>
            </a:pPr>
            <a:r>
              <a:rPr lang="zh-CN" altLang="en-US" sz="2800" b="1">
                <a:solidFill>
                  <a:schemeClr val="folHlink"/>
                </a:solidFill>
                <a:ea typeface="华文楷体" panose="02010600040101010101" pitchFamily="2" charset="-122"/>
              </a:rPr>
              <a:t> </a:t>
            </a:r>
          </a:p>
          <a:p>
            <a:pPr>
              <a:lnSpc>
                <a:spcPct val="140000"/>
              </a:lnSpc>
            </a:pPr>
            <a:r>
              <a:rPr lang="zh-CN" altLang="en-US" sz="2800" b="1">
                <a:solidFill>
                  <a:srgbClr val="993366"/>
                </a:solidFill>
                <a:ea typeface="华文楷体" panose="02010600040101010101" pitchFamily="2" charset="-122"/>
              </a:rPr>
              <a:t>转座子组成：</a:t>
            </a:r>
            <a:r>
              <a:rPr lang="zh-CN" altLang="en-US" sz="2800" b="1">
                <a:solidFill>
                  <a:schemeClr val="folHlink"/>
                </a:solidFill>
                <a:ea typeface="华文楷体" panose="02010600040101010101" pitchFamily="2" charset="-122"/>
              </a:rPr>
              <a:t>反向重复序列</a:t>
            </a:r>
          </a:p>
          <a:p>
            <a:pPr lvl="1">
              <a:lnSpc>
                <a:spcPct val="140000"/>
              </a:lnSpc>
            </a:pPr>
            <a:r>
              <a:rPr lang="zh-CN" altLang="en-US" sz="2800" b="1">
                <a:solidFill>
                  <a:schemeClr val="folHlink"/>
                </a:solidFill>
                <a:ea typeface="华文楷体" panose="02010600040101010101" pitchFamily="2" charset="-122"/>
              </a:rPr>
              <a:t>转座酶编码基因</a:t>
            </a:r>
          </a:p>
          <a:p>
            <a:pPr lvl="1">
              <a:lnSpc>
                <a:spcPct val="140000"/>
              </a:lnSpc>
            </a:pPr>
            <a:r>
              <a:rPr lang="zh-CN" altLang="en-US" sz="2800" b="1">
                <a:solidFill>
                  <a:schemeClr val="folHlink"/>
                </a:solidFill>
                <a:ea typeface="华文楷体" panose="02010600040101010101" pitchFamily="2" charset="-122"/>
              </a:rPr>
              <a:t>抗生素抗性等有用的基因</a:t>
            </a:r>
          </a:p>
        </p:txBody>
      </p:sp>
      <p:grpSp>
        <p:nvGrpSpPr>
          <p:cNvPr id="38915" name="Group 3"/>
          <p:cNvGrpSpPr>
            <a:grpSpLocks/>
          </p:cNvGrpSpPr>
          <p:nvPr/>
        </p:nvGrpSpPr>
        <p:grpSpPr bwMode="auto">
          <a:xfrm>
            <a:off x="1763713" y="5445125"/>
            <a:ext cx="5475287" cy="396875"/>
            <a:chOff x="930" y="3385"/>
            <a:chExt cx="3449" cy="250"/>
          </a:xfrm>
        </p:grpSpPr>
        <p:sp>
          <p:nvSpPr>
            <p:cNvPr id="38916" name="Text Box 4"/>
            <p:cNvSpPr txBox="1">
              <a:spLocks noChangeArrowheads="1"/>
            </p:cNvSpPr>
            <p:nvPr/>
          </p:nvSpPr>
          <p:spPr bwMode="auto">
            <a:xfrm>
              <a:off x="930" y="3385"/>
              <a:ext cx="320" cy="250"/>
            </a:xfrm>
            <a:prstGeom prst="rect">
              <a:avLst/>
            </a:prstGeom>
            <a:solidFill>
              <a:srgbClr val="9933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000" b="1">
                  <a:latin typeface="Times New Roman" panose="02020603050405020304" pitchFamily="18" charset="0"/>
                  <a:ea typeface="华文楷体" panose="02010600040101010101" pitchFamily="2" charset="-122"/>
                </a:rPr>
                <a:t>IR</a:t>
              </a:r>
            </a:p>
          </p:txBody>
        </p:sp>
        <p:sp>
          <p:nvSpPr>
            <p:cNvPr id="38917" name="Text Box 5"/>
            <p:cNvSpPr txBox="1">
              <a:spLocks noChangeArrowheads="1"/>
            </p:cNvSpPr>
            <p:nvPr/>
          </p:nvSpPr>
          <p:spPr bwMode="auto">
            <a:xfrm>
              <a:off x="4059" y="3385"/>
              <a:ext cx="320" cy="250"/>
            </a:xfrm>
            <a:prstGeom prst="rect">
              <a:avLst/>
            </a:prstGeom>
            <a:solidFill>
              <a:srgbClr val="9933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000" b="1">
                  <a:latin typeface="Times New Roman" panose="02020603050405020304" pitchFamily="18" charset="0"/>
                  <a:ea typeface="华文楷体" panose="02010600040101010101" pitchFamily="2" charset="-122"/>
                </a:rPr>
                <a:t>IR</a:t>
              </a:r>
            </a:p>
          </p:txBody>
        </p:sp>
        <p:sp>
          <p:nvSpPr>
            <p:cNvPr id="38918" name="Text Box 6"/>
            <p:cNvSpPr txBox="1">
              <a:spLocks noChangeArrowheads="1"/>
            </p:cNvSpPr>
            <p:nvPr/>
          </p:nvSpPr>
          <p:spPr bwMode="auto">
            <a:xfrm>
              <a:off x="1250" y="3385"/>
              <a:ext cx="2107" cy="250"/>
            </a:xfrm>
            <a:prstGeom prst="rect">
              <a:avLst/>
            </a:prstGeom>
            <a:solidFill>
              <a:srgbClr val="008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sz="2000" b="1">
                  <a:solidFill>
                    <a:schemeClr val="bg1"/>
                  </a:solidFill>
                  <a:latin typeface="Times New Roman" panose="02020603050405020304" pitchFamily="18" charset="0"/>
                  <a:ea typeface="华文楷体" panose="02010600040101010101" pitchFamily="2" charset="-122"/>
                </a:rPr>
                <a:t>Transposase Gene</a:t>
              </a:r>
            </a:p>
          </p:txBody>
        </p:sp>
        <p:sp>
          <p:nvSpPr>
            <p:cNvPr id="38919" name="Text Box 7"/>
            <p:cNvSpPr txBox="1">
              <a:spLocks noChangeArrowheads="1"/>
            </p:cNvSpPr>
            <p:nvPr/>
          </p:nvSpPr>
          <p:spPr bwMode="auto">
            <a:xfrm>
              <a:off x="3334" y="3385"/>
              <a:ext cx="756" cy="25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000" b="1">
                  <a:latin typeface="Times New Roman" panose="02020603050405020304" pitchFamily="18" charset="0"/>
                  <a:ea typeface="华文楷体" panose="02010600040101010101" pitchFamily="2" charset="-122"/>
                </a:rPr>
                <a:t>有用基因</a:t>
              </a:r>
            </a:p>
          </p:txBody>
        </p:sp>
      </p:grpSp>
      <p:sp>
        <p:nvSpPr>
          <p:cNvPr id="38920" name="Rectangle 8"/>
          <p:cNvSpPr>
            <a:spLocks noChangeArrowheads="1"/>
          </p:cNvSpPr>
          <p:nvPr/>
        </p:nvSpPr>
        <p:spPr bwMode="auto">
          <a:xfrm>
            <a:off x="1042988" y="476250"/>
            <a:ext cx="48974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zh-CN" altLang="en-US" sz="3200" b="1">
                <a:solidFill>
                  <a:srgbClr val="438600"/>
                </a:solidFill>
                <a:latin typeface="Times New Roman" panose="02020603050405020304" pitchFamily="18" charset="0"/>
              </a:rPr>
              <a:t>（二）转座子转座</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ox(in)">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2" descr="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41438"/>
            <a:ext cx="8066088" cy="3897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in)">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1986" name="Picture 2"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8242300" cy="5316538"/>
          </a:xfrm>
          <a:prstGeom prst="rect">
            <a:avLst/>
          </a:prstGeom>
          <a:noFill/>
          <a:extLst>
            <a:ext uri="{909E8E84-426E-40DD-AFC4-6F175D3DCCD1}">
              <a14:hiddenFill xmlns:a14="http://schemas.microsoft.com/office/drawing/2010/main">
                <a:solidFill>
                  <a:srgbClr val="FFFFFF"/>
                </a:solidFill>
              </a14:hiddenFill>
            </a:ext>
          </a:extLst>
        </p:spPr>
      </p:pic>
      <p:sp>
        <p:nvSpPr>
          <p:cNvPr id="41987" name="Rectangle 3"/>
          <p:cNvSpPr>
            <a:spLocks noChangeArrowheads="1"/>
          </p:cNvSpPr>
          <p:nvPr/>
        </p:nvSpPr>
        <p:spPr bwMode="auto">
          <a:xfrm>
            <a:off x="2771775" y="404813"/>
            <a:ext cx="3384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rgbClr val="993366"/>
                </a:solidFill>
                <a:latin typeface="Times New Roman" panose="02020603050405020304" pitchFamily="18" charset="0"/>
                <a:ea typeface="华文楷体" panose="02010600040101010101" pitchFamily="2" charset="-122"/>
              </a:rPr>
              <a:t>由转座子介导的转座</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strips(downRight)">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7E7"/>
            </a:gs>
            <a:gs pos="50000">
              <a:srgbClr val="FFE7E7">
                <a:gamma/>
                <a:tint val="0"/>
                <a:invGamma/>
              </a:srgbClr>
            </a:gs>
            <a:gs pos="100000">
              <a:srgbClr val="FFE7E7"/>
            </a:gs>
          </a:gsLst>
          <a:lin ang="2700000" scaled="1"/>
        </a:gra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03575" y="47625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993366"/>
                </a:solidFill>
                <a:latin typeface="Times New Roman" panose="02020603050405020304" pitchFamily="18" charset="0"/>
                <a:ea typeface="华文楷体" panose="02010600040101010101" pitchFamily="2" charset="-122"/>
              </a:rPr>
              <a:t>基因重组</a:t>
            </a:r>
          </a:p>
        </p:txBody>
      </p:sp>
      <p:sp>
        <p:nvSpPr>
          <p:cNvPr id="5123" name="Text Box 3"/>
          <p:cNvSpPr txBox="1">
            <a:spLocks noChangeArrowheads="1"/>
          </p:cNvSpPr>
          <p:nvPr/>
        </p:nvSpPr>
        <p:spPr bwMode="auto">
          <a:xfrm>
            <a:off x="1331913" y="2274888"/>
            <a:ext cx="373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Times New Roman" panose="02020603050405020304" pitchFamily="18" charset="0"/>
                <a:ea typeface="华文楷体" panose="02010600040101010101" pitchFamily="2" charset="-122"/>
              </a:rPr>
              <a:t>接合作用 </a:t>
            </a:r>
            <a:r>
              <a:rPr lang="en-US" altLang="zh-CN" sz="2800" b="1">
                <a:solidFill>
                  <a:schemeClr val="folHlink"/>
                </a:solidFill>
                <a:latin typeface="Times New Roman" panose="02020603050405020304" pitchFamily="18" charset="0"/>
                <a:ea typeface="华文宋体" panose="02010600040101010101" pitchFamily="2" charset="-122"/>
              </a:rPr>
              <a:t>(conjugation)</a:t>
            </a:r>
          </a:p>
        </p:txBody>
      </p:sp>
      <p:sp>
        <p:nvSpPr>
          <p:cNvPr id="5124" name="Text Box 4"/>
          <p:cNvSpPr txBox="1">
            <a:spLocks noChangeArrowheads="1"/>
          </p:cNvSpPr>
          <p:nvPr/>
        </p:nvSpPr>
        <p:spPr bwMode="auto">
          <a:xfrm>
            <a:off x="1331913" y="2995613"/>
            <a:ext cx="4246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Times New Roman" panose="02020603050405020304" pitchFamily="18" charset="0"/>
                <a:ea typeface="华文楷体" panose="02010600040101010101" pitchFamily="2" charset="-122"/>
              </a:rPr>
              <a:t>转化作用 </a:t>
            </a:r>
            <a:r>
              <a:rPr lang="en-US" altLang="zh-CN" sz="2800" b="1">
                <a:solidFill>
                  <a:schemeClr val="folHlink"/>
                </a:solidFill>
                <a:latin typeface="Times New Roman" panose="02020603050405020304" pitchFamily="18" charset="0"/>
              </a:rPr>
              <a:t>(transformation)</a:t>
            </a:r>
          </a:p>
        </p:txBody>
      </p:sp>
      <p:sp>
        <p:nvSpPr>
          <p:cNvPr id="5125" name="Text Box 5">
            <a:hlinkClick r:id="rId3" action="ppaction://hlinksldjump"/>
          </p:cNvPr>
          <p:cNvSpPr txBox="1">
            <a:spLocks noChangeArrowheads="1"/>
          </p:cNvSpPr>
          <p:nvPr/>
        </p:nvSpPr>
        <p:spPr bwMode="auto">
          <a:xfrm>
            <a:off x="1331913" y="3716338"/>
            <a:ext cx="38719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Times New Roman" panose="02020603050405020304" pitchFamily="18" charset="0"/>
                <a:ea typeface="华文楷体" panose="02010600040101010101" pitchFamily="2" charset="-122"/>
              </a:rPr>
              <a:t>转导作用</a:t>
            </a:r>
            <a:r>
              <a:rPr lang="zh-CN" altLang="en-US" sz="2800" b="1">
                <a:solidFill>
                  <a:schemeClr val="folHlink"/>
                </a:solidFill>
                <a:latin typeface="Times New Roman" panose="02020603050405020304" pitchFamily="18" charset="0"/>
                <a:ea typeface="华文中宋" panose="02010600040101010101" pitchFamily="2" charset="-122"/>
              </a:rPr>
              <a:t> </a:t>
            </a:r>
            <a:r>
              <a:rPr lang="en-US" altLang="zh-CN" sz="2800" b="1">
                <a:solidFill>
                  <a:schemeClr val="folHlink"/>
                </a:solidFill>
                <a:latin typeface="Times New Roman" panose="02020603050405020304" pitchFamily="18" charset="0"/>
              </a:rPr>
              <a:t>(transduction)</a:t>
            </a:r>
          </a:p>
        </p:txBody>
      </p:sp>
      <p:sp>
        <p:nvSpPr>
          <p:cNvPr id="5126" name="Text Box 6"/>
          <p:cNvSpPr txBox="1">
            <a:spLocks noChangeArrowheads="1"/>
          </p:cNvSpPr>
          <p:nvPr/>
        </p:nvSpPr>
        <p:spPr bwMode="auto">
          <a:xfrm>
            <a:off x="1331913" y="5083175"/>
            <a:ext cx="3308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Times New Roman" panose="02020603050405020304" pitchFamily="18" charset="0"/>
                <a:ea typeface="华文楷体" panose="02010600040101010101" pitchFamily="2" charset="-122"/>
              </a:rPr>
              <a:t>转 座</a:t>
            </a:r>
            <a:r>
              <a:rPr lang="zh-CN" altLang="en-US" sz="2800" b="1">
                <a:solidFill>
                  <a:schemeClr val="folHlink"/>
                </a:solidFill>
                <a:latin typeface="Times New Roman" panose="02020603050405020304" pitchFamily="18" charset="0"/>
                <a:ea typeface="华文中宋" panose="02010600040101010101" pitchFamily="2" charset="-122"/>
              </a:rPr>
              <a:t> </a:t>
            </a:r>
            <a:r>
              <a:rPr lang="en-US" altLang="zh-CN" sz="2800" b="1">
                <a:solidFill>
                  <a:schemeClr val="folHlink"/>
                </a:solidFill>
                <a:latin typeface="Times New Roman" panose="02020603050405020304" pitchFamily="18" charset="0"/>
              </a:rPr>
              <a:t>(transposition)</a:t>
            </a:r>
          </a:p>
        </p:txBody>
      </p:sp>
      <p:sp>
        <p:nvSpPr>
          <p:cNvPr id="5127" name="Text Box 7"/>
          <p:cNvSpPr txBox="1">
            <a:spLocks noChangeArrowheads="1"/>
          </p:cNvSpPr>
          <p:nvPr/>
        </p:nvSpPr>
        <p:spPr bwMode="auto">
          <a:xfrm>
            <a:off x="1331913" y="1628775"/>
            <a:ext cx="65532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zh-CN" altLang="en-US" sz="2800" b="1">
                <a:solidFill>
                  <a:schemeClr val="folHlink"/>
                </a:solidFill>
                <a:latin typeface="Times New Roman" panose="02020603050405020304" pitchFamily="18" charset="0"/>
                <a:ea typeface="华文楷体" panose="02010600040101010101" pitchFamily="2" charset="-122"/>
              </a:rPr>
              <a:t>同源重组</a:t>
            </a:r>
            <a:r>
              <a:rPr lang="zh-CN" altLang="en-US" sz="2800" b="1">
                <a:solidFill>
                  <a:schemeClr val="folHlink"/>
                </a:solidFill>
                <a:latin typeface="Times New Roman" panose="02020603050405020304" pitchFamily="18" charset="0"/>
              </a:rPr>
              <a:t> </a:t>
            </a:r>
            <a:r>
              <a:rPr lang="en-US" altLang="zh-CN" sz="2800" b="1">
                <a:solidFill>
                  <a:schemeClr val="folHlink"/>
                </a:solidFill>
                <a:latin typeface="Times New Roman" panose="02020603050405020304" pitchFamily="18" charset="0"/>
              </a:rPr>
              <a:t>(homologous recombination)</a:t>
            </a:r>
          </a:p>
        </p:txBody>
      </p:sp>
      <p:sp>
        <p:nvSpPr>
          <p:cNvPr id="5128" name="Text Box 8"/>
          <p:cNvSpPr txBox="1">
            <a:spLocks noChangeArrowheads="1"/>
          </p:cNvSpPr>
          <p:nvPr/>
        </p:nvSpPr>
        <p:spPr bwMode="auto">
          <a:xfrm>
            <a:off x="1331913" y="4435475"/>
            <a:ext cx="69135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chemeClr val="folHlink"/>
                </a:solidFill>
                <a:latin typeface="Times New Roman" panose="02020603050405020304" pitchFamily="18" charset="0"/>
                <a:ea typeface="华文楷体" panose="02010600040101010101" pitchFamily="2" charset="-122"/>
              </a:rPr>
              <a:t>位点特异的重组</a:t>
            </a:r>
            <a:r>
              <a:rPr lang="en-US" altLang="zh-CN" sz="2800" b="1">
                <a:solidFill>
                  <a:schemeClr val="folHlink"/>
                </a:solidFill>
                <a:latin typeface="Times New Roman" panose="02020603050405020304" pitchFamily="18" charset="0"/>
              </a:rPr>
              <a:t>(site-specific recombination)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ppt_x</p:attrName>
                                        </p:attrNameLst>
                                      </p:cBhvr>
                                      <p:tavLst>
                                        <p:tav tm="0">
                                          <p:val>
                                            <p:strVal val="#ppt_x"/>
                                          </p:val>
                                        </p:tav>
                                        <p:tav tm="100000">
                                          <p:val>
                                            <p:strVal val="#ppt_x"/>
                                          </p:val>
                                        </p:tav>
                                      </p:tavLst>
                                    </p:anim>
                                    <p:anim calcmode="lin" valueType="num">
                                      <p:cBhvr>
                                        <p:cTn id="8" dur="500" fill="hold"/>
                                        <p:tgtEl>
                                          <p:spTgt spid="5122"/>
                                        </p:tgtEl>
                                        <p:attrNameLst>
                                          <p:attrName>ppt_y</p:attrName>
                                        </p:attrNameLst>
                                      </p:cBhvr>
                                      <p:tavLst>
                                        <p:tav tm="0">
                                          <p:val>
                                            <p:strVal val="#ppt_y+#ppt_h/2"/>
                                          </p:val>
                                        </p:tav>
                                        <p:tav tm="100000">
                                          <p:val>
                                            <p:strVal val="#ppt_y"/>
                                          </p:val>
                                        </p:tav>
                                      </p:tavLst>
                                    </p:anim>
                                    <p:anim calcmode="lin" valueType="num">
                                      <p:cBhvr>
                                        <p:cTn id="9" dur="500" fill="hold"/>
                                        <p:tgtEl>
                                          <p:spTgt spid="5122"/>
                                        </p:tgtEl>
                                        <p:attrNameLst>
                                          <p:attrName>ppt_w</p:attrName>
                                        </p:attrNameLst>
                                      </p:cBhvr>
                                      <p:tavLst>
                                        <p:tav tm="0">
                                          <p:val>
                                            <p:strVal val="#ppt_w"/>
                                          </p:val>
                                        </p:tav>
                                        <p:tav tm="100000">
                                          <p:val>
                                            <p:strVal val="#ppt_w"/>
                                          </p:val>
                                        </p:tav>
                                      </p:tavLst>
                                    </p:anim>
                                    <p:anim calcmode="lin" valueType="num">
                                      <p:cBhvr>
                                        <p:cTn id="10" dur="50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27088" y="1412875"/>
            <a:ext cx="7793037" cy="2592388"/>
          </a:xfrm>
          <a:noFill/>
          <a:ln/>
        </p:spPr>
        <p:txBody>
          <a:bodyPr/>
          <a:lstStyle/>
          <a:p>
            <a:pPr algn="ctr">
              <a:lnSpc>
                <a:spcPct val="110000"/>
              </a:lnSpc>
            </a:pPr>
            <a:r>
              <a:rPr lang="zh-CN" altLang="en-US" sz="4800" b="1">
                <a:ea typeface="楷体_GB2312" pitchFamily="49" charset="-122"/>
              </a:rPr>
              <a:t>第 二 节  </a:t>
            </a:r>
            <a:br>
              <a:rPr lang="zh-CN" altLang="en-US" sz="4800" b="1">
                <a:ea typeface="楷体_GB2312" pitchFamily="49" charset="-122"/>
              </a:rPr>
            </a:br>
            <a:r>
              <a:rPr lang="zh-CN" altLang="en-US" sz="4800" b="1">
                <a:ea typeface="楷体_GB2312" pitchFamily="49" charset="-122"/>
              </a:rPr>
              <a:t/>
            </a:r>
            <a:br>
              <a:rPr lang="zh-CN" altLang="en-US" sz="4800" b="1">
                <a:ea typeface="楷体_GB2312" pitchFamily="49" charset="-122"/>
              </a:rPr>
            </a:br>
            <a:r>
              <a:rPr lang="zh-CN" altLang="en-US" sz="4800" b="1">
                <a:ea typeface="楷体_GB2312" pitchFamily="49" charset="-122"/>
              </a:rPr>
              <a:t>基因工程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arn(outVertical)">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0"/>
            <a:ext cx="25908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5059" name="Picture 3" descr="xingxi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209800" y="1143000"/>
            <a:ext cx="4495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45060" name="Text Box 4"/>
          <p:cNvSpPr txBox="1">
            <a:spLocks noChangeArrowheads="1"/>
          </p:cNvSpPr>
          <p:nvPr/>
        </p:nvSpPr>
        <p:spPr bwMode="auto">
          <a:xfrm>
            <a:off x="1187450" y="476250"/>
            <a:ext cx="4464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993366"/>
                </a:solidFill>
                <a:latin typeface="Times New Roman" panose="02020603050405020304" pitchFamily="18" charset="0"/>
                <a:ea typeface="华文楷体" panose="02010600040101010101" pitchFamily="2" charset="-122"/>
              </a:rPr>
              <a:t>基因工程的发展史</a:t>
            </a:r>
          </a:p>
        </p:txBody>
      </p:sp>
      <p:sp>
        <p:nvSpPr>
          <p:cNvPr id="45061" name="Text Box 5"/>
          <p:cNvSpPr txBox="1">
            <a:spLocks noChangeArrowheads="1"/>
          </p:cNvSpPr>
          <p:nvPr/>
        </p:nvSpPr>
        <p:spPr bwMode="auto">
          <a:xfrm>
            <a:off x="323850" y="1412875"/>
            <a:ext cx="8604250" cy="443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2438" indent="-452438">
              <a:defRPr kumimoji="1" sz="2400">
                <a:solidFill>
                  <a:schemeClr val="tx1"/>
                </a:solidFill>
                <a:latin typeface="Times New Roman" panose="02020603050405020304" pitchFamily="18" charset="0"/>
                <a:ea typeface="宋体" panose="02010600030101010101" pitchFamily="2" charset="-122"/>
              </a:defRPr>
            </a:lvl1pPr>
            <a:lvl2pPr marL="1176338" indent="-457200">
              <a:defRPr kumimoji="1" sz="2400">
                <a:solidFill>
                  <a:schemeClr val="tx1"/>
                </a:solidFill>
                <a:latin typeface="Times New Roman" panose="02020603050405020304" pitchFamily="18" charset="0"/>
                <a:ea typeface="宋体" panose="02010600030101010101" pitchFamily="2" charset="-122"/>
              </a:defRPr>
            </a:lvl2pPr>
            <a:lvl3pPr marL="1812925" indent="-457200">
              <a:defRPr kumimoji="1" sz="2400">
                <a:solidFill>
                  <a:schemeClr val="tx1"/>
                </a:solidFill>
                <a:latin typeface="Times New Roman" panose="02020603050405020304" pitchFamily="18" charset="0"/>
                <a:ea typeface="宋体" panose="02010600030101010101" pitchFamily="2" charset="-122"/>
              </a:defRPr>
            </a:lvl3pPr>
            <a:lvl4pPr marL="2449513" indent="-457200">
              <a:defRPr kumimoji="1" sz="2400">
                <a:solidFill>
                  <a:schemeClr val="tx1"/>
                </a:solidFill>
                <a:latin typeface="Times New Roman" panose="02020603050405020304" pitchFamily="18" charset="0"/>
                <a:ea typeface="宋体" panose="02010600030101010101" pitchFamily="2" charset="-122"/>
              </a:defRPr>
            </a:lvl4pPr>
            <a:lvl5pPr marL="3086100" indent="-457200">
              <a:defRPr kumimoji="1" sz="2400">
                <a:solidFill>
                  <a:schemeClr val="tx1"/>
                </a:solidFill>
                <a:latin typeface="Times New Roman" panose="02020603050405020304" pitchFamily="18" charset="0"/>
                <a:ea typeface="宋体" panose="02010600030101010101" pitchFamily="2" charset="-122"/>
              </a:defRPr>
            </a:lvl5pPr>
            <a:lvl6pPr marL="35433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40005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44577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9149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70000"/>
              </a:lnSpc>
              <a:buFontTx/>
              <a:buAutoNum type="arabicPlain" startAt="1865"/>
            </a:pPr>
            <a:r>
              <a:rPr lang="zh-CN" altLang="en-US" b="1">
                <a:solidFill>
                  <a:schemeClr val="folHlink"/>
                </a:solidFill>
                <a:ea typeface="华文楷体" panose="02010600040101010101" pitchFamily="2" charset="-122"/>
              </a:rPr>
              <a:t>年  </a:t>
            </a:r>
            <a:r>
              <a:rPr lang="en-US" altLang="zh-CN" b="1">
                <a:solidFill>
                  <a:schemeClr val="folHlink"/>
                </a:solidFill>
                <a:ea typeface="华文楷体" panose="02010600040101010101" pitchFamily="2" charset="-122"/>
              </a:rPr>
              <a:t>G.J.Mendel</a:t>
            </a:r>
            <a:r>
              <a:rPr lang="zh-CN" altLang="en-US" b="1">
                <a:solidFill>
                  <a:schemeClr val="folHlink"/>
                </a:solidFill>
                <a:ea typeface="华文楷体" panose="02010600040101010101" pitchFamily="2" charset="-122"/>
              </a:rPr>
              <a:t>的豌豆杂交试验</a:t>
            </a:r>
          </a:p>
          <a:p>
            <a:pPr>
              <a:lnSpc>
                <a:spcPct val="170000"/>
              </a:lnSpc>
            </a:pPr>
            <a:r>
              <a:rPr lang="en-US" altLang="zh-CN" b="1">
                <a:solidFill>
                  <a:schemeClr val="folHlink"/>
                </a:solidFill>
                <a:ea typeface="华文楷体" panose="02010600040101010101" pitchFamily="2" charset="-122"/>
              </a:rPr>
              <a:t>1944</a:t>
            </a:r>
            <a:r>
              <a:rPr lang="zh-CN" altLang="en-US" b="1">
                <a:solidFill>
                  <a:schemeClr val="folHlink"/>
                </a:solidFill>
                <a:ea typeface="华文楷体" panose="02010600040101010101" pitchFamily="2" charset="-122"/>
              </a:rPr>
              <a:t>年  </a:t>
            </a:r>
            <a:r>
              <a:rPr lang="en-US" altLang="zh-CN" b="1">
                <a:solidFill>
                  <a:schemeClr val="folHlink"/>
                </a:solidFill>
                <a:ea typeface="华文楷体" panose="02010600040101010101" pitchFamily="2" charset="-122"/>
              </a:rPr>
              <a:t>O.T.Avery</a:t>
            </a:r>
            <a:r>
              <a:rPr lang="zh-CN" altLang="en-US" b="1">
                <a:solidFill>
                  <a:schemeClr val="folHlink"/>
                </a:solidFill>
                <a:ea typeface="华文楷体" panose="02010600040101010101" pitchFamily="2" charset="-122"/>
              </a:rPr>
              <a:t>的肺炎球菌转化实验</a:t>
            </a:r>
          </a:p>
          <a:p>
            <a:pPr>
              <a:lnSpc>
                <a:spcPct val="170000"/>
              </a:lnSpc>
            </a:pPr>
            <a:r>
              <a:rPr lang="en-US" altLang="zh-CN" b="1">
                <a:solidFill>
                  <a:schemeClr val="folHlink"/>
                </a:solidFill>
                <a:ea typeface="华文楷体" panose="02010600040101010101" pitchFamily="2" charset="-122"/>
              </a:rPr>
              <a:t>1973</a:t>
            </a:r>
            <a:r>
              <a:rPr lang="zh-CN" altLang="en-US" b="1">
                <a:solidFill>
                  <a:schemeClr val="folHlink"/>
                </a:solidFill>
                <a:ea typeface="华文楷体" panose="02010600040101010101" pitchFamily="2" charset="-122"/>
              </a:rPr>
              <a:t>年  美国斯坦福大学的科学家构建</a:t>
            </a:r>
            <a:r>
              <a:rPr lang="zh-CN" altLang="en-US" b="1">
                <a:solidFill>
                  <a:srgbClr val="993366"/>
                </a:solidFill>
                <a:ea typeface="华文楷体" panose="02010600040101010101" pitchFamily="2" charset="-122"/>
              </a:rPr>
              <a:t>第一个</a:t>
            </a:r>
            <a:r>
              <a:rPr lang="zh-CN" altLang="en-US" b="1">
                <a:solidFill>
                  <a:schemeClr val="folHlink"/>
                </a:solidFill>
                <a:ea typeface="华文楷体" panose="02010600040101010101" pitchFamily="2" charset="-122"/>
              </a:rPr>
              <a:t>重组</a:t>
            </a:r>
            <a:r>
              <a:rPr lang="en-US" altLang="zh-CN" b="1">
                <a:solidFill>
                  <a:schemeClr val="folHlink"/>
                </a:solidFill>
                <a:ea typeface="华文楷体" panose="02010600040101010101" pitchFamily="2" charset="-122"/>
              </a:rPr>
              <a:t>DNA</a:t>
            </a:r>
            <a:r>
              <a:rPr lang="zh-CN" altLang="en-US" b="1">
                <a:solidFill>
                  <a:schemeClr val="folHlink"/>
                </a:solidFill>
                <a:ea typeface="华文楷体" panose="02010600040101010101" pitchFamily="2" charset="-122"/>
              </a:rPr>
              <a:t>分子</a:t>
            </a:r>
          </a:p>
          <a:p>
            <a:pPr>
              <a:lnSpc>
                <a:spcPct val="170000"/>
              </a:lnSpc>
            </a:pPr>
            <a:r>
              <a:rPr lang="en-US" altLang="zh-CN" b="1">
                <a:solidFill>
                  <a:schemeClr val="folHlink"/>
                </a:solidFill>
                <a:ea typeface="华文楷体" panose="02010600040101010101" pitchFamily="2" charset="-122"/>
              </a:rPr>
              <a:t>1977</a:t>
            </a:r>
            <a:r>
              <a:rPr lang="zh-CN" altLang="en-US" b="1">
                <a:solidFill>
                  <a:schemeClr val="folHlink"/>
                </a:solidFill>
                <a:ea typeface="华文楷体" panose="02010600040101010101" pitchFamily="2" charset="-122"/>
              </a:rPr>
              <a:t>年  美国南旧金山由博耶和斯旺森建立世界上</a:t>
            </a:r>
            <a:r>
              <a:rPr lang="zh-CN" altLang="en-US" b="1">
                <a:solidFill>
                  <a:srgbClr val="993366"/>
                </a:solidFill>
                <a:ea typeface="华文楷体" panose="02010600040101010101" pitchFamily="2" charset="-122"/>
              </a:rPr>
              <a:t>第一家</a:t>
            </a:r>
            <a:r>
              <a:rPr lang="zh-CN" altLang="en-US" b="1">
                <a:solidFill>
                  <a:schemeClr val="folHlink"/>
                </a:solidFill>
                <a:ea typeface="华文楷体" panose="02010600040101010101" pitchFamily="2" charset="-122"/>
              </a:rPr>
              <a:t>遗传工程公司，专门应用重组</a:t>
            </a:r>
            <a:r>
              <a:rPr lang="en-US" altLang="zh-CN" b="1">
                <a:solidFill>
                  <a:schemeClr val="folHlink"/>
                </a:solidFill>
                <a:ea typeface="华文楷体" panose="02010600040101010101" pitchFamily="2" charset="-122"/>
              </a:rPr>
              <a:t>DNA</a:t>
            </a:r>
            <a:r>
              <a:rPr lang="zh-CN" altLang="en-US" b="1">
                <a:solidFill>
                  <a:schemeClr val="folHlink"/>
                </a:solidFill>
                <a:ea typeface="华文楷体" panose="02010600040101010101" pitchFamily="2" charset="-122"/>
              </a:rPr>
              <a:t>技术制造医学上重要的药物。</a:t>
            </a:r>
          </a:p>
          <a:p>
            <a:pPr>
              <a:lnSpc>
                <a:spcPct val="170000"/>
              </a:lnSpc>
            </a:pPr>
            <a:r>
              <a:rPr lang="en-US" altLang="zh-CN" b="1">
                <a:solidFill>
                  <a:schemeClr val="folHlink"/>
                </a:solidFill>
                <a:ea typeface="华文楷体" panose="02010600040101010101" pitchFamily="2" charset="-122"/>
              </a:rPr>
              <a:t>1980</a:t>
            </a:r>
            <a:r>
              <a:rPr lang="zh-CN" altLang="en-US" b="1">
                <a:solidFill>
                  <a:schemeClr val="folHlink"/>
                </a:solidFill>
                <a:ea typeface="华文楷体" panose="02010600040101010101" pitchFamily="2" charset="-122"/>
              </a:rPr>
              <a:t>年  开始建造</a:t>
            </a:r>
            <a:r>
              <a:rPr lang="zh-CN" altLang="en-US" b="1">
                <a:solidFill>
                  <a:srgbClr val="993366"/>
                </a:solidFill>
                <a:ea typeface="华文楷体" panose="02010600040101010101" pitchFamily="2" charset="-122"/>
              </a:rPr>
              <a:t>第一家</a:t>
            </a:r>
            <a:r>
              <a:rPr lang="zh-CN" altLang="en-US" b="1">
                <a:solidFill>
                  <a:schemeClr val="folHlink"/>
                </a:solidFill>
                <a:ea typeface="华文楷体" panose="02010600040101010101" pitchFamily="2" charset="-122"/>
              </a:rPr>
              <a:t>应用重组</a:t>
            </a:r>
            <a:r>
              <a:rPr lang="en-US" altLang="zh-CN" b="1">
                <a:solidFill>
                  <a:schemeClr val="folHlink"/>
                </a:solidFill>
                <a:ea typeface="华文楷体" panose="02010600040101010101" pitchFamily="2" charset="-122"/>
              </a:rPr>
              <a:t>DNA</a:t>
            </a:r>
            <a:r>
              <a:rPr lang="zh-CN" altLang="en-US" b="1">
                <a:solidFill>
                  <a:schemeClr val="folHlink"/>
                </a:solidFill>
                <a:ea typeface="华文楷体" panose="02010600040101010101" pitchFamily="2" charset="-122"/>
              </a:rPr>
              <a:t>技术生产胰岛素的工厂</a:t>
            </a:r>
          </a:p>
          <a:p>
            <a:pPr>
              <a:lnSpc>
                <a:spcPct val="170000"/>
              </a:lnSpc>
            </a:pPr>
            <a:r>
              <a:rPr lang="en-US" altLang="zh-CN" b="1">
                <a:solidFill>
                  <a:schemeClr val="folHlink"/>
                </a:solidFill>
                <a:ea typeface="华文楷体" panose="02010600040101010101" pitchFamily="2" charset="-122"/>
              </a:rPr>
              <a:t>1997</a:t>
            </a:r>
            <a:r>
              <a:rPr lang="zh-CN" altLang="en-US" b="1">
                <a:solidFill>
                  <a:schemeClr val="folHlink"/>
                </a:solidFill>
                <a:ea typeface="华文楷体" panose="02010600040101010101" pitchFamily="2" charset="-122"/>
              </a:rPr>
              <a:t>年  英国罗林研究所成功的克隆了</a:t>
            </a:r>
            <a:r>
              <a:rPr lang="zh-CN" altLang="en-US" b="1">
                <a:solidFill>
                  <a:srgbClr val="993366"/>
                </a:solidFill>
                <a:ea typeface="华文楷体" panose="02010600040101010101" pitchFamily="2" charset="-122"/>
              </a:rPr>
              <a:t>多莉</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box(out)">
                                      <p:cBhvr>
                                        <p:cTn id="7" dur="500"/>
                                        <p:tgtEl>
                                          <p:spTgt spid="45059"/>
                                        </p:tgtEl>
                                      </p:cBhvr>
                                    </p:animEffect>
                                  </p:childTnLst>
                                </p:cTn>
                              </p:par>
                            </p:childTnLst>
                          </p:cTn>
                        </p:par>
                        <p:par>
                          <p:cTn id="8" fill="hold" nodeType="afterGroup">
                            <p:stCondLst>
                              <p:cond delay="500"/>
                            </p:stCondLst>
                            <p:childTnLst>
                              <p:par>
                                <p:cTn id="9" presetID="17" presetClass="entr" presetSubtype="1" fill="hold" nodeType="afterEffect">
                                  <p:stCondLst>
                                    <p:cond delay="0"/>
                                  </p:stCondLst>
                                  <p:childTnLst>
                                    <p:set>
                                      <p:cBhvr>
                                        <p:cTn id="10" dur="1" fill="hold">
                                          <p:stCondLst>
                                            <p:cond delay="0"/>
                                          </p:stCondLst>
                                        </p:cTn>
                                        <p:tgtEl>
                                          <p:spTgt spid="45058"/>
                                        </p:tgtEl>
                                        <p:attrNameLst>
                                          <p:attrName>style.visibility</p:attrName>
                                        </p:attrNameLst>
                                      </p:cBhvr>
                                      <p:to>
                                        <p:strVal val="visible"/>
                                      </p:to>
                                    </p:set>
                                    <p:anim calcmode="lin" valueType="num">
                                      <p:cBhvr>
                                        <p:cTn id="11" dur="500" fill="hold"/>
                                        <p:tgtEl>
                                          <p:spTgt spid="45058"/>
                                        </p:tgtEl>
                                        <p:attrNameLst>
                                          <p:attrName>ppt_x</p:attrName>
                                        </p:attrNameLst>
                                      </p:cBhvr>
                                      <p:tavLst>
                                        <p:tav tm="0">
                                          <p:val>
                                            <p:strVal val="#ppt_x"/>
                                          </p:val>
                                        </p:tav>
                                        <p:tav tm="100000">
                                          <p:val>
                                            <p:strVal val="#ppt_x"/>
                                          </p:val>
                                        </p:tav>
                                      </p:tavLst>
                                    </p:anim>
                                    <p:anim calcmode="lin" valueType="num">
                                      <p:cBhvr>
                                        <p:cTn id="12" dur="500" fill="hold"/>
                                        <p:tgtEl>
                                          <p:spTgt spid="45058"/>
                                        </p:tgtEl>
                                        <p:attrNameLst>
                                          <p:attrName>ppt_y</p:attrName>
                                        </p:attrNameLst>
                                      </p:cBhvr>
                                      <p:tavLst>
                                        <p:tav tm="0">
                                          <p:val>
                                            <p:strVal val="#ppt_y-#ppt_h/2"/>
                                          </p:val>
                                        </p:tav>
                                        <p:tav tm="100000">
                                          <p:val>
                                            <p:strVal val="#ppt_y"/>
                                          </p:val>
                                        </p:tav>
                                      </p:tavLst>
                                    </p:anim>
                                    <p:anim calcmode="lin" valueType="num">
                                      <p:cBhvr>
                                        <p:cTn id="13" dur="500" fill="hold"/>
                                        <p:tgtEl>
                                          <p:spTgt spid="45058"/>
                                        </p:tgtEl>
                                        <p:attrNameLst>
                                          <p:attrName>ppt_w</p:attrName>
                                        </p:attrNameLst>
                                      </p:cBhvr>
                                      <p:tavLst>
                                        <p:tav tm="0">
                                          <p:val>
                                            <p:strVal val="#ppt_w"/>
                                          </p:val>
                                        </p:tav>
                                        <p:tav tm="100000">
                                          <p:val>
                                            <p:strVal val="#ppt_w"/>
                                          </p:val>
                                        </p:tav>
                                      </p:tavLst>
                                    </p:anim>
                                    <p:anim calcmode="lin" valueType="num">
                                      <p:cBhvr>
                                        <p:cTn id="14" dur="500" fill="hold"/>
                                        <p:tgtEl>
                                          <p:spTgt spid="450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81125"/>
            <a:ext cx="6551612" cy="5476875"/>
          </a:xfrm>
          <a:prstGeom prst="rect">
            <a:avLst/>
          </a:prstGeom>
          <a:noFill/>
          <a:extLst>
            <a:ext uri="{909E8E84-426E-40DD-AFC4-6F175D3DCCD1}">
              <a14:hiddenFill xmlns:a14="http://schemas.microsoft.com/office/drawing/2010/main">
                <a:solidFill>
                  <a:srgbClr val="FFFFFF"/>
                </a:solidFill>
              </a14:hiddenFill>
            </a:ext>
          </a:extLst>
        </p:spPr>
      </p:pic>
      <p:pic>
        <p:nvPicPr>
          <p:cNvPr id="148485" name="Picture 5" descr="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0"/>
            <a:ext cx="5292725" cy="1350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3" name="Picture 7" descr="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8099425" cy="537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5638800" y="4648200"/>
            <a:ext cx="1447800" cy="990600"/>
          </a:xfrm>
          <a:prstGeom prst="notchedRightArrow">
            <a:avLst>
              <a:gd name="adj1" fmla="val 0"/>
              <a:gd name="adj2" fmla="val 0"/>
            </a:avLst>
          </a:prstGeom>
          <a:solidFill>
            <a:srgbClr val="F2E8D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6083" name="Rectangle 3"/>
          <p:cNvSpPr>
            <a:spLocks noGrp="1" noChangeArrowheads="1"/>
          </p:cNvSpPr>
          <p:nvPr>
            <p:ph type="body" idx="1"/>
          </p:nvPr>
        </p:nvSpPr>
        <p:spPr>
          <a:xfrm>
            <a:off x="1979613" y="1557338"/>
            <a:ext cx="5041900" cy="4537075"/>
          </a:xfrm>
        </p:spPr>
        <p:txBody>
          <a:bodyPr/>
          <a:lstStyle/>
          <a:p>
            <a:pPr>
              <a:lnSpc>
                <a:spcPct val="110000"/>
              </a:lnSpc>
            </a:pPr>
            <a:r>
              <a:rPr lang="zh-CN" altLang="en-US" b="1">
                <a:solidFill>
                  <a:schemeClr val="folHlink"/>
                </a:solidFill>
                <a:latin typeface="Times New Roman" panose="02020603050405020304" pitchFamily="18" charset="0"/>
                <a:ea typeface="华文楷体" panose="02010600040101010101" pitchFamily="2" charset="-122"/>
              </a:rPr>
              <a:t>相关概念</a:t>
            </a:r>
          </a:p>
          <a:p>
            <a:pPr lvl="1">
              <a:lnSpc>
                <a:spcPct val="110000"/>
              </a:lnSpc>
            </a:pPr>
            <a:r>
              <a:rPr lang="en-US" altLang="zh-CN" sz="3200" b="1">
                <a:solidFill>
                  <a:schemeClr val="folHlink"/>
                </a:solidFill>
                <a:latin typeface="Times New Roman" panose="02020603050405020304" pitchFamily="18" charset="0"/>
                <a:ea typeface="华文楷体" panose="02010600040101010101" pitchFamily="2" charset="-122"/>
              </a:rPr>
              <a:t>DNA</a:t>
            </a:r>
            <a:r>
              <a:rPr lang="zh-CN" altLang="en-US" sz="3200" b="1">
                <a:solidFill>
                  <a:schemeClr val="folHlink"/>
                </a:solidFill>
                <a:latin typeface="Times New Roman" panose="02020603050405020304" pitchFamily="18" charset="0"/>
                <a:ea typeface="华文楷体" panose="02010600040101010101" pitchFamily="2" charset="-122"/>
              </a:rPr>
              <a:t>克隆</a:t>
            </a:r>
          </a:p>
          <a:p>
            <a:pPr lvl="1">
              <a:lnSpc>
                <a:spcPct val="110000"/>
              </a:lnSpc>
            </a:pPr>
            <a:r>
              <a:rPr lang="zh-CN" altLang="en-US" sz="3200" b="1">
                <a:solidFill>
                  <a:schemeClr val="folHlink"/>
                </a:solidFill>
                <a:latin typeface="Times New Roman" panose="02020603050405020304" pitchFamily="18" charset="0"/>
                <a:ea typeface="华文楷体" panose="02010600040101010101" pitchFamily="2" charset="-122"/>
              </a:rPr>
              <a:t>工具酶</a:t>
            </a:r>
          </a:p>
          <a:p>
            <a:pPr lvl="1">
              <a:lnSpc>
                <a:spcPct val="110000"/>
              </a:lnSpc>
            </a:pPr>
            <a:r>
              <a:rPr lang="zh-CN" altLang="en-US" sz="3200" b="1">
                <a:solidFill>
                  <a:schemeClr val="folHlink"/>
                </a:solidFill>
                <a:latin typeface="Times New Roman" panose="02020603050405020304" pitchFamily="18" charset="0"/>
                <a:ea typeface="华文楷体" panose="02010600040101010101" pitchFamily="2" charset="-122"/>
              </a:rPr>
              <a:t>目的基因</a:t>
            </a:r>
          </a:p>
          <a:p>
            <a:pPr lvl="1">
              <a:lnSpc>
                <a:spcPct val="110000"/>
              </a:lnSpc>
            </a:pPr>
            <a:r>
              <a:rPr lang="zh-CN" altLang="en-US" sz="3200" b="1">
                <a:solidFill>
                  <a:schemeClr val="folHlink"/>
                </a:solidFill>
                <a:latin typeface="Times New Roman" panose="02020603050405020304" pitchFamily="18" charset="0"/>
                <a:ea typeface="华文楷体" panose="02010600040101010101" pitchFamily="2" charset="-122"/>
              </a:rPr>
              <a:t>基因载体</a:t>
            </a:r>
          </a:p>
          <a:p>
            <a:pPr>
              <a:lnSpc>
                <a:spcPct val="110000"/>
              </a:lnSpc>
            </a:pPr>
            <a:r>
              <a:rPr lang="zh-CN" altLang="en-US" b="1">
                <a:solidFill>
                  <a:schemeClr val="folHlink"/>
                </a:solidFill>
                <a:latin typeface="Times New Roman" panose="02020603050405020304" pitchFamily="18" charset="0"/>
                <a:ea typeface="华文楷体" panose="02010600040101010101" pitchFamily="2" charset="-122"/>
              </a:rPr>
              <a:t>基本原理       </a:t>
            </a:r>
          </a:p>
          <a:p>
            <a:pPr>
              <a:lnSpc>
                <a:spcPct val="110000"/>
              </a:lnSpc>
            </a:pPr>
            <a:r>
              <a:rPr lang="zh-CN" altLang="en-US" b="1">
                <a:solidFill>
                  <a:schemeClr val="folHlink"/>
                </a:solidFill>
                <a:latin typeface="Times New Roman" panose="02020603050405020304" pitchFamily="18" charset="0"/>
                <a:ea typeface="华文楷体" panose="02010600040101010101" pitchFamily="2" charset="-122"/>
              </a:rPr>
              <a:t>基因工程与医学的关系</a:t>
            </a:r>
          </a:p>
        </p:txBody>
      </p:sp>
      <p:sp>
        <p:nvSpPr>
          <p:cNvPr id="46084" name="Text Box 4"/>
          <p:cNvSpPr txBox="1">
            <a:spLocks noChangeArrowheads="1"/>
          </p:cNvSpPr>
          <p:nvPr/>
        </p:nvSpPr>
        <p:spPr bwMode="auto">
          <a:xfrm>
            <a:off x="1331913" y="476250"/>
            <a:ext cx="2592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993366"/>
                </a:solidFill>
                <a:latin typeface="Times New Roman" panose="02020603050405020304" pitchFamily="18" charset="0"/>
                <a:ea typeface="华文楷体" panose="02010600040101010101" pitchFamily="2" charset="-122"/>
              </a:rPr>
              <a:t>本节主要内容</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331913" y="404813"/>
            <a:ext cx="7178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ctr"/>
            <a:r>
              <a:rPr lang="zh-CN" altLang="en-US" sz="3600" b="1">
                <a:solidFill>
                  <a:srgbClr val="CC0099"/>
                </a:solidFill>
                <a:effectLst>
                  <a:outerShdw blurRad="38100" dist="38100" dir="2700000" algn="tl">
                    <a:srgbClr val="C0C0C0"/>
                  </a:outerShdw>
                </a:effectLst>
                <a:latin typeface="Times New Roman" panose="02020603050405020304" pitchFamily="18" charset="0"/>
              </a:rPr>
              <a:t>一、基因工程技术相关概念            </a:t>
            </a:r>
          </a:p>
        </p:txBody>
      </p:sp>
      <p:sp>
        <p:nvSpPr>
          <p:cNvPr id="48131" name="Text Box 3"/>
          <p:cNvSpPr txBox="1">
            <a:spLocks noChangeArrowheads="1"/>
          </p:cNvSpPr>
          <p:nvPr/>
        </p:nvSpPr>
        <p:spPr bwMode="auto">
          <a:xfrm>
            <a:off x="900113" y="2709863"/>
            <a:ext cx="7416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11200">
              <a:defRPr kumimoji="1" sz="2400">
                <a:solidFill>
                  <a:schemeClr val="tx1"/>
                </a:solidFill>
                <a:latin typeface="Times New Roman" panose="02020603050405020304" pitchFamily="18" charset="0"/>
                <a:ea typeface="宋体" panose="02010600030101010101" pitchFamily="2" charset="-122"/>
              </a:defRPr>
            </a:lvl2pPr>
            <a:lvl3pPr marL="107950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b="1">
                <a:solidFill>
                  <a:srgbClr val="993366"/>
                </a:solidFill>
                <a:ea typeface="华文楷体" panose="02010600040101010101" pitchFamily="2" charset="-122"/>
              </a:rPr>
              <a:t>克隆</a:t>
            </a:r>
            <a:r>
              <a:rPr lang="en-US" altLang="zh-CN" sz="2800" b="1">
                <a:solidFill>
                  <a:srgbClr val="993366"/>
                </a:solidFill>
                <a:ea typeface="华文楷体" panose="02010600040101010101" pitchFamily="2" charset="-122"/>
              </a:rPr>
              <a:t>(clone)</a:t>
            </a:r>
            <a:endParaRPr lang="en-US" altLang="zh-CN" sz="3200" b="1">
              <a:solidFill>
                <a:srgbClr val="993366"/>
              </a:solidFill>
              <a:ea typeface="华文楷体" panose="02010600040101010101" pitchFamily="2" charset="-122"/>
            </a:endParaRPr>
          </a:p>
          <a:p>
            <a:pPr lvl="1">
              <a:lnSpc>
                <a:spcPct val="120000"/>
              </a:lnSpc>
            </a:pPr>
            <a:r>
              <a:rPr kumimoji="0" lang="zh-CN" altLang="en-US" sz="2800" b="1">
                <a:solidFill>
                  <a:schemeClr val="folHlink"/>
                </a:solidFill>
                <a:ea typeface="华文楷体" panose="02010600040101010101" pitchFamily="2" charset="-122"/>
              </a:rPr>
              <a:t>来自同一始祖的相同副本或拷贝的集合。</a:t>
            </a:r>
          </a:p>
        </p:txBody>
      </p:sp>
      <p:sp>
        <p:nvSpPr>
          <p:cNvPr id="48132" name="Rectangle 4"/>
          <p:cNvSpPr>
            <a:spLocks noChangeArrowheads="1"/>
          </p:cNvSpPr>
          <p:nvPr/>
        </p:nvSpPr>
        <p:spPr bwMode="auto">
          <a:xfrm>
            <a:off x="900113" y="4365625"/>
            <a:ext cx="777557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14375">
              <a:defRPr kumimoji="1" sz="2400">
                <a:solidFill>
                  <a:schemeClr val="tx1"/>
                </a:solidFill>
                <a:latin typeface="Times New Roman" panose="02020603050405020304" pitchFamily="18" charset="0"/>
                <a:ea typeface="宋体" panose="02010600030101010101" pitchFamily="2" charset="-122"/>
              </a:defRPr>
            </a:lvl1pPr>
            <a:lvl2pPr marL="893763">
              <a:defRPr kumimoji="1" sz="2400">
                <a:solidFill>
                  <a:schemeClr val="tx1"/>
                </a:solidFill>
                <a:latin typeface="Times New Roman" panose="02020603050405020304" pitchFamily="18" charset="0"/>
                <a:ea typeface="宋体" panose="02010600030101010101" pitchFamily="2" charset="-122"/>
              </a:defRPr>
            </a:lvl2pPr>
            <a:lvl3pPr marL="107315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kumimoji="0" lang="zh-CN" altLang="en-US" sz="2800" b="1">
                <a:solidFill>
                  <a:schemeClr val="folHlink"/>
                </a:solidFill>
                <a:ea typeface="华文楷体" panose="02010600040101010101" pitchFamily="2" charset="-122"/>
              </a:rPr>
              <a:t>获取同一拷贝的过程称为</a:t>
            </a:r>
            <a:r>
              <a:rPr kumimoji="0" lang="zh-CN" altLang="en-US" sz="2800" b="1">
                <a:solidFill>
                  <a:srgbClr val="993366"/>
                </a:solidFill>
                <a:ea typeface="华文楷体" panose="02010600040101010101" pitchFamily="2" charset="-122"/>
              </a:rPr>
              <a:t>克隆化</a:t>
            </a:r>
            <a:r>
              <a:rPr lang="en-US" altLang="zh-CN" sz="2800" b="1">
                <a:solidFill>
                  <a:srgbClr val="993366"/>
                </a:solidFill>
                <a:ea typeface="华文楷体" panose="02010600040101010101" pitchFamily="2" charset="-122"/>
              </a:rPr>
              <a:t>(cloning)</a:t>
            </a:r>
            <a:r>
              <a:rPr kumimoji="0" lang="zh-CN" altLang="en-US" sz="2800" b="1">
                <a:solidFill>
                  <a:schemeClr val="folHlink"/>
                </a:solidFill>
                <a:ea typeface="华文楷体" panose="02010600040101010101" pitchFamily="2" charset="-122"/>
              </a:rPr>
              <a:t>，即</a:t>
            </a:r>
            <a:r>
              <a:rPr kumimoji="0" lang="zh-CN" altLang="en-US" sz="2800" b="1">
                <a:solidFill>
                  <a:srgbClr val="993366"/>
                </a:solidFill>
                <a:ea typeface="华文楷体" panose="02010600040101010101" pitchFamily="2" charset="-122"/>
              </a:rPr>
              <a:t>无性繁殖</a:t>
            </a:r>
            <a:r>
              <a:rPr kumimoji="0" lang="zh-CN" altLang="en-US" sz="2800" b="1">
                <a:solidFill>
                  <a:schemeClr val="folHlink"/>
                </a:solidFill>
                <a:ea typeface="华文楷体" panose="02010600040101010101" pitchFamily="2" charset="-122"/>
              </a:rPr>
              <a:t>。</a:t>
            </a:r>
          </a:p>
        </p:txBody>
      </p:sp>
      <p:sp>
        <p:nvSpPr>
          <p:cNvPr id="48133" name="Text Box 5"/>
          <p:cNvSpPr txBox="1">
            <a:spLocks noChangeArrowheads="1"/>
          </p:cNvSpPr>
          <p:nvPr/>
        </p:nvSpPr>
        <p:spPr bwMode="auto">
          <a:xfrm>
            <a:off x="900113" y="1701800"/>
            <a:ext cx="3743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438600"/>
                </a:solidFill>
                <a:latin typeface="Times New Roman" panose="02020603050405020304" pitchFamily="18" charset="0"/>
              </a:rPr>
              <a:t>（一） </a:t>
            </a:r>
            <a:r>
              <a:rPr lang="en-US" altLang="zh-CN" sz="3200" b="1">
                <a:solidFill>
                  <a:srgbClr val="438600"/>
                </a:solidFill>
                <a:latin typeface="Times New Roman" panose="02020603050405020304" pitchFamily="18" charset="0"/>
              </a:rPr>
              <a:t>DNA</a:t>
            </a:r>
            <a:r>
              <a:rPr lang="zh-CN" altLang="en-US" sz="3200" b="1">
                <a:solidFill>
                  <a:srgbClr val="438600"/>
                </a:solidFill>
                <a:latin typeface="Times New Roman" panose="02020603050405020304" pitchFamily="18" charset="0"/>
              </a:rPr>
              <a:t>克隆</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box(in)">
                                      <p:cBhvr>
                                        <p:cTn id="7" dur="500"/>
                                        <p:tgtEl>
                                          <p:spTgt spid="48131"/>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48132"/>
                                        </p:tgtEl>
                                        <p:attrNameLst>
                                          <p:attrName>style.visibility</p:attrName>
                                        </p:attrNameLst>
                                      </p:cBhvr>
                                      <p:to>
                                        <p:strVal val="visible"/>
                                      </p:to>
                                    </p:set>
                                    <p:animEffect transition="in" filter="dissolve">
                                      <p:cBhvr>
                                        <p:cTn id="11"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755650" y="2133600"/>
            <a:ext cx="7345363"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28600">
              <a:defRPr kumimoji="1" sz="2400">
                <a:solidFill>
                  <a:schemeClr val="tx1"/>
                </a:solidFill>
                <a:latin typeface="Times New Roman" panose="02020603050405020304" pitchFamily="18" charset="0"/>
                <a:ea typeface="宋体" panose="02010600030101010101" pitchFamily="2" charset="-122"/>
              </a:defRPr>
            </a:lvl1pPr>
            <a:lvl2pPr indent="1343025" defTabSz="228600">
              <a:defRPr kumimoji="1" sz="2400">
                <a:solidFill>
                  <a:schemeClr val="tx1"/>
                </a:solidFill>
                <a:latin typeface="Times New Roman" panose="02020603050405020304" pitchFamily="18" charset="0"/>
                <a:ea typeface="宋体" panose="02010600030101010101" pitchFamily="2" charset="-122"/>
              </a:defRPr>
            </a:lvl2pPr>
            <a:lvl3pPr marL="2066925" defTabSz="228600">
              <a:defRPr kumimoji="1" sz="2400">
                <a:solidFill>
                  <a:schemeClr val="tx1"/>
                </a:solidFill>
                <a:latin typeface="Times New Roman" panose="02020603050405020304" pitchFamily="18" charset="0"/>
                <a:ea typeface="宋体" panose="02010600030101010101" pitchFamily="2" charset="-122"/>
              </a:defRPr>
            </a:lvl3pPr>
            <a:lvl4pPr marL="2246313" defTabSz="228600">
              <a:defRPr kumimoji="1" sz="2400">
                <a:solidFill>
                  <a:schemeClr val="tx1"/>
                </a:solidFill>
                <a:latin typeface="Times New Roman" panose="02020603050405020304" pitchFamily="18" charset="0"/>
                <a:ea typeface="宋体" panose="02010600030101010101" pitchFamily="2" charset="-122"/>
              </a:defRPr>
            </a:lvl4pPr>
            <a:lvl5pPr marL="2425700" defTabSz="228600">
              <a:defRPr kumimoji="1" sz="2400">
                <a:solidFill>
                  <a:schemeClr val="tx1"/>
                </a:solidFill>
                <a:latin typeface="Times New Roman" panose="02020603050405020304" pitchFamily="18" charset="0"/>
                <a:ea typeface="宋体" panose="02010600030101010101" pitchFamily="2" charset="-122"/>
              </a:defRPr>
            </a:lvl5pPr>
            <a:lvl6pPr marL="2882900" defTabSz="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340100" defTabSz="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797300" defTabSz="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254500" defTabSz="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spcBef>
                <a:spcPct val="50000"/>
              </a:spcBef>
            </a:pPr>
            <a:r>
              <a:rPr kumimoji="0" lang="zh-CN" altLang="en-US" sz="2800" b="1">
                <a:solidFill>
                  <a:srgbClr val="993366"/>
                </a:solidFill>
                <a:ea typeface="华文楷体" panose="02010600040101010101" pitchFamily="2" charset="-122"/>
              </a:rPr>
              <a:t>技术水平：</a:t>
            </a:r>
            <a:r>
              <a:rPr kumimoji="0" lang="zh-CN" altLang="en-US" sz="2800" b="1">
                <a:solidFill>
                  <a:schemeClr val="folHlink"/>
                </a:solidFill>
                <a:ea typeface="华文楷体" panose="02010600040101010101" pitchFamily="2" charset="-122"/>
              </a:rPr>
              <a:t>分子克隆</a:t>
            </a:r>
            <a:r>
              <a:rPr kumimoji="0" lang="en-US" altLang="zh-CN" sz="2800" b="1">
                <a:solidFill>
                  <a:schemeClr val="folHlink"/>
                </a:solidFill>
                <a:ea typeface="华文楷体" panose="02010600040101010101" pitchFamily="2" charset="-122"/>
              </a:rPr>
              <a:t>(molecular clone)</a:t>
            </a:r>
          </a:p>
          <a:p>
            <a:pPr lvl="1">
              <a:lnSpc>
                <a:spcPct val="110000"/>
              </a:lnSpc>
              <a:spcBef>
                <a:spcPct val="50000"/>
              </a:spcBef>
            </a:pPr>
            <a:r>
              <a:rPr kumimoji="0" lang="zh-CN" altLang="en-US" sz="2800" b="1">
                <a:solidFill>
                  <a:schemeClr val="folHlink"/>
                </a:solidFill>
                <a:ea typeface="华文楷体" panose="02010600040101010101" pitchFamily="2" charset="-122"/>
              </a:rPr>
              <a:t>即</a:t>
            </a:r>
            <a:r>
              <a:rPr kumimoji="0" lang="en-US" altLang="zh-CN" sz="2800" b="1">
                <a:solidFill>
                  <a:srgbClr val="993366"/>
                </a:solidFill>
                <a:ea typeface="华文楷体" panose="02010600040101010101" pitchFamily="2" charset="-122"/>
              </a:rPr>
              <a:t>DNA </a:t>
            </a:r>
            <a:r>
              <a:rPr kumimoji="0" lang="zh-CN" altLang="en-US" sz="2800" b="1">
                <a:solidFill>
                  <a:srgbClr val="993366"/>
                </a:solidFill>
                <a:ea typeface="华文楷体" panose="02010600040101010101" pitchFamily="2" charset="-122"/>
              </a:rPr>
              <a:t>克隆</a:t>
            </a:r>
            <a:r>
              <a:rPr kumimoji="0" lang="zh-CN" altLang="en-US" sz="2800" b="1">
                <a:solidFill>
                  <a:srgbClr val="EE00EE"/>
                </a:solidFill>
                <a:ea typeface="华文楷体" panose="02010600040101010101" pitchFamily="2" charset="-122"/>
              </a:rPr>
              <a:t> </a:t>
            </a:r>
          </a:p>
          <a:p>
            <a:pPr lvl="1">
              <a:lnSpc>
                <a:spcPct val="110000"/>
              </a:lnSpc>
              <a:spcBef>
                <a:spcPct val="50000"/>
              </a:spcBef>
            </a:pPr>
            <a:r>
              <a:rPr kumimoji="0" lang="zh-CN" altLang="en-US" sz="2800" b="1">
                <a:solidFill>
                  <a:schemeClr val="folHlink"/>
                </a:solidFill>
                <a:ea typeface="华文楷体" panose="02010600040101010101" pitchFamily="2" charset="-122"/>
              </a:rPr>
              <a:t>细胞克隆</a:t>
            </a:r>
          </a:p>
          <a:p>
            <a:pPr lvl="1">
              <a:lnSpc>
                <a:spcPct val="110000"/>
              </a:lnSpc>
              <a:spcBef>
                <a:spcPct val="50000"/>
              </a:spcBef>
            </a:pPr>
            <a:r>
              <a:rPr kumimoji="0" lang="zh-CN" altLang="en-US" sz="2800" b="1">
                <a:solidFill>
                  <a:schemeClr val="folHlink"/>
                </a:solidFill>
                <a:ea typeface="华文楷体" panose="02010600040101010101" pitchFamily="2" charset="-122"/>
              </a:rPr>
              <a:t>个体克隆（动物或植物）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ipe(up)">
                                      <p:cBhvr>
                                        <p:cTn id="7"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11188" y="549275"/>
            <a:ext cx="7848600"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14375">
              <a:defRPr kumimoji="1" sz="2400">
                <a:solidFill>
                  <a:schemeClr val="tx1"/>
                </a:solidFill>
                <a:latin typeface="Times New Roman" panose="02020603050405020304" pitchFamily="18" charset="0"/>
                <a:ea typeface="宋体" panose="02010600030101010101" pitchFamily="2" charset="-122"/>
              </a:defRPr>
            </a:lvl1pPr>
            <a:lvl2pPr marL="893763">
              <a:defRPr kumimoji="1" sz="2400">
                <a:solidFill>
                  <a:schemeClr val="tx1"/>
                </a:solidFill>
                <a:latin typeface="Times New Roman" panose="02020603050405020304" pitchFamily="18" charset="0"/>
                <a:ea typeface="宋体" panose="02010600030101010101" pitchFamily="2" charset="-122"/>
              </a:defRPr>
            </a:lvl2pPr>
            <a:lvl3pPr marL="107315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en-US" altLang="zh-CN" sz="2800" b="1">
                <a:solidFill>
                  <a:srgbClr val="993366"/>
                </a:solidFill>
                <a:ea typeface="华文楷体" panose="02010600040101010101" pitchFamily="2" charset="-122"/>
              </a:rPr>
              <a:t>DNA</a:t>
            </a:r>
            <a:r>
              <a:rPr lang="zh-CN" altLang="en-US" sz="2800" b="1">
                <a:solidFill>
                  <a:srgbClr val="993366"/>
                </a:solidFill>
                <a:ea typeface="华文楷体" panose="02010600040101010101" pitchFamily="2" charset="-122"/>
              </a:rPr>
              <a:t>克隆</a:t>
            </a:r>
          </a:p>
          <a:p>
            <a:pPr algn="just">
              <a:lnSpc>
                <a:spcPct val="140000"/>
              </a:lnSpc>
              <a:spcBef>
                <a:spcPct val="50000"/>
              </a:spcBef>
            </a:pPr>
            <a:r>
              <a:rPr lang="zh-CN" altLang="en-US" sz="2800" b="1">
                <a:solidFill>
                  <a:schemeClr val="folHlink"/>
                </a:solidFill>
                <a:ea typeface="华文楷体" panose="02010600040101010101" pitchFamily="2" charset="-122"/>
              </a:rPr>
              <a:t>应用酶学的方法，在体外将各种来源的遗传物质（同源的或异源的、原核的或真核的、天然的或人工的</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）与载体</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接合成一具有自我复制能力的</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分子</a:t>
            </a:r>
            <a:r>
              <a:rPr lang="en-US" altLang="zh-CN" sz="2800" b="1">
                <a:solidFill>
                  <a:schemeClr val="folHlink"/>
                </a:solidFill>
                <a:ea typeface="华文楷体" panose="02010600040101010101" pitchFamily="2" charset="-122"/>
              </a:rPr>
              <a:t>——</a:t>
            </a:r>
            <a:r>
              <a:rPr lang="zh-CN" altLang="en-US" sz="2800" b="1">
                <a:solidFill>
                  <a:schemeClr val="folHlink"/>
                </a:solidFill>
                <a:ea typeface="华文楷体" panose="02010600040101010101" pitchFamily="2" charset="-122"/>
              </a:rPr>
              <a:t>复制子</a:t>
            </a:r>
            <a:r>
              <a:rPr lang="en-US" altLang="zh-CN" sz="2800" b="1">
                <a:solidFill>
                  <a:schemeClr val="folHlink"/>
                </a:solidFill>
                <a:ea typeface="华文楷体" panose="02010600040101010101" pitchFamily="2" charset="-122"/>
              </a:rPr>
              <a:t>(replicon)</a:t>
            </a:r>
            <a:r>
              <a:rPr lang="zh-CN" altLang="en-US" sz="2800" b="1">
                <a:solidFill>
                  <a:schemeClr val="folHlink"/>
                </a:solidFill>
                <a:ea typeface="华文楷体" panose="02010600040101010101" pitchFamily="2" charset="-122"/>
              </a:rPr>
              <a:t>，继而通过转化或转染宿主细胞，筛选出含有目的基因的转化子细胞，再进行扩增提取获得大量同一</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分子，也称</a:t>
            </a:r>
            <a:r>
              <a:rPr lang="zh-CN" altLang="en-US" sz="2800" b="1">
                <a:solidFill>
                  <a:srgbClr val="993366"/>
                </a:solidFill>
                <a:ea typeface="华文楷体" panose="02010600040101010101" pitchFamily="2" charset="-122"/>
              </a:rPr>
              <a:t>基因克隆或重组</a:t>
            </a:r>
            <a:r>
              <a:rPr lang="en-US" altLang="zh-CN" sz="2800" b="1">
                <a:solidFill>
                  <a:srgbClr val="993366"/>
                </a:solidFill>
                <a:ea typeface="华文楷体" panose="02010600040101010101" pitchFamily="2" charset="-122"/>
              </a:rPr>
              <a:t>DNA (recombinant DNA)</a:t>
            </a:r>
            <a:r>
              <a:rPr lang="en-US" altLang="zh-CN" sz="2800" b="1">
                <a:solidFill>
                  <a:srgbClr val="4958B3"/>
                </a:solidFill>
                <a:ea typeface="华文楷体" panose="02010600040101010101" pitchFamily="2" charset="-122"/>
              </a:rPr>
              <a:t>  </a:t>
            </a:r>
            <a:r>
              <a:rPr lang="zh-CN" altLang="en-US" sz="2800" b="1">
                <a:solidFill>
                  <a:srgbClr val="4958B3"/>
                </a:solidFill>
                <a:ea typeface="华文楷体" panose="02010600040101010101" pitchFamily="2" charset="-122"/>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187450" y="1196975"/>
            <a:ext cx="6694488" cy="1117600"/>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424113" indent="-2424113">
              <a:defRPr kumimoji="1" sz="2400">
                <a:solidFill>
                  <a:schemeClr val="tx1"/>
                </a:solidFill>
                <a:latin typeface="Times New Roman" panose="02020603050405020304" pitchFamily="18" charset="0"/>
                <a:ea typeface="宋体" panose="02010600030101010101" pitchFamily="2" charset="-122"/>
              </a:defRPr>
            </a:lvl1pPr>
            <a:lvl2pPr marL="2690813">
              <a:defRPr kumimoji="1" sz="2400">
                <a:solidFill>
                  <a:schemeClr val="tx1"/>
                </a:solidFill>
                <a:latin typeface="Times New Roman" panose="02020603050405020304" pitchFamily="18" charset="0"/>
                <a:ea typeface="宋体" panose="02010600030101010101" pitchFamily="2" charset="-122"/>
              </a:defRPr>
            </a:lvl2pPr>
            <a:lvl3pPr marL="2870200">
              <a:defRPr kumimoji="1" sz="2400">
                <a:solidFill>
                  <a:schemeClr val="tx1"/>
                </a:solidFill>
                <a:latin typeface="Times New Roman" panose="02020603050405020304" pitchFamily="18" charset="0"/>
                <a:ea typeface="宋体" panose="02010600030101010101" pitchFamily="2" charset="-122"/>
              </a:defRPr>
            </a:lvl3pPr>
            <a:lvl4pPr marL="3049588">
              <a:defRPr kumimoji="1" sz="2400">
                <a:solidFill>
                  <a:schemeClr val="tx1"/>
                </a:solidFill>
                <a:latin typeface="Times New Roman" panose="02020603050405020304" pitchFamily="18" charset="0"/>
                <a:ea typeface="宋体" panose="02010600030101010101" pitchFamily="2" charset="-122"/>
              </a:defRPr>
            </a:lvl4pPr>
            <a:lvl5pPr marL="3228975">
              <a:defRPr kumimoji="1" sz="2400">
                <a:solidFill>
                  <a:schemeClr val="tx1"/>
                </a:solidFill>
                <a:latin typeface="Times New Roman" panose="02020603050405020304" pitchFamily="18" charset="0"/>
                <a:ea typeface="宋体" panose="02010600030101010101" pitchFamily="2" charset="-122"/>
              </a:defRPr>
            </a:lvl5pPr>
            <a:lvl6pPr marL="36861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41433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46005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50577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b="1">
                <a:solidFill>
                  <a:srgbClr val="993366"/>
                </a:solidFill>
                <a:ea typeface="华文楷体" panose="02010600040101010101" pitchFamily="2" charset="-122"/>
              </a:rPr>
              <a:t>生物技术工程</a:t>
            </a:r>
            <a:r>
              <a:rPr lang="en-US" altLang="zh-CN" sz="2800" b="1">
                <a:solidFill>
                  <a:srgbClr val="993366"/>
                </a:solidFill>
                <a:ea typeface="华文楷体" panose="02010600040101010101" pitchFamily="2" charset="-122"/>
              </a:rPr>
              <a:t>:</a:t>
            </a:r>
            <a:r>
              <a:rPr lang="en-US" altLang="zh-CN" sz="2800" b="1">
                <a:ea typeface="华文楷体" panose="02010600040101010101" pitchFamily="2" charset="-122"/>
              </a:rPr>
              <a:t>  </a:t>
            </a:r>
            <a:r>
              <a:rPr lang="zh-CN" altLang="en-US" sz="2800" b="1">
                <a:solidFill>
                  <a:schemeClr val="folHlink"/>
                </a:solidFill>
                <a:ea typeface="华文楷体" panose="02010600040101010101" pitchFamily="2" charset="-122"/>
              </a:rPr>
              <a:t>基因工程、蛋白质工程、酶工程、细胞工程等</a:t>
            </a:r>
          </a:p>
        </p:txBody>
      </p:sp>
      <p:sp>
        <p:nvSpPr>
          <p:cNvPr id="53251" name="Text Box 3"/>
          <p:cNvSpPr txBox="1">
            <a:spLocks noChangeArrowheads="1"/>
          </p:cNvSpPr>
          <p:nvPr/>
        </p:nvSpPr>
        <p:spPr bwMode="auto">
          <a:xfrm>
            <a:off x="900113" y="4221163"/>
            <a:ext cx="7559675" cy="1758950"/>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2E377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92075" algn="l"/>
                <a:tab pos="990600" algn="l"/>
                <a:tab pos="2865438" algn="l"/>
              </a:tabLst>
              <a:defRPr kumimoji="1" sz="2400">
                <a:solidFill>
                  <a:schemeClr val="tx1"/>
                </a:solidFill>
                <a:latin typeface="Times New Roman" panose="02020603050405020304" pitchFamily="18" charset="0"/>
                <a:ea typeface="宋体" panose="02010600030101010101" pitchFamily="2" charset="-122"/>
              </a:defRPr>
            </a:lvl1pPr>
            <a:lvl2pPr marL="711200">
              <a:tabLst>
                <a:tab pos="0" algn="l"/>
                <a:tab pos="92075" algn="l"/>
                <a:tab pos="990600" algn="l"/>
                <a:tab pos="2865438" algn="l"/>
              </a:tabLst>
              <a:defRPr kumimoji="1" sz="2400">
                <a:solidFill>
                  <a:schemeClr val="tx1"/>
                </a:solidFill>
                <a:latin typeface="Times New Roman" panose="02020603050405020304" pitchFamily="18" charset="0"/>
                <a:ea typeface="宋体" panose="02010600030101010101" pitchFamily="2" charset="-122"/>
              </a:defRPr>
            </a:lvl2pPr>
            <a:lvl3pPr marL="1973263">
              <a:tabLst>
                <a:tab pos="0" algn="l"/>
                <a:tab pos="92075" algn="l"/>
                <a:tab pos="990600" algn="l"/>
                <a:tab pos="2865438" algn="l"/>
              </a:tabLst>
              <a:defRPr kumimoji="1" sz="2400">
                <a:solidFill>
                  <a:schemeClr val="tx1"/>
                </a:solidFill>
                <a:latin typeface="Times New Roman" panose="02020603050405020304" pitchFamily="18" charset="0"/>
                <a:ea typeface="宋体" panose="02010600030101010101" pitchFamily="2" charset="-122"/>
              </a:defRPr>
            </a:lvl3pPr>
            <a:lvl4pPr marL="2152650">
              <a:tabLst>
                <a:tab pos="0" algn="l"/>
                <a:tab pos="92075" algn="l"/>
                <a:tab pos="990600" algn="l"/>
                <a:tab pos="2865438" algn="l"/>
              </a:tabLst>
              <a:defRPr kumimoji="1" sz="2400">
                <a:solidFill>
                  <a:schemeClr val="tx1"/>
                </a:solidFill>
                <a:latin typeface="Times New Roman" panose="02020603050405020304" pitchFamily="18" charset="0"/>
                <a:ea typeface="宋体" panose="02010600030101010101" pitchFamily="2" charset="-122"/>
              </a:defRPr>
            </a:lvl4pPr>
            <a:lvl5pPr marL="2332038">
              <a:tabLst>
                <a:tab pos="0" algn="l"/>
                <a:tab pos="92075" algn="l"/>
                <a:tab pos="990600" algn="l"/>
                <a:tab pos="2865438" algn="l"/>
              </a:tabLst>
              <a:defRPr kumimoji="1" sz="2400">
                <a:solidFill>
                  <a:schemeClr val="tx1"/>
                </a:solidFill>
                <a:latin typeface="Times New Roman" panose="02020603050405020304" pitchFamily="18" charset="0"/>
                <a:ea typeface="宋体" panose="02010600030101010101" pitchFamily="2" charset="-122"/>
              </a:defRPr>
            </a:lvl5pPr>
            <a:lvl6pPr marL="2789238" fontAlgn="base">
              <a:spcBef>
                <a:spcPct val="0"/>
              </a:spcBef>
              <a:spcAft>
                <a:spcPct val="0"/>
              </a:spcAft>
              <a:tabLst>
                <a:tab pos="0" algn="l"/>
                <a:tab pos="92075" algn="l"/>
                <a:tab pos="990600" algn="l"/>
                <a:tab pos="2865438" algn="l"/>
              </a:tabLst>
              <a:defRPr kumimoji="1" sz="2400">
                <a:solidFill>
                  <a:schemeClr val="tx1"/>
                </a:solidFill>
                <a:latin typeface="Times New Roman" panose="02020603050405020304" pitchFamily="18" charset="0"/>
                <a:ea typeface="宋体" panose="02010600030101010101" pitchFamily="2" charset="-122"/>
              </a:defRPr>
            </a:lvl6pPr>
            <a:lvl7pPr marL="3246438" fontAlgn="base">
              <a:spcBef>
                <a:spcPct val="0"/>
              </a:spcBef>
              <a:spcAft>
                <a:spcPct val="0"/>
              </a:spcAft>
              <a:tabLst>
                <a:tab pos="0" algn="l"/>
                <a:tab pos="92075" algn="l"/>
                <a:tab pos="990600" algn="l"/>
                <a:tab pos="2865438" algn="l"/>
              </a:tabLst>
              <a:defRPr kumimoji="1" sz="2400">
                <a:solidFill>
                  <a:schemeClr val="tx1"/>
                </a:solidFill>
                <a:latin typeface="Times New Roman" panose="02020603050405020304" pitchFamily="18" charset="0"/>
                <a:ea typeface="宋体" panose="02010600030101010101" pitchFamily="2" charset="-122"/>
              </a:defRPr>
            </a:lvl7pPr>
            <a:lvl8pPr marL="3703638" fontAlgn="base">
              <a:spcBef>
                <a:spcPct val="0"/>
              </a:spcBef>
              <a:spcAft>
                <a:spcPct val="0"/>
              </a:spcAft>
              <a:tabLst>
                <a:tab pos="0" algn="l"/>
                <a:tab pos="92075" algn="l"/>
                <a:tab pos="990600" algn="l"/>
                <a:tab pos="2865438" algn="l"/>
              </a:tabLst>
              <a:defRPr kumimoji="1" sz="2400">
                <a:solidFill>
                  <a:schemeClr val="tx1"/>
                </a:solidFill>
                <a:latin typeface="Times New Roman" panose="02020603050405020304" pitchFamily="18" charset="0"/>
                <a:ea typeface="宋体" panose="02010600030101010101" pitchFamily="2" charset="-122"/>
              </a:defRPr>
            </a:lvl8pPr>
            <a:lvl9pPr marL="4160838" fontAlgn="base">
              <a:spcBef>
                <a:spcPct val="0"/>
              </a:spcBef>
              <a:spcAft>
                <a:spcPct val="0"/>
              </a:spcAft>
              <a:tabLst>
                <a:tab pos="0" algn="l"/>
                <a:tab pos="92075" algn="l"/>
                <a:tab pos="990600" algn="l"/>
                <a:tab pos="2865438" algn="l"/>
              </a:tabLst>
              <a:defRPr kumimoji="1" sz="2400">
                <a:solidFill>
                  <a:schemeClr val="tx1"/>
                </a:solidFill>
                <a:latin typeface="Times New Roman" panose="02020603050405020304" pitchFamily="18" charset="0"/>
                <a:ea typeface="宋体" panose="02010600030101010101" pitchFamily="2" charset="-122"/>
              </a:defRPr>
            </a:lvl9pPr>
          </a:lstStyle>
          <a:p>
            <a:pPr>
              <a:lnSpc>
                <a:spcPct val="130000"/>
              </a:lnSpc>
            </a:pPr>
            <a:r>
              <a:rPr lang="zh-CN" altLang="en-US" sz="2800" b="1">
                <a:solidFill>
                  <a:srgbClr val="993366"/>
                </a:solidFill>
                <a:ea typeface="华文楷体" panose="02010600040101010101" pitchFamily="2" charset="-122"/>
              </a:rPr>
              <a:t>目的</a:t>
            </a:r>
          </a:p>
          <a:p>
            <a:pPr lvl="1">
              <a:lnSpc>
                <a:spcPct val="130000"/>
              </a:lnSpc>
            </a:pPr>
            <a:r>
              <a:rPr lang="zh-CN" altLang="en-US" sz="2800" b="1">
                <a:solidFill>
                  <a:schemeClr val="folHlink"/>
                </a:solidFill>
                <a:ea typeface="华文楷体" panose="02010600040101010101" pitchFamily="2" charset="-122"/>
              </a:rPr>
              <a:t>① 分离获得某一感兴趣的基因或</a:t>
            </a:r>
            <a:r>
              <a:rPr lang="en-US" altLang="zh-CN" sz="2800" b="1">
                <a:solidFill>
                  <a:schemeClr val="folHlink"/>
                </a:solidFill>
                <a:ea typeface="华文楷体" panose="02010600040101010101" pitchFamily="2" charset="-122"/>
              </a:rPr>
              <a:t>DNA      </a:t>
            </a:r>
          </a:p>
          <a:p>
            <a:pPr lvl="1">
              <a:lnSpc>
                <a:spcPct val="130000"/>
              </a:lnSpc>
            </a:pPr>
            <a:r>
              <a:rPr lang="en-US" altLang="zh-CN" sz="2800" b="1">
                <a:solidFill>
                  <a:schemeClr val="folHlink"/>
                </a:solidFill>
                <a:ea typeface="华文楷体" panose="02010600040101010101" pitchFamily="2" charset="-122"/>
              </a:rPr>
              <a:t>② </a:t>
            </a:r>
            <a:r>
              <a:rPr lang="zh-CN" altLang="en-US" sz="2800" b="1">
                <a:solidFill>
                  <a:schemeClr val="folHlink"/>
                </a:solidFill>
                <a:ea typeface="华文楷体" panose="02010600040101010101" pitchFamily="2" charset="-122"/>
              </a:rPr>
              <a:t>获得感兴趣基因的表达产物（蛋白质）</a:t>
            </a:r>
          </a:p>
        </p:txBody>
      </p:sp>
      <p:sp>
        <p:nvSpPr>
          <p:cNvPr id="53252" name="Text Box 4"/>
          <p:cNvSpPr txBox="1">
            <a:spLocks noChangeArrowheads="1"/>
          </p:cNvSpPr>
          <p:nvPr/>
        </p:nvSpPr>
        <p:spPr bwMode="auto">
          <a:xfrm>
            <a:off x="755650" y="2276475"/>
            <a:ext cx="7561263"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14375">
              <a:defRPr kumimoji="1" sz="2400">
                <a:solidFill>
                  <a:schemeClr val="tx1"/>
                </a:solidFill>
                <a:latin typeface="Times New Roman" panose="02020603050405020304" pitchFamily="18" charset="0"/>
                <a:ea typeface="宋体" panose="02010600030101010101" pitchFamily="2" charset="-122"/>
              </a:defRPr>
            </a:lvl1pPr>
            <a:lvl2pPr marL="893763">
              <a:defRPr kumimoji="1" sz="2400">
                <a:solidFill>
                  <a:schemeClr val="tx1"/>
                </a:solidFill>
                <a:latin typeface="Times New Roman" panose="02020603050405020304" pitchFamily="18" charset="0"/>
                <a:ea typeface="宋体" panose="02010600030101010101" pitchFamily="2" charset="-122"/>
              </a:defRPr>
            </a:lvl2pPr>
            <a:lvl3pPr marL="107315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40000"/>
              </a:lnSpc>
            </a:pPr>
            <a:r>
              <a:rPr lang="zh-CN" altLang="en-US" sz="2800" b="1">
                <a:solidFill>
                  <a:srgbClr val="993366"/>
                </a:solidFill>
                <a:ea typeface="华文楷体" panose="02010600040101010101" pitchFamily="2" charset="-122"/>
              </a:rPr>
              <a:t>基因工程</a:t>
            </a:r>
            <a:r>
              <a:rPr lang="en-US" altLang="zh-CN" sz="2800" b="1">
                <a:solidFill>
                  <a:srgbClr val="993366"/>
                </a:solidFill>
                <a:ea typeface="华文楷体" panose="02010600040101010101" pitchFamily="2" charset="-122"/>
              </a:rPr>
              <a:t>(genetic engineering)</a:t>
            </a:r>
            <a:r>
              <a:rPr lang="en-US" altLang="zh-CN" sz="2800" b="1">
                <a:solidFill>
                  <a:srgbClr val="EE00EE"/>
                </a:solidFill>
                <a:ea typeface="华文楷体" panose="02010600040101010101" pitchFamily="2" charset="-122"/>
              </a:rPr>
              <a:t> </a:t>
            </a:r>
            <a:r>
              <a:rPr lang="en-US" altLang="zh-CN" sz="2800" b="1">
                <a:solidFill>
                  <a:schemeClr val="folHlink"/>
                </a:solidFill>
                <a:ea typeface="华文楷体" panose="02010600040101010101" pitchFamily="2" charset="-122"/>
              </a:rPr>
              <a:t>—— </a:t>
            </a:r>
            <a:r>
              <a:rPr lang="zh-CN" altLang="en-US" sz="2800" b="1">
                <a:solidFill>
                  <a:schemeClr val="folHlink"/>
                </a:solidFill>
                <a:ea typeface="华文楷体" panose="02010600040101010101" pitchFamily="2" charset="-122"/>
              </a:rPr>
              <a:t>实现基因克隆所用的方法及相关的工作称基因工程，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32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3251"/>
                                        </p:tgtEl>
                                        <p:attrNameLst>
                                          <p:attrName>style.visibility</p:attrName>
                                        </p:attrNameLst>
                                      </p:cBhvr>
                                      <p:to>
                                        <p:strVal val="visible"/>
                                      </p:to>
                                    </p:set>
                                    <p:animEffect transition="in" filter="strips(downRight)">
                                      <p:cBhvr>
                                        <p:cTn id="15"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autoUpdateAnimBg="0"/>
      <p:bldP spid="5325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0" y="685800"/>
            <a:ext cx="2951163" cy="444500"/>
          </a:xfrm>
        </p:spPr>
        <p:txBody>
          <a:bodyPr/>
          <a:lstStyle/>
          <a:p>
            <a:r>
              <a:rPr lang="zh-CN" altLang="en-US" sz="3200" b="1">
                <a:solidFill>
                  <a:srgbClr val="438600"/>
                </a:solidFill>
              </a:rPr>
              <a:t>（二）工具酶</a:t>
            </a:r>
          </a:p>
        </p:txBody>
      </p:sp>
      <p:sp>
        <p:nvSpPr>
          <p:cNvPr id="55299" name="Rectangle 3"/>
          <p:cNvSpPr>
            <a:spLocks noGrp="1" noChangeArrowheads="1"/>
          </p:cNvSpPr>
          <p:nvPr>
            <p:ph type="body" idx="1"/>
          </p:nvPr>
        </p:nvSpPr>
        <p:spPr>
          <a:xfrm>
            <a:off x="1908175" y="1628775"/>
            <a:ext cx="4105275" cy="4249738"/>
          </a:xfrm>
        </p:spPr>
        <p:txBody>
          <a:bodyPr/>
          <a:lstStyle/>
          <a:p>
            <a:pPr>
              <a:lnSpc>
                <a:spcPct val="120000"/>
              </a:lnSpc>
            </a:pPr>
            <a:r>
              <a:rPr lang="en-US" altLang="zh-CN" sz="2800" b="1">
                <a:solidFill>
                  <a:schemeClr val="folHlink"/>
                </a:solidFill>
                <a:latin typeface="Times New Roman" panose="02020603050405020304" pitchFamily="18" charset="0"/>
                <a:ea typeface="华文楷体" panose="02010600040101010101" pitchFamily="2" charset="-122"/>
              </a:rPr>
              <a:t> </a:t>
            </a:r>
            <a:r>
              <a:rPr lang="zh-CN" altLang="en-US" sz="2800" b="1">
                <a:solidFill>
                  <a:schemeClr val="folHlink"/>
                </a:solidFill>
                <a:latin typeface="Times New Roman" panose="02020603050405020304" pitchFamily="18" charset="0"/>
                <a:ea typeface="华文楷体" panose="02010600040101010101" pitchFamily="2" charset="-122"/>
              </a:rPr>
              <a:t>限制性核酸内切酶</a:t>
            </a:r>
          </a:p>
          <a:p>
            <a:pPr>
              <a:lnSpc>
                <a:spcPct val="120000"/>
              </a:lnSpc>
            </a:pPr>
            <a:r>
              <a:rPr lang="zh-CN" altLang="en-US" sz="2800" b="1">
                <a:solidFill>
                  <a:schemeClr val="folHlink"/>
                </a:solidFill>
                <a:latin typeface="Times New Roman" panose="02020603050405020304" pitchFamily="18" charset="0"/>
                <a:ea typeface="华文楷体" panose="02010600040101010101" pitchFamily="2" charset="-122"/>
              </a:rPr>
              <a:t> </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聚合酶</a:t>
            </a:r>
            <a:r>
              <a:rPr lang="en-US" altLang="zh-CN" sz="2800" b="1">
                <a:solidFill>
                  <a:schemeClr val="folHlink"/>
                </a:solidFill>
                <a:latin typeface="Times New Roman" panose="02020603050405020304" pitchFamily="18" charset="0"/>
                <a:ea typeface="华文楷体" panose="02010600040101010101" pitchFamily="2" charset="-122"/>
              </a:rPr>
              <a:t>Ⅰ</a:t>
            </a:r>
          </a:p>
          <a:p>
            <a:pPr>
              <a:lnSpc>
                <a:spcPct val="120000"/>
              </a:lnSpc>
            </a:pPr>
            <a:r>
              <a:rPr lang="en-US" altLang="zh-CN" sz="2800" b="1">
                <a:solidFill>
                  <a:schemeClr val="folHlink"/>
                </a:solidFill>
                <a:latin typeface="Times New Roman" panose="02020603050405020304" pitchFamily="18" charset="0"/>
                <a:ea typeface="华文楷体" panose="02010600040101010101" pitchFamily="2" charset="-122"/>
              </a:rPr>
              <a:t> </a:t>
            </a:r>
            <a:r>
              <a:rPr lang="zh-CN" altLang="en-US" sz="2800" b="1">
                <a:solidFill>
                  <a:schemeClr val="folHlink"/>
                </a:solidFill>
                <a:latin typeface="Times New Roman" panose="02020603050405020304" pitchFamily="18" charset="0"/>
                <a:ea typeface="华文楷体" panose="02010600040101010101" pitchFamily="2" charset="-122"/>
              </a:rPr>
              <a:t>逆转录酶</a:t>
            </a:r>
          </a:p>
          <a:p>
            <a:pPr>
              <a:lnSpc>
                <a:spcPct val="120000"/>
              </a:lnSpc>
            </a:pPr>
            <a:r>
              <a:rPr lang="zh-CN" altLang="en-US" sz="2800" b="1">
                <a:solidFill>
                  <a:schemeClr val="folHlink"/>
                </a:solidFill>
                <a:latin typeface="Times New Roman" panose="02020603050405020304" pitchFamily="18" charset="0"/>
                <a:ea typeface="华文楷体" panose="02010600040101010101" pitchFamily="2" charset="-122"/>
              </a:rPr>
              <a:t> </a:t>
            </a:r>
            <a:r>
              <a:rPr lang="en-US" altLang="zh-CN" sz="2800" b="1">
                <a:solidFill>
                  <a:schemeClr val="folHlink"/>
                </a:solidFill>
                <a:latin typeface="Times New Roman" panose="02020603050405020304" pitchFamily="18" charset="0"/>
                <a:ea typeface="华文楷体" panose="02010600040101010101" pitchFamily="2" charset="-122"/>
              </a:rPr>
              <a:t>T4DNA</a:t>
            </a:r>
            <a:r>
              <a:rPr lang="zh-CN" altLang="en-US" sz="2800" b="1">
                <a:solidFill>
                  <a:schemeClr val="folHlink"/>
                </a:solidFill>
                <a:latin typeface="Times New Roman" panose="02020603050405020304" pitchFamily="18" charset="0"/>
                <a:ea typeface="华文楷体" panose="02010600040101010101" pitchFamily="2" charset="-122"/>
              </a:rPr>
              <a:t>连接酶</a:t>
            </a:r>
          </a:p>
          <a:p>
            <a:pPr>
              <a:lnSpc>
                <a:spcPct val="120000"/>
              </a:lnSpc>
            </a:pPr>
            <a:r>
              <a:rPr lang="zh-CN" altLang="en-US" sz="2800" b="1">
                <a:solidFill>
                  <a:schemeClr val="folHlink"/>
                </a:solidFill>
                <a:latin typeface="Times New Roman" panose="02020603050405020304" pitchFamily="18" charset="0"/>
                <a:ea typeface="华文楷体" panose="02010600040101010101" pitchFamily="2" charset="-122"/>
              </a:rPr>
              <a:t> 碱性磷酸酶</a:t>
            </a:r>
          </a:p>
          <a:p>
            <a:pPr>
              <a:lnSpc>
                <a:spcPct val="120000"/>
              </a:lnSpc>
            </a:pPr>
            <a:r>
              <a:rPr lang="zh-CN" altLang="en-US" sz="2800" b="1">
                <a:solidFill>
                  <a:schemeClr val="folHlink"/>
                </a:solidFill>
                <a:latin typeface="Times New Roman" panose="02020603050405020304" pitchFamily="18" charset="0"/>
                <a:ea typeface="华文楷体" panose="02010600040101010101" pitchFamily="2" charset="-122"/>
              </a:rPr>
              <a:t> 末端转移酶</a:t>
            </a:r>
          </a:p>
          <a:p>
            <a:pPr>
              <a:lnSpc>
                <a:spcPct val="120000"/>
              </a:lnSpc>
            </a:pPr>
            <a:r>
              <a:rPr lang="zh-CN" altLang="en-US" sz="2800" b="1">
                <a:solidFill>
                  <a:schemeClr val="folHlink"/>
                </a:solidFill>
                <a:latin typeface="Times New Roman" panose="02020603050405020304" pitchFamily="18" charset="0"/>
                <a:ea typeface="华文楷体" panose="02010600040101010101" pitchFamily="2" charset="-122"/>
              </a:rPr>
              <a:t> </a:t>
            </a:r>
            <a:r>
              <a:rPr lang="en-US" altLang="zh-CN" sz="2800" b="1" i="1">
                <a:solidFill>
                  <a:schemeClr val="folHlink"/>
                </a:solidFill>
                <a:latin typeface="Times New Roman" panose="02020603050405020304" pitchFamily="18" charset="0"/>
                <a:ea typeface="华文楷体" panose="02010600040101010101" pitchFamily="2" charset="-122"/>
              </a:rPr>
              <a:t>Taq</a:t>
            </a:r>
            <a:r>
              <a:rPr lang="en-US" altLang="zh-CN" sz="2800" b="1">
                <a:solidFill>
                  <a:schemeClr val="folHlink"/>
                </a:solidFill>
                <a:latin typeface="Times New Roman" panose="02020603050405020304" pitchFamily="18" charset="0"/>
                <a:ea typeface="华文楷体" panose="02010600040101010101" pitchFamily="2" charset="-122"/>
              </a:rPr>
              <a:t> DNA</a:t>
            </a:r>
            <a:r>
              <a:rPr lang="zh-CN" altLang="en-US" sz="2800" b="1">
                <a:solidFill>
                  <a:schemeClr val="folHlink"/>
                </a:solidFill>
                <a:latin typeface="Times New Roman" panose="02020603050405020304" pitchFamily="18" charset="0"/>
                <a:ea typeface="华文楷体" panose="02010600040101010101" pitchFamily="2" charset="-122"/>
              </a:rPr>
              <a:t>聚合酶</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55299">
                                            <p:txEl>
                                              <p:pRg st="0" end="0"/>
                                            </p:txEl>
                                          </p:spTgt>
                                        </p:tgtEl>
                                        <p:attrNameLst>
                                          <p:attrName>style.visibility</p:attrName>
                                        </p:attrNameLst>
                                      </p:cBhvr>
                                      <p:to>
                                        <p:strVal val="visible"/>
                                      </p:to>
                                    </p:set>
                                  </p:childTnLst>
                                </p:cTn>
                              </p:par>
                            </p:childTnLst>
                          </p:cTn>
                        </p:par>
                        <p:par>
                          <p:cTn id="7" fill="hold" nodeType="afterGroup">
                            <p:stCondLst>
                              <p:cond delay="600"/>
                            </p:stCondLst>
                            <p:childTnLst>
                              <p:par>
                                <p:cTn id="8" presetID="1" presetClass="entr" presetSubtype="0" fill="hold" grpId="0" nodeType="afterEffect">
                                  <p:stCondLst>
                                    <p:cond delay="0"/>
                                  </p:stCondLst>
                                  <p:iterate type="lt">
                                    <p:tmAbs val="75"/>
                                  </p:iterate>
                                  <p:childTnLst>
                                    <p:set>
                                      <p:cBhvr>
                                        <p:cTn id="9" dur="1" fill="hold">
                                          <p:stCondLst>
                                            <p:cond delay="74"/>
                                          </p:stCondLst>
                                        </p:cTn>
                                        <p:tgtEl>
                                          <p:spTgt spid="55299">
                                            <p:txEl>
                                              <p:pRg st="1" end="1"/>
                                            </p:txEl>
                                          </p:spTgt>
                                        </p:tgtEl>
                                        <p:attrNameLst>
                                          <p:attrName>style.visibility</p:attrName>
                                        </p:attrNameLst>
                                      </p:cBhvr>
                                      <p:to>
                                        <p:strVal val="visible"/>
                                      </p:to>
                                    </p:set>
                                  </p:childTnLst>
                                </p:cTn>
                              </p:par>
                            </p:childTnLst>
                          </p:cTn>
                        </p:par>
                        <p:par>
                          <p:cTn id="10" fill="hold" nodeType="afterGroup">
                            <p:stCondLst>
                              <p:cond delay="1125"/>
                            </p:stCondLst>
                            <p:childTnLst>
                              <p:par>
                                <p:cTn id="11" presetID="1" presetClass="entr" presetSubtype="0" fill="hold" grpId="0" nodeType="afterEffect">
                                  <p:stCondLst>
                                    <p:cond delay="0"/>
                                  </p:stCondLst>
                                  <p:iterate type="lt">
                                    <p:tmAbs val="75"/>
                                  </p:iterate>
                                  <p:childTnLst>
                                    <p:set>
                                      <p:cBhvr>
                                        <p:cTn id="12" dur="1" fill="hold">
                                          <p:stCondLst>
                                            <p:cond delay="74"/>
                                          </p:stCondLst>
                                        </p:cTn>
                                        <p:tgtEl>
                                          <p:spTgt spid="55299">
                                            <p:txEl>
                                              <p:pRg st="2" end="2"/>
                                            </p:txEl>
                                          </p:spTgt>
                                        </p:tgtEl>
                                        <p:attrNameLst>
                                          <p:attrName>style.visibility</p:attrName>
                                        </p:attrNameLst>
                                      </p:cBhvr>
                                      <p:to>
                                        <p:strVal val="visible"/>
                                      </p:to>
                                    </p:set>
                                  </p:childTnLst>
                                </p:cTn>
                              </p:par>
                            </p:childTnLst>
                          </p:cTn>
                        </p:par>
                        <p:par>
                          <p:cTn id="13" fill="hold" nodeType="afterGroup">
                            <p:stCondLst>
                              <p:cond delay="1425"/>
                            </p:stCondLst>
                            <p:childTnLst>
                              <p:par>
                                <p:cTn id="14" presetID="1" presetClass="entr" presetSubtype="0" fill="hold" grpId="0" nodeType="afterEffect">
                                  <p:stCondLst>
                                    <p:cond delay="0"/>
                                  </p:stCondLst>
                                  <p:iterate type="lt">
                                    <p:tmAbs val="75"/>
                                  </p:iterate>
                                  <p:childTnLst>
                                    <p:set>
                                      <p:cBhvr>
                                        <p:cTn id="15" dur="1" fill="hold">
                                          <p:stCondLst>
                                            <p:cond delay="74"/>
                                          </p:stCondLst>
                                        </p:cTn>
                                        <p:tgtEl>
                                          <p:spTgt spid="55299">
                                            <p:txEl>
                                              <p:pRg st="3" end="3"/>
                                            </p:txEl>
                                          </p:spTgt>
                                        </p:tgtEl>
                                        <p:attrNameLst>
                                          <p:attrName>style.visibility</p:attrName>
                                        </p:attrNameLst>
                                      </p:cBhvr>
                                      <p:to>
                                        <p:strVal val="visible"/>
                                      </p:to>
                                    </p:set>
                                  </p:childTnLst>
                                </p:cTn>
                              </p:par>
                            </p:childTnLst>
                          </p:cTn>
                        </p:par>
                        <p:par>
                          <p:cTn id="16" fill="hold" nodeType="afterGroup">
                            <p:stCondLst>
                              <p:cond delay="2025"/>
                            </p:stCondLst>
                            <p:childTnLst>
                              <p:par>
                                <p:cTn id="17" presetID="1" presetClass="entr" presetSubtype="0" fill="hold" grpId="0" nodeType="afterEffect">
                                  <p:stCondLst>
                                    <p:cond delay="0"/>
                                  </p:stCondLst>
                                  <p:iterate type="lt">
                                    <p:tmAbs val="75"/>
                                  </p:iterate>
                                  <p:childTnLst>
                                    <p:set>
                                      <p:cBhvr>
                                        <p:cTn id="18" dur="1" fill="hold">
                                          <p:stCondLst>
                                            <p:cond delay="74"/>
                                          </p:stCondLst>
                                        </p:cTn>
                                        <p:tgtEl>
                                          <p:spTgt spid="55299">
                                            <p:txEl>
                                              <p:pRg st="4" end="4"/>
                                            </p:txEl>
                                          </p:spTgt>
                                        </p:tgtEl>
                                        <p:attrNameLst>
                                          <p:attrName>style.visibility</p:attrName>
                                        </p:attrNameLst>
                                      </p:cBhvr>
                                      <p:to>
                                        <p:strVal val="visible"/>
                                      </p:to>
                                    </p:set>
                                  </p:childTnLst>
                                </p:cTn>
                              </p:par>
                            </p:childTnLst>
                          </p:cTn>
                        </p:par>
                        <p:par>
                          <p:cTn id="19" fill="hold" nodeType="afterGroup">
                            <p:stCondLst>
                              <p:cond delay="2400"/>
                            </p:stCondLst>
                            <p:childTnLst>
                              <p:par>
                                <p:cTn id="20" presetID="1" presetClass="entr" presetSubtype="0" fill="hold" grpId="0" nodeType="afterEffect">
                                  <p:stCondLst>
                                    <p:cond delay="0"/>
                                  </p:stCondLst>
                                  <p:iterate type="lt">
                                    <p:tmAbs val="75"/>
                                  </p:iterate>
                                  <p:childTnLst>
                                    <p:set>
                                      <p:cBhvr>
                                        <p:cTn id="21" dur="1" fill="hold">
                                          <p:stCondLst>
                                            <p:cond delay="74"/>
                                          </p:stCondLst>
                                        </p:cTn>
                                        <p:tgtEl>
                                          <p:spTgt spid="55299">
                                            <p:txEl>
                                              <p:pRg st="5" end="5"/>
                                            </p:txEl>
                                          </p:spTgt>
                                        </p:tgtEl>
                                        <p:attrNameLst>
                                          <p:attrName>style.visibility</p:attrName>
                                        </p:attrNameLst>
                                      </p:cBhvr>
                                      <p:to>
                                        <p:strVal val="visible"/>
                                      </p:to>
                                    </p:set>
                                  </p:childTnLst>
                                </p:cTn>
                              </p:par>
                            </p:childTnLst>
                          </p:cTn>
                        </p:par>
                        <p:par>
                          <p:cTn id="22" fill="hold" nodeType="afterGroup">
                            <p:stCondLst>
                              <p:cond delay="2775"/>
                            </p:stCondLst>
                            <p:childTnLst>
                              <p:par>
                                <p:cTn id="23" presetID="1" presetClass="entr" presetSubtype="0" fill="hold" grpId="0" nodeType="afterEffect">
                                  <p:stCondLst>
                                    <p:cond delay="0"/>
                                  </p:stCondLst>
                                  <p:iterate type="lt">
                                    <p:tmAbs val="75"/>
                                  </p:iterate>
                                  <p:childTnLst>
                                    <p:set>
                                      <p:cBhvr>
                                        <p:cTn id="24" dur="1" fill="hold">
                                          <p:stCondLst>
                                            <p:cond delay="74"/>
                                          </p:stCondLst>
                                        </p:cTn>
                                        <p:tgtEl>
                                          <p:spTgt spid="55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827088" y="1412875"/>
            <a:ext cx="7345362"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14375">
              <a:defRPr kumimoji="1" sz="2400">
                <a:solidFill>
                  <a:schemeClr val="tx1"/>
                </a:solidFill>
                <a:latin typeface="Times New Roman" panose="02020603050405020304" pitchFamily="18" charset="0"/>
                <a:ea typeface="宋体" panose="02010600030101010101" pitchFamily="2" charset="-122"/>
              </a:defRPr>
            </a:lvl1pPr>
            <a:lvl2pPr marL="979488">
              <a:defRPr kumimoji="1" sz="2400">
                <a:solidFill>
                  <a:schemeClr val="tx1"/>
                </a:solidFill>
                <a:latin typeface="Times New Roman" panose="02020603050405020304" pitchFamily="18" charset="0"/>
                <a:ea typeface="宋体" panose="02010600030101010101" pitchFamily="2" charset="-122"/>
              </a:defRPr>
            </a:lvl2pPr>
            <a:lvl3pPr marL="1158875">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40000"/>
              </a:lnSpc>
            </a:pPr>
            <a:r>
              <a:rPr lang="zh-CN" altLang="en-US" sz="2800" b="1">
                <a:solidFill>
                  <a:schemeClr val="folHlink"/>
                </a:solidFill>
                <a:ea typeface="华文楷体" panose="02010600040101010101" pitchFamily="2" charset="-122"/>
              </a:rPr>
              <a:t>发生在同源序列间的重组称为</a:t>
            </a:r>
            <a:r>
              <a:rPr lang="zh-CN" altLang="en-US" sz="2800" b="1">
                <a:solidFill>
                  <a:srgbClr val="993366"/>
                </a:solidFill>
                <a:ea typeface="华文楷体" panose="02010600040101010101" pitchFamily="2" charset="-122"/>
              </a:rPr>
              <a:t>同源重组</a:t>
            </a:r>
            <a:r>
              <a:rPr lang="en-US" altLang="zh-CN" sz="2800" b="1">
                <a:solidFill>
                  <a:srgbClr val="993366"/>
                </a:solidFill>
                <a:ea typeface="华文楷体" panose="02010600040101010101" pitchFamily="2" charset="-122"/>
              </a:rPr>
              <a:t>(homologous recombination)</a:t>
            </a:r>
            <a:r>
              <a:rPr lang="zh-CN" altLang="en-US" sz="2800" b="1">
                <a:solidFill>
                  <a:schemeClr val="folHlink"/>
                </a:solidFill>
                <a:ea typeface="华文楷体" panose="02010600040101010101" pitchFamily="2" charset="-122"/>
              </a:rPr>
              <a:t>，又称</a:t>
            </a:r>
            <a:r>
              <a:rPr lang="zh-CN" altLang="en-US" sz="2800" b="1">
                <a:solidFill>
                  <a:srgbClr val="993366"/>
                </a:solidFill>
                <a:ea typeface="华文楷体" panose="02010600040101010101" pitchFamily="2" charset="-122"/>
              </a:rPr>
              <a:t>基本重组</a:t>
            </a:r>
            <a:r>
              <a:rPr lang="zh-CN" altLang="en-US" sz="2800" b="1">
                <a:solidFill>
                  <a:schemeClr val="folHlink"/>
                </a:solidFill>
                <a:ea typeface="华文楷体" panose="02010600040101010101" pitchFamily="2" charset="-122"/>
              </a:rPr>
              <a:t>。是最基本的</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重组方式，通过链的断裂和再连接，在两个</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分子同源序列间进行单链或双链片段的交换。  </a:t>
            </a:r>
          </a:p>
        </p:txBody>
      </p:sp>
      <p:sp>
        <p:nvSpPr>
          <p:cNvPr id="8195" name="Text Box 3"/>
          <p:cNvSpPr txBox="1">
            <a:spLocks noChangeArrowheads="1"/>
          </p:cNvSpPr>
          <p:nvPr/>
        </p:nvSpPr>
        <p:spPr bwMode="auto">
          <a:xfrm>
            <a:off x="900113" y="4724400"/>
            <a:ext cx="7345362"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14375">
              <a:defRPr kumimoji="1" sz="2400">
                <a:solidFill>
                  <a:schemeClr val="tx1"/>
                </a:solidFill>
                <a:latin typeface="Times New Roman" panose="02020603050405020304" pitchFamily="18" charset="0"/>
                <a:ea typeface="宋体" panose="02010600030101010101" pitchFamily="2" charset="-122"/>
              </a:defRPr>
            </a:lvl1pPr>
            <a:lvl2pPr marL="893763">
              <a:defRPr kumimoji="1" sz="2400">
                <a:solidFill>
                  <a:schemeClr val="tx1"/>
                </a:solidFill>
                <a:latin typeface="Times New Roman" panose="02020603050405020304" pitchFamily="18" charset="0"/>
                <a:ea typeface="宋体" panose="02010600030101010101" pitchFamily="2" charset="-122"/>
              </a:defRPr>
            </a:lvl2pPr>
            <a:lvl3pPr marL="107315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30000"/>
              </a:lnSpc>
            </a:pPr>
            <a:r>
              <a:rPr lang="zh-CN" altLang="en-US" sz="2800" b="1">
                <a:solidFill>
                  <a:schemeClr val="folHlink"/>
                </a:solidFill>
                <a:ea typeface="华文楷体" panose="02010600040101010101" pitchFamily="2" charset="-122"/>
              </a:rPr>
              <a:t>以</a:t>
            </a:r>
            <a:r>
              <a:rPr lang="en-US" altLang="zh-CN" sz="2800" b="1">
                <a:solidFill>
                  <a:schemeClr val="folHlink"/>
                </a:solidFill>
                <a:ea typeface="华文楷体" panose="02010600040101010101" pitchFamily="2" charset="-122"/>
              </a:rPr>
              <a:t>E.coli</a:t>
            </a:r>
            <a:r>
              <a:rPr lang="zh-CN" altLang="en-US" sz="2800" b="1">
                <a:solidFill>
                  <a:schemeClr val="folHlink"/>
                </a:solidFill>
                <a:ea typeface="华文楷体" panose="02010600040101010101" pitchFamily="2" charset="-122"/>
              </a:rPr>
              <a:t>的同源重组为例，了解同源重组机制的</a:t>
            </a:r>
            <a:r>
              <a:rPr lang="en-US" altLang="zh-CN" sz="2800" b="1">
                <a:solidFill>
                  <a:schemeClr val="folHlink"/>
                </a:solidFill>
                <a:ea typeface="华文楷体" panose="02010600040101010101" pitchFamily="2" charset="-122"/>
              </a:rPr>
              <a:t>Holliday</a:t>
            </a:r>
            <a:r>
              <a:rPr lang="zh-CN" altLang="en-US" sz="2800" b="1">
                <a:solidFill>
                  <a:schemeClr val="folHlink"/>
                </a:solidFill>
                <a:ea typeface="华文楷体" panose="02010600040101010101" pitchFamily="2" charset="-122"/>
              </a:rPr>
              <a:t>模型。</a:t>
            </a:r>
          </a:p>
        </p:txBody>
      </p:sp>
      <p:sp>
        <p:nvSpPr>
          <p:cNvPr id="8196" name="Rectangle 4"/>
          <p:cNvSpPr>
            <a:spLocks noChangeArrowheads="1"/>
          </p:cNvSpPr>
          <p:nvPr/>
        </p:nvSpPr>
        <p:spPr bwMode="auto">
          <a:xfrm>
            <a:off x="1476375" y="476250"/>
            <a:ext cx="3382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a:solidFill>
                  <a:srgbClr val="CC0099"/>
                </a:solidFill>
                <a:latin typeface="Times New Roman" panose="02020603050405020304" pitchFamily="18" charset="0"/>
              </a:rPr>
              <a:t>一、同源重组</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p:cTn id="13" dur="500" fill="hold"/>
                                        <p:tgtEl>
                                          <p:spTgt spid="8195"/>
                                        </p:tgtEl>
                                        <p:attrNameLst>
                                          <p:attrName>ppt_w</p:attrName>
                                        </p:attrNameLst>
                                      </p:cBhvr>
                                      <p:tavLst>
                                        <p:tav tm="0">
                                          <p:val>
                                            <p:fltVal val="0"/>
                                          </p:val>
                                        </p:tav>
                                        <p:tav tm="100000">
                                          <p:val>
                                            <p:strVal val="#ppt_w"/>
                                          </p:val>
                                        </p:tav>
                                      </p:tavLst>
                                    </p:anim>
                                    <p:anim calcmode="lin" valueType="num">
                                      <p:cBhvr>
                                        <p:cTn id="14" dur="500" fill="hold"/>
                                        <p:tgtEl>
                                          <p:spTgt spid="8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051050" y="476250"/>
            <a:ext cx="5113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2800" b="1">
                <a:solidFill>
                  <a:srgbClr val="993366"/>
                </a:solidFill>
                <a:latin typeface="Times New Roman" panose="02020603050405020304" pitchFamily="18" charset="0"/>
                <a:ea typeface="华文楷体" panose="02010600040101010101" pitchFamily="2" charset="-122"/>
              </a:rPr>
              <a:t>基因工程中常用的工具酶</a:t>
            </a:r>
          </a:p>
        </p:txBody>
      </p:sp>
      <p:graphicFrame>
        <p:nvGraphicFramePr>
          <p:cNvPr id="56323" name="Group 3"/>
          <p:cNvGraphicFramePr>
            <a:graphicFrameLocks noGrp="1"/>
          </p:cNvGraphicFramePr>
          <p:nvPr/>
        </p:nvGraphicFramePr>
        <p:xfrm>
          <a:off x="1042988" y="1196975"/>
          <a:ext cx="7127875" cy="5197475"/>
        </p:xfrm>
        <a:graphic>
          <a:graphicData uri="http://schemas.openxmlformats.org/drawingml/2006/table">
            <a:tbl>
              <a:tblPr/>
              <a:tblGrid>
                <a:gridCol w="1871662">
                  <a:extLst>
                    <a:ext uri="{9D8B030D-6E8A-4147-A177-3AD203B41FA5}">
                      <a16:colId xmlns:a16="http://schemas.microsoft.com/office/drawing/2014/main" val="4204178209"/>
                    </a:ext>
                  </a:extLst>
                </a:gridCol>
                <a:gridCol w="5256213">
                  <a:extLst>
                    <a:ext uri="{9D8B030D-6E8A-4147-A177-3AD203B41FA5}">
                      <a16:colId xmlns:a16="http://schemas.microsoft.com/office/drawing/2014/main" val="448281209"/>
                    </a:ext>
                  </a:extLst>
                </a:gridCol>
              </a:tblGrid>
              <a:tr h="35877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rgbClr val="993366"/>
                          </a:solidFill>
                          <a:effectLst/>
                          <a:latin typeface="Times New Roman" panose="02020603050405020304" pitchFamily="18" charset="0"/>
                          <a:ea typeface="宋体" panose="02010600030101010101" pitchFamily="2" charset="-122"/>
                        </a:rPr>
                        <a:t>工 具 酶</a:t>
                      </a:r>
                    </a:p>
                  </a:txBody>
                  <a:tcPr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rgbClr val="993366"/>
                          </a:solidFill>
                          <a:effectLst/>
                          <a:latin typeface="Times New Roman" panose="02020603050405020304" pitchFamily="18" charset="0"/>
                          <a:ea typeface="宋体" panose="02010600030101010101" pitchFamily="2" charset="-122"/>
                        </a:rPr>
                        <a:t>功               能</a:t>
                      </a:r>
                    </a:p>
                  </a:txBody>
                  <a:tcPr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991548980"/>
                  </a:ext>
                </a:extLst>
              </a:tr>
              <a:tr h="433388">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限制性核酸内切酶</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识别特异序列，切割</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DNA</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810666363"/>
                  </a:ext>
                </a:extLst>
              </a:tr>
              <a:tr h="700088">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DNA</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连接酶</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催化</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DNA</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中相邻的</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5´</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磷酸基和</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3´</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羟基末端之间形成磷酸二酯键，使</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DNA</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切口封合或使两个</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DNA</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分子或片段连接</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50667136"/>
                  </a:ext>
                </a:extLst>
              </a:tr>
              <a:tr h="1028700">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DNA</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聚合酶</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Ⅰ</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176213" indent="-176213">
                        <a:spcBef>
                          <a:spcPct val="20000"/>
                        </a:spcBef>
                        <a:buClr>
                          <a:schemeClr val="folHlink"/>
                        </a:buClr>
                        <a:buSzPct val="60000"/>
                        <a:buFont typeface="Wingdings" panose="05000000000000000000" pitchFamily="2" charset="2"/>
                        <a:tabLst>
                          <a:tab pos="176213" algn="l"/>
                        </a:tabLst>
                        <a:defRPr kumimoji="1" sz="2800">
                          <a:solidFill>
                            <a:schemeClr val="tx1"/>
                          </a:solidFill>
                          <a:latin typeface="Tahoma" panose="020B0604030504040204" pitchFamily="34" charset="0"/>
                          <a:ea typeface="宋体" panose="02010600030101010101" pitchFamily="2" charset="-122"/>
                        </a:defRPr>
                      </a:lvl1pPr>
                      <a:lvl2pPr marL="1176338" indent="-457200">
                        <a:spcBef>
                          <a:spcPct val="20000"/>
                        </a:spcBef>
                        <a:buClr>
                          <a:schemeClr val="hlink"/>
                        </a:buClr>
                        <a:buSzPct val="55000"/>
                        <a:buFont typeface="Wingdings" panose="05000000000000000000" pitchFamily="2" charset="2"/>
                        <a:tabLst>
                          <a:tab pos="176213" algn="l"/>
                        </a:tabLst>
                        <a:defRPr kumimoji="1" sz="2400">
                          <a:solidFill>
                            <a:schemeClr val="tx1"/>
                          </a:solidFill>
                          <a:latin typeface="Tahoma" panose="020B0604030504040204" pitchFamily="34" charset="0"/>
                          <a:ea typeface="宋体" panose="02010600030101010101" pitchFamily="2" charset="-122"/>
                        </a:defRPr>
                      </a:lvl2pPr>
                      <a:lvl3pPr marL="1736725" indent="-381000">
                        <a:spcBef>
                          <a:spcPct val="20000"/>
                        </a:spcBef>
                        <a:buClr>
                          <a:schemeClr val="folHlink"/>
                        </a:buClr>
                        <a:buSzPct val="50000"/>
                        <a:buFont typeface="Wingdings" panose="05000000000000000000" pitchFamily="2" charset="2"/>
                        <a:tabLst>
                          <a:tab pos="176213" algn="l"/>
                        </a:tabLst>
                        <a:defRPr kumimoji="1" sz="2000">
                          <a:solidFill>
                            <a:schemeClr val="tx1"/>
                          </a:solidFill>
                          <a:latin typeface="Tahoma" panose="020B0604030504040204" pitchFamily="34" charset="0"/>
                          <a:ea typeface="宋体" panose="02010600030101010101" pitchFamily="2" charset="-122"/>
                        </a:defRPr>
                      </a:lvl3pPr>
                      <a:lvl4pPr marL="2259013" indent="-342900">
                        <a:spcBef>
                          <a:spcPct val="20000"/>
                        </a:spcBef>
                        <a:buClr>
                          <a:schemeClr val="accent2"/>
                        </a:buClr>
                        <a:buSzPct val="55000"/>
                        <a:buFont typeface="Wingdings" panose="05000000000000000000" pitchFamily="2" charset="2"/>
                        <a:tabLst>
                          <a:tab pos="176213" algn="l"/>
                        </a:tabLst>
                        <a:defRPr kumimoji="1">
                          <a:solidFill>
                            <a:schemeClr val="tx1"/>
                          </a:solidFill>
                          <a:latin typeface="Tahoma" panose="020B0604030504040204" pitchFamily="34" charset="0"/>
                          <a:ea typeface="宋体" panose="02010600030101010101" pitchFamily="2" charset="-122"/>
                        </a:defRPr>
                      </a:lvl4pPr>
                      <a:lvl5pPr marL="2781300" indent="-342900">
                        <a:spcBef>
                          <a:spcPct val="20000"/>
                        </a:spcBef>
                        <a:buClr>
                          <a:schemeClr val="accent1"/>
                        </a:buClr>
                        <a:buSzPct val="50000"/>
                        <a:buFont typeface="Wingdings" panose="05000000000000000000" pitchFamily="2" charset="2"/>
                        <a:tabLst>
                          <a:tab pos="176213" algn="l"/>
                        </a:tabLst>
                        <a:defRPr kumimoji="1">
                          <a:solidFill>
                            <a:schemeClr val="tx1"/>
                          </a:solidFill>
                          <a:latin typeface="Tahoma" panose="020B0604030504040204" pitchFamily="34" charset="0"/>
                          <a:ea typeface="宋体" panose="02010600030101010101" pitchFamily="2" charset="-122"/>
                        </a:defRPr>
                      </a:lvl5pPr>
                      <a:lvl6pPr marL="3238500" indent="-342900" fontAlgn="base">
                        <a:spcBef>
                          <a:spcPct val="20000"/>
                        </a:spcBef>
                        <a:spcAft>
                          <a:spcPct val="0"/>
                        </a:spcAft>
                        <a:buClr>
                          <a:schemeClr val="accent1"/>
                        </a:buClr>
                        <a:buSzPct val="50000"/>
                        <a:buFont typeface="Wingdings" panose="05000000000000000000" pitchFamily="2" charset="2"/>
                        <a:tabLst>
                          <a:tab pos="176213" algn="l"/>
                        </a:tabLst>
                        <a:defRPr kumimoji="1">
                          <a:solidFill>
                            <a:schemeClr val="tx1"/>
                          </a:solidFill>
                          <a:latin typeface="Tahoma" panose="020B0604030504040204" pitchFamily="34" charset="0"/>
                          <a:ea typeface="宋体" panose="02010600030101010101" pitchFamily="2" charset="-122"/>
                        </a:defRPr>
                      </a:lvl6pPr>
                      <a:lvl7pPr marL="3695700" indent="-342900" fontAlgn="base">
                        <a:spcBef>
                          <a:spcPct val="20000"/>
                        </a:spcBef>
                        <a:spcAft>
                          <a:spcPct val="0"/>
                        </a:spcAft>
                        <a:buClr>
                          <a:schemeClr val="accent1"/>
                        </a:buClr>
                        <a:buSzPct val="50000"/>
                        <a:buFont typeface="Wingdings" panose="05000000000000000000" pitchFamily="2" charset="2"/>
                        <a:tabLst>
                          <a:tab pos="176213" algn="l"/>
                        </a:tabLst>
                        <a:defRPr kumimoji="1">
                          <a:solidFill>
                            <a:schemeClr val="tx1"/>
                          </a:solidFill>
                          <a:latin typeface="Tahoma" panose="020B0604030504040204" pitchFamily="34" charset="0"/>
                          <a:ea typeface="宋体" panose="02010600030101010101" pitchFamily="2" charset="-122"/>
                        </a:defRPr>
                      </a:lvl7pPr>
                      <a:lvl8pPr marL="4152900" indent="-342900" fontAlgn="base">
                        <a:spcBef>
                          <a:spcPct val="20000"/>
                        </a:spcBef>
                        <a:spcAft>
                          <a:spcPct val="0"/>
                        </a:spcAft>
                        <a:buClr>
                          <a:schemeClr val="accent1"/>
                        </a:buClr>
                        <a:buSzPct val="50000"/>
                        <a:buFont typeface="Wingdings" panose="05000000000000000000" pitchFamily="2" charset="2"/>
                        <a:tabLst>
                          <a:tab pos="176213" algn="l"/>
                        </a:tabLst>
                        <a:defRPr kumimoji="1">
                          <a:solidFill>
                            <a:schemeClr val="tx1"/>
                          </a:solidFill>
                          <a:latin typeface="Tahoma" panose="020B0604030504040204" pitchFamily="34" charset="0"/>
                          <a:ea typeface="宋体" panose="02010600030101010101" pitchFamily="2" charset="-122"/>
                        </a:defRPr>
                      </a:lvl8pPr>
                      <a:lvl9pPr marL="4610100" indent="-342900" fontAlgn="base">
                        <a:spcBef>
                          <a:spcPct val="20000"/>
                        </a:spcBef>
                        <a:spcAft>
                          <a:spcPct val="0"/>
                        </a:spcAft>
                        <a:buClr>
                          <a:schemeClr val="accent1"/>
                        </a:buClr>
                        <a:buSzPct val="50000"/>
                        <a:buFont typeface="Wingdings" panose="05000000000000000000" pitchFamily="2" charset="2"/>
                        <a:tabLst>
                          <a:tab pos="176213" algn="l"/>
                        </a:tabLst>
                        <a:defRPr kumimoji="1">
                          <a:solidFill>
                            <a:schemeClr val="tx1"/>
                          </a:solidFill>
                          <a:latin typeface="Tahoma" panose="020B0604030504040204" pitchFamily="34" charset="0"/>
                          <a:ea typeface="宋体" panose="02010600030101010101" pitchFamily="2" charset="-122"/>
                        </a:defRPr>
                      </a:lvl9pPr>
                    </a:lstStyle>
                    <a:p>
                      <a:pPr marL="176213" marR="0" lvl="0" indent="-176213" algn="l" defTabSz="914400" rtl="0" eaLnBrk="1" fontAlgn="base" latinLnBrk="0" hangingPunct="1">
                        <a:lnSpc>
                          <a:spcPct val="100000"/>
                        </a:lnSpc>
                        <a:spcBef>
                          <a:spcPct val="0"/>
                        </a:spcBef>
                        <a:spcAft>
                          <a:spcPct val="0"/>
                        </a:spcAft>
                        <a:buClr>
                          <a:schemeClr val="folHlink"/>
                        </a:buClr>
                        <a:buSzPct val="60000"/>
                        <a:buFontTx/>
                        <a:buAutoNum type="circleNumDbPlain"/>
                        <a:tabLst>
                          <a:tab pos="176213" algn="l"/>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合成双链</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cDNA</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分子或片段连接</a:t>
                      </a:r>
                    </a:p>
                    <a:p>
                      <a:pPr marL="176213" marR="0" lvl="0" indent="-176213" algn="l" defTabSz="914400" rtl="0" eaLnBrk="0" fontAlgn="base" latinLnBrk="0" hangingPunct="0">
                        <a:lnSpc>
                          <a:spcPct val="100000"/>
                        </a:lnSpc>
                        <a:spcBef>
                          <a:spcPct val="0"/>
                        </a:spcBef>
                        <a:spcAft>
                          <a:spcPct val="0"/>
                        </a:spcAft>
                        <a:buClr>
                          <a:schemeClr val="tx2"/>
                        </a:buClr>
                        <a:buSzPct val="60000"/>
                        <a:buFontTx/>
                        <a:buAutoNum type="circleNumDbPlain"/>
                        <a:tabLst>
                          <a:tab pos="176213" algn="l"/>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缺口平移制作高比活探针</a:t>
                      </a:r>
                    </a:p>
                    <a:p>
                      <a:pPr marL="176213" marR="0" lvl="0" indent="-176213" algn="l" defTabSz="914400" rtl="0" eaLnBrk="0" fontAlgn="base" latinLnBrk="0" hangingPunct="0">
                        <a:lnSpc>
                          <a:spcPct val="100000"/>
                        </a:lnSpc>
                        <a:spcBef>
                          <a:spcPct val="0"/>
                        </a:spcBef>
                        <a:spcAft>
                          <a:spcPct val="0"/>
                        </a:spcAft>
                        <a:buClr>
                          <a:schemeClr val="tx2"/>
                        </a:buClr>
                        <a:buSzPct val="60000"/>
                        <a:buFontTx/>
                        <a:buAutoNum type="circleNumDbPlain"/>
                        <a:tabLst>
                          <a:tab pos="176213" algn="l"/>
                        </a:tabLst>
                      </a:pP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DNA</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序列分析</a:t>
                      </a:r>
                    </a:p>
                    <a:p>
                      <a:pPr marL="176213" marR="0" lvl="0" indent="-176213" algn="l" defTabSz="914400" rtl="0" eaLnBrk="0" fontAlgn="base" latinLnBrk="0" hangingPunct="0">
                        <a:lnSpc>
                          <a:spcPct val="100000"/>
                        </a:lnSpc>
                        <a:spcBef>
                          <a:spcPct val="0"/>
                        </a:spcBef>
                        <a:spcAft>
                          <a:spcPct val="0"/>
                        </a:spcAft>
                        <a:buClr>
                          <a:schemeClr val="tx2"/>
                        </a:buClr>
                        <a:buSzPct val="60000"/>
                        <a:buFontTx/>
                        <a:buAutoNum type="circleNumDbPlain"/>
                        <a:tabLst>
                          <a:tab pos="176213" algn="l"/>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填补</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3´</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末端</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697351463"/>
                  </a:ext>
                </a:extLst>
              </a:tr>
              <a:tr h="823913">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Klenow</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片段</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又名</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DNA</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聚合酶</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I</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大片段，具有完整</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DNA</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聚合酶</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I</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的</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5</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sym typeface="Symbol" panose="05050102010706020507" pitchFamily="18" charset="2"/>
                        </a:rPr>
                        <a:t></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3</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sym typeface="Symbol" panose="05050102010706020507" pitchFamily="18" charset="2"/>
                        </a:rPr>
                        <a:t></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聚合、</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sym typeface="Symbol" panose="05050102010706020507" pitchFamily="18" charset="2"/>
                        </a:rPr>
                        <a:t>3</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5</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sym typeface="Symbol" panose="05050102010706020507" pitchFamily="18" charset="2"/>
                        </a:rPr>
                        <a:t></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外切活性，而无</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sym typeface="Symbol" panose="05050102010706020507" pitchFamily="18" charset="2"/>
                        </a:rPr>
                        <a:t>5</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3</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sym typeface="Symbol" panose="05050102010706020507" pitchFamily="18" charset="2"/>
                        </a:rPr>
                        <a:t></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外切活性。常用于</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sym typeface="Symbol" panose="05050102010706020507" pitchFamily="18" charset="2"/>
                        </a:rPr>
                        <a:t>cDNA</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sym typeface="Symbol" panose="05050102010706020507" pitchFamily="18" charset="2"/>
                        </a:rPr>
                        <a:t>第二链合成，双链</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sym typeface="Symbol" panose="05050102010706020507" pitchFamily="18" charset="2"/>
                        </a:rPr>
                        <a:t>DNA 3</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末端标记等</a:t>
                      </a:r>
                      <a:endPar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sym typeface="Symbol" panose="05050102010706020507" pitchFamily="18" charset="2"/>
                      </a:endParaRP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334113420"/>
                  </a:ext>
                </a:extLst>
              </a:tr>
              <a:tr h="595313">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反转录酶</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174625" indent="-174625">
                        <a:spcBef>
                          <a:spcPct val="20000"/>
                        </a:spcBef>
                        <a:buClr>
                          <a:schemeClr val="folHlink"/>
                        </a:buClr>
                        <a:buSzPct val="60000"/>
                        <a:buFont typeface="Wingdings" panose="05000000000000000000" pitchFamily="2" charset="2"/>
                        <a:tabLst>
                          <a:tab pos="228600" algn="l"/>
                        </a:tabLst>
                        <a:defRPr kumimoji="1" sz="2800">
                          <a:solidFill>
                            <a:schemeClr val="tx1"/>
                          </a:solidFill>
                          <a:latin typeface="Tahoma" panose="020B0604030504040204" pitchFamily="34" charset="0"/>
                          <a:ea typeface="宋体" panose="02010600030101010101" pitchFamily="2" charset="-122"/>
                        </a:defRPr>
                      </a:lvl1pPr>
                      <a:lvl2pPr marL="1082675" indent="-457200">
                        <a:spcBef>
                          <a:spcPct val="20000"/>
                        </a:spcBef>
                        <a:buClr>
                          <a:schemeClr val="hlink"/>
                        </a:buClr>
                        <a:buSzPct val="55000"/>
                        <a:buFont typeface="Wingdings" panose="05000000000000000000" pitchFamily="2" charset="2"/>
                        <a:tabLst>
                          <a:tab pos="228600" algn="l"/>
                        </a:tabLst>
                        <a:defRPr kumimoji="1" sz="2400">
                          <a:solidFill>
                            <a:schemeClr val="tx1"/>
                          </a:solidFill>
                          <a:latin typeface="Tahoma" panose="020B0604030504040204" pitchFamily="34" charset="0"/>
                          <a:ea typeface="宋体" panose="02010600030101010101" pitchFamily="2" charset="-122"/>
                        </a:defRPr>
                      </a:lvl2pPr>
                      <a:lvl3pPr marL="1643063" indent="-381000">
                        <a:spcBef>
                          <a:spcPct val="20000"/>
                        </a:spcBef>
                        <a:buClr>
                          <a:schemeClr val="folHlink"/>
                        </a:buClr>
                        <a:buSzPct val="50000"/>
                        <a:buFont typeface="Wingdings" panose="05000000000000000000" pitchFamily="2" charset="2"/>
                        <a:tabLst>
                          <a:tab pos="228600" algn="l"/>
                        </a:tabLst>
                        <a:defRPr kumimoji="1" sz="2000">
                          <a:solidFill>
                            <a:schemeClr val="tx1"/>
                          </a:solidFill>
                          <a:latin typeface="Tahoma" panose="020B0604030504040204" pitchFamily="34" charset="0"/>
                          <a:ea typeface="宋体" panose="02010600030101010101" pitchFamily="2" charset="-122"/>
                        </a:defRPr>
                      </a:lvl3pPr>
                      <a:lvl4pPr marL="2165350" indent="-342900">
                        <a:spcBef>
                          <a:spcPct val="20000"/>
                        </a:spcBef>
                        <a:buClr>
                          <a:schemeClr val="accent2"/>
                        </a:buClr>
                        <a:buSzPct val="55000"/>
                        <a:buFont typeface="Wingdings" panose="05000000000000000000" pitchFamily="2" charset="2"/>
                        <a:tabLst>
                          <a:tab pos="228600" algn="l"/>
                        </a:tabLst>
                        <a:defRPr kumimoji="1">
                          <a:solidFill>
                            <a:schemeClr val="tx1"/>
                          </a:solidFill>
                          <a:latin typeface="Tahoma" panose="020B0604030504040204" pitchFamily="34" charset="0"/>
                          <a:ea typeface="宋体" panose="02010600030101010101" pitchFamily="2" charset="-122"/>
                        </a:defRPr>
                      </a:lvl4pPr>
                      <a:lvl5pPr marL="2687638" indent="-342900">
                        <a:spcBef>
                          <a:spcPct val="20000"/>
                        </a:spcBef>
                        <a:buClr>
                          <a:schemeClr val="accent1"/>
                        </a:buClr>
                        <a:buSzPct val="50000"/>
                        <a:buFont typeface="Wingdings" panose="05000000000000000000" pitchFamily="2" charset="2"/>
                        <a:tabLst>
                          <a:tab pos="228600" algn="l"/>
                        </a:tabLst>
                        <a:defRPr kumimoji="1">
                          <a:solidFill>
                            <a:schemeClr val="tx1"/>
                          </a:solidFill>
                          <a:latin typeface="Tahoma" panose="020B0604030504040204" pitchFamily="34" charset="0"/>
                          <a:ea typeface="宋体" panose="02010600030101010101" pitchFamily="2" charset="-122"/>
                        </a:defRPr>
                      </a:lvl5pPr>
                      <a:lvl6pPr marL="3144838" indent="-342900" fontAlgn="base">
                        <a:spcBef>
                          <a:spcPct val="20000"/>
                        </a:spcBef>
                        <a:spcAft>
                          <a:spcPct val="0"/>
                        </a:spcAft>
                        <a:buClr>
                          <a:schemeClr val="accent1"/>
                        </a:buClr>
                        <a:buSzPct val="50000"/>
                        <a:buFont typeface="Wingdings" panose="05000000000000000000" pitchFamily="2" charset="2"/>
                        <a:tabLst>
                          <a:tab pos="228600" algn="l"/>
                        </a:tabLst>
                        <a:defRPr kumimoji="1">
                          <a:solidFill>
                            <a:schemeClr val="tx1"/>
                          </a:solidFill>
                          <a:latin typeface="Tahoma" panose="020B0604030504040204" pitchFamily="34" charset="0"/>
                          <a:ea typeface="宋体" panose="02010600030101010101" pitchFamily="2" charset="-122"/>
                        </a:defRPr>
                      </a:lvl6pPr>
                      <a:lvl7pPr marL="3602038" indent="-342900" fontAlgn="base">
                        <a:spcBef>
                          <a:spcPct val="20000"/>
                        </a:spcBef>
                        <a:spcAft>
                          <a:spcPct val="0"/>
                        </a:spcAft>
                        <a:buClr>
                          <a:schemeClr val="accent1"/>
                        </a:buClr>
                        <a:buSzPct val="50000"/>
                        <a:buFont typeface="Wingdings" panose="05000000000000000000" pitchFamily="2" charset="2"/>
                        <a:tabLst>
                          <a:tab pos="228600" algn="l"/>
                        </a:tabLst>
                        <a:defRPr kumimoji="1">
                          <a:solidFill>
                            <a:schemeClr val="tx1"/>
                          </a:solidFill>
                          <a:latin typeface="Tahoma" panose="020B0604030504040204" pitchFamily="34" charset="0"/>
                          <a:ea typeface="宋体" panose="02010600030101010101" pitchFamily="2" charset="-122"/>
                        </a:defRPr>
                      </a:lvl7pPr>
                      <a:lvl8pPr marL="4059238" indent="-342900" fontAlgn="base">
                        <a:spcBef>
                          <a:spcPct val="20000"/>
                        </a:spcBef>
                        <a:spcAft>
                          <a:spcPct val="0"/>
                        </a:spcAft>
                        <a:buClr>
                          <a:schemeClr val="accent1"/>
                        </a:buClr>
                        <a:buSzPct val="50000"/>
                        <a:buFont typeface="Wingdings" panose="05000000000000000000" pitchFamily="2" charset="2"/>
                        <a:tabLst>
                          <a:tab pos="228600" algn="l"/>
                        </a:tabLst>
                        <a:defRPr kumimoji="1">
                          <a:solidFill>
                            <a:schemeClr val="tx1"/>
                          </a:solidFill>
                          <a:latin typeface="Tahoma" panose="020B0604030504040204" pitchFamily="34" charset="0"/>
                          <a:ea typeface="宋体" panose="02010600030101010101" pitchFamily="2" charset="-122"/>
                        </a:defRPr>
                      </a:lvl8pPr>
                      <a:lvl9pPr marL="4516438" indent="-342900" fontAlgn="base">
                        <a:spcBef>
                          <a:spcPct val="20000"/>
                        </a:spcBef>
                        <a:spcAft>
                          <a:spcPct val="0"/>
                        </a:spcAft>
                        <a:buClr>
                          <a:schemeClr val="accent1"/>
                        </a:buClr>
                        <a:buSzPct val="50000"/>
                        <a:buFont typeface="Wingdings" panose="05000000000000000000" pitchFamily="2" charset="2"/>
                        <a:tabLst>
                          <a:tab pos="228600" algn="l"/>
                        </a:tabLst>
                        <a:defRPr kumimoji="1">
                          <a:solidFill>
                            <a:schemeClr val="tx1"/>
                          </a:solidFill>
                          <a:latin typeface="Tahoma" panose="020B0604030504040204" pitchFamily="34" charset="0"/>
                          <a:ea typeface="宋体" panose="02010600030101010101" pitchFamily="2" charset="-122"/>
                        </a:defRPr>
                      </a:lvl9pPr>
                    </a:lstStyle>
                    <a:p>
                      <a:pPr marL="174625" marR="0" lvl="0" indent="-174625" algn="l" defTabSz="914400" rtl="0" eaLnBrk="1" fontAlgn="base" latinLnBrk="0" hangingPunct="1">
                        <a:lnSpc>
                          <a:spcPct val="100000"/>
                        </a:lnSpc>
                        <a:spcBef>
                          <a:spcPct val="0"/>
                        </a:spcBef>
                        <a:spcAft>
                          <a:spcPct val="0"/>
                        </a:spcAft>
                        <a:buClr>
                          <a:schemeClr val="folHlink"/>
                        </a:buClr>
                        <a:buSzPct val="60000"/>
                        <a:buFontTx/>
                        <a:buAutoNum type="circleNumDbPlain"/>
                        <a:tabLst>
                          <a:tab pos="228600" algn="l"/>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合成</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cDNA</a:t>
                      </a:r>
                    </a:p>
                    <a:p>
                      <a:pPr marL="174625" marR="0" lvl="0" indent="-174625" algn="l" defTabSz="914400" rtl="0" eaLnBrk="0" fontAlgn="base" latinLnBrk="0" hangingPunct="0">
                        <a:lnSpc>
                          <a:spcPct val="100000"/>
                        </a:lnSpc>
                        <a:spcBef>
                          <a:spcPct val="0"/>
                        </a:spcBef>
                        <a:spcAft>
                          <a:spcPct val="0"/>
                        </a:spcAft>
                        <a:buClr>
                          <a:schemeClr val="folHlink"/>
                        </a:buClr>
                        <a:buSzPct val="60000"/>
                        <a:buFontTx/>
                        <a:buAutoNum type="circleNumDbPlain"/>
                        <a:tabLst>
                          <a:tab pos="228600" algn="l"/>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替代</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DNA</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聚合酶</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I</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进行填补，标记或</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DNA</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序列分析</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856363889"/>
                  </a:ext>
                </a:extLst>
              </a:tr>
              <a:tr h="433388">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多聚核苷酸激酶</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催化多聚核苷酸</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5´</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羟基末端磷酸化，或标记探针</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869588317"/>
                  </a:ext>
                </a:extLst>
              </a:tr>
              <a:tr h="43497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末端转移酶</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在</a:t>
                      </a:r>
                      <a:r>
                        <a:rPr kumimoji="1" lang="en-US" altLang="zh-CN"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3´</a:t>
                      </a: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羟基末端进行同质多聚物加尾</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50821000"/>
                  </a:ext>
                </a:extLst>
              </a:tr>
              <a:tr h="349250">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碱性磷酸酶</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600" b="1" i="0" u="none" strike="noStrike" cap="none" normalizeH="0" baseline="0" smtClean="0">
                          <a:ln>
                            <a:noFill/>
                          </a:ln>
                          <a:solidFill>
                            <a:schemeClr val="folHlink"/>
                          </a:solidFill>
                          <a:effectLst/>
                          <a:latin typeface="Times New Roman" panose="02020603050405020304" pitchFamily="18" charset="0"/>
                          <a:ea typeface="宋体" panose="02010600030101010101" pitchFamily="2" charset="-122"/>
                        </a:rPr>
                        <a:t>切除末端磷酸基</a:t>
                      </a:r>
                    </a:p>
                  </a:txBody>
                  <a:tcP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66737754"/>
                  </a:ext>
                </a:extLst>
              </a:tr>
            </a:tbl>
          </a:graphicData>
        </a:graphic>
      </p:graphicFrame>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042988" y="549275"/>
            <a:ext cx="4813300" cy="579438"/>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a:solidFill>
                  <a:srgbClr val="2E3770"/>
                </a:solidFill>
                <a:latin typeface="Times New Roman" panose="02020603050405020304" pitchFamily="18" charset="0"/>
                <a:ea typeface="华文楷体" panose="02010600040101010101" pitchFamily="2" charset="-122"/>
              </a:rPr>
              <a:t>限制性核酸内切酶</a:t>
            </a:r>
          </a:p>
        </p:txBody>
      </p:sp>
      <p:sp>
        <p:nvSpPr>
          <p:cNvPr id="57347" name="Text Box 3"/>
          <p:cNvSpPr txBox="1">
            <a:spLocks noChangeArrowheads="1"/>
          </p:cNvSpPr>
          <p:nvPr/>
        </p:nvSpPr>
        <p:spPr bwMode="auto">
          <a:xfrm>
            <a:off x="611188" y="1412875"/>
            <a:ext cx="7920037" cy="248602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indent="628650">
              <a:defRPr kumimoji="1" sz="2400">
                <a:solidFill>
                  <a:schemeClr val="tx1"/>
                </a:solidFill>
                <a:latin typeface="Times New Roman" panose="02020603050405020304" pitchFamily="18" charset="0"/>
                <a:ea typeface="宋体" panose="02010600030101010101" pitchFamily="2" charset="-122"/>
              </a:defRPr>
            </a:lvl1pPr>
            <a:lvl2pPr marL="893763">
              <a:defRPr kumimoji="1" sz="2400">
                <a:solidFill>
                  <a:schemeClr val="tx1"/>
                </a:solidFill>
                <a:latin typeface="Times New Roman" panose="02020603050405020304" pitchFamily="18" charset="0"/>
                <a:ea typeface="宋体" panose="02010600030101010101" pitchFamily="2" charset="-122"/>
              </a:defRPr>
            </a:lvl2pPr>
            <a:lvl3pPr marL="107315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40000"/>
              </a:lnSpc>
            </a:pPr>
            <a:r>
              <a:rPr lang="zh-CN" altLang="en-US" sz="2800" b="1">
                <a:solidFill>
                  <a:srgbClr val="993366"/>
                </a:solidFill>
                <a:ea typeface="华文楷体" panose="02010600040101010101" pitchFamily="2" charset="-122"/>
              </a:rPr>
              <a:t>定义</a:t>
            </a:r>
          </a:p>
          <a:p>
            <a:pPr algn="just">
              <a:lnSpc>
                <a:spcPct val="140000"/>
              </a:lnSpc>
            </a:pPr>
            <a:r>
              <a:rPr lang="zh-CN" altLang="en-US" sz="2800" b="1">
                <a:solidFill>
                  <a:schemeClr val="folHlink"/>
                </a:solidFill>
                <a:ea typeface="华文楷体" panose="02010600040101010101" pitchFamily="2" charset="-122"/>
              </a:rPr>
              <a:t>限制性核酸内切酶</a:t>
            </a:r>
            <a:r>
              <a:rPr lang="en-US" altLang="zh-CN" sz="2800" b="1">
                <a:solidFill>
                  <a:schemeClr val="folHlink"/>
                </a:solidFill>
              </a:rPr>
              <a:t>(restriction  endonuclease, RE)</a:t>
            </a:r>
            <a:r>
              <a:rPr lang="zh-CN" altLang="en-US" sz="2800" b="1">
                <a:solidFill>
                  <a:srgbClr val="4958B3"/>
                </a:solidFill>
                <a:ea typeface="华文楷体" panose="02010600040101010101" pitchFamily="2" charset="-122"/>
              </a:rPr>
              <a:t>是</a:t>
            </a:r>
            <a:r>
              <a:rPr lang="zh-CN" altLang="en-US" sz="2800" b="1">
                <a:solidFill>
                  <a:schemeClr val="folHlink"/>
                </a:solidFill>
                <a:ea typeface="华文楷体" panose="02010600040101010101" pitchFamily="2" charset="-122"/>
              </a:rPr>
              <a:t>识别</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的特异序列</a:t>
            </a:r>
            <a:r>
              <a:rPr lang="en-US" altLang="zh-CN" sz="2800" b="1">
                <a:solidFill>
                  <a:schemeClr val="folHlink"/>
                </a:solidFill>
                <a:ea typeface="华文楷体" panose="02010600040101010101" pitchFamily="2" charset="-122"/>
              </a:rPr>
              <a:t>, </a:t>
            </a:r>
            <a:r>
              <a:rPr lang="zh-CN" altLang="en-US" sz="2800" b="1">
                <a:solidFill>
                  <a:schemeClr val="folHlink"/>
                </a:solidFill>
                <a:ea typeface="华文楷体" panose="02010600040101010101" pitchFamily="2" charset="-122"/>
              </a:rPr>
              <a:t>并在识别位点或其周围切割双链</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的一类内切酶。</a:t>
            </a:r>
          </a:p>
        </p:txBody>
      </p:sp>
      <p:grpSp>
        <p:nvGrpSpPr>
          <p:cNvPr id="57348" name="Group 4"/>
          <p:cNvGrpSpPr>
            <a:grpSpLocks/>
          </p:cNvGrpSpPr>
          <p:nvPr/>
        </p:nvGrpSpPr>
        <p:grpSpPr bwMode="auto">
          <a:xfrm>
            <a:off x="452438" y="4797425"/>
            <a:ext cx="3581400" cy="712788"/>
            <a:chOff x="912" y="2064"/>
            <a:chExt cx="2256" cy="449"/>
          </a:xfrm>
        </p:grpSpPr>
        <p:sp>
          <p:nvSpPr>
            <p:cNvPr id="57349" name="Line 5"/>
            <p:cNvSpPr>
              <a:spLocks noChangeShapeType="1"/>
            </p:cNvSpPr>
            <p:nvPr/>
          </p:nvSpPr>
          <p:spPr bwMode="auto">
            <a:xfrm>
              <a:off x="912" y="2208"/>
              <a:ext cx="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50" name="Line 6"/>
            <p:cNvSpPr>
              <a:spLocks noChangeShapeType="1"/>
            </p:cNvSpPr>
            <p:nvPr/>
          </p:nvSpPr>
          <p:spPr bwMode="auto">
            <a:xfrm>
              <a:off x="912" y="2400"/>
              <a:ext cx="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51" name="Rectangle 7"/>
            <p:cNvSpPr>
              <a:spLocks noChangeArrowheads="1"/>
            </p:cNvSpPr>
            <p:nvPr/>
          </p:nvSpPr>
          <p:spPr bwMode="auto">
            <a:xfrm>
              <a:off x="1632" y="2064"/>
              <a:ext cx="912"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t>GGATCC</a:t>
              </a:r>
            </a:p>
            <a:p>
              <a:pPr>
                <a:lnSpc>
                  <a:spcPct val="20000"/>
                </a:lnSpc>
                <a:spcBef>
                  <a:spcPct val="50000"/>
                </a:spcBef>
              </a:pPr>
              <a:r>
                <a:rPr lang="en-US" altLang="zh-CN" b="1"/>
                <a:t>CCTAGG</a:t>
              </a:r>
            </a:p>
          </p:txBody>
        </p:sp>
        <p:sp>
          <p:nvSpPr>
            <p:cNvPr id="57352" name="Line 8"/>
            <p:cNvSpPr>
              <a:spLocks noChangeShapeType="1"/>
            </p:cNvSpPr>
            <p:nvPr/>
          </p:nvSpPr>
          <p:spPr bwMode="auto">
            <a:xfrm>
              <a:off x="2496" y="2400"/>
              <a:ext cx="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53" name="Line 9"/>
            <p:cNvSpPr>
              <a:spLocks noChangeShapeType="1"/>
            </p:cNvSpPr>
            <p:nvPr/>
          </p:nvSpPr>
          <p:spPr bwMode="auto">
            <a:xfrm>
              <a:off x="2496" y="2208"/>
              <a:ext cx="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57354" name="Line 10"/>
          <p:cNvSpPr>
            <a:spLocks noChangeShapeType="1"/>
          </p:cNvSpPr>
          <p:nvPr/>
        </p:nvSpPr>
        <p:spPr bwMode="auto">
          <a:xfrm>
            <a:off x="1903413" y="4433888"/>
            <a:ext cx="0" cy="457200"/>
          </a:xfrm>
          <a:prstGeom prst="line">
            <a:avLst/>
          </a:prstGeom>
          <a:noFill/>
          <a:ln w="5715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55" name="Line 11"/>
          <p:cNvSpPr>
            <a:spLocks noChangeShapeType="1"/>
          </p:cNvSpPr>
          <p:nvPr/>
        </p:nvSpPr>
        <p:spPr bwMode="auto">
          <a:xfrm flipV="1">
            <a:off x="2738438" y="5483225"/>
            <a:ext cx="0" cy="457200"/>
          </a:xfrm>
          <a:prstGeom prst="line">
            <a:avLst/>
          </a:prstGeom>
          <a:noFill/>
          <a:ln w="5715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57356" name="Group 12"/>
          <p:cNvGrpSpPr>
            <a:grpSpLocks/>
          </p:cNvGrpSpPr>
          <p:nvPr/>
        </p:nvGrpSpPr>
        <p:grpSpPr bwMode="auto">
          <a:xfrm>
            <a:off x="4643438" y="4797425"/>
            <a:ext cx="1958975" cy="749300"/>
            <a:chOff x="3370" y="1920"/>
            <a:chExt cx="1234" cy="472"/>
          </a:xfrm>
        </p:grpSpPr>
        <p:sp>
          <p:nvSpPr>
            <p:cNvPr id="57357" name="Text Box 13"/>
            <p:cNvSpPr txBox="1">
              <a:spLocks noChangeArrowheads="1"/>
            </p:cNvSpPr>
            <p:nvPr/>
          </p:nvSpPr>
          <p:spPr bwMode="auto">
            <a:xfrm>
              <a:off x="3840" y="1920"/>
              <a:ext cx="764"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G</a:t>
              </a:r>
            </a:p>
            <a:p>
              <a:pPr>
                <a:lnSpc>
                  <a:spcPct val="80000"/>
                </a:lnSpc>
              </a:pPr>
              <a:r>
                <a:rPr lang="en-US" altLang="zh-CN" b="1"/>
                <a:t>CCTAG</a:t>
              </a:r>
            </a:p>
          </p:txBody>
        </p:sp>
        <p:sp>
          <p:nvSpPr>
            <p:cNvPr id="57358" name="Line 14"/>
            <p:cNvSpPr>
              <a:spLocks noChangeShapeType="1"/>
            </p:cNvSpPr>
            <p:nvPr/>
          </p:nvSpPr>
          <p:spPr bwMode="auto">
            <a:xfrm>
              <a:off x="3370" y="2043"/>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59" name="Line 15"/>
            <p:cNvSpPr>
              <a:spLocks noChangeShapeType="1"/>
            </p:cNvSpPr>
            <p:nvPr/>
          </p:nvSpPr>
          <p:spPr bwMode="auto">
            <a:xfrm>
              <a:off x="3408" y="2208"/>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57360" name="Group 16"/>
          <p:cNvGrpSpPr>
            <a:grpSpLocks/>
          </p:cNvGrpSpPr>
          <p:nvPr/>
        </p:nvGrpSpPr>
        <p:grpSpPr bwMode="auto">
          <a:xfrm>
            <a:off x="6804025" y="4797425"/>
            <a:ext cx="1844675" cy="749300"/>
            <a:chOff x="3984" y="3120"/>
            <a:chExt cx="1162" cy="428"/>
          </a:xfrm>
        </p:grpSpPr>
        <p:sp>
          <p:nvSpPr>
            <p:cNvPr id="57361" name="Text Box 17"/>
            <p:cNvSpPr txBox="1">
              <a:spLocks noChangeArrowheads="1"/>
            </p:cNvSpPr>
            <p:nvPr/>
          </p:nvSpPr>
          <p:spPr bwMode="auto">
            <a:xfrm>
              <a:off x="3984" y="3120"/>
              <a:ext cx="764"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GATCC</a:t>
              </a:r>
            </a:p>
            <a:p>
              <a:pPr>
                <a:lnSpc>
                  <a:spcPct val="80000"/>
                </a:lnSpc>
              </a:pPr>
              <a:r>
                <a:rPr lang="en-US" altLang="zh-CN" b="1"/>
                <a:t>        G</a:t>
              </a:r>
            </a:p>
          </p:txBody>
        </p:sp>
        <p:sp>
          <p:nvSpPr>
            <p:cNvPr id="57362" name="Line 18"/>
            <p:cNvSpPr>
              <a:spLocks noChangeShapeType="1"/>
            </p:cNvSpPr>
            <p:nvPr/>
          </p:nvSpPr>
          <p:spPr bwMode="auto">
            <a:xfrm>
              <a:off x="4666" y="3423"/>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7363" name="Line 19"/>
            <p:cNvSpPr>
              <a:spLocks noChangeShapeType="1"/>
            </p:cNvSpPr>
            <p:nvPr/>
          </p:nvSpPr>
          <p:spPr bwMode="auto">
            <a:xfrm>
              <a:off x="4656" y="3264"/>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57364" name="AutoShape 20"/>
          <p:cNvSpPr>
            <a:spLocks noChangeArrowheads="1"/>
          </p:cNvSpPr>
          <p:nvPr/>
        </p:nvSpPr>
        <p:spPr bwMode="auto">
          <a:xfrm>
            <a:off x="4110038" y="5102225"/>
            <a:ext cx="457200" cy="152400"/>
          </a:xfrm>
          <a:prstGeom prst="rightArrow">
            <a:avLst>
              <a:gd name="adj1" fmla="val 50000"/>
              <a:gd name="adj2" fmla="val 75000"/>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365" name="Text Box 21"/>
          <p:cNvSpPr txBox="1">
            <a:spLocks noChangeArrowheads="1"/>
          </p:cNvSpPr>
          <p:nvPr/>
        </p:nvSpPr>
        <p:spPr bwMode="auto">
          <a:xfrm>
            <a:off x="6396038" y="4797425"/>
            <a:ext cx="51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chemeClr val="hlink"/>
                </a:solidFill>
                <a:effectLst>
                  <a:outerShdw blurRad="38100" dist="38100" dir="2700000" algn="tl">
                    <a:srgbClr val="C0C0C0"/>
                  </a:outerShdw>
                </a:effectLst>
              </a:rPr>
              <a:t>+</a:t>
            </a:r>
          </a:p>
        </p:txBody>
      </p:sp>
      <p:sp>
        <p:nvSpPr>
          <p:cNvPr id="57366" name="Rectangle 22"/>
          <p:cNvSpPr>
            <a:spLocks noChangeArrowheads="1"/>
          </p:cNvSpPr>
          <p:nvPr/>
        </p:nvSpPr>
        <p:spPr bwMode="auto">
          <a:xfrm>
            <a:off x="606425" y="4224338"/>
            <a:ext cx="1395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solidFill>
                  <a:schemeClr val="folHlink"/>
                </a:solidFill>
                <a:latin typeface="Times New Roman" panose="02020603050405020304" pitchFamily="18" charset="0"/>
              </a:rPr>
              <a:t>Bam </a:t>
            </a:r>
            <a:r>
              <a:rPr lang="en-US" altLang="zh-CN" b="1">
                <a:solidFill>
                  <a:schemeClr val="folHlink"/>
                </a:solidFill>
                <a:latin typeface="Times New Roman" panose="02020603050405020304" pitchFamily="18" charset="0"/>
              </a:rPr>
              <a:t>HⅠ</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7347"/>
                                        </p:tgtEl>
                                        <p:attrNameLst>
                                          <p:attrName>style.visibility</p:attrName>
                                        </p:attrNameLst>
                                      </p:cBhvr>
                                      <p:to>
                                        <p:strVal val="visible"/>
                                      </p:to>
                                    </p:set>
                                    <p:animEffect transition="in" filter="wipe(up)">
                                      <p:cBhvr>
                                        <p:cTn id="7" dur="500"/>
                                        <p:tgtEl>
                                          <p:spTgt spid="57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7366"/>
                                        </p:tgtEl>
                                        <p:attrNameLst>
                                          <p:attrName>style.visibility</p:attrName>
                                        </p:attrNameLst>
                                      </p:cBhvr>
                                      <p:to>
                                        <p:strVal val="visible"/>
                                      </p:to>
                                    </p:set>
                                    <p:anim calcmode="lin" valueType="num">
                                      <p:cBhvr>
                                        <p:cTn id="12" dur="500" fill="hold"/>
                                        <p:tgtEl>
                                          <p:spTgt spid="57366"/>
                                        </p:tgtEl>
                                        <p:attrNameLst>
                                          <p:attrName>ppt_w</p:attrName>
                                        </p:attrNameLst>
                                      </p:cBhvr>
                                      <p:tavLst>
                                        <p:tav tm="0">
                                          <p:val>
                                            <p:fltVal val="0"/>
                                          </p:val>
                                        </p:tav>
                                        <p:tav tm="100000">
                                          <p:val>
                                            <p:strVal val="#ppt_w"/>
                                          </p:val>
                                        </p:tav>
                                      </p:tavLst>
                                    </p:anim>
                                    <p:anim calcmode="lin" valueType="num">
                                      <p:cBhvr>
                                        <p:cTn id="13" dur="500" fill="hold"/>
                                        <p:tgtEl>
                                          <p:spTgt spid="5736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57348"/>
                                        </p:tgtEl>
                                        <p:attrNameLst>
                                          <p:attrName>style.visibility</p:attrName>
                                        </p:attrNameLst>
                                      </p:cBhvr>
                                      <p:to>
                                        <p:strVal val="visible"/>
                                      </p:to>
                                    </p:set>
                                    <p:animEffect transition="in" filter="dissolve">
                                      <p:cBhvr>
                                        <p:cTn id="17" dur="500"/>
                                        <p:tgtEl>
                                          <p:spTgt spid="57348"/>
                                        </p:tgtEl>
                                      </p:cBhvr>
                                    </p:animEffect>
                                  </p:childTnLst>
                                </p:cTn>
                              </p:par>
                            </p:childTnLst>
                          </p:cTn>
                        </p:par>
                        <p:par>
                          <p:cTn id="18" fill="hold" nodeType="afterGroup">
                            <p:stCondLst>
                              <p:cond delay="1000"/>
                            </p:stCondLst>
                            <p:childTnLst>
                              <p:par>
                                <p:cTn id="19" presetID="22" presetClass="entr" presetSubtype="1" fill="hold" nodeType="afterEffect">
                                  <p:stCondLst>
                                    <p:cond delay="500"/>
                                  </p:stCondLst>
                                  <p:childTnLst>
                                    <p:set>
                                      <p:cBhvr>
                                        <p:cTn id="20" dur="1" fill="hold">
                                          <p:stCondLst>
                                            <p:cond delay="0"/>
                                          </p:stCondLst>
                                        </p:cTn>
                                        <p:tgtEl>
                                          <p:spTgt spid="57354"/>
                                        </p:tgtEl>
                                        <p:attrNameLst>
                                          <p:attrName>style.visibility</p:attrName>
                                        </p:attrNameLst>
                                      </p:cBhvr>
                                      <p:to>
                                        <p:strVal val="visible"/>
                                      </p:to>
                                    </p:set>
                                    <p:animEffect transition="in" filter="wipe(up)">
                                      <p:cBhvr>
                                        <p:cTn id="21" dur="500"/>
                                        <p:tgtEl>
                                          <p:spTgt spid="57354"/>
                                        </p:tgtEl>
                                      </p:cBhvr>
                                    </p:animEffect>
                                  </p:childTnLst>
                                </p:cTn>
                              </p:par>
                            </p:childTnLst>
                          </p:cTn>
                        </p:par>
                        <p:par>
                          <p:cTn id="22" fill="hold" nodeType="afterGroup">
                            <p:stCondLst>
                              <p:cond delay="2000"/>
                            </p:stCondLst>
                            <p:childTnLst>
                              <p:par>
                                <p:cTn id="23" presetID="22" presetClass="entr" presetSubtype="4" fill="hold" nodeType="afterEffect">
                                  <p:stCondLst>
                                    <p:cond delay="0"/>
                                  </p:stCondLst>
                                  <p:childTnLst>
                                    <p:set>
                                      <p:cBhvr>
                                        <p:cTn id="24" dur="1" fill="hold">
                                          <p:stCondLst>
                                            <p:cond delay="0"/>
                                          </p:stCondLst>
                                        </p:cTn>
                                        <p:tgtEl>
                                          <p:spTgt spid="57355"/>
                                        </p:tgtEl>
                                        <p:attrNameLst>
                                          <p:attrName>style.visibility</p:attrName>
                                        </p:attrNameLst>
                                      </p:cBhvr>
                                      <p:to>
                                        <p:strVal val="visible"/>
                                      </p:to>
                                    </p:set>
                                    <p:animEffect transition="in" filter="wipe(down)">
                                      <p:cBhvr>
                                        <p:cTn id="25" dur="500"/>
                                        <p:tgtEl>
                                          <p:spTgt spid="57355"/>
                                        </p:tgtEl>
                                      </p:cBhvr>
                                    </p:animEffect>
                                  </p:childTnLst>
                                </p:cTn>
                              </p:par>
                            </p:childTnLst>
                          </p:cTn>
                        </p:par>
                        <p:par>
                          <p:cTn id="26" fill="hold" nodeType="afterGroup">
                            <p:stCondLst>
                              <p:cond delay="2500"/>
                            </p:stCondLst>
                            <p:childTnLst>
                              <p:par>
                                <p:cTn id="27" presetID="22" presetClass="entr" presetSubtype="8" fill="hold" nodeType="afterEffect">
                                  <p:stCondLst>
                                    <p:cond delay="0"/>
                                  </p:stCondLst>
                                  <p:childTnLst>
                                    <p:set>
                                      <p:cBhvr>
                                        <p:cTn id="28" dur="1" fill="hold">
                                          <p:stCondLst>
                                            <p:cond delay="0"/>
                                          </p:stCondLst>
                                        </p:cTn>
                                        <p:tgtEl>
                                          <p:spTgt spid="57364"/>
                                        </p:tgtEl>
                                        <p:attrNameLst>
                                          <p:attrName>style.visibility</p:attrName>
                                        </p:attrNameLst>
                                      </p:cBhvr>
                                      <p:to>
                                        <p:strVal val="visible"/>
                                      </p:to>
                                    </p:set>
                                    <p:animEffect transition="in" filter="wipe(left)">
                                      <p:cBhvr>
                                        <p:cTn id="29" dur="500"/>
                                        <p:tgtEl>
                                          <p:spTgt spid="57364"/>
                                        </p:tgtEl>
                                      </p:cBhvr>
                                    </p:animEffect>
                                  </p:childTnLst>
                                </p:cTn>
                              </p:par>
                            </p:childTnLst>
                          </p:cTn>
                        </p:par>
                        <p:par>
                          <p:cTn id="30" fill="hold" nodeType="afterGroup">
                            <p:stCondLst>
                              <p:cond delay="3000"/>
                            </p:stCondLst>
                            <p:childTnLst>
                              <p:par>
                                <p:cTn id="31" presetID="9" presetClass="entr" presetSubtype="0" fill="hold" nodeType="afterEffect">
                                  <p:stCondLst>
                                    <p:cond delay="0"/>
                                  </p:stCondLst>
                                  <p:childTnLst>
                                    <p:set>
                                      <p:cBhvr>
                                        <p:cTn id="32" dur="1" fill="hold">
                                          <p:stCondLst>
                                            <p:cond delay="0"/>
                                          </p:stCondLst>
                                        </p:cTn>
                                        <p:tgtEl>
                                          <p:spTgt spid="57356"/>
                                        </p:tgtEl>
                                        <p:attrNameLst>
                                          <p:attrName>style.visibility</p:attrName>
                                        </p:attrNameLst>
                                      </p:cBhvr>
                                      <p:to>
                                        <p:strVal val="visible"/>
                                      </p:to>
                                    </p:set>
                                    <p:animEffect transition="in" filter="dissolve">
                                      <p:cBhvr>
                                        <p:cTn id="33" dur="500"/>
                                        <p:tgtEl>
                                          <p:spTgt spid="57356"/>
                                        </p:tgtEl>
                                      </p:cBhvr>
                                    </p:animEffect>
                                  </p:childTnLst>
                                </p:cTn>
                              </p:par>
                            </p:childTnLst>
                          </p:cTn>
                        </p:par>
                        <p:par>
                          <p:cTn id="34" fill="hold" nodeType="afterGroup">
                            <p:stCondLst>
                              <p:cond delay="3500"/>
                            </p:stCondLst>
                            <p:childTnLst>
                              <p:par>
                                <p:cTn id="35" presetID="9" presetClass="entr" presetSubtype="0" fill="hold" grpId="0" nodeType="afterEffect">
                                  <p:stCondLst>
                                    <p:cond delay="0"/>
                                  </p:stCondLst>
                                  <p:childTnLst>
                                    <p:set>
                                      <p:cBhvr>
                                        <p:cTn id="36" dur="1" fill="hold">
                                          <p:stCondLst>
                                            <p:cond delay="0"/>
                                          </p:stCondLst>
                                        </p:cTn>
                                        <p:tgtEl>
                                          <p:spTgt spid="57365"/>
                                        </p:tgtEl>
                                        <p:attrNameLst>
                                          <p:attrName>style.visibility</p:attrName>
                                        </p:attrNameLst>
                                      </p:cBhvr>
                                      <p:to>
                                        <p:strVal val="visible"/>
                                      </p:to>
                                    </p:set>
                                    <p:animEffect transition="in" filter="dissolve">
                                      <p:cBhvr>
                                        <p:cTn id="37" dur="500"/>
                                        <p:tgtEl>
                                          <p:spTgt spid="57365"/>
                                        </p:tgtEl>
                                      </p:cBhvr>
                                    </p:animEffect>
                                  </p:childTnLst>
                                </p:cTn>
                              </p:par>
                            </p:childTnLst>
                          </p:cTn>
                        </p:par>
                        <p:par>
                          <p:cTn id="38" fill="hold" nodeType="afterGroup">
                            <p:stCondLst>
                              <p:cond delay="4000"/>
                            </p:stCondLst>
                            <p:childTnLst>
                              <p:par>
                                <p:cTn id="39" presetID="9" presetClass="entr" presetSubtype="0" fill="hold" nodeType="afterEffect">
                                  <p:stCondLst>
                                    <p:cond delay="0"/>
                                  </p:stCondLst>
                                  <p:childTnLst>
                                    <p:set>
                                      <p:cBhvr>
                                        <p:cTn id="40" dur="1" fill="hold">
                                          <p:stCondLst>
                                            <p:cond delay="0"/>
                                          </p:stCondLst>
                                        </p:cTn>
                                        <p:tgtEl>
                                          <p:spTgt spid="57360"/>
                                        </p:tgtEl>
                                        <p:attrNameLst>
                                          <p:attrName>style.visibility</p:attrName>
                                        </p:attrNameLst>
                                      </p:cBhvr>
                                      <p:to>
                                        <p:strVal val="visible"/>
                                      </p:to>
                                    </p:set>
                                    <p:animEffect transition="in" filter="dissolve">
                                      <p:cBhvr>
                                        <p:cTn id="41" dur="500"/>
                                        <p:tgtEl>
                                          <p:spTgt spid="5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65" grpId="0" autoUpdateAnimBg="0"/>
      <p:bldP spid="5736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187450" y="3644900"/>
            <a:ext cx="6697663" cy="23145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179388" indent="808038">
              <a:defRPr kumimoji="1" sz="2400">
                <a:solidFill>
                  <a:schemeClr val="tx1"/>
                </a:solidFill>
                <a:latin typeface="Times New Roman" panose="02020603050405020304" pitchFamily="18" charset="0"/>
                <a:ea typeface="宋体" panose="02010600030101010101" pitchFamily="2" charset="-122"/>
              </a:defRPr>
            </a:lvl2pPr>
            <a:lvl3pPr marL="1706563">
              <a:defRPr kumimoji="1" sz="2400">
                <a:solidFill>
                  <a:schemeClr val="tx1"/>
                </a:solidFill>
                <a:latin typeface="Times New Roman" panose="02020603050405020304" pitchFamily="18" charset="0"/>
                <a:ea typeface="宋体" panose="02010600030101010101" pitchFamily="2" charset="-122"/>
              </a:defRPr>
            </a:lvl3pPr>
            <a:lvl4pPr marL="1885950">
              <a:defRPr kumimoji="1" sz="2400">
                <a:solidFill>
                  <a:schemeClr val="tx1"/>
                </a:solidFill>
                <a:latin typeface="Times New Roman" panose="02020603050405020304" pitchFamily="18" charset="0"/>
                <a:ea typeface="宋体" panose="02010600030101010101" pitchFamily="2" charset="-122"/>
              </a:defRPr>
            </a:lvl4pPr>
            <a:lvl5pPr marL="2065338">
              <a:defRPr kumimoji="1" sz="2400">
                <a:solidFill>
                  <a:schemeClr val="tx1"/>
                </a:solidFill>
                <a:latin typeface="Times New Roman" panose="02020603050405020304" pitchFamily="18" charset="0"/>
                <a:ea typeface="宋体" panose="02010600030101010101" pitchFamily="2" charset="-122"/>
              </a:defRPr>
            </a:lvl5pPr>
            <a:lvl6pPr marL="25225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97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369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941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30000"/>
              </a:lnSpc>
            </a:pPr>
            <a:r>
              <a:rPr lang="zh-CN" altLang="en-US" sz="2800" b="1">
                <a:solidFill>
                  <a:srgbClr val="993366"/>
                </a:solidFill>
                <a:ea typeface="华文楷体" panose="02010600040101010101" pitchFamily="2" charset="-122"/>
              </a:rPr>
              <a:t>作用</a:t>
            </a:r>
            <a:endParaRPr lang="zh-CN" altLang="en-US" sz="2800" b="1">
              <a:solidFill>
                <a:schemeClr val="bg2"/>
              </a:solidFill>
              <a:ea typeface="华文楷体" panose="02010600040101010101" pitchFamily="2" charset="-122"/>
            </a:endParaRPr>
          </a:p>
          <a:p>
            <a:pPr lvl="1" algn="just">
              <a:lnSpc>
                <a:spcPct val="130000"/>
              </a:lnSpc>
            </a:pPr>
            <a:r>
              <a:rPr lang="zh-CN" altLang="en-US" sz="2800" b="1">
                <a:solidFill>
                  <a:schemeClr val="folHlink"/>
                </a:solidFill>
                <a:ea typeface="华文楷体" panose="02010600040101010101" pitchFamily="2" charset="-122"/>
              </a:rPr>
              <a:t>与甲基化酶共同构成细菌的限制修饰系统，限制外源</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 保护自身</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a:t>
            </a:r>
          </a:p>
        </p:txBody>
      </p:sp>
      <p:sp>
        <p:nvSpPr>
          <p:cNvPr id="58371" name="Text Box 3"/>
          <p:cNvSpPr txBox="1">
            <a:spLocks noChangeArrowheads="1"/>
          </p:cNvSpPr>
          <p:nvPr/>
        </p:nvSpPr>
        <p:spPr bwMode="auto">
          <a:xfrm>
            <a:off x="1116013" y="1773238"/>
            <a:ext cx="6192837" cy="1373187"/>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812800">
              <a:defRPr kumimoji="1" sz="2400">
                <a:solidFill>
                  <a:schemeClr val="tx1"/>
                </a:solidFill>
                <a:latin typeface="Times New Roman" panose="02020603050405020304" pitchFamily="18" charset="0"/>
                <a:ea typeface="宋体" panose="02010600030101010101" pitchFamily="2" charset="-122"/>
              </a:defRPr>
            </a:lvl2pPr>
            <a:lvl3pPr marL="992188">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2800" b="1">
                <a:solidFill>
                  <a:srgbClr val="993366"/>
                </a:solidFill>
                <a:latin typeface="Tahoma" panose="020B0604030504040204" pitchFamily="34" charset="0"/>
                <a:ea typeface="华文楷体" panose="02010600040101010101" pitchFamily="2" charset="-122"/>
              </a:rPr>
              <a:t>分类</a:t>
            </a:r>
          </a:p>
          <a:p>
            <a:pPr lvl="1"/>
            <a:r>
              <a:rPr lang="en-US" altLang="zh-CN" sz="2800" b="1">
                <a:solidFill>
                  <a:schemeClr val="folHlink"/>
                </a:solidFill>
                <a:latin typeface="Tahoma" panose="020B0604030504040204" pitchFamily="34" charset="0"/>
                <a:ea typeface="华文楷体" panose="02010600040101010101" pitchFamily="2" charset="-122"/>
              </a:rPr>
              <a:t>Ⅰ</a:t>
            </a:r>
            <a:r>
              <a:rPr lang="zh-CN" altLang="en-US" sz="2800" b="1">
                <a:solidFill>
                  <a:schemeClr val="folHlink"/>
                </a:solidFill>
                <a:latin typeface="Tahoma" panose="020B0604030504040204" pitchFamily="34" charset="0"/>
                <a:ea typeface="华文楷体" panose="02010600040101010101" pitchFamily="2" charset="-122"/>
              </a:rPr>
              <a:t>、</a:t>
            </a:r>
            <a:r>
              <a:rPr lang="en-US" altLang="zh-CN" sz="2800" b="1">
                <a:solidFill>
                  <a:schemeClr val="folHlink"/>
                </a:solidFill>
                <a:latin typeface="Tahoma" panose="020B0604030504040204" pitchFamily="34" charset="0"/>
                <a:ea typeface="华文楷体" panose="02010600040101010101" pitchFamily="2" charset="-122"/>
              </a:rPr>
              <a:t>Ⅱ</a:t>
            </a:r>
            <a:r>
              <a:rPr lang="zh-CN" altLang="en-US" sz="2800" b="1">
                <a:solidFill>
                  <a:schemeClr val="folHlink"/>
                </a:solidFill>
                <a:latin typeface="Tahoma" panose="020B0604030504040204" pitchFamily="34" charset="0"/>
                <a:ea typeface="华文楷体" panose="02010600040101010101" pitchFamily="2" charset="-122"/>
              </a:rPr>
              <a:t>、</a:t>
            </a:r>
            <a:r>
              <a:rPr lang="en-US" altLang="zh-CN" sz="2800" b="1">
                <a:solidFill>
                  <a:schemeClr val="folHlink"/>
                </a:solidFill>
                <a:latin typeface="Tahoma" panose="020B0604030504040204" pitchFamily="34" charset="0"/>
                <a:ea typeface="华文楷体" panose="02010600040101010101" pitchFamily="2" charset="-122"/>
              </a:rPr>
              <a:t>Ⅲ</a:t>
            </a:r>
          </a:p>
          <a:p>
            <a:pPr lvl="1"/>
            <a:r>
              <a:rPr lang="zh-CN" altLang="en-US" sz="2800" b="1">
                <a:solidFill>
                  <a:schemeClr val="folHlink"/>
                </a:solidFill>
                <a:latin typeface="Tahoma" panose="020B0604030504040204" pitchFamily="34" charset="0"/>
                <a:ea typeface="华文楷体" panose="02010600040101010101" pitchFamily="2" charset="-122"/>
              </a:rPr>
              <a:t>（基因工程技术中常用</a:t>
            </a:r>
            <a:r>
              <a:rPr lang="en-US" altLang="zh-CN" sz="2800" b="1">
                <a:solidFill>
                  <a:schemeClr val="folHlink"/>
                </a:solidFill>
                <a:latin typeface="Tahoma" panose="020B0604030504040204" pitchFamily="34" charset="0"/>
                <a:ea typeface="华文楷体" panose="02010600040101010101" pitchFamily="2" charset="-122"/>
              </a:rPr>
              <a:t>Ⅱ</a:t>
            </a:r>
            <a:r>
              <a:rPr lang="zh-CN" altLang="en-US" sz="2800" b="1">
                <a:solidFill>
                  <a:schemeClr val="folHlink"/>
                </a:solidFill>
                <a:latin typeface="Tahoma" panose="020B0604030504040204" pitchFamily="34" charset="0"/>
                <a:ea typeface="华文楷体" panose="02010600040101010101" pitchFamily="2" charset="-122"/>
              </a:rPr>
              <a:t>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wipe(left)">
                                      <p:cBhvr>
                                        <p:cTn id="7" dur="500"/>
                                        <p:tgtEl>
                                          <p:spTgt spid="58371"/>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8370"/>
                                        </p:tgtEl>
                                        <p:attrNameLst>
                                          <p:attrName>style.visibility</p:attrName>
                                        </p:attrNameLst>
                                      </p:cBhvr>
                                      <p:to>
                                        <p:strVal val="visible"/>
                                      </p:to>
                                    </p:set>
                                    <p:animEffect transition="in" filter="box(in)">
                                      <p:cBhvr>
                                        <p:cTn id="11"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900113" y="3860800"/>
            <a:ext cx="7705725" cy="214312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255713" indent="-1255713">
              <a:defRPr kumimoji="1" sz="2400">
                <a:solidFill>
                  <a:schemeClr val="tx1"/>
                </a:solidFill>
                <a:latin typeface="Times New Roman" panose="02020603050405020304" pitchFamily="18" charset="0"/>
                <a:ea typeface="宋体" panose="02010600030101010101" pitchFamily="2" charset="-122"/>
              </a:defRPr>
            </a:lvl1pPr>
            <a:lvl2pPr marL="1527175">
              <a:defRPr kumimoji="1" sz="2400">
                <a:solidFill>
                  <a:schemeClr val="tx1"/>
                </a:solidFill>
                <a:latin typeface="Times New Roman" panose="02020603050405020304" pitchFamily="18" charset="0"/>
                <a:ea typeface="宋体" panose="02010600030101010101" pitchFamily="2" charset="-122"/>
              </a:defRPr>
            </a:lvl2pPr>
            <a:lvl3pPr marL="1706563">
              <a:defRPr kumimoji="1" sz="2400">
                <a:solidFill>
                  <a:schemeClr val="tx1"/>
                </a:solidFill>
                <a:latin typeface="Times New Roman" panose="02020603050405020304" pitchFamily="18" charset="0"/>
                <a:ea typeface="宋体" panose="02010600030101010101" pitchFamily="2" charset="-122"/>
              </a:defRPr>
            </a:lvl3pPr>
            <a:lvl4pPr marL="1885950">
              <a:defRPr kumimoji="1" sz="2400">
                <a:solidFill>
                  <a:schemeClr val="tx1"/>
                </a:solidFill>
                <a:latin typeface="Times New Roman" panose="02020603050405020304" pitchFamily="18" charset="0"/>
                <a:ea typeface="宋体" panose="02010600030101010101" pitchFamily="2" charset="-122"/>
              </a:defRPr>
            </a:lvl4pPr>
            <a:lvl5pPr marL="2065338">
              <a:defRPr kumimoji="1" sz="2400">
                <a:solidFill>
                  <a:schemeClr val="tx1"/>
                </a:solidFill>
                <a:latin typeface="Times New Roman" panose="02020603050405020304" pitchFamily="18" charset="0"/>
                <a:ea typeface="宋体" panose="02010600030101010101" pitchFamily="2" charset="-122"/>
              </a:defRPr>
            </a:lvl5pPr>
            <a:lvl6pPr marL="25225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97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369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941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pPr>
            <a:r>
              <a:rPr lang="zh-CN" altLang="en-US" sz="2800" b="1">
                <a:solidFill>
                  <a:schemeClr val="hlink"/>
                </a:solidFill>
                <a:ea typeface="华文楷体" panose="02010600040101010101" pitchFamily="2" charset="-122"/>
              </a:rPr>
              <a:t>第一个字母取自产生该酶的细菌属名，用大写；</a:t>
            </a:r>
          </a:p>
          <a:p>
            <a:pPr>
              <a:lnSpc>
                <a:spcPct val="120000"/>
              </a:lnSpc>
            </a:pPr>
            <a:r>
              <a:rPr lang="zh-CN" altLang="en-US" sz="2800" b="1">
                <a:solidFill>
                  <a:schemeClr val="folHlink"/>
                </a:solidFill>
                <a:ea typeface="华文楷体" panose="02010600040101010101" pitchFamily="2" charset="-122"/>
              </a:rPr>
              <a:t>第二、第三个字母是该细菌的种名，用小写；</a:t>
            </a:r>
          </a:p>
          <a:p>
            <a:pPr>
              <a:lnSpc>
                <a:spcPct val="120000"/>
              </a:lnSpc>
            </a:pPr>
            <a:r>
              <a:rPr lang="zh-CN" altLang="en-US" sz="2800" b="1">
                <a:solidFill>
                  <a:srgbClr val="993366"/>
                </a:solidFill>
                <a:ea typeface="华文楷体" panose="02010600040101010101" pitchFamily="2" charset="-122"/>
              </a:rPr>
              <a:t>第四个字母代表株；</a:t>
            </a:r>
          </a:p>
          <a:p>
            <a:pPr>
              <a:lnSpc>
                <a:spcPct val="120000"/>
              </a:lnSpc>
            </a:pPr>
            <a:r>
              <a:rPr lang="zh-CN" altLang="en-US" sz="2800" b="1">
                <a:ea typeface="华文楷体" panose="02010600040101010101" pitchFamily="2" charset="-122"/>
              </a:rPr>
              <a:t>用罗马数字表示发现的先后次序。</a:t>
            </a:r>
          </a:p>
        </p:txBody>
      </p:sp>
      <p:sp>
        <p:nvSpPr>
          <p:cNvPr id="59395" name="Rectangle 3"/>
          <p:cNvSpPr>
            <a:spLocks noChangeArrowheads="1"/>
          </p:cNvSpPr>
          <p:nvPr/>
        </p:nvSpPr>
        <p:spPr bwMode="auto">
          <a:xfrm>
            <a:off x="900113" y="1169988"/>
            <a:ext cx="895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rgbClr val="993366"/>
                </a:solidFill>
                <a:latin typeface="Times New Roman" panose="02020603050405020304" pitchFamily="18" charset="0"/>
                <a:ea typeface="华文楷体" panose="02010600040101010101" pitchFamily="2" charset="-122"/>
              </a:rPr>
              <a:t>命名</a:t>
            </a:r>
            <a:endParaRPr lang="zh-CN" altLang="en-US" sz="2800">
              <a:solidFill>
                <a:srgbClr val="993366"/>
              </a:solidFill>
              <a:latin typeface="Times New Roman" panose="02020603050405020304" pitchFamily="18" charset="0"/>
              <a:ea typeface="华文楷体" panose="02010600040101010101" pitchFamily="2" charset="-122"/>
            </a:endParaRPr>
          </a:p>
        </p:txBody>
      </p:sp>
      <p:sp>
        <p:nvSpPr>
          <p:cNvPr id="59396" name="Text Box 4"/>
          <p:cNvSpPr txBox="1">
            <a:spLocks noChangeArrowheads="1"/>
          </p:cNvSpPr>
          <p:nvPr/>
        </p:nvSpPr>
        <p:spPr bwMode="auto">
          <a:xfrm>
            <a:off x="1979613" y="1773238"/>
            <a:ext cx="1571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i="1">
                <a:solidFill>
                  <a:schemeClr val="hlink"/>
                </a:solidFill>
                <a:latin typeface="Times New Roman" panose="02020603050405020304" pitchFamily="18" charset="0"/>
                <a:ea typeface="华文楷体" panose="02010600040101010101" pitchFamily="2" charset="-122"/>
              </a:rPr>
              <a:t>H</a:t>
            </a:r>
            <a:r>
              <a:rPr lang="en-US" altLang="zh-CN" sz="3200" b="1" i="1" u="sng">
                <a:solidFill>
                  <a:schemeClr val="folHlink"/>
                </a:solidFill>
                <a:latin typeface="Times New Roman" panose="02020603050405020304" pitchFamily="18" charset="0"/>
                <a:ea typeface="华文楷体" panose="02010600040101010101" pitchFamily="2" charset="-122"/>
              </a:rPr>
              <a:t>in </a:t>
            </a:r>
            <a:r>
              <a:rPr lang="en-US" altLang="zh-CN" sz="3200" b="1">
                <a:solidFill>
                  <a:srgbClr val="990099"/>
                </a:solidFill>
                <a:latin typeface="Times New Roman" panose="02020603050405020304" pitchFamily="18" charset="0"/>
                <a:ea typeface="华文楷体" panose="02010600040101010101" pitchFamily="2" charset="-122"/>
              </a:rPr>
              <a:t>d</a:t>
            </a:r>
            <a:r>
              <a:rPr lang="en-US" altLang="zh-CN" sz="3200" b="1">
                <a:latin typeface="Times New Roman" panose="02020603050405020304" pitchFamily="18" charset="0"/>
                <a:ea typeface="华文楷体" panose="02010600040101010101" pitchFamily="2" charset="-122"/>
              </a:rPr>
              <a:t>Ⅲ</a:t>
            </a:r>
            <a:endParaRPr lang="en-US" altLang="zh-CN" b="1">
              <a:latin typeface="Times New Roman" panose="02020603050405020304" pitchFamily="18" charset="0"/>
              <a:ea typeface="华文楷体" panose="02010600040101010101" pitchFamily="2" charset="-122"/>
            </a:endParaRPr>
          </a:p>
        </p:txBody>
      </p:sp>
      <p:grpSp>
        <p:nvGrpSpPr>
          <p:cNvPr id="59397" name="Group 5"/>
          <p:cNvGrpSpPr>
            <a:grpSpLocks/>
          </p:cNvGrpSpPr>
          <p:nvPr/>
        </p:nvGrpSpPr>
        <p:grpSpPr bwMode="auto">
          <a:xfrm>
            <a:off x="1042988" y="2278063"/>
            <a:ext cx="3384550" cy="1341437"/>
            <a:chOff x="884" y="1389"/>
            <a:chExt cx="1387" cy="845"/>
          </a:xfrm>
        </p:grpSpPr>
        <p:sp>
          <p:nvSpPr>
            <p:cNvPr id="59398" name="Text Box 6"/>
            <p:cNvSpPr txBox="1">
              <a:spLocks noChangeArrowheads="1"/>
            </p:cNvSpPr>
            <p:nvPr/>
          </p:nvSpPr>
          <p:spPr bwMode="auto">
            <a:xfrm>
              <a:off x="884" y="1946"/>
              <a:ext cx="13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hlink"/>
                  </a:solidFill>
                  <a:latin typeface="Times New Roman" panose="02020603050405020304" pitchFamily="18" charset="0"/>
                  <a:ea typeface="华文楷体" panose="02010600040101010101" pitchFamily="2" charset="-122"/>
                </a:rPr>
                <a:t>   </a:t>
              </a:r>
              <a:r>
                <a:rPr lang="zh-CN" altLang="en-US" b="1">
                  <a:solidFill>
                    <a:schemeClr val="hlink"/>
                  </a:solidFill>
                  <a:latin typeface="Times New Roman" panose="02020603050405020304" pitchFamily="18" charset="0"/>
                  <a:ea typeface="华文楷体" panose="02010600040101010101" pitchFamily="2" charset="-122"/>
                </a:rPr>
                <a:t>属</a:t>
              </a:r>
              <a:r>
                <a:rPr lang="zh-CN" altLang="en-US" b="1">
                  <a:latin typeface="Times New Roman" panose="02020603050405020304" pitchFamily="18" charset="0"/>
                  <a:ea typeface="华文楷体" panose="02010600040101010101" pitchFamily="2" charset="-122"/>
                </a:rPr>
                <a:t>       </a:t>
              </a:r>
              <a:r>
                <a:rPr lang="zh-CN" altLang="en-US" b="1">
                  <a:solidFill>
                    <a:schemeClr val="folHlink"/>
                  </a:solidFill>
                  <a:latin typeface="Times New Roman" panose="02020603050405020304" pitchFamily="18" charset="0"/>
                  <a:ea typeface="华文楷体" panose="02010600040101010101" pitchFamily="2" charset="-122"/>
                </a:rPr>
                <a:t>系</a:t>
              </a:r>
              <a:r>
                <a:rPr lang="zh-CN" altLang="en-US" b="1">
                  <a:latin typeface="Times New Roman" panose="02020603050405020304" pitchFamily="18" charset="0"/>
                  <a:ea typeface="华文楷体" panose="02010600040101010101" pitchFamily="2" charset="-122"/>
                </a:rPr>
                <a:t>        </a:t>
              </a:r>
              <a:r>
                <a:rPr lang="zh-CN" altLang="en-US" b="1">
                  <a:solidFill>
                    <a:srgbClr val="990099"/>
                  </a:solidFill>
                  <a:latin typeface="Times New Roman" panose="02020603050405020304" pitchFamily="18" charset="0"/>
                  <a:ea typeface="华文楷体" panose="02010600040101010101" pitchFamily="2" charset="-122"/>
                </a:rPr>
                <a:t>株</a:t>
              </a:r>
              <a:r>
                <a:rPr lang="zh-CN" altLang="en-US" b="1">
                  <a:latin typeface="Times New Roman" panose="02020603050405020304" pitchFamily="18" charset="0"/>
                  <a:ea typeface="华文楷体" panose="02010600040101010101" pitchFamily="2" charset="-122"/>
                </a:rPr>
                <a:t>        序</a:t>
              </a:r>
            </a:p>
          </p:txBody>
        </p:sp>
        <p:sp>
          <p:nvSpPr>
            <p:cNvPr id="59399" name="Line 7"/>
            <p:cNvSpPr>
              <a:spLocks noChangeShapeType="1"/>
            </p:cNvSpPr>
            <p:nvPr/>
          </p:nvSpPr>
          <p:spPr bwMode="auto">
            <a:xfrm flipV="1">
              <a:off x="1066" y="1389"/>
              <a:ext cx="272" cy="589"/>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400" name="Line 8"/>
            <p:cNvSpPr>
              <a:spLocks noChangeShapeType="1"/>
            </p:cNvSpPr>
            <p:nvPr/>
          </p:nvSpPr>
          <p:spPr bwMode="auto">
            <a:xfrm flipH="1">
              <a:off x="1429" y="1434"/>
              <a:ext cx="90" cy="54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401" name="Line 9"/>
            <p:cNvSpPr>
              <a:spLocks noChangeShapeType="1"/>
            </p:cNvSpPr>
            <p:nvPr/>
          </p:nvSpPr>
          <p:spPr bwMode="auto">
            <a:xfrm>
              <a:off x="1655" y="1389"/>
              <a:ext cx="136" cy="5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9402" name="Line 10"/>
            <p:cNvSpPr>
              <a:spLocks noChangeShapeType="1"/>
            </p:cNvSpPr>
            <p:nvPr/>
          </p:nvSpPr>
          <p:spPr bwMode="auto">
            <a:xfrm>
              <a:off x="1791" y="1389"/>
              <a:ext cx="363" cy="5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59403" name="Text Box 11"/>
          <p:cNvSpPr txBox="1">
            <a:spLocks noChangeArrowheads="1"/>
          </p:cNvSpPr>
          <p:nvPr/>
        </p:nvSpPr>
        <p:spPr bwMode="auto">
          <a:xfrm>
            <a:off x="3851275" y="1773238"/>
            <a:ext cx="4011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hlink"/>
                </a:solidFill>
                <a:latin typeface="Times New Roman" panose="02020603050405020304" pitchFamily="18" charset="0"/>
                <a:ea typeface="华文楷体" panose="02010600040101010101" pitchFamily="2" charset="-122"/>
              </a:rPr>
              <a:t>H</a:t>
            </a:r>
            <a:r>
              <a:rPr lang="en-US" altLang="zh-CN" b="1">
                <a:latin typeface="Times New Roman" panose="02020603050405020304" pitchFamily="18" charset="0"/>
                <a:ea typeface="华文楷体" panose="02010600040101010101" pitchFamily="2" charset="-122"/>
              </a:rPr>
              <a:t>aemophilus </a:t>
            </a:r>
            <a:r>
              <a:rPr lang="en-US" altLang="zh-CN" b="1" u="sng">
                <a:solidFill>
                  <a:schemeClr val="folHlink"/>
                </a:solidFill>
                <a:latin typeface="Times New Roman" panose="02020603050405020304" pitchFamily="18" charset="0"/>
                <a:ea typeface="华文楷体" panose="02010600040101010101" pitchFamily="2" charset="-122"/>
              </a:rPr>
              <a:t>in</a:t>
            </a:r>
            <a:r>
              <a:rPr lang="en-US" altLang="zh-CN" b="1">
                <a:latin typeface="Times New Roman" panose="02020603050405020304" pitchFamily="18" charset="0"/>
                <a:ea typeface="华文楷体" panose="02010600040101010101" pitchFamily="2" charset="-122"/>
              </a:rPr>
              <a:t>fluenzae </a:t>
            </a:r>
            <a:r>
              <a:rPr lang="en-US" altLang="zh-CN" b="1">
                <a:solidFill>
                  <a:srgbClr val="990099"/>
                </a:solidFill>
                <a:latin typeface="Times New Roman" panose="02020603050405020304" pitchFamily="18" charset="0"/>
                <a:ea typeface="华文楷体" panose="02010600040101010101" pitchFamily="2" charset="-122"/>
              </a:rPr>
              <a:t>d</a:t>
            </a:r>
            <a:r>
              <a:rPr lang="zh-CN" altLang="en-US" b="1">
                <a:latin typeface="Times New Roman" panose="02020603050405020304" pitchFamily="18" charset="0"/>
                <a:ea typeface="华文楷体" panose="02010600040101010101" pitchFamily="2" charset="-122"/>
              </a:rPr>
              <a:t>株</a:t>
            </a:r>
          </a:p>
          <a:p>
            <a:r>
              <a:rPr lang="zh-CN" altLang="en-US" b="1">
                <a:latin typeface="Times New Roman" panose="02020603050405020304" pitchFamily="18" charset="0"/>
                <a:ea typeface="华文楷体" panose="02010600040101010101" pitchFamily="2" charset="-122"/>
              </a:rPr>
              <a:t>流感嗜血杆菌</a:t>
            </a:r>
            <a:r>
              <a:rPr lang="en-US" altLang="zh-CN" b="1">
                <a:solidFill>
                  <a:srgbClr val="990099"/>
                </a:solidFill>
                <a:latin typeface="Times New Roman" panose="02020603050405020304" pitchFamily="18" charset="0"/>
                <a:ea typeface="华文楷体" panose="02010600040101010101" pitchFamily="2" charset="-122"/>
              </a:rPr>
              <a:t>d</a:t>
            </a:r>
            <a:r>
              <a:rPr lang="zh-CN" altLang="en-US" b="1">
                <a:latin typeface="Times New Roman" panose="02020603050405020304" pitchFamily="18" charset="0"/>
                <a:ea typeface="华文楷体" panose="02010600040101010101" pitchFamily="2" charset="-122"/>
              </a:rPr>
              <a:t>株的第三种酶</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ipe(left)">
                                      <p:cBhvr>
                                        <p:cTn id="7" dur="500"/>
                                        <p:tgtEl>
                                          <p:spTgt spid="5939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403"/>
                                        </p:tgtEl>
                                        <p:attrNameLst>
                                          <p:attrName>style.visibility</p:attrName>
                                        </p:attrNameLst>
                                      </p:cBhvr>
                                      <p:to>
                                        <p:strVal val="visible"/>
                                      </p:to>
                                    </p:set>
                                    <p:animEffect transition="in" filter="wipe(left)">
                                      <p:cBhvr>
                                        <p:cTn id="11" dur="500"/>
                                        <p:tgtEl>
                                          <p:spTgt spid="594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 fill="hold" nodeType="clickEffect">
                                  <p:stCondLst>
                                    <p:cond delay="0"/>
                                  </p:stCondLst>
                                  <p:childTnLst>
                                    <p:set>
                                      <p:cBhvr>
                                        <p:cTn id="15" dur="1" fill="hold">
                                          <p:stCondLst>
                                            <p:cond delay="0"/>
                                          </p:stCondLst>
                                        </p:cTn>
                                        <p:tgtEl>
                                          <p:spTgt spid="59397"/>
                                        </p:tgtEl>
                                        <p:attrNameLst>
                                          <p:attrName>style.visibility</p:attrName>
                                        </p:attrNameLst>
                                      </p:cBhvr>
                                      <p:to>
                                        <p:strVal val="visible"/>
                                      </p:to>
                                    </p:set>
                                    <p:anim calcmode="lin" valueType="num">
                                      <p:cBhvr>
                                        <p:cTn id="16" dur="500" fill="hold"/>
                                        <p:tgtEl>
                                          <p:spTgt spid="59397"/>
                                        </p:tgtEl>
                                        <p:attrNameLst>
                                          <p:attrName>ppt_x</p:attrName>
                                        </p:attrNameLst>
                                      </p:cBhvr>
                                      <p:tavLst>
                                        <p:tav tm="0">
                                          <p:val>
                                            <p:strVal val="#ppt_x"/>
                                          </p:val>
                                        </p:tav>
                                        <p:tav tm="100000">
                                          <p:val>
                                            <p:strVal val="#ppt_x"/>
                                          </p:val>
                                        </p:tav>
                                      </p:tavLst>
                                    </p:anim>
                                    <p:anim calcmode="lin" valueType="num">
                                      <p:cBhvr>
                                        <p:cTn id="17" dur="500" fill="hold"/>
                                        <p:tgtEl>
                                          <p:spTgt spid="59397"/>
                                        </p:tgtEl>
                                        <p:attrNameLst>
                                          <p:attrName>ppt_y</p:attrName>
                                        </p:attrNameLst>
                                      </p:cBhvr>
                                      <p:tavLst>
                                        <p:tav tm="0">
                                          <p:val>
                                            <p:strVal val="#ppt_y-#ppt_h/2"/>
                                          </p:val>
                                        </p:tav>
                                        <p:tav tm="100000">
                                          <p:val>
                                            <p:strVal val="#ppt_y"/>
                                          </p:val>
                                        </p:tav>
                                      </p:tavLst>
                                    </p:anim>
                                    <p:anim calcmode="lin" valueType="num">
                                      <p:cBhvr>
                                        <p:cTn id="18" dur="500" fill="hold"/>
                                        <p:tgtEl>
                                          <p:spTgt spid="59397"/>
                                        </p:tgtEl>
                                        <p:attrNameLst>
                                          <p:attrName>ppt_w</p:attrName>
                                        </p:attrNameLst>
                                      </p:cBhvr>
                                      <p:tavLst>
                                        <p:tav tm="0">
                                          <p:val>
                                            <p:strVal val="#ppt_w"/>
                                          </p:val>
                                        </p:tav>
                                        <p:tav tm="100000">
                                          <p:val>
                                            <p:strVal val="#ppt_w"/>
                                          </p:val>
                                        </p:tav>
                                      </p:tavLst>
                                    </p:anim>
                                    <p:anim calcmode="lin" valueType="num">
                                      <p:cBhvr>
                                        <p:cTn id="19" dur="500" fill="hold"/>
                                        <p:tgtEl>
                                          <p:spTgt spid="59397"/>
                                        </p:tgtEl>
                                        <p:attrNameLst>
                                          <p:attrName>ppt_h</p:attrName>
                                        </p:attrNameLst>
                                      </p:cBhvr>
                                      <p:tavLst>
                                        <p:tav tm="0">
                                          <p:val>
                                            <p:fltVal val="0"/>
                                          </p:val>
                                        </p:tav>
                                        <p:tav tm="100000">
                                          <p:val>
                                            <p:strVal val="#ppt_h"/>
                                          </p:val>
                                        </p:tav>
                                      </p:tavLst>
                                    </p:anim>
                                  </p:childTnLst>
                                </p:cTn>
                              </p:par>
                            </p:childTnLst>
                          </p:cTn>
                        </p:par>
                        <p:par>
                          <p:cTn id="20" fill="hold" nodeType="afterGroup">
                            <p:stCondLst>
                              <p:cond delay="500"/>
                            </p:stCondLst>
                            <p:childTnLst>
                              <p:par>
                                <p:cTn id="21" presetID="4" presetClass="entr" presetSubtype="16" fill="hold" grpId="0" nodeType="afterEffect">
                                  <p:stCondLst>
                                    <p:cond delay="0"/>
                                  </p:stCondLst>
                                  <p:childTnLst>
                                    <p:set>
                                      <p:cBhvr>
                                        <p:cTn id="22" dur="1" fill="hold">
                                          <p:stCondLst>
                                            <p:cond delay="0"/>
                                          </p:stCondLst>
                                        </p:cTn>
                                        <p:tgtEl>
                                          <p:spTgt spid="59394"/>
                                        </p:tgtEl>
                                        <p:attrNameLst>
                                          <p:attrName>style.visibility</p:attrName>
                                        </p:attrNameLst>
                                      </p:cBhvr>
                                      <p:to>
                                        <p:strVal val="visible"/>
                                      </p:to>
                                    </p:set>
                                    <p:animEffect transition="in" filter="box(in)">
                                      <p:cBhvr>
                                        <p:cTn id="23"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6" grpId="0" autoUpdateAnimBg="0"/>
      <p:bldP spid="5940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46113" y="1700213"/>
            <a:ext cx="7742237" cy="579437"/>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800" b="1">
                <a:solidFill>
                  <a:srgbClr val="993366"/>
                </a:solidFill>
                <a:latin typeface="华文楷体" panose="02010600040101010101" pitchFamily="2" charset="-122"/>
                <a:ea typeface="华文楷体" panose="02010600040101010101" pitchFamily="2" charset="-122"/>
              </a:rPr>
              <a:t>Ⅱ</a:t>
            </a:r>
            <a:r>
              <a:rPr lang="zh-CN" altLang="en-US" sz="2800" b="1">
                <a:solidFill>
                  <a:srgbClr val="993366"/>
                </a:solidFill>
                <a:latin typeface="华文楷体" panose="02010600040101010101" pitchFamily="2" charset="-122"/>
                <a:ea typeface="华文楷体" panose="02010600040101010101" pitchFamily="2" charset="-122"/>
              </a:rPr>
              <a:t>类酶识别序列特点</a:t>
            </a:r>
            <a:r>
              <a:rPr lang="en-US" altLang="zh-CN" sz="3200" b="1">
                <a:solidFill>
                  <a:schemeClr val="folHlink"/>
                </a:solidFill>
                <a:latin typeface="Times New Roman" panose="02020603050405020304" pitchFamily="18" charset="0"/>
                <a:ea typeface="华文楷体" panose="02010600040101010101" pitchFamily="2" charset="-122"/>
              </a:rPr>
              <a:t>——</a:t>
            </a:r>
            <a:r>
              <a:rPr lang="en-US" altLang="zh-CN" sz="3200">
                <a:solidFill>
                  <a:schemeClr val="folHlink"/>
                </a:solidFill>
                <a:latin typeface="华文楷体" panose="02010600040101010101" pitchFamily="2" charset="-122"/>
                <a:ea typeface="华文楷体" panose="02010600040101010101" pitchFamily="2" charset="-122"/>
              </a:rPr>
              <a:t> </a:t>
            </a:r>
            <a:r>
              <a:rPr lang="zh-CN" altLang="en-US" sz="2800" b="1">
                <a:solidFill>
                  <a:schemeClr val="folHlink"/>
                </a:solidFill>
                <a:latin typeface="华文楷体" panose="02010600040101010101" pitchFamily="2" charset="-122"/>
                <a:ea typeface="华文楷体" panose="02010600040101010101" pitchFamily="2" charset="-122"/>
              </a:rPr>
              <a:t>回文结构</a:t>
            </a:r>
            <a:r>
              <a:rPr lang="en-US" altLang="zh-CN" sz="2800" b="1">
                <a:solidFill>
                  <a:schemeClr val="folHlink"/>
                </a:solidFill>
                <a:latin typeface="Times New Roman" panose="02020603050405020304" pitchFamily="18" charset="0"/>
                <a:ea typeface="华文楷体" panose="02010600040101010101" pitchFamily="2" charset="-122"/>
              </a:rPr>
              <a:t>(palindrome)</a:t>
            </a:r>
            <a:r>
              <a:rPr lang="en-US" altLang="zh-CN" sz="3200">
                <a:solidFill>
                  <a:schemeClr val="folHlink"/>
                </a:solidFill>
                <a:latin typeface="Times New Roman" panose="02020603050405020304" pitchFamily="18" charset="0"/>
                <a:ea typeface="华文行楷" panose="02010800040101010101" pitchFamily="2" charset="-122"/>
              </a:rPr>
              <a:t>            </a:t>
            </a:r>
          </a:p>
        </p:txBody>
      </p:sp>
      <p:sp>
        <p:nvSpPr>
          <p:cNvPr id="60419" name="Text Box 3"/>
          <p:cNvSpPr txBox="1">
            <a:spLocks noChangeArrowheads="1"/>
          </p:cNvSpPr>
          <p:nvPr/>
        </p:nvSpPr>
        <p:spPr bwMode="auto">
          <a:xfrm>
            <a:off x="1763713" y="4365625"/>
            <a:ext cx="4591050" cy="579438"/>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800" b="1">
                <a:solidFill>
                  <a:srgbClr val="993366"/>
                </a:solidFill>
                <a:latin typeface="华文楷体" panose="02010600040101010101" pitchFamily="2" charset="-122"/>
                <a:ea typeface="华文楷体" panose="02010600040101010101" pitchFamily="2" charset="-122"/>
              </a:rPr>
              <a:t>切口 ：</a:t>
            </a:r>
            <a:r>
              <a:rPr lang="zh-CN" altLang="en-US" sz="2800" b="1">
                <a:solidFill>
                  <a:schemeClr val="folHlink"/>
                </a:solidFill>
                <a:latin typeface="华文楷体" panose="02010600040101010101" pitchFamily="2" charset="-122"/>
                <a:ea typeface="华文楷体" panose="02010600040101010101" pitchFamily="2" charset="-122"/>
              </a:rPr>
              <a:t>平端切口</a:t>
            </a:r>
            <a:r>
              <a:rPr lang="zh-CN" altLang="en-US" sz="3200" b="1">
                <a:solidFill>
                  <a:schemeClr val="folHlink"/>
                </a:solidFill>
                <a:latin typeface="华文楷体" panose="02010600040101010101" pitchFamily="2" charset="-122"/>
                <a:ea typeface="华文楷体" panose="02010600040101010101" pitchFamily="2" charset="-122"/>
              </a:rPr>
              <a:t>、</a:t>
            </a:r>
            <a:r>
              <a:rPr lang="zh-CN" altLang="en-US" sz="2800" b="1">
                <a:solidFill>
                  <a:schemeClr val="folHlink"/>
                </a:solidFill>
                <a:latin typeface="华文楷体" panose="02010600040101010101" pitchFamily="2" charset="-122"/>
                <a:ea typeface="华文楷体" panose="02010600040101010101" pitchFamily="2" charset="-122"/>
              </a:rPr>
              <a:t>粘端切口</a:t>
            </a:r>
          </a:p>
        </p:txBody>
      </p:sp>
      <p:grpSp>
        <p:nvGrpSpPr>
          <p:cNvPr id="60420" name="Group 4"/>
          <p:cNvGrpSpPr>
            <a:grpSpLocks/>
          </p:cNvGrpSpPr>
          <p:nvPr/>
        </p:nvGrpSpPr>
        <p:grpSpPr bwMode="auto">
          <a:xfrm>
            <a:off x="3100388" y="2830513"/>
            <a:ext cx="3124200" cy="904875"/>
            <a:chOff x="1776" y="1584"/>
            <a:chExt cx="1872" cy="426"/>
          </a:xfrm>
        </p:grpSpPr>
        <p:sp>
          <p:nvSpPr>
            <p:cNvPr id="60421" name="Rectangle 5"/>
            <p:cNvSpPr>
              <a:spLocks noChangeArrowheads="1"/>
            </p:cNvSpPr>
            <p:nvPr/>
          </p:nvSpPr>
          <p:spPr bwMode="auto">
            <a:xfrm>
              <a:off x="2208" y="1584"/>
              <a:ext cx="1008"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6A8E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solidFill>
                    <a:schemeClr val="folHlink"/>
                  </a:solidFill>
                  <a:effectLst>
                    <a:outerShdw blurRad="38100" dist="38100" dir="2700000" algn="tl">
                      <a:srgbClr val="C0C0C0"/>
                    </a:outerShdw>
                  </a:effectLst>
                </a:rPr>
                <a:t>GG</a:t>
              </a:r>
              <a:r>
                <a:rPr lang="en-US" altLang="zh-CN" sz="2800" b="1">
                  <a:solidFill>
                    <a:srgbClr val="CC0066"/>
                  </a:solidFill>
                  <a:effectLst>
                    <a:outerShdw blurRad="38100" dist="38100" dir="2700000" algn="tl">
                      <a:srgbClr val="C0C0C0"/>
                    </a:outerShdw>
                  </a:effectLst>
                </a:rPr>
                <a:t>A</a:t>
              </a:r>
              <a:r>
                <a:rPr lang="en-US" altLang="zh-CN" sz="2800" b="1">
                  <a:solidFill>
                    <a:srgbClr val="663300"/>
                  </a:solidFill>
                  <a:effectLst>
                    <a:outerShdw blurRad="38100" dist="38100" dir="2700000" algn="tl">
                      <a:srgbClr val="C0C0C0"/>
                    </a:outerShdw>
                  </a:effectLst>
                </a:rPr>
                <a:t>T</a:t>
              </a:r>
              <a:r>
                <a:rPr lang="en-US" altLang="zh-CN" sz="2800" b="1">
                  <a:solidFill>
                    <a:srgbClr val="009900"/>
                  </a:solidFill>
                  <a:effectLst>
                    <a:outerShdw blurRad="38100" dist="38100" dir="2700000" algn="tl">
                      <a:srgbClr val="C0C0C0"/>
                    </a:outerShdw>
                  </a:effectLst>
                </a:rPr>
                <a:t>CC</a:t>
              </a:r>
            </a:p>
            <a:p>
              <a:pPr>
                <a:lnSpc>
                  <a:spcPct val="40000"/>
                </a:lnSpc>
                <a:spcBef>
                  <a:spcPct val="50000"/>
                </a:spcBef>
              </a:pPr>
              <a:r>
                <a:rPr lang="en-US" altLang="zh-CN" sz="2800" b="1">
                  <a:solidFill>
                    <a:srgbClr val="009900"/>
                  </a:solidFill>
                  <a:effectLst>
                    <a:outerShdw blurRad="38100" dist="38100" dir="2700000" algn="tl">
                      <a:srgbClr val="C0C0C0"/>
                    </a:outerShdw>
                  </a:effectLst>
                </a:rPr>
                <a:t>CC</a:t>
              </a:r>
              <a:r>
                <a:rPr lang="en-US" altLang="zh-CN" sz="2800" b="1">
                  <a:solidFill>
                    <a:srgbClr val="663300"/>
                  </a:solidFill>
                  <a:effectLst>
                    <a:outerShdw blurRad="38100" dist="38100" dir="2700000" algn="tl">
                      <a:srgbClr val="C0C0C0"/>
                    </a:outerShdw>
                  </a:effectLst>
                </a:rPr>
                <a:t>T</a:t>
              </a:r>
              <a:r>
                <a:rPr lang="en-US" altLang="zh-CN" sz="2800" b="1">
                  <a:solidFill>
                    <a:srgbClr val="CC0066"/>
                  </a:solidFill>
                  <a:effectLst>
                    <a:outerShdw blurRad="38100" dist="38100" dir="2700000" algn="tl">
                      <a:srgbClr val="C0C0C0"/>
                    </a:outerShdw>
                  </a:effectLst>
                </a:rPr>
                <a:t>A</a:t>
              </a:r>
              <a:r>
                <a:rPr lang="en-US" altLang="zh-CN" sz="2800" b="1">
                  <a:solidFill>
                    <a:schemeClr val="folHlink"/>
                  </a:solidFill>
                  <a:effectLst>
                    <a:outerShdw blurRad="38100" dist="38100" dir="2700000" algn="tl">
                      <a:srgbClr val="C0C0C0"/>
                    </a:outerShdw>
                  </a:effectLst>
                </a:rPr>
                <a:t>GG</a:t>
              </a:r>
            </a:p>
          </p:txBody>
        </p:sp>
        <p:sp>
          <p:nvSpPr>
            <p:cNvPr id="60422" name="Line 6"/>
            <p:cNvSpPr>
              <a:spLocks noChangeShapeType="1"/>
            </p:cNvSpPr>
            <p:nvPr/>
          </p:nvSpPr>
          <p:spPr bwMode="auto">
            <a:xfrm>
              <a:off x="1776" y="1728"/>
              <a:ext cx="480" cy="0"/>
            </a:xfrm>
            <a:prstGeom prst="line">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0423" name="Line 7"/>
            <p:cNvSpPr>
              <a:spLocks noChangeShapeType="1"/>
            </p:cNvSpPr>
            <p:nvPr/>
          </p:nvSpPr>
          <p:spPr bwMode="auto">
            <a:xfrm>
              <a:off x="1776" y="1920"/>
              <a:ext cx="480" cy="0"/>
            </a:xfrm>
            <a:prstGeom prst="line">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0424" name="Line 8"/>
            <p:cNvSpPr>
              <a:spLocks noChangeShapeType="1"/>
            </p:cNvSpPr>
            <p:nvPr/>
          </p:nvSpPr>
          <p:spPr bwMode="auto">
            <a:xfrm>
              <a:off x="3168" y="1920"/>
              <a:ext cx="480" cy="0"/>
            </a:xfrm>
            <a:prstGeom prst="line">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0425" name="Line 9"/>
            <p:cNvSpPr>
              <a:spLocks noChangeShapeType="1"/>
            </p:cNvSpPr>
            <p:nvPr/>
          </p:nvSpPr>
          <p:spPr bwMode="auto">
            <a:xfrm>
              <a:off x="3168" y="1728"/>
              <a:ext cx="480" cy="0"/>
            </a:xfrm>
            <a:prstGeom prst="line">
              <a:avLst/>
            </a:prstGeom>
            <a:noFill/>
            <a:ln w="38100">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dissolve">
                                      <p:cBhvr>
                                        <p:cTn id="7" dur="500"/>
                                        <p:tgtEl>
                                          <p:spTgt spid="6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19"/>
                                        </p:tgtEl>
                                        <p:attrNameLst>
                                          <p:attrName>style.visibility</p:attrName>
                                        </p:attrNameLst>
                                      </p:cBhvr>
                                      <p:to>
                                        <p:strVal val="visible"/>
                                      </p:to>
                                    </p:set>
                                    <p:animEffect transition="in" filter="wipe(left)">
                                      <p:cBhvr>
                                        <p:cTn id="12"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2"/>
          <p:cNvSpPr>
            <a:spLocks noChangeShapeType="1"/>
          </p:cNvSpPr>
          <p:nvPr/>
        </p:nvSpPr>
        <p:spPr bwMode="auto">
          <a:xfrm>
            <a:off x="6156325" y="1916113"/>
            <a:ext cx="15875" cy="498475"/>
          </a:xfrm>
          <a:prstGeom prst="line">
            <a:avLst/>
          </a:prstGeom>
          <a:noFill/>
          <a:ln w="3810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67" name="Line 3"/>
          <p:cNvSpPr>
            <a:spLocks noChangeShapeType="1"/>
          </p:cNvSpPr>
          <p:nvPr/>
        </p:nvSpPr>
        <p:spPr bwMode="auto">
          <a:xfrm flipH="1" flipV="1">
            <a:off x="7162800" y="3048000"/>
            <a:ext cx="1588" cy="525463"/>
          </a:xfrm>
          <a:prstGeom prst="line">
            <a:avLst/>
          </a:prstGeom>
          <a:noFill/>
          <a:ln w="3810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68" name="Text Box 4"/>
          <p:cNvSpPr txBox="1">
            <a:spLocks noChangeArrowheads="1"/>
          </p:cNvSpPr>
          <p:nvPr/>
        </p:nvSpPr>
        <p:spPr bwMode="auto">
          <a:xfrm>
            <a:off x="4716463" y="1844675"/>
            <a:ext cx="1395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solidFill>
                  <a:schemeClr val="folHlink"/>
                </a:solidFill>
                <a:latin typeface="Times New Roman" panose="02020603050405020304" pitchFamily="18" charset="0"/>
              </a:rPr>
              <a:t>Bam </a:t>
            </a:r>
            <a:r>
              <a:rPr lang="en-US" altLang="zh-CN" b="1">
                <a:solidFill>
                  <a:schemeClr val="folHlink"/>
                </a:solidFill>
                <a:latin typeface="Times New Roman" panose="02020603050405020304" pitchFamily="18" charset="0"/>
              </a:rPr>
              <a:t>HⅠ</a:t>
            </a:r>
          </a:p>
        </p:txBody>
      </p:sp>
      <p:grpSp>
        <p:nvGrpSpPr>
          <p:cNvPr id="62469" name="Group 5"/>
          <p:cNvGrpSpPr>
            <a:grpSpLocks/>
          </p:cNvGrpSpPr>
          <p:nvPr/>
        </p:nvGrpSpPr>
        <p:grpSpPr bwMode="auto">
          <a:xfrm>
            <a:off x="304800" y="4419600"/>
            <a:ext cx="1879600" cy="860425"/>
            <a:chOff x="240" y="3168"/>
            <a:chExt cx="1184" cy="542"/>
          </a:xfrm>
        </p:grpSpPr>
        <p:sp>
          <p:nvSpPr>
            <p:cNvPr id="62470" name="Text Box 6"/>
            <p:cNvSpPr txBox="1">
              <a:spLocks noChangeArrowheads="1"/>
            </p:cNvSpPr>
            <p:nvPr/>
          </p:nvSpPr>
          <p:spPr bwMode="auto">
            <a:xfrm>
              <a:off x="838" y="3168"/>
              <a:ext cx="586"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t>GTC</a:t>
              </a:r>
            </a:p>
            <a:p>
              <a:pPr>
                <a:lnSpc>
                  <a:spcPct val="80000"/>
                </a:lnSpc>
              </a:pPr>
              <a:r>
                <a:rPr lang="en-US" altLang="zh-CN" sz="2800" b="1"/>
                <a:t>CAG</a:t>
              </a:r>
            </a:p>
          </p:txBody>
        </p:sp>
        <p:sp>
          <p:nvSpPr>
            <p:cNvPr id="62471" name="Line 7"/>
            <p:cNvSpPr>
              <a:spLocks noChangeShapeType="1"/>
            </p:cNvSpPr>
            <p:nvPr/>
          </p:nvSpPr>
          <p:spPr bwMode="auto">
            <a:xfrm>
              <a:off x="240" y="3324"/>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72" name="Line 8"/>
            <p:cNvSpPr>
              <a:spLocks noChangeShapeType="1"/>
            </p:cNvSpPr>
            <p:nvPr/>
          </p:nvSpPr>
          <p:spPr bwMode="auto">
            <a:xfrm>
              <a:off x="240" y="3537"/>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62473" name="Line 9"/>
          <p:cNvSpPr>
            <a:spLocks noChangeShapeType="1"/>
          </p:cNvSpPr>
          <p:nvPr/>
        </p:nvSpPr>
        <p:spPr bwMode="auto">
          <a:xfrm>
            <a:off x="6629400" y="3633788"/>
            <a:ext cx="0" cy="609600"/>
          </a:xfrm>
          <a:prstGeom prst="line">
            <a:avLst/>
          </a:prstGeom>
          <a:noFill/>
          <a:ln w="38100">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62474" name="Group 10"/>
          <p:cNvGrpSpPr>
            <a:grpSpLocks/>
          </p:cNvGrpSpPr>
          <p:nvPr/>
        </p:nvGrpSpPr>
        <p:grpSpPr bwMode="auto">
          <a:xfrm>
            <a:off x="4427538" y="4581525"/>
            <a:ext cx="2362200" cy="774700"/>
            <a:chOff x="192" y="2496"/>
            <a:chExt cx="1344" cy="551"/>
          </a:xfrm>
        </p:grpSpPr>
        <p:sp>
          <p:nvSpPr>
            <p:cNvPr id="62475" name="Text Box 11"/>
            <p:cNvSpPr txBox="1">
              <a:spLocks noChangeArrowheads="1"/>
            </p:cNvSpPr>
            <p:nvPr/>
          </p:nvSpPr>
          <p:spPr bwMode="auto">
            <a:xfrm>
              <a:off x="731" y="2496"/>
              <a:ext cx="805" cy="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pPr>
              <a:r>
                <a:rPr lang="en-US" altLang="zh-CN" sz="2800" b="1"/>
                <a:t>G</a:t>
              </a:r>
            </a:p>
            <a:p>
              <a:r>
                <a:rPr lang="en-US" altLang="zh-CN" sz="2800" b="1"/>
                <a:t>CCTAG</a:t>
              </a:r>
            </a:p>
          </p:txBody>
        </p:sp>
        <p:sp>
          <p:nvSpPr>
            <p:cNvPr id="62476" name="Line 12"/>
            <p:cNvSpPr>
              <a:spLocks noChangeShapeType="1"/>
            </p:cNvSpPr>
            <p:nvPr/>
          </p:nvSpPr>
          <p:spPr bwMode="auto">
            <a:xfrm>
              <a:off x="192" y="2592"/>
              <a:ext cx="55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77" name="Line 13"/>
            <p:cNvSpPr>
              <a:spLocks noChangeShapeType="1"/>
            </p:cNvSpPr>
            <p:nvPr/>
          </p:nvSpPr>
          <p:spPr bwMode="auto">
            <a:xfrm>
              <a:off x="192" y="2832"/>
              <a:ext cx="55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62478" name="Group 14"/>
          <p:cNvGrpSpPr>
            <a:grpSpLocks/>
          </p:cNvGrpSpPr>
          <p:nvPr/>
        </p:nvGrpSpPr>
        <p:grpSpPr bwMode="auto">
          <a:xfrm>
            <a:off x="6804025" y="4437063"/>
            <a:ext cx="2074863" cy="860425"/>
            <a:chOff x="4272" y="2784"/>
            <a:chExt cx="1307" cy="542"/>
          </a:xfrm>
        </p:grpSpPr>
        <p:sp>
          <p:nvSpPr>
            <p:cNvPr id="62479" name="Text Box 15"/>
            <p:cNvSpPr txBox="1">
              <a:spLocks noChangeArrowheads="1"/>
            </p:cNvSpPr>
            <p:nvPr/>
          </p:nvSpPr>
          <p:spPr bwMode="auto">
            <a:xfrm>
              <a:off x="4272" y="2784"/>
              <a:ext cx="87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t>GATCC</a:t>
              </a:r>
            </a:p>
            <a:p>
              <a:pPr>
                <a:lnSpc>
                  <a:spcPct val="80000"/>
                </a:lnSpc>
              </a:pPr>
              <a:r>
                <a:rPr lang="en-US" altLang="zh-CN" sz="2800" b="1"/>
                <a:t>         G</a:t>
              </a:r>
            </a:p>
          </p:txBody>
        </p:sp>
        <p:sp>
          <p:nvSpPr>
            <p:cNvPr id="62480" name="Line 16"/>
            <p:cNvSpPr>
              <a:spLocks noChangeShapeType="1"/>
            </p:cNvSpPr>
            <p:nvPr/>
          </p:nvSpPr>
          <p:spPr bwMode="auto">
            <a:xfrm>
              <a:off x="5088" y="3168"/>
              <a:ext cx="491" cy="2"/>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81" name="Line 17"/>
            <p:cNvSpPr>
              <a:spLocks noChangeShapeType="1"/>
            </p:cNvSpPr>
            <p:nvPr/>
          </p:nvSpPr>
          <p:spPr bwMode="auto">
            <a:xfrm>
              <a:off x="5088" y="2976"/>
              <a:ext cx="49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62482" name="Text Box 18"/>
          <p:cNvSpPr txBox="1">
            <a:spLocks noChangeArrowheads="1"/>
          </p:cNvSpPr>
          <p:nvPr/>
        </p:nvSpPr>
        <p:spPr bwMode="auto">
          <a:xfrm>
            <a:off x="6443663" y="4508500"/>
            <a:ext cx="51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3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chemeClr val="hlink"/>
                </a:solidFill>
                <a:effectLst>
                  <a:outerShdw blurRad="38100" dist="38100" dir="2700000" algn="tl">
                    <a:srgbClr val="C0C0C0"/>
                  </a:outerShdw>
                </a:effectLst>
              </a:rPr>
              <a:t>+</a:t>
            </a:r>
          </a:p>
        </p:txBody>
      </p:sp>
      <p:grpSp>
        <p:nvGrpSpPr>
          <p:cNvPr id="62483" name="Group 19"/>
          <p:cNvGrpSpPr>
            <a:grpSpLocks/>
          </p:cNvGrpSpPr>
          <p:nvPr/>
        </p:nvGrpSpPr>
        <p:grpSpPr bwMode="auto">
          <a:xfrm>
            <a:off x="4876800" y="2286000"/>
            <a:ext cx="3489325" cy="860425"/>
            <a:chOff x="778" y="1359"/>
            <a:chExt cx="2198" cy="542"/>
          </a:xfrm>
        </p:grpSpPr>
        <p:sp>
          <p:nvSpPr>
            <p:cNvPr id="62484" name="Text Box 20"/>
            <p:cNvSpPr txBox="1">
              <a:spLocks noChangeArrowheads="1"/>
            </p:cNvSpPr>
            <p:nvPr/>
          </p:nvSpPr>
          <p:spPr bwMode="auto">
            <a:xfrm>
              <a:off x="1376" y="1359"/>
              <a:ext cx="1040"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t>GGATCC</a:t>
              </a:r>
            </a:p>
            <a:p>
              <a:pPr>
                <a:lnSpc>
                  <a:spcPct val="80000"/>
                </a:lnSpc>
              </a:pPr>
              <a:r>
                <a:rPr lang="en-US" altLang="zh-CN" sz="2800" b="1"/>
                <a:t>CCTAGG</a:t>
              </a:r>
            </a:p>
          </p:txBody>
        </p:sp>
        <p:sp>
          <p:nvSpPr>
            <p:cNvPr id="62485" name="Line 21"/>
            <p:cNvSpPr>
              <a:spLocks noChangeShapeType="1"/>
            </p:cNvSpPr>
            <p:nvPr/>
          </p:nvSpPr>
          <p:spPr bwMode="auto">
            <a:xfrm>
              <a:off x="778" y="1515"/>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86" name="Line 22"/>
            <p:cNvSpPr>
              <a:spLocks noChangeShapeType="1"/>
            </p:cNvSpPr>
            <p:nvPr/>
          </p:nvSpPr>
          <p:spPr bwMode="auto">
            <a:xfrm>
              <a:off x="778" y="1728"/>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87" name="Line 23"/>
            <p:cNvSpPr>
              <a:spLocks noChangeShapeType="1"/>
            </p:cNvSpPr>
            <p:nvPr/>
          </p:nvSpPr>
          <p:spPr bwMode="auto">
            <a:xfrm>
              <a:off x="2365" y="1728"/>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88" name="Line 24"/>
            <p:cNvSpPr>
              <a:spLocks noChangeShapeType="1"/>
            </p:cNvSpPr>
            <p:nvPr/>
          </p:nvSpPr>
          <p:spPr bwMode="auto">
            <a:xfrm>
              <a:off x="2365" y="1536"/>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62489" name="Line 25"/>
          <p:cNvSpPr>
            <a:spLocks noChangeShapeType="1"/>
          </p:cNvSpPr>
          <p:nvPr/>
        </p:nvSpPr>
        <p:spPr bwMode="auto">
          <a:xfrm>
            <a:off x="2354263" y="1906588"/>
            <a:ext cx="0" cy="461962"/>
          </a:xfrm>
          <a:prstGeom prst="line">
            <a:avLst/>
          </a:prstGeom>
          <a:noFill/>
          <a:ln w="3810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90" name="Line 26"/>
          <p:cNvSpPr>
            <a:spLocks noChangeShapeType="1"/>
          </p:cNvSpPr>
          <p:nvPr/>
        </p:nvSpPr>
        <p:spPr bwMode="auto">
          <a:xfrm>
            <a:off x="2268538" y="3716338"/>
            <a:ext cx="0" cy="609600"/>
          </a:xfrm>
          <a:prstGeom prst="line">
            <a:avLst/>
          </a:prstGeom>
          <a:noFill/>
          <a:ln w="38100">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91" name="Text Box 27"/>
          <p:cNvSpPr txBox="1">
            <a:spLocks noChangeArrowheads="1"/>
          </p:cNvSpPr>
          <p:nvPr/>
        </p:nvSpPr>
        <p:spPr bwMode="auto">
          <a:xfrm>
            <a:off x="839788" y="1827213"/>
            <a:ext cx="115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solidFill>
                  <a:schemeClr val="folHlink"/>
                </a:solidFill>
                <a:latin typeface="Times New Roman" panose="02020603050405020304" pitchFamily="18" charset="0"/>
              </a:rPr>
              <a:t>Hin</a:t>
            </a:r>
            <a:r>
              <a:rPr lang="en-US" altLang="zh-CN" b="1">
                <a:solidFill>
                  <a:schemeClr val="folHlink"/>
                </a:solidFill>
                <a:latin typeface="Times New Roman" panose="02020603050405020304" pitchFamily="18" charset="0"/>
              </a:rPr>
              <a:t>dⅡ</a:t>
            </a:r>
          </a:p>
        </p:txBody>
      </p:sp>
      <p:grpSp>
        <p:nvGrpSpPr>
          <p:cNvPr id="62492" name="Group 28"/>
          <p:cNvGrpSpPr>
            <a:grpSpLocks/>
          </p:cNvGrpSpPr>
          <p:nvPr/>
        </p:nvGrpSpPr>
        <p:grpSpPr bwMode="auto">
          <a:xfrm>
            <a:off x="611188" y="2276475"/>
            <a:ext cx="3489325" cy="860425"/>
            <a:chOff x="778" y="1359"/>
            <a:chExt cx="2198" cy="542"/>
          </a:xfrm>
        </p:grpSpPr>
        <p:sp>
          <p:nvSpPr>
            <p:cNvPr id="62493" name="Text Box 29"/>
            <p:cNvSpPr txBox="1">
              <a:spLocks noChangeArrowheads="1"/>
            </p:cNvSpPr>
            <p:nvPr/>
          </p:nvSpPr>
          <p:spPr bwMode="auto">
            <a:xfrm>
              <a:off x="1376" y="1359"/>
              <a:ext cx="1040"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t>GTCGAC</a:t>
              </a:r>
            </a:p>
            <a:p>
              <a:pPr>
                <a:lnSpc>
                  <a:spcPct val="80000"/>
                </a:lnSpc>
              </a:pPr>
              <a:r>
                <a:rPr lang="en-US" altLang="zh-CN" sz="2800" b="1"/>
                <a:t>CAGCTG</a:t>
              </a:r>
            </a:p>
          </p:txBody>
        </p:sp>
        <p:sp>
          <p:nvSpPr>
            <p:cNvPr id="62494" name="Line 30"/>
            <p:cNvSpPr>
              <a:spLocks noChangeShapeType="1"/>
            </p:cNvSpPr>
            <p:nvPr/>
          </p:nvSpPr>
          <p:spPr bwMode="auto">
            <a:xfrm>
              <a:off x="778" y="1515"/>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95" name="Line 31"/>
            <p:cNvSpPr>
              <a:spLocks noChangeShapeType="1"/>
            </p:cNvSpPr>
            <p:nvPr/>
          </p:nvSpPr>
          <p:spPr bwMode="auto">
            <a:xfrm>
              <a:off x="778" y="1728"/>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96" name="Line 32"/>
            <p:cNvSpPr>
              <a:spLocks noChangeShapeType="1"/>
            </p:cNvSpPr>
            <p:nvPr/>
          </p:nvSpPr>
          <p:spPr bwMode="auto">
            <a:xfrm>
              <a:off x="2365" y="1728"/>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497" name="Line 33"/>
            <p:cNvSpPr>
              <a:spLocks noChangeShapeType="1"/>
            </p:cNvSpPr>
            <p:nvPr/>
          </p:nvSpPr>
          <p:spPr bwMode="auto">
            <a:xfrm>
              <a:off x="2365" y="1536"/>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62498" name="Group 34"/>
          <p:cNvGrpSpPr>
            <a:grpSpLocks/>
          </p:cNvGrpSpPr>
          <p:nvPr/>
        </p:nvGrpSpPr>
        <p:grpSpPr bwMode="auto">
          <a:xfrm>
            <a:off x="2438400" y="4419600"/>
            <a:ext cx="1812925" cy="860425"/>
            <a:chOff x="2304" y="3552"/>
            <a:chExt cx="1142" cy="542"/>
          </a:xfrm>
        </p:grpSpPr>
        <p:sp>
          <p:nvSpPr>
            <p:cNvPr id="62499" name="Text Box 35"/>
            <p:cNvSpPr txBox="1">
              <a:spLocks noChangeArrowheads="1"/>
            </p:cNvSpPr>
            <p:nvPr/>
          </p:nvSpPr>
          <p:spPr bwMode="auto">
            <a:xfrm>
              <a:off x="2304" y="3552"/>
              <a:ext cx="586"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t>GAC</a:t>
              </a:r>
            </a:p>
            <a:p>
              <a:pPr>
                <a:lnSpc>
                  <a:spcPct val="80000"/>
                </a:lnSpc>
              </a:pPr>
              <a:r>
                <a:rPr lang="en-US" altLang="zh-CN" sz="2800" b="1"/>
                <a:t>CTG</a:t>
              </a:r>
            </a:p>
          </p:txBody>
        </p:sp>
        <p:sp>
          <p:nvSpPr>
            <p:cNvPr id="62500" name="Line 36"/>
            <p:cNvSpPr>
              <a:spLocks noChangeShapeType="1"/>
            </p:cNvSpPr>
            <p:nvPr/>
          </p:nvSpPr>
          <p:spPr bwMode="auto">
            <a:xfrm>
              <a:off x="2835" y="3921"/>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2501" name="Line 37"/>
            <p:cNvSpPr>
              <a:spLocks noChangeShapeType="1"/>
            </p:cNvSpPr>
            <p:nvPr/>
          </p:nvSpPr>
          <p:spPr bwMode="auto">
            <a:xfrm>
              <a:off x="2835" y="3729"/>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62502" name="Text Box 38"/>
          <p:cNvSpPr txBox="1">
            <a:spLocks noChangeArrowheads="1"/>
          </p:cNvSpPr>
          <p:nvPr/>
        </p:nvSpPr>
        <p:spPr bwMode="auto">
          <a:xfrm>
            <a:off x="2051050" y="4581525"/>
            <a:ext cx="517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3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chemeClr val="hlink"/>
                </a:solidFill>
                <a:effectLst>
                  <a:outerShdw blurRad="38100" dist="38100" dir="2700000" algn="tl">
                    <a:srgbClr val="C0C0C0"/>
                  </a:outerShdw>
                </a:effectLst>
              </a:rPr>
              <a:t>+</a:t>
            </a:r>
          </a:p>
        </p:txBody>
      </p:sp>
      <p:sp>
        <p:nvSpPr>
          <p:cNvPr id="62503" name="Rectangle 39"/>
          <p:cNvSpPr>
            <a:spLocks noChangeArrowheads="1"/>
          </p:cNvSpPr>
          <p:nvPr/>
        </p:nvSpPr>
        <p:spPr bwMode="auto">
          <a:xfrm>
            <a:off x="1219200" y="5524500"/>
            <a:ext cx="180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a:solidFill>
                  <a:srgbClr val="993366"/>
                </a:solidFill>
                <a:latin typeface="华文彩云" panose="02010800040101010101" pitchFamily="2" charset="-122"/>
                <a:ea typeface="华文彩云" panose="02010800040101010101" pitchFamily="2" charset="-122"/>
              </a:rPr>
              <a:t>平端切口</a:t>
            </a:r>
          </a:p>
        </p:txBody>
      </p:sp>
      <p:sp>
        <p:nvSpPr>
          <p:cNvPr id="62504" name="Rectangle 40"/>
          <p:cNvSpPr>
            <a:spLocks noChangeArrowheads="1"/>
          </p:cNvSpPr>
          <p:nvPr/>
        </p:nvSpPr>
        <p:spPr bwMode="auto">
          <a:xfrm>
            <a:off x="6019800" y="5524500"/>
            <a:ext cx="180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a:solidFill>
                  <a:srgbClr val="993366"/>
                </a:solidFill>
                <a:latin typeface="Times New Roman" panose="02020603050405020304" pitchFamily="18" charset="0"/>
                <a:ea typeface="华文彩云" panose="02010800040101010101" pitchFamily="2" charset="-122"/>
              </a:rPr>
              <a:t>粘端切口</a:t>
            </a:r>
          </a:p>
        </p:txBody>
      </p:sp>
      <p:sp>
        <p:nvSpPr>
          <p:cNvPr id="62505" name="Line 41"/>
          <p:cNvSpPr>
            <a:spLocks noChangeShapeType="1"/>
          </p:cNvSpPr>
          <p:nvPr/>
        </p:nvSpPr>
        <p:spPr bwMode="auto">
          <a:xfrm flipH="1" flipV="1">
            <a:off x="2425700" y="3059113"/>
            <a:ext cx="0" cy="504825"/>
          </a:xfrm>
          <a:prstGeom prst="line">
            <a:avLst/>
          </a:prstGeom>
          <a:noFill/>
          <a:ln w="3810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2491"/>
                                        </p:tgtEl>
                                        <p:attrNameLst>
                                          <p:attrName>style.visibility</p:attrName>
                                        </p:attrNameLst>
                                      </p:cBhvr>
                                      <p:to>
                                        <p:strVal val="visible"/>
                                      </p:to>
                                    </p:set>
                                    <p:animEffect transition="in" filter="dissolve">
                                      <p:cBhvr>
                                        <p:cTn id="7" dur="500"/>
                                        <p:tgtEl>
                                          <p:spTgt spid="62491"/>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2489"/>
                                        </p:tgtEl>
                                        <p:attrNameLst>
                                          <p:attrName>style.visibility</p:attrName>
                                        </p:attrNameLst>
                                      </p:cBhvr>
                                      <p:to>
                                        <p:strVal val="visible"/>
                                      </p:to>
                                    </p:set>
                                    <p:animEffect transition="in" filter="wipe(up)">
                                      <p:cBhvr>
                                        <p:cTn id="11" dur="500"/>
                                        <p:tgtEl>
                                          <p:spTgt spid="62489"/>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62505"/>
                                        </p:tgtEl>
                                        <p:attrNameLst>
                                          <p:attrName>style.visibility</p:attrName>
                                        </p:attrNameLst>
                                      </p:cBhvr>
                                      <p:to>
                                        <p:strVal val="visible"/>
                                      </p:to>
                                    </p:set>
                                    <p:animEffect transition="in" filter="wipe(down)">
                                      <p:cBhvr>
                                        <p:cTn id="15" dur="500"/>
                                        <p:tgtEl>
                                          <p:spTgt spid="62505"/>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62490"/>
                                        </p:tgtEl>
                                        <p:attrNameLst>
                                          <p:attrName>style.visibility</p:attrName>
                                        </p:attrNameLst>
                                      </p:cBhvr>
                                      <p:to>
                                        <p:strVal val="visible"/>
                                      </p:to>
                                    </p:set>
                                    <p:animEffect transition="in" filter="wipe(up)">
                                      <p:cBhvr>
                                        <p:cTn id="19" dur="500"/>
                                        <p:tgtEl>
                                          <p:spTgt spid="62490"/>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62469"/>
                                        </p:tgtEl>
                                        <p:attrNameLst>
                                          <p:attrName>style.visibility</p:attrName>
                                        </p:attrNameLst>
                                      </p:cBhvr>
                                      <p:to>
                                        <p:strVal val="visible"/>
                                      </p:to>
                                    </p:set>
                                    <p:animEffect transition="in" filter="dissolve">
                                      <p:cBhvr>
                                        <p:cTn id="23" dur="500"/>
                                        <p:tgtEl>
                                          <p:spTgt spid="62469"/>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62502"/>
                                        </p:tgtEl>
                                        <p:attrNameLst>
                                          <p:attrName>style.visibility</p:attrName>
                                        </p:attrNameLst>
                                      </p:cBhvr>
                                      <p:to>
                                        <p:strVal val="visible"/>
                                      </p:to>
                                    </p:set>
                                    <p:animEffect transition="in" filter="dissolve">
                                      <p:cBhvr>
                                        <p:cTn id="27" dur="500"/>
                                        <p:tgtEl>
                                          <p:spTgt spid="62502"/>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62498"/>
                                        </p:tgtEl>
                                        <p:attrNameLst>
                                          <p:attrName>style.visibility</p:attrName>
                                        </p:attrNameLst>
                                      </p:cBhvr>
                                      <p:to>
                                        <p:strVal val="visible"/>
                                      </p:to>
                                    </p:set>
                                    <p:animEffect transition="in" filter="dissolve">
                                      <p:cBhvr>
                                        <p:cTn id="31" dur="500"/>
                                        <p:tgtEl>
                                          <p:spTgt spid="62498"/>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62503"/>
                                        </p:tgtEl>
                                        <p:attrNameLst>
                                          <p:attrName>style.visibility</p:attrName>
                                        </p:attrNameLst>
                                      </p:cBhvr>
                                      <p:to>
                                        <p:strVal val="visible"/>
                                      </p:to>
                                    </p:set>
                                    <p:animEffect transition="in" filter="randombar(horizontal)">
                                      <p:cBhvr>
                                        <p:cTn id="35" dur="500"/>
                                        <p:tgtEl>
                                          <p:spTgt spid="62503"/>
                                        </p:tgtEl>
                                      </p:cBhvr>
                                    </p:animEffect>
                                  </p:childTnLst>
                                </p:cTn>
                              </p:par>
                            </p:childTnLst>
                          </p:cTn>
                        </p:par>
                        <p:par>
                          <p:cTn id="36" fill="hold" nodeType="afterGroup">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62468"/>
                                        </p:tgtEl>
                                        <p:attrNameLst>
                                          <p:attrName>style.visibility</p:attrName>
                                        </p:attrNameLst>
                                      </p:cBhvr>
                                      <p:to>
                                        <p:strVal val="visible"/>
                                      </p:to>
                                    </p:set>
                                    <p:anim calcmode="lin" valueType="num">
                                      <p:cBhvr>
                                        <p:cTn id="39" dur="500" fill="hold"/>
                                        <p:tgtEl>
                                          <p:spTgt spid="62468"/>
                                        </p:tgtEl>
                                        <p:attrNameLst>
                                          <p:attrName>ppt_w</p:attrName>
                                        </p:attrNameLst>
                                      </p:cBhvr>
                                      <p:tavLst>
                                        <p:tav tm="0">
                                          <p:val>
                                            <p:fltVal val="0"/>
                                          </p:val>
                                        </p:tav>
                                        <p:tav tm="100000">
                                          <p:val>
                                            <p:strVal val="#ppt_w"/>
                                          </p:val>
                                        </p:tav>
                                      </p:tavLst>
                                    </p:anim>
                                    <p:anim calcmode="lin" valueType="num">
                                      <p:cBhvr>
                                        <p:cTn id="40" dur="500" fill="hold"/>
                                        <p:tgtEl>
                                          <p:spTgt spid="62468"/>
                                        </p:tgtEl>
                                        <p:attrNameLst>
                                          <p:attrName>ppt_h</p:attrName>
                                        </p:attrNameLst>
                                      </p:cBhvr>
                                      <p:tavLst>
                                        <p:tav tm="0">
                                          <p:val>
                                            <p:fltVal val="0"/>
                                          </p:val>
                                        </p:tav>
                                        <p:tav tm="100000">
                                          <p:val>
                                            <p:strVal val="#ppt_h"/>
                                          </p:val>
                                        </p:tav>
                                      </p:tavLst>
                                    </p:anim>
                                  </p:childTnLst>
                                </p:cTn>
                              </p:par>
                            </p:childTnLst>
                          </p:cTn>
                        </p:par>
                        <p:par>
                          <p:cTn id="41" fill="hold" nodeType="afterGroup">
                            <p:stCondLst>
                              <p:cond delay="4500"/>
                            </p:stCondLst>
                            <p:childTnLst>
                              <p:par>
                                <p:cTn id="42" presetID="22" presetClass="entr" presetSubtype="1" fill="hold" nodeType="afterEffect">
                                  <p:stCondLst>
                                    <p:cond delay="0"/>
                                  </p:stCondLst>
                                  <p:childTnLst>
                                    <p:set>
                                      <p:cBhvr>
                                        <p:cTn id="43" dur="1" fill="hold">
                                          <p:stCondLst>
                                            <p:cond delay="0"/>
                                          </p:stCondLst>
                                        </p:cTn>
                                        <p:tgtEl>
                                          <p:spTgt spid="62466"/>
                                        </p:tgtEl>
                                        <p:attrNameLst>
                                          <p:attrName>style.visibility</p:attrName>
                                        </p:attrNameLst>
                                      </p:cBhvr>
                                      <p:to>
                                        <p:strVal val="visible"/>
                                      </p:to>
                                    </p:set>
                                    <p:animEffect transition="in" filter="wipe(up)">
                                      <p:cBhvr>
                                        <p:cTn id="44" dur="500"/>
                                        <p:tgtEl>
                                          <p:spTgt spid="62466"/>
                                        </p:tgtEl>
                                      </p:cBhvr>
                                    </p:animEffect>
                                  </p:childTnLst>
                                </p:cTn>
                              </p:par>
                            </p:childTnLst>
                          </p:cTn>
                        </p:par>
                        <p:par>
                          <p:cTn id="45" fill="hold" nodeType="afterGroup">
                            <p:stCondLst>
                              <p:cond delay="5000"/>
                            </p:stCondLst>
                            <p:childTnLst>
                              <p:par>
                                <p:cTn id="46" presetID="22" presetClass="entr" presetSubtype="4" fill="hold" nodeType="afterEffect">
                                  <p:stCondLst>
                                    <p:cond delay="0"/>
                                  </p:stCondLst>
                                  <p:childTnLst>
                                    <p:set>
                                      <p:cBhvr>
                                        <p:cTn id="47" dur="1" fill="hold">
                                          <p:stCondLst>
                                            <p:cond delay="0"/>
                                          </p:stCondLst>
                                        </p:cTn>
                                        <p:tgtEl>
                                          <p:spTgt spid="62467"/>
                                        </p:tgtEl>
                                        <p:attrNameLst>
                                          <p:attrName>style.visibility</p:attrName>
                                        </p:attrNameLst>
                                      </p:cBhvr>
                                      <p:to>
                                        <p:strVal val="visible"/>
                                      </p:to>
                                    </p:set>
                                    <p:animEffect transition="in" filter="wipe(down)">
                                      <p:cBhvr>
                                        <p:cTn id="48" dur="500"/>
                                        <p:tgtEl>
                                          <p:spTgt spid="6246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62473"/>
                                        </p:tgtEl>
                                        <p:attrNameLst>
                                          <p:attrName>style.visibility</p:attrName>
                                        </p:attrNameLst>
                                      </p:cBhvr>
                                      <p:to>
                                        <p:strVal val="visible"/>
                                      </p:to>
                                    </p:set>
                                    <p:animEffect transition="in" filter="wipe(up)">
                                      <p:cBhvr>
                                        <p:cTn id="53" dur="500"/>
                                        <p:tgtEl>
                                          <p:spTgt spid="62473"/>
                                        </p:tgtEl>
                                      </p:cBhvr>
                                    </p:animEffect>
                                  </p:childTnLst>
                                </p:cTn>
                              </p:par>
                            </p:childTnLst>
                          </p:cTn>
                        </p:par>
                        <p:par>
                          <p:cTn id="54" fill="hold" nodeType="afterGroup">
                            <p:stCondLst>
                              <p:cond delay="500"/>
                            </p:stCondLst>
                            <p:childTnLst>
                              <p:par>
                                <p:cTn id="55" presetID="9" presetClass="entr" presetSubtype="0" fill="hold" nodeType="afterEffect">
                                  <p:stCondLst>
                                    <p:cond delay="0"/>
                                  </p:stCondLst>
                                  <p:childTnLst>
                                    <p:set>
                                      <p:cBhvr>
                                        <p:cTn id="56" dur="1" fill="hold">
                                          <p:stCondLst>
                                            <p:cond delay="0"/>
                                          </p:stCondLst>
                                        </p:cTn>
                                        <p:tgtEl>
                                          <p:spTgt spid="62474"/>
                                        </p:tgtEl>
                                        <p:attrNameLst>
                                          <p:attrName>style.visibility</p:attrName>
                                        </p:attrNameLst>
                                      </p:cBhvr>
                                      <p:to>
                                        <p:strVal val="visible"/>
                                      </p:to>
                                    </p:set>
                                    <p:animEffect transition="in" filter="dissolve">
                                      <p:cBhvr>
                                        <p:cTn id="57" dur="500"/>
                                        <p:tgtEl>
                                          <p:spTgt spid="62474"/>
                                        </p:tgtEl>
                                      </p:cBhvr>
                                    </p:animEffect>
                                  </p:childTnLst>
                                </p:cTn>
                              </p:par>
                            </p:childTnLst>
                          </p:cTn>
                        </p:par>
                        <p:par>
                          <p:cTn id="58" fill="hold" nodeType="afterGroup">
                            <p:stCondLst>
                              <p:cond delay="1000"/>
                            </p:stCondLst>
                            <p:childTnLst>
                              <p:par>
                                <p:cTn id="59" presetID="9" presetClass="entr" presetSubtype="0" fill="hold" grpId="0" nodeType="afterEffect">
                                  <p:stCondLst>
                                    <p:cond delay="0"/>
                                  </p:stCondLst>
                                  <p:childTnLst>
                                    <p:set>
                                      <p:cBhvr>
                                        <p:cTn id="60" dur="1" fill="hold">
                                          <p:stCondLst>
                                            <p:cond delay="0"/>
                                          </p:stCondLst>
                                        </p:cTn>
                                        <p:tgtEl>
                                          <p:spTgt spid="62482"/>
                                        </p:tgtEl>
                                        <p:attrNameLst>
                                          <p:attrName>style.visibility</p:attrName>
                                        </p:attrNameLst>
                                      </p:cBhvr>
                                      <p:to>
                                        <p:strVal val="visible"/>
                                      </p:to>
                                    </p:set>
                                    <p:animEffect transition="in" filter="dissolve">
                                      <p:cBhvr>
                                        <p:cTn id="61" dur="500"/>
                                        <p:tgtEl>
                                          <p:spTgt spid="62482"/>
                                        </p:tgtEl>
                                      </p:cBhvr>
                                    </p:animEffect>
                                  </p:childTnLst>
                                </p:cTn>
                              </p:par>
                            </p:childTnLst>
                          </p:cTn>
                        </p:par>
                        <p:par>
                          <p:cTn id="62" fill="hold" nodeType="afterGroup">
                            <p:stCondLst>
                              <p:cond delay="1500"/>
                            </p:stCondLst>
                            <p:childTnLst>
                              <p:par>
                                <p:cTn id="63" presetID="9" presetClass="entr" presetSubtype="0" fill="hold" nodeType="afterEffect">
                                  <p:stCondLst>
                                    <p:cond delay="0"/>
                                  </p:stCondLst>
                                  <p:childTnLst>
                                    <p:set>
                                      <p:cBhvr>
                                        <p:cTn id="64" dur="1" fill="hold">
                                          <p:stCondLst>
                                            <p:cond delay="0"/>
                                          </p:stCondLst>
                                        </p:cTn>
                                        <p:tgtEl>
                                          <p:spTgt spid="62478"/>
                                        </p:tgtEl>
                                        <p:attrNameLst>
                                          <p:attrName>style.visibility</p:attrName>
                                        </p:attrNameLst>
                                      </p:cBhvr>
                                      <p:to>
                                        <p:strVal val="visible"/>
                                      </p:to>
                                    </p:set>
                                    <p:animEffect transition="in" filter="dissolve">
                                      <p:cBhvr>
                                        <p:cTn id="65" dur="500"/>
                                        <p:tgtEl>
                                          <p:spTgt spid="62478"/>
                                        </p:tgtEl>
                                      </p:cBhvr>
                                    </p:animEffect>
                                  </p:childTnLst>
                                </p:cTn>
                              </p:par>
                            </p:childTnLst>
                          </p:cTn>
                        </p:par>
                        <p:par>
                          <p:cTn id="66" fill="hold" nodeType="afterGroup">
                            <p:stCondLst>
                              <p:cond delay="2000"/>
                            </p:stCondLst>
                            <p:childTnLst>
                              <p:par>
                                <p:cTn id="67" presetID="14" presetClass="entr" presetSubtype="10" fill="hold" grpId="0" nodeType="afterEffect">
                                  <p:stCondLst>
                                    <p:cond delay="0"/>
                                  </p:stCondLst>
                                  <p:childTnLst>
                                    <p:set>
                                      <p:cBhvr>
                                        <p:cTn id="68" dur="1" fill="hold">
                                          <p:stCondLst>
                                            <p:cond delay="0"/>
                                          </p:stCondLst>
                                        </p:cTn>
                                        <p:tgtEl>
                                          <p:spTgt spid="62504"/>
                                        </p:tgtEl>
                                        <p:attrNameLst>
                                          <p:attrName>style.visibility</p:attrName>
                                        </p:attrNameLst>
                                      </p:cBhvr>
                                      <p:to>
                                        <p:strVal val="visible"/>
                                      </p:to>
                                    </p:set>
                                    <p:animEffect transition="in" filter="randombar(horizontal)">
                                      <p:cBhvr>
                                        <p:cTn id="69" dur="500"/>
                                        <p:tgtEl>
                                          <p:spTgt spid="62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utoUpdateAnimBg="0"/>
      <p:bldP spid="62482" grpId="0" autoUpdateAnimBg="0"/>
      <p:bldP spid="62491" grpId="0" autoUpdateAnimBg="0"/>
      <p:bldP spid="62502" grpId="0" autoUpdateAnimBg="0"/>
      <p:bldP spid="62503" grpId="0" autoUpdateAnimBg="0"/>
      <p:bldP spid="6250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900113" y="476250"/>
            <a:ext cx="6913562" cy="19716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indent="715963">
              <a:defRPr kumimoji="1" sz="2400">
                <a:solidFill>
                  <a:schemeClr val="tx1"/>
                </a:solidFill>
                <a:latin typeface="Times New Roman" panose="02020603050405020304" pitchFamily="18" charset="0"/>
                <a:ea typeface="宋体" panose="02010600030101010101" pitchFamily="2" charset="-122"/>
              </a:defRPr>
            </a:lvl1pPr>
            <a:lvl2pPr marL="987425">
              <a:defRPr kumimoji="1" sz="2400">
                <a:solidFill>
                  <a:schemeClr val="tx1"/>
                </a:solidFill>
                <a:latin typeface="Times New Roman" panose="02020603050405020304" pitchFamily="18" charset="0"/>
                <a:ea typeface="宋体" panose="02010600030101010101" pitchFamily="2" charset="-122"/>
              </a:defRPr>
            </a:lvl2pPr>
            <a:lvl3pPr marL="1166813">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10000"/>
              </a:lnSpc>
            </a:pPr>
            <a:r>
              <a:rPr lang="zh-CN" altLang="en-US" sz="2800" b="1">
                <a:solidFill>
                  <a:srgbClr val="993366"/>
                </a:solidFill>
                <a:latin typeface="华文楷体" panose="02010600040101010101" pitchFamily="2" charset="-122"/>
                <a:ea typeface="华文楷体" panose="02010600040101010101" pitchFamily="2" charset="-122"/>
              </a:rPr>
              <a:t>同功异源酶</a:t>
            </a:r>
          </a:p>
          <a:p>
            <a:pPr algn="just">
              <a:lnSpc>
                <a:spcPct val="110000"/>
              </a:lnSpc>
            </a:pPr>
            <a:endParaRPr lang="zh-CN" altLang="en-US" sz="2800" b="1">
              <a:solidFill>
                <a:srgbClr val="993366"/>
              </a:solidFill>
              <a:latin typeface="华文楷体" panose="02010600040101010101" pitchFamily="2" charset="-122"/>
              <a:ea typeface="华文楷体" panose="02010600040101010101" pitchFamily="2" charset="-122"/>
            </a:endParaRPr>
          </a:p>
          <a:p>
            <a:pPr algn="just">
              <a:lnSpc>
                <a:spcPct val="110000"/>
              </a:lnSpc>
            </a:pPr>
            <a:r>
              <a:rPr lang="zh-CN" altLang="en-US" sz="2800" b="1">
                <a:solidFill>
                  <a:schemeClr val="folHlink"/>
                </a:solidFill>
                <a:latin typeface="华文楷体" panose="02010600040101010101" pitchFamily="2" charset="-122"/>
                <a:ea typeface="华文楷体" panose="02010600040101010101" pitchFamily="2" charset="-122"/>
              </a:rPr>
              <a:t>来源不同的限制酶，但能识别和切割同一位点，这些酶称</a:t>
            </a:r>
            <a:r>
              <a:rPr lang="zh-CN" altLang="en-US" sz="2800" b="1">
                <a:solidFill>
                  <a:srgbClr val="993366"/>
                </a:solidFill>
                <a:latin typeface="华文楷体" panose="02010600040101010101" pitchFamily="2" charset="-122"/>
                <a:ea typeface="华文楷体" panose="02010600040101010101" pitchFamily="2" charset="-122"/>
              </a:rPr>
              <a:t>同功异源酶</a:t>
            </a:r>
            <a:r>
              <a:rPr lang="zh-CN" altLang="en-US" sz="2800" b="1">
                <a:solidFill>
                  <a:schemeClr val="folHlink"/>
                </a:solidFill>
                <a:latin typeface="华文楷体" panose="02010600040101010101" pitchFamily="2" charset="-122"/>
                <a:ea typeface="华文楷体" panose="02010600040101010101" pitchFamily="2" charset="-122"/>
              </a:rPr>
              <a:t>。</a:t>
            </a:r>
            <a:endParaRPr lang="zh-CN" altLang="en-US" sz="2800">
              <a:solidFill>
                <a:schemeClr val="folHlink"/>
              </a:solidFill>
              <a:latin typeface="华文楷体" panose="02010600040101010101" pitchFamily="2" charset="-122"/>
              <a:ea typeface="华文楷体" panose="02010600040101010101" pitchFamily="2" charset="-122"/>
            </a:endParaRPr>
          </a:p>
        </p:txBody>
      </p:sp>
      <p:grpSp>
        <p:nvGrpSpPr>
          <p:cNvPr id="64515" name="Group 3"/>
          <p:cNvGrpSpPr>
            <a:grpSpLocks/>
          </p:cNvGrpSpPr>
          <p:nvPr/>
        </p:nvGrpSpPr>
        <p:grpSpPr bwMode="auto">
          <a:xfrm>
            <a:off x="538163" y="3284538"/>
            <a:ext cx="3581400" cy="712787"/>
            <a:chOff x="912" y="2064"/>
            <a:chExt cx="2256" cy="449"/>
          </a:xfrm>
        </p:grpSpPr>
        <p:sp>
          <p:nvSpPr>
            <p:cNvPr id="64516" name="Line 4"/>
            <p:cNvSpPr>
              <a:spLocks noChangeShapeType="1"/>
            </p:cNvSpPr>
            <p:nvPr/>
          </p:nvSpPr>
          <p:spPr bwMode="auto">
            <a:xfrm>
              <a:off x="912" y="2208"/>
              <a:ext cx="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17" name="Line 5"/>
            <p:cNvSpPr>
              <a:spLocks noChangeShapeType="1"/>
            </p:cNvSpPr>
            <p:nvPr/>
          </p:nvSpPr>
          <p:spPr bwMode="auto">
            <a:xfrm>
              <a:off x="912" y="2400"/>
              <a:ext cx="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18" name="Rectangle 6"/>
            <p:cNvSpPr>
              <a:spLocks noChangeArrowheads="1"/>
            </p:cNvSpPr>
            <p:nvPr/>
          </p:nvSpPr>
          <p:spPr bwMode="auto">
            <a:xfrm>
              <a:off x="1632" y="2064"/>
              <a:ext cx="912"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t>GGATCC</a:t>
              </a:r>
            </a:p>
            <a:p>
              <a:pPr>
                <a:lnSpc>
                  <a:spcPct val="20000"/>
                </a:lnSpc>
                <a:spcBef>
                  <a:spcPct val="50000"/>
                </a:spcBef>
              </a:pPr>
              <a:r>
                <a:rPr lang="en-US" altLang="zh-CN" b="1"/>
                <a:t>CCTAGG</a:t>
              </a:r>
            </a:p>
          </p:txBody>
        </p:sp>
        <p:sp>
          <p:nvSpPr>
            <p:cNvPr id="64519" name="Line 7"/>
            <p:cNvSpPr>
              <a:spLocks noChangeShapeType="1"/>
            </p:cNvSpPr>
            <p:nvPr/>
          </p:nvSpPr>
          <p:spPr bwMode="auto">
            <a:xfrm>
              <a:off x="2496" y="2400"/>
              <a:ext cx="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20" name="Line 8"/>
            <p:cNvSpPr>
              <a:spLocks noChangeShapeType="1"/>
            </p:cNvSpPr>
            <p:nvPr/>
          </p:nvSpPr>
          <p:spPr bwMode="auto">
            <a:xfrm>
              <a:off x="2496" y="2208"/>
              <a:ext cx="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64521" name="Line 9"/>
          <p:cNvSpPr>
            <a:spLocks noChangeShapeType="1"/>
          </p:cNvSpPr>
          <p:nvPr/>
        </p:nvSpPr>
        <p:spPr bwMode="auto">
          <a:xfrm>
            <a:off x="1989138" y="2921000"/>
            <a:ext cx="0" cy="457200"/>
          </a:xfrm>
          <a:prstGeom prst="line">
            <a:avLst/>
          </a:prstGeom>
          <a:noFill/>
          <a:ln w="5715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22" name="Line 10"/>
          <p:cNvSpPr>
            <a:spLocks noChangeShapeType="1"/>
          </p:cNvSpPr>
          <p:nvPr/>
        </p:nvSpPr>
        <p:spPr bwMode="auto">
          <a:xfrm flipV="1">
            <a:off x="2824163" y="3970338"/>
            <a:ext cx="0" cy="457200"/>
          </a:xfrm>
          <a:prstGeom prst="line">
            <a:avLst/>
          </a:prstGeom>
          <a:noFill/>
          <a:ln w="5715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64523" name="Group 11"/>
          <p:cNvGrpSpPr>
            <a:grpSpLocks/>
          </p:cNvGrpSpPr>
          <p:nvPr/>
        </p:nvGrpSpPr>
        <p:grpSpPr bwMode="auto">
          <a:xfrm>
            <a:off x="4570413" y="3284538"/>
            <a:ext cx="1958975" cy="749300"/>
            <a:chOff x="3370" y="1920"/>
            <a:chExt cx="1234" cy="422"/>
          </a:xfrm>
        </p:grpSpPr>
        <p:sp>
          <p:nvSpPr>
            <p:cNvPr id="64524" name="Text Box 12"/>
            <p:cNvSpPr txBox="1">
              <a:spLocks noChangeArrowheads="1"/>
            </p:cNvSpPr>
            <p:nvPr/>
          </p:nvSpPr>
          <p:spPr bwMode="auto">
            <a:xfrm>
              <a:off x="3840" y="1920"/>
              <a:ext cx="764"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G</a:t>
              </a:r>
            </a:p>
            <a:p>
              <a:pPr>
                <a:lnSpc>
                  <a:spcPct val="80000"/>
                </a:lnSpc>
              </a:pPr>
              <a:r>
                <a:rPr lang="en-US" altLang="zh-CN" b="1"/>
                <a:t>CCTAG</a:t>
              </a:r>
            </a:p>
          </p:txBody>
        </p:sp>
        <p:sp>
          <p:nvSpPr>
            <p:cNvPr id="64525" name="Line 13"/>
            <p:cNvSpPr>
              <a:spLocks noChangeShapeType="1"/>
            </p:cNvSpPr>
            <p:nvPr/>
          </p:nvSpPr>
          <p:spPr bwMode="auto">
            <a:xfrm>
              <a:off x="3370" y="2043"/>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26" name="Line 14"/>
            <p:cNvSpPr>
              <a:spLocks noChangeShapeType="1"/>
            </p:cNvSpPr>
            <p:nvPr/>
          </p:nvSpPr>
          <p:spPr bwMode="auto">
            <a:xfrm>
              <a:off x="3408" y="2208"/>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64527" name="Group 15"/>
          <p:cNvGrpSpPr>
            <a:grpSpLocks/>
          </p:cNvGrpSpPr>
          <p:nvPr/>
        </p:nvGrpSpPr>
        <p:grpSpPr bwMode="auto">
          <a:xfrm>
            <a:off x="6659563" y="3284538"/>
            <a:ext cx="1957387" cy="749300"/>
            <a:chOff x="3984" y="3120"/>
            <a:chExt cx="1162" cy="428"/>
          </a:xfrm>
        </p:grpSpPr>
        <p:sp>
          <p:nvSpPr>
            <p:cNvPr id="64528" name="Text Box 16"/>
            <p:cNvSpPr txBox="1">
              <a:spLocks noChangeArrowheads="1"/>
            </p:cNvSpPr>
            <p:nvPr/>
          </p:nvSpPr>
          <p:spPr bwMode="auto">
            <a:xfrm>
              <a:off x="3984" y="3120"/>
              <a:ext cx="720"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GATCC</a:t>
              </a:r>
            </a:p>
            <a:p>
              <a:pPr>
                <a:lnSpc>
                  <a:spcPct val="80000"/>
                </a:lnSpc>
              </a:pPr>
              <a:r>
                <a:rPr lang="en-US" altLang="zh-CN" b="1"/>
                <a:t>         G</a:t>
              </a:r>
            </a:p>
          </p:txBody>
        </p:sp>
        <p:sp>
          <p:nvSpPr>
            <p:cNvPr id="64529" name="Line 17"/>
            <p:cNvSpPr>
              <a:spLocks noChangeShapeType="1"/>
            </p:cNvSpPr>
            <p:nvPr/>
          </p:nvSpPr>
          <p:spPr bwMode="auto">
            <a:xfrm>
              <a:off x="4666" y="3423"/>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30" name="Line 18"/>
            <p:cNvSpPr>
              <a:spLocks noChangeShapeType="1"/>
            </p:cNvSpPr>
            <p:nvPr/>
          </p:nvSpPr>
          <p:spPr bwMode="auto">
            <a:xfrm>
              <a:off x="4656" y="3264"/>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64531" name="AutoShape 19"/>
          <p:cNvSpPr>
            <a:spLocks noChangeArrowheads="1"/>
          </p:cNvSpPr>
          <p:nvPr/>
        </p:nvSpPr>
        <p:spPr bwMode="auto">
          <a:xfrm>
            <a:off x="4138613" y="3573463"/>
            <a:ext cx="457200" cy="152400"/>
          </a:xfrm>
          <a:prstGeom prst="rightArrow">
            <a:avLst>
              <a:gd name="adj1" fmla="val 50000"/>
              <a:gd name="adj2" fmla="val 7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532" name="Text Box 20"/>
          <p:cNvSpPr txBox="1">
            <a:spLocks noChangeArrowheads="1"/>
          </p:cNvSpPr>
          <p:nvPr/>
        </p:nvSpPr>
        <p:spPr bwMode="auto">
          <a:xfrm>
            <a:off x="6370638" y="3357563"/>
            <a:ext cx="517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chemeClr val="hlink"/>
                </a:solidFill>
                <a:effectLst>
                  <a:outerShdw blurRad="38100" dist="38100" dir="2700000" algn="tl">
                    <a:srgbClr val="C0C0C0"/>
                  </a:outerShdw>
                </a:effectLst>
              </a:rPr>
              <a:t>+</a:t>
            </a:r>
          </a:p>
        </p:txBody>
      </p:sp>
      <p:sp>
        <p:nvSpPr>
          <p:cNvPr id="64533" name="Rectangle 21"/>
          <p:cNvSpPr>
            <a:spLocks noChangeArrowheads="1"/>
          </p:cNvSpPr>
          <p:nvPr/>
        </p:nvSpPr>
        <p:spPr bwMode="auto">
          <a:xfrm>
            <a:off x="538163" y="2759075"/>
            <a:ext cx="1395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solidFill>
                  <a:schemeClr val="folHlink"/>
                </a:solidFill>
                <a:latin typeface="Times New Roman" panose="02020603050405020304" pitchFamily="18" charset="0"/>
              </a:rPr>
              <a:t>Bam </a:t>
            </a:r>
            <a:r>
              <a:rPr lang="en-US" altLang="zh-CN" b="1">
                <a:solidFill>
                  <a:schemeClr val="folHlink"/>
                </a:solidFill>
                <a:latin typeface="Times New Roman" panose="02020603050405020304" pitchFamily="18" charset="0"/>
              </a:rPr>
              <a:t>HⅠ</a:t>
            </a:r>
          </a:p>
        </p:txBody>
      </p:sp>
      <p:grpSp>
        <p:nvGrpSpPr>
          <p:cNvPr id="64534" name="Group 22"/>
          <p:cNvGrpSpPr>
            <a:grpSpLocks/>
          </p:cNvGrpSpPr>
          <p:nvPr/>
        </p:nvGrpSpPr>
        <p:grpSpPr bwMode="auto">
          <a:xfrm>
            <a:off x="466725" y="5157788"/>
            <a:ext cx="3581400" cy="712787"/>
            <a:chOff x="912" y="2064"/>
            <a:chExt cx="2256" cy="449"/>
          </a:xfrm>
        </p:grpSpPr>
        <p:sp>
          <p:nvSpPr>
            <p:cNvPr id="64535" name="Line 23"/>
            <p:cNvSpPr>
              <a:spLocks noChangeShapeType="1"/>
            </p:cNvSpPr>
            <p:nvPr/>
          </p:nvSpPr>
          <p:spPr bwMode="auto">
            <a:xfrm>
              <a:off x="912" y="2208"/>
              <a:ext cx="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36" name="Line 24"/>
            <p:cNvSpPr>
              <a:spLocks noChangeShapeType="1"/>
            </p:cNvSpPr>
            <p:nvPr/>
          </p:nvSpPr>
          <p:spPr bwMode="auto">
            <a:xfrm>
              <a:off x="912" y="2400"/>
              <a:ext cx="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37" name="Rectangle 25"/>
            <p:cNvSpPr>
              <a:spLocks noChangeArrowheads="1"/>
            </p:cNvSpPr>
            <p:nvPr/>
          </p:nvSpPr>
          <p:spPr bwMode="auto">
            <a:xfrm>
              <a:off x="1632" y="2064"/>
              <a:ext cx="912"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t>GGATCC</a:t>
              </a:r>
            </a:p>
            <a:p>
              <a:pPr>
                <a:lnSpc>
                  <a:spcPct val="20000"/>
                </a:lnSpc>
                <a:spcBef>
                  <a:spcPct val="50000"/>
                </a:spcBef>
              </a:pPr>
              <a:r>
                <a:rPr lang="en-US" altLang="zh-CN" b="1"/>
                <a:t>CCTAGG</a:t>
              </a:r>
            </a:p>
          </p:txBody>
        </p:sp>
        <p:sp>
          <p:nvSpPr>
            <p:cNvPr id="64538" name="Line 26"/>
            <p:cNvSpPr>
              <a:spLocks noChangeShapeType="1"/>
            </p:cNvSpPr>
            <p:nvPr/>
          </p:nvSpPr>
          <p:spPr bwMode="auto">
            <a:xfrm>
              <a:off x="2496" y="2400"/>
              <a:ext cx="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39" name="Line 27"/>
            <p:cNvSpPr>
              <a:spLocks noChangeShapeType="1"/>
            </p:cNvSpPr>
            <p:nvPr/>
          </p:nvSpPr>
          <p:spPr bwMode="auto">
            <a:xfrm>
              <a:off x="2496" y="2208"/>
              <a:ext cx="672"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64540" name="Line 28"/>
          <p:cNvSpPr>
            <a:spLocks noChangeShapeType="1"/>
          </p:cNvSpPr>
          <p:nvPr/>
        </p:nvSpPr>
        <p:spPr bwMode="auto">
          <a:xfrm>
            <a:off x="1917700" y="4794250"/>
            <a:ext cx="0" cy="457200"/>
          </a:xfrm>
          <a:prstGeom prst="line">
            <a:avLst/>
          </a:prstGeom>
          <a:noFill/>
          <a:ln w="5715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41" name="Line 29"/>
          <p:cNvSpPr>
            <a:spLocks noChangeShapeType="1"/>
          </p:cNvSpPr>
          <p:nvPr/>
        </p:nvSpPr>
        <p:spPr bwMode="auto">
          <a:xfrm flipV="1">
            <a:off x="2752725" y="5843588"/>
            <a:ext cx="0" cy="457200"/>
          </a:xfrm>
          <a:prstGeom prst="line">
            <a:avLst/>
          </a:prstGeom>
          <a:noFill/>
          <a:ln w="5715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64542" name="Group 30"/>
          <p:cNvGrpSpPr>
            <a:grpSpLocks/>
          </p:cNvGrpSpPr>
          <p:nvPr/>
        </p:nvGrpSpPr>
        <p:grpSpPr bwMode="auto">
          <a:xfrm>
            <a:off x="4643438" y="5157788"/>
            <a:ext cx="1952625" cy="749300"/>
            <a:chOff x="3370" y="1920"/>
            <a:chExt cx="1240" cy="472"/>
          </a:xfrm>
        </p:grpSpPr>
        <p:sp>
          <p:nvSpPr>
            <p:cNvPr id="64543" name="Text Box 31"/>
            <p:cNvSpPr txBox="1">
              <a:spLocks noChangeArrowheads="1"/>
            </p:cNvSpPr>
            <p:nvPr/>
          </p:nvSpPr>
          <p:spPr bwMode="auto">
            <a:xfrm>
              <a:off x="3840" y="1920"/>
              <a:ext cx="770"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G</a:t>
              </a:r>
            </a:p>
            <a:p>
              <a:pPr>
                <a:lnSpc>
                  <a:spcPct val="80000"/>
                </a:lnSpc>
              </a:pPr>
              <a:r>
                <a:rPr lang="en-US" altLang="zh-CN" b="1"/>
                <a:t>CCTAG</a:t>
              </a:r>
            </a:p>
          </p:txBody>
        </p:sp>
        <p:sp>
          <p:nvSpPr>
            <p:cNvPr id="64544" name="Line 32"/>
            <p:cNvSpPr>
              <a:spLocks noChangeShapeType="1"/>
            </p:cNvSpPr>
            <p:nvPr/>
          </p:nvSpPr>
          <p:spPr bwMode="auto">
            <a:xfrm>
              <a:off x="3370" y="2043"/>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45" name="Line 33"/>
            <p:cNvSpPr>
              <a:spLocks noChangeShapeType="1"/>
            </p:cNvSpPr>
            <p:nvPr/>
          </p:nvSpPr>
          <p:spPr bwMode="auto">
            <a:xfrm>
              <a:off x="3408" y="2208"/>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64546" name="Group 34"/>
          <p:cNvGrpSpPr>
            <a:grpSpLocks/>
          </p:cNvGrpSpPr>
          <p:nvPr/>
        </p:nvGrpSpPr>
        <p:grpSpPr bwMode="auto">
          <a:xfrm>
            <a:off x="6731000" y="5084763"/>
            <a:ext cx="1943100" cy="749300"/>
            <a:chOff x="3984" y="3120"/>
            <a:chExt cx="1162" cy="428"/>
          </a:xfrm>
        </p:grpSpPr>
        <p:sp>
          <p:nvSpPr>
            <p:cNvPr id="64547" name="Text Box 35"/>
            <p:cNvSpPr txBox="1">
              <a:spLocks noChangeArrowheads="1"/>
            </p:cNvSpPr>
            <p:nvPr/>
          </p:nvSpPr>
          <p:spPr bwMode="auto">
            <a:xfrm>
              <a:off x="3984" y="3120"/>
              <a:ext cx="725"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GATCC</a:t>
              </a:r>
            </a:p>
            <a:p>
              <a:pPr>
                <a:lnSpc>
                  <a:spcPct val="80000"/>
                </a:lnSpc>
              </a:pPr>
              <a:r>
                <a:rPr lang="en-US" altLang="zh-CN" b="1"/>
                <a:t>         G</a:t>
              </a:r>
            </a:p>
          </p:txBody>
        </p:sp>
        <p:sp>
          <p:nvSpPr>
            <p:cNvPr id="64548" name="Line 36"/>
            <p:cNvSpPr>
              <a:spLocks noChangeShapeType="1"/>
            </p:cNvSpPr>
            <p:nvPr/>
          </p:nvSpPr>
          <p:spPr bwMode="auto">
            <a:xfrm>
              <a:off x="4666" y="3423"/>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4549" name="Line 37"/>
            <p:cNvSpPr>
              <a:spLocks noChangeShapeType="1"/>
            </p:cNvSpPr>
            <p:nvPr/>
          </p:nvSpPr>
          <p:spPr bwMode="auto">
            <a:xfrm>
              <a:off x="4656" y="3264"/>
              <a:ext cx="4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64550" name="AutoShape 38"/>
          <p:cNvSpPr>
            <a:spLocks noChangeArrowheads="1"/>
          </p:cNvSpPr>
          <p:nvPr/>
        </p:nvSpPr>
        <p:spPr bwMode="auto">
          <a:xfrm>
            <a:off x="4211638" y="5445125"/>
            <a:ext cx="457200" cy="152400"/>
          </a:xfrm>
          <a:prstGeom prst="rightArrow">
            <a:avLst>
              <a:gd name="adj1" fmla="val 50000"/>
              <a:gd name="adj2" fmla="val 7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551" name="Text Box 39"/>
          <p:cNvSpPr txBox="1">
            <a:spLocks noChangeArrowheads="1"/>
          </p:cNvSpPr>
          <p:nvPr/>
        </p:nvSpPr>
        <p:spPr bwMode="auto">
          <a:xfrm>
            <a:off x="6370638" y="5157788"/>
            <a:ext cx="517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chemeClr val="hlink"/>
                </a:solidFill>
                <a:effectLst>
                  <a:outerShdw blurRad="38100" dist="38100" dir="2700000" algn="tl">
                    <a:srgbClr val="C0C0C0"/>
                  </a:outerShdw>
                </a:effectLst>
              </a:rPr>
              <a:t>+</a:t>
            </a:r>
          </a:p>
        </p:txBody>
      </p:sp>
      <p:sp>
        <p:nvSpPr>
          <p:cNvPr id="64552" name="Rectangle 40"/>
          <p:cNvSpPr>
            <a:spLocks noChangeArrowheads="1"/>
          </p:cNvSpPr>
          <p:nvPr/>
        </p:nvSpPr>
        <p:spPr bwMode="auto">
          <a:xfrm>
            <a:off x="466725" y="4632325"/>
            <a:ext cx="896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solidFill>
                  <a:schemeClr val="folHlink"/>
                </a:solidFill>
                <a:latin typeface="Times New Roman" panose="02020603050405020304" pitchFamily="18" charset="0"/>
              </a:rPr>
              <a:t>Bst</a:t>
            </a:r>
            <a:r>
              <a:rPr lang="en-US" altLang="zh-CN" b="1">
                <a:solidFill>
                  <a:schemeClr val="folHlink"/>
                </a:solidFill>
                <a:latin typeface="Times New Roman" panose="02020603050405020304" pitchFamily="18" charset="0"/>
              </a:rPr>
              <a:t>Ⅰ</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checkerboard(across)">
                                      <p:cBhvr>
                                        <p:cTn id="7" dur="5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4533"/>
                                        </p:tgtEl>
                                        <p:attrNameLst>
                                          <p:attrName>style.visibility</p:attrName>
                                        </p:attrNameLst>
                                      </p:cBhvr>
                                      <p:to>
                                        <p:strVal val="visible"/>
                                      </p:to>
                                    </p:set>
                                    <p:anim calcmode="lin" valueType="num">
                                      <p:cBhvr>
                                        <p:cTn id="12" dur="500" fill="hold"/>
                                        <p:tgtEl>
                                          <p:spTgt spid="64533"/>
                                        </p:tgtEl>
                                        <p:attrNameLst>
                                          <p:attrName>ppt_w</p:attrName>
                                        </p:attrNameLst>
                                      </p:cBhvr>
                                      <p:tavLst>
                                        <p:tav tm="0">
                                          <p:val>
                                            <p:fltVal val="0"/>
                                          </p:val>
                                        </p:tav>
                                        <p:tav tm="100000">
                                          <p:val>
                                            <p:strVal val="#ppt_w"/>
                                          </p:val>
                                        </p:tav>
                                      </p:tavLst>
                                    </p:anim>
                                    <p:anim calcmode="lin" valueType="num">
                                      <p:cBhvr>
                                        <p:cTn id="13" dur="500" fill="hold"/>
                                        <p:tgtEl>
                                          <p:spTgt spid="6453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64515"/>
                                        </p:tgtEl>
                                        <p:attrNameLst>
                                          <p:attrName>style.visibility</p:attrName>
                                        </p:attrNameLst>
                                      </p:cBhvr>
                                      <p:to>
                                        <p:strVal val="visible"/>
                                      </p:to>
                                    </p:set>
                                    <p:animEffect transition="in" filter="dissolve">
                                      <p:cBhvr>
                                        <p:cTn id="17" dur="500"/>
                                        <p:tgtEl>
                                          <p:spTgt spid="64515"/>
                                        </p:tgtEl>
                                      </p:cBhvr>
                                    </p:animEffect>
                                  </p:childTnLst>
                                </p:cTn>
                              </p:par>
                            </p:childTnLst>
                          </p:cTn>
                        </p:par>
                        <p:par>
                          <p:cTn id="18" fill="hold" nodeType="afterGroup">
                            <p:stCondLst>
                              <p:cond delay="1000"/>
                            </p:stCondLst>
                            <p:childTnLst>
                              <p:par>
                                <p:cTn id="19" presetID="22" presetClass="entr" presetSubtype="1" fill="hold" nodeType="afterEffect">
                                  <p:stCondLst>
                                    <p:cond delay="0"/>
                                  </p:stCondLst>
                                  <p:childTnLst>
                                    <p:set>
                                      <p:cBhvr>
                                        <p:cTn id="20" dur="1" fill="hold">
                                          <p:stCondLst>
                                            <p:cond delay="0"/>
                                          </p:stCondLst>
                                        </p:cTn>
                                        <p:tgtEl>
                                          <p:spTgt spid="64521"/>
                                        </p:tgtEl>
                                        <p:attrNameLst>
                                          <p:attrName>style.visibility</p:attrName>
                                        </p:attrNameLst>
                                      </p:cBhvr>
                                      <p:to>
                                        <p:strVal val="visible"/>
                                      </p:to>
                                    </p:set>
                                    <p:animEffect transition="in" filter="wipe(up)">
                                      <p:cBhvr>
                                        <p:cTn id="21" dur="500"/>
                                        <p:tgtEl>
                                          <p:spTgt spid="64521"/>
                                        </p:tgtEl>
                                      </p:cBhvr>
                                    </p:animEffect>
                                  </p:childTnLst>
                                </p:cTn>
                              </p:par>
                            </p:childTnLst>
                          </p:cTn>
                        </p:par>
                        <p:par>
                          <p:cTn id="22" fill="hold" nodeType="afterGroup">
                            <p:stCondLst>
                              <p:cond delay="1500"/>
                            </p:stCondLst>
                            <p:childTnLst>
                              <p:par>
                                <p:cTn id="23" presetID="22" presetClass="entr" presetSubtype="4" fill="hold" nodeType="afterEffect">
                                  <p:stCondLst>
                                    <p:cond delay="0"/>
                                  </p:stCondLst>
                                  <p:childTnLst>
                                    <p:set>
                                      <p:cBhvr>
                                        <p:cTn id="24" dur="1" fill="hold">
                                          <p:stCondLst>
                                            <p:cond delay="0"/>
                                          </p:stCondLst>
                                        </p:cTn>
                                        <p:tgtEl>
                                          <p:spTgt spid="64522"/>
                                        </p:tgtEl>
                                        <p:attrNameLst>
                                          <p:attrName>style.visibility</p:attrName>
                                        </p:attrNameLst>
                                      </p:cBhvr>
                                      <p:to>
                                        <p:strVal val="visible"/>
                                      </p:to>
                                    </p:set>
                                    <p:animEffect transition="in" filter="wipe(down)">
                                      <p:cBhvr>
                                        <p:cTn id="25" dur="500"/>
                                        <p:tgtEl>
                                          <p:spTgt spid="64522"/>
                                        </p:tgtEl>
                                      </p:cBhvr>
                                    </p:animEffect>
                                  </p:childTnLst>
                                </p:cTn>
                              </p:par>
                            </p:childTnLst>
                          </p:cTn>
                        </p:par>
                        <p:par>
                          <p:cTn id="26" fill="hold" nodeType="after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64531"/>
                                        </p:tgtEl>
                                        <p:attrNameLst>
                                          <p:attrName>style.visibility</p:attrName>
                                        </p:attrNameLst>
                                      </p:cBhvr>
                                      <p:to>
                                        <p:strVal val="visible"/>
                                      </p:to>
                                    </p:set>
                                    <p:animEffect transition="in" filter="wipe(left)">
                                      <p:cBhvr>
                                        <p:cTn id="29" dur="500"/>
                                        <p:tgtEl>
                                          <p:spTgt spid="64531"/>
                                        </p:tgtEl>
                                      </p:cBhvr>
                                    </p:animEffect>
                                  </p:childTnLst>
                                </p:cTn>
                              </p:par>
                            </p:childTnLst>
                          </p:cTn>
                        </p:par>
                        <p:par>
                          <p:cTn id="30" fill="hold" nodeType="afterGroup">
                            <p:stCondLst>
                              <p:cond delay="2500"/>
                            </p:stCondLst>
                            <p:childTnLst>
                              <p:par>
                                <p:cTn id="31" presetID="9" presetClass="entr" presetSubtype="0" fill="hold" nodeType="afterEffect">
                                  <p:stCondLst>
                                    <p:cond delay="0"/>
                                  </p:stCondLst>
                                  <p:childTnLst>
                                    <p:set>
                                      <p:cBhvr>
                                        <p:cTn id="32" dur="1" fill="hold">
                                          <p:stCondLst>
                                            <p:cond delay="0"/>
                                          </p:stCondLst>
                                        </p:cTn>
                                        <p:tgtEl>
                                          <p:spTgt spid="64523"/>
                                        </p:tgtEl>
                                        <p:attrNameLst>
                                          <p:attrName>style.visibility</p:attrName>
                                        </p:attrNameLst>
                                      </p:cBhvr>
                                      <p:to>
                                        <p:strVal val="visible"/>
                                      </p:to>
                                    </p:set>
                                    <p:animEffect transition="in" filter="dissolve">
                                      <p:cBhvr>
                                        <p:cTn id="33" dur="500"/>
                                        <p:tgtEl>
                                          <p:spTgt spid="64523"/>
                                        </p:tgtEl>
                                      </p:cBhvr>
                                    </p:animEffect>
                                  </p:childTnLst>
                                </p:cTn>
                              </p:par>
                            </p:childTnLst>
                          </p:cTn>
                        </p:par>
                        <p:par>
                          <p:cTn id="34" fill="hold" nodeType="afterGroup">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64532"/>
                                        </p:tgtEl>
                                        <p:attrNameLst>
                                          <p:attrName>style.visibility</p:attrName>
                                        </p:attrNameLst>
                                      </p:cBhvr>
                                      <p:to>
                                        <p:strVal val="visible"/>
                                      </p:to>
                                    </p:set>
                                    <p:animEffect transition="in" filter="dissolve">
                                      <p:cBhvr>
                                        <p:cTn id="37" dur="500"/>
                                        <p:tgtEl>
                                          <p:spTgt spid="64532"/>
                                        </p:tgtEl>
                                      </p:cBhvr>
                                    </p:animEffect>
                                  </p:childTnLst>
                                </p:cTn>
                              </p:par>
                            </p:childTnLst>
                          </p:cTn>
                        </p:par>
                        <p:par>
                          <p:cTn id="38" fill="hold" nodeType="afterGroup">
                            <p:stCondLst>
                              <p:cond delay="3500"/>
                            </p:stCondLst>
                            <p:childTnLst>
                              <p:par>
                                <p:cTn id="39" presetID="9" presetClass="entr" presetSubtype="0" fill="hold" nodeType="afterEffect">
                                  <p:stCondLst>
                                    <p:cond delay="0"/>
                                  </p:stCondLst>
                                  <p:childTnLst>
                                    <p:set>
                                      <p:cBhvr>
                                        <p:cTn id="40" dur="1" fill="hold">
                                          <p:stCondLst>
                                            <p:cond delay="0"/>
                                          </p:stCondLst>
                                        </p:cTn>
                                        <p:tgtEl>
                                          <p:spTgt spid="64527"/>
                                        </p:tgtEl>
                                        <p:attrNameLst>
                                          <p:attrName>style.visibility</p:attrName>
                                        </p:attrNameLst>
                                      </p:cBhvr>
                                      <p:to>
                                        <p:strVal val="visible"/>
                                      </p:to>
                                    </p:set>
                                    <p:animEffect transition="in" filter="dissolve">
                                      <p:cBhvr>
                                        <p:cTn id="41" dur="500"/>
                                        <p:tgtEl>
                                          <p:spTgt spid="6452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64552"/>
                                        </p:tgtEl>
                                        <p:attrNameLst>
                                          <p:attrName>style.visibility</p:attrName>
                                        </p:attrNameLst>
                                      </p:cBhvr>
                                      <p:to>
                                        <p:strVal val="visible"/>
                                      </p:to>
                                    </p:set>
                                    <p:anim calcmode="lin" valueType="num">
                                      <p:cBhvr>
                                        <p:cTn id="46" dur="500" fill="hold"/>
                                        <p:tgtEl>
                                          <p:spTgt spid="64552"/>
                                        </p:tgtEl>
                                        <p:attrNameLst>
                                          <p:attrName>ppt_w</p:attrName>
                                        </p:attrNameLst>
                                      </p:cBhvr>
                                      <p:tavLst>
                                        <p:tav tm="0">
                                          <p:val>
                                            <p:fltVal val="0"/>
                                          </p:val>
                                        </p:tav>
                                        <p:tav tm="100000">
                                          <p:val>
                                            <p:strVal val="#ppt_w"/>
                                          </p:val>
                                        </p:tav>
                                      </p:tavLst>
                                    </p:anim>
                                    <p:anim calcmode="lin" valueType="num">
                                      <p:cBhvr>
                                        <p:cTn id="47" dur="500" fill="hold"/>
                                        <p:tgtEl>
                                          <p:spTgt spid="6455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00"/>
                            </p:stCondLst>
                            <p:childTnLst>
                              <p:par>
                                <p:cTn id="49" presetID="9" presetClass="entr" presetSubtype="0" fill="hold" nodeType="afterEffect">
                                  <p:stCondLst>
                                    <p:cond delay="0"/>
                                  </p:stCondLst>
                                  <p:childTnLst>
                                    <p:set>
                                      <p:cBhvr>
                                        <p:cTn id="50" dur="1" fill="hold">
                                          <p:stCondLst>
                                            <p:cond delay="0"/>
                                          </p:stCondLst>
                                        </p:cTn>
                                        <p:tgtEl>
                                          <p:spTgt spid="64534"/>
                                        </p:tgtEl>
                                        <p:attrNameLst>
                                          <p:attrName>style.visibility</p:attrName>
                                        </p:attrNameLst>
                                      </p:cBhvr>
                                      <p:to>
                                        <p:strVal val="visible"/>
                                      </p:to>
                                    </p:set>
                                    <p:animEffect transition="in" filter="dissolve">
                                      <p:cBhvr>
                                        <p:cTn id="51" dur="500"/>
                                        <p:tgtEl>
                                          <p:spTgt spid="64534"/>
                                        </p:tgtEl>
                                      </p:cBhvr>
                                    </p:animEffect>
                                  </p:childTnLst>
                                </p:cTn>
                              </p:par>
                            </p:childTnLst>
                          </p:cTn>
                        </p:par>
                        <p:par>
                          <p:cTn id="52" fill="hold" nodeType="afterGroup">
                            <p:stCondLst>
                              <p:cond delay="1000"/>
                            </p:stCondLst>
                            <p:childTnLst>
                              <p:par>
                                <p:cTn id="53" presetID="22" presetClass="entr" presetSubtype="1" fill="hold" nodeType="afterEffect">
                                  <p:stCondLst>
                                    <p:cond delay="0"/>
                                  </p:stCondLst>
                                  <p:childTnLst>
                                    <p:set>
                                      <p:cBhvr>
                                        <p:cTn id="54" dur="1" fill="hold">
                                          <p:stCondLst>
                                            <p:cond delay="0"/>
                                          </p:stCondLst>
                                        </p:cTn>
                                        <p:tgtEl>
                                          <p:spTgt spid="64540"/>
                                        </p:tgtEl>
                                        <p:attrNameLst>
                                          <p:attrName>style.visibility</p:attrName>
                                        </p:attrNameLst>
                                      </p:cBhvr>
                                      <p:to>
                                        <p:strVal val="visible"/>
                                      </p:to>
                                    </p:set>
                                    <p:animEffect transition="in" filter="wipe(up)">
                                      <p:cBhvr>
                                        <p:cTn id="55" dur="500"/>
                                        <p:tgtEl>
                                          <p:spTgt spid="64540"/>
                                        </p:tgtEl>
                                      </p:cBhvr>
                                    </p:animEffect>
                                  </p:childTnLst>
                                </p:cTn>
                              </p:par>
                            </p:childTnLst>
                          </p:cTn>
                        </p:par>
                        <p:par>
                          <p:cTn id="56" fill="hold" nodeType="afterGroup">
                            <p:stCondLst>
                              <p:cond delay="1500"/>
                            </p:stCondLst>
                            <p:childTnLst>
                              <p:par>
                                <p:cTn id="57" presetID="22" presetClass="entr" presetSubtype="4" fill="hold" nodeType="afterEffect">
                                  <p:stCondLst>
                                    <p:cond delay="0"/>
                                  </p:stCondLst>
                                  <p:childTnLst>
                                    <p:set>
                                      <p:cBhvr>
                                        <p:cTn id="58" dur="1" fill="hold">
                                          <p:stCondLst>
                                            <p:cond delay="0"/>
                                          </p:stCondLst>
                                        </p:cTn>
                                        <p:tgtEl>
                                          <p:spTgt spid="64541"/>
                                        </p:tgtEl>
                                        <p:attrNameLst>
                                          <p:attrName>style.visibility</p:attrName>
                                        </p:attrNameLst>
                                      </p:cBhvr>
                                      <p:to>
                                        <p:strVal val="visible"/>
                                      </p:to>
                                    </p:set>
                                    <p:animEffect transition="in" filter="wipe(down)">
                                      <p:cBhvr>
                                        <p:cTn id="59" dur="500"/>
                                        <p:tgtEl>
                                          <p:spTgt spid="64541"/>
                                        </p:tgtEl>
                                      </p:cBhvr>
                                    </p:animEffect>
                                  </p:childTnLst>
                                </p:cTn>
                              </p:par>
                            </p:childTnLst>
                          </p:cTn>
                        </p:par>
                        <p:par>
                          <p:cTn id="60" fill="hold" nodeType="afterGroup">
                            <p:stCondLst>
                              <p:cond delay="2000"/>
                            </p:stCondLst>
                            <p:childTnLst>
                              <p:par>
                                <p:cTn id="61" presetID="22" presetClass="entr" presetSubtype="8" fill="hold" nodeType="afterEffect">
                                  <p:stCondLst>
                                    <p:cond delay="0"/>
                                  </p:stCondLst>
                                  <p:childTnLst>
                                    <p:set>
                                      <p:cBhvr>
                                        <p:cTn id="62" dur="1" fill="hold">
                                          <p:stCondLst>
                                            <p:cond delay="0"/>
                                          </p:stCondLst>
                                        </p:cTn>
                                        <p:tgtEl>
                                          <p:spTgt spid="64550"/>
                                        </p:tgtEl>
                                        <p:attrNameLst>
                                          <p:attrName>style.visibility</p:attrName>
                                        </p:attrNameLst>
                                      </p:cBhvr>
                                      <p:to>
                                        <p:strVal val="visible"/>
                                      </p:to>
                                    </p:set>
                                    <p:animEffect transition="in" filter="wipe(left)">
                                      <p:cBhvr>
                                        <p:cTn id="63" dur="500"/>
                                        <p:tgtEl>
                                          <p:spTgt spid="64550"/>
                                        </p:tgtEl>
                                      </p:cBhvr>
                                    </p:animEffect>
                                  </p:childTnLst>
                                </p:cTn>
                              </p:par>
                            </p:childTnLst>
                          </p:cTn>
                        </p:par>
                        <p:par>
                          <p:cTn id="64" fill="hold" nodeType="afterGroup">
                            <p:stCondLst>
                              <p:cond delay="2500"/>
                            </p:stCondLst>
                            <p:childTnLst>
                              <p:par>
                                <p:cTn id="65" presetID="9" presetClass="entr" presetSubtype="0" fill="hold" nodeType="afterEffect">
                                  <p:stCondLst>
                                    <p:cond delay="0"/>
                                  </p:stCondLst>
                                  <p:childTnLst>
                                    <p:set>
                                      <p:cBhvr>
                                        <p:cTn id="66" dur="1" fill="hold">
                                          <p:stCondLst>
                                            <p:cond delay="0"/>
                                          </p:stCondLst>
                                        </p:cTn>
                                        <p:tgtEl>
                                          <p:spTgt spid="64542"/>
                                        </p:tgtEl>
                                        <p:attrNameLst>
                                          <p:attrName>style.visibility</p:attrName>
                                        </p:attrNameLst>
                                      </p:cBhvr>
                                      <p:to>
                                        <p:strVal val="visible"/>
                                      </p:to>
                                    </p:set>
                                    <p:animEffect transition="in" filter="dissolve">
                                      <p:cBhvr>
                                        <p:cTn id="67" dur="500"/>
                                        <p:tgtEl>
                                          <p:spTgt spid="64542"/>
                                        </p:tgtEl>
                                      </p:cBhvr>
                                    </p:animEffect>
                                  </p:childTnLst>
                                </p:cTn>
                              </p:par>
                            </p:childTnLst>
                          </p:cTn>
                        </p:par>
                        <p:par>
                          <p:cTn id="68" fill="hold" nodeType="afterGroup">
                            <p:stCondLst>
                              <p:cond delay="3000"/>
                            </p:stCondLst>
                            <p:childTnLst>
                              <p:par>
                                <p:cTn id="69" presetID="9" presetClass="entr" presetSubtype="0" fill="hold" grpId="0" nodeType="afterEffect">
                                  <p:stCondLst>
                                    <p:cond delay="0"/>
                                  </p:stCondLst>
                                  <p:childTnLst>
                                    <p:set>
                                      <p:cBhvr>
                                        <p:cTn id="70" dur="1" fill="hold">
                                          <p:stCondLst>
                                            <p:cond delay="0"/>
                                          </p:stCondLst>
                                        </p:cTn>
                                        <p:tgtEl>
                                          <p:spTgt spid="64551"/>
                                        </p:tgtEl>
                                        <p:attrNameLst>
                                          <p:attrName>style.visibility</p:attrName>
                                        </p:attrNameLst>
                                      </p:cBhvr>
                                      <p:to>
                                        <p:strVal val="visible"/>
                                      </p:to>
                                    </p:set>
                                    <p:animEffect transition="in" filter="dissolve">
                                      <p:cBhvr>
                                        <p:cTn id="71" dur="500"/>
                                        <p:tgtEl>
                                          <p:spTgt spid="64551"/>
                                        </p:tgtEl>
                                      </p:cBhvr>
                                    </p:animEffect>
                                  </p:childTnLst>
                                </p:cTn>
                              </p:par>
                            </p:childTnLst>
                          </p:cTn>
                        </p:par>
                        <p:par>
                          <p:cTn id="72" fill="hold" nodeType="afterGroup">
                            <p:stCondLst>
                              <p:cond delay="3500"/>
                            </p:stCondLst>
                            <p:childTnLst>
                              <p:par>
                                <p:cTn id="73" presetID="9" presetClass="entr" presetSubtype="0" fill="hold" nodeType="afterEffect">
                                  <p:stCondLst>
                                    <p:cond delay="0"/>
                                  </p:stCondLst>
                                  <p:childTnLst>
                                    <p:set>
                                      <p:cBhvr>
                                        <p:cTn id="74" dur="1" fill="hold">
                                          <p:stCondLst>
                                            <p:cond delay="0"/>
                                          </p:stCondLst>
                                        </p:cTn>
                                        <p:tgtEl>
                                          <p:spTgt spid="64546"/>
                                        </p:tgtEl>
                                        <p:attrNameLst>
                                          <p:attrName>style.visibility</p:attrName>
                                        </p:attrNameLst>
                                      </p:cBhvr>
                                      <p:to>
                                        <p:strVal val="visible"/>
                                      </p:to>
                                    </p:set>
                                    <p:animEffect transition="in" filter="dissolve">
                                      <p:cBhvr>
                                        <p:cTn id="75" dur="500"/>
                                        <p:tgtEl>
                                          <p:spTgt spid="64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32" grpId="0" autoUpdateAnimBg="0"/>
      <p:bldP spid="64533" grpId="0" autoUpdateAnimBg="0"/>
      <p:bldP spid="64551" grpId="0" autoUpdateAnimBg="0"/>
      <p:bldP spid="64552"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187450" y="549275"/>
            <a:ext cx="7129463" cy="24415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indent="715963">
              <a:defRPr kumimoji="1" sz="2400">
                <a:solidFill>
                  <a:schemeClr val="tx1"/>
                </a:solidFill>
                <a:latin typeface="Times New Roman" panose="02020603050405020304" pitchFamily="18" charset="0"/>
                <a:ea typeface="宋体" panose="02010600030101010101" pitchFamily="2" charset="-122"/>
              </a:defRPr>
            </a:lvl1pPr>
            <a:lvl2pPr marL="895350">
              <a:defRPr kumimoji="1" sz="2400">
                <a:solidFill>
                  <a:schemeClr val="tx1"/>
                </a:solidFill>
                <a:latin typeface="Times New Roman" panose="02020603050405020304" pitchFamily="18" charset="0"/>
                <a:ea typeface="宋体" panose="02010600030101010101" pitchFamily="2" charset="-122"/>
              </a:defRPr>
            </a:lvl2pPr>
            <a:lvl3pPr marL="1074738">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10000"/>
              </a:lnSpc>
            </a:pPr>
            <a:r>
              <a:rPr lang="zh-CN" altLang="en-US" sz="2800" b="1">
                <a:solidFill>
                  <a:srgbClr val="993366"/>
                </a:solidFill>
                <a:ea typeface="华文楷体" panose="02010600040101010101" pitchFamily="2" charset="-122"/>
              </a:rPr>
              <a:t>同尾酶</a:t>
            </a:r>
          </a:p>
          <a:p>
            <a:pPr algn="just">
              <a:lnSpc>
                <a:spcPct val="110000"/>
              </a:lnSpc>
            </a:pPr>
            <a:r>
              <a:rPr lang="zh-CN" altLang="en-US" sz="2800" b="1">
                <a:solidFill>
                  <a:schemeClr val="folHlink"/>
                </a:solidFill>
                <a:ea typeface="华文楷体" panose="02010600040101010101" pitchFamily="2" charset="-122"/>
              </a:rPr>
              <a:t>有些限制性内切酶虽然识别序列不完全相同，但切割</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后，产生相同的粘性末端，称为</a:t>
            </a:r>
            <a:r>
              <a:rPr lang="zh-CN" altLang="en-US" sz="2800" b="1">
                <a:solidFill>
                  <a:srgbClr val="993366"/>
                </a:solidFill>
                <a:ea typeface="华文楷体" panose="02010600040101010101" pitchFamily="2" charset="-122"/>
              </a:rPr>
              <a:t>同尾酶</a:t>
            </a:r>
            <a:r>
              <a:rPr lang="zh-CN" altLang="en-US" sz="2800" b="1">
                <a:solidFill>
                  <a:schemeClr val="folHlink"/>
                </a:solidFill>
                <a:ea typeface="华文楷体" panose="02010600040101010101" pitchFamily="2" charset="-122"/>
              </a:rPr>
              <a:t>。这两个相同的粘性末端称为</a:t>
            </a:r>
            <a:r>
              <a:rPr lang="zh-CN" altLang="en-US" sz="2800" b="1">
                <a:solidFill>
                  <a:srgbClr val="993366"/>
                </a:solidFill>
                <a:ea typeface="华文楷体" panose="02010600040101010101" pitchFamily="2" charset="-122"/>
              </a:rPr>
              <a:t>配伍未端</a:t>
            </a:r>
            <a:r>
              <a:rPr lang="en-US" altLang="zh-CN" sz="2800" b="1">
                <a:solidFill>
                  <a:srgbClr val="993366"/>
                </a:solidFill>
                <a:ea typeface="华文楷体" panose="02010600040101010101" pitchFamily="2" charset="-122"/>
              </a:rPr>
              <a:t>(compatible end)</a:t>
            </a:r>
            <a:r>
              <a:rPr lang="zh-CN" altLang="en-US" sz="2800" b="1">
                <a:solidFill>
                  <a:schemeClr val="folHlink"/>
                </a:solidFill>
                <a:ea typeface="华文楷体" panose="02010600040101010101" pitchFamily="2" charset="-122"/>
              </a:rPr>
              <a:t>。</a:t>
            </a:r>
          </a:p>
        </p:txBody>
      </p:sp>
      <p:sp>
        <p:nvSpPr>
          <p:cNvPr id="66563" name="Line 3"/>
          <p:cNvSpPr>
            <a:spLocks noChangeShapeType="1"/>
          </p:cNvSpPr>
          <p:nvPr/>
        </p:nvSpPr>
        <p:spPr bwMode="auto">
          <a:xfrm flipH="1">
            <a:off x="2195513" y="3500438"/>
            <a:ext cx="1587" cy="317500"/>
          </a:xfrm>
          <a:prstGeom prst="line">
            <a:avLst/>
          </a:prstGeom>
          <a:noFill/>
          <a:ln w="3810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64" name="Line 4"/>
          <p:cNvSpPr>
            <a:spLocks noChangeShapeType="1"/>
          </p:cNvSpPr>
          <p:nvPr/>
        </p:nvSpPr>
        <p:spPr bwMode="auto">
          <a:xfrm flipH="1" flipV="1">
            <a:off x="7235825" y="4365625"/>
            <a:ext cx="1588" cy="360363"/>
          </a:xfrm>
          <a:prstGeom prst="line">
            <a:avLst/>
          </a:prstGeom>
          <a:noFill/>
          <a:ln w="3810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65" name="Line 5"/>
          <p:cNvSpPr>
            <a:spLocks noChangeShapeType="1"/>
          </p:cNvSpPr>
          <p:nvPr/>
        </p:nvSpPr>
        <p:spPr bwMode="auto">
          <a:xfrm>
            <a:off x="6373813" y="3429000"/>
            <a:ext cx="0" cy="388938"/>
          </a:xfrm>
          <a:prstGeom prst="line">
            <a:avLst/>
          </a:prstGeom>
          <a:noFill/>
          <a:ln w="3810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66" name="Line 6"/>
          <p:cNvSpPr>
            <a:spLocks noChangeShapeType="1"/>
          </p:cNvSpPr>
          <p:nvPr/>
        </p:nvSpPr>
        <p:spPr bwMode="auto">
          <a:xfrm flipV="1">
            <a:off x="2987675" y="4365625"/>
            <a:ext cx="14288" cy="360363"/>
          </a:xfrm>
          <a:prstGeom prst="line">
            <a:avLst/>
          </a:prstGeom>
          <a:noFill/>
          <a:ln w="3810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67" name="Text Box 7"/>
          <p:cNvSpPr txBox="1">
            <a:spLocks noChangeArrowheads="1"/>
          </p:cNvSpPr>
          <p:nvPr/>
        </p:nvSpPr>
        <p:spPr bwMode="auto">
          <a:xfrm>
            <a:off x="755650" y="3213100"/>
            <a:ext cx="1395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solidFill>
                  <a:schemeClr val="folHlink"/>
                </a:solidFill>
                <a:effectLst>
                  <a:outerShdw blurRad="38100" dist="38100" dir="2700000" algn="tl">
                    <a:srgbClr val="C0C0C0"/>
                  </a:outerShdw>
                </a:effectLst>
                <a:latin typeface="Times New Roman" panose="02020603050405020304" pitchFamily="18" charset="0"/>
              </a:rPr>
              <a:t>Bam </a:t>
            </a:r>
            <a:r>
              <a:rPr lang="en-US" altLang="zh-CN" b="1">
                <a:solidFill>
                  <a:schemeClr val="folHlink"/>
                </a:solidFill>
                <a:effectLst>
                  <a:outerShdw blurRad="38100" dist="38100" dir="2700000" algn="tl">
                    <a:srgbClr val="C0C0C0"/>
                  </a:outerShdw>
                </a:effectLst>
                <a:latin typeface="Times New Roman" panose="02020603050405020304" pitchFamily="18" charset="0"/>
              </a:rPr>
              <a:t>HⅠ</a:t>
            </a:r>
          </a:p>
        </p:txBody>
      </p:sp>
      <p:sp>
        <p:nvSpPr>
          <p:cNvPr id="66568" name="Text Box 8"/>
          <p:cNvSpPr txBox="1">
            <a:spLocks noChangeArrowheads="1"/>
          </p:cNvSpPr>
          <p:nvPr/>
        </p:nvSpPr>
        <p:spPr bwMode="auto">
          <a:xfrm>
            <a:off x="5297488" y="3211513"/>
            <a:ext cx="100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solidFill>
                  <a:schemeClr val="folHlink"/>
                </a:solidFill>
                <a:effectLst>
                  <a:outerShdw blurRad="38100" dist="38100" dir="2700000" algn="tl">
                    <a:srgbClr val="C0C0C0"/>
                  </a:outerShdw>
                </a:effectLst>
                <a:latin typeface="Times New Roman" panose="02020603050405020304" pitchFamily="18" charset="0"/>
              </a:rPr>
              <a:t>Bg </a:t>
            </a:r>
            <a:r>
              <a:rPr lang="en-US" altLang="zh-CN" b="1">
                <a:solidFill>
                  <a:schemeClr val="folHlink"/>
                </a:solidFill>
                <a:effectLst>
                  <a:outerShdw blurRad="38100" dist="38100" dir="2700000" algn="tl">
                    <a:srgbClr val="C0C0C0"/>
                  </a:outerShdw>
                </a:effectLst>
                <a:latin typeface="Times New Roman" panose="02020603050405020304" pitchFamily="18" charset="0"/>
              </a:rPr>
              <a:t>lⅡ</a:t>
            </a:r>
          </a:p>
        </p:txBody>
      </p:sp>
      <p:grpSp>
        <p:nvGrpSpPr>
          <p:cNvPr id="66569" name="Group 9"/>
          <p:cNvGrpSpPr>
            <a:grpSpLocks/>
          </p:cNvGrpSpPr>
          <p:nvPr/>
        </p:nvGrpSpPr>
        <p:grpSpPr bwMode="auto">
          <a:xfrm>
            <a:off x="827088" y="3697288"/>
            <a:ext cx="3489325" cy="749300"/>
            <a:chOff x="778" y="1392"/>
            <a:chExt cx="2198" cy="472"/>
          </a:xfrm>
        </p:grpSpPr>
        <p:sp>
          <p:nvSpPr>
            <p:cNvPr id="66570" name="Text Box 10"/>
            <p:cNvSpPr txBox="1">
              <a:spLocks noChangeArrowheads="1"/>
            </p:cNvSpPr>
            <p:nvPr/>
          </p:nvSpPr>
          <p:spPr bwMode="auto">
            <a:xfrm>
              <a:off x="1376" y="1392"/>
              <a:ext cx="963"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 GGATCC</a:t>
              </a:r>
            </a:p>
            <a:p>
              <a:pPr>
                <a:lnSpc>
                  <a:spcPct val="80000"/>
                </a:lnSpc>
              </a:pPr>
              <a:r>
                <a:rPr lang="en-US" altLang="zh-CN" b="1"/>
                <a:t> CCTAGG</a:t>
              </a:r>
            </a:p>
          </p:txBody>
        </p:sp>
        <p:sp>
          <p:nvSpPr>
            <p:cNvPr id="66571" name="Line 11"/>
            <p:cNvSpPr>
              <a:spLocks noChangeShapeType="1"/>
            </p:cNvSpPr>
            <p:nvPr/>
          </p:nvSpPr>
          <p:spPr bwMode="auto">
            <a:xfrm>
              <a:off x="778" y="1515"/>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72" name="Line 12"/>
            <p:cNvSpPr>
              <a:spLocks noChangeShapeType="1"/>
            </p:cNvSpPr>
            <p:nvPr/>
          </p:nvSpPr>
          <p:spPr bwMode="auto">
            <a:xfrm>
              <a:off x="778" y="1728"/>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73" name="Line 13"/>
            <p:cNvSpPr>
              <a:spLocks noChangeShapeType="1"/>
            </p:cNvSpPr>
            <p:nvPr/>
          </p:nvSpPr>
          <p:spPr bwMode="auto">
            <a:xfrm>
              <a:off x="2365" y="1728"/>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74" name="Line 14"/>
            <p:cNvSpPr>
              <a:spLocks noChangeShapeType="1"/>
            </p:cNvSpPr>
            <p:nvPr/>
          </p:nvSpPr>
          <p:spPr bwMode="auto">
            <a:xfrm>
              <a:off x="2365" y="1536"/>
              <a:ext cx="61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66575" name="Group 15"/>
          <p:cNvGrpSpPr>
            <a:grpSpLocks/>
          </p:cNvGrpSpPr>
          <p:nvPr/>
        </p:nvGrpSpPr>
        <p:grpSpPr bwMode="auto">
          <a:xfrm>
            <a:off x="5221288" y="3717925"/>
            <a:ext cx="3081337" cy="749300"/>
            <a:chOff x="3264" y="1329"/>
            <a:chExt cx="1941" cy="472"/>
          </a:xfrm>
        </p:grpSpPr>
        <p:sp>
          <p:nvSpPr>
            <p:cNvPr id="66576" name="Text Box 16"/>
            <p:cNvSpPr txBox="1">
              <a:spLocks noChangeArrowheads="1"/>
            </p:cNvSpPr>
            <p:nvPr/>
          </p:nvSpPr>
          <p:spPr bwMode="auto">
            <a:xfrm>
              <a:off x="3758" y="1329"/>
              <a:ext cx="941"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6583E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0066CC"/>
                  </a:solidFill>
                </a:rPr>
                <a:t> AGATCT</a:t>
              </a:r>
            </a:p>
            <a:p>
              <a:pPr>
                <a:lnSpc>
                  <a:spcPct val="80000"/>
                </a:lnSpc>
              </a:pPr>
              <a:r>
                <a:rPr lang="en-US" altLang="zh-CN" b="1">
                  <a:solidFill>
                    <a:srgbClr val="0066CC"/>
                  </a:solidFill>
                </a:rPr>
                <a:t> TCTAGA</a:t>
              </a:r>
            </a:p>
          </p:txBody>
        </p:sp>
        <p:sp>
          <p:nvSpPr>
            <p:cNvPr id="66577" name="Line 17"/>
            <p:cNvSpPr>
              <a:spLocks noChangeShapeType="1"/>
            </p:cNvSpPr>
            <p:nvPr/>
          </p:nvSpPr>
          <p:spPr bwMode="auto">
            <a:xfrm>
              <a:off x="3264" y="1680"/>
              <a:ext cx="549" cy="0"/>
            </a:xfrm>
            <a:prstGeom prst="line">
              <a:avLst/>
            </a:prstGeom>
            <a:noFill/>
            <a:ln w="38100">
              <a:solidFill>
                <a:srgbClr val="6583E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78" name="Line 18"/>
            <p:cNvSpPr>
              <a:spLocks noChangeShapeType="1"/>
            </p:cNvSpPr>
            <p:nvPr/>
          </p:nvSpPr>
          <p:spPr bwMode="auto">
            <a:xfrm>
              <a:off x="4656" y="1680"/>
              <a:ext cx="549" cy="0"/>
            </a:xfrm>
            <a:prstGeom prst="line">
              <a:avLst/>
            </a:prstGeom>
            <a:noFill/>
            <a:ln w="38100">
              <a:solidFill>
                <a:srgbClr val="6583E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79" name="Line 19"/>
            <p:cNvSpPr>
              <a:spLocks noChangeShapeType="1"/>
            </p:cNvSpPr>
            <p:nvPr/>
          </p:nvSpPr>
          <p:spPr bwMode="auto">
            <a:xfrm>
              <a:off x="4656" y="1440"/>
              <a:ext cx="549" cy="0"/>
            </a:xfrm>
            <a:prstGeom prst="line">
              <a:avLst/>
            </a:prstGeom>
            <a:noFill/>
            <a:ln w="38100">
              <a:solidFill>
                <a:srgbClr val="6583E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80" name="Line 20"/>
            <p:cNvSpPr>
              <a:spLocks noChangeShapeType="1"/>
            </p:cNvSpPr>
            <p:nvPr/>
          </p:nvSpPr>
          <p:spPr bwMode="auto">
            <a:xfrm>
              <a:off x="3264" y="1440"/>
              <a:ext cx="549" cy="0"/>
            </a:xfrm>
            <a:prstGeom prst="line">
              <a:avLst/>
            </a:prstGeom>
            <a:noFill/>
            <a:ln w="38100">
              <a:solidFill>
                <a:srgbClr val="6583E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66581" name="Line 21"/>
          <p:cNvSpPr>
            <a:spLocks noChangeShapeType="1"/>
          </p:cNvSpPr>
          <p:nvPr/>
        </p:nvSpPr>
        <p:spPr bwMode="auto">
          <a:xfrm>
            <a:off x="2557463" y="4581525"/>
            <a:ext cx="0" cy="609600"/>
          </a:xfrm>
          <a:prstGeom prst="line">
            <a:avLst/>
          </a:prstGeom>
          <a:noFill/>
          <a:ln w="38100">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66582" name="Group 22"/>
          <p:cNvGrpSpPr>
            <a:grpSpLocks/>
          </p:cNvGrpSpPr>
          <p:nvPr/>
        </p:nvGrpSpPr>
        <p:grpSpPr bwMode="auto">
          <a:xfrm>
            <a:off x="461963" y="5400675"/>
            <a:ext cx="2133600" cy="676275"/>
            <a:chOff x="192" y="2496"/>
            <a:chExt cx="1344" cy="527"/>
          </a:xfrm>
        </p:grpSpPr>
        <p:sp>
          <p:nvSpPr>
            <p:cNvPr id="66583" name="Text Box 23"/>
            <p:cNvSpPr txBox="1">
              <a:spLocks noChangeArrowheads="1"/>
            </p:cNvSpPr>
            <p:nvPr/>
          </p:nvSpPr>
          <p:spPr bwMode="auto">
            <a:xfrm>
              <a:off x="731" y="2496"/>
              <a:ext cx="805"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pPr>
              <a:r>
                <a:rPr lang="en-US" altLang="zh-CN" b="1"/>
                <a:t>G</a:t>
              </a:r>
            </a:p>
            <a:p>
              <a:r>
                <a:rPr lang="en-US" altLang="zh-CN" b="1"/>
                <a:t>CCTAG</a:t>
              </a:r>
            </a:p>
          </p:txBody>
        </p:sp>
        <p:sp>
          <p:nvSpPr>
            <p:cNvPr id="66584" name="Line 24"/>
            <p:cNvSpPr>
              <a:spLocks noChangeShapeType="1"/>
            </p:cNvSpPr>
            <p:nvPr/>
          </p:nvSpPr>
          <p:spPr bwMode="auto">
            <a:xfrm>
              <a:off x="192" y="2592"/>
              <a:ext cx="55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85" name="Line 25"/>
            <p:cNvSpPr>
              <a:spLocks noChangeShapeType="1"/>
            </p:cNvSpPr>
            <p:nvPr/>
          </p:nvSpPr>
          <p:spPr bwMode="auto">
            <a:xfrm>
              <a:off x="192" y="2832"/>
              <a:ext cx="55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66586" name="Group 26"/>
          <p:cNvGrpSpPr>
            <a:grpSpLocks/>
          </p:cNvGrpSpPr>
          <p:nvPr/>
        </p:nvGrpSpPr>
        <p:grpSpPr bwMode="auto">
          <a:xfrm>
            <a:off x="2622550" y="5329238"/>
            <a:ext cx="1962150" cy="749300"/>
            <a:chOff x="1680" y="2440"/>
            <a:chExt cx="1236" cy="478"/>
          </a:xfrm>
        </p:grpSpPr>
        <p:sp>
          <p:nvSpPr>
            <p:cNvPr id="66587" name="Text Box 27"/>
            <p:cNvSpPr txBox="1">
              <a:spLocks noChangeArrowheads="1"/>
            </p:cNvSpPr>
            <p:nvPr/>
          </p:nvSpPr>
          <p:spPr bwMode="auto">
            <a:xfrm>
              <a:off x="1680" y="2440"/>
              <a:ext cx="820"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 GATCC</a:t>
              </a:r>
            </a:p>
            <a:p>
              <a:pPr>
                <a:lnSpc>
                  <a:spcPct val="80000"/>
                </a:lnSpc>
              </a:pPr>
              <a:r>
                <a:rPr lang="en-US" altLang="zh-CN" b="1"/>
                <a:t>          G</a:t>
              </a:r>
            </a:p>
          </p:txBody>
        </p:sp>
        <p:sp>
          <p:nvSpPr>
            <p:cNvPr id="66588" name="Line 28"/>
            <p:cNvSpPr>
              <a:spLocks noChangeShapeType="1"/>
            </p:cNvSpPr>
            <p:nvPr/>
          </p:nvSpPr>
          <p:spPr bwMode="auto">
            <a:xfrm>
              <a:off x="2448" y="2784"/>
              <a:ext cx="468" cy="2"/>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89" name="Line 29"/>
            <p:cNvSpPr>
              <a:spLocks noChangeShapeType="1"/>
            </p:cNvSpPr>
            <p:nvPr/>
          </p:nvSpPr>
          <p:spPr bwMode="auto">
            <a:xfrm>
              <a:off x="2448" y="2544"/>
              <a:ext cx="467"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66590" name="Text Box 30"/>
          <p:cNvSpPr txBox="1">
            <a:spLocks noChangeArrowheads="1"/>
          </p:cNvSpPr>
          <p:nvPr/>
        </p:nvSpPr>
        <p:spPr bwMode="auto">
          <a:xfrm>
            <a:off x="2374900" y="5362575"/>
            <a:ext cx="47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3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chemeClr val="hlink"/>
                </a:solidFill>
                <a:effectLst>
                  <a:outerShdw blurRad="38100" dist="38100" dir="2700000" algn="tl">
                    <a:srgbClr val="C0C0C0"/>
                  </a:outerShdw>
                </a:effectLst>
              </a:rPr>
              <a:t>+</a:t>
            </a:r>
          </a:p>
        </p:txBody>
      </p:sp>
      <p:sp>
        <p:nvSpPr>
          <p:cNvPr id="66591" name="Text Box 31"/>
          <p:cNvSpPr txBox="1">
            <a:spLocks noChangeArrowheads="1"/>
          </p:cNvSpPr>
          <p:nvPr/>
        </p:nvSpPr>
        <p:spPr bwMode="auto">
          <a:xfrm>
            <a:off x="6588125" y="5300663"/>
            <a:ext cx="4746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3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chemeClr val="hlink"/>
                </a:solidFill>
                <a:effectLst>
                  <a:outerShdw blurRad="38100" dist="38100" dir="2700000" algn="tl">
                    <a:srgbClr val="C0C0C0"/>
                  </a:outerShdw>
                </a:effectLst>
              </a:rPr>
              <a:t>+</a:t>
            </a:r>
          </a:p>
        </p:txBody>
      </p:sp>
      <p:grpSp>
        <p:nvGrpSpPr>
          <p:cNvPr id="66592" name="Group 32"/>
          <p:cNvGrpSpPr>
            <a:grpSpLocks/>
          </p:cNvGrpSpPr>
          <p:nvPr/>
        </p:nvGrpSpPr>
        <p:grpSpPr bwMode="auto">
          <a:xfrm>
            <a:off x="4932363" y="5229225"/>
            <a:ext cx="1882775" cy="822325"/>
            <a:chOff x="3024" y="2440"/>
            <a:chExt cx="1186" cy="446"/>
          </a:xfrm>
        </p:grpSpPr>
        <p:sp>
          <p:nvSpPr>
            <p:cNvPr id="66593" name="Text Box 33"/>
            <p:cNvSpPr txBox="1">
              <a:spLocks noChangeArrowheads="1"/>
            </p:cNvSpPr>
            <p:nvPr/>
          </p:nvSpPr>
          <p:spPr bwMode="auto">
            <a:xfrm>
              <a:off x="3456" y="2440"/>
              <a:ext cx="75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583E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0066CC"/>
                  </a:solidFill>
                </a:rPr>
                <a:t>A</a:t>
              </a:r>
            </a:p>
            <a:p>
              <a:r>
                <a:rPr lang="en-US" altLang="zh-CN" b="1">
                  <a:solidFill>
                    <a:srgbClr val="0066CC"/>
                  </a:solidFill>
                </a:rPr>
                <a:t>TCTAG</a:t>
              </a:r>
            </a:p>
          </p:txBody>
        </p:sp>
        <p:sp>
          <p:nvSpPr>
            <p:cNvPr id="66594" name="Line 34"/>
            <p:cNvSpPr>
              <a:spLocks noChangeShapeType="1"/>
            </p:cNvSpPr>
            <p:nvPr/>
          </p:nvSpPr>
          <p:spPr bwMode="auto">
            <a:xfrm>
              <a:off x="3024" y="2776"/>
              <a:ext cx="480" cy="0"/>
            </a:xfrm>
            <a:prstGeom prst="line">
              <a:avLst/>
            </a:prstGeom>
            <a:noFill/>
            <a:ln w="38100">
              <a:solidFill>
                <a:srgbClr val="6583E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95" name="Line 35"/>
            <p:cNvSpPr>
              <a:spLocks noChangeShapeType="1"/>
            </p:cNvSpPr>
            <p:nvPr/>
          </p:nvSpPr>
          <p:spPr bwMode="auto">
            <a:xfrm>
              <a:off x="3024" y="2584"/>
              <a:ext cx="480" cy="0"/>
            </a:xfrm>
            <a:prstGeom prst="line">
              <a:avLst/>
            </a:prstGeom>
            <a:noFill/>
            <a:ln w="38100">
              <a:solidFill>
                <a:srgbClr val="6583E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66596" name="Group 36"/>
          <p:cNvGrpSpPr>
            <a:grpSpLocks/>
          </p:cNvGrpSpPr>
          <p:nvPr/>
        </p:nvGrpSpPr>
        <p:grpSpPr bwMode="auto">
          <a:xfrm>
            <a:off x="6732588" y="5229225"/>
            <a:ext cx="2051050" cy="749300"/>
            <a:chOff x="4272" y="2448"/>
            <a:chExt cx="1292" cy="431"/>
          </a:xfrm>
        </p:grpSpPr>
        <p:sp>
          <p:nvSpPr>
            <p:cNvPr id="66597" name="Text Box 37"/>
            <p:cNvSpPr txBox="1">
              <a:spLocks noChangeArrowheads="1"/>
            </p:cNvSpPr>
            <p:nvPr/>
          </p:nvSpPr>
          <p:spPr bwMode="auto">
            <a:xfrm>
              <a:off x="4272" y="2448"/>
              <a:ext cx="973"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583E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a:solidFill>
                    <a:srgbClr val="0066CC"/>
                  </a:solidFill>
                </a:rPr>
                <a:t>  </a:t>
              </a:r>
              <a:r>
                <a:rPr lang="en-US" altLang="zh-CN" b="1">
                  <a:solidFill>
                    <a:srgbClr val="0066CC"/>
                  </a:solidFill>
                </a:rPr>
                <a:t>GATCT</a:t>
              </a:r>
            </a:p>
            <a:p>
              <a:pPr>
                <a:lnSpc>
                  <a:spcPct val="80000"/>
                </a:lnSpc>
              </a:pPr>
              <a:r>
                <a:rPr lang="en-US" altLang="zh-CN" b="1">
                  <a:solidFill>
                    <a:srgbClr val="0066CC"/>
                  </a:solidFill>
                </a:rPr>
                <a:t>           A</a:t>
              </a:r>
            </a:p>
          </p:txBody>
        </p:sp>
        <p:sp>
          <p:nvSpPr>
            <p:cNvPr id="66598" name="Line 38"/>
            <p:cNvSpPr>
              <a:spLocks noChangeShapeType="1"/>
            </p:cNvSpPr>
            <p:nvPr/>
          </p:nvSpPr>
          <p:spPr bwMode="auto">
            <a:xfrm>
              <a:off x="5088" y="2784"/>
              <a:ext cx="476" cy="0"/>
            </a:xfrm>
            <a:prstGeom prst="line">
              <a:avLst/>
            </a:prstGeom>
            <a:noFill/>
            <a:ln w="38100">
              <a:solidFill>
                <a:srgbClr val="6583E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66599" name="Line 39"/>
            <p:cNvSpPr>
              <a:spLocks noChangeShapeType="1"/>
            </p:cNvSpPr>
            <p:nvPr/>
          </p:nvSpPr>
          <p:spPr bwMode="auto">
            <a:xfrm>
              <a:off x="5088" y="2592"/>
              <a:ext cx="476" cy="0"/>
            </a:xfrm>
            <a:prstGeom prst="line">
              <a:avLst/>
            </a:prstGeom>
            <a:noFill/>
            <a:ln w="38100">
              <a:solidFill>
                <a:srgbClr val="6583E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66600" name="Line 40"/>
          <p:cNvSpPr>
            <a:spLocks noChangeShapeType="1"/>
          </p:cNvSpPr>
          <p:nvPr/>
        </p:nvSpPr>
        <p:spPr bwMode="auto">
          <a:xfrm>
            <a:off x="6805613" y="4581525"/>
            <a:ext cx="0" cy="604838"/>
          </a:xfrm>
          <a:prstGeom prst="line">
            <a:avLst/>
          </a:prstGeom>
          <a:noFill/>
          <a:ln w="38100">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checkerboard(across)">
                                      <p:cBhvr>
                                        <p:cTn id="7" dur="500"/>
                                        <p:tgtEl>
                                          <p:spTgt spid="66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6567"/>
                                        </p:tgtEl>
                                        <p:attrNameLst>
                                          <p:attrName>style.visibility</p:attrName>
                                        </p:attrNameLst>
                                      </p:cBhvr>
                                      <p:to>
                                        <p:strVal val="visible"/>
                                      </p:to>
                                    </p:set>
                                    <p:anim calcmode="lin" valueType="num">
                                      <p:cBhvr>
                                        <p:cTn id="12" dur="500" fill="hold"/>
                                        <p:tgtEl>
                                          <p:spTgt spid="66567"/>
                                        </p:tgtEl>
                                        <p:attrNameLst>
                                          <p:attrName>ppt_w</p:attrName>
                                        </p:attrNameLst>
                                      </p:cBhvr>
                                      <p:tavLst>
                                        <p:tav tm="0">
                                          <p:val>
                                            <p:fltVal val="0"/>
                                          </p:val>
                                        </p:tav>
                                        <p:tav tm="100000">
                                          <p:val>
                                            <p:strVal val="#ppt_w"/>
                                          </p:val>
                                        </p:tav>
                                      </p:tavLst>
                                    </p:anim>
                                    <p:anim calcmode="lin" valueType="num">
                                      <p:cBhvr>
                                        <p:cTn id="13" dur="500" fill="hold"/>
                                        <p:tgtEl>
                                          <p:spTgt spid="66567"/>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21" presetClass="entr" presetSubtype="4" fill="hold" nodeType="afterEffect">
                                  <p:stCondLst>
                                    <p:cond delay="0"/>
                                  </p:stCondLst>
                                  <p:childTnLst>
                                    <p:set>
                                      <p:cBhvr>
                                        <p:cTn id="16" dur="1" fill="hold">
                                          <p:stCondLst>
                                            <p:cond delay="0"/>
                                          </p:stCondLst>
                                        </p:cTn>
                                        <p:tgtEl>
                                          <p:spTgt spid="66569"/>
                                        </p:tgtEl>
                                        <p:attrNameLst>
                                          <p:attrName>style.visibility</p:attrName>
                                        </p:attrNameLst>
                                      </p:cBhvr>
                                      <p:to>
                                        <p:strVal val="visible"/>
                                      </p:to>
                                    </p:set>
                                    <p:animEffect transition="in" filter="wheel(4)">
                                      <p:cBhvr>
                                        <p:cTn id="17" dur="500"/>
                                        <p:tgtEl>
                                          <p:spTgt spid="66569"/>
                                        </p:tgtEl>
                                      </p:cBhvr>
                                    </p:animEffect>
                                  </p:childTnLst>
                                </p:cTn>
                              </p:par>
                            </p:childTnLst>
                          </p:cTn>
                        </p:par>
                        <p:par>
                          <p:cTn id="18" fill="hold" nodeType="afterGroup">
                            <p:stCondLst>
                              <p:cond delay="1000"/>
                            </p:stCondLst>
                            <p:childTnLst>
                              <p:par>
                                <p:cTn id="19" presetID="22" presetClass="entr" presetSubtype="1" fill="hold" nodeType="afterEffect">
                                  <p:stCondLst>
                                    <p:cond delay="0"/>
                                  </p:stCondLst>
                                  <p:childTnLst>
                                    <p:set>
                                      <p:cBhvr>
                                        <p:cTn id="20" dur="1" fill="hold">
                                          <p:stCondLst>
                                            <p:cond delay="0"/>
                                          </p:stCondLst>
                                        </p:cTn>
                                        <p:tgtEl>
                                          <p:spTgt spid="66563"/>
                                        </p:tgtEl>
                                        <p:attrNameLst>
                                          <p:attrName>style.visibility</p:attrName>
                                        </p:attrNameLst>
                                      </p:cBhvr>
                                      <p:to>
                                        <p:strVal val="visible"/>
                                      </p:to>
                                    </p:set>
                                    <p:animEffect transition="in" filter="wipe(up)">
                                      <p:cBhvr>
                                        <p:cTn id="21" dur="500"/>
                                        <p:tgtEl>
                                          <p:spTgt spid="66563"/>
                                        </p:tgtEl>
                                      </p:cBhvr>
                                    </p:animEffect>
                                  </p:childTnLst>
                                </p:cTn>
                              </p:par>
                            </p:childTnLst>
                          </p:cTn>
                        </p:par>
                        <p:par>
                          <p:cTn id="22" fill="hold" nodeType="afterGroup">
                            <p:stCondLst>
                              <p:cond delay="1500"/>
                            </p:stCondLst>
                            <p:childTnLst>
                              <p:par>
                                <p:cTn id="23" presetID="22" presetClass="entr" presetSubtype="4" fill="hold" nodeType="afterEffect">
                                  <p:stCondLst>
                                    <p:cond delay="0"/>
                                  </p:stCondLst>
                                  <p:childTnLst>
                                    <p:set>
                                      <p:cBhvr>
                                        <p:cTn id="24" dur="1" fill="hold">
                                          <p:stCondLst>
                                            <p:cond delay="0"/>
                                          </p:stCondLst>
                                        </p:cTn>
                                        <p:tgtEl>
                                          <p:spTgt spid="66566"/>
                                        </p:tgtEl>
                                        <p:attrNameLst>
                                          <p:attrName>style.visibility</p:attrName>
                                        </p:attrNameLst>
                                      </p:cBhvr>
                                      <p:to>
                                        <p:strVal val="visible"/>
                                      </p:to>
                                    </p:set>
                                    <p:animEffect transition="in" filter="wipe(down)">
                                      <p:cBhvr>
                                        <p:cTn id="25" dur="500"/>
                                        <p:tgtEl>
                                          <p:spTgt spid="6656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66581"/>
                                        </p:tgtEl>
                                        <p:attrNameLst>
                                          <p:attrName>style.visibility</p:attrName>
                                        </p:attrNameLst>
                                      </p:cBhvr>
                                      <p:to>
                                        <p:strVal val="visible"/>
                                      </p:to>
                                    </p:set>
                                    <p:animEffect transition="in" filter="wipe(up)">
                                      <p:cBhvr>
                                        <p:cTn id="30" dur="500"/>
                                        <p:tgtEl>
                                          <p:spTgt spid="66581"/>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66582"/>
                                        </p:tgtEl>
                                        <p:attrNameLst>
                                          <p:attrName>style.visibility</p:attrName>
                                        </p:attrNameLst>
                                      </p:cBhvr>
                                      <p:to>
                                        <p:strVal val="visible"/>
                                      </p:to>
                                    </p:set>
                                    <p:animEffect transition="in" filter="dissolve">
                                      <p:cBhvr>
                                        <p:cTn id="34" dur="500"/>
                                        <p:tgtEl>
                                          <p:spTgt spid="66582"/>
                                        </p:tgtEl>
                                      </p:cBhvr>
                                    </p:animEffect>
                                  </p:childTnLst>
                                </p:cTn>
                              </p:par>
                            </p:childTnLst>
                          </p:cTn>
                        </p:par>
                        <p:par>
                          <p:cTn id="35" fill="hold" nodeType="afterGroup">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66590"/>
                                        </p:tgtEl>
                                        <p:attrNameLst>
                                          <p:attrName>style.visibility</p:attrName>
                                        </p:attrNameLst>
                                      </p:cBhvr>
                                      <p:to>
                                        <p:strVal val="visible"/>
                                      </p:to>
                                    </p:set>
                                    <p:animEffect transition="in" filter="dissolve">
                                      <p:cBhvr>
                                        <p:cTn id="38" dur="500"/>
                                        <p:tgtEl>
                                          <p:spTgt spid="66590"/>
                                        </p:tgtEl>
                                      </p:cBhvr>
                                    </p:animEffect>
                                  </p:childTnLst>
                                </p:cTn>
                              </p:par>
                            </p:childTnLst>
                          </p:cTn>
                        </p:par>
                        <p:par>
                          <p:cTn id="39" fill="hold" nodeType="afterGroup">
                            <p:stCondLst>
                              <p:cond delay="1500"/>
                            </p:stCondLst>
                            <p:childTnLst>
                              <p:par>
                                <p:cTn id="40" presetID="9" presetClass="entr" presetSubtype="0" fill="hold" nodeType="afterEffect">
                                  <p:stCondLst>
                                    <p:cond delay="0"/>
                                  </p:stCondLst>
                                  <p:childTnLst>
                                    <p:set>
                                      <p:cBhvr>
                                        <p:cTn id="41" dur="1" fill="hold">
                                          <p:stCondLst>
                                            <p:cond delay="0"/>
                                          </p:stCondLst>
                                        </p:cTn>
                                        <p:tgtEl>
                                          <p:spTgt spid="66586"/>
                                        </p:tgtEl>
                                        <p:attrNameLst>
                                          <p:attrName>style.visibility</p:attrName>
                                        </p:attrNameLst>
                                      </p:cBhvr>
                                      <p:to>
                                        <p:strVal val="visible"/>
                                      </p:to>
                                    </p:set>
                                    <p:animEffect transition="in" filter="dissolve">
                                      <p:cBhvr>
                                        <p:cTn id="42" dur="500"/>
                                        <p:tgtEl>
                                          <p:spTgt spid="6658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66568"/>
                                        </p:tgtEl>
                                        <p:attrNameLst>
                                          <p:attrName>style.visibility</p:attrName>
                                        </p:attrNameLst>
                                      </p:cBhvr>
                                      <p:to>
                                        <p:strVal val="visible"/>
                                      </p:to>
                                    </p:set>
                                    <p:anim calcmode="lin" valueType="num">
                                      <p:cBhvr>
                                        <p:cTn id="47" dur="500" fill="hold"/>
                                        <p:tgtEl>
                                          <p:spTgt spid="66568"/>
                                        </p:tgtEl>
                                        <p:attrNameLst>
                                          <p:attrName>ppt_w</p:attrName>
                                        </p:attrNameLst>
                                      </p:cBhvr>
                                      <p:tavLst>
                                        <p:tav tm="0">
                                          <p:val>
                                            <p:fltVal val="0"/>
                                          </p:val>
                                        </p:tav>
                                        <p:tav tm="100000">
                                          <p:val>
                                            <p:strVal val="#ppt_w"/>
                                          </p:val>
                                        </p:tav>
                                      </p:tavLst>
                                    </p:anim>
                                    <p:anim calcmode="lin" valueType="num">
                                      <p:cBhvr>
                                        <p:cTn id="48" dur="500" fill="hold"/>
                                        <p:tgtEl>
                                          <p:spTgt spid="66568"/>
                                        </p:tgtEl>
                                        <p:attrNameLst>
                                          <p:attrName>ppt_h</p:attrName>
                                        </p:attrNameLst>
                                      </p:cBhvr>
                                      <p:tavLst>
                                        <p:tav tm="0">
                                          <p:val>
                                            <p:fltVal val="0"/>
                                          </p:val>
                                        </p:tav>
                                        <p:tav tm="100000">
                                          <p:val>
                                            <p:strVal val="#ppt_h"/>
                                          </p:val>
                                        </p:tav>
                                      </p:tavLst>
                                    </p:anim>
                                  </p:childTnLst>
                                </p:cTn>
                              </p:par>
                            </p:childTnLst>
                          </p:cTn>
                        </p:par>
                        <p:par>
                          <p:cTn id="49" fill="hold" nodeType="afterGroup">
                            <p:stCondLst>
                              <p:cond delay="500"/>
                            </p:stCondLst>
                            <p:childTnLst>
                              <p:par>
                                <p:cTn id="50" presetID="1" presetClass="entr" presetSubtype="0" fill="hold" nodeType="afterEffect">
                                  <p:stCondLst>
                                    <p:cond delay="0"/>
                                  </p:stCondLst>
                                  <p:childTnLst>
                                    <p:set>
                                      <p:cBhvr>
                                        <p:cTn id="51" dur="1" fill="hold">
                                          <p:stCondLst>
                                            <p:cond delay="499"/>
                                          </p:stCondLst>
                                        </p:cTn>
                                        <p:tgtEl>
                                          <p:spTgt spid="66575"/>
                                        </p:tgtEl>
                                        <p:attrNameLst>
                                          <p:attrName>style.visibility</p:attrName>
                                        </p:attrNameLst>
                                      </p:cBhvr>
                                      <p:to>
                                        <p:strVal val="visible"/>
                                      </p:to>
                                    </p:set>
                                  </p:childTnLst>
                                </p:cTn>
                              </p:par>
                            </p:childTnLst>
                          </p:cTn>
                        </p:par>
                        <p:par>
                          <p:cTn id="52" fill="hold" nodeType="afterGroup">
                            <p:stCondLst>
                              <p:cond delay="1000"/>
                            </p:stCondLst>
                            <p:childTnLst>
                              <p:par>
                                <p:cTn id="53" presetID="22" presetClass="entr" presetSubtype="1" fill="hold" nodeType="afterEffect">
                                  <p:stCondLst>
                                    <p:cond delay="0"/>
                                  </p:stCondLst>
                                  <p:childTnLst>
                                    <p:set>
                                      <p:cBhvr>
                                        <p:cTn id="54" dur="1" fill="hold">
                                          <p:stCondLst>
                                            <p:cond delay="0"/>
                                          </p:stCondLst>
                                        </p:cTn>
                                        <p:tgtEl>
                                          <p:spTgt spid="66565"/>
                                        </p:tgtEl>
                                        <p:attrNameLst>
                                          <p:attrName>style.visibility</p:attrName>
                                        </p:attrNameLst>
                                      </p:cBhvr>
                                      <p:to>
                                        <p:strVal val="visible"/>
                                      </p:to>
                                    </p:set>
                                    <p:animEffect transition="in" filter="wipe(up)">
                                      <p:cBhvr>
                                        <p:cTn id="55" dur="500"/>
                                        <p:tgtEl>
                                          <p:spTgt spid="66565"/>
                                        </p:tgtEl>
                                      </p:cBhvr>
                                    </p:animEffect>
                                  </p:childTnLst>
                                </p:cTn>
                              </p:par>
                            </p:childTnLst>
                          </p:cTn>
                        </p:par>
                        <p:par>
                          <p:cTn id="56" fill="hold" nodeType="afterGroup">
                            <p:stCondLst>
                              <p:cond delay="1500"/>
                            </p:stCondLst>
                            <p:childTnLst>
                              <p:par>
                                <p:cTn id="57" presetID="22" presetClass="entr" presetSubtype="4" fill="hold" nodeType="afterEffect">
                                  <p:stCondLst>
                                    <p:cond delay="0"/>
                                  </p:stCondLst>
                                  <p:childTnLst>
                                    <p:set>
                                      <p:cBhvr>
                                        <p:cTn id="58" dur="1" fill="hold">
                                          <p:stCondLst>
                                            <p:cond delay="0"/>
                                          </p:stCondLst>
                                        </p:cTn>
                                        <p:tgtEl>
                                          <p:spTgt spid="66564"/>
                                        </p:tgtEl>
                                        <p:attrNameLst>
                                          <p:attrName>style.visibility</p:attrName>
                                        </p:attrNameLst>
                                      </p:cBhvr>
                                      <p:to>
                                        <p:strVal val="visible"/>
                                      </p:to>
                                    </p:set>
                                    <p:animEffect transition="in" filter="wipe(down)">
                                      <p:cBhvr>
                                        <p:cTn id="59" dur="500"/>
                                        <p:tgtEl>
                                          <p:spTgt spid="6656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66600"/>
                                        </p:tgtEl>
                                        <p:attrNameLst>
                                          <p:attrName>style.visibility</p:attrName>
                                        </p:attrNameLst>
                                      </p:cBhvr>
                                      <p:to>
                                        <p:strVal val="visible"/>
                                      </p:to>
                                    </p:set>
                                    <p:animEffect transition="in" filter="wipe(up)">
                                      <p:cBhvr>
                                        <p:cTn id="64" dur="500"/>
                                        <p:tgtEl>
                                          <p:spTgt spid="66600"/>
                                        </p:tgtEl>
                                      </p:cBhvr>
                                    </p:animEffect>
                                  </p:childTnLst>
                                </p:cTn>
                              </p:par>
                            </p:childTnLst>
                          </p:cTn>
                        </p:par>
                        <p:par>
                          <p:cTn id="65" fill="hold" nodeType="afterGroup">
                            <p:stCondLst>
                              <p:cond delay="500"/>
                            </p:stCondLst>
                            <p:childTnLst>
                              <p:par>
                                <p:cTn id="66" presetID="9" presetClass="entr" presetSubtype="0" fill="hold" nodeType="afterEffect">
                                  <p:stCondLst>
                                    <p:cond delay="0"/>
                                  </p:stCondLst>
                                  <p:childTnLst>
                                    <p:set>
                                      <p:cBhvr>
                                        <p:cTn id="67" dur="1" fill="hold">
                                          <p:stCondLst>
                                            <p:cond delay="0"/>
                                          </p:stCondLst>
                                        </p:cTn>
                                        <p:tgtEl>
                                          <p:spTgt spid="66592"/>
                                        </p:tgtEl>
                                        <p:attrNameLst>
                                          <p:attrName>style.visibility</p:attrName>
                                        </p:attrNameLst>
                                      </p:cBhvr>
                                      <p:to>
                                        <p:strVal val="visible"/>
                                      </p:to>
                                    </p:set>
                                    <p:animEffect transition="in" filter="dissolve">
                                      <p:cBhvr>
                                        <p:cTn id="68" dur="500"/>
                                        <p:tgtEl>
                                          <p:spTgt spid="66592"/>
                                        </p:tgtEl>
                                      </p:cBhvr>
                                    </p:animEffect>
                                  </p:childTnLst>
                                </p:cTn>
                              </p:par>
                            </p:childTnLst>
                          </p:cTn>
                        </p:par>
                        <p:par>
                          <p:cTn id="69" fill="hold" nodeType="afterGroup">
                            <p:stCondLst>
                              <p:cond delay="1000"/>
                            </p:stCondLst>
                            <p:childTnLst>
                              <p:par>
                                <p:cTn id="70" presetID="9" presetClass="entr" presetSubtype="0" fill="hold" grpId="0" nodeType="afterEffect">
                                  <p:stCondLst>
                                    <p:cond delay="0"/>
                                  </p:stCondLst>
                                  <p:childTnLst>
                                    <p:set>
                                      <p:cBhvr>
                                        <p:cTn id="71" dur="1" fill="hold">
                                          <p:stCondLst>
                                            <p:cond delay="0"/>
                                          </p:stCondLst>
                                        </p:cTn>
                                        <p:tgtEl>
                                          <p:spTgt spid="66591"/>
                                        </p:tgtEl>
                                        <p:attrNameLst>
                                          <p:attrName>style.visibility</p:attrName>
                                        </p:attrNameLst>
                                      </p:cBhvr>
                                      <p:to>
                                        <p:strVal val="visible"/>
                                      </p:to>
                                    </p:set>
                                    <p:animEffect transition="in" filter="dissolve">
                                      <p:cBhvr>
                                        <p:cTn id="72" dur="500"/>
                                        <p:tgtEl>
                                          <p:spTgt spid="66591"/>
                                        </p:tgtEl>
                                      </p:cBhvr>
                                    </p:animEffect>
                                  </p:childTnLst>
                                </p:cTn>
                              </p:par>
                            </p:childTnLst>
                          </p:cTn>
                        </p:par>
                        <p:par>
                          <p:cTn id="73" fill="hold" nodeType="afterGroup">
                            <p:stCondLst>
                              <p:cond delay="1500"/>
                            </p:stCondLst>
                            <p:childTnLst>
                              <p:par>
                                <p:cTn id="74" presetID="9" presetClass="entr" presetSubtype="0" fill="hold" nodeType="afterEffect">
                                  <p:stCondLst>
                                    <p:cond delay="0"/>
                                  </p:stCondLst>
                                  <p:childTnLst>
                                    <p:set>
                                      <p:cBhvr>
                                        <p:cTn id="75" dur="1" fill="hold">
                                          <p:stCondLst>
                                            <p:cond delay="0"/>
                                          </p:stCondLst>
                                        </p:cTn>
                                        <p:tgtEl>
                                          <p:spTgt spid="66596"/>
                                        </p:tgtEl>
                                        <p:attrNameLst>
                                          <p:attrName>style.visibility</p:attrName>
                                        </p:attrNameLst>
                                      </p:cBhvr>
                                      <p:to>
                                        <p:strVal val="visible"/>
                                      </p:to>
                                    </p:set>
                                    <p:animEffect transition="in" filter="dissolve">
                                      <p:cBhvr>
                                        <p:cTn id="76" dur="500"/>
                                        <p:tgtEl>
                                          <p:spTgt spid="66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7" grpId="0" autoUpdateAnimBg="0"/>
      <p:bldP spid="66568" grpId="0" autoUpdateAnimBg="0"/>
      <p:bldP spid="66590" grpId="0" autoUpdateAnimBg="0"/>
      <p:bldP spid="6659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14475" y="1824038"/>
            <a:ext cx="3744913" cy="444500"/>
          </a:xfrm>
        </p:spPr>
        <p:txBody>
          <a:bodyPr/>
          <a:lstStyle/>
          <a:p>
            <a:r>
              <a:rPr lang="zh-CN" altLang="en-US" sz="3200" b="1">
                <a:solidFill>
                  <a:srgbClr val="438600"/>
                </a:solidFill>
              </a:rPr>
              <a:t>（三）目的基因</a:t>
            </a:r>
          </a:p>
        </p:txBody>
      </p:sp>
      <p:sp>
        <p:nvSpPr>
          <p:cNvPr id="68611" name="Rectangle 3"/>
          <p:cNvSpPr>
            <a:spLocks noGrp="1" noChangeArrowheads="1"/>
          </p:cNvSpPr>
          <p:nvPr>
            <p:ph type="body" idx="1"/>
          </p:nvPr>
        </p:nvSpPr>
        <p:spPr>
          <a:xfrm>
            <a:off x="1763713" y="2781300"/>
            <a:ext cx="5688012" cy="1727200"/>
          </a:xfrm>
        </p:spPr>
        <p:txBody>
          <a:bodyPr/>
          <a:lstStyle/>
          <a:p>
            <a:r>
              <a:rPr lang="en-US" altLang="zh-CN" b="1">
                <a:solidFill>
                  <a:schemeClr val="folHlink"/>
                </a:solidFill>
                <a:latin typeface="Times New Roman" panose="02020603050405020304" pitchFamily="18" charset="0"/>
              </a:rPr>
              <a:t> </a:t>
            </a:r>
            <a:r>
              <a:rPr lang="en-US" altLang="zh-CN" b="1">
                <a:solidFill>
                  <a:schemeClr val="folHlink"/>
                </a:solidFill>
                <a:latin typeface="Times New Roman" panose="02020603050405020304" pitchFamily="18" charset="0"/>
                <a:ea typeface="华文楷体" panose="02010600040101010101" pitchFamily="2" charset="-122"/>
              </a:rPr>
              <a:t>cDNA (complementary DNA)</a:t>
            </a:r>
          </a:p>
          <a:p>
            <a:pPr>
              <a:lnSpc>
                <a:spcPct val="180000"/>
              </a:lnSpc>
            </a:pPr>
            <a:r>
              <a:rPr lang="zh-CN" altLang="en-US" b="1">
                <a:solidFill>
                  <a:schemeClr val="folHlink"/>
                </a:solidFill>
                <a:latin typeface="Times New Roman" panose="02020603050405020304" pitchFamily="18" charset="0"/>
                <a:ea typeface="华文楷体" panose="02010600040101010101" pitchFamily="2" charset="-122"/>
              </a:rPr>
              <a:t>基因组</a:t>
            </a:r>
            <a:r>
              <a:rPr lang="en-US" altLang="zh-CN" b="1">
                <a:solidFill>
                  <a:schemeClr val="folHlink"/>
                </a:solidFill>
                <a:latin typeface="Times New Roman" panose="02020603050405020304" pitchFamily="18" charset="0"/>
                <a:ea typeface="华文楷体" panose="02010600040101010101" pitchFamily="2" charset="-122"/>
              </a:rPr>
              <a:t>DNA (genomic DNA)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686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116013" y="476250"/>
            <a:ext cx="3040062" cy="579438"/>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3200" b="1">
                <a:solidFill>
                  <a:srgbClr val="438600"/>
                </a:solidFill>
                <a:latin typeface="Times New Roman" panose="02020603050405020304" pitchFamily="18" charset="0"/>
              </a:rPr>
              <a:t>（四）基因载体</a:t>
            </a:r>
          </a:p>
        </p:txBody>
      </p:sp>
      <p:sp>
        <p:nvSpPr>
          <p:cNvPr id="69635" name="Text Box 3"/>
          <p:cNvSpPr txBox="1">
            <a:spLocks noChangeArrowheads="1"/>
          </p:cNvSpPr>
          <p:nvPr/>
        </p:nvSpPr>
        <p:spPr bwMode="auto">
          <a:xfrm>
            <a:off x="1042988" y="1268413"/>
            <a:ext cx="6911975" cy="214312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179388" indent="719138">
              <a:defRPr kumimoji="1" sz="2400">
                <a:solidFill>
                  <a:schemeClr val="tx1"/>
                </a:solidFill>
                <a:latin typeface="Times New Roman" panose="02020603050405020304" pitchFamily="18" charset="0"/>
                <a:ea typeface="宋体" panose="02010600030101010101" pitchFamily="2" charset="-122"/>
              </a:defRPr>
            </a:lvl2pPr>
            <a:lvl3pPr marL="1614488">
              <a:defRPr kumimoji="1" sz="2400">
                <a:solidFill>
                  <a:schemeClr val="tx1"/>
                </a:solidFill>
                <a:latin typeface="Times New Roman" panose="02020603050405020304" pitchFamily="18" charset="0"/>
                <a:ea typeface="宋体" panose="02010600030101010101" pitchFamily="2" charset="-122"/>
              </a:defRPr>
            </a:lvl3pPr>
            <a:lvl4pPr marL="1793875">
              <a:defRPr kumimoji="1" sz="2400">
                <a:solidFill>
                  <a:schemeClr val="tx1"/>
                </a:solidFill>
                <a:latin typeface="Times New Roman" panose="02020603050405020304" pitchFamily="18" charset="0"/>
                <a:ea typeface="宋体" panose="02010600030101010101" pitchFamily="2" charset="-122"/>
              </a:defRPr>
            </a:lvl4pPr>
            <a:lvl5pPr marL="1973263">
              <a:defRPr kumimoji="1" sz="2400">
                <a:solidFill>
                  <a:schemeClr val="tx1"/>
                </a:solidFill>
                <a:latin typeface="Times New Roman" panose="02020603050405020304" pitchFamily="18" charset="0"/>
                <a:ea typeface="宋体" panose="02010600030101010101" pitchFamily="2" charset="-122"/>
              </a:defRPr>
            </a:lvl5pPr>
            <a:lvl6pPr marL="24304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876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448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0206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b="1">
                <a:solidFill>
                  <a:srgbClr val="993366"/>
                </a:solidFill>
                <a:ea typeface="华文楷体" panose="02010600040101010101" pitchFamily="2" charset="-122"/>
              </a:rPr>
              <a:t>定义</a:t>
            </a:r>
          </a:p>
          <a:p>
            <a:pPr lvl="1">
              <a:lnSpc>
                <a:spcPct val="120000"/>
              </a:lnSpc>
            </a:pPr>
            <a:r>
              <a:rPr lang="zh-CN" altLang="en-US" sz="2800" b="1">
                <a:solidFill>
                  <a:schemeClr val="folHlink"/>
                </a:solidFill>
                <a:ea typeface="华文楷体" panose="02010600040101010101" pitchFamily="2" charset="-122"/>
              </a:rPr>
              <a:t>为携带目的基因，实现其无性繁殖或表达有意义的蛋白质所采用的一些</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分子。</a:t>
            </a:r>
          </a:p>
        </p:txBody>
      </p:sp>
      <p:sp>
        <p:nvSpPr>
          <p:cNvPr id="69636" name="Text Box 4"/>
          <p:cNvSpPr txBox="1">
            <a:spLocks noChangeArrowheads="1"/>
          </p:cNvSpPr>
          <p:nvPr/>
        </p:nvSpPr>
        <p:spPr bwMode="auto">
          <a:xfrm>
            <a:off x="1042988" y="3573463"/>
            <a:ext cx="3457575" cy="248602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990600">
              <a:defRPr kumimoji="1" sz="2400">
                <a:solidFill>
                  <a:schemeClr val="tx1"/>
                </a:solidFill>
                <a:latin typeface="Times New Roman" panose="02020603050405020304" pitchFamily="18" charset="0"/>
                <a:ea typeface="宋体" panose="02010600030101010101" pitchFamily="2" charset="-122"/>
              </a:defRPr>
            </a:lvl2pPr>
            <a:lvl3pPr marL="1169988">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40000"/>
              </a:lnSpc>
            </a:pPr>
            <a:r>
              <a:rPr lang="zh-CN" altLang="en-US" sz="2800" b="1">
                <a:solidFill>
                  <a:srgbClr val="993366"/>
                </a:solidFill>
                <a:ea typeface="华文楷体" panose="02010600040101010101" pitchFamily="2" charset="-122"/>
              </a:rPr>
              <a:t>常用载体</a:t>
            </a:r>
            <a:endParaRPr lang="zh-CN" altLang="en-US" sz="2800" b="1">
              <a:solidFill>
                <a:schemeClr val="folHlink"/>
              </a:solidFill>
              <a:ea typeface="华文楷体" panose="02010600040101010101" pitchFamily="2" charset="-122"/>
            </a:endParaRPr>
          </a:p>
          <a:p>
            <a:pPr lvl="1">
              <a:lnSpc>
                <a:spcPct val="140000"/>
              </a:lnSpc>
            </a:pPr>
            <a:r>
              <a:rPr lang="zh-CN" altLang="en-US" sz="2800" b="1">
                <a:solidFill>
                  <a:schemeClr val="folHlink"/>
                </a:solidFill>
                <a:ea typeface="华文楷体" panose="02010600040101010101" pitchFamily="2" charset="-122"/>
              </a:rPr>
              <a:t>质粒</a:t>
            </a:r>
            <a:r>
              <a:rPr lang="en-US" altLang="zh-CN" sz="2800" b="1">
                <a:solidFill>
                  <a:schemeClr val="folHlink"/>
                </a:solidFill>
                <a:ea typeface="华文楷体" panose="02010600040101010101" pitchFamily="2" charset="-122"/>
              </a:rPr>
              <a:t>DNA</a:t>
            </a:r>
          </a:p>
          <a:p>
            <a:pPr lvl="1">
              <a:lnSpc>
                <a:spcPct val="140000"/>
              </a:lnSpc>
            </a:pPr>
            <a:r>
              <a:rPr lang="zh-CN" altLang="en-US" sz="2800" b="1">
                <a:solidFill>
                  <a:schemeClr val="folHlink"/>
                </a:solidFill>
                <a:ea typeface="华文楷体" panose="02010600040101010101" pitchFamily="2" charset="-122"/>
              </a:rPr>
              <a:t>噬菌体</a:t>
            </a:r>
            <a:r>
              <a:rPr lang="en-US" altLang="zh-CN" sz="2800" b="1">
                <a:solidFill>
                  <a:schemeClr val="folHlink"/>
                </a:solidFill>
                <a:ea typeface="华文楷体" panose="02010600040101010101" pitchFamily="2" charset="-122"/>
              </a:rPr>
              <a:t>DNA</a:t>
            </a:r>
          </a:p>
          <a:p>
            <a:pPr lvl="1">
              <a:lnSpc>
                <a:spcPct val="140000"/>
              </a:lnSpc>
            </a:pPr>
            <a:r>
              <a:rPr lang="zh-CN" altLang="en-US" sz="2800" b="1">
                <a:solidFill>
                  <a:schemeClr val="folHlink"/>
                </a:solidFill>
                <a:ea typeface="华文楷体" panose="02010600040101010101" pitchFamily="2" charset="-122"/>
              </a:rPr>
              <a:t>病毒</a:t>
            </a:r>
            <a:r>
              <a:rPr lang="en-US" altLang="zh-CN" sz="2800" b="1">
                <a:solidFill>
                  <a:schemeClr val="folHlink"/>
                </a:solidFill>
                <a:ea typeface="华文楷体" panose="02010600040101010101" pitchFamily="2" charset="-122"/>
              </a:rPr>
              <a:t>DNA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6"/>
                                        </p:tgtEl>
                                        <p:attrNameLst>
                                          <p:attrName>style.visibility</p:attrName>
                                        </p:attrNameLst>
                                      </p:cBhvr>
                                      <p:to>
                                        <p:strVal val="visible"/>
                                      </p:to>
                                    </p:set>
                                    <p:animEffect transition="in" filter="wipe(left)">
                                      <p:cBhvr>
                                        <p:cTn id="12"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P spid="6963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533400"/>
            <a:ext cx="7777163" cy="444500"/>
          </a:xfrm>
        </p:spPr>
        <p:txBody>
          <a:bodyPr/>
          <a:lstStyle/>
          <a:p>
            <a:r>
              <a:rPr lang="en-US" altLang="zh-CN" sz="2800" b="1">
                <a:solidFill>
                  <a:srgbClr val="993366"/>
                </a:solidFill>
                <a:latin typeface="Times New Roman" panose="02020603050405020304" pitchFamily="18" charset="0"/>
                <a:ea typeface="华文楷体" panose="02010600040101010101" pitchFamily="2" charset="-122"/>
              </a:rPr>
              <a:t>Holliday</a:t>
            </a:r>
            <a:r>
              <a:rPr lang="zh-CN" altLang="en-US" sz="2800" b="1">
                <a:solidFill>
                  <a:srgbClr val="993366"/>
                </a:solidFill>
                <a:latin typeface="Times New Roman" panose="02020603050405020304" pitchFamily="18" charset="0"/>
                <a:ea typeface="华文楷体" panose="02010600040101010101" pitchFamily="2" charset="-122"/>
              </a:rPr>
              <a:t>模型中，同源重组主要</a:t>
            </a:r>
            <a:r>
              <a:rPr lang="en-US" altLang="zh-CN" sz="2800" b="1">
                <a:solidFill>
                  <a:srgbClr val="993366"/>
                </a:solidFill>
                <a:latin typeface="Times New Roman" panose="02020603050405020304" pitchFamily="18" charset="0"/>
                <a:ea typeface="华文楷体" panose="02010600040101010101" pitchFamily="2" charset="-122"/>
              </a:rPr>
              <a:t>4</a:t>
            </a:r>
            <a:r>
              <a:rPr lang="zh-CN" altLang="en-US" sz="2800" b="1">
                <a:solidFill>
                  <a:srgbClr val="993366"/>
                </a:solidFill>
                <a:latin typeface="Times New Roman" panose="02020603050405020304" pitchFamily="18" charset="0"/>
                <a:ea typeface="华文楷体" panose="02010600040101010101" pitchFamily="2" charset="-122"/>
              </a:rPr>
              <a:t>个关键步骤 </a:t>
            </a:r>
          </a:p>
        </p:txBody>
      </p:sp>
      <p:sp>
        <p:nvSpPr>
          <p:cNvPr id="9219" name="Rectangle 3"/>
          <p:cNvSpPr>
            <a:spLocks noGrp="1" noChangeArrowheads="1"/>
          </p:cNvSpPr>
          <p:nvPr>
            <p:ph type="body" idx="1"/>
          </p:nvPr>
        </p:nvSpPr>
        <p:spPr>
          <a:xfrm>
            <a:off x="1042988" y="1268413"/>
            <a:ext cx="7345362" cy="3455987"/>
          </a:xfrm>
        </p:spPr>
        <p:txBody>
          <a:bodyPr/>
          <a:lstStyle/>
          <a:p>
            <a:pPr>
              <a:lnSpc>
                <a:spcPct val="120000"/>
              </a:lnSpc>
              <a:buFont typeface="Wingdings" panose="05000000000000000000" pitchFamily="2" charset="2"/>
              <a:buNone/>
              <a:tabLst>
                <a:tab pos="719138" algn="l"/>
              </a:tabLst>
            </a:pPr>
            <a:r>
              <a:rPr lang="en-US" altLang="zh-CN" sz="2800" b="1">
                <a:solidFill>
                  <a:schemeClr val="folHlink"/>
                </a:solidFill>
                <a:latin typeface="Times New Roman" panose="02020603050405020304" pitchFamily="18" charset="0"/>
                <a:ea typeface="华文楷体" panose="02010600040101010101" pitchFamily="2" charset="-122"/>
              </a:rPr>
              <a:t>①</a:t>
            </a:r>
            <a:r>
              <a:rPr lang="zh-CN" altLang="en-US" sz="2800" b="1">
                <a:solidFill>
                  <a:schemeClr val="folHlink"/>
                </a:solidFill>
                <a:latin typeface="Times New Roman" panose="02020603050405020304" pitchFamily="18" charset="0"/>
                <a:ea typeface="华文楷体" panose="02010600040101010101" pitchFamily="2" charset="-122"/>
              </a:rPr>
              <a:t>两个同源染色体</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排列整齐</a:t>
            </a:r>
          </a:p>
          <a:p>
            <a:pPr>
              <a:lnSpc>
                <a:spcPct val="120000"/>
              </a:lnSpc>
              <a:buFont typeface="Wingdings" panose="05000000000000000000" pitchFamily="2" charset="2"/>
              <a:buNone/>
              <a:tabLst>
                <a:tab pos="719138" algn="l"/>
              </a:tabLst>
            </a:pPr>
            <a:r>
              <a:rPr lang="zh-CN" altLang="en-US" sz="2800" b="1">
                <a:solidFill>
                  <a:schemeClr val="folHlink"/>
                </a:solidFill>
                <a:latin typeface="Times New Roman" panose="02020603050405020304" pitchFamily="18" charset="0"/>
                <a:ea typeface="华文楷体" panose="02010600040101010101" pitchFamily="2" charset="-122"/>
              </a:rPr>
              <a:t>②一个</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的一条链断裂、并与另一个</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对应的链连接，形成</a:t>
            </a:r>
            <a:r>
              <a:rPr lang="en-US" altLang="zh-CN" sz="2800" b="1">
                <a:solidFill>
                  <a:schemeClr val="folHlink"/>
                </a:solidFill>
                <a:latin typeface="Times New Roman" panose="02020603050405020304" pitchFamily="18" charset="0"/>
                <a:ea typeface="华文楷体" panose="02010600040101010101" pitchFamily="2" charset="-122"/>
              </a:rPr>
              <a:t>Holliday</a:t>
            </a:r>
            <a:r>
              <a:rPr lang="zh-CN" altLang="en-US" sz="2800" b="1">
                <a:solidFill>
                  <a:schemeClr val="folHlink"/>
                </a:solidFill>
                <a:latin typeface="Times New Roman" panose="02020603050405020304" pitchFamily="18" charset="0"/>
                <a:ea typeface="华文楷体" panose="02010600040101010101" pitchFamily="2" charset="-122"/>
              </a:rPr>
              <a:t>中间体</a:t>
            </a:r>
          </a:p>
          <a:p>
            <a:pPr>
              <a:lnSpc>
                <a:spcPct val="120000"/>
              </a:lnSpc>
              <a:buFont typeface="Wingdings" panose="05000000000000000000" pitchFamily="2" charset="2"/>
              <a:buNone/>
              <a:tabLst>
                <a:tab pos="719138" algn="l"/>
              </a:tabLst>
            </a:pPr>
            <a:r>
              <a:rPr lang="zh-CN" altLang="en-US" sz="2800" b="1">
                <a:solidFill>
                  <a:schemeClr val="folHlink"/>
                </a:solidFill>
                <a:latin typeface="Times New Roman" panose="02020603050405020304" pitchFamily="18" charset="0"/>
                <a:ea typeface="华文楷体" panose="02010600040101010101" pitchFamily="2" charset="-122"/>
              </a:rPr>
              <a:t>③通过分支移动产生异源双链</a:t>
            </a:r>
            <a:r>
              <a:rPr lang="en-US" altLang="zh-CN" sz="2800" b="1">
                <a:solidFill>
                  <a:schemeClr val="folHlink"/>
                </a:solidFill>
                <a:latin typeface="Times New Roman" panose="02020603050405020304" pitchFamily="18" charset="0"/>
                <a:ea typeface="华文楷体" panose="02010600040101010101" pitchFamily="2" charset="-122"/>
              </a:rPr>
              <a:t>DNA</a:t>
            </a:r>
          </a:p>
          <a:p>
            <a:pPr>
              <a:lnSpc>
                <a:spcPct val="120000"/>
              </a:lnSpc>
              <a:buFont typeface="Wingdings" panose="05000000000000000000" pitchFamily="2" charset="2"/>
              <a:buNone/>
              <a:tabLst>
                <a:tab pos="719138" algn="l"/>
              </a:tabLst>
            </a:pPr>
            <a:r>
              <a:rPr lang="en-US" altLang="zh-CN" sz="2800" b="1">
                <a:solidFill>
                  <a:schemeClr val="folHlink"/>
                </a:solidFill>
                <a:latin typeface="Times New Roman" panose="02020603050405020304" pitchFamily="18" charset="0"/>
                <a:ea typeface="华文楷体" panose="02010600040101010101" pitchFamily="2" charset="-122"/>
              </a:rPr>
              <a:t>④Holliday</a:t>
            </a:r>
            <a:r>
              <a:rPr lang="zh-CN" altLang="en-US" sz="2800" b="1">
                <a:solidFill>
                  <a:schemeClr val="folHlink"/>
                </a:solidFill>
                <a:latin typeface="Times New Roman" panose="02020603050405020304" pitchFamily="18" charset="0"/>
                <a:ea typeface="华文楷体" panose="02010600040101010101" pitchFamily="2" charset="-122"/>
              </a:rPr>
              <a:t>中间体切开并修复，形成两个双链重组体</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，分别为：</a:t>
            </a:r>
          </a:p>
        </p:txBody>
      </p:sp>
      <p:grpSp>
        <p:nvGrpSpPr>
          <p:cNvPr id="9220" name="Group 4"/>
          <p:cNvGrpSpPr>
            <a:grpSpLocks/>
          </p:cNvGrpSpPr>
          <p:nvPr/>
        </p:nvGrpSpPr>
        <p:grpSpPr bwMode="auto">
          <a:xfrm>
            <a:off x="1979613" y="4797425"/>
            <a:ext cx="5400675" cy="1325563"/>
            <a:chOff x="1247" y="3113"/>
            <a:chExt cx="3402" cy="975"/>
          </a:xfrm>
        </p:grpSpPr>
        <p:sp>
          <p:nvSpPr>
            <p:cNvPr id="9221" name="AutoShape 5"/>
            <p:cNvSpPr>
              <a:spLocks/>
            </p:cNvSpPr>
            <p:nvPr/>
          </p:nvSpPr>
          <p:spPr bwMode="auto">
            <a:xfrm>
              <a:off x="1247" y="3249"/>
              <a:ext cx="45" cy="635"/>
            </a:xfrm>
            <a:prstGeom prst="leftBrace">
              <a:avLst>
                <a:gd name="adj1" fmla="val 117593"/>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2" name="Text Box 6"/>
            <p:cNvSpPr txBox="1">
              <a:spLocks noChangeArrowheads="1"/>
            </p:cNvSpPr>
            <p:nvPr/>
          </p:nvSpPr>
          <p:spPr bwMode="auto">
            <a:xfrm>
              <a:off x="1292" y="3113"/>
              <a:ext cx="3357"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993366"/>
                  </a:solidFill>
                  <a:latin typeface="Times New Roman" panose="02020603050405020304" pitchFamily="18" charset="0"/>
                  <a:ea typeface="华文楷体" panose="02010600040101010101" pitchFamily="2" charset="-122"/>
                </a:rPr>
                <a:t>片段重组体</a:t>
              </a:r>
              <a:r>
                <a:rPr lang="en-US" altLang="zh-CN" sz="2800" b="1">
                  <a:solidFill>
                    <a:srgbClr val="993366"/>
                  </a:solidFill>
                  <a:latin typeface="Times New Roman" panose="02020603050405020304" pitchFamily="18" charset="0"/>
                  <a:ea typeface="华文楷体" panose="02010600040101010101" pitchFamily="2" charset="-122"/>
                </a:rPr>
                <a:t>(patch recombinant)</a:t>
              </a:r>
            </a:p>
          </p:txBody>
        </p:sp>
        <p:sp>
          <p:nvSpPr>
            <p:cNvPr id="9223" name="Text Box 7"/>
            <p:cNvSpPr txBox="1">
              <a:spLocks noChangeArrowheads="1"/>
            </p:cNvSpPr>
            <p:nvPr/>
          </p:nvSpPr>
          <p:spPr bwMode="auto">
            <a:xfrm>
              <a:off x="1292" y="3612"/>
              <a:ext cx="3266"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20000"/>
                </a:spcBef>
                <a:buClr>
                  <a:schemeClr val="folHlink"/>
                </a:buClr>
                <a:buSzPct val="60000"/>
                <a:buFont typeface="Wingdings" panose="05000000000000000000" pitchFamily="2" charset="2"/>
                <a:buNone/>
              </a:pPr>
              <a:r>
                <a:rPr lang="zh-CN" altLang="en-US" sz="2800" b="1">
                  <a:solidFill>
                    <a:srgbClr val="993366"/>
                  </a:solidFill>
                  <a:latin typeface="Times New Roman" panose="02020603050405020304" pitchFamily="18" charset="0"/>
                  <a:ea typeface="华文楷体" panose="02010600040101010101" pitchFamily="2" charset="-122"/>
                </a:rPr>
                <a:t>拼接重组体</a:t>
              </a:r>
              <a:r>
                <a:rPr lang="en-US" altLang="zh-CN" sz="2800" b="1">
                  <a:solidFill>
                    <a:srgbClr val="993366"/>
                  </a:solidFill>
                  <a:latin typeface="Times New Roman" panose="02020603050405020304" pitchFamily="18" charset="0"/>
                  <a:ea typeface="华文楷体" panose="02010600040101010101" pitchFamily="2" charset="-122"/>
                </a:rPr>
                <a:t>(splice recombinant) </a:t>
              </a:r>
            </a:p>
          </p:txBody>
        </p:sp>
      </p:gr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900113" y="1484313"/>
            <a:ext cx="7343775" cy="4281487"/>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4958B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179388" indent="719138">
              <a:defRPr kumimoji="1" sz="2400">
                <a:solidFill>
                  <a:schemeClr val="tx1"/>
                </a:solidFill>
                <a:latin typeface="Times New Roman" panose="02020603050405020304" pitchFamily="18" charset="0"/>
                <a:ea typeface="宋体" panose="02010600030101010101" pitchFamily="2" charset="-122"/>
              </a:defRPr>
            </a:lvl2pPr>
            <a:lvl3pPr marL="1612900">
              <a:defRPr kumimoji="1" sz="2400">
                <a:solidFill>
                  <a:schemeClr val="tx1"/>
                </a:solidFill>
                <a:latin typeface="Times New Roman" panose="02020603050405020304" pitchFamily="18" charset="0"/>
                <a:ea typeface="宋体" panose="02010600030101010101" pitchFamily="2" charset="-122"/>
              </a:defRPr>
            </a:lvl3pPr>
            <a:lvl4pPr marL="1792288">
              <a:defRPr kumimoji="1" sz="2400">
                <a:solidFill>
                  <a:schemeClr val="tx1"/>
                </a:solidFill>
                <a:latin typeface="Times New Roman" panose="02020603050405020304" pitchFamily="18" charset="0"/>
                <a:ea typeface="宋体" panose="02010600030101010101" pitchFamily="2" charset="-122"/>
              </a:defRPr>
            </a:lvl4pPr>
            <a:lvl5pPr marL="1971675">
              <a:defRPr kumimoji="1" sz="2400">
                <a:solidFill>
                  <a:schemeClr val="tx1"/>
                </a:solidFill>
                <a:latin typeface="Times New Roman" panose="02020603050405020304" pitchFamily="18" charset="0"/>
                <a:ea typeface="宋体" panose="02010600030101010101" pitchFamily="2" charset="-122"/>
              </a:defRPr>
            </a:lvl5pPr>
            <a:lvl6pPr marL="24288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860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432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0047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40000"/>
              </a:lnSpc>
            </a:pPr>
            <a:r>
              <a:rPr lang="zh-CN" altLang="en-US" sz="2800" b="1">
                <a:solidFill>
                  <a:srgbClr val="993366"/>
                </a:solidFill>
                <a:ea typeface="华文楷体" panose="02010600040101010101" pitchFamily="2" charset="-122"/>
              </a:rPr>
              <a:t>克隆载体</a:t>
            </a:r>
            <a:r>
              <a:rPr lang="en-US" altLang="zh-CN" sz="2800" b="1">
                <a:solidFill>
                  <a:srgbClr val="993366"/>
                </a:solidFill>
                <a:ea typeface="华文楷体" panose="02010600040101010101" pitchFamily="2" charset="-122"/>
              </a:rPr>
              <a:t>(cloning vector)</a:t>
            </a:r>
            <a:endParaRPr lang="en-US" altLang="zh-CN" sz="2800" b="1">
              <a:solidFill>
                <a:srgbClr val="993366"/>
              </a:solidFill>
            </a:endParaRPr>
          </a:p>
          <a:p>
            <a:pPr lvl="1" algn="just">
              <a:lnSpc>
                <a:spcPct val="140000"/>
              </a:lnSpc>
            </a:pPr>
            <a:r>
              <a:rPr lang="zh-CN" altLang="en-US" sz="2800" b="1">
                <a:solidFill>
                  <a:schemeClr val="folHlink"/>
                </a:solidFill>
                <a:ea typeface="华文楷体" panose="02010600040101010101" pitchFamily="2" charset="-122"/>
              </a:rPr>
              <a:t>为使插入的外源</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序列被扩增而特意设计的载体称为</a:t>
            </a:r>
            <a:r>
              <a:rPr lang="zh-CN" altLang="en-US" sz="2800" b="1">
                <a:solidFill>
                  <a:srgbClr val="993366"/>
                </a:solidFill>
                <a:ea typeface="华文楷体" panose="02010600040101010101" pitchFamily="2" charset="-122"/>
              </a:rPr>
              <a:t>克隆载体</a:t>
            </a:r>
            <a:r>
              <a:rPr lang="zh-CN" altLang="en-US" sz="2800" b="1">
                <a:solidFill>
                  <a:schemeClr val="folHlink"/>
                </a:solidFill>
                <a:ea typeface="华文楷体" panose="02010600040101010101" pitchFamily="2" charset="-122"/>
              </a:rPr>
              <a:t>。</a:t>
            </a:r>
          </a:p>
          <a:p>
            <a:pPr algn="just">
              <a:lnSpc>
                <a:spcPct val="140000"/>
              </a:lnSpc>
            </a:pPr>
            <a:endParaRPr lang="zh-CN" altLang="en-US" sz="2800" b="1">
              <a:solidFill>
                <a:schemeClr val="folHlink"/>
              </a:solidFill>
              <a:ea typeface="华文楷体" panose="02010600040101010101" pitchFamily="2" charset="-122"/>
            </a:endParaRPr>
          </a:p>
          <a:p>
            <a:pPr algn="just">
              <a:lnSpc>
                <a:spcPct val="140000"/>
              </a:lnSpc>
            </a:pPr>
            <a:r>
              <a:rPr lang="zh-CN" altLang="en-US" sz="2800" b="1">
                <a:solidFill>
                  <a:srgbClr val="993366"/>
                </a:solidFill>
                <a:ea typeface="华文楷体" panose="02010600040101010101" pitchFamily="2" charset="-122"/>
              </a:rPr>
              <a:t>表达载体</a:t>
            </a:r>
            <a:r>
              <a:rPr lang="en-US" altLang="zh-CN" sz="2800" b="1">
                <a:solidFill>
                  <a:srgbClr val="993366"/>
                </a:solidFill>
                <a:ea typeface="华文楷体" panose="02010600040101010101" pitchFamily="2" charset="-122"/>
              </a:rPr>
              <a:t>(expression vector) </a:t>
            </a:r>
          </a:p>
          <a:p>
            <a:pPr lvl="1" algn="just">
              <a:lnSpc>
                <a:spcPct val="140000"/>
              </a:lnSpc>
            </a:pPr>
            <a:r>
              <a:rPr lang="zh-CN" altLang="en-US" sz="2800" b="1">
                <a:solidFill>
                  <a:schemeClr val="folHlink"/>
                </a:solidFill>
                <a:ea typeface="华文楷体" panose="02010600040101010101" pitchFamily="2" charset="-122"/>
              </a:rPr>
              <a:t>为使插入的外源</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序列可转录翻译成多肽链而特意设计的载体称为</a:t>
            </a:r>
            <a:r>
              <a:rPr lang="zh-CN" altLang="en-US" sz="2800" b="1">
                <a:solidFill>
                  <a:srgbClr val="993366"/>
                </a:solidFill>
                <a:ea typeface="华文楷体" panose="02010600040101010101" pitchFamily="2" charset="-122"/>
              </a:rPr>
              <a:t>表达载体</a:t>
            </a:r>
            <a:r>
              <a:rPr lang="zh-CN" altLang="en-US" sz="2800" b="1">
                <a:solidFill>
                  <a:schemeClr val="folHlink"/>
                </a:solidFill>
                <a:ea typeface="华文楷体" panose="02010600040101010101" pitchFamily="2" charset="-122"/>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checkerboard(across)">
                                      <p:cBhvr>
                                        <p:cTn id="7"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1187450" y="520700"/>
            <a:ext cx="2673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rgbClr val="993366"/>
                </a:solidFill>
                <a:latin typeface="Times New Roman" panose="02020603050405020304" pitchFamily="18" charset="0"/>
                <a:ea typeface="华文楷体" panose="02010600040101010101" pitchFamily="2" charset="-122"/>
              </a:rPr>
              <a:t>载体的选择标准</a:t>
            </a:r>
          </a:p>
        </p:txBody>
      </p:sp>
      <p:sp>
        <p:nvSpPr>
          <p:cNvPr id="71683" name="Rectangle 3"/>
          <p:cNvSpPr>
            <a:spLocks noGrp="1" noChangeArrowheads="1"/>
          </p:cNvSpPr>
          <p:nvPr>
            <p:ph type="body" idx="1"/>
          </p:nvPr>
        </p:nvSpPr>
        <p:spPr>
          <a:xfrm>
            <a:off x="1042988" y="1844675"/>
            <a:ext cx="7223125" cy="3744913"/>
          </a:xfrm>
        </p:spPr>
        <p:txBody>
          <a:bodyPr/>
          <a:lstStyle/>
          <a:p>
            <a:pPr>
              <a:lnSpc>
                <a:spcPct val="120000"/>
              </a:lnSpc>
            </a:pPr>
            <a:r>
              <a:rPr lang="zh-CN" altLang="en-US" sz="2800" b="1">
                <a:solidFill>
                  <a:schemeClr val="folHlink"/>
                </a:solidFill>
                <a:latin typeface="Times New Roman" panose="02020603050405020304" pitchFamily="18" charset="0"/>
                <a:ea typeface="华文楷体" panose="02010600040101010101" pitchFamily="2" charset="-122"/>
              </a:rPr>
              <a:t>能自主复制；</a:t>
            </a:r>
          </a:p>
          <a:p>
            <a:pPr>
              <a:lnSpc>
                <a:spcPct val="120000"/>
              </a:lnSpc>
            </a:pPr>
            <a:r>
              <a:rPr lang="zh-CN" altLang="en-US" sz="2800" b="1">
                <a:solidFill>
                  <a:schemeClr val="folHlink"/>
                </a:solidFill>
                <a:latin typeface="Times New Roman" panose="02020603050405020304" pitchFamily="18" charset="0"/>
                <a:ea typeface="华文楷体" panose="02010600040101010101" pitchFamily="2" charset="-122"/>
              </a:rPr>
              <a:t>具有两个以上的遗传标记物，便于重组体的筛选和鉴定；</a:t>
            </a:r>
          </a:p>
          <a:p>
            <a:pPr>
              <a:lnSpc>
                <a:spcPct val="120000"/>
              </a:lnSpc>
            </a:pPr>
            <a:r>
              <a:rPr lang="zh-CN" altLang="en-US" sz="2800" b="1">
                <a:solidFill>
                  <a:schemeClr val="folHlink"/>
                </a:solidFill>
                <a:latin typeface="Times New Roman" panose="02020603050405020304" pitchFamily="18" charset="0"/>
                <a:ea typeface="华文楷体" panose="02010600040101010101" pitchFamily="2" charset="-122"/>
              </a:rPr>
              <a:t>有克隆位点（外源</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插入点），常具有多个单一酶切位点，称为多克隆位点；</a:t>
            </a:r>
          </a:p>
          <a:p>
            <a:pPr>
              <a:lnSpc>
                <a:spcPct val="120000"/>
              </a:lnSpc>
            </a:pPr>
            <a:r>
              <a:rPr lang="zh-CN" altLang="en-US" sz="2800" b="1">
                <a:solidFill>
                  <a:schemeClr val="folHlink"/>
                </a:solidFill>
                <a:latin typeface="Times New Roman" panose="02020603050405020304" pitchFamily="18" charset="0"/>
                <a:ea typeface="华文楷体" panose="02010600040101010101" pitchFamily="2" charset="-122"/>
              </a:rPr>
              <a:t>分子量小，以容纳较大的外源</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a:t>
            </a: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116013" y="444500"/>
            <a:ext cx="3151187" cy="579438"/>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9F29A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80000"/>
              </a:lnSpc>
            </a:pPr>
            <a:r>
              <a:rPr lang="en-US" altLang="zh-CN" sz="3200" b="1">
                <a:solidFill>
                  <a:srgbClr val="2E3770"/>
                </a:solidFill>
                <a:latin typeface="华文楷体" panose="02010600040101010101" pitchFamily="2" charset="-122"/>
                <a:ea typeface="华文楷体" panose="02010600040101010101" pitchFamily="2" charset="-122"/>
              </a:rPr>
              <a:t>1. </a:t>
            </a:r>
            <a:r>
              <a:rPr lang="zh-CN" altLang="en-US" sz="3200" b="1">
                <a:solidFill>
                  <a:srgbClr val="2E3770"/>
                </a:solidFill>
                <a:latin typeface="华文楷体" panose="02010600040101010101" pitchFamily="2" charset="-122"/>
                <a:ea typeface="华文楷体" panose="02010600040101010101" pitchFamily="2" charset="-122"/>
              </a:rPr>
              <a:t>质粒</a:t>
            </a:r>
            <a:r>
              <a:rPr lang="zh-CN" altLang="en-US" sz="4000" b="1">
                <a:solidFill>
                  <a:srgbClr val="2E3770"/>
                </a:solidFill>
                <a:latin typeface="Times New Roman" panose="02020603050405020304" pitchFamily="18" charset="0"/>
                <a:ea typeface="华文楷体" panose="02010600040101010101" pitchFamily="2" charset="-122"/>
              </a:rPr>
              <a:t> </a:t>
            </a:r>
            <a:r>
              <a:rPr lang="en-US" altLang="zh-CN" sz="3200" b="1">
                <a:solidFill>
                  <a:srgbClr val="2E3770"/>
                </a:solidFill>
                <a:latin typeface="Times New Roman" panose="02020603050405020304" pitchFamily="18" charset="0"/>
                <a:ea typeface="华文楷体" panose="02010600040101010101" pitchFamily="2" charset="-122"/>
              </a:rPr>
              <a:t>(plasmid)</a:t>
            </a:r>
          </a:p>
        </p:txBody>
      </p:sp>
      <p:sp>
        <p:nvSpPr>
          <p:cNvPr id="72707" name="Text Box 3"/>
          <p:cNvSpPr txBox="1">
            <a:spLocks noChangeArrowheads="1"/>
          </p:cNvSpPr>
          <p:nvPr/>
        </p:nvSpPr>
        <p:spPr bwMode="auto">
          <a:xfrm>
            <a:off x="971550" y="4652963"/>
            <a:ext cx="7273925" cy="1630362"/>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4958B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lnSpc>
                <a:spcPct val="120000"/>
              </a:lnSpc>
            </a:pPr>
            <a:r>
              <a:rPr lang="zh-CN" altLang="en-US" sz="2800" b="1">
                <a:solidFill>
                  <a:srgbClr val="993366"/>
                </a:solidFill>
                <a:latin typeface="华文楷体" panose="02010600040101010101" pitchFamily="2" charset="-122"/>
                <a:ea typeface="华文楷体" panose="02010600040101010101" pitchFamily="2" charset="-122"/>
              </a:rPr>
              <a:t>特点</a:t>
            </a:r>
          </a:p>
          <a:p>
            <a:pPr algn="just">
              <a:lnSpc>
                <a:spcPct val="120000"/>
              </a:lnSpc>
            </a:pPr>
            <a:r>
              <a:rPr lang="zh-CN" altLang="en-US" sz="2800" b="1">
                <a:solidFill>
                  <a:schemeClr val="folHlink"/>
                </a:solidFill>
                <a:latin typeface="华文楷体" panose="02010600040101010101" pitchFamily="2" charset="-122"/>
                <a:ea typeface="华文楷体" panose="02010600040101010101" pitchFamily="2" charset="-122"/>
              </a:rPr>
              <a:t>        能在宿主细胞内独立自主复制；带有某些遗传信息</a:t>
            </a:r>
            <a:r>
              <a:rPr lang="en-US" altLang="zh-CN" sz="2800" b="1">
                <a:solidFill>
                  <a:schemeClr val="folHlink"/>
                </a:solidFill>
                <a:latin typeface="华文楷体" panose="02010600040101010101" pitchFamily="2" charset="-122"/>
                <a:ea typeface="华文楷体" panose="02010600040101010101" pitchFamily="2" charset="-122"/>
              </a:rPr>
              <a:t>, </a:t>
            </a:r>
            <a:r>
              <a:rPr lang="zh-CN" altLang="en-US" sz="2800" b="1">
                <a:solidFill>
                  <a:schemeClr val="folHlink"/>
                </a:solidFill>
                <a:latin typeface="华文楷体" panose="02010600040101010101" pitchFamily="2" charset="-122"/>
                <a:ea typeface="华文楷体" panose="02010600040101010101" pitchFamily="2" charset="-122"/>
              </a:rPr>
              <a:t>会赋予宿主细胞一些遗传性状。 </a:t>
            </a:r>
          </a:p>
        </p:txBody>
      </p:sp>
      <p:pic>
        <p:nvPicPr>
          <p:cNvPr id="72708" name="Picture 4" descr="图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268413"/>
            <a:ext cx="4249737" cy="3455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strips(downRight)">
                                      <p:cBhvr>
                                        <p:cTn id="7"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3730" name="Picture 2"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88913"/>
            <a:ext cx="6751637" cy="6408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checkerboard(across)">
                                      <p:cBhvr>
                                        <p:cTn id="7"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4" name="Picture 2" descr="Untitled-3"/>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0825" y="1557338"/>
            <a:ext cx="8642350" cy="431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wheel(4)">
                                      <p:cBhvr>
                                        <p:cTn id="7" dur="5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900113" y="1557338"/>
            <a:ext cx="7488237" cy="1887537"/>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533400">
              <a:defRPr kumimoji="1" sz="2400">
                <a:solidFill>
                  <a:schemeClr val="tx1"/>
                </a:solidFill>
                <a:latin typeface="Times New Roman" panose="02020603050405020304" pitchFamily="18" charset="0"/>
                <a:ea typeface="宋体" panose="02010600030101010101" pitchFamily="2" charset="-122"/>
              </a:defRPr>
            </a:lvl2pPr>
            <a:lvl3pPr marL="1077913">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40000"/>
              </a:lnSpc>
            </a:pPr>
            <a:r>
              <a:rPr lang="en-US" altLang="zh-CN" sz="2800" b="1">
                <a:solidFill>
                  <a:schemeClr val="folHlink"/>
                </a:solidFill>
                <a:ea typeface="华文楷体" panose="02010600040101010101" pitchFamily="2" charset="-122"/>
              </a:rPr>
              <a:t>λ</a:t>
            </a:r>
            <a:r>
              <a:rPr lang="zh-CN" altLang="en-US" sz="2800" b="1">
                <a:solidFill>
                  <a:schemeClr val="folHlink"/>
                </a:solidFill>
                <a:ea typeface="华文楷体" panose="02010600040101010101" pitchFamily="2" charset="-122"/>
              </a:rPr>
              <a:t>噬菌体</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改造系统 </a:t>
            </a:r>
          </a:p>
          <a:p>
            <a:pPr lvl="1">
              <a:lnSpc>
                <a:spcPct val="140000"/>
              </a:lnSpc>
            </a:pPr>
            <a:r>
              <a:rPr lang="en-US" altLang="zh-CN" sz="2800" b="1">
                <a:solidFill>
                  <a:schemeClr val="folHlink"/>
                </a:solidFill>
                <a:ea typeface="华文楷体" panose="02010600040101010101" pitchFamily="2" charset="-122"/>
              </a:rPr>
              <a:t>λgt</a:t>
            </a:r>
            <a:r>
              <a:rPr lang="zh-CN" altLang="en-US" sz="2800" b="1">
                <a:solidFill>
                  <a:schemeClr val="folHlink"/>
                </a:solidFill>
                <a:ea typeface="华文楷体" panose="02010600040101010101" pitchFamily="2" charset="-122"/>
              </a:rPr>
              <a:t>系列（插入型，适用</a:t>
            </a:r>
            <a:r>
              <a:rPr lang="en-US" altLang="zh-CN" sz="2800" b="1">
                <a:solidFill>
                  <a:schemeClr val="folHlink"/>
                </a:solidFill>
                <a:ea typeface="华文楷体" panose="02010600040101010101" pitchFamily="2" charset="-122"/>
              </a:rPr>
              <a:t>cDNA</a:t>
            </a:r>
            <a:r>
              <a:rPr lang="zh-CN" altLang="en-US" sz="2800" b="1">
                <a:solidFill>
                  <a:schemeClr val="folHlink"/>
                </a:solidFill>
                <a:ea typeface="华文楷体" panose="02010600040101010101" pitchFamily="2" charset="-122"/>
              </a:rPr>
              <a:t>克隆）</a:t>
            </a:r>
          </a:p>
          <a:p>
            <a:pPr lvl="1">
              <a:lnSpc>
                <a:spcPct val="140000"/>
              </a:lnSpc>
            </a:pPr>
            <a:r>
              <a:rPr lang="en-US" altLang="zh-CN" sz="2800" b="1">
                <a:solidFill>
                  <a:schemeClr val="folHlink"/>
                </a:solidFill>
                <a:ea typeface="华文楷体" panose="02010600040101010101" pitchFamily="2" charset="-122"/>
              </a:rPr>
              <a:t>EMBL</a:t>
            </a:r>
            <a:r>
              <a:rPr lang="zh-CN" altLang="en-US" sz="2800" b="1">
                <a:solidFill>
                  <a:schemeClr val="folHlink"/>
                </a:solidFill>
                <a:ea typeface="华文楷体" panose="02010600040101010101" pitchFamily="2" charset="-122"/>
              </a:rPr>
              <a:t>系列（置换型，适用基因组克隆）</a:t>
            </a:r>
          </a:p>
        </p:txBody>
      </p:sp>
      <p:sp>
        <p:nvSpPr>
          <p:cNvPr id="75779" name="Text Box 3"/>
          <p:cNvSpPr txBox="1">
            <a:spLocks noChangeArrowheads="1"/>
          </p:cNvSpPr>
          <p:nvPr/>
        </p:nvSpPr>
        <p:spPr bwMode="auto">
          <a:xfrm>
            <a:off x="1042988" y="476250"/>
            <a:ext cx="5616575" cy="482600"/>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9F29A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80000"/>
              </a:lnSpc>
            </a:pPr>
            <a:r>
              <a:rPr lang="en-US" altLang="zh-CN" sz="3200" b="1">
                <a:solidFill>
                  <a:srgbClr val="2E3770"/>
                </a:solidFill>
                <a:latin typeface="Times New Roman" panose="02020603050405020304" pitchFamily="18" charset="0"/>
                <a:ea typeface="华文楷体" panose="02010600040101010101" pitchFamily="2" charset="-122"/>
              </a:rPr>
              <a:t>2. </a:t>
            </a:r>
            <a:r>
              <a:rPr lang="zh-CN" altLang="en-US" sz="3200" b="1">
                <a:solidFill>
                  <a:srgbClr val="2E3770"/>
                </a:solidFill>
                <a:latin typeface="Times New Roman" panose="02020603050405020304" pitchFamily="18" charset="0"/>
                <a:ea typeface="华文楷体" panose="02010600040101010101" pitchFamily="2" charset="-122"/>
              </a:rPr>
              <a:t>噬菌体</a:t>
            </a:r>
            <a:r>
              <a:rPr lang="en-US" altLang="zh-CN" sz="3200" b="1">
                <a:solidFill>
                  <a:srgbClr val="2E3770"/>
                </a:solidFill>
                <a:latin typeface="Times New Roman" panose="02020603050405020304" pitchFamily="18" charset="0"/>
                <a:ea typeface="华文楷体" panose="02010600040101010101" pitchFamily="2" charset="-122"/>
              </a:rPr>
              <a:t>(phage)</a:t>
            </a:r>
            <a:r>
              <a:rPr lang="en-US" altLang="zh-CN" sz="3200" b="1">
                <a:solidFill>
                  <a:srgbClr val="9F29AB"/>
                </a:solidFill>
                <a:latin typeface="Times New Roman" panose="02020603050405020304" pitchFamily="18" charset="0"/>
                <a:ea typeface="华文楷体" panose="02010600040101010101" pitchFamily="2" charset="-122"/>
              </a:rPr>
              <a:t> </a:t>
            </a:r>
          </a:p>
        </p:txBody>
      </p:sp>
      <p:sp>
        <p:nvSpPr>
          <p:cNvPr id="75780" name="Rectangle 4"/>
          <p:cNvSpPr>
            <a:spLocks noChangeArrowheads="1"/>
          </p:cNvSpPr>
          <p:nvPr/>
        </p:nvSpPr>
        <p:spPr bwMode="auto">
          <a:xfrm>
            <a:off x="900113" y="3789363"/>
            <a:ext cx="7127875" cy="188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indent="76200">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40000"/>
              </a:lnSpc>
            </a:pPr>
            <a:r>
              <a:rPr lang="en-US" altLang="zh-CN" sz="2800" b="1">
                <a:solidFill>
                  <a:schemeClr val="folHlink"/>
                </a:solidFill>
                <a:ea typeface="华文楷体" panose="02010600040101010101" pitchFamily="2" charset="-122"/>
              </a:rPr>
              <a:t>M13</a:t>
            </a:r>
            <a:r>
              <a:rPr lang="zh-CN" altLang="en-US" sz="2800" b="1">
                <a:solidFill>
                  <a:schemeClr val="folHlink"/>
                </a:solidFill>
                <a:ea typeface="华文楷体" panose="02010600040101010101" pitchFamily="2" charset="-122"/>
              </a:rPr>
              <a:t>噬菌体</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改造系统（含</a:t>
            </a:r>
            <a:r>
              <a:rPr lang="en-US" altLang="zh-CN" sz="2800" b="1">
                <a:solidFill>
                  <a:schemeClr val="folHlink"/>
                </a:solidFill>
                <a:ea typeface="华文楷体" panose="02010600040101010101" pitchFamily="2" charset="-122"/>
              </a:rPr>
              <a:t>lacZ</a:t>
            </a:r>
            <a:r>
              <a:rPr lang="zh-CN" altLang="en-US" sz="2800" b="1">
                <a:solidFill>
                  <a:schemeClr val="folHlink"/>
                </a:solidFill>
                <a:ea typeface="华文楷体" panose="02010600040101010101" pitchFamily="2" charset="-122"/>
              </a:rPr>
              <a:t>基因）</a:t>
            </a:r>
          </a:p>
          <a:p>
            <a:pPr lvl="1">
              <a:lnSpc>
                <a:spcPct val="140000"/>
              </a:lnSpc>
            </a:pPr>
            <a:r>
              <a:rPr lang="en-US" altLang="zh-CN" sz="2800" b="1">
                <a:solidFill>
                  <a:schemeClr val="folHlink"/>
                </a:solidFill>
                <a:ea typeface="华文楷体" panose="02010600040101010101" pitchFamily="2" charset="-122"/>
              </a:rPr>
              <a:t>M13mp</a:t>
            </a:r>
            <a:r>
              <a:rPr lang="zh-CN" altLang="en-US" sz="2800" b="1">
                <a:solidFill>
                  <a:schemeClr val="folHlink"/>
                </a:solidFill>
                <a:ea typeface="华文楷体" panose="02010600040101010101" pitchFamily="2" charset="-122"/>
              </a:rPr>
              <a:t>系列</a:t>
            </a:r>
          </a:p>
          <a:p>
            <a:pPr lvl="1">
              <a:lnSpc>
                <a:spcPct val="140000"/>
              </a:lnSpc>
            </a:pPr>
            <a:r>
              <a:rPr lang="en-US" altLang="zh-CN" sz="2800" b="1">
                <a:solidFill>
                  <a:schemeClr val="folHlink"/>
                </a:solidFill>
                <a:ea typeface="华文楷体" panose="02010600040101010101" pitchFamily="2" charset="-122"/>
              </a:rPr>
              <a:t>pUC</a:t>
            </a:r>
            <a:r>
              <a:rPr lang="zh-CN" altLang="en-US" sz="2800" b="1">
                <a:solidFill>
                  <a:schemeClr val="folHlink"/>
                </a:solidFill>
                <a:ea typeface="华文楷体" panose="02010600040101010101" pitchFamily="2" charset="-122"/>
              </a:rPr>
              <a:t>系列</a:t>
            </a:r>
          </a:p>
        </p:txBody>
      </p:sp>
      <p:pic>
        <p:nvPicPr>
          <p:cNvPr id="75781" name="Picture 5" descr="图片13"/>
          <p:cNvPicPr>
            <a:picLocks noChangeAspect="1" noChangeArrowheads="1"/>
          </p:cNvPicPr>
          <p:nvPr/>
        </p:nvPicPr>
        <p:blipFill>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6300788" y="0"/>
            <a:ext cx="2843212" cy="3068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strips(downRight)">
                                      <p:cBhvr>
                                        <p:cTn id="7" dur="500"/>
                                        <p:tgtEl>
                                          <p:spTgt spid="75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0"/>
                                        </p:tgtEl>
                                        <p:attrNameLst>
                                          <p:attrName>style.visibility</p:attrName>
                                        </p:attrNameLst>
                                      </p:cBhvr>
                                      <p:to>
                                        <p:strVal val="visible"/>
                                      </p:to>
                                    </p:set>
                                    <p:animEffect transition="in" filter="dissolve">
                                      <p:cBhvr>
                                        <p:cTn id="12"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80"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t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196975"/>
            <a:ext cx="5184775" cy="5329238"/>
          </a:xfrm>
          <a:prstGeom prst="rect">
            <a:avLst/>
          </a:prstGeom>
          <a:noFill/>
          <a:extLst>
            <a:ext uri="{909E8E84-426E-40DD-AFC4-6F175D3DCCD1}">
              <a14:hiddenFill xmlns:a14="http://schemas.microsoft.com/office/drawing/2010/main">
                <a:solidFill>
                  <a:srgbClr val="FFFFFF"/>
                </a:solidFill>
              </a14:hiddenFill>
            </a:ext>
          </a:extLst>
        </p:spPr>
      </p:pic>
      <p:sp>
        <p:nvSpPr>
          <p:cNvPr id="76803" name="Rectangle 3"/>
          <p:cNvSpPr>
            <a:spLocks noChangeArrowheads="1"/>
          </p:cNvSpPr>
          <p:nvPr/>
        </p:nvSpPr>
        <p:spPr bwMode="auto">
          <a:xfrm>
            <a:off x="1258888" y="549275"/>
            <a:ext cx="471963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US" altLang="zh-CN" sz="3200" b="1">
                <a:solidFill>
                  <a:srgbClr val="2E3770"/>
                </a:solidFill>
                <a:latin typeface="Times New Roman" panose="02020603050405020304" pitchFamily="18" charset="0"/>
                <a:ea typeface="华文楷体" panose="02010600040101010101" pitchFamily="2" charset="-122"/>
              </a:rPr>
              <a:t>3. </a:t>
            </a:r>
            <a:r>
              <a:rPr lang="zh-CN" altLang="en-US" sz="3200" b="1">
                <a:solidFill>
                  <a:srgbClr val="2E3770"/>
                </a:solidFill>
                <a:latin typeface="Times New Roman" panose="02020603050405020304" pitchFamily="18" charset="0"/>
                <a:ea typeface="华文楷体" panose="02010600040101010101" pitchFamily="2" charset="-122"/>
              </a:rPr>
              <a:t>粘性质粒</a:t>
            </a:r>
            <a:r>
              <a:rPr lang="en-US" altLang="zh-CN" sz="3200" b="1">
                <a:solidFill>
                  <a:srgbClr val="2E3770"/>
                </a:solidFill>
                <a:latin typeface="Times New Roman" panose="02020603050405020304" pitchFamily="18" charset="0"/>
                <a:ea typeface="华文楷体" panose="02010600040101010101" pitchFamily="2" charset="-122"/>
              </a:rPr>
              <a:t>(cosmid)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wheel(4)">
                                      <p:cBhvr>
                                        <p:cTn id="7"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900113" y="1916113"/>
            <a:ext cx="7343775" cy="3465512"/>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9F29A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50000"/>
              </a:lnSpc>
            </a:pPr>
            <a:r>
              <a:rPr lang="zh-CN" altLang="en-US" sz="2800" b="1">
                <a:solidFill>
                  <a:schemeClr val="folHlink"/>
                </a:solidFill>
                <a:latin typeface="Times New Roman" panose="02020603050405020304" pitchFamily="18" charset="0"/>
                <a:ea typeface="华文楷体" panose="02010600040101010101" pitchFamily="2" charset="-122"/>
              </a:rPr>
              <a:t>酵母人工染色体</a:t>
            </a:r>
          </a:p>
          <a:p>
            <a:pPr>
              <a:lnSpc>
                <a:spcPct val="90000"/>
              </a:lnSpc>
            </a:pPr>
            <a:r>
              <a:rPr lang="zh-CN" altLang="en-US" sz="2800" b="1">
                <a:solidFill>
                  <a:schemeClr val="folHlink"/>
                </a:solidFill>
                <a:latin typeface="Times New Roman" panose="02020603050405020304" pitchFamily="18" charset="0"/>
                <a:ea typeface="华文楷体" panose="02010600040101010101" pitchFamily="2" charset="-122"/>
              </a:rPr>
              <a:t> </a:t>
            </a:r>
            <a:r>
              <a:rPr lang="en-US" altLang="zh-CN" sz="2800" b="1">
                <a:solidFill>
                  <a:schemeClr val="folHlink"/>
                </a:solidFill>
                <a:latin typeface="Times New Roman" panose="02020603050405020304" pitchFamily="18" charset="0"/>
                <a:ea typeface="华文楷体" panose="02010600040101010101" pitchFamily="2" charset="-122"/>
              </a:rPr>
              <a:t>(yeast artificial chromosome, YAC)</a:t>
            </a:r>
          </a:p>
          <a:p>
            <a:pPr>
              <a:lnSpc>
                <a:spcPct val="180000"/>
              </a:lnSpc>
            </a:pPr>
            <a:r>
              <a:rPr lang="zh-CN" altLang="en-US" sz="2800" b="1">
                <a:solidFill>
                  <a:schemeClr val="folHlink"/>
                </a:solidFill>
                <a:latin typeface="Times New Roman" panose="02020603050405020304" pitchFamily="18" charset="0"/>
                <a:ea typeface="华文楷体" panose="02010600040101010101" pitchFamily="2" charset="-122"/>
              </a:rPr>
              <a:t>细菌人工染色体</a:t>
            </a:r>
          </a:p>
          <a:p>
            <a:pPr>
              <a:lnSpc>
                <a:spcPct val="90000"/>
              </a:lnSpc>
            </a:pPr>
            <a:r>
              <a:rPr lang="zh-CN" altLang="en-US" sz="2800" b="1">
                <a:solidFill>
                  <a:schemeClr val="folHlink"/>
                </a:solidFill>
                <a:latin typeface="Times New Roman" panose="02020603050405020304" pitchFamily="18" charset="0"/>
                <a:ea typeface="华文楷体" panose="02010600040101010101" pitchFamily="2" charset="-122"/>
              </a:rPr>
              <a:t> </a:t>
            </a:r>
            <a:r>
              <a:rPr lang="en-US" altLang="zh-CN" sz="2800" b="1">
                <a:solidFill>
                  <a:schemeClr val="folHlink"/>
                </a:solidFill>
                <a:latin typeface="Times New Roman" panose="02020603050405020304" pitchFamily="18" charset="0"/>
                <a:ea typeface="华文楷体" panose="02010600040101010101" pitchFamily="2" charset="-122"/>
              </a:rPr>
              <a:t>(bacterial artificial chromosome, BAC)</a:t>
            </a:r>
          </a:p>
          <a:p>
            <a:pPr>
              <a:lnSpc>
                <a:spcPct val="200000"/>
              </a:lnSpc>
            </a:pPr>
            <a:r>
              <a:rPr lang="zh-CN" altLang="en-US" sz="2800" b="1">
                <a:solidFill>
                  <a:schemeClr val="folHlink"/>
                </a:solidFill>
                <a:latin typeface="Times New Roman" panose="02020603050405020304" pitchFamily="18" charset="0"/>
                <a:ea typeface="华文楷体" panose="02010600040101010101" pitchFamily="2" charset="-122"/>
              </a:rPr>
              <a:t>动物病毒</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改造的载体</a:t>
            </a:r>
          </a:p>
          <a:p>
            <a:pPr>
              <a:lnSpc>
                <a:spcPct val="80000"/>
              </a:lnSpc>
            </a:pPr>
            <a:r>
              <a:rPr lang="zh-CN" altLang="en-US" sz="2800" b="1">
                <a:solidFill>
                  <a:schemeClr val="folHlink"/>
                </a:solidFill>
                <a:latin typeface="Times New Roman" panose="02020603050405020304" pitchFamily="18" charset="0"/>
                <a:ea typeface="华文楷体" panose="02010600040101010101" pitchFamily="2" charset="-122"/>
              </a:rPr>
              <a:t>（如腺病毒，腺病毒相关病毒，逆转录病毒）</a:t>
            </a:r>
          </a:p>
        </p:txBody>
      </p:sp>
      <p:sp>
        <p:nvSpPr>
          <p:cNvPr id="77827" name="Rectangle 3"/>
          <p:cNvSpPr>
            <a:spLocks noChangeArrowheads="1"/>
          </p:cNvSpPr>
          <p:nvPr/>
        </p:nvSpPr>
        <p:spPr bwMode="auto">
          <a:xfrm>
            <a:off x="1116013" y="476250"/>
            <a:ext cx="14398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2E3770"/>
                </a:solidFill>
                <a:latin typeface="Times New Roman" panose="02020603050405020304" pitchFamily="18" charset="0"/>
                <a:ea typeface="华文楷体" panose="02010600040101010101" pitchFamily="2" charset="-122"/>
              </a:rPr>
              <a:t>其他</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additive="base">
                                        <p:cTn id="7" dur="500" fill="hold"/>
                                        <p:tgtEl>
                                          <p:spTgt spid="77827"/>
                                        </p:tgtEl>
                                        <p:attrNameLst>
                                          <p:attrName>ppt_x</p:attrName>
                                        </p:attrNameLst>
                                      </p:cBhvr>
                                      <p:tavLst>
                                        <p:tav tm="0">
                                          <p:val>
                                            <p:strVal val="0-#ppt_w/2"/>
                                          </p:val>
                                        </p:tav>
                                        <p:tav tm="100000">
                                          <p:val>
                                            <p:strVal val="#ppt_x"/>
                                          </p:val>
                                        </p:tav>
                                      </p:tavLst>
                                    </p:anim>
                                    <p:anim calcmode="lin" valueType="num">
                                      <p:cBhvr additive="base">
                                        <p:cTn id="8" dur="500" fill="hold"/>
                                        <p:tgtEl>
                                          <p:spTgt spid="7782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wipe(up)">
                                      <p:cBhvr>
                                        <p:cTn id="12" dur="5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P spid="77827"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descr="0"/>
          <p:cNvPicPr>
            <a:picLocks noChangeAspect="1" noChangeArrowheads="1"/>
          </p:cNvPicPr>
          <p:nvPr/>
        </p:nvPicPr>
        <p:blipFill>
          <a:blip r:embed="rId2">
            <a:clrChange>
              <a:clrFrom>
                <a:srgbClr val="F3F3FB"/>
              </a:clrFrom>
              <a:clrTo>
                <a:srgbClr val="F3F3FB">
                  <a:alpha val="0"/>
                </a:srgbClr>
              </a:clrTo>
            </a:clrChange>
            <a:extLst>
              <a:ext uri="{28A0092B-C50C-407E-A947-70E740481C1C}">
                <a14:useLocalDpi xmlns:a14="http://schemas.microsoft.com/office/drawing/2010/main" val="0"/>
              </a:ext>
            </a:extLst>
          </a:blip>
          <a:srcRect/>
          <a:stretch>
            <a:fillRect/>
          </a:stretch>
        </p:blipFill>
        <p:spPr bwMode="auto">
          <a:xfrm>
            <a:off x="0" y="1052513"/>
            <a:ext cx="9144000" cy="568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042988" y="404813"/>
            <a:ext cx="698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ctr"/>
            <a:r>
              <a:rPr lang="zh-CN" altLang="en-US" sz="3600" b="1">
                <a:solidFill>
                  <a:srgbClr val="CC0099"/>
                </a:solidFill>
                <a:latin typeface="Times New Roman" panose="02020603050405020304" pitchFamily="18" charset="0"/>
              </a:rPr>
              <a:t>二、基因工程基本原理</a:t>
            </a:r>
          </a:p>
        </p:txBody>
      </p:sp>
      <p:grpSp>
        <p:nvGrpSpPr>
          <p:cNvPr id="79875" name="Group 3"/>
          <p:cNvGrpSpPr>
            <a:grpSpLocks/>
          </p:cNvGrpSpPr>
          <p:nvPr/>
        </p:nvGrpSpPr>
        <p:grpSpPr bwMode="auto">
          <a:xfrm>
            <a:off x="611188" y="2060575"/>
            <a:ext cx="7631112" cy="2863850"/>
            <a:chOff x="385" y="1298"/>
            <a:chExt cx="4807" cy="1804"/>
          </a:xfrm>
        </p:grpSpPr>
        <p:grpSp>
          <p:nvGrpSpPr>
            <p:cNvPr id="79876" name="Group 4"/>
            <p:cNvGrpSpPr>
              <a:grpSpLocks/>
            </p:cNvGrpSpPr>
            <p:nvPr/>
          </p:nvGrpSpPr>
          <p:grpSpPr bwMode="auto">
            <a:xfrm>
              <a:off x="385" y="1298"/>
              <a:ext cx="3062" cy="1588"/>
              <a:chOff x="385" y="1298"/>
              <a:chExt cx="3062" cy="1588"/>
            </a:xfrm>
          </p:grpSpPr>
          <p:sp>
            <p:nvSpPr>
              <p:cNvPr id="79877" name="Rectangle 5"/>
              <p:cNvSpPr>
                <a:spLocks noChangeArrowheads="1"/>
              </p:cNvSpPr>
              <p:nvPr/>
            </p:nvSpPr>
            <p:spPr bwMode="auto">
              <a:xfrm>
                <a:off x="385" y="1298"/>
                <a:ext cx="122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40000"/>
                  </a:lnSpc>
                  <a:buClr>
                    <a:srgbClr val="993366"/>
                  </a:buClr>
                </a:pPr>
                <a:r>
                  <a:rPr lang="zh-CN" altLang="en-US" sz="2800" b="1">
                    <a:solidFill>
                      <a:srgbClr val="993366"/>
                    </a:solidFill>
                    <a:latin typeface="Times New Roman" panose="02020603050405020304" pitchFamily="18" charset="0"/>
                    <a:ea typeface="华文楷体" panose="02010600040101010101" pitchFamily="2" charset="-122"/>
                  </a:rPr>
                  <a:t>基本原理</a:t>
                </a:r>
                <a:endParaRPr lang="zh-CN" altLang="en-US" b="1">
                  <a:latin typeface="Times New Roman" panose="02020603050405020304" pitchFamily="18" charset="0"/>
                  <a:ea typeface="华文楷体" panose="02010600040101010101" pitchFamily="2" charset="-122"/>
                </a:endParaRPr>
              </a:p>
            </p:txBody>
          </p:sp>
          <p:sp>
            <p:nvSpPr>
              <p:cNvPr id="79878" name="Line 6"/>
              <p:cNvSpPr>
                <a:spLocks noChangeShapeType="1"/>
              </p:cNvSpPr>
              <p:nvPr/>
            </p:nvSpPr>
            <p:spPr bwMode="auto">
              <a:xfrm>
                <a:off x="2472" y="1979"/>
                <a:ext cx="340"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79879" name="Line 7"/>
              <p:cNvSpPr>
                <a:spLocks noChangeShapeType="1"/>
              </p:cNvSpPr>
              <p:nvPr/>
            </p:nvSpPr>
            <p:spPr bwMode="auto">
              <a:xfrm>
                <a:off x="521" y="2886"/>
                <a:ext cx="340"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79880" name="Line 8"/>
              <p:cNvSpPr>
                <a:spLocks noChangeShapeType="1"/>
              </p:cNvSpPr>
              <p:nvPr/>
            </p:nvSpPr>
            <p:spPr bwMode="auto">
              <a:xfrm>
                <a:off x="3107" y="2387"/>
                <a:ext cx="340"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79881" name="Line 9"/>
              <p:cNvSpPr>
                <a:spLocks noChangeShapeType="1"/>
              </p:cNvSpPr>
              <p:nvPr/>
            </p:nvSpPr>
            <p:spPr bwMode="auto">
              <a:xfrm>
                <a:off x="2426" y="2886"/>
                <a:ext cx="340"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79882" name="Line 10"/>
              <p:cNvSpPr>
                <a:spLocks noChangeShapeType="1"/>
              </p:cNvSpPr>
              <p:nvPr/>
            </p:nvSpPr>
            <p:spPr bwMode="auto">
              <a:xfrm>
                <a:off x="476" y="2387"/>
                <a:ext cx="340"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sp>
          <p:nvSpPr>
            <p:cNvPr id="79883" name="Rectangle 11"/>
            <p:cNvSpPr>
              <a:spLocks noChangeArrowheads="1"/>
            </p:cNvSpPr>
            <p:nvPr/>
          </p:nvSpPr>
          <p:spPr bwMode="auto">
            <a:xfrm>
              <a:off x="748" y="1752"/>
              <a:ext cx="1684"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40000"/>
                </a:lnSpc>
                <a:buClr>
                  <a:srgbClr val="993366"/>
                </a:buClr>
              </a:pPr>
              <a:r>
                <a:rPr lang="zh-CN" altLang="en-US" sz="2800" b="1">
                  <a:solidFill>
                    <a:schemeClr val="folHlink"/>
                  </a:solidFill>
                  <a:latin typeface="Times New Roman" panose="02020603050405020304" pitchFamily="18" charset="0"/>
                  <a:ea typeface="华文楷体" panose="02010600040101010101" pitchFamily="2" charset="-122"/>
                </a:rPr>
                <a:t>目的基因的获取</a:t>
              </a:r>
              <a:endParaRPr lang="zh-CN" altLang="en-US" b="1">
                <a:latin typeface="Times New Roman" panose="02020603050405020304" pitchFamily="18" charset="0"/>
                <a:ea typeface="华文楷体" panose="02010600040101010101" pitchFamily="2" charset="-122"/>
              </a:endParaRPr>
            </a:p>
          </p:txBody>
        </p:sp>
        <p:sp>
          <p:nvSpPr>
            <p:cNvPr id="79884" name="Rectangle 12"/>
            <p:cNvSpPr>
              <a:spLocks noChangeArrowheads="1"/>
            </p:cNvSpPr>
            <p:nvPr/>
          </p:nvSpPr>
          <p:spPr bwMode="auto">
            <a:xfrm>
              <a:off x="3470" y="2205"/>
              <a:ext cx="1722"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40000"/>
                </a:lnSpc>
                <a:buClr>
                  <a:srgbClr val="993366"/>
                </a:buClr>
              </a:pP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导入受体菌</a:t>
              </a:r>
              <a:endParaRPr lang="zh-CN" altLang="en-US" b="1">
                <a:latin typeface="Times New Roman" panose="02020603050405020304" pitchFamily="18" charset="0"/>
                <a:ea typeface="华文楷体" panose="02010600040101010101" pitchFamily="2" charset="-122"/>
              </a:endParaRPr>
            </a:p>
          </p:txBody>
        </p:sp>
        <p:sp>
          <p:nvSpPr>
            <p:cNvPr id="79885" name="Rectangle 13"/>
            <p:cNvSpPr>
              <a:spLocks noChangeArrowheads="1"/>
            </p:cNvSpPr>
            <p:nvPr/>
          </p:nvSpPr>
          <p:spPr bwMode="auto">
            <a:xfrm>
              <a:off x="748" y="2160"/>
              <a:ext cx="2356"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40000"/>
                </a:lnSpc>
                <a:buClr>
                  <a:srgbClr val="993366"/>
                </a:buClr>
              </a:pPr>
              <a:r>
                <a:rPr lang="zh-CN" altLang="en-US" sz="2800" b="1">
                  <a:solidFill>
                    <a:schemeClr val="folHlink"/>
                  </a:solidFill>
                  <a:latin typeface="Times New Roman" panose="02020603050405020304" pitchFamily="18" charset="0"/>
                  <a:ea typeface="华文楷体" panose="02010600040101010101" pitchFamily="2" charset="-122"/>
                </a:rPr>
                <a:t>外源基因与载体的连接</a:t>
              </a:r>
              <a:endParaRPr lang="zh-CN" altLang="en-US" b="1">
                <a:latin typeface="Times New Roman" panose="02020603050405020304" pitchFamily="18" charset="0"/>
                <a:ea typeface="华文楷体" panose="02010600040101010101" pitchFamily="2" charset="-122"/>
              </a:endParaRPr>
            </a:p>
          </p:txBody>
        </p:sp>
        <p:sp>
          <p:nvSpPr>
            <p:cNvPr id="79886" name="Rectangle 14"/>
            <p:cNvSpPr>
              <a:spLocks noChangeArrowheads="1"/>
            </p:cNvSpPr>
            <p:nvPr/>
          </p:nvSpPr>
          <p:spPr bwMode="auto">
            <a:xfrm>
              <a:off x="2835" y="1752"/>
              <a:ext cx="2356"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40000"/>
                </a:lnSpc>
                <a:buClr>
                  <a:srgbClr val="993366"/>
                </a:buClr>
              </a:pPr>
              <a:r>
                <a:rPr lang="zh-CN" altLang="en-US" sz="2800" b="1">
                  <a:solidFill>
                    <a:schemeClr val="folHlink"/>
                  </a:solidFill>
                  <a:latin typeface="Times New Roman" panose="02020603050405020304" pitchFamily="18" charset="0"/>
                  <a:ea typeface="华文楷体" panose="02010600040101010101" pitchFamily="2" charset="-122"/>
                </a:rPr>
                <a:t>克隆载体的选择和构建</a:t>
              </a:r>
              <a:endParaRPr lang="zh-CN" altLang="en-US" b="1">
                <a:latin typeface="Times New Roman" panose="02020603050405020304" pitchFamily="18" charset="0"/>
                <a:ea typeface="华文楷体" panose="02010600040101010101" pitchFamily="2" charset="-122"/>
              </a:endParaRPr>
            </a:p>
          </p:txBody>
        </p:sp>
        <p:sp>
          <p:nvSpPr>
            <p:cNvPr id="79887" name="Rectangle 15"/>
            <p:cNvSpPr>
              <a:spLocks noChangeArrowheads="1"/>
            </p:cNvSpPr>
            <p:nvPr/>
          </p:nvSpPr>
          <p:spPr bwMode="auto">
            <a:xfrm>
              <a:off x="884" y="2659"/>
              <a:ext cx="1460"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40000"/>
                </a:lnSpc>
                <a:buClr>
                  <a:srgbClr val="993366"/>
                </a:buClr>
              </a:pPr>
              <a:r>
                <a:rPr lang="zh-CN" altLang="en-US" sz="2800" b="1">
                  <a:solidFill>
                    <a:schemeClr val="folHlink"/>
                  </a:solidFill>
                  <a:latin typeface="Times New Roman" panose="02020603050405020304" pitchFamily="18" charset="0"/>
                  <a:ea typeface="华文楷体" panose="02010600040101010101" pitchFamily="2" charset="-122"/>
                </a:rPr>
                <a:t>重组体的筛选</a:t>
              </a:r>
              <a:endParaRPr lang="zh-CN" altLang="en-US" b="1">
                <a:latin typeface="Times New Roman" panose="02020603050405020304" pitchFamily="18" charset="0"/>
                <a:ea typeface="华文楷体" panose="02010600040101010101" pitchFamily="2" charset="-122"/>
              </a:endParaRPr>
            </a:p>
          </p:txBody>
        </p:sp>
        <p:sp>
          <p:nvSpPr>
            <p:cNvPr id="79888" name="Rectangle 16"/>
            <p:cNvSpPr>
              <a:spLocks noChangeArrowheads="1"/>
            </p:cNvSpPr>
            <p:nvPr/>
          </p:nvSpPr>
          <p:spPr bwMode="auto">
            <a:xfrm>
              <a:off x="2789" y="2614"/>
              <a:ext cx="1748"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buClr>
                  <a:srgbClr val="993366"/>
                </a:buClr>
              </a:pPr>
              <a:r>
                <a:rPr lang="zh-CN" altLang="en-US" sz="2800" b="1">
                  <a:solidFill>
                    <a:schemeClr val="folHlink"/>
                  </a:solidFill>
                  <a:latin typeface="Times New Roman" panose="02020603050405020304" pitchFamily="18" charset="0"/>
                  <a:ea typeface="华文楷体" panose="02010600040101010101" pitchFamily="2" charset="-122"/>
                </a:rPr>
                <a:t>克隆基因的表达</a:t>
              </a:r>
              <a:r>
                <a:rPr lang="zh-CN" altLang="en-US" b="1">
                  <a:latin typeface="Times New Roman" panose="02020603050405020304" pitchFamily="18" charset="0"/>
                  <a:ea typeface="华文楷体" panose="02010600040101010101" pitchFamily="2" charset="-122"/>
                </a:rPr>
                <a:t> </a:t>
              </a:r>
            </a:p>
          </p:txBody>
        </p:sp>
      </p:gr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27088" y="1412875"/>
            <a:ext cx="76327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2800" b="1">
                <a:solidFill>
                  <a:srgbClr val="993366"/>
                </a:solidFill>
                <a:latin typeface="Times New Roman" panose="02020603050405020304" pitchFamily="18" charset="0"/>
                <a:ea typeface="华文楷体" panose="02010600040101010101" pitchFamily="2" charset="-122"/>
              </a:rPr>
              <a:t>片段重组体</a:t>
            </a:r>
            <a:r>
              <a:rPr lang="zh-CN" altLang="en-US" sz="2800" b="1">
                <a:solidFill>
                  <a:schemeClr val="folHlink"/>
                </a:solidFill>
                <a:latin typeface="Times New Roman" panose="02020603050405020304" pitchFamily="18" charset="0"/>
                <a:ea typeface="华文楷体" panose="02010600040101010101" pitchFamily="2" charset="-122"/>
              </a:rPr>
              <a:t> （见模型图右边产物）： </a:t>
            </a:r>
          </a:p>
          <a:p>
            <a:pPr>
              <a:lnSpc>
                <a:spcPct val="130000"/>
              </a:lnSpc>
            </a:pPr>
            <a:r>
              <a:rPr lang="zh-CN" altLang="en-US" sz="2800" b="1">
                <a:solidFill>
                  <a:schemeClr val="folHlink"/>
                </a:solidFill>
                <a:latin typeface="Times New Roman" panose="02020603050405020304" pitchFamily="18" charset="0"/>
                <a:ea typeface="华文楷体" panose="02010600040101010101" pitchFamily="2" charset="-122"/>
              </a:rPr>
              <a:t>        切开的链与原来断裂的是同一条链，重组体含有一段异源双链区，其两侧来自同一亲本</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a:t>
            </a:r>
          </a:p>
        </p:txBody>
      </p:sp>
      <p:sp>
        <p:nvSpPr>
          <p:cNvPr id="10243" name="Text Box 3"/>
          <p:cNvSpPr txBox="1">
            <a:spLocks noChangeArrowheads="1"/>
          </p:cNvSpPr>
          <p:nvPr/>
        </p:nvSpPr>
        <p:spPr bwMode="auto">
          <a:xfrm>
            <a:off x="827088" y="4005263"/>
            <a:ext cx="7488237"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993366"/>
                </a:solidFill>
                <a:latin typeface="Times New Roman" panose="02020603050405020304" pitchFamily="18" charset="0"/>
                <a:ea typeface="华文楷体" panose="02010600040101010101" pitchFamily="2" charset="-122"/>
              </a:rPr>
              <a:t>拼接重组体</a:t>
            </a:r>
            <a:r>
              <a:rPr lang="zh-CN" altLang="en-US" sz="2800" b="1">
                <a:solidFill>
                  <a:schemeClr val="folHlink"/>
                </a:solidFill>
                <a:latin typeface="Times New Roman" panose="02020603050405020304" pitchFamily="18" charset="0"/>
                <a:ea typeface="华文楷体" panose="02010600040101010101" pitchFamily="2" charset="-122"/>
              </a:rPr>
              <a:t>（见模型图左边产物）：</a:t>
            </a:r>
          </a:p>
          <a:p>
            <a:pPr>
              <a:lnSpc>
                <a:spcPct val="130000"/>
              </a:lnSpc>
            </a:pPr>
            <a:r>
              <a:rPr lang="zh-CN" altLang="en-US" sz="2800" b="1">
                <a:solidFill>
                  <a:schemeClr val="folHlink"/>
                </a:solidFill>
                <a:latin typeface="Times New Roman" panose="02020603050405020304" pitchFamily="18" charset="0"/>
                <a:ea typeface="华文楷体" panose="02010600040101010101" pitchFamily="2" charset="-122"/>
              </a:rPr>
              <a:t>        切开的链并非原来断裂的链，重组体异源双链区的两侧来自不同亲本</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 </a:t>
            </a: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0898" name="Picture 2" descr="T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60350"/>
            <a:ext cx="4957762" cy="6264275"/>
          </a:xfrm>
          <a:prstGeom prst="rect">
            <a:avLst/>
          </a:prstGeom>
          <a:noFill/>
          <a:extLst>
            <a:ext uri="{909E8E84-426E-40DD-AFC4-6F175D3DCCD1}">
              <a14:hiddenFill xmlns:a14="http://schemas.microsoft.com/office/drawing/2010/main">
                <a:solidFill>
                  <a:srgbClr val="FFFFFF"/>
                </a:solidFill>
              </a14:hiddenFill>
            </a:ext>
          </a:extLst>
        </p:spPr>
      </p:pic>
      <p:sp>
        <p:nvSpPr>
          <p:cNvPr id="80899" name="Text Box 3"/>
          <p:cNvSpPr txBox="1">
            <a:spLocks noChangeArrowheads="1"/>
          </p:cNvSpPr>
          <p:nvPr/>
        </p:nvSpPr>
        <p:spPr bwMode="auto">
          <a:xfrm>
            <a:off x="1042988" y="765175"/>
            <a:ext cx="955675"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zh-CN" sz="2800" b="1">
                <a:solidFill>
                  <a:srgbClr val="993366"/>
                </a:solidFill>
                <a:latin typeface="Times New Roman" panose="02020603050405020304" pitchFamily="18" charset="0"/>
                <a:ea typeface="华文楷体" panose="02010600040101010101" pitchFamily="2" charset="-122"/>
              </a:rPr>
              <a:t>  </a:t>
            </a:r>
            <a:r>
              <a:rPr kumimoji="0" lang="zh-CN" altLang="en-US" sz="2800" b="1">
                <a:solidFill>
                  <a:srgbClr val="993366"/>
                </a:solidFill>
                <a:latin typeface="Times New Roman" panose="02020603050405020304" pitchFamily="18" charset="0"/>
                <a:ea typeface="华文楷体" panose="02010600040101010101" pitchFamily="2" charset="-122"/>
              </a:rPr>
              <a:t>以</a:t>
            </a:r>
          </a:p>
          <a:p>
            <a:r>
              <a:rPr kumimoji="0" lang="zh-CN" altLang="en-US" sz="2800" b="1">
                <a:solidFill>
                  <a:srgbClr val="993366"/>
                </a:solidFill>
                <a:latin typeface="Times New Roman" panose="02020603050405020304" pitchFamily="18" charset="0"/>
                <a:ea typeface="华文楷体" panose="02010600040101010101" pitchFamily="2" charset="-122"/>
              </a:rPr>
              <a:t>  质</a:t>
            </a:r>
          </a:p>
          <a:p>
            <a:r>
              <a:rPr kumimoji="0" lang="zh-CN" altLang="en-US" sz="2800" b="1">
                <a:solidFill>
                  <a:srgbClr val="993366"/>
                </a:solidFill>
                <a:latin typeface="Times New Roman" panose="02020603050405020304" pitchFamily="18" charset="0"/>
                <a:ea typeface="华文楷体" panose="02010600040101010101" pitchFamily="2" charset="-122"/>
              </a:rPr>
              <a:t>  粒</a:t>
            </a:r>
          </a:p>
          <a:p>
            <a:r>
              <a:rPr kumimoji="0" lang="zh-CN" altLang="en-US" sz="2800" b="1">
                <a:solidFill>
                  <a:srgbClr val="993366"/>
                </a:solidFill>
                <a:latin typeface="Times New Roman" panose="02020603050405020304" pitchFamily="18" charset="0"/>
                <a:ea typeface="华文楷体" panose="02010600040101010101" pitchFamily="2" charset="-122"/>
              </a:rPr>
              <a:t>  为</a:t>
            </a:r>
          </a:p>
          <a:p>
            <a:r>
              <a:rPr kumimoji="0" lang="zh-CN" altLang="en-US" sz="2800" b="1">
                <a:solidFill>
                  <a:srgbClr val="993366"/>
                </a:solidFill>
                <a:latin typeface="Times New Roman" panose="02020603050405020304" pitchFamily="18" charset="0"/>
                <a:ea typeface="华文楷体" panose="02010600040101010101" pitchFamily="2" charset="-122"/>
              </a:rPr>
              <a:t>  载</a:t>
            </a:r>
          </a:p>
          <a:p>
            <a:r>
              <a:rPr kumimoji="0" lang="zh-CN" altLang="en-US" sz="2800" b="1">
                <a:solidFill>
                  <a:srgbClr val="993366"/>
                </a:solidFill>
                <a:latin typeface="Times New Roman" panose="02020603050405020304" pitchFamily="18" charset="0"/>
                <a:ea typeface="华文楷体" panose="02010600040101010101" pitchFamily="2" charset="-122"/>
              </a:rPr>
              <a:t>  体</a:t>
            </a:r>
          </a:p>
          <a:p>
            <a:r>
              <a:rPr kumimoji="0" lang="zh-CN" altLang="en-US" sz="2800" b="1">
                <a:solidFill>
                  <a:srgbClr val="993366"/>
                </a:solidFill>
                <a:latin typeface="Times New Roman" panose="02020603050405020304" pitchFamily="18" charset="0"/>
                <a:ea typeface="华文楷体" panose="02010600040101010101" pitchFamily="2" charset="-122"/>
              </a:rPr>
              <a:t>  的</a:t>
            </a:r>
          </a:p>
          <a:p>
            <a:r>
              <a:rPr kumimoji="0" lang="en-US" altLang="zh-CN" sz="2800" b="1">
                <a:solidFill>
                  <a:srgbClr val="993366"/>
                </a:solidFill>
                <a:latin typeface="Times New Roman" panose="02020603050405020304" pitchFamily="18" charset="0"/>
                <a:ea typeface="华文楷体" panose="02010600040101010101" pitchFamily="2" charset="-122"/>
              </a:rPr>
              <a:t>DNA</a:t>
            </a:r>
          </a:p>
          <a:p>
            <a:r>
              <a:rPr kumimoji="0" lang="en-US" altLang="zh-CN" sz="2800" b="1">
                <a:solidFill>
                  <a:srgbClr val="993366"/>
                </a:solidFill>
                <a:latin typeface="Times New Roman" panose="02020603050405020304" pitchFamily="18" charset="0"/>
                <a:ea typeface="华文楷体" panose="02010600040101010101" pitchFamily="2" charset="-122"/>
              </a:rPr>
              <a:t>  </a:t>
            </a:r>
            <a:r>
              <a:rPr kumimoji="0" lang="zh-CN" altLang="en-US" sz="2800" b="1">
                <a:solidFill>
                  <a:srgbClr val="993366"/>
                </a:solidFill>
                <a:latin typeface="Times New Roman" panose="02020603050405020304" pitchFamily="18" charset="0"/>
                <a:ea typeface="华文楷体" panose="02010600040101010101" pitchFamily="2" charset="-122"/>
              </a:rPr>
              <a:t>克</a:t>
            </a:r>
          </a:p>
          <a:p>
            <a:r>
              <a:rPr kumimoji="0" lang="zh-CN" altLang="en-US" sz="2800" b="1">
                <a:solidFill>
                  <a:srgbClr val="993366"/>
                </a:solidFill>
                <a:latin typeface="Times New Roman" panose="02020603050405020304" pitchFamily="18" charset="0"/>
                <a:ea typeface="华文楷体" panose="02010600040101010101" pitchFamily="2" charset="-122"/>
              </a:rPr>
              <a:t>  隆</a:t>
            </a:r>
          </a:p>
          <a:p>
            <a:r>
              <a:rPr kumimoji="0" lang="zh-CN" altLang="en-US" sz="2800" b="1">
                <a:solidFill>
                  <a:srgbClr val="993366"/>
                </a:solidFill>
                <a:latin typeface="Times New Roman" panose="02020603050405020304" pitchFamily="18" charset="0"/>
                <a:ea typeface="华文楷体" panose="02010600040101010101" pitchFamily="2" charset="-122"/>
              </a:rPr>
              <a:t>  过</a:t>
            </a:r>
          </a:p>
          <a:p>
            <a:r>
              <a:rPr kumimoji="0" lang="zh-CN" altLang="en-US" sz="2800" b="1">
                <a:solidFill>
                  <a:srgbClr val="993366"/>
                </a:solidFill>
                <a:latin typeface="Times New Roman" panose="02020603050405020304" pitchFamily="18" charset="0"/>
                <a:ea typeface="华文楷体" panose="02010600040101010101" pitchFamily="2" charset="-122"/>
              </a:rPr>
              <a:t>  程</a:t>
            </a:r>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71550" y="404813"/>
            <a:ext cx="5391150" cy="658812"/>
          </a:xfrm>
        </p:spPr>
        <p:txBody>
          <a:bodyPr/>
          <a:lstStyle/>
          <a:p>
            <a:r>
              <a:rPr lang="zh-CN" altLang="en-US" sz="3200" b="1">
                <a:solidFill>
                  <a:srgbClr val="438600"/>
                </a:solidFill>
                <a:latin typeface="宋体" panose="02010600030101010101" pitchFamily="2" charset="-122"/>
              </a:rPr>
              <a:t>（一）目的基因的获取</a:t>
            </a:r>
          </a:p>
        </p:txBody>
      </p:sp>
      <p:sp>
        <p:nvSpPr>
          <p:cNvPr id="82947" name="Rectangle 3"/>
          <p:cNvSpPr>
            <a:spLocks noGrp="1" noChangeArrowheads="1"/>
          </p:cNvSpPr>
          <p:nvPr>
            <p:ph type="body" idx="1"/>
          </p:nvPr>
        </p:nvSpPr>
        <p:spPr>
          <a:xfrm>
            <a:off x="611188" y="1628775"/>
            <a:ext cx="7847012" cy="4248150"/>
          </a:xfrm>
          <a:ln/>
          <a:extLst>
            <a:ext uri="{91240B29-F687-4F45-9708-019B960494DF}">
              <a14:hiddenLine xmlns:a14="http://schemas.microsoft.com/office/drawing/2010/main" w="9525">
                <a:solidFill>
                  <a:srgbClr val="18C8B3"/>
                </a:solidFill>
                <a:miter lim="800000"/>
                <a:headEnd/>
                <a:tailEnd/>
              </a14:hiddenLine>
            </a:ext>
          </a:extLst>
        </p:spPr>
        <p:txBody>
          <a:bodyPr/>
          <a:lstStyle/>
          <a:p>
            <a:pPr marL="0" indent="0">
              <a:lnSpc>
                <a:spcPct val="90000"/>
              </a:lnSpc>
              <a:buFont typeface="Wingdings" panose="05000000000000000000" pitchFamily="2" charset="2"/>
              <a:buNone/>
            </a:pPr>
            <a:r>
              <a:rPr lang="en-US" altLang="zh-CN" sz="2800" b="1">
                <a:solidFill>
                  <a:srgbClr val="2E3770"/>
                </a:solidFill>
                <a:latin typeface="Times New Roman" panose="02020603050405020304" pitchFamily="18" charset="0"/>
                <a:ea typeface="华文楷体" panose="02010600040101010101" pitchFamily="2" charset="-122"/>
              </a:rPr>
              <a:t>1. </a:t>
            </a:r>
            <a:r>
              <a:rPr lang="zh-CN" altLang="en-US" sz="2800" b="1">
                <a:solidFill>
                  <a:srgbClr val="2E3770"/>
                </a:solidFill>
                <a:latin typeface="Times New Roman" panose="02020603050405020304" pitchFamily="18" charset="0"/>
                <a:ea typeface="华文楷体" panose="02010600040101010101" pitchFamily="2" charset="-122"/>
              </a:rPr>
              <a:t>化学合成法</a:t>
            </a:r>
          </a:p>
          <a:p>
            <a:pPr marL="1431925" lvl="1" indent="-1066800">
              <a:buFont typeface="Wingdings" panose="05000000000000000000" pitchFamily="2" charset="2"/>
              <a:buNone/>
            </a:pPr>
            <a:r>
              <a:rPr lang="zh-CN" altLang="en-US" b="1">
                <a:solidFill>
                  <a:srgbClr val="2E3770"/>
                </a:solidFill>
                <a:latin typeface="Times New Roman" panose="02020603050405020304" pitchFamily="18" charset="0"/>
                <a:ea typeface="华文楷体" panose="02010600040101010101" pitchFamily="2" charset="-122"/>
              </a:rPr>
              <a:t>要求：已知目的基因的核苷酸序列或其产物的氨基酸序列 。</a:t>
            </a:r>
          </a:p>
          <a:p>
            <a:pPr marL="0" indent="0">
              <a:lnSpc>
                <a:spcPct val="160000"/>
              </a:lnSpc>
              <a:buFont typeface="Wingdings" panose="05000000000000000000" pitchFamily="2" charset="2"/>
              <a:buNone/>
            </a:pPr>
            <a:r>
              <a:rPr lang="en-US" altLang="zh-CN" sz="2800" b="1">
                <a:solidFill>
                  <a:srgbClr val="2E3770"/>
                </a:solidFill>
                <a:latin typeface="Times New Roman" panose="02020603050405020304" pitchFamily="18" charset="0"/>
                <a:ea typeface="华文楷体" panose="02010600040101010101" pitchFamily="2" charset="-122"/>
              </a:rPr>
              <a:t>2.</a:t>
            </a:r>
            <a:r>
              <a:rPr lang="zh-CN" altLang="en-US" sz="2800" b="1">
                <a:solidFill>
                  <a:srgbClr val="2E3770"/>
                </a:solidFill>
                <a:latin typeface="Times New Roman" panose="02020603050405020304" pitchFamily="18" charset="0"/>
                <a:ea typeface="华文楷体" panose="02010600040101010101" pitchFamily="2" charset="-122"/>
              </a:rPr>
              <a:t>基因组</a:t>
            </a:r>
            <a:r>
              <a:rPr lang="en-US" altLang="zh-CN" sz="2800" b="1">
                <a:solidFill>
                  <a:srgbClr val="2E3770"/>
                </a:solidFill>
                <a:latin typeface="Times New Roman" panose="02020603050405020304" pitchFamily="18" charset="0"/>
                <a:ea typeface="华文楷体" panose="02010600040101010101" pitchFamily="2" charset="-122"/>
              </a:rPr>
              <a:t>DNA</a:t>
            </a:r>
            <a:r>
              <a:rPr lang="zh-CN" altLang="en-US" sz="2800" b="1">
                <a:solidFill>
                  <a:srgbClr val="2E3770"/>
                </a:solidFill>
                <a:latin typeface="Times New Roman" panose="02020603050405020304" pitchFamily="18" charset="0"/>
                <a:ea typeface="华文楷体" panose="02010600040101010101" pitchFamily="2" charset="-122"/>
              </a:rPr>
              <a:t>文库</a:t>
            </a:r>
            <a:r>
              <a:rPr lang="en-US" altLang="zh-CN" sz="2800" b="1">
                <a:solidFill>
                  <a:srgbClr val="2E3770"/>
                </a:solidFill>
                <a:latin typeface="Times New Roman" panose="02020603050405020304" pitchFamily="18" charset="0"/>
                <a:ea typeface="华文楷体" panose="02010600040101010101" pitchFamily="2" charset="-122"/>
              </a:rPr>
              <a:t>(genomic DNA library)</a:t>
            </a:r>
          </a:p>
          <a:p>
            <a:pPr marL="0" indent="0">
              <a:lnSpc>
                <a:spcPct val="160000"/>
              </a:lnSpc>
              <a:buFont typeface="Wingdings" panose="05000000000000000000" pitchFamily="2" charset="2"/>
              <a:buNone/>
            </a:pPr>
            <a:r>
              <a:rPr lang="en-US" altLang="zh-CN" sz="2800" b="1">
                <a:solidFill>
                  <a:srgbClr val="2E3770"/>
                </a:solidFill>
                <a:latin typeface="Times New Roman" panose="02020603050405020304" pitchFamily="18" charset="0"/>
                <a:ea typeface="华文楷体" panose="02010600040101010101" pitchFamily="2" charset="-122"/>
              </a:rPr>
              <a:t>3. cDNA</a:t>
            </a:r>
            <a:r>
              <a:rPr lang="zh-CN" altLang="en-US" sz="2800" b="1">
                <a:solidFill>
                  <a:srgbClr val="2E3770"/>
                </a:solidFill>
                <a:latin typeface="Times New Roman" panose="02020603050405020304" pitchFamily="18" charset="0"/>
                <a:ea typeface="华文楷体" panose="02010600040101010101" pitchFamily="2" charset="-122"/>
              </a:rPr>
              <a:t>文库</a:t>
            </a:r>
            <a:r>
              <a:rPr lang="en-US" altLang="zh-CN" sz="2800" b="1">
                <a:solidFill>
                  <a:srgbClr val="2E3770"/>
                </a:solidFill>
                <a:latin typeface="Times New Roman" panose="02020603050405020304" pitchFamily="18" charset="0"/>
                <a:ea typeface="华文楷体" panose="02010600040101010101" pitchFamily="2" charset="-122"/>
              </a:rPr>
              <a:t>(cDNA library)</a:t>
            </a:r>
          </a:p>
          <a:p>
            <a:pPr marL="0" indent="0">
              <a:lnSpc>
                <a:spcPct val="170000"/>
              </a:lnSpc>
              <a:buFont typeface="Wingdings" panose="05000000000000000000" pitchFamily="2" charset="2"/>
              <a:buNone/>
            </a:pPr>
            <a:r>
              <a:rPr lang="en-US" altLang="zh-CN" sz="2800" b="1">
                <a:solidFill>
                  <a:srgbClr val="2E3770"/>
                </a:solidFill>
                <a:latin typeface="Times New Roman" panose="02020603050405020304" pitchFamily="18" charset="0"/>
                <a:ea typeface="华文楷体" panose="02010600040101010101" pitchFamily="2" charset="-122"/>
              </a:rPr>
              <a:t>4. </a:t>
            </a:r>
            <a:r>
              <a:rPr lang="zh-CN" altLang="en-US" sz="2800" b="1">
                <a:solidFill>
                  <a:srgbClr val="2E3770"/>
                </a:solidFill>
                <a:latin typeface="Times New Roman" panose="02020603050405020304" pitchFamily="18" charset="0"/>
                <a:ea typeface="华文楷体" panose="02010600040101010101" pitchFamily="2" charset="-122"/>
              </a:rPr>
              <a:t>聚合酶链反应</a:t>
            </a:r>
            <a:r>
              <a:rPr lang="en-US" altLang="zh-CN" sz="2800" b="1">
                <a:solidFill>
                  <a:srgbClr val="2E3770"/>
                </a:solidFill>
                <a:latin typeface="Times New Roman" panose="02020603050405020304" pitchFamily="18" charset="0"/>
                <a:ea typeface="华文楷体" panose="02010600040101010101" pitchFamily="2" charset="-122"/>
              </a:rPr>
              <a:t>(polymerase chain reaction, PCR)</a:t>
            </a:r>
          </a:p>
          <a:p>
            <a:pPr marL="0" indent="0">
              <a:lnSpc>
                <a:spcPct val="70000"/>
              </a:lnSpc>
              <a:buFont typeface="Wingdings" panose="05000000000000000000" pitchFamily="2" charset="2"/>
              <a:buNone/>
            </a:pPr>
            <a:r>
              <a:rPr lang="en-US" altLang="zh-CN" sz="2800" b="1">
                <a:solidFill>
                  <a:srgbClr val="2E3770"/>
                </a:solidFill>
                <a:latin typeface="Times New Roman" panose="02020603050405020304" pitchFamily="18" charset="0"/>
                <a:ea typeface="华文楷体" panose="02010600040101010101" pitchFamily="2" charset="-122"/>
              </a:rPr>
              <a:t>   </a:t>
            </a:r>
            <a:r>
              <a:rPr lang="zh-CN" altLang="en-US" sz="2800" b="1">
                <a:solidFill>
                  <a:srgbClr val="2E3770"/>
                </a:solidFill>
                <a:latin typeface="Times New Roman" panose="02020603050405020304" pitchFamily="18" charset="0"/>
                <a:ea typeface="华文楷体" panose="02010600040101010101" pitchFamily="2" charset="-122"/>
              </a:rPr>
              <a:t>（见第</a:t>
            </a:r>
            <a:r>
              <a:rPr lang="en-US" altLang="zh-CN" sz="2800" b="1">
                <a:solidFill>
                  <a:srgbClr val="2E3770"/>
                </a:solidFill>
                <a:latin typeface="Times New Roman" panose="02020603050405020304" pitchFamily="18" charset="0"/>
                <a:ea typeface="华文楷体" panose="02010600040101010101" pitchFamily="2" charset="-122"/>
              </a:rPr>
              <a:t>22</a:t>
            </a:r>
            <a:r>
              <a:rPr lang="zh-CN" altLang="en-US" sz="2800" b="1">
                <a:solidFill>
                  <a:srgbClr val="2E3770"/>
                </a:solidFill>
                <a:latin typeface="Times New Roman" panose="02020603050405020304" pitchFamily="18" charset="0"/>
                <a:ea typeface="华文楷体" panose="02010600040101010101" pitchFamily="2" charset="-122"/>
              </a:rPr>
              <a:t>章）            </a:t>
            </a:r>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187450" y="549275"/>
            <a:ext cx="4824413" cy="5191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2E3770"/>
                </a:solidFill>
                <a:latin typeface="Times New Roman" panose="02020603050405020304" pitchFamily="18" charset="0"/>
                <a:ea typeface="华文楷体" panose="02010600040101010101" pitchFamily="2" charset="-122"/>
              </a:rPr>
              <a:t>* </a:t>
            </a:r>
            <a:r>
              <a:rPr lang="zh-CN" altLang="en-US" sz="2800" b="1">
                <a:solidFill>
                  <a:srgbClr val="2E3770"/>
                </a:solidFill>
                <a:latin typeface="Times New Roman" panose="02020603050405020304" pitchFamily="18" charset="0"/>
                <a:ea typeface="华文楷体" panose="02010600040101010101" pitchFamily="2" charset="-122"/>
              </a:rPr>
              <a:t>化学合成法获取目的基因</a:t>
            </a:r>
          </a:p>
        </p:txBody>
      </p:sp>
      <p:pic>
        <p:nvPicPr>
          <p:cNvPr id="84995" name="Picture 3" descr="1"/>
          <p:cNvPicPr>
            <a:picLocks noChangeAspect="1" noChangeArrowheads="1"/>
          </p:cNvPicPr>
          <p:nvPr/>
        </p:nvPicPr>
        <p:blipFill>
          <a:blip r:embed="rId2">
            <a:clrChange>
              <a:clrFrom>
                <a:srgbClr val="F8FBFF"/>
              </a:clrFrom>
              <a:clrTo>
                <a:srgbClr val="F8FBFF">
                  <a:alpha val="0"/>
                </a:srgbClr>
              </a:clrTo>
            </a:clrChange>
            <a:extLst>
              <a:ext uri="{28A0092B-C50C-407E-A947-70E740481C1C}">
                <a14:useLocalDpi xmlns:a14="http://schemas.microsoft.com/office/drawing/2010/main" val="0"/>
              </a:ext>
            </a:extLst>
          </a:blip>
          <a:srcRect/>
          <a:stretch>
            <a:fillRect/>
          </a:stretch>
        </p:blipFill>
        <p:spPr bwMode="auto">
          <a:xfrm>
            <a:off x="250825" y="1341438"/>
            <a:ext cx="8172450" cy="4052887"/>
          </a:xfrm>
          <a:prstGeom prst="rect">
            <a:avLst/>
          </a:prstGeom>
          <a:noFill/>
          <a:extLst>
            <a:ext uri="{909E8E84-426E-40DD-AFC4-6F175D3DCCD1}">
              <a14:hiddenFill xmlns:a14="http://schemas.microsoft.com/office/drawing/2010/main">
                <a:solidFill>
                  <a:srgbClr val="FFFFFF"/>
                </a:solidFill>
              </a14:hiddenFill>
            </a:ext>
          </a:extLst>
        </p:spPr>
      </p:pic>
      <p:sp>
        <p:nvSpPr>
          <p:cNvPr id="84996" name="Text Box 4"/>
          <p:cNvSpPr txBox="1">
            <a:spLocks noChangeArrowheads="1"/>
          </p:cNvSpPr>
          <p:nvPr/>
        </p:nvSpPr>
        <p:spPr bwMode="auto">
          <a:xfrm>
            <a:off x="1258888" y="5516563"/>
            <a:ext cx="6289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rgbClr val="993366"/>
                </a:solidFill>
                <a:latin typeface="Times New Roman" panose="02020603050405020304" pitchFamily="18" charset="0"/>
                <a:ea typeface="华文楷体" panose="02010600040101010101" pitchFamily="2" charset="-122"/>
              </a:rPr>
              <a:t>由已知氨基酸序列推测可能的</a:t>
            </a:r>
            <a:r>
              <a:rPr lang="en-US" altLang="zh-CN" sz="2800" b="1">
                <a:solidFill>
                  <a:srgbClr val="993366"/>
                </a:solidFill>
                <a:latin typeface="Times New Roman" panose="02020603050405020304" pitchFamily="18" charset="0"/>
                <a:ea typeface="华文楷体" panose="02010600040101010101" pitchFamily="2" charset="-122"/>
              </a:rPr>
              <a:t>DNA</a:t>
            </a:r>
            <a:r>
              <a:rPr lang="zh-CN" altLang="en-US" sz="2800" b="1">
                <a:solidFill>
                  <a:srgbClr val="993366"/>
                </a:solidFill>
                <a:latin typeface="Times New Roman" panose="02020603050405020304" pitchFamily="18" charset="0"/>
                <a:ea typeface="华文楷体" panose="02010600040101010101" pitchFamily="2" charset="-122"/>
              </a:rPr>
              <a:t>序列</a:t>
            </a:r>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623888" y="566738"/>
            <a:ext cx="4191000" cy="528637"/>
          </a:xfrm>
          <a:prstGeom prst="rect">
            <a:avLst/>
          </a:prstGeom>
          <a:noFill/>
          <a:ln w="9525">
            <a:solidFill>
              <a:srgbClr val="4958B3"/>
            </a:solidFill>
            <a:miter lim="800000"/>
            <a:headEnd/>
            <a:tailEnd/>
          </a:ln>
          <a:effectLst/>
          <a:extLst>
            <a:ext uri="{909E8E84-426E-40DD-AFC4-6F175D3DCCD1}">
              <a14:hiddenFill xmlns:a14="http://schemas.microsoft.com/office/drawing/2010/main">
                <a:solidFill>
                  <a:srgbClr val="F2E8D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latin typeface="Times New Roman" panose="02020603050405020304" pitchFamily="18" charset="0"/>
                <a:ea typeface="楷体_GB2312" pitchFamily="49" charset="-122"/>
              </a:rPr>
              <a:t>组织或细胞染色体</a:t>
            </a:r>
            <a:r>
              <a:rPr lang="en-US" altLang="zh-CN" sz="2800" b="1">
                <a:latin typeface="Times New Roman" panose="02020603050405020304" pitchFamily="18" charset="0"/>
                <a:ea typeface="楷体_GB2312" pitchFamily="49" charset="-122"/>
              </a:rPr>
              <a:t>DNA</a:t>
            </a:r>
          </a:p>
        </p:txBody>
      </p:sp>
      <p:sp>
        <p:nvSpPr>
          <p:cNvPr id="86019" name="Text Box 3"/>
          <p:cNvSpPr txBox="1">
            <a:spLocks noChangeArrowheads="1"/>
          </p:cNvSpPr>
          <p:nvPr/>
        </p:nvSpPr>
        <p:spPr bwMode="auto">
          <a:xfrm>
            <a:off x="1309688" y="2190750"/>
            <a:ext cx="1966912" cy="528638"/>
          </a:xfrm>
          <a:prstGeom prst="rect">
            <a:avLst/>
          </a:prstGeom>
          <a:noFill/>
          <a:ln w="9525">
            <a:solidFill>
              <a:srgbClr val="4958B3"/>
            </a:solidFill>
            <a:miter lim="800000"/>
            <a:headEnd/>
            <a:tailEnd/>
          </a:ln>
          <a:effectLst/>
          <a:extLst>
            <a:ext uri="{909E8E84-426E-40DD-AFC4-6F175D3DCCD1}">
              <a14:hiddenFill xmlns:a14="http://schemas.microsoft.com/office/drawing/2010/main">
                <a:solidFill>
                  <a:srgbClr val="F2E8D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latin typeface="Times New Roman" panose="02020603050405020304" pitchFamily="18" charset="0"/>
                <a:ea typeface="楷体_GB2312" pitchFamily="49" charset="-122"/>
              </a:rPr>
              <a:t>基因片断</a:t>
            </a:r>
          </a:p>
        </p:txBody>
      </p:sp>
      <p:sp>
        <p:nvSpPr>
          <p:cNvPr id="86020" name="Text Box 4"/>
          <p:cNvSpPr txBox="1">
            <a:spLocks noChangeArrowheads="1"/>
          </p:cNvSpPr>
          <p:nvPr/>
        </p:nvSpPr>
        <p:spPr bwMode="auto">
          <a:xfrm>
            <a:off x="2484438" y="2924175"/>
            <a:ext cx="1871662" cy="519113"/>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solidFill>
                  <a:srgbClr val="990099"/>
                </a:solidFill>
                <a:latin typeface="Times New Roman" panose="02020603050405020304" pitchFamily="18" charset="0"/>
                <a:ea typeface="楷体_GB2312" pitchFamily="49" charset="-122"/>
              </a:rPr>
              <a:t>克隆载体</a:t>
            </a:r>
          </a:p>
        </p:txBody>
      </p:sp>
      <p:sp>
        <p:nvSpPr>
          <p:cNvPr id="86021" name="Text Box 5"/>
          <p:cNvSpPr txBox="1">
            <a:spLocks noChangeArrowheads="1"/>
          </p:cNvSpPr>
          <p:nvPr/>
        </p:nvSpPr>
        <p:spPr bwMode="auto">
          <a:xfrm>
            <a:off x="1004888" y="3736975"/>
            <a:ext cx="2559050" cy="528638"/>
          </a:xfrm>
          <a:prstGeom prst="rect">
            <a:avLst/>
          </a:prstGeom>
          <a:noFill/>
          <a:ln w="9525">
            <a:solidFill>
              <a:srgbClr val="4958B3"/>
            </a:solidFill>
            <a:miter lim="800000"/>
            <a:headEnd/>
            <a:tailEnd/>
          </a:ln>
          <a:effectLst/>
          <a:extLst>
            <a:ext uri="{909E8E84-426E-40DD-AFC4-6F175D3DCCD1}">
              <a14:hiddenFill xmlns:a14="http://schemas.microsoft.com/office/drawing/2010/main">
                <a:solidFill>
                  <a:srgbClr val="F2E8D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latin typeface="Times New Roman" panose="02020603050405020304" pitchFamily="18" charset="0"/>
                <a:ea typeface="楷体_GB2312" pitchFamily="49" charset="-122"/>
              </a:rPr>
              <a:t>重组</a:t>
            </a:r>
            <a:r>
              <a:rPr lang="en-US" altLang="zh-CN" sz="2800" b="1">
                <a:latin typeface="Times New Roman" panose="02020603050405020304" pitchFamily="18" charset="0"/>
                <a:ea typeface="楷体_GB2312" pitchFamily="49" charset="-122"/>
              </a:rPr>
              <a:t>DNA</a:t>
            </a:r>
            <a:r>
              <a:rPr lang="zh-CN" altLang="en-US" sz="2800" b="1">
                <a:latin typeface="Times New Roman" panose="02020603050405020304" pitchFamily="18" charset="0"/>
                <a:ea typeface="楷体_GB2312" pitchFamily="49" charset="-122"/>
              </a:rPr>
              <a:t>分子</a:t>
            </a:r>
          </a:p>
        </p:txBody>
      </p:sp>
      <p:sp>
        <p:nvSpPr>
          <p:cNvPr id="86022" name="Text Box 6">
            <a:hlinkClick r:id="" action="ppaction://hlinkshowjump?jump=nextslide"/>
          </p:cNvPr>
          <p:cNvSpPr txBox="1">
            <a:spLocks noChangeArrowheads="1"/>
          </p:cNvSpPr>
          <p:nvPr/>
        </p:nvSpPr>
        <p:spPr bwMode="auto">
          <a:xfrm>
            <a:off x="547688" y="5243513"/>
            <a:ext cx="3736975" cy="528637"/>
          </a:xfrm>
          <a:prstGeom prst="rect">
            <a:avLst/>
          </a:prstGeom>
          <a:noFill/>
          <a:ln w="9525">
            <a:solidFill>
              <a:srgbClr val="4958B3"/>
            </a:solidFill>
            <a:miter lim="800000"/>
            <a:headEnd/>
            <a:tailEnd/>
          </a:ln>
          <a:effectLst/>
          <a:extLst>
            <a:ext uri="{909E8E84-426E-40DD-AFC4-6F175D3DCCD1}">
              <a14:hiddenFill xmlns:a14="http://schemas.microsoft.com/office/drawing/2010/main">
                <a:solidFill>
                  <a:srgbClr val="F2E8D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latin typeface="Times New Roman" panose="02020603050405020304" pitchFamily="18" charset="0"/>
                <a:ea typeface="楷体_GB2312" pitchFamily="49" charset="-122"/>
              </a:rPr>
              <a:t>含重组分子的转化菌</a:t>
            </a:r>
          </a:p>
        </p:txBody>
      </p:sp>
      <p:sp>
        <p:nvSpPr>
          <p:cNvPr id="86023" name="Text Box 7"/>
          <p:cNvSpPr txBox="1">
            <a:spLocks noChangeArrowheads="1"/>
          </p:cNvSpPr>
          <p:nvPr/>
        </p:nvSpPr>
        <p:spPr bwMode="auto">
          <a:xfrm>
            <a:off x="2095500" y="1371600"/>
            <a:ext cx="2620963" cy="519113"/>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solidFill>
                  <a:srgbClr val="990099"/>
                </a:solidFill>
                <a:latin typeface="Times New Roman" panose="02020603050405020304" pitchFamily="18" charset="0"/>
                <a:ea typeface="楷体_GB2312" pitchFamily="49" charset="-122"/>
              </a:rPr>
              <a:t>限制性内切酶</a:t>
            </a:r>
          </a:p>
        </p:txBody>
      </p:sp>
      <p:sp>
        <p:nvSpPr>
          <p:cNvPr id="86024" name="Line 8"/>
          <p:cNvSpPr>
            <a:spLocks noChangeShapeType="1"/>
          </p:cNvSpPr>
          <p:nvPr/>
        </p:nvSpPr>
        <p:spPr bwMode="auto">
          <a:xfrm>
            <a:off x="2147888" y="2776538"/>
            <a:ext cx="0" cy="914400"/>
          </a:xfrm>
          <a:prstGeom prst="line">
            <a:avLst/>
          </a:prstGeom>
          <a:noFill/>
          <a:ln w="9525">
            <a:solidFill>
              <a:srgbClr val="18C8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6025" name="Line 9"/>
          <p:cNvSpPr>
            <a:spLocks noChangeShapeType="1"/>
          </p:cNvSpPr>
          <p:nvPr/>
        </p:nvSpPr>
        <p:spPr bwMode="auto">
          <a:xfrm flipH="1">
            <a:off x="2176463" y="3233738"/>
            <a:ext cx="381000" cy="304800"/>
          </a:xfrm>
          <a:prstGeom prst="line">
            <a:avLst/>
          </a:prstGeom>
          <a:noFill/>
          <a:ln w="9525">
            <a:solidFill>
              <a:srgbClr val="18C8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6026" name="Text Box 10"/>
          <p:cNvSpPr txBox="1">
            <a:spLocks noChangeArrowheads="1"/>
          </p:cNvSpPr>
          <p:nvPr/>
        </p:nvSpPr>
        <p:spPr bwMode="auto">
          <a:xfrm>
            <a:off x="2476500" y="4419600"/>
            <a:ext cx="1663700" cy="519113"/>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solidFill>
                  <a:srgbClr val="990099"/>
                </a:solidFill>
                <a:latin typeface="Times New Roman" panose="02020603050405020304" pitchFamily="18" charset="0"/>
                <a:ea typeface="楷体_GB2312" pitchFamily="49" charset="-122"/>
              </a:rPr>
              <a:t>受体菌</a:t>
            </a:r>
          </a:p>
        </p:txBody>
      </p:sp>
      <p:sp>
        <p:nvSpPr>
          <p:cNvPr id="86027" name="Text Box 11"/>
          <p:cNvSpPr txBox="1">
            <a:spLocks noChangeArrowheads="1"/>
          </p:cNvSpPr>
          <p:nvPr/>
        </p:nvSpPr>
        <p:spPr bwMode="auto">
          <a:xfrm>
            <a:off x="4876800" y="3048000"/>
            <a:ext cx="3962400" cy="23145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179388" indent="719138">
              <a:defRPr kumimoji="1" sz="2400">
                <a:solidFill>
                  <a:schemeClr val="tx1"/>
                </a:solidFill>
                <a:latin typeface="Times New Roman" panose="02020603050405020304" pitchFamily="18" charset="0"/>
                <a:ea typeface="宋体" panose="02010600030101010101" pitchFamily="2" charset="-122"/>
              </a:defRPr>
            </a:lvl2pPr>
            <a:lvl3pPr marL="1077913">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30000"/>
              </a:lnSpc>
            </a:pPr>
            <a:r>
              <a:rPr lang="zh-CN" altLang="en-US" sz="2800" b="1">
                <a:solidFill>
                  <a:srgbClr val="993366"/>
                </a:solidFill>
                <a:ea typeface="华文楷体" panose="02010600040101010101" pitchFamily="2" charset="-122"/>
              </a:rPr>
              <a:t>基因组</a:t>
            </a:r>
            <a:r>
              <a:rPr lang="en-US" altLang="zh-CN" sz="2800" b="1">
                <a:solidFill>
                  <a:srgbClr val="993366"/>
                </a:solidFill>
                <a:ea typeface="华文楷体" panose="02010600040101010101" pitchFamily="2" charset="-122"/>
              </a:rPr>
              <a:t>DNA</a:t>
            </a:r>
            <a:r>
              <a:rPr lang="zh-CN" altLang="en-US" sz="2800" b="1">
                <a:solidFill>
                  <a:srgbClr val="993366"/>
                </a:solidFill>
                <a:ea typeface="华文楷体" panose="02010600040101010101" pitchFamily="2" charset="-122"/>
              </a:rPr>
              <a:t>文库</a:t>
            </a:r>
          </a:p>
          <a:p>
            <a:pPr lvl="1">
              <a:lnSpc>
                <a:spcPct val="130000"/>
              </a:lnSpc>
            </a:pPr>
            <a:r>
              <a:rPr lang="zh-CN" altLang="en-US" sz="2800" b="1">
                <a:solidFill>
                  <a:schemeClr val="folHlink"/>
                </a:solidFill>
                <a:ea typeface="华文楷体" panose="02010600040101010101" pitchFamily="2" charset="-122"/>
              </a:rPr>
              <a:t>存在于转化细胞内由克隆载体所携带的所有基因组</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的集合</a:t>
            </a:r>
          </a:p>
        </p:txBody>
      </p:sp>
      <p:sp>
        <p:nvSpPr>
          <p:cNvPr id="86028" name="Line 12"/>
          <p:cNvSpPr>
            <a:spLocks noChangeShapeType="1"/>
          </p:cNvSpPr>
          <p:nvPr/>
        </p:nvSpPr>
        <p:spPr bwMode="auto">
          <a:xfrm>
            <a:off x="2122488" y="1223963"/>
            <a:ext cx="0" cy="914400"/>
          </a:xfrm>
          <a:prstGeom prst="line">
            <a:avLst/>
          </a:prstGeom>
          <a:noFill/>
          <a:ln w="9525">
            <a:solidFill>
              <a:srgbClr val="18C8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6029" name="Line 13"/>
          <p:cNvSpPr>
            <a:spLocks noChangeShapeType="1"/>
          </p:cNvSpPr>
          <p:nvPr/>
        </p:nvSpPr>
        <p:spPr bwMode="auto">
          <a:xfrm>
            <a:off x="2120900" y="4305300"/>
            <a:ext cx="0" cy="914400"/>
          </a:xfrm>
          <a:prstGeom prst="line">
            <a:avLst/>
          </a:prstGeom>
          <a:noFill/>
          <a:ln w="9525">
            <a:solidFill>
              <a:srgbClr val="18C8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6030" name="Line 14"/>
          <p:cNvSpPr>
            <a:spLocks noChangeShapeType="1"/>
          </p:cNvSpPr>
          <p:nvPr/>
        </p:nvSpPr>
        <p:spPr bwMode="auto">
          <a:xfrm flipH="1">
            <a:off x="2151063" y="4737100"/>
            <a:ext cx="381000" cy="304800"/>
          </a:xfrm>
          <a:prstGeom prst="line">
            <a:avLst/>
          </a:prstGeom>
          <a:noFill/>
          <a:ln w="9525">
            <a:solidFill>
              <a:srgbClr val="18C8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6031" name="Rectangle 15"/>
          <p:cNvSpPr>
            <a:spLocks noChangeArrowheads="1"/>
          </p:cNvSpPr>
          <p:nvPr/>
        </p:nvSpPr>
        <p:spPr bwMode="auto">
          <a:xfrm>
            <a:off x="5508625" y="404813"/>
            <a:ext cx="3240088" cy="9461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1463" indent="-271463">
              <a:defRPr kumimoji="1" sz="2400">
                <a:solidFill>
                  <a:schemeClr val="tx1"/>
                </a:solidFill>
                <a:latin typeface="Times New Roman" panose="02020603050405020304" pitchFamily="18" charset="0"/>
                <a:ea typeface="宋体" panose="02010600030101010101" pitchFamily="2" charset="-122"/>
              </a:defRPr>
            </a:lvl1pPr>
            <a:lvl2pPr marL="541338">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2800" b="1">
                <a:solidFill>
                  <a:srgbClr val="2E3770"/>
                </a:solidFill>
                <a:ea typeface="华文楷体" panose="02010600040101010101" pitchFamily="2" charset="-122"/>
              </a:rPr>
              <a:t>* </a:t>
            </a:r>
            <a:r>
              <a:rPr lang="zh-CN" altLang="en-US" sz="2800" b="1">
                <a:solidFill>
                  <a:srgbClr val="2E3770"/>
                </a:solidFill>
                <a:ea typeface="华文楷体" panose="02010600040101010101" pitchFamily="2" charset="-122"/>
              </a:rPr>
              <a:t>从基因组</a:t>
            </a:r>
            <a:r>
              <a:rPr lang="en-US" altLang="zh-CN" sz="2800" b="1">
                <a:solidFill>
                  <a:srgbClr val="2E3770"/>
                </a:solidFill>
                <a:ea typeface="华文楷体" panose="02010600040101010101" pitchFamily="2" charset="-122"/>
              </a:rPr>
              <a:t>DNA</a:t>
            </a:r>
            <a:r>
              <a:rPr lang="zh-CN" altLang="en-US" sz="2800" b="1">
                <a:solidFill>
                  <a:srgbClr val="2E3770"/>
                </a:solidFill>
                <a:ea typeface="华文楷体" panose="02010600040101010101" pitchFamily="2" charset="-122"/>
              </a:rPr>
              <a:t>文库获取目的基因</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wipe(up)">
                                      <p:cBhvr>
                                        <p:cTn id="7" dur="500"/>
                                        <p:tgtEl>
                                          <p:spTgt spid="86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6028"/>
                                        </p:tgtEl>
                                        <p:attrNameLst>
                                          <p:attrName>style.visibility</p:attrName>
                                        </p:attrNameLst>
                                      </p:cBhvr>
                                      <p:to>
                                        <p:strVal val="visible"/>
                                      </p:to>
                                    </p:set>
                                    <p:animEffect transition="in" filter="wipe(up)">
                                      <p:cBhvr>
                                        <p:cTn id="12" dur="500"/>
                                        <p:tgtEl>
                                          <p:spTgt spid="86028"/>
                                        </p:tgtEl>
                                      </p:cBhvr>
                                    </p:animEffect>
                                  </p:childTnLst>
                                </p:cTn>
                              </p:par>
                            </p:childTnLst>
                          </p:cTn>
                        </p:par>
                        <p:par>
                          <p:cTn id="13" fill="hold" nodeType="afterGroup">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86023"/>
                                        </p:tgtEl>
                                        <p:attrNameLst>
                                          <p:attrName>style.visibility</p:attrName>
                                        </p:attrNameLst>
                                      </p:cBhvr>
                                      <p:to>
                                        <p:strVal val="visible"/>
                                      </p:to>
                                    </p:set>
                                    <p:animEffect transition="in" filter="strips(downLeft)">
                                      <p:cBhvr>
                                        <p:cTn id="16" dur="500"/>
                                        <p:tgtEl>
                                          <p:spTgt spid="86023"/>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86019"/>
                                        </p:tgtEl>
                                        <p:attrNameLst>
                                          <p:attrName>style.visibility</p:attrName>
                                        </p:attrNameLst>
                                      </p:cBhvr>
                                      <p:to>
                                        <p:strVal val="visible"/>
                                      </p:to>
                                    </p:set>
                                    <p:animEffect transition="in" filter="wipe(up)">
                                      <p:cBhvr>
                                        <p:cTn id="20" dur="500"/>
                                        <p:tgtEl>
                                          <p:spTgt spid="86019"/>
                                        </p:tgtEl>
                                      </p:cBhvr>
                                    </p:animEffect>
                                  </p:childTnLst>
                                </p:cTn>
                              </p:par>
                            </p:childTnLst>
                          </p:cTn>
                        </p:par>
                        <p:par>
                          <p:cTn id="21" fill="hold" nodeType="afterGroup">
                            <p:stCondLst>
                              <p:cond delay="1500"/>
                            </p:stCondLst>
                            <p:childTnLst>
                              <p:par>
                                <p:cTn id="22" presetID="22" presetClass="entr" presetSubtype="1" fill="hold" nodeType="afterEffect">
                                  <p:stCondLst>
                                    <p:cond delay="0"/>
                                  </p:stCondLst>
                                  <p:childTnLst>
                                    <p:set>
                                      <p:cBhvr>
                                        <p:cTn id="23" dur="1" fill="hold">
                                          <p:stCondLst>
                                            <p:cond delay="0"/>
                                          </p:stCondLst>
                                        </p:cTn>
                                        <p:tgtEl>
                                          <p:spTgt spid="86024"/>
                                        </p:tgtEl>
                                        <p:attrNameLst>
                                          <p:attrName>style.visibility</p:attrName>
                                        </p:attrNameLst>
                                      </p:cBhvr>
                                      <p:to>
                                        <p:strVal val="visible"/>
                                      </p:to>
                                    </p:set>
                                    <p:animEffect transition="in" filter="wipe(up)">
                                      <p:cBhvr>
                                        <p:cTn id="24" dur="500"/>
                                        <p:tgtEl>
                                          <p:spTgt spid="86024"/>
                                        </p:tgtEl>
                                      </p:cBhvr>
                                    </p:animEffect>
                                  </p:childTnLst>
                                </p:cTn>
                              </p:par>
                            </p:childTnLst>
                          </p:cTn>
                        </p:par>
                        <p:par>
                          <p:cTn id="25" fill="hold" nodeType="afterGroup">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86020"/>
                                        </p:tgtEl>
                                        <p:attrNameLst>
                                          <p:attrName>style.visibility</p:attrName>
                                        </p:attrNameLst>
                                      </p:cBhvr>
                                      <p:to>
                                        <p:strVal val="visible"/>
                                      </p:to>
                                    </p:set>
                                    <p:animEffect transition="in" filter="wipe(up)">
                                      <p:cBhvr>
                                        <p:cTn id="28" dur="500"/>
                                        <p:tgtEl>
                                          <p:spTgt spid="86020"/>
                                        </p:tgtEl>
                                      </p:cBhvr>
                                    </p:animEffect>
                                  </p:childTnLst>
                                </p:cTn>
                              </p:par>
                            </p:childTnLst>
                          </p:cTn>
                        </p:par>
                        <p:par>
                          <p:cTn id="29" fill="hold" nodeType="afterGroup">
                            <p:stCondLst>
                              <p:cond delay="2500"/>
                            </p:stCondLst>
                            <p:childTnLst>
                              <p:par>
                                <p:cTn id="30" presetID="18" presetClass="entr" presetSubtype="12" fill="hold" nodeType="afterEffect">
                                  <p:stCondLst>
                                    <p:cond delay="0"/>
                                  </p:stCondLst>
                                  <p:childTnLst>
                                    <p:set>
                                      <p:cBhvr>
                                        <p:cTn id="31" dur="1" fill="hold">
                                          <p:stCondLst>
                                            <p:cond delay="0"/>
                                          </p:stCondLst>
                                        </p:cTn>
                                        <p:tgtEl>
                                          <p:spTgt spid="86025"/>
                                        </p:tgtEl>
                                        <p:attrNameLst>
                                          <p:attrName>style.visibility</p:attrName>
                                        </p:attrNameLst>
                                      </p:cBhvr>
                                      <p:to>
                                        <p:strVal val="visible"/>
                                      </p:to>
                                    </p:set>
                                    <p:animEffect transition="in" filter="strips(downLeft)">
                                      <p:cBhvr>
                                        <p:cTn id="32" dur="500"/>
                                        <p:tgtEl>
                                          <p:spTgt spid="86025"/>
                                        </p:tgtEl>
                                      </p:cBhvr>
                                    </p:animEffect>
                                  </p:childTnLst>
                                </p:cTn>
                              </p:par>
                            </p:childTnLst>
                          </p:cTn>
                        </p:par>
                        <p:par>
                          <p:cTn id="33" fill="hold" nodeType="afterGroup">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86021"/>
                                        </p:tgtEl>
                                        <p:attrNameLst>
                                          <p:attrName>style.visibility</p:attrName>
                                        </p:attrNameLst>
                                      </p:cBhvr>
                                      <p:to>
                                        <p:strVal val="visible"/>
                                      </p:to>
                                    </p:set>
                                    <p:animEffect transition="in" filter="wipe(up)">
                                      <p:cBhvr>
                                        <p:cTn id="36" dur="500"/>
                                        <p:tgtEl>
                                          <p:spTgt spid="86021"/>
                                        </p:tgtEl>
                                      </p:cBhvr>
                                    </p:animEffect>
                                  </p:childTnLst>
                                </p:cTn>
                              </p:par>
                            </p:childTnLst>
                          </p:cTn>
                        </p:par>
                        <p:par>
                          <p:cTn id="37" fill="hold" nodeType="afterGroup">
                            <p:stCondLst>
                              <p:cond delay="3500"/>
                            </p:stCondLst>
                            <p:childTnLst>
                              <p:par>
                                <p:cTn id="38" presetID="22" presetClass="entr" presetSubtype="1" fill="hold" nodeType="afterEffect">
                                  <p:stCondLst>
                                    <p:cond delay="0"/>
                                  </p:stCondLst>
                                  <p:childTnLst>
                                    <p:set>
                                      <p:cBhvr>
                                        <p:cTn id="39" dur="1" fill="hold">
                                          <p:stCondLst>
                                            <p:cond delay="0"/>
                                          </p:stCondLst>
                                        </p:cTn>
                                        <p:tgtEl>
                                          <p:spTgt spid="86029"/>
                                        </p:tgtEl>
                                        <p:attrNameLst>
                                          <p:attrName>style.visibility</p:attrName>
                                        </p:attrNameLst>
                                      </p:cBhvr>
                                      <p:to>
                                        <p:strVal val="visible"/>
                                      </p:to>
                                    </p:set>
                                    <p:animEffect transition="in" filter="wipe(up)">
                                      <p:cBhvr>
                                        <p:cTn id="40" dur="500"/>
                                        <p:tgtEl>
                                          <p:spTgt spid="86029"/>
                                        </p:tgtEl>
                                      </p:cBhvr>
                                    </p:animEffect>
                                  </p:childTnLst>
                                </p:cTn>
                              </p:par>
                            </p:childTnLst>
                          </p:cTn>
                        </p:par>
                        <p:par>
                          <p:cTn id="41" fill="hold" nodeType="afterGroup">
                            <p:stCondLst>
                              <p:cond delay="4000"/>
                            </p:stCondLst>
                            <p:childTnLst>
                              <p:par>
                                <p:cTn id="42" presetID="18" presetClass="entr" presetSubtype="12" fill="hold" nodeType="afterEffect">
                                  <p:stCondLst>
                                    <p:cond delay="0"/>
                                  </p:stCondLst>
                                  <p:childTnLst>
                                    <p:set>
                                      <p:cBhvr>
                                        <p:cTn id="43" dur="1" fill="hold">
                                          <p:stCondLst>
                                            <p:cond delay="0"/>
                                          </p:stCondLst>
                                        </p:cTn>
                                        <p:tgtEl>
                                          <p:spTgt spid="86030"/>
                                        </p:tgtEl>
                                        <p:attrNameLst>
                                          <p:attrName>style.visibility</p:attrName>
                                        </p:attrNameLst>
                                      </p:cBhvr>
                                      <p:to>
                                        <p:strVal val="visible"/>
                                      </p:to>
                                    </p:set>
                                    <p:animEffect transition="in" filter="strips(downLeft)">
                                      <p:cBhvr>
                                        <p:cTn id="44" dur="500"/>
                                        <p:tgtEl>
                                          <p:spTgt spid="86030"/>
                                        </p:tgtEl>
                                      </p:cBhvr>
                                    </p:animEffect>
                                  </p:childTnLst>
                                </p:cTn>
                              </p:par>
                            </p:childTnLst>
                          </p:cTn>
                        </p:par>
                        <p:par>
                          <p:cTn id="45" fill="hold" nodeType="afterGroup">
                            <p:stCondLst>
                              <p:cond delay="4500"/>
                            </p:stCondLst>
                            <p:childTnLst>
                              <p:par>
                                <p:cTn id="46" presetID="18" presetClass="entr" presetSubtype="12" fill="hold" grpId="0" nodeType="afterEffect">
                                  <p:stCondLst>
                                    <p:cond delay="0"/>
                                  </p:stCondLst>
                                  <p:childTnLst>
                                    <p:set>
                                      <p:cBhvr>
                                        <p:cTn id="47" dur="1" fill="hold">
                                          <p:stCondLst>
                                            <p:cond delay="0"/>
                                          </p:stCondLst>
                                        </p:cTn>
                                        <p:tgtEl>
                                          <p:spTgt spid="86026"/>
                                        </p:tgtEl>
                                        <p:attrNameLst>
                                          <p:attrName>style.visibility</p:attrName>
                                        </p:attrNameLst>
                                      </p:cBhvr>
                                      <p:to>
                                        <p:strVal val="visible"/>
                                      </p:to>
                                    </p:set>
                                    <p:animEffect transition="in" filter="strips(downLeft)">
                                      <p:cBhvr>
                                        <p:cTn id="48" dur="500"/>
                                        <p:tgtEl>
                                          <p:spTgt spid="86026"/>
                                        </p:tgtEl>
                                      </p:cBhvr>
                                    </p:animEffect>
                                  </p:childTnLst>
                                </p:cTn>
                              </p:par>
                            </p:childTnLst>
                          </p:cTn>
                        </p:par>
                        <p:par>
                          <p:cTn id="49" fill="hold" nodeType="afterGroup">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86022"/>
                                        </p:tgtEl>
                                        <p:attrNameLst>
                                          <p:attrName>style.visibility</p:attrName>
                                        </p:attrNameLst>
                                      </p:cBhvr>
                                      <p:to>
                                        <p:strVal val="visible"/>
                                      </p:to>
                                    </p:set>
                                    <p:animEffect transition="in" filter="wipe(up)">
                                      <p:cBhvr>
                                        <p:cTn id="52" dur="500"/>
                                        <p:tgtEl>
                                          <p:spTgt spid="8602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86027"/>
                                        </p:tgtEl>
                                        <p:attrNameLst>
                                          <p:attrName>style.visibility</p:attrName>
                                        </p:attrNameLst>
                                      </p:cBhvr>
                                      <p:to>
                                        <p:strVal val="visible"/>
                                      </p:to>
                                    </p:set>
                                    <p:animEffect transition="in" filter="box(out)">
                                      <p:cBhvr>
                                        <p:cTn id="57" dur="500"/>
                                        <p:tgtEl>
                                          <p:spTgt spid="8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autoUpdateAnimBg="0"/>
      <p:bldP spid="86019" grpId="0" animBg="1" autoUpdateAnimBg="0"/>
      <p:bldP spid="86020" grpId="0" autoUpdateAnimBg="0"/>
      <p:bldP spid="86021" grpId="0" animBg="1" autoUpdateAnimBg="0"/>
      <p:bldP spid="86022" grpId="0" animBg="1" autoUpdateAnimBg="0"/>
      <p:bldP spid="86023" grpId="0" autoUpdateAnimBg="0"/>
      <p:bldP spid="86026" grpId="0" autoUpdateAnimBg="0"/>
      <p:bldP spid="86027"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88066" name="Group 2"/>
          <p:cNvGrpSpPr>
            <a:grpSpLocks/>
          </p:cNvGrpSpPr>
          <p:nvPr/>
        </p:nvGrpSpPr>
        <p:grpSpPr bwMode="auto">
          <a:xfrm>
            <a:off x="2339975" y="5157788"/>
            <a:ext cx="2952750" cy="792162"/>
            <a:chOff x="3198" y="2750"/>
            <a:chExt cx="2039" cy="635"/>
          </a:xfrm>
        </p:grpSpPr>
        <p:pic>
          <p:nvPicPr>
            <p:cNvPr id="88067" name="Picture 3" descr="图片13"/>
            <p:cNvPicPr>
              <a:picLocks noChangeAspect="1" noChangeArrowheads="1"/>
            </p:cNvPicPr>
            <p:nvPr/>
          </p:nvPicPr>
          <p:blipFill>
            <a:blip r:embed="rId2"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3198" y="2750"/>
              <a:ext cx="588" cy="635"/>
            </a:xfrm>
            <a:prstGeom prst="rect">
              <a:avLst/>
            </a:prstGeom>
            <a:noFill/>
            <a:extLst>
              <a:ext uri="{909E8E84-426E-40DD-AFC4-6F175D3DCCD1}">
                <a14:hiddenFill xmlns:a14="http://schemas.microsoft.com/office/drawing/2010/main">
                  <a:solidFill>
                    <a:srgbClr val="FFFFFF"/>
                  </a:solidFill>
                </a14:hiddenFill>
              </a:ext>
            </a:extLst>
          </p:spPr>
        </p:pic>
        <p:pic>
          <p:nvPicPr>
            <p:cNvPr id="88068" name="Picture 4" descr="图片13"/>
            <p:cNvPicPr>
              <a:picLocks noChangeAspect="1" noChangeArrowheads="1"/>
            </p:cNvPicPr>
            <p:nvPr/>
          </p:nvPicPr>
          <p:blipFill>
            <a:blip r:embed="rId2"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3560" y="2750"/>
              <a:ext cx="588" cy="635"/>
            </a:xfrm>
            <a:prstGeom prst="rect">
              <a:avLst/>
            </a:prstGeom>
            <a:noFill/>
            <a:extLst>
              <a:ext uri="{909E8E84-426E-40DD-AFC4-6F175D3DCCD1}">
                <a14:hiddenFill xmlns:a14="http://schemas.microsoft.com/office/drawing/2010/main">
                  <a:solidFill>
                    <a:srgbClr val="FFFFFF"/>
                  </a:solidFill>
                </a14:hiddenFill>
              </a:ext>
            </a:extLst>
          </p:spPr>
        </p:pic>
        <p:pic>
          <p:nvPicPr>
            <p:cNvPr id="88069" name="Picture 5" descr="图片13"/>
            <p:cNvPicPr>
              <a:picLocks noChangeAspect="1" noChangeArrowheads="1"/>
            </p:cNvPicPr>
            <p:nvPr/>
          </p:nvPicPr>
          <p:blipFill>
            <a:blip r:embed="rId2"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3923" y="2750"/>
              <a:ext cx="588" cy="635"/>
            </a:xfrm>
            <a:prstGeom prst="rect">
              <a:avLst/>
            </a:prstGeom>
            <a:noFill/>
            <a:extLst>
              <a:ext uri="{909E8E84-426E-40DD-AFC4-6F175D3DCCD1}">
                <a14:hiddenFill xmlns:a14="http://schemas.microsoft.com/office/drawing/2010/main">
                  <a:solidFill>
                    <a:srgbClr val="FFFFFF"/>
                  </a:solidFill>
                </a14:hiddenFill>
              </a:ext>
            </a:extLst>
          </p:spPr>
        </p:pic>
        <p:pic>
          <p:nvPicPr>
            <p:cNvPr id="88070" name="Picture 6" descr="图片13"/>
            <p:cNvPicPr>
              <a:picLocks noChangeAspect="1" noChangeArrowheads="1"/>
            </p:cNvPicPr>
            <p:nvPr/>
          </p:nvPicPr>
          <p:blipFill>
            <a:blip r:embed="rId2"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286" y="2750"/>
              <a:ext cx="588" cy="635"/>
            </a:xfrm>
            <a:prstGeom prst="rect">
              <a:avLst/>
            </a:prstGeom>
            <a:noFill/>
            <a:extLst>
              <a:ext uri="{909E8E84-426E-40DD-AFC4-6F175D3DCCD1}">
                <a14:hiddenFill xmlns:a14="http://schemas.microsoft.com/office/drawing/2010/main">
                  <a:solidFill>
                    <a:srgbClr val="FFFFFF"/>
                  </a:solidFill>
                </a14:hiddenFill>
              </a:ext>
            </a:extLst>
          </p:spPr>
        </p:pic>
        <p:pic>
          <p:nvPicPr>
            <p:cNvPr id="88071" name="Picture 7" descr="图片13"/>
            <p:cNvPicPr>
              <a:picLocks noChangeAspect="1" noChangeArrowheads="1"/>
            </p:cNvPicPr>
            <p:nvPr/>
          </p:nvPicPr>
          <p:blipFill>
            <a:blip r:embed="rId2"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649" y="2750"/>
              <a:ext cx="588" cy="6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072" name="Group 8"/>
          <p:cNvGrpSpPr>
            <a:grpSpLocks/>
          </p:cNvGrpSpPr>
          <p:nvPr/>
        </p:nvGrpSpPr>
        <p:grpSpPr bwMode="auto">
          <a:xfrm>
            <a:off x="1331913" y="4437063"/>
            <a:ext cx="5259387" cy="71437"/>
            <a:chOff x="1791" y="2523"/>
            <a:chExt cx="3313" cy="45"/>
          </a:xfrm>
        </p:grpSpPr>
        <p:sp>
          <p:nvSpPr>
            <p:cNvPr id="88073" name="Rectangle 9"/>
            <p:cNvSpPr>
              <a:spLocks noChangeArrowheads="1"/>
            </p:cNvSpPr>
            <p:nvPr/>
          </p:nvSpPr>
          <p:spPr bwMode="auto">
            <a:xfrm>
              <a:off x="2789" y="2523"/>
              <a:ext cx="1316" cy="45"/>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8074" name="Group 10"/>
            <p:cNvGrpSpPr>
              <a:grpSpLocks/>
            </p:cNvGrpSpPr>
            <p:nvPr/>
          </p:nvGrpSpPr>
          <p:grpSpPr bwMode="auto">
            <a:xfrm>
              <a:off x="4105" y="2523"/>
              <a:ext cx="999" cy="45"/>
              <a:chOff x="3742" y="2327"/>
              <a:chExt cx="999" cy="45"/>
            </a:xfrm>
          </p:grpSpPr>
          <p:sp>
            <p:nvSpPr>
              <p:cNvPr id="88075" name="Line 11"/>
              <p:cNvSpPr>
                <a:spLocks noChangeShapeType="1"/>
              </p:cNvSpPr>
              <p:nvPr/>
            </p:nvSpPr>
            <p:spPr bwMode="auto">
              <a:xfrm>
                <a:off x="4468" y="2341"/>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076" name="Freeform 12"/>
              <p:cNvSpPr>
                <a:spLocks/>
              </p:cNvSpPr>
              <p:nvPr/>
            </p:nvSpPr>
            <p:spPr bwMode="auto">
              <a:xfrm>
                <a:off x="4012" y="2327"/>
                <a:ext cx="454" cy="45"/>
              </a:xfrm>
              <a:custGeom>
                <a:avLst/>
                <a:gdLst>
                  <a:gd name="T0" fmla="*/ 0 w 1777"/>
                  <a:gd name="T1" fmla="*/ 150 h 310"/>
                  <a:gd name="T2" fmla="*/ 142 w 1777"/>
                  <a:gd name="T3" fmla="*/ 0 h 310"/>
                  <a:gd name="T4" fmla="*/ 199 w 1777"/>
                  <a:gd name="T5" fmla="*/ 164 h 310"/>
                  <a:gd name="T6" fmla="*/ 256 w 1777"/>
                  <a:gd name="T7" fmla="*/ 278 h 310"/>
                  <a:gd name="T8" fmla="*/ 263 w 1777"/>
                  <a:gd name="T9" fmla="*/ 256 h 310"/>
                  <a:gd name="T10" fmla="*/ 277 w 1777"/>
                  <a:gd name="T11" fmla="*/ 235 h 310"/>
                  <a:gd name="T12" fmla="*/ 284 w 1777"/>
                  <a:gd name="T13" fmla="*/ 200 h 310"/>
                  <a:gd name="T14" fmla="*/ 312 w 1777"/>
                  <a:gd name="T15" fmla="*/ 157 h 310"/>
                  <a:gd name="T16" fmla="*/ 391 w 1777"/>
                  <a:gd name="T17" fmla="*/ 29 h 310"/>
                  <a:gd name="T18" fmla="*/ 412 w 1777"/>
                  <a:gd name="T19" fmla="*/ 157 h 310"/>
                  <a:gd name="T20" fmla="*/ 440 w 1777"/>
                  <a:gd name="T21" fmla="*/ 285 h 310"/>
                  <a:gd name="T22" fmla="*/ 476 w 1777"/>
                  <a:gd name="T23" fmla="*/ 185 h 310"/>
                  <a:gd name="T24" fmla="*/ 519 w 1777"/>
                  <a:gd name="T25" fmla="*/ 43 h 310"/>
                  <a:gd name="T26" fmla="*/ 561 w 1777"/>
                  <a:gd name="T27" fmla="*/ 22 h 310"/>
                  <a:gd name="T28" fmla="*/ 597 w 1777"/>
                  <a:gd name="T29" fmla="*/ 100 h 310"/>
                  <a:gd name="T30" fmla="*/ 647 w 1777"/>
                  <a:gd name="T31" fmla="*/ 264 h 310"/>
                  <a:gd name="T32" fmla="*/ 704 w 1777"/>
                  <a:gd name="T33" fmla="*/ 136 h 310"/>
                  <a:gd name="T34" fmla="*/ 760 w 1777"/>
                  <a:gd name="T35" fmla="*/ 15 h 310"/>
                  <a:gd name="T36" fmla="*/ 789 w 1777"/>
                  <a:gd name="T37" fmla="*/ 93 h 310"/>
                  <a:gd name="T38" fmla="*/ 817 w 1777"/>
                  <a:gd name="T39" fmla="*/ 178 h 310"/>
                  <a:gd name="T40" fmla="*/ 839 w 1777"/>
                  <a:gd name="T41" fmla="*/ 278 h 310"/>
                  <a:gd name="T42" fmla="*/ 867 w 1777"/>
                  <a:gd name="T43" fmla="*/ 143 h 310"/>
                  <a:gd name="T44" fmla="*/ 888 w 1777"/>
                  <a:gd name="T45" fmla="*/ 72 h 310"/>
                  <a:gd name="T46" fmla="*/ 896 w 1777"/>
                  <a:gd name="T47" fmla="*/ 50 h 310"/>
                  <a:gd name="T48" fmla="*/ 938 w 1777"/>
                  <a:gd name="T49" fmla="*/ 121 h 310"/>
                  <a:gd name="T50" fmla="*/ 945 w 1777"/>
                  <a:gd name="T51" fmla="*/ 150 h 310"/>
                  <a:gd name="T52" fmla="*/ 960 w 1777"/>
                  <a:gd name="T53" fmla="*/ 164 h 310"/>
                  <a:gd name="T54" fmla="*/ 967 w 1777"/>
                  <a:gd name="T55" fmla="*/ 192 h 310"/>
                  <a:gd name="T56" fmla="*/ 995 w 1777"/>
                  <a:gd name="T57" fmla="*/ 235 h 310"/>
                  <a:gd name="T58" fmla="*/ 1031 w 1777"/>
                  <a:gd name="T59" fmla="*/ 278 h 310"/>
                  <a:gd name="T60" fmla="*/ 1059 w 1777"/>
                  <a:gd name="T61" fmla="*/ 86 h 310"/>
                  <a:gd name="T62" fmla="*/ 1159 w 1777"/>
                  <a:gd name="T63" fmla="*/ 306 h 310"/>
                  <a:gd name="T64" fmla="*/ 1223 w 1777"/>
                  <a:gd name="T65" fmla="*/ 86 h 310"/>
                  <a:gd name="T66" fmla="*/ 1272 w 1777"/>
                  <a:gd name="T67" fmla="*/ 214 h 310"/>
                  <a:gd name="T68" fmla="*/ 1294 w 1777"/>
                  <a:gd name="T69" fmla="*/ 285 h 310"/>
                  <a:gd name="T70" fmla="*/ 1336 w 1777"/>
                  <a:gd name="T71" fmla="*/ 114 h 310"/>
                  <a:gd name="T72" fmla="*/ 1365 w 1777"/>
                  <a:gd name="T73" fmla="*/ 72 h 310"/>
                  <a:gd name="T74" fmla="*/ 1393 w 1777"/>
                  <a:gd name="T75" fmla="*/ 150 h 310"/>
                  <a:gd name="T76" fmla="*/ 1400 w 1777"/>
                  <a:gd name="T77" fmla="*/ 178 h 310"/>
                  <a:gd name="T78" fmla="*/ 1415 w 1777"/>
                  <a:gd name="T79" fmla="*/ 192 h 310"/>
                  <a:gd name="T80" fmla="*/ 1450 w 1777"/>
                  <a:gd name="T81" fmla="*/ 285 h 310"/>
                  <a:gd name="T82" fmla="*/ 1500 w 1777"/>
                  <a:gd name="T83" fmla="*/ 143 h 310"/>
                  <a:gd name="T84" fmla="*/ 1536 w 1777"/>
                  <a:gd name="T85" fmla="*/ 107 h 310"/>
                  <a:gd name="T86" fmla="*/ 1621 w 1777"/>
                  <a:gd name="T87" fmla="*/ 256 h 310"/>
                  <a:gd name="T88" fmla="*/ 1642 w 1777"/>
                  <a:gd name="T89" fmla="*/ 299 h 310"/>
                  <a:gd name="T90" fmla="*/ 1656 w 1777"/>
                  <a:gd name="T91" fmla="*/ 278 h 310"/>
                  <a:gd name="T92" fmla="*/ 1678 w 1777"/>
                  <a:gd name="T93" fmla="*/ 192 h 310"/>
                  <a:gd name="T94" fmla="*/ 1685 w 1777"/>
                  <a:gd name="T95" fmla="*/ 64 h 310"/>
                  <a:gd name="T96" fmla="*/ 1699 w 1777"/>
                  <a:gd name="T97" fmla="*/ 79 h 310"/>
                  <a:gd name="T98" fmla="*/ 1713 w 1777"/>
                  <a:gd name="T99" fmla="*/ 100 h 310"/>
                  <a:gd name="T100" fmla="*/ 1777 w 1777"/>
                  <a:gd name="T101" fmla="*/ 18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7" h="310">
                    <a:moveTo>
                      <a:pt x="0" y="150"/>
                    </a:moveTo>
                    <a:cubicBezTo>
                      <a:pt x="23" y="79"/>
                      <a:pt x="103" y="61"/>
                      <a:pt x="142" y="0"/>
                    </a:cubicBezTo>
                    <a:cubicBezTo>
                      <a:pt x="156" y="44"/>
                      <a:pt x="168" y="135"/>
                      <a:pt x="199" y="164"/>
                    </a:cubicBezTo>
                    <a:cubicBezTo>
                      <a:pt x="210" y="208"/>
                      <a:pt x="217" y="253"/>
                      <a:pt x="256" y="278"/>
                    </a:cubicBezTo>
                    <a:cubicBezTo>
                      <a:pt x="258" y="271"/>
                      <a:pt x="260" y="263"/>
                      <a:pt x="263" y="256"/>
                    </a:cubicBezTo>
                    <a:cubicBezTo>
                      <a:pt x="267" y="248"/>
                      <a:pt x="274" y="243"/>
                      <a:pt x="277" y="235"/>
                    </a:cubicBezTo>
                    <a:cubicBezTo>
                      <a:pt x="281" y="224"/>
                      <a:pt x="279" y="211"/>
                      <a:pt x="284" y="200"/>
                    </a:cubicBezTo>
                    <a:cubicBezTo>
                      <a:pt x="291" y="184"/>
                      <a:pt x="306" y="173"/>
                      <a:pt x="312" y="157"/>
                    </a:cubicBezTo>
                    <a:cubicBezTo>
                      <a:pt x="331" y="107"/>
                      <a:pt x="351" y="66"/>
                      <a:pt x="391" y="29"/>
                    </a:cubicBezTo>
                    <a:cubicBezTo>
                      <a:pt x="418" y="113"/>
                      <a:pt x="395" y="31"/>
                      <a:pt x="412" y="157"/>
                    </a:cubicBezTo>
                    <a:cubicBezTo>
                      <a:pt x="417" y="199"/>
                      <a:pt x="430" y="244"/>
                      <a:pt x="440" y="285"/>
                    </a:cubicBezTo>
                    <a:cubicBezTo>
                      <a:pt x="468" y="259"/>
                      <a:pt x="466" y="221"/>
                      <a:pt x="476" y="185"/>
                    </a:cubicBezTo>
                    <a:cubicBezTo>
                      <a:pt x="489" y="137"/>
                      <a:pt x="503" y="90"/>
                      <a:pt x="519" y="43"/>
                    </a:cubicBezTo>
                    <a:cubicBezTo>
                      <a:pt x="522" y="33"/>
                      <a:pt x="553" y="25"/>
                      <a:pt x="561" y="22"/>
                    </a:cubicBezTo>
                    <a:cubicBezTo>
                      <a:pt x="569" y="52"/>
                      <a:pt x="580" y="74"/>
                      <a:pt x="597" y="100"/>
                    </a:cubicBezTo>
                    <a:cubicBezTo>
                      <a:pt x="611" y="156"/>
                      <a:pt x="630" y="209"/>
                      <a:pt x="647" y="264"/>
                    </a:cubicBezTo>
                    <a:cubicBezTo>
                      <a:pt x="680" y="228"/>
                      <a:pt x="676" y="175"/>
                      <a:pt x="704" y="136"/>
                    </a:cubicBezTo>
                    <a:cubicBezTo>
                      <a:pt x="718" y="94"/>
                      <a:pt x="722" y="40"/>
                      <a:pt x="760" y="15"/>
                    </a:cubicBezTo>
                    <a:cubicBezTo>
                      <a:pt x="768" y="42"/>
                      <a:pt x="782" y="66"/>
                      <a:pt x="789" y="93"/>
                    </a:cubicBezTo>
                    <a:cubicBezTo>
                      <a:pt x="809" y="167"/>
                      <a:pt x="792" y="129"/>
                      <a:pt x="817" y="178"/>
                    </a:cubicBezTo>
                    <a:cubicBezTo>
                      <a:pt x="835" y="254"/>
                      <a:pt x="828" y="220"/>
                      <a:pt x="839" y="278"/>
                    </a:cubicBezTo>
                    <a:cubicBezTo>
                      <a:pt x="865" y="237"/>
                      <a:pt x="857" y="189"/>
                      <a:pt x="867" y="143"/>
                    </a:cubicBezTo>
                    <a:cubicBezTo>
                      <a:pt x="874" y="110"/>
                      <a:pt x="876" y="108"/>
                      <a:pt x="888" y="72"/>
                    </a:cubicBezTo>
                    <a:cubicBezTo>
                      <a:pt x="891" y="65"/>
                      <a:pt x="896" y="50"/>
                      <a:pt x="896" y="50"/>
                    </a:cubicBezTo>
                    <a:cubicBezTo>
                      <a:pt x="913" y="77"/>
                      <a:pt x="915" y="98"/>
                      <a:pt x="938" y="121"/>
                    </a:cubicBezTo>
                    <a:cubicBezTo>
                      <a:pt x="940" y="131"/>
                      <a:pt x="940" y="141"/>
                      <a:pt x="945" y="150"/>
                    </a:cubicBezTo>
                    <a:cubicBezTo>
                      <a:pt x="948" y="156"/>
                      <a:pt x="957" y="158"/>
                      <a:pt x="960" y="164"/>
                    </a:cubicBezTo>
                    <a:cubicBezTo>
                      <a:pt x="964" y="173"/>
                      <a:pt x="963" y="183"/>
                      <a:pt x="967" y="192"/>
                    </a:cubicBezTo>
                    <a:cubicBezTo>
                      <a:pt x="975" y="207"/>
                      <a:pt x="995" y="235"/>
                      <a:pt x="995" y="235"/>
                    </a:cubicBezTo>
                    <a:cubicBezTo>
                      <a:pt x="1001" y="261"/>
                      <a:pt x="997" y="310"/>
                      <a:pt x="1031" y="278"/>
                    </a:cubicBezTo>
                    <a:cubicBezTo>
                      <a:pt x="1035" y="210"/>
                      <a:pt x="1038" y="150"/>
                      <a:pt x="1059" y="86"/>
                    </a:cubicBezTo>
                    <a:cubicBezTo>
                      <a:pt x="1084" y="161"/>
                      <a:pt x="1099" y="250"/>
                      <a:pt x="1159" y="306"/>
                    </a:cubicBezTo>
                    <a:cubicBezTo>
                      <a:pt x="1190" y="260"/>
                      <a:pt x="1208" y="146"/>
                      <a:pt x="1223" y="86"/>
                    </a:cubicBezTo>
                    <a:cubicBezTo>
                      <a:pt x="1231" y="137"/>
                      <a:pt x="1249" y="169"/>
                      <a:pt x="1272" y="214"/>
                    </a:cubicBezTo>
                    <a:cubicBezTo>
                      <a:pt x="1283" y="236"/>
                      <a:pt x="1286" y="262"/>
                      <a:pt x="1294" y="285"/>
                    </a:cubicBezTo>
                    <a:cubicBezTo>
                      <a:pt x="1327" y="235"/>
                      <a:pt x="1302" y="163"/>
                      <a:pt x="1336" y="114"/>
                    </a:cubicBezTo>
                    <a:cubicBezTo>
                      <a:pt x="1346" y="100"/>
                      <a:pt x="1365" y="72"/>
                      <a:pt x="1365" y="72"/>
                    </a:cubicBezTo>
                    <a:cubicBezTo>
                      <a:pt x="1381" y="136"/>
                      <a:pt x="1369" y="112"/>
                      <a:pt x="1393" y="150"/>
                    </a:cubicBezTo>
                    <a:cubicBezTo>
                      <a:pt x="1395" y="159"/>
                      <a:pt x="1396" y="169"/>
                      <a:pt x="1400" y="178"/>
                    </a:cubicBezTo>
                    <a:cubicBezTo>
                      <a:pt x="1403" y="184"/>
                      <a:pt x="1412" y="186"/>
                      <a:pt x="1415" y="192"/>
                    </a:cubicBezTo>
                    <a:cubicBezTo>
                      <a:pt x="1428" y="217"/>
                      <a:pt x="1441" y="258"/>
                      <a:pt x="1450" y="285"/>
                    </a:cubicBezTo>
                    <a:cubicBezTo>
                      <a:pt x="1462" y="236"/>
                      <a:pt x="1472" y="185"/>
                      <a:pt x="1500" y="143"/>
                    </a:cubicBezTo>
                    <a:cubicBezTo>
                      <a:pt x="1516" y="76"/>
                      <a:pt x="1500" y="72"/>
                      <a:pt x="1536" y="107"/>
                    </a:cubicBezTo>
                    <a:cubicBezTo>
                      <a:pt x="1554" y="162"/>
                      <a:pt x="1580" y="215"/>
                      <a:pt x="1621" y="256"/>
                    </a:cubicBezTo>
                    <a:cubicBezTo>
                      <a:pt x="1623" y="261"/>
                      <a:pt x="1632" y="299"/>
                      <a:pt x="1642" y="299"/>
                    </a:cubicBezTo>
                    <a:cubicBezTo>
                      <a:pt x="1650" y="299"/>
                      <a:pt x="1652" y="285"/>
                      <a:pt x="1656" y="278"/>
                    </a:cubicBezTo>
                    <a:cubicBezTo>
                      <a:pt x="1669" y="252"/>
                      <a:pt x="1673" y="220"/>
                      <a:pt x="1678" y="192"/>
                    </a:cubicBezTo>
                    <a:cubicBezTo>
                      <a:pt x="1680" y="149"/>
                      <a:pt x="1677" y="106"/>
                      <a:pt x="1685" y="64"/>
                    </a:cubicBezTo>
                    <a:cubicBezTo>
                      <a:pt x="1686" y="57"/>
                      <a:pt x="1695" y="74"/>
                      <a:pt x="1699" y="79"/>
                    </a:cubicBezTo>
                    <a:cubicBezTo>
                      <a:pt x="1704" y="86"/>
                      <a:pt x="1708" y="94"/>
                      <a:pt x="1713" y="100"/>
                    </a:cubicBezTo>
                    <a:cubicBezTo>
                      <a:pt x="1735" y="127"/>
                      <a:pt x="1752" y="160"/>
                      <a:pt x="1777" y="185"/>
                    </a:cubicBezTo>
                  </a:path>
                </a:pathLst>
              </a:custGeom>
              <a:noFill/>
              <a:ln w="19050" cap="flat" cmpd="sng">
                <a:solidFill>
                  <a:srgbClr val="9933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077" name="Line 13"/>
              <p:cNvSpPr>
                <a:spLocks noChangeShapeType="1"/>
              </p:cNvSpPr>
              <p:nvPr/>
            </p:nvSpPr>
            <p:spPr bwMode="auto">
              <a:xfrm>
                <a:off x="3742" y="2341"/>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88078" name="Group 14"/>
            <p:cNvGrpSpPr>
              <a:grpSpLocks/>
            </p:cNvGrpSpPr>
            <p:nvPr/>
          </p:nvGrpSpPr>
          <p:grpSpPr bwMode="auto">
            <a:xfrm>
              <a:off x="1791" y="2523"/>
              <a:ext cx="999" cy="45"/>
              <a:chOff x="2290" y="2327"/>
              <a:chExt cx="999" cy="45"/>
            </a:xfrm>
          </p:grpSpPr>
          <p:sp>
            <p:nvSpPr>
              <p:cNvPr id="88079" name="Line 15"/>
              <p:cNvSpPr>
                <a:spLocks noChangeShapeType="1"/>
              </p:cNvSpPr>
              <p:nvPr/>
            </p:nvSpPr>
            <p:spPr bwMode="auto">
              <a:xfrm>
                <a:off x="3016" y="2341"/>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080" name="Freeform 16"/>
              <p:cNvSpPr>
                <a:spLocks/>
              </p:cNvSpPr>
              <p:nvPr/>
            </p:nvSpPr>
            <p:spPr bwMode="auto">
              <a:xfrm>
                <a:off x="2560" y="2327"/>
                <a:ext cx="454" cy="45"/>
              </a:xfrm>
              <a:custGeom>
                <a:avLst/>
                <a:gdLst>
                  <a:gd name="T0" fmla="*/ 0 w 1777"/>
                  <a:gd name="T1" fmla="*/ 150 h 310"/>
                  <a:gd name="T2" fmla="*/ 142 w 1777"/>
                  <a:gd name="T3" fmla="*/ 0 h 310"/>
                  <a:gd name="T4" fmla="*/ 199 w 1777"/>
                  <a:gd name="T5" fmla="*/ 164 h 310"/>
                  <a:gd name="T6" fmla="*/ 256 w 1777"/>
                  <a:gd name="T7" fmla="*/ 278 h 310"/>
                  <a:gd name="T8" fmla="*/ 263 w 1777"/>
                  <a:gd name="T9" fmla="*/ 256 h 310"/>
                  <a:gd name="T10" fmla="*/ 277 w 1777"/>
                  <a:gd name="T11" fmla="*/ 235 h 310"/>
                  <a:gd name="T12" fmla="*/ 284 w 1777"/>
                  <a:gd name="T13" fmla="*/ 200 h 310"/>
                  <a:gd name="T14" fmla="*/ 312 w 1777"/>
                  <a:gd name="T15" fmla="*/ 157 h 310"/>
                  <a:gd name="T16" fmla="*/ 391 w 1777"/>
                  <a:gd name="T17" fmla="*/ 29 h 310"/>
                  <a:gd name="T18" fmla="*/ 412 w 1777"/>
                  <a:gd name="T19" fmla="*/ 157 h 310"/>
                  <a:gd name="T20" fmla="*/ 440 w 1777"/>
                  <a:gd name="T21" fmla="*/ 285 h 310"/>
                  <a:gd name="T22" fmla="*/ 476 w 1777"/>
                  <a:gd name="T23" fmla="*/ 185 h 310"/>
                  <a:gd name="T24" fmla="*/ 519 w 1777"/>
                  <a:gd name="T25" fmla="*/ 43 h 310"/>
                  <a:gd name="T26" fmla="*/ 561 w 1777"/>
                  <a:gd name="T27" fmla="*/ 22 h 310"/>
                  <a:gd name="T28" fmla="*/ 597 w 1777"/>
                  <a:gd name="T29" fmla="*/ 100 h 310"/>
                  <a:gd name="T30" fmla="*/ 647 w 1777"/>
                  <a:gd name="T31" fmla="*/ 264 h 310"/>
                  <a:gd name="T32" fmla="*/ 704 w 1777"/>
                  <a:gd name="T33" fmla="*/ 136 h 310"/>
                  <a:gd name="T34" fmla="*/ 760 w 1777"/>
                  <a:gd name="T35" fmla="*/ 15 h 310"/>
                  <a:gd name="T36" fmla="*/ 789 w 1777"/>
                  <a:gd name="T37" fmla="*/ 93 h 310"/>
                  <a:gd name="T38" fmla="*/ 817 w 1777"/>
                  <a:gd name="T39" fmla="*/ 178 h 310"/>
                  <a:gd name="T40" fmla="*/ 839 w 1777"/>
                  <a:gd name="T41" fmla="*/ 278 h 310"/>
                  <a:gd name="T42" fmla="*/ 867 w 1777"/>
                  <a:gd name="T43" fmla="*/ 143 h 310"/>
                  <a:gd name="T44" fmla="*/ 888 w 1777"/>
                  <a:gd name="T45" fmla="*/ 72 h 310"/>
                  <a:gd name="T46" fmla="*/ 896 w 1777"/>
                  <a:gd name="T47" fmla="*/ 50 h 310"/>
                  <a:gd name="T48" fmla="*/ 938 w 1777"/>
                  <a:gd name="T49" fmla="*/ 121 h 310"/>
                  <a:gd name="T50" fmla="*/ 945 w 1777"/>
                  <a:gd name="T51" fmla="*/ 150 h 310"/>
                  <a:gd name="T52" fmla="*/ 960 w 1777"/>
                  <a:gd name="T53" fmla="*/ 164 h 310"/>
                  <a:gd name="T54" fmla="*/ 967 w 1777"/>
                  <a:gd name="T55" fmla="*/ 192 h 310"/>
                  <a:gd name="T56" fmla="*/ 995 w 1777"/>
                  <a:gd name="T57" fmla="*/ 235 h 310"/>
                  <a:gd name="T58" fmla="*/ 1031 w 1777"/>
                  <a:gd name="T59" fmla="*/ 278 h 310"/>
                  <a:gd name="T60" fmla="*/ 1059 w 1777"/>
                  <a:gd name="T61" fmla="*/ 86 h 310"/>
                  <a:gd name="T62" fmla="*/ 1159 w 1777"/>
                  <a:gd name="T63" fmla="*/ 306 h 310"/>
                  <a:gd name="T64" fmla="*/ 1223 w 1777"/>
                  <a:gd name="T65" fmla="*/ 86 h 310"/>
                  <a:gd name="T66" fmla="*/ 1272 w 1777"/>
                  <a:gd name="T67" fmla="*/ 214 h 310"/>
                  <a:gd name="T68" fmla="*/ 1294 w 1777"/>
                  <a:gd name="T69" fmla="*/ 285 h 310"/>
                  <a:gd name="T70" fmla="*/ 1336 w 1777"/>
                  <a:gd name="T71" fmla="*/ 114 h 310"/>
                  <a:gd name="T72" fmla="*/ 1365 w 1777"/>
                  <a:gd name="T73" fmla="*/ 72 h 310"/>
                  <a:gd name="T74" fmla="*/ 1393 w 1777"/>
                  <a:gd name="T75" fmla="*/ 150 h 310"/>
                  <a:gd name="T76" fmla="*/ 1400 w 1777"/>
                  <a:gd name="T77" fmla="*/ 178 h 310"/>
                  <a:gd name="T78" fmla="*/ 1415 w 1777"/>
                  <a:gd name="T79" fmla="*/ 192 h 310"/>
                  <a:gd name="T80" fmla="*/ 1450 w 1777"/>
                  <a:gd name="T81" fmla="*/ 285 h 310"/>
                  <a:gd name="T82" fmla="*/ 1500 w 1777"/>
                  <a:gd name="T83" fmla="*/ 143 h 310"/>
                  <a:gd name="T84" fmla="*/ 1536 w 1777"/>
                  <a:gd name="T85" fmla="*/ 107 h 310"/>
                  <a:gd name="T86" fmla="*/ 1621 w 1777"/>
                  <a:gd name="T87" fmla="*/ 256 h 310"/>
                  <a:gd name="T88" fmla="*/ 1642 w 1777"/>
                  <a:gd name="T89" fmla="*/ 299 h 310"/>
                  <a:gd name="T90" fmla="*/ 1656 w 1777"/>
                  <a:gd name="T91" fmla="*/ 278 h 310"/>
                  <a:gd name="T92" fmla="*/ 1678 w 1777"/>
                  <a:gd name="T93" fmla="*/ 192 h 310"/>
                  <a:gd name="T94" fmla="*/ 1685 w 1777"/>
                  <a:gd name="T95" fmla="*/ 64 h 310"/>
                  <a:gd name="T96" fmla="*/ 1699 w 1777"/>
                  <a:gd name="T97" fmla="*/ 79 h 310"/>
                  <a:gd name="T98" fmla="*/ 1713 w 1777"/>
                  <a:gd name="T99" fmla="*/ 100 h 310"/>
                  <a:gd name="T100" fmla="*/ 1777 w 1777"/>
                  <a:gd name="T101" fmla="*/ 18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7" h="310">
                    <a:moveTo>
                      <a:pt x="0" y="150"/>
                    </a:moveTo>
                    <a:cubicBezTo>
                      <a:pt x="23" y="79"/>
                      <a:pt x="103" y="61"/>
                      <a:pt x="142" y="0"/>
                    </a:cubicBezTo>
                    <a:cubicBezTo>
                      <a:pt x="156" y="44"/>
                      <a:pt x="168" y="135"/>
                      <a:pt x="199" y="164"/>
                    </a:cubicBezTo>
                    <a:cubicBezTo>
                      <a:pt x="210" y="208"/>
                      <a:pt x="217" y="253"/>
                      <a:pt x="256" y="278"/>
                    </a:cubicBezTo>
                    <a:cubicBezTo>
                      <a:pt x="258" y="271"/>
                      <a:pt x="260" y="263"/>
                      <a:pt x="263" y="256"/>
                    </a:cubicBezTo>
                    <a:cubicBezTo>
                      <a:pt x="267" y="248"/>
                      <a:pt x="274" y="243"/>
                      <a:pt x="277" y="235"/>
                    </a:cubicBezTo>
                    <a:cubicBezTo>
                      <a:pt x="281" y="224"/>
                      <a:pt x="279" y="211"/>
                      <a:pt x="284" y="200"/>
                    </a:cubicBezTo>
                    <a:cubicBezTo>
                      <a:pt x="291" y="184"/>
                      <a:pt x="306" y="173"/>
                      <a:pt x="312" y="157"/>
                    </a:cubicBezTo>
                    <a:cubicBezTo>
                      <a:pt x="331" y="107"/>
                      <a:pt x="351" y="66"/>
                      <a:pt x="391" y="29"/>
                    </a:cubicBezTo>
                    <a:cubicBezTo>
                      <a:pt x="418" y="113"/>
                      <a:pt x="395" y="31"/>
                      <a:pt x="412" y="157"/>
                    </a:cubicBezTo>
                    <a:cubicBezTo>
                      <a:pt x="417" y="199"/>
                      <a:pt x="430" y="244"/>
                      <a:pt x="440" y="285"/>
                    </a:cubicBezTo>
                    <a:cubicBezTo>
                      <a:pt x="468" y="259"/>
                      <a:pt x="466" y="221"/>
                      <a:pt x="476" y="185"/>
                    </a:cubicBezTo>
                    <a:cubicBezTo>
                      <a:pt x="489" y="137"/>
                      <a:pt x="503" y="90"/>
                      <a:pt x="519" y="43"/>
                    </a:cubicBezTo>
                    <a:cubicBezTo>
                      <a:pt x="522" y="33"/>
                      <a:pt x="553" y="25"/>
                      <a:pt x="561" y="22"/>
                    </a:cubicBezTo>
                    <a:cubicBezTo>
                      <a:pt x="569" y="52"/>
                      <a:pt x="580" y="74"/>
                      <a:pt x="597" y="100"/>
                    </a:cubicBezTo>
                    <a:cubicBezTo>
                      <a:pt x="611" y="156"/>
                      <a:pt x="630" y="209"/>
                      <a:pt x="647" y="264"/>
                    </a:cubicBezTo>
                    <a:cubicBezTo>
                      <a:pt x="680" y="228"/>
                      <a:pt x="676" y="175"/>
                      <a:pt x="704" y="136"/>
                    </a:cubicBezTo>
                    <a:cubicBezTo>
                      <a:pt x="718" y="94"/>
                      <a:pt x="722" y="40"/>
                      <a:pt x="760" y="15"/>
                    </a:cubicBezTo>
                    <a:cubicBezTo>
                      <a:pt x="768" y="42"/>
                      <a:pt x="782" y="66"/>
                      <a:pt x="789" y="93"/>
                    </a:cubicBezTo>
                    <a:cubicBezTo>
                      <a:pt x="809" y="167"/>
                      <a:pt x="792" y="129"/>
                      <a:pt x="817" y="178"/>
                    </a:cubicBezTo>
                    <a:cubicBezTo>
                      <a:pt x="835" y="254"/>
                      <a:pt x="828" y="220"/>
                      <a:pt x="839" y="278"/>
                    </a:cubicBezTo>
                    <a:cubicBezTo>
                      <a:pt x="865" y="237"/>
                      <a:pt x="857" y="189"/>
                      <a:pt x="867" y="143"/>
                    </a:cubicBezTo>
                    <a:cubicBezTo>
                      <a:pt x="874" y="110"/>
                      <a:pt x="876" y="108"/>
                      <a:pt x="888" y="72"/>
                    </a:cubicBezTo>
                    <a:cubicBezTo>
                      <a:pt x="891" y="65"/>
                      <a:pt x="896" y="50"/>
                      <a:pt x="896" y="50"/>
                    </a:cubicBezTo>
                    <a:cubicBezTo>
                      <a:pt x="913" y="77"/>
                      <a:pt x="915" y="98"/>
                      <a:pt x="938" y="121"/>
                    </a:cubicBezTo>
                    <a:cubicBezTo>
                      <a:pt x="940" y="131"/>
                      <a:pt x="940" y="141"/>
                      <a:pt x="945" y="150"/>
                    </a:cubicBezTo>
                    <a:cubicBezTo>
                      <a:pt x="948" y="156"/>
                      <a:pt x="957" y="158"/>
                      <a:pt x="960" y="164"/>
                    </a:cubicBezTo>
                    <a:cubicBezTo>
                      <a:pt x="964" y="173"/>
                      <a:pt x="963" y="183"/>
                      <a:pt x="967" y="192"/>
                    </a:cubicBezTo>
                    <a:cubicBezTo>
                      <a:pt x="975" y="207"/>
                      <a:pt x="995" y="235"/>
                      <a:pt x="995" y="235"/>
                    </a:cubicBezTo>
                    <a:cubicBezTo>
                      <a:pt x="1001" y="261"/>
                      <a:pt x="997" y="310"/>
                      <a:pt x="1031" y="278"/>
                    </a:cubicBezTo>
                    <a:cubicBezTo>
                      <a:pt x="1035" y="210"/>
                      <a:pt x="1038" y="150"/>
                      <a:pt x="1059" y="86"/>
                    </a:cubicBezTo>
                    <a:cubicBezTo>
                      <a:pt x="1084" y="161"/>
                      <a:pt x="1099" y="250"/>
                      <a:pt x="1159" y="306"/>
                    </a:cubicBezTo>
                    <a:cubicBezTo>
                      <a:pt x="1190" y="260"/>
                      <a:pt x="1208" y="146"/>
                      <a:pt x="1223" y="86"/>
                    </a:cubicBezTo>
                    <a:cubicBezTo>
                      <a:pt x="1231" y="137"/>
                      <a:pt x="1249" y="169"/>
                      <a:pt x="1272" y="214"/>
                    </a:cubicBezTo>
                    <a:cubicBezTo>
                      <a:pt x="1283" y="236"/>
                      <a:pt x="1286" y="262"/>
                      <a:pt x="1294" y="285"/>
                    </a:cubicBezTo>
                    <a:cubicBezTo>
                      <a:pt x="1327" y="235"/>
                      <a:pt x="1302" y="163"/>
                      <a:pt x="1336" y="114"/>
                    </a:cubicBezTo>
                    <a:cubicBezTo>
                      <a:pt x="1346" y="100"/>
                      <a:pt x="1365" y="72"/>
                      <a:pt x="1365" y="72"/>
                    </a:cubicBezTo>
                    <a:cubicBezTo>
                      <a:pt x="1381" y="136"/>
                      <a:pt x="1369" y="112"/>
                      <a:pt x="1393" y="150"/>
                    </a:cubicBezTo>
                    <a:cubicBezTo>
                      <a:pt x="1395" y="159"/>
                      <a:pt x="1396" y="169"/>
                      <a:pt x="1400" y="178"/>
                    </a:cubicBezTo>
                    <a:cubicBezTo>
                      <a:pt x="1403" y="184"/>
                      <a:pt x="1412" y="186"/>
                      <a:pt x="1415" y="192"/>
                    </a:cubicBezTo>
                    <a:cubicBezTo>
                      <a:pt x="1428" y="217"/>
                      <a:pt x="1441" y="258"/>
                      <a:pt x="1450" y="285"/>
                    </a:cubicBezTo>
                    <a:cubicBezTo>
                      <a:pt x="1462" y="236"/>
                      <a:pt x="1472" y="185"/>
                      <a:pt x="1500" y="143"/>
                    </a:cubicBezTo>
                    <a:cubicBezTo>
                      <a:pt x="1516" y="76"/>
                      <a:pt x="1500" y="72"/>
                      <a:pt x="1536" y="107"/>
                    </a:cubicBezTo>
                    <a:cubicBezTo>
                      <a:pt x="1554" y="162"/>
                      <a:pt x="1580" y="215"/>
                      <a:pt x="1621" y="256"/>
                    </a:cubicBezTo>
                    <a:cubicBezTo>
                      <a:pt x="1623" y="261"/>
                      <a:pt x="1632" y="299"/>
                      <a:pt x="1642" y="299"/>
                    </a:cubicBezTo>
                    <a:cubicBezTo>
                      <a:pt x="1650" y="299"/>
                      <a:pt x="1652" y="285"/>
                      <a:pt x="1656" y="278"/>
                    </a:cubicBezTo>
                    <a:cubicBezTo>
                      <a:pt x="1669" y="252"/>
                      <a:pt x="1673" y="220"/>
                      <a:pt x="1678" y="192"/>
                    </a:cubicBezTo>
                    <a:cubicBezTo>
                      <a:pt x="1680" y="149"/>
                      <a:pt x="1677" y="106"/>
                      <a:pt x="1685" y="64"/>
                    </a:cubicBezTo>
                    <a:cubicBezTo>
                      <a:pt x="1686" y="57"/>
                      <a:pt x="1695" y="74"/>
                      <a:pt x="1699" y="79"/>
                    </a:cubicBezTo>
                    <a:cubicBezTo>
                      <a:pt x="1704" y="86"/>
                      <a:pt x="1708" y="94"/>
                      <a:pt x="1713" y="100"/>
                    </a:cubicBezTo>
                    <a:cubicBezTo>
                      <a:pt x="1735" y="127"/>
                      <a:pt x="1752" y="160"/>
                      <a:pt x="1777" y="185"/>
                    </a:cubicBezTo>
                  </a:path>
                </a:pathLst>
              </a:custGeom>
              <a:noFill/>
              <a:ln w="19050" cap="flat" cmpd="sng">
                <a:solidFill>
                  <a:srgbClr val="9933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081" name="Line 17"/>
              <p:cNvSpPr>
                <a:spLocks noChangeShapeType="1"/>
              </p:cNvSpPr>
              <p:nvPr/>
            </p:nvSpPr>
            <p:spPr bwMode="auto">
              <a:xfrm>
                <a:off x="2290" y="2341"/>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grpSp>
        <p:nvGrpSpPr>
          <p:cNvPr id="88082" name="Group 18"/>
          <p:cNvGrpSpPr>
            <a:grpSpLocks/>
          </p:cNvGrpSpPr>
          <p:nvPr/>
        </p:nvGrpSpPr>
        <p:grpSpPr bwMode="auto">
          <a:xfrm>
            <a:off x="971550" y="576263"/>
            <a:ext cx="1584325" cy="476250"/>
            <a:chOff x="612" y="363"/>
            <a:chExt cx="998" cy="300"/>
          </a:xfrm>
        </p:grpSpPr>
        <p:sp>
          <p:nvSpPr>
            <p:cNvPr id="88083" name="Line 19"/>
            <p:cNvSpPr>
              <a:spLocks noChangeShapeType="1"/>
            </p:cNvSpPr>
            <p:nvPr/>
          </p:nvSpPr>
          <p:spPr bwMode="auto">
            <a:xfrm>
              <a:off x="1610" y="363"/>
              <a:ext cx="0" cy="3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084" name="Text Box 20"/>
            <p:cNvSpPr txBox="1">
              <a:spLocks noChangeArrowheads="1"/>
            </p:cNvSpPr>
            <p:nvPr/>
          </p:nvSpPr>
          <p:spPr bwMode="auto">
            <a:xfrm>
              <a:off x="612" y="379"/>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a:latin typeface="Times New Roman" panose="02020603050405020304" pitchFamily="18" charset="0"/>
                  <a:ea typeface="华文楷体" panose="02010600040101010101" pitchFamily="2" charset="-122"/>
                </a:rPr>
                <a:t>限制酶切位点</a:t>
              </a:r>
            </a:p>
          </p:txBody>
        </p:sp>
      </p:grpSp>
      <p:grpSp>
        <p:nvGrpSpPr>
          <p:cNvPr id="88085" name="Group 21"/>
          <p:cNvGrpSpPr>
            <a:grpSpLocks/>
          </p:cNvGrpSpPr>
          <p:nvPr/>
        </p:nvGrpSpPr>
        <p:grpSpPr bwMode="auto">
          <a:xfrm>
            <a:off x="1836738" y="1268413"/>
            <a:ext cx="2160587" cy="896937"/>
            <a:chOff x="1202" y="436"/>
            <a:chExt cx="1361" cy="565"/>
          </a:xfrm>
        </p:grpSpPr>
        <p:sp>
          <p:nvSpPr>
            <p:cNvPr id="88086" name="Line 22"/>
            <p:cNvSpPr>
              <a:spLocks noChangeShapeType="1"/>
            </p:cNvSpPr>
            <p:nvPr/>
          </p:nvSpPr>
          <p:spPr bwMode="auto">
            <a:xfrm>
              <a:off x="1655" y="436"/>
              <a:ext cx="0" cy="36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087" name="Text Box 23"/>
            <p:cNvSpPr txBox="1">
              <a:spLocks noChangeArrowheads="1"/>
            </p:cNvSpPr>
            <p:nvPr/>
          </p:nvSpPr>
          <p:spPr bwMode="auto">
            <a:xfrm>
              <a:off x="1655" y="488"/>
              <a:ext cx="9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a:latin typeface="Times New Roman" panose="02020603050405020304" pitchFamily="18" charset="0"/>
                  <a:ea typeface="华文楷体" panose="02010600040101010101" pitchFamily="2" charset="-122"/>
                </a:rPr>
                <a:t>限制酶消化  </a:t>
              </a:r>
            </a:p>
          </p:txBody>
        </p:sp>
        <p:sp>
          <p:nvSpPr>
            <p:cNvPr id="88088" name="Text Box 24"/>
            <p:cNvSpPr txBox="1">
              <a:spLocks noChangeArrowheads="1"/>
            </p:cNvSpPr>
            <p:nvPr/>
          </p:nvSpPr>
          <p:spPr bwMode="auto">
            <a:xfrm>
              <a:off x="1202" y="770"/>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a:latin typeface="Times New Roman" panose="02020603050405020304" pitchFamily="18" charset="0"/>
                  <a:ea typeface="华文楷体" panose="02010600040101010101" pitchFamily="2" charset="-122"/>
                </a:rPr>
                <a:t>除去中间片段</a:t>
              </a:r>
            </a:p>
          </p:txBody>
        </p:sp>
      </p:grpSp>
      <p:grpSp>
        <p:nvGrpSpPr>
          <p:cNvPr id="88089" name="Group 25"/>
          <p:cNvGrpSpPr>
            <a:grpSpLocks/>
          </p:cNvGrpSpPr>
          <p:nvPr/>
        </p:nvGrpSpPr>
        <p:grpSpPr bwMode="auto">
          <a:xfrm>
            <a:off x="396875" y="842963"/>
            <a:ext cx="4538663" cy="360362"/>
            <a:chOff x="249" y="169"/>
            <a:chExt cx="2859" cy="227"/>
          </a:xfrm>
        </p:grpSpPr>
        <p:grpSp>
          <p:nvGrpSpPr>
            <p:cNvPr id="88090" name="Group 26"/>
            <p:cNvGrpSpPr>
              <a:grpSpLocks/>
            </p:cNvGrpSpPr>
            <p:nvPr/>
          </p:nvGrpSpPr>
          <p:grpSpPr bwMode="auto">
            <a:xfrm>
              <a:off x="249" y="346"/>
              <a:ext cx="2859" cy="45"/>
              <a:chOff x="2290" y="1965"/>
              <a:chExt cx="2859" cy="45"/>
            </a:xfrm>
          </p:grpSpPr>
          <p:sp>
            <p:nvSpPr>
              <p:cNvPr id="88091" name="Line 27"/>
              <p:cNvSpPr>
                <a:spLocks noChangeShapeType="1"/>
              </p:cNvSpPr>
              <p:nvPr/>
            </p:nvSpPr>
            <p:spPr bwMode="auto">
              <a:xfrm>
                <a:off x="3016" y="1979"/>
                <a:ext cx="1406"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092" name="Line 28"/>
              <p:cNvSpPr>
                <a:spLocks noChangeShapeType="1"/>
              </p:cNvSpPr>
              <p:nvPr/>
            </p:nvSpPr>
            <p:spPr bwMode="auto">
              <a:xfrm>
                <a:off x="4876" y="1979"/>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093" name="Line 29"/>
              <p:cNvSpPr>
                <a:spLocks noChangeShapeType="1"/>
              </p:cNvSpPr>
              <p:nvPr/>
            </p:nvSpPr>
            <p:spPr bwMode="auto">
              <a:xfrm>
                <a:off x="2290" y="1979"/>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094" name="Freeform 30"/>
              <p:cNvSpPr>
                <a:spLocks/>
              </p:cNvSpPr>
              <p:nvPr/>
            </p:nvSpPr>
            <p:spPr bwMode="auto">
              <a:xfrm>
                <a:off x="4420" y="1965"/>
                <a:ext cx="454" cy="45"/>
              </a:xfrm>
              <a:custGeom>
                <a:avLst/>
                <a:gdLst>
                  <a:gd name="T0" fmla="*/ 0 w 1777"/>
                  <a:gd name="T1" fmla="*/ 150 h 310"/>
                  <a:gd name="T2" fmla="*/ 142 w 1777"/>
                  <a:gd name="T3" fmla="*/ 0 h 310"/>
                  <a:gd name="T4" fmla="*/ 199 w 1777"/>
                  <a:gd name="T5" fmla="*/ 164 h 310"/>
                  <a:gd name="T6" fmla="*/ 256 w 1777"/>
                  <a:gd name="T7" fmla="*/ 278 h 310"/>
                  <a:gd name="T8" fmla="*/ 263 w 1777"/>
                  <a:gd name="T9" fmla="*/ 256 h 310"/>
                  <a:gd name="T10" fmla="*/ 277 w 1777"/>
                  <a:gd name="T11" fmla="*/ 235 h 310"/>
                  <a:gd name="T12" fmla="*/ 284 w 1777"/>
                  <a:gd name="T13" fmla="*/ 200 h 310"/>
                  <a:gd name="T14" fmla="*/ 312 w 1777"/>
                  <a:gd name="T15" fmla="*/ 157 h 310"/>
                  <a:gd name="T16" fmla="*/ 391 w 1777"/>
                  <a:gd name="T17" fmla="*/ 29 h 310"/>
                  <a:gd name="T18" fmla="*/ 412 w 1777"/>
                  <a:gd name="T19" fmla="*/ 157 h 310"/>
                  <a:gd name="T20" fmla="*/ 440 w 1777"/>
                  <a:gd name="T21" fmla="*/ 285 h 310"/>
                  <a:gd name="T22" fmla="*/ 476 w 1777"/>
                  <a:gd name="T23" fmla="*/ 185 h 310"/>
                  <a:gd name="T24" fmla="*/ 519 w 1777"/>
                  <a:gd name="T25" fmla="*/ 43 h 310"/>
                  <a:gd name="T26" fmla="*/ 561 w 1777"/>
                  <a:gd name="T27" fmla="*/ 22 h 310"/>
                  <a:gd name="T28" fmla="*/ 597 w 1777"/>
                  <a:gd name="T29" fmla="*/ 100 h 310"/>
                  <a:gd name="T30" fmla="*/ 647 w 1777"/>
                  <a:gd name="T31" fmla="*/ 264 h 310"/>
                  <a:gd name="T32" fmla="*/ 704 w 1777"/>
                  <a:gd name="T33" fmla="*/ 136 h 310"/>
                  <a:gd name="T34" fmla="*/ 760 w 1777"/>
                  <a:gd name="T35" fmla="*/ 15 h 310"/>
                  <a:gd name="T36" fmla="*/ 789 w 1777"/>
                  <a:gd name="T37" fmla="*/ 93 h 310"/>
                  <a:gd name="T38" fmla="*/ 817 w 1777"/>
                  <a:gd name="T39" fmla="*/ 178 h 310"/>
                  <a:gd name="T40" fmla="*/ 839 w 1777"/>
                  <a:gd name="T41" fmla="*/ 278 h 310"/>
                  <a:gd name="T42" fmla="*/ 867 w 1777"/>
                  <a:gd name="T43" fmla="*/ 143 h 310"/>
                  <a:gd name="T44" fmla="*/ 888 w 1777"/>
                  <a:gd name="T45" fmla="*/ 72 h 310"/>
                  <a:gd name="T46" fmla="*/ 896 w 1777"/>
                  <a:gd name="T47" fmla="*/ 50 h 310"/>
                  <a:gd name="T48" fmla="*/ 938 w 1777"/>
                  <a:gd name="T49" fmla="*/ 121 h 310"/>
                  <a:gd name="T50" fmla="*/ 945 w 1777"/>
                  <a:gd name="T51" fmla="*/ 150 h 310"/>
                  <a:gd name="T52" fmla="*/ 960 w 1777"/>
                  <a:gd name="T53" fmla="*/ 164 h 310"/>
                  <a:gd name="T54" fmla="*/ 967 w 1777"/>
                  <a:gd name="T55" fmla="*/ 192 h 310"/>
                  <a:gd name="T56" fmla="*/ 995 w 1777"/>
                  <a:gd name="T57" fmla="*/ 235 h 310"/>
                  <a:gd name="T58" fmla="*/ 1031 w 1777"/>
                  <a:gd name="T59" fmla="*/ 278 h 310"/>
                  <a:gd name="T60" fmla="*/ 1059 w 1777"/>
                  <a:gd name="T61" fmla="*/ 86 h 310"/>
                  <a:gd name="T62" fmla="*/ 1159 w 1777"/>
                  <a:gd name="T63" fmla="*/ 306 h 310"/>
                  <a:gd name="T64" fmla="*/ 1223 w 1777"/>
                  <a:gd name="T65" fmla="*/ 86 h 310"/>
                  <a:gd name="T66" fmla="*/ 1272 w 1777"/>
                  <a:gd name="T67" fmla="*/ 214 h 310"/>
                  <a:gd name="T68" fmla="*/ 1294 w 1777"/>
                  <a:gd name="T69" fmla="*/ 285 h 310"/>
                  <a:gd name="T70" fmla="*/ 1336 w 1777"/>
                  <a:gd name="T71" fmla="*/ 114 h 310"/>
                  <a:gd name="T72" fmla="*/ 1365 w 1777"/>
                  <a:gd name="T73" fmla="*/ 72 h 310"/>
                  <a:gd name="T74" fmla="*/ 1393 w 1777"/>
                  <a:gd name="T75" fmla="*/ 150 h 310"/>
                  <a:gd name="T76" fmla="*/ 1400 w 1777"/>
                  <a:gd name="T77" fmla="*/ 178 h 310"/>
                  <a:gd name="T78" fmla="*/ 1415 w 1777"/>
                  <a:gd name="T79" fmla="*/ 192 h 310"/>
                  <a:gd name="T80" fmla="*/ 1450 w 1777"/>
                  <a:gd name="T81" fmla="*/ 285 h 310"/>
                  <a:gd name="T82" fmla="*/ 1500 w 1777"/>
                  <a:gd name="T83" fmla="*/ 143 h 310"/>
                  <a:gd name="T84" fmla="*/ 1536 w 1777"/>
                  <a:gd name="T85" fmla="*/ 107 h 310"/>
                  <a:gd name="T86" fmla="*/ 1621 w 1777"/>
                  <a:gd name="T87" fmla="*/ 256 h 310"/>
                  <a:gd name="T88" fmla="*/ 1642 w 1777"/>
                  <a:gd name="T89" fmla="*/ 299 h 310"/>
                  <a:gd name="T90" fmla="*/ 1656 w 1777"/>
                  <a:gd name="T91" fmla="*/ 278 h 310"/>
                  <a:gd name="T92" fmla="*/ 1678 w 1777"/>
                  <a:gd name="T93" fmla="*/ 192 h 310"/>
                  <a:gd name="T94" fmla="*/ 1685 w 1777"/>
                  <a:gd name="T95" fmla="*/ 64 h 310"/>
                  <a:gd name="T96" fmla="*/ 1699 w 1777"/>
                  <a:gd name="T97" fmla="*/ 79 h 310"/>
                  <a:gd name="T98" fmla="*/ 1713 w 1777"/>
                  <a:gd name="T99" fmla="*/ 100 h 310"/>
                  <a:gd name="T100" fmla="*/ 1777 w 1777"/>
                  <a:gd name="T101" fmla="*/ 18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7" h="310">
                    <a:moveTo>
                      <a:pt x="0" y="150"/>
                    </a:moveTo>
                    <a:cubicBezTo>
                      <a:pt x="23" y="79"/>
                      <a:pt x="103" y="61"/>
                      <a:pt x="142" y="0"/>
                    </a:cubicBezTo>
                    <a:cubicBezTo>
                      <a:pt x="156" y="44"/>
                      <a:pt x="168" y="135"/>
                      <a:pt x="199" y="164"/>
                    </a:cubicBezTo>
                    <a:cubicBezTo>
                      <a:pt x="210" y="208"/>
                      <a:pt x="217" y="253"/>
                      <a:pt x="256" y="278"/>
                    </a:cubicBezTo>
                    <a:cubicBezTo>
                      <a:pt x="258" y="271"/>
                      <a:pt x="260" y="263"/>
                      <a:pt x="263" y="256"/>
                    </a:cubicBezTo>
                    <a:cubicBezTo>
                      <a:pt x="267" y="248"/>
                      <a:pt x="274" y="243"/>
                      <a:pt x="277" y="235"/>
                    </a:cubicBezTo>
                    <a:cubicBezTo>
                      <a:pt x="281" y="224"/>
                      <a:pt x="279" y="211"/>
                      <a:pt x="284" y="200"/>
                    </a:cubicBezTo>
                    <a:cubicBezTo>
                      <a:pt x="291" y="184"/>
                      <a:pt x="306" y="173"/>
                      <a:pt x="312" y="157"/>
                    </a:cubicBezTo>
                    <a:cubicBezTo>
                      <a:pt x="331" y="107"/>
                      <a:pt x="351" y="66"/>
                      <a:pt x="391" y="29"/>
                    </a:cubicBezTo>
                    <a:cubicBezTo>
                      <a:pt x="418" y="113"/>
                      <a:pt x="395" y="31"/>
                      <a:pt x="412" y="157"/>
                    </a:cubicBezTo>
                    <a:cubicBezTo>
                      <a:pt x="417" y="199"/>
                      <a:pt x="430" y="244"/>
                      <a:pt x="440" y="285"/>
                    </a:cubicBezTo>
                    <a:cubicBezTo>
                      <a:pt x="468" y="259"/>
                      <a:pt x="466" y="221"/>
                      <a:pt x="476" y="185"/>
                    </a:cubicBezTo>
                    <a:cubicBezTo>
                      <a:pt x="489" y="137"/>
                      <a:pt x="503" y="90"/>
                      <a:pt x="519" y="43"/>
                    </a:cubicBezTo>
                    <a:cubicBezTo>
                      <a:pt x="522" y="33"/>
                      <a:pt x="553" y="25"/>
                      <a:pt x="561" y="22"/>
                    </a:cubicBezTo>
                    <a:cubicBezTo>
                      <a:pt x="569" y="52"/>
                      <a:pt x="580" y="74"/>
                      <a:pt x="597" y="100"/>
                    </a:cubicBezTo>
                    <a:cubicBezTo>
                      <a:pt x="611" y="156"/>
                      <a:pt x="630" y="209"/>
                      <a:pt x="647" y="264"/>
                    </a:cubicBezTo>
                    <a:cubicBezTo>
                      <a:pt x="680" y="228"/>
                      <a:pt x="676" y="175"/>
                      <a:pt x="704" y="136"/>
                    </a:cubicBezTo>
                    <a:cubicBezTo>
                      <a:pt x="718" y="94"/>
                      <a:pt x="722" y="40"/>
                      <a:pt x="760" y="15"/>
                    </a:cubicBezTo>
                    <a:cubicBezTo>
                      <a:pt x="768" y="42"/>
                      <a:pt x="782" y="66"/>
                      <a:pt x="789" y="93"/>
                    </a:cubicBezTo>
                    <a:cubicBezTo>
                      <a:pt x="809" y="167"/>
                      <a:pt x="792" y="129"/>
                      <a:pt x="817" y="178"/>
                    </a:cubicBezTo>
                    <a:cubicBezTo>
                      <a:pt x="835" y="254"/>
                      <a:pt x="828" y="220"/>
                      <a:pt x="839" y="278"/>
                    </a:cubicBezTo>
                    <a:cubicBezTo>
                      <a:pt x="865" y="237"/>
                      <a:pt x="857" y="189"/>
                      <a:pt x="867" y="143"/>
                    </a:cubicBezTo>
                    <a:cubicBezTo>
                      <a:pt x="874" y="110"/>
                      <a:pt x="876" y="108"/>
                      <a:pt x="888" y="72"/>
                    </a:cubicBezTo>
                    <a:cubicBezTo>
                      <a:pt x="891" y="65"/>
                      <a:pt x="896" y="50"/>
                      <a:pt x="896" y="50"/>
                    </a:cubicBezTo>
                    <a:cubicBezTo>
                      <a:pt x="913" y="77"/>
                      <a:pt x="915" y="98"/>
                      <a:pt x="938" y="121"/>
                    </a:cubicBezTo>
                    <a:cubicBezTo>
                      <a:pt x="940" y="131"/>
                      <a:pt x="940" y="141"/>
                      <a:pt x="945" y="150"/>
                    </a:cubicBezTo>
                    <a:cubicBezTo>
                      <a:pt x="948" y="156"/>
                      <a:pt x="957" y="158"/>
                      <a:pt x="960" y="164"/>
                    </a:cubicBezTo>
                    <a:cubicBezTo>
                      <a:pt x="964" y="173"/>
                      <a:pt x="963" y="183"/>
                      <a:pt x="967" y="192"/>
                    </a:cubicBezTo>
                    <a:cubicBezTo>
                      <a:pt x="975" y="207"/>
                      <a:pt x="995" y="235"/>
                      <a:pt x="995" y="235"/>
                    </a:cubicBezTo>
                    <a:cubicBezTo>
                      <a:pt x="1001" y="261"/>
                      <a:pt x="997" y="310"/>
                      <a:pt x="1031" y="278"/>
                    </a:cubicBezTo>
                    <a:cubicBezTo>
                      <a:pt x="1035" y="210"/>
                      <a:pt x="1038" y="150"/>
                      <a:pt x="1059" y="86"/>
                    </a:cubicBezTo>
                    <a:cubicBezTo>
                      <a:pt x="1084" y="161"/>
                      <a:pt x="1099" y="250"/>
                      <a:pt x="1159" y="306"/>
                    </a:cubicBezTo>
                    <a:cubicBezTo>
                      <a:pt x="1190" y="260"/>
                      <a:pt x="1208" y="146"/>
                      <a:pt x="1223" y="86"/>
                    </a:cubicBezTo>
                    <a:cubicBezTo>
                      <a:pt x="1231" y="137"/>
                      <a:pt x="1249" y="169"/>
                      <a:pt x="1272" y="214"/>
                    </a:cubicBezTo>
                    <a:cubicBezTo>
                      <a:pt x="1283" y="236"/>
                      <a:pt x="1286" y="262"/>
                      <a:pt x="1294" y="285"/>
                    </a:cubicBezTo>
                    <a:cubicBezTo>
                      <a:pt x="1327" y="235"/>
                      <a:pt x="1302" y="163"/>
                      <a:pt x="1336" y="114"/>
                    </a:cubicBezTo>
                    <a:cubicBezTo>
                      <a:pt x="1346" y="100"/>
                      <a:pt x="1365" y="72"/>
                      <a:pt x="1365" y="72"/>
                    </a:cubicBezTo>
                    <a:cubicBezTo>
                      <a:pt x="1381" y="136"/>
                      <a:pt x="1369" y="112"/>
                      <a:pt x="1393" y="150"/>
                    </a:cubicBezTo>
                    <a:cubicBezTo>
                      <a:pt x="1395" y="159"/>
                      <a:pt x="1396" y="169"/>
                      <a:pt x="1400" y="178"/>
                    </a:cubicBezTo>
                    <a:cubicBezTo>
                      <a:pt x="1403" y="184"/>
                      <a:pt x="1412" y="186"/>
                      <a:pt x="1415" y="192"/>
                    </a:cubicBezTo>
                    <a:cubicBezTo>
                      <a:pt x="1428" y="217"/>
                      <a:pt x="1441" y="258"/>
                      <a:pt x="1450" y="285"/>
                    </a:cubicBezTo>
                    <a:cubicBezTo>
                      <a:pt x="1462" y="236"/>
                      <a:pt x="1472" y="185"/>
                      <a:pt x="1500" y="143"/>
                    </a:cubicBezTo>
                    <a:cubicBezTo>
                      <a:pt x="1516" y="76"/>
                      <a:pt x="1500" y="72"/>
                      <a:pt x="1536" y="107"/>
                    </a:cubicBezTo>
                    <a:cubicBezTo>
                      <a:pt x="1554" y="162"/>
                      <a:pt x="1580" y="215"/>
                      <a:pt x="1621" y="256"/>
                    </a:cubicBezTo>
                    <a:cubicBezTo>
                      <a:pt x="1623" y="261"/>
                      <a:pt x="1632" y="299"/>
                      <a:pt x="1642" y="299"/>
                    </a:cubicBezTo>
                    <a:cubicBezTo>
                      <a:pt x="1650" y="299"/>
                      <a:pt x="1652" y="285"/>
                      <a:pt x="1656" y="278"/>
                    </a:cubicBezTo>
                    <a:cubicBezTo>
                      <a:pt x="1669" y="252"/>
                      <a:pt x="1673" y="220"/>
                      <a:pt x="1678" y="192"/>
                    </a:cubicBezTo>
                    <a:cubicBezTo>
                      <a:pt x="1680" y="149"/>
                      <a:pt x="1677" y="106"/>
                      <a:pt x="1685" y="64"/>
                    </a:cubicBezTo>
                    <a:cubicBezTo>
                      <a:pt x="1686" y="57"/>
                      <a:pt x="1695" y="74"/>
                      <a:pt x="1699" y="79"/>
                    </a:cubicBezTo>
                    <a:cubicBezTo>
                      <a:pt x="1704" y="86"/>
                      <a:pt x="1708" y="94"/>
                      <a:pt x="1713" y="100"/>
                    </a:cubicBezTo>
                    <a:cubicBezTo>
                      <a:pt x="1735" y="127"/>
                      <a:pt x="1752" y="160"/>
                      <a:pt x="1777" y="185"/>
                    </a:cubicBezTo>
                  </a:path>
                </a:pathLst>
              </a:custGeom>
              <a:noFill/>
              <a:ln w="19050" cap="flat" cmpd="sng">
                <a:solidFill>
                  <a:srgbClr val="9933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095" name="Freeform 31"/>
              <p:cNvSpPr>
                <a:spLocks/>
              </p:cNvSpPr>
              <p:nvPr/>
            </p:nvSpPr>
            <p:spPr bwMode="auto">
              <a:xfrm>
                <a:off x="2562" y="1965"/>
                <a:ext cx="454" cy="45"/>
              </a:xfrm>
              <a:custGeom>
                <a:avLst/>
                <a:gdLst>
                  <a:gd name="T0" fmla="*/ 0 w 1777"/>
                  <a:gd name="T1" fmla="*/ 150 h 310"/>
                  <a:gd name="T2" fmla="*/ 142 w 1777"/>
                  <a:gd name="T3" fmla="*/ 0 h 310"/>
                  <a:gd name="T4" fmla="*/ 199 w 1777"/>
                  <a:gd name="T5" fmla="*/ 164 h 310"/>
                  <a:gd name="T6" fmla="*/ 256 w 1777"/>
                  <a:gd name="T7" fmla="*/ 278 h 310"/>
                  <a:gd name="T8" fmla="*/ 263 w 1777"/>
                  <a:gd name="T9" fmla="*/ 256 h 310"/>
                  <a:gd name="T10" fmla="*/ 277 w 1777"/>
                  <a:gd name="T11" fmla="*/ 235 h 310"/>
                  <a:gd name="T12" fmla="*/ 284 w 1777"/>
                  <a:gd name="T13" fmla="*/ 200 h 310"/>
                  <a:gd name="T14" fmla="*/ 312 w 1777"/>
                  <a:gd name="T15" fmla="*/ 157 h 310"/>
                  <a:gd name="T16" fmla="*/ 391 w 1777"/>
                  <a:gd name="T17" fmla="*/ 29 h 310"/>
                  <a:gd name="T18" fmla="*/ 412 w 1777"/>
                  <a:gd name="T19" fmla="*/ 157 h 310"/>
                  <a:gd name="T20" fmla="*/ 440 w 1777"/>
                  <a:gd name="T21" fmla="*/ 285 h 310"/>
                  <a:gd name="T22" fmla="*/ 476 w 1777"/>
                  <a:gd name="T23" fmla="*/ 185 h 310"/>
                  <a:gd name="T24" fmla="*/ 519 w 1777"/>
                  <a:gd name="T25" fmla="*/ 43 h 310"/>
                  <a:gd name="T26" fmla="*/ 561 w 1777"/>
                  <a:gd name="T27" fmla="*/ 22 h 310"/>
                  <a:gd name="T28" fmla="*/ 597 w 1777"/>
                  <a:gd name="T29" fmla="*/ 100 h 310"/>
                  <a:gd name="T30" fmla="*/ 647 w 1777"/>
                  <a:gd name="T31" fmla="*/ 264 h 310"/>
                  <a:gd name="T32" fmla="*/ 704 w 1777"/>
                  <a:gd name="T33" fmla="*/ 136 h 310"/>
                  <a:gd name="T34" fmla="*/ 760 w 1777"/>
                  <a:gd name="T35" fmla="*/ 15 h 310"/>
                  <a:gd name="T36" fmla="*/ 789 w 1777"/>
                  <a:gd name="T37" fmla="*/ 93 h 310"/>
                  <a:gd name="T38" fmla="*/ 817 w 1777"/>
                  <a:gd name="T39" fmla="*/ 178 h 310"/>
                  <a:gd name="T40" fmla="*/ 839 w 1777"/>
                  <a:gd name="T41" fmla="*/ 278 h 310"/>
                  <a:gd name="T42" fmla="*/ 867 w 1777"/>
                  <a:gd name="T43" fmla="*/ 143 h 310"/>
                  <a:gd name="T44" fmla="*/ 888 w 1777"/>
                  <a:gd name="T45" fmla="*/ 72 h 310"/>
                  <a:gd name="T46" fmla="*/ 896 w 1777"/>
                  <a:gd name="T47" fmla="*/ 50 h 310"/>
                  <a:gd name="T48" fmla="*/ 938 w 1777"/>
                  <a:gd name="T49" fmla="*/ 121 h 310"/>
                  <a:gd name="T50" fmla="*/ 945 w 1777"/>
                  <a:gd name="T51" fmla="*/ 150 h 310"/>
                  <a:gd name="T52" fmla="*/ 960 w 1777"/>
                  <a:gd name="T53" fmla="*/ 164 h 310"/>
                  <a:gd name="T54" fmla="*/ 967 w 1777"/>
                  <a:gd name="T55" fmla="*/ 192 h 310"/>
                  <a:gd name="T56" fmla="*/ 995 w 1777"/>
                  <a:gd name="T57" fmla="*/ 235 h 310"/>
                  <a:gd name="T58" fmla="*/ 1031 w 1777"/>
                  <a:gd name="T59" fmla="*/ 278 h 310"/>
                  <a:gd name="T60" fmla="*/ 1059 w 1777"/>
                  <a:gd name="T61" fmla="*/ 86 h 310"/>
                  <a:gd name="T62" fmla="*/ 1159 w 1777"/>
                  <a:gd name="T63" fmla="*/ 306 h 310"/>
                  <a:gd name="T64" fmla="*/ 1223 w 1777"/>
                  <a:gd name="T65" fmla="*/ 86 h 310"/>
                  <a:gd name="T66" fmla="*/ 1272 w 1777"/>
                  <a:gd name="T67" fmla="*/ 214 h 310"/>
                  <a:gd name="T68" fmla="*/ 1294 w 1777"/>
                  <a:gd name="T69" fmla="*/ 285 h 310"/>
                  <a:gd name="T70" fmla="*/ 1336 w 1777"/>
                  <a:gd name="T71" fmla="*/ 114 h 310"/>
                  <a:gd name="T72" fmla="*/ 1365 w 1777"/>
                  <a:gd name="T73" fmla="*/ 72 h 310"/>
                  <a:gd name="T74" fmla="*/ 1393 w 1777"/>
                  <a:gd name="T75" fmla="*/ 150 h 310"/>
                  <a:gd name="T76" fmla="*/ 1400 w 1777"/>
                  <a:gd name="T77" fmla="*/ 178 h 310"/>
                  <a:gd name="T78" fmla="*/ 1415 w 1777"/>
                  <a:gd name="T79" fmla="*/ 192 h 310"/>
                  <a:gd name="T80" fmla="*/ 1450 w 1777"/>
                  <a:gd name="T81" fmla="*/ 285 h 310"/>
                  <a:gd name="T82" fmla="*/ 1500 w 1777"/>
                  <a:gd name="T83" fmla="*/ 143 h 310"/>
                  <a:gd name="T84" fmla="*/ 1536 w 1777"/>
                  <a:gd name="T85" fmla="*/ 107 h 310"/>
                  <a:gd name="T86" fmla="*/ 1621 w 1777"/>
                  <a:gd name="T87" fmla="*/ 256 h 310"/>
                  <a:gd name="T88" fmla="*/ 1642 w 1777"/>
                  <a:gd name="T89" fmla="*/ 299 h 310"/>
                  <a:gd name="T90" fmla="*/ 1656 w 1777"/>
                  <a:gd name="T91" fmla="*/ 278 h 310"/>
                  <a:gd name="T92" fmla="*/ 1678 w 1777"/>
                  <a:gd name="T93" fmla="*/ 192 h 310"/>
                  <a:gd name="T94" fmla="*/ 1685 w 1777"/>
                  <a:gd name="T95" fmla="*/ 64 h 310"/>
                  <a:gd name="T96" fmla="*/ 1699 w 1777"/>
                  <a:gd name="T97" fmla="*/ 79 h 310"/>
                  <a:gd name="T98" fmla="*/ 1713 w 1777"/>
                  <a:gd name="T99" fmla="*/ 100 h 310"/>
                  <a:gd name="T100" fmla="*/ 1777 w 1777"/>
                  <a:gd name="T101" fmla="*/ 18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7" h="310">
                    <a:moveTo>
                      <a:pt x="0" y="150"/>
                    </a:moveTo>
                    <a:cubicBezTo>
                      <a:pt x="23" y="79"/>
                      <a:pt x="103" y="61"/>
                      <a:pt x="142" y="0"/>
                    </a:cubicBezTo>
                    <a:cubicBezTo>
                      <a:pt x="156" y="44"/>
                      <a:pt x="168" y="135"/>
                      <a:pt x="199" y="164"/>
                    </a:cubicBezTo>
                    <a:cubicBezTo>
                      <a:pt x="210" y="208"/>
                      <a:pt x="217" y="253"/>
                      <a:pt x="256" y="278"/>
                    </a:cubicBezTo>
                    <a:cubicBezTo>
                      <a:pt x="258" y="271"/>
                      <a:pt x="260" y="263"/>
                      <a:pt x="263" y="256"/>
                    </a:cubicBezTo>
                    <a:cubicBezTo>
                      <a:pt x="267" y="248"/>
                      <a:pt x="274" y="243"/>
                      <a:pt x="277" y="235"/>
                    </a:cubicBezTo>
                    <a:cubicBezTo>
                      <a:pt x="281" y="224"/>
                      <a:pt x="279" y="211"/>
                      <a:pt x="284" y="200"/>
                    </a:cubicBezTo>
                    <a:cubicBezTo>
                      <a:pt x="291" y="184"/>
                      <a:pt x="306" y="173"/>
                      <a:pt x="312" y="157"/>
                    </a:cubicBezTo>
                    <a:cubicBezTo>
                      <a:pt x="331" y="107"/>
                      <a:pt x="351" y="66"/>
                      <a:pt x="391" y="29"/>
                    </a:cubicBezTo>
                    <a:cubicBezTo>
                      <a:pt x="418" y="113"/>
                      <a:pt x="395" y="31"/>
                      <a:pt x="412" y="157"/>
                    </a:cubicBezTo>
                    <a:cubicBezTo>
                      <a:pt x="417" y="199"/>
                      <a:pt x="430" y="244"/>
                      <a:pt x="440" y="285"/>
                    </a:cubicBezTo>
                    <a:cubicBezTo>
                      <a:pt x="468" y="259"/>
                      <a:pt x="466" y="221"/>
                      <a:pt x="476" y="185"/>
                    </a:cubicBezTo>
                    <a:cubicBezTo>
                      <a:pt x="489" y="137"/>
                      <a:pt x="503" y="90"/>
                      <a:pt x="519" y="43"/>
                    </a:cubicBezTo>
                    <a:cubicBezTo>
                      <a:pt x="522" y="33"/>
                      <a:pt x="553" y="25"/>
                      <a:pt x="561" y="22"/>
                    </a:cubicBezTo>
                    <a:cubicBezTo>
                      <a:pt x="569" y="52"/>
                      <a:pt x="580" y="74"/>
                      <a:pt x="597" y="100"/>
                    </a:cubicBezTo>
                    <a:cubicBezTo>
                      <a:pt x="611" y="156"/>
                      <a:pt x="630" y="209"/>
                      <a:pt x="647" y="264"/>
                    </a:cubicBezTo>
                    <a:cubicBezTo>
                      <a:pt x="680" y="228"/>
                      <a:pt x="676" y="175"/>
                      <a:pt x="704" y="136"/>
                    </a:cubicBezTo>
                    <a:cubicBezTo>
                      <a:pt x="718" y="94"/>
                      <a:pt x="722" y="40"/>
                      <a:pt x="760" y="15"/>
                    </a:cubicBezTo>
                    <a:cubicBezTo>
                      <a:pt x="768" y="42"/>
                      <a:pt x="782" y="66"/>
                      <a:pt x="789" y="93"/>
                    </a:cubicBezTo>
                    <a:cubicBezTo>
                      <a:pt x="809" y="167"/>
                      <a:pt x="792" y="129"/>
                      <a:pt x="817" y="178"/>
                    </a:cubicBezTo>
                    <a:cubicBezTo>
                      <a:pt x="835" y="254"/>
                      <a:pt x="828" y="220"/>
                      <a:pt x="839" y="278"/>
                    </a:cubicBezTo>
                    <a:cubicBezTo>
                      <a:pt x="865" y="237"/>
                      <a:pt x="857" y="189"/>
                      <a:pt x="867" y="143"/>
                    </a:cubicBezTo>
                    <a:cubicBezTo>
                      <a:pt x="874" y="110"/>
                      <a:pt x="876" y="108"/>
                      <a:pt x="888" y="72"/>
                    </a:cubicBezTo>
                    <a:cubicBezTo>
                      <a:pt x="891" y="65"/>
                      <a:pt x="896" y="50"/>
                      <a:pt x="896" y="50"/>
                    </a:cubicBezTo>
                    <a:cubicBezTo>
                      <a:pt x="913" y="77"/>
                      <a:pt x="915" y="98"/>
                      <a:pt x="938" y="121"/>
                    </a:cubicBezTo>
                    <a:cubicBezTo>
                      <a:pt x="940" y="131"/>
                      <a:pt x="940" y="141"/>
                      <a:pt x="945" y="150"/>
                    </a:cubicBezTo>
                    <a:cubicBezTo>
                      <a:pt x="948" y="156"/>
                      <a:pt x="957" y="158"/>
                      <a:pt x="960" y="164"/>
                    </a:cubicBezTo>
                    <a:cubicBezTo>
                      <a:pt x="964" y="173"/>
                      <a:pt x="963" y="183"/>
                      <a:pt x="967" y="192"/>
                    </a:cubicBezTo>
                    <a:cubicBezTo>
                      <a:pt x="975" y="207"/>
                      <a:pt x="995" y="235"/>
                      <a:pt x="995" y="235"/>
                    </a:cubicBezTo>
                    <a:cubicBezTo>
                      <a:pt x="1001" y="261"/>
                      <a:pt x="997" y="310"/>
                      <a:pt x="1031" y="278"/>
                    </a:cubicBezTo>
                    <a:cubicBezTo>
                      <a:pt x="1035" y="210"/>
                      <a:pt x="1038" y="150"/>
                      <a:pt x="1059" y="86"/>
                    </a:cubicBezTo>
                    <a:cubicBezTo>
                      <a:pt x="1084" y="161"/>
                      <a:pt x="1099" y="250"/>
                      <a:pt x="1159" y="306"/>
                    </a:cubicBezTo>
                    <a:cubicBezTo>
                      <a:pt x="1190" y="260"/>
                      <a:pt x="1208" y="146"/>
                      <a:pt x="1223" y="86"/>
                    </a:cubicBezTo>
                    <a:cubicBezTo>
                      <a:pt x="1231" y="137"/>
                      <a:pt x="1249" y="169"/>
                      <a:pt x="1272" y="214"/>
                    </a:cubicBezTo>
                    <a:cubicBezTo>
                      <a:pt x="1283" y="236"/>
                      <a:pt x="1286" y="262"/>
                      <a:pt x="1294" y="285"/>
                    </a:cubicBezTo>
                    <a:cubicBezTo>
                      <a:pt x="1327" y="235"/>
                      <a:pt x="1302" y="163"/>
                      <a:pt x="1336" y="114"/>
                    </a:cubicBezTo>
                    <a:cubicBezTo>
                      <a:pt x="1346" y="100"/>
                      <a:pt x="1365" y="72"/>
                      <a:pt x="1365" y="72"/>
                    </a:cubicBezTo>
                    <a:cubicBezTo>
                      <a:pt x="1381" y="136"/>
                      <a:pt x="1369" y="112"/>
                      <a:pt x="1393" y="150"/>
                    </a:cubicBezTo>
                    <a:cubicBezTo>
                      <a:pt x="1395" y="159"/>
                      <a:pt x="1396" y="169"/>
                      <a:pt x="1400" y="178"/>
                    </a:cubicBezTo>
                    <a:cubicBezTo>
                      <a:pt x="1403" y="184"/>
                      <a:pt x="1412" y="186"/>
                      <a:pt x="1415" y="192"/>
                    </a:cubicBezTo>
                    <a:cubicBezTo>
                      <a:pt x="1428" y="217"/>
                      <a:pt x="1441" y="258"/>
                      <a:pt x="1450" y="285"/>
                    </a:cubicBezTo>
                    <a:cubicBezTo>
                      <a:pt x="1462" y="236"/>
                      <a:pt x="1472" y="185"/>
                      <a:pt x="1500" y="143"/>
                    </a:cubicBezTo>
                    <a:cubicBezTo>
                      <a:pt x="1516" y="76"/>
                      <a:pt x="1500" y="72"/>
                      <a:pt x="1536" y="107"/>
                    </a:cubicBezTo>
                    <a:cubicBezTo>
                      <a:pt x="1554" y="162"/>
                      <a:pt x="1580" y="215"/>
                      <a:pt x="1621" y="256"/>
                    </a:cubicBezTo>
                    <a:cubicBezTo>
                      <a:pt x="1623" y="261"/>
                      <a:pt x="1632" y="299"/>
                      <a:pt x="1642" y="299"/>
                    </a:cubicBezTo>
                    <a:cubicBezTo>
                      <a:pt x="1650" y="299"/>
                      <a:pt x="1652" y="285"/>
                      <a:pt x="1656" y="278"/>
                    </a:cubicBezTo>
                    <a:cubicBezTo>
                      <a:pt x="1669" y="252"/>
                      <a:pt x="1673" y="220"/>
                      <a:pt x="1678" y="192"/>
                    </a:cubicBezTo>
                    <a:cubicBezTo>
                      <a:pt x="1680" y="149"/>
                      <a:pt x="1677" y="106"/>
                      <a:pt x="1685" y="64"/>
                    </a:cubicBezTo>
                    <a:cubicBezTo>
                      <a:pt x="1686" y="57"/>
                      <a:pt x="1695" y="74"/>
                      <a:pt x="1699" y="79"/>
                    </a:cubicBezTo>
                    <a:cubicBezTo>
                      <a:pt x="1704" y="86"/>
                      <a:pt x="1708" y="94"/>
                      <a:pt x="1713" y="100"/>
                    </a:cubicBezTo>
                    <a:cubicBezTo>
                      <a:pt x="1735" y="127"/>
                      <a:pt x="1752" y="160"/>
                      <a:pt x="1777" y="185"/>
                    </a:cubicBezTo>
                  </a:path>
                </a:pathLst>
              </a:custGeom>
              <a:noFill/>
              <a:ln w="19050" cap="flat" cmpd="sng">
                <a:solidFill>
                  <a:srgbClr val="9933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88096" name="Text Box 32"/>
            <p:cNvSpPr txBox="1">
              <a:spLocks noChangeArrowheads="1"/>
            </p:cNvSpPr>
            <p:nvPr/>
          </p:nvSpPr>
          <p:spPr bwMode="auto">
            <a:xfrm>
              <a:off x="657" y="184"/>
              <a:ext cx="4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latin typeface="Times New Roman" panose="02020603050405020304" pitchFamily="18" charset="0"/>
                  <a:ea typeface="华文楷体" panose="02010600040101010101" pitchFamily="2" charset="-122"/>
                </a:rPr>
                <a:t>cos L</a:t>
              </a:r>
            </a:p>
          </p:txBody>
        </p:sp>
        <p:sp>
          <p:nvSpPr>
            <p:cNvPr id="88097" name="Text Box 33"/>
            <p:cNvSpPr txBox="1">
              <a:spLocks noChangeArrowheads="1"/>
            </p:cNvSpPr>
            <p:nvPr/>
          </p:nvSpPr>
          <p:spPr bwMode="auto">
            <a:xfrm>
              <a:off x="2245" y="169"/>
              <a:ext cx="41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latin typeface="Times New Roman" panose="02020603050405020304" pitchFamily="18" charset="0"/>
                  <a:ea typeface="华文楷体" panose="02010600040101010101" pitchFamily="2" charset="-122"/>
                </a:rPr>
                <a:t>R cos</a:t>
              </a:r>
            </a:p>
          </p:txBody>
        </p:sp>
      </p:grpSp>
      <p:grpSp>
        <p:nvGrpSpPr>
          <p:cNvPr id="88098" name="Group 34"/>
          <p:cNvGrpSpPr>
            <a:grpSpLocks/>
          </p:cNvGrpSpPr>
          <p:nvPr/>
        </p:nvGrpSpPr>
        <p:grpSpPr bwMode="auto">
          <a:xfrm>
            <a:off x="612775" y="1995488"/>
            <a:ext cx="1585913" cy="654050"/>
            <a:chOff x="430" y="986"/>
            <a:chExt cx="999" cy="412"/>
          </a:xfrm>
        </p:grpSpPr>
        <p:grpSp>
          <p:nvGrpSpPr>
            <p:cNvPr id="88099" name="Group 35"/>
            <p:cNvGrpSpPr>
              <a:grpSpLocks/>
            </p:cNvGrpSpPr>
            <p:nvPr/>
          </p:nvGrpSpPr>
          <p:grpSpPr bwMode="auto">
            <a:xfrm>
              <a:off x="430" y="1162"/>
              <a:ext cx="999" cy="45"/>
              <a:chOff x="2290" y="2327"/>
              <a:chExt cx="999" cy="45"/>
            </a:xfrm>
          </p:grpSpPr>
          <p:sp>
            <p:nvSpPr>
              <p:cNvPr id="88100" name="Line 36"/>
              <p:cNvSpPr>
                <a:spLocks noChangeShapeType="1"/>
              </p:cNvSpPr>
              <p:nvPr/>
            </p:nvSpPr>
            <p:spPr bwMode="auto">
              <a:xfrm>
                <a:off x="3016" y="2341"/>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01" name="Freeform 37"/>
              <p:cNvSpPr>
                <a:spLocks/>
              </p:cNvSpPr>
              <p:nvPr/>
            </p:nvSpPr>
            <p:spPr bwMode="auto">
              <a:xfrm>
                <a:off x="2560" y="2327"/>
                <a:ext cx="454" cy="45"/>
              </a:xfrm>
              <a:custGeom>
                <a:avLst/>
                <a:gdLst>
                  <a:gd name="T0" fmla="*/ 0 w 1777"/>
                  <a:gd name="T1" fmla="*/ 150 h 310"/>
                  <a:gd name="T2" fmla="*/ 142 w 1777"/>
                  <a:gd name="T3" fmla="*/ 0 h 310"/>
                  <a:gd name="T4" fmla="*/ 199 w 1777"/>
                  <a:gd name="T5" fmla="*/ 164 h 310"/>
                  <a:gd name="T6" fmla="*/ 256 w 1777"/>
                  <a:gd name="T7" fmla="*/ 278 h 310"/>
                  <a:gd name="T8" fmla="*/ 263 w 1777"/>
                  <a:gd name="T9" fmla="*/ 256 h 310"/>
                  <a:gd name="T10" fmla="*/ 277 w 1777"/>
                  <a:gd name="T11" fmla="*/ 235 h 310"/>
                  <a:gd name="T12" fmla="*/ 284 w 1777"/>
                  <a:gd name="T13" fmla="*/ 200 h 310"/>
                  <a:gd name="T14" fmla="*/ 312 w 1777"/>
                  <a:gd name="T15" fmla="*/ 157 h 310"/>
                  <a:gd name="T16" fmla="*/ 391 w 1777"/>
                  <a:gd name="T17" fmla="*/ 29 h 310"/>
                  <a:gd name="T18" fmla="*/ 412 w 1777"/>
                  <a:gd name="T19" fmla="*/ 157 h 310"/>
                  <a:gd name="T20" fmla="*/ 440 w 1777"/>
                  <a:gd name="T21" fmla="*/ 285 h 310"/>
                  <a:gd name="T22" fmla="*/ 476 w 1777"/>
                  <a:gd name="T23" fmla="*/ 185 h 310"/>
                  <a:gd name="T24" fmla="*/ 519 w 1777"/>
                  <a:gd name="T25" fmla="*/ 43 h 310"/>
                  <a:gd name="T26" fmla="*/ 561 w 1777"/>
                  <a:gd name="T27" fmla="*/ 22 h 310"/>
                  <a:gd name="T28" fmla="*/ 597 w 1777"/>
                  <a:gd name="T29" fmla="*/ 100 h 310"/>
                  <a:gd name="T30" fmla="*/ 647 w 1777"/>
                  <a:gd name="T31" fmla="*/ 264 h 310"/>
                  <a:gd name="T32" fmla="*/ 704 w 1777"/>
                  <a:gd name="T33" fmla="*/ 136 h 310"/>
                  <a:gd name="T34" fmla="*/ 760 w 1777"/>
                  <a:gd name="T35" fmla="*/ 15 h 310"/>
                  <a:gd name="T36" fmla="*/ 789 w 1777"/>
                  <a:gd name="T37" fmla="*/ 93 h 310"/>
                  <a:gd name="T38" fmla="*/ 817 w 1777"/>
                  <a:gd name="T39" fmla="*/ 178 h 310"/>
                  <a:gd name="T40" fmla="*/ 839 w 1777"/>
                  <a:gd name="T41" fmla="*/ 278 h 310"/>
                  <a:gd name="T42" fmla="*/ 867 w 1777"/>
                  <a:gd name="T43" fmla="*/ 143 h 310"/>
                  <a:gd name="T44" fmla="*/ 888 w 1777"/>
                  <a:gd name="T45" fmla="*/ 72 h 310"/>
                  <a:gd name="T46" fmla="*/ 896 w 1777"/>
                  <a:gd name="T47" fmla="*/ 50 h 310"/>
                  <a:gd name="T48" fmla="*/ 938 w 1777"/>
                  <a:gd name="T49" fmla="*/ 121 h 310"/>
                  <a:gd name="T50" fmla="*/ 945 w 1777"/>
                  <a:gd name="T51" fmla="*/ 150 h 310"/>
                  <a:gd name="T52" fmla="*/ 960 w 1777"/>
                  <a:gd name="T53" fmla="*/ 164 h 310"/>
                  <a:gd name="T54" fmla="*/ 967 w 1777"/>
                  <a:gd name="T55" fmla="*/ 192 h 310"/>
                  <a:gd name="T56" fmla="*/ 995 w 1777"/>
                  <a:gd name="T57" fmla="*/ 235 h 310"/>
                  <a:gd name="T58" fmla="*/ 1031 w 1777"/>
                  <a:gd name="T59" fmla="*/ 278 h 310"/>
                  <a:gd name="T60" fmla="*/ 1059 w 1777"/>
                  <a:gd name="T61" fmla="*/ 86 h 310"/>
                  <a:gd name="T62" fmla="*/ 1159 w 1777"/>
                  <a:gd name="T63" fmla="*/ 306 h 310"/>
                  <a:gd name="T64" fmla="*/ 1223 w 1777"/>
                  <a:gd name="T65" fmla="*/ 86 h 310"/>
                  <a:gd name="T66" fmla="*/ 1272 w 1777"/>
                  <a:gd name="T67" fmla="*/ 214 h 310"/>
                  <a:gd name="T68" fmla="*/ 1294 w 1777"/>
                  <a:gd name="T69" fmla="*/ 285 h 310"/>
                  <a:gd name="T70" fmla="*/ 1336 w 1777"/>
                  <a:gd name="T71" fmla="*/ 114 h 310"/>
                  <a:gd name="T72" fmla="*/ 1365 w 1777"/>
                  <a:gd name="T73" fmla="*/ 72 h 310"/>
                  <a:gd name="T74" fmla="*/ 1393 w 1777"/>
                  <a:gd name="T75" fmla="*/ 150 h 310"/>
                  <a:gd name="T76" fmla="*/ 1400 w 1777"/>
                  <a:gd name="T77" fmla="*/ 178 h 310"/>
                  <a:gd name="T78" fmla="*/ 1415 w 1777"/>
                  <a:gd name="T79" fmla="*/ 192 h 310"/>
                  <a:gd name="T80" fmla="*/ 1450 w 1777"/>
                  <a:gd name="T81" fmla="*/ 285 h 310"/>
                  <a:gd name="T82" fmla="*/ 1500 w 1777"/>
                  <a:gd name="T83" fmla="*/ 143 h 310"/>
                  <a:gd name="T84" fmla="*/ 1536 w 1777"/>
                  <a:gd name="T85" fmla="*/ 107 h 310"/>
                  <a:gd name="T86" fmla="*/ 1621 w 1777"/>
                  <a:gd name="T87" fmla="*/ 256 h 310"/>
                  <a:gd name="T88" fmla="*/ 1642 w 1777"/>
                  <a:gd name="T89" fmla="*/ 299 h 310"/>
                  <a:gd name="T90" fmla="*/ 1656 w 1777"/>
                  <a:gd name="T91" fmla="*/ 278 h 310"/>
                  <a:gd name="T92" fmla="*/ 1678 w 1777"/>
                  <a:gd name="T93" fmla="*/ 192 h 310"/>
                  <a:gd name="T94" fmla="*/ 1685 w 1777"/>
                  <a:gd name="T95" fmla="*/ 64 h 310"/>
                  <a:gd name="T96" fmla="*/ 1699 w 1777"/>
                  <a:gd name="T97" fmla="*/ 79 h 310"/>
                  <a:gd name="T98" fmla="*/ 1713 w 1777"/>
                  <a:gd name="T99" fmla="*/ 100 h 310"/>
                  <a:gd name="T100" fmla="*/ 1777 w 1777"/>
                  <a:gd name="T101" fmla="*/ 18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7" h="310">
                    <a:moveTo>
                      <a:pt x="0" y="150"/>
                    </a:moveTo>
                    <a:cubicBezTo>
                      <a:pt x="23" y="79"/>
                      <a:pt x="103" y="61"/>
                      <a:pt x="142" y="0"/>
                    </a:cubicBezTo>
                    <a:cubicBezTo>
                      <a:pt x="156" y="44"/>
                      <a:pt x="168" y="135"/>
                      <a:pt x="199" y="164"/>
                    </a:cubicBezTo>
                    <a:cubicBezTo>
                      <a:pt x="210" y="208"/>
                      <a:pt x="217" y="253"/>
                      <a:pt x="256" y="278"/>
                    </a:cubicBezTo>
                    <a:cubicBezTo>
                      <a:pt x="258" y="271"/>
                      <a:pt x="260" y="263"/>
                      <a:pt x="263" y="256"/>
                    </a:cubicBezTo>
                    <a:cubicBezTo>
                      <a:pt x="267" y="248"/>
                      <a:pt x="274" y="243"/>
                      <a:pt x="277" y="235"/>
                    </a:cubicBezTo>
                    <a:cubicBezTo>
                      <a:pt x="281" y="224"/>
                      <a:pt x="279" y="211"/>
                      <a:pt x="284" y="200"/>
                    </a:cubicBezTo>
                    <a:cubicBezTo>
                      <a:pt x="291" y="184"/>
                      <a:pt x="306" y="173"/>
                      <a:pt x="312" y="157"/>
                    </a:cubicBezTo>
                    <a:cubicBezTo>
                      <a:pt x="331" y="107"/>
                      <a:pt x="351" y="66"/>
                      <a:pt x="391" y="29"/>
                    </a:cubicBezTo>
                    <a:cubicBezTo>
                      <a:pt x="418" y="113"/>
                      <a:pt x="395" y="31"/>
                      <a:pt x="412" y="157"/>
                    </a:cubicBezTo>
                    <a:cubicBezTo>
                      <a:pt x="417" y="199"/>
                      <a:pt x="430" y="244"/>
                      <a:pt x="440" y="285"/>
                    </a:cubicBezTo>
                    <a:cubicBezTo>
                      <a:pt x="468" y="259"/>
                      <a:pt x="466" y="221"/>
                      <a:pt x="476" y="185"/>
                    </a:cubicBezTo>
                    <a:cubicBezTo>
                      <a:pt x="489" y="137"/>
                      <a:pt x="503" y="90"/>
                      <a:pt x="519" y="43"/>
                    </a:cubicBezTo>
                    <a:cubicBezTo>
                      <a:pt x="522" y="33"/>
                      <a:pt x="553" y="25"/>
                      <a:pt x="561" y="22"/>
                    </a:cubicBezTo>
                    <a:cubicBezTo>
                      <a:pt x="569" y="52"/>
                      <a:pt x="580" y="74"/>
                      <a:pt x="597" y="100"/>
                    </a:cubicBezTo>
                    <a:cubicBezTo>
                      <a:pt x="611" y="156"/>
                      <a:pt x="630" y="209"/>
                      <a:pt x="647" y="264"/>
                    </a:cubicBezTo>
                    <a:cubicBezTo>
                      <a:pt x="680" y="228"/>
                      <a:pt x="676" y="175"/>
                      <a:pt x="704" y="136"/>
                    </a:cubicBezTo>
                    <a:cubicBezTo>
                      <a:pt x="718" y="94"/>
                      <a:pt x="722" y="40"/>
                      <a:pt x="760" y="15"/>
                    </a:cubicBezTo>
                    <a:cubicBezTo>
                      <a:pt x="768" y="42"/>
                      <a:pt x="782" y="66"/>
                      <a:pt x="789" y="93"/>
                    </a:cubicBezTo>
                    <a:cubicBezTo>
                      <a:pt x="809" y="167"/>
                      <a:pt x="792" y="129"/>
                      <a:pt x="817" y="178"/>
                    </a:cubicBezTo>
                    <a:cubicBezTo>
                      <a:pt x="835" y="254"/>
                      <a:pt x="828" y="220"/>
                      <a:pt x="839" y="278"/>
                    </a:cubicBezTo>
                    <a:cubicBezTo>
                      <a:pt x="865" y="237"/>
                      <a:pt x="857" y="189"/>
                      <a:pt x="867" y="143"/>
                    </a:cubicBezTo>
                    <a:cubicBezTo>
                      <a:pt x="874" y="110"/>
                      <a:pt x="876" y="108"/>
                      <a:pt x="888" y="72"/>
                    </a:cubicBezTo>
                    <a:cubicBezTo>
                      <a:pt x="891" y="65"/>
                      <a:pt x="896" y="50"/>
                      <a:pt x="896" y="50"/>
                    </a:cubicBezTo>
                    <a:cubicBezTo>
                      <a:pt x="913" y="77"/>
                      <a:pt x="915" y="98"/>
                      <a:pt x="938" y="121"/>
                    </a:cubicBezTo>
                    <a:cubicBezTo>
                      <a:pt x="940" y="131"/>
                      <a:pt x="940" y="141"/>
                      <a:pt x="945" y="150"/>
                    </a:cubicBezTo>
                    <a:cubicBezTo>
                      <a:pt x="948" y="156"/>
                      <a:pt x="957" y="158"/>
                      <a:pt x="960" y="164"/>
                    </a:cubicBezTo>
                    <a:cubicBezTo>
                      <a:pt x="964" y="173"/>
                      <a:pt x="963" y="183"/>
                      <a:pt x="967" y="192"/>
                    </a:cubicBezTo>
                    <a:cubicBezTo>
                      <a:pt x="975" y="207"/>
                      <a:pt x="995" y="235"/>
                      <a:pt x="995" y="235"/>
                    </a:cubicBezTo>
                    <a:cubicBezTo>
                      <a:pt x="1001" y="261"/>
                      <a:pt x="997" y="310"/>
                      <a:pt x="1031" y="278"/>
                    </a:cubicBezTo>
                    <a:cubicBezTo>
                      <a:pt x="1035" y="210"/>
                      <a:pt x="1038" y="150"/>
                      <a:pt x="1059" y="86"/>
                    </a:cubicBezTo>
                    <a:cubicBezTo>
                      <a:pt x="1084" y="161"/>
                      <a:pt x="1099" y="250"/>
                      <a:pt x="1159" y="306"/>
                    </a:cubicBezTo>
                    <a:cubicBezTo>
                      <a:pt x="1190" y="260"/>
                      <a:pt x="1208" y="146"/>
                      <a:pt x="1223" y="86"/>
                    </a:cubicBezTo>
                    <a:cubicBezTo>
                      <a:pt x="1231" y="137"/>
                      <a:pt x="1249" y="169"/>
                      <a:pt x="1272" y="214"/>
                    </a:cubicBezTo>
                    <a:cubicBezTo>
                      <a:pt x="1283" y="236"/>
                      <a:pt x="1286" y="262"/>
                      <a:pt x="1294" y="285"/>
                    </a:cubicBezTo>
                    <a:cubicBezTo>
                      <a:pt x="1327" y="235"/>
                      <a:pt x="1302" y="163"/>
                      <a:pt x="1336" y="114"/>
                    </a:cubicBezTo>
                    <a:cubicBezTo>
                      <a:pt x="1346" y="100"/>
                      <a:pt x="1365" y="72"/>
                      <a:pt x="1365" y="72"/>
                    </a:cubicBezTo>
                    <a:cubicBezTo>
                      <a:pt x="1381" y="136"/>
                      <a:pt x="1369" y="112"/>
                      <a:pt x="1393" y="150"/>
                    </a:cubicBezTo>
                    <a:cubicBezTo>
                      <a:pt x="1395" y="159"/>
                      <a:pt x="1396" y="169"/>
                      <a:pt x="1400" y="178"/>
                    </a:cubicBezTo>
                    <a:cubicBezTo>
                      <a:pt x="1403" y="184"/>
                      <a:pt x="1412" y="186"/>
                      <a:pt x="1415" y="192"/>
                    </a:cubicBezTo>
                    <a:cubicBezTo>
                      <a:pt x="1428" y="217"/>
                      <a:pt x="1441" y="258"/>
                      <a:pt x="1450" y="285"/>
                    </a:cubicBezTo>
                    <a:cubicBezTo>
                      <a:pt x="1462" y="236"/>
                      <a:pt x="1472" y="185"/>
                      <a:pt x="1500" y="143"/>
                    </a:cubicBezTo>
                    <a:cubicBezTo>
                      <a:pt x="1516" y="76"/>
                      <a:pt x="1500" y="72"/>
                      <a:pt x="1536" y="107"/>
                    </a:cubicBezTo>
                    <a:cubicBezTo>
                      <a:pt x="1554" y="162"/>
                      <a:pt x="1580" y="215"/>
                      <a:pt x="1621" y="256"/>
                    </a:cubicBezTo>
                    <a:cubicBezTo>
                      <a:pt x="1623" y="261"/>
                      <a:pt x="1632" y="299"/>
                      <a:pt x="1642" y="299"/>
                    </a:cubicBezTo>
                    <a:cubicBezTo>
                      <a:pt x="1650" y="299"/>
                      <a:pt x="1652" y="285"/>
                      <a:pt x="1656" y="278"/>
                    </a:cubicBezTo>
                    <a:cubicBezTo>
                      <a:pt x="1669" y="252"/>
                      <a:pt x="1673" y="220"/>
                      <a:pt x="1678" y="192"/>
                    </a:cubicBezTo>
                    <a:cubicBezTo>
                      <a:pt x="1680" y="149"/>
                      <a:pt x="1677" y="106"/>
                      <a:pt x="1685" y="64"/>
                    </a:cubicBezTo>
                    <a:cubicBezTo>
                      <a:pt x="1686" y="57"/>
                      <a:pt x="1695" y="74"/>
                      <a:pt x="1699" y="79"/>
                    </a:cubicBezTo>
                    <a:cubicBezTo>
                      <a:pt x="1704" y="86"/>
                      <a:pt x="1708" y="94"/>
                      <a:pt x="1713" y="100"/>
                    </a:cubicBezTo>
                    <a:cubicBezTo>
                      <a:pt x="1735" y="127"/>
                      <a:pt x="1752" y="160"/>
                      <a:pt x="1777" y="185"/>
                    </a:cubicBezTo>
                  </a:path>
                </a:pathLst>
              </a:custGeom>
              <a:noFill/>
              <a:ln w="19050" cap="flat" cmpd="sng">
                <a:solidFill>
                  <a:srgbClr val="9933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02" name="Line 38"/>
              <p:cNvSpPr>
                <a:spLocks noChangeShapeType="1"/>
              </p:cNvSpPr>
              <p:nvPr/>
            </p:nvSpPr>
            <p:spPr bwMode="auto">
              <a:xfrm>
                <a:off x="2290" y="2341"/>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88103" name="Text Box 39"/>
            <p:cNvSpPr txBox="1">
              <a:spLocks noChangeArrowheads="1"/>
            </p:cNvSpPr>
            <p:nvPr/>
          </p:nvSpPr>
          <p:spPr bwMode="auto">
            <a:xfrm>
              <a:off x="839" y="986"/>
              <a:ext cx="404"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latin typeface="Times New Roman" panose="02020603050405020304" pitchFamily="18" charset="0"/>
                  <a:ea typeface="华文楷体" panose="02010600040101010101" pitchFamily="2" charset="-122"/>
                </a:rPr>
                <a:t>cos L</a:t>
              </a:r>
            </a:p>
            <a:p>
              <a:pPr>
                <a:lnSpc>
                  <a:spcPct val="130000"/>
                </a:lnSpc>
              </a:pPr>
              <a:r>
                <a:rPr lang="zh-CN" altLang="en-US" sz="1600" b="1">
                  <a:latin typeface="Times New Roman" panose="02020603050405020304" pitchFamily="18" charset="0"/>
                  <a:ea typeface="华文楷体" panose="02010600040101010101" pitchFamily="2" charset="-122"/>
                </a:rPr>
                <a:t>左臂</a:t>
              </a:r>
            </a:p>
          </p:txBody>
        </p:sp>
      </p:grpSp>
      <p:grpSp>
        <p:nvGrpSpPr>
          <p:cNvPr id="88104" name="Group 40"/>
          <p:cNvGrpSpPr>
            <a:grpSpLocks/>
          </p:cNvGrpSpPr>
          <p:nvPr/>
        </p:nvGrpSpPr>
        <p:grpSpPr bwMode="auto">
          <a:xfrm>
            <a:off x="2916238" y="1995488"/>
            <a:ext cx="1585912" cy="630237"/>
            <a:chOff x="1882" y="986"/>
            <a:chExt cx="999" cy="397"/>
          </a:xfrm>
        </p:grpSpPr>
        <p:grpSp>
          <p:nvGrpSpPr>
            <p:cNvPr id="88105" name="Group 41"/>
            <p:cNvGrpSpPr>
              <a:grpSpLocks/>
            </p:cNvGrpSpPr>
            <p:nvPr/>
          </p:nvGrpSpPr>
          <p:grpSpPr bwMode="auto">
            <a:xfrm>
              <a:off x="1882" y="1162"/>
              <a:ext cx="999" cy="45"/>
              <a:chOff x="3742" y="2327"/>
              <a:chExt cx="999" cy="45"/>
            </a:xfrm>
          </p:grpSpPr>
          <p:sp>
            <p:nvSpPr>
              <p:cNvPr id="88106" name="Line 42"/>
              <p:cNvSpPr>
                <a:spLocks noChangeShapeType="1"/>
              </p:cNvSpPr>
              <p:nvPr/>
            </p:nvSpPr>
            <p:spPr bwMode="auto">
              <a:xfrm>
                <a:off x="4468" y="2341"/>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07" name="Freeform 43"/>
              <p:cNvSpPr>
                <a:spLocks/>
              </p:cNvSpPr>
              <p:nvPr/>
            </p:nvSpPr>
            <p:spPr bwMode="auto">
              <a:xfrm>
                <a:off x="4012" y="2327"/>
                <a:ext cx="454" cy="45"/>
              </a:xfrm>
              <a:custGeom>
                <a:avLst/>
                <a:gdLst>
                  <a:gd name="T0" fmla="*/ 0 w 1777"/>
                  <a:gd name="T1" fmla="*/ 150 h 310"/>
                  <a:gd name="T2" fmla="*/ 142 w 1777"/>
                  <a:gd name="T3" fmla="*/ 0 h 310"/>
                  <a:gd name="T4" fmla="*/ 199 w 1777"/>
                  <a:gd name="T5" fmla="*/ 164 h 310"/>
                  <a:gd name="T6" fmla="*/ 256 w 1777"/>
                  <a:gd name="T7" fmla="*/ 278 h 310"/>
                  <a:gd name="T8" fmla="*/ 263 w 1777"/>
                  <a:gd name="T9" fmla="*/ 256 h 310"/>
                  <a:gd name="T10" fmla="*/ 277 w 1777"/>
                  <a:gd name="T11" fmla="*/ 235 h 310"/>
                  <a:gd name="T12" fmla="*/ 284 w 1777"/>
                  <a:gd name="T13" fmla="*/ 200 h 310"/>
                  <a:gd name="T14" fmla="*/ 312 w 1777"/>
                  <a:gd name="T15" fmla="*/ 157 h 310"/>
                  <a:gd name="T16" fmla="*/ 391 w 1777"/>
                  <a:gd name="T17" fmla="*/ 29 h 310"/>
                  <a:gd name="T18" fmla="*/ 412 w 1777"/>
                  <a:gd name="T19" fmla="*/ 157 h 310"/>
                  <a:gd name="T20" fmla="*/ 440 w 1777"/>
                  <a:gd name="T21" fmla="*/ 285 h 310"/>
                  <a:gd name="T22" fmla="*/ 476 w 1777"/>
                  <a:gd name="T23" fmla="*/ 185 h 310"/>
                  <a:gd name="T24" fmla="*/ 519 w 1777"/>
                  <a:gd name="T25" fmla="*/ 43 h 310"/>
                  <a:gd name="T26" fmla="*/ 561 w 1777"/>
                  <a:gd name="T27" fmla="*/ 22 h 310"/>
                  <a:gd name="T28" fmla="*/ 597 w 1777"/>
                  <a:gd name="T29" fmla="*/ 100 h 310"/>
                  <a:gd name="T30" fmla="*/ 647 w 1777"/>
                  <a:gd name="T31" fmla="*/ 264 h 310"/>
                  <a:gd name="T32" fmla="*/ 704 w 1777"/>
                  <a:gd name="T33" fmla="*/ 136 h 310"/>
                  <a:gd name="T34" fmla="*/ 760 w 1777"/>
                  <a:gd name="T35" fmla="*/ 15 h 310"/>
                  <a:gd name="T36" fmla="*/ 789 w 1777"/>
                  <a:gd name="T37" fmla="*/ 93 h 310"/>
                  <a:gd name="T38" fmla="*/ 817 w 1777"/>
                  <a:gd name="T39" fmla="*/ 178 h 310"/>
                  <a:gd name="T40" fmla="*/ 839 w 1777"/>
                  <a:gd name="T41" fmla="*/ 278 h 310"/>
                  <a:gd name="T42" fmla="*/ 867 w 1777"/>
                  <a:gd name="T43" fmla="*/ 143 h 310"/>
                  <a:gd name="T44" fmla="*/ 888 w 1777"/>
                  <a:gd name="T45" fmla="*/ 72 h 310"/>
                  <a:gd name="T46" fmla="*/ 896 w 1777"/>
                  <a:gd name="T47" fmla="*/ 50 h 310"/>
                  <a:gd name="T48" fmla="*/ 938 w 1777"/>
                  <a:gd name="T49" fmla="*/ 121 h 310"/>
                  <a:gd name="T50" fmla="*/ 945 w 1777"/>
                  <a:gd name="T51" fmla="*/ 150 h 310"/>
                  <a:gd name="T52" fmla="*/ 960 w 1777"/>
                  <a:gd name="T53" fmla="*/ 164 h 310"/>
                  <a:gd name="T54" fmla="*/ 967 w 1777"/>
                  <a:gd name="T55" fmla="*/ 192 h 310"/>
                  <a:gd name="T56" fmla="*/ 995 w 1777"/>
                  <a:gd name="T57" fmla="*/ 235 h 310"/>
                  <a:gd name="T58" fmla="*/ 1031 w 1777"/>
                  <a:gd name="T59" fmla="*/ 278 h 310"/>
                  <a:gd name="T60" fmla="*/ 1059 w 1777"/>
                  <a:gd name="T61" fmla="*/ 86 h 310"/>
                  <a:gd name="T62" fmla="*/ 1159 w 1777"/>
                  <a:gd name="T63" fmla="*/ 306 h 310"/>
                  <a:gd name="T64" fmla="*/ 1223 w 1777"/>
                  <a:gd name="T65" fmla="*/ 86 h 310"/>
                  <a:gd name="T66" fmla="*/ 1272 w 1777"/>
                  <a:gd name="T67" fmla="*/ 214 h 310"/>
                  <a:gd name="T68" fmla="*/ 1294 w 1777"/>
                  <a:gd name="T69" fmla="*/ 285 h 310"/>
                  <a:gd name="T70" fmla="*/ 1336 w 1777"/>
                  <a:gd name="T71" fmla="*/ 114 h 310"/>
                  <a:gd name="T72" fmla="*/ 1365 w 1777"/>
                  <a:gd name="T73" fmla="*/ 72 h 310"/>
                  <a:gd name="T74" fmla="*/ 1393 w 1777"/>
                  <a:gd name="T75" fmla="*/ 150 h 310"/>
                  <a:gd name="T76" fmla="*/ 1400 w 1777"/>
                  <a:gd name="T77" fmla="*/ 178 h 310"/>
                  <a:gd name="T78" fmla="*/ 1415 w 1777"/>
                  <a:gd name="T79" fmla="*/ 192 h 310"/>
                  <a:gd name="T80" fmla="*/ 1450 w 1777"/>
                  <a:gd name="T81" fmla="*/ 285 h 310"/>
                  <a:gd name="T82" fmla="*/ 1500 w 1777"/>
                  <a:gd name="T83" fmla="*/ 143 h 310"/>
                  <a:gd name="T84" fmla="*/ 1536 w 1777"/>
                  <a:gd name="T85" fmla="*/ 107 h 310"/>
                  <a:gd name="T86" fmla="*/ 1621 w 1777"/>
                  <a:gd name="T87" fmla="*/ 256 h 310"/>
                  <a:gd name="T88" fmla="*/ 1642 w 1777"/>
                  <a:gd name="T89" fmla="*/ 299 h 310"/>
                  <a:gd name="T90" fmla="*/ 1656 w 1777"/>
                  <a:gd name="T91" fmla="*/ 278 h 310"/>
                  <a:gd name="T92" fmla="*/ 1678 w 1777"/>
                  <a:gd name="T93" fmla="*/ 192 h 310"/>
                  <a:gd name="T94" fmla="*/ 1685 w 1777"/>
                  <a:gd name="T95" fmla="*/ 64 h 310"/>
                  <a:gd name="T96" fmla="*/ 1699 w 1777"/>
                  <a:gd name="T97" fmla="*/ 79 h 310"/>
                  <a:gd name="T98" fmla="*/ 1713 w 1777"/>
                  <a:gd name="T99" fmla="*/ 100 h 310"/>
                  <a:gd name="T100" fmla="*/ 1777 w 1777"/>
                  <a:gd name="T101" fmla="*/ 18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7" h="310">
                    <a:moveTo>
                      <a:pt x="0" y="150"/>
                    </a:moveTo>
                    <a:cubicBezTo>
                      <a:pt x="23" y="79"/>
                      <a:pt x="103" y="61"/>
                      <a:pt x="142" y="0"/>
                    </a:cubicBezTo>
                    <a:cubicBezTo>
                      <a:pt x="156" y="44"/>
                      <a:pt x="168" y="135"/>
                      <a:pt x="199" y="164"/>
                    </a:cubicBezTo>
                    <a:cubicBezTo>
                      <a:pt x="210" y="208"/>
                      <a:pt x="217" y="253"/>
                      <a:pt x="256" y="278"/>
                    </a:cubicBezTo>
                    <a:cubicBezTo>
                      <a:pt x="258" y="271"/>
                      <a:pt x="260" y="263"/>
                      <a:pt x="263" y="256"/>
                    </a:cubicBezTo>
                    <a:cubicBezTo>
                      <a:pt x="267" y="248"/>
                      <a:pt x="274" y="243"/>
                      <a:pt x="277" y="235"/>
                    </a:cubicBezTo>
                    <a:cubicBezTo>
                      <a:pt x="281" y="224"/>
                      <a:pt x="279" y="211"/>
                      <a:pt x="284" y="200"/>
                    </a:cubicBezTo>
                    <a:cubicBezTo>
                      <a:pt x="291" y="184"/>
                      <a:pt x="306" y="173"/>
                      <a:pt x="312" y="157"/>
                    </a:cubicBezTo>
                    <a:cubicBezTo>
                      <a:pt x="331" y="107"/>
                      <a:pt x="351" y="66"/>
                      <a:pt x="391" y="29"/>
                    </a:cubicBezTo>
                    <a:cubicBezTo>
                      <a:pt x="418" y="113"/>
                      <a:pt x="395" y="31"/>
                      <a:pt x="412" y="157"/>
                    </a:cubicBezTo>
                    <a:cubicBezTo>
                      <a:pt x="417" y="199"/>
                      <a:pt x="430" y="244"/>
                      <a:pt x="440" y="285"/>
                    </a:cubicBezTo>
                    <a:cubicBezTo>
                      <a:pt x="468" y="259"/>
                      <a:pt x="466" y="221"/>
                      <a:pt x="476" y="185"/>
                    </a:cubicBezTo>
                    <a:cubicBezTo>
                      <a:pt x="489" y="137"/>
                      <a:pt x="503" y="90"/>
                      <a:pt x="519" y="43"/>
                    </a:cubicBezTo>
                    <a:cubicBezTo>
                      <a:pt x="522" y="33"/>
                      <a:pt x="553" y="25"/>
                      <a:pt x="561" y="22"/>
                    </a:cubicBezTo>
                    <a:cubicBezTo>
                      <a:pt x="569" y="52"/>
                      <a:pt x="580" y="74"/>
                      <a:pt x="597" y="100"/>
                    </a:cubicBezTo>
                    <a:cubicBezTo>
                      <a:pt x="611" y="156"/>
                      <a:pt x="630" y="209"/>
                      <a:pt x="647" y="264"/>
                    </a:cubicBezTo>
                    <a:cubicBezTo>
                      <a:pt x="680" y="228"/>
                      <a:pt x="676" y="175"/>
                      <a:pt x="704" y="136"/>
                    </a:cubicBezTo>
                    <a:cubicBezTo>
                      <a:pt x="718" y="94"/>
                      <a:pt x="722" y="40"/>
                      <a:pt x="760" y="15"/>
                    </a:cubicBezTo>
                    <a:cubicBezTo>
                      <a:pt x="768" y="42"/>
                      <a:pt x="782" y="66"/>
                      <a:pt x="789" y="93"/>
                    </a:cubicBezTo>
                    <a:cubicBezTo>
                      <a:pt x="809" y="167"/>
                      <a:pt x="792" y="129"/>
                      <a:pt x="817" y="178"/>
                    </a:cubicBezTo>
                    <a:cubicBezTo>
                      <a:pt x="835" y="254"/>
                      <a:pt x="828" y="220"/>
                      <a:pt x="839" y="278"/>
                    </a:cubicBezTo>
                    <a:cubicBezTo>
                      <a:pt x="865" y="237"/>
                      <a:pt x="857" y="189"/>
                      <a:pt x="867" y="143"/>
                    </a:cubicBezTo>
                    <a:cubicBezTo>
                      <a:pt x="874" y="110"/>
                      <a:pt x="876" y="108"/>
                      <a:pt x="888" y="72"/>
                    </a:cubicBezTo>
                    <a:cubicBezTo>
                      <a:pt x="891" y="65"/>
                      <a:pt x="896" y="50"/>
                      <a:pt x="896" y="50"/>
                    </a:cubicBezTo>
                    <a:cubicBezTo>
                      <a:pt x="913" y="77"/>
                      <a:pt x="915" y="98"/>
                      <a:pt x="938" y="121"/>
                    </a:cubicBezTo>
                    <a:cubicBezTo>
                      <a:pt x="940" y="131"/>
                      <a:pt x="940" y="141"/>
                      <a:pt x="945" y="150"/>
                    </a:cubicBezTo>
                    <a:cubicBezTo>
                      <a:pt x="948" y="156"/>
                      <a:pt x="957" y="158"/>
                      <a:pt x="960" y="164"/>
                    </a:cubicBezTo>
                    <a:cubicBezTo>
                      <a:pt x="964" y="173"/>
                      <a:pt x="963" y="183"/>
                      <a:pt x="967" y="192"/>
                    </a:cubicBezTo>
                    <a:cubicBezTo>
                      <a:pt x="975" y="207"/>
                      <a:pt x="995" y="235"/>
                      <a:pt x="995" y="235"/>
                    </a:cubicBezTo>
                    <a:cubicBezTo>
                      <a:pt x="1001" y="261"/>
                      <a:pt x="997" y="310"/>
                      <a:pt x="1031" y="278"/>
                    </a:cubicBezTo>
                    <a:cubicBezTo>
                      <a:pt x="1035" y="210"/>
                      <a:pt x="1038" y="150"/>
                      <a:pt x="1059" y="86"/>
                    </a:cubicBezTo>
                    <a:cubicBezTo>
                      <a:pt x="1084" y="161"/>
                      <a:pt x="1099" y="250"/>
                      <a:pt x="1159" y="306"/>
                    </a:cubicBezTo>
                    <a:cubicBezTo>
                      <a:pt x="1190" y="260"/>
                      <a:pt x="1208" y="146"/>
                      <a:pt x="1223" y="86"/>
                    </a:cubicBezTo>
                    <a:cubicBezTo>
                      <a:pt x="1231" y="137"/>
                      <a:pt x="1249" y="169"/>
                      <a:pt x="1272" y="214"/>
                    </a:cubicBezTo>
                    <a:cubicBezTo>
                      <a:pt x="1283" y="236"/>
                      <a:pt x="1286" y="262"/>
                      <a:pt x="1294" y="285"/>
                    </a:cubicBezTo>
                    <a:cubicBezTo>
                      <a:pt x="1327" y="235"/>
                      <a:pt x="1302" y="163"/>
                      <a:pt x="1336" y="114"/>
                    </a:cubicBezTo>
                    <a:cubicBezTo>
                      <a:pt x="1346" y="100"/>
                      <a:pt x="1365" y="72"/>
                      <a:pt x="1365" y="72"/>
                    </a:cubicBezTo>
                    <a:cubicBezTo>
                      <a:pt x="1381" y="136"/>
                      <a:pt x="1369" y="112"/>
                      <a:pt x="1393" y="150"/>
                    </a:cubicBezTo>
                    <a:cubicBezTo>
                      <a:pt x="1395" y="159"/>
                      <a:pt x="1396" y="169"/>
                      <a:pt x="1400" y="178"/>
                    </a:cubicBezTo>
                    <a:cubicBezTo>
                      <a:pt x="1403" y="184"/>
                      <a:pt x="1412" y="186"/>
                      <a:pt x="1415" y="192"/>
                    </a:cubicBezTo>
                    <a:cubicBezTo>
                      <a:pt x="1428" y="217"/>
                      <a:pt x="1441" y="258"/>
                      <a:pt x="1450" y="285"/>
                    </a:cubicBezTo>
                    <a:cubicBezTo>
                      <a:pt x="1462" y="236"/>
                      <a:pt x="1472" y="185"/>
                      <a:pt x="1500" y="143"/>
                    </a:cubicBezTo>
                    <a:cubicBezTo>
                      <a:pt x="1516" y="76"/>
                      <a:pt x="1500" y="72"/>
                      <a:pt x="1536" y="107"/>
                    </a:cubicBezTo>
                    <a:cubicBezTo>
                      <a:pt x="1554" y="162"/>
                      <a:pt x="1580" y="215"/>
                      <a:pt x="1621" y="256"/>
                    </a:cubicBezTo>
                    <a:cubicBezTo>
                      <a:pt x="1623" y="261"/>
                      <a:pt x="1632" y="299"/>
                      <a:pt x="1642" y="299"/>
                    </a:cubicBezTo>
                    <a:cubicBezTo>
                      <a:pt x="1650" y="299"/>
                      <a:pt x="1652" y="285"/>
                      <a:pt x="1656" y="278"/>
                    </a:cubicBezTo>
                    <a:cubicBezTo>
                      <a:pt x="1669" y="252"/>
                      <a:pt x="1673" y="220"/>
                      <a:pt x="1678" y="192"/>
                    </a:cubicBezTo>
                    <a:cubicBezTo>
                      <a:pt x="1680" y="149"/>
                      <a:pt x="1677" y="106"/>
                      <a:pt x="1685" y="64"/>
                    </a:cubicBezTo>
                    <a:cubicBezTo>
                      <a:pt x="1686" y="57"/>
                      <a:pt x="1695" y="74"/>
                      <a:pt x="1699" y="79"/>
                    </a:cubicBezTo>
                    <a:cubicBezTo>
                      <a:pt x="1704" y="86"/>
                      <a:pt x="1708" y="94"/>
                      <a:pt x="1713" y="100"/>
                    </a:cubicBezTo>
                    <a:cubicBezTo>
                      <a:pt x="1735" y="127"/>
                      <a:pt x="1752" y="160"/>
                      <a:pt x="1777" y="185"/>
                    </a:cubicBezTo>
                  </a:path>
                </a:pathLst>
              </a:custGeom>
              <a:noFill/>
              <a:ln w="19050" cap="flat" cmpd="sng">
                <a:solidFill>
                  <a:srgbClr val="9933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08" name="Line 44"/>
              <p:cNvSpPr>
                <a:spLocks noChangeShapeType="1"/>
              </p:cNvSpPr>
              <p:nvPr/>
            </p:nvSpPr>
            <p:spPr bwMode="auto">
              <a:xfrm>
                <a:off x="3742" y="2341"/>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88109" name="Text Box 45"/>
            <p:cNvSpPr txBox="1">
              <a:spLocks noChangeArrowheads="1"/>
            </p:cNvSpPr>
            <p:nvPr/>
          </p:nvSpPr>
          <p:spPr bwMode="auto">
            <a:xfrm>
              <a:off x="2109" y="986"/>
              <a:ext cx="411"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latin typeface="Times New Roman" panose="02020603050405020304" pitchFamily="18" charset="0"/>
                  <a:ea typeface="华文楷体" panose="02010600040101010101" pitchFamily="2" charset="-122"/>
                </a:rPr>
                <a:t>R cos</a:t>
              </a:r>
            </a:p>
            <a:p>
              <a:pPr>
                <a:lnSpc>
                  <a:spcPct val="120000"/>
                </a:lnSpc>
              </a:pPr>
              <a:r>
                <a:rPr lang="zh-CN" altLang="en-US" sz="1600" b="1">
                  <a:latin typeface="Times New Roman" panose="02020603050405020304" pitchFamily="18" charset="0"/>
                  <a:ea typeface="华文楷体" panose="02010600040101010101" pitchFamily="2" charset="-122"/>
                </a:rPr>
                <a:t>右臂</a:t>
              </a:r>
            </a:p>
          </p:txBody>
        </p:sp>
      </p:grpSp>
      <p:grpSp>
        <p:nvGrpSpPr>
          <p:cNvPr id="88110" name="Group 46"/>
          <p:cNvGrpSpPr>
            <a:grpSpLocks/>
          </p:cNvGrpSpPr>
          <p:nvPr/>
        </p:nvGrpSpPr>
        <p:grpSpPr bwMode="auto">
          <a:xfrm>
            <a:off x="5653088" y="569913"/>
            <a:ext cx="2713037" cy="581025"/>
            <a:chOff x="3515" y="87"/>
            <a:chExt cx="1709" cy="366"/>
          </a:xfrm>
        </p:grpSpPr>
        <p:sp>
          <p:nvSpPr>
            <p:cNvPr id="88111" name="Freeform 47"/>
            <p:cNvSpPr>
              <a:spLocks/>
            </p:cNvSpPr>
            <p:nvPr/>
          </p:nvSpPr>
          <p:spPr bwMode="auto">
            <a:xfrm>
              <a:off x="3515" y="119"/>
              <a:ext cx="997" cy="318"/>
            </a:xfrm>
            <a:custGeom>
              <a:avLst/>
              <a:gdLst>
                <a:gd name="T0" fmla="*/ 72 w 1188"/>
                <a:gd name="T1" fmla="*/ 107 h 476"/>
                <a:gd name="T2" fmla="*/ 0 w 1188"/>
                <a:gd name="T3" fmla="*/ 178 h 476"/>
                <a:gd name="T4" fmla="*/ 79 w 1188"/>
                <a:gd name="T5" fmla="*/ 220 h 476"/>
                <a:gd name="T6" fmla="*/ 64 w 1188"/>
                <a:gd name="T7" fmla="*/ 192 h 476"/>
                <a:gd name="T8" fmla="*/ 0 w 1188"/>
                <a:gd name="T9" fmla="*/ 277 h 476"/>
                <a:gd name="T10" fmla="*/ 72 w 1188"/>
                <a:gd name="T11" fmla="*/ 348 h 476"/>
                <a:gd name="T12" fmla="*/ 143 w 1188"/>
                <a:gd name="T13" fmla="*/ 306 h 476"/>
                <a:gd name="T14" fmla="*/ 157 w 1188"/>
                <a:gd name="T15" fmla="*/ 291 h 476"/>
                <a:gd name="T16" fmla="*/ 114 w 1188"/>
                <a:gd name="T17" fmla="*/ 299 h 476"/>
                <a:gd name="T18" fmla="*/ 107 w 1188"/>
                <a:gd name="T19" fmla="*/ 327 h 476"/>
                <a:gd name="T20" fmla="*/ 192 w 1188"/>
                <a:gd name="T21" fmla="*/ 405 h 476"/>
                <a:gd name="T22" fmla="*/ 249 w 1188"/>
                <a:gd name="T23" fmla="*/ 398 h 476"/>
                <a:gd name="T24" fmla="*/ 299 w 1188"/>
                <a:gd name="T25" fmla="*/ 313 h 476"/>
                <a:gd name="T26" fmla="*/ 235 w 1188"/>
                <a:gd name="T27" fmla="*/ 320 h 476"/>
                <a:gd name="T28" fmla="*/ 228 w 1188"/>
                <a:gd name="T29" fmla="*/ 341 h 476"/>
                <a:gd name="T30" fmla="*/ 342 w 1188"/>
                <a:gd name="T31" fmla="*/ 405 h 476"/>
                <a:gd name="T32" fmla="*/ 413 w 1188"/>
                <a:gd name="T33" fmla="*/ 370 h 476"/>
                <a:gd name="T34" fmla="*/ 520 w 1188"/>
                <a:gd name="T35" fmla="*/ 263 h 476"/>
                <a:gd name="T36" fmla="*/ 527 w 1188"/>
                <a:gd name="T37" fmla="*/ 192 h 476"/>
                <a:gd name="T38" fmla="*/ 548 w 1188"/>
                <a:gd name="T39" fmla="*/ 114 h 476"/>
                <a:gd name="T40" fmla="*/ 498 w 1188"/>
                <a:gd name="T41" fmla="*/ 121 h 476"/>
                <a:gd name="T42" fmla="*/ 505 w 1188"/>
                <a:gd name="T43" fmla="*/ 163 h 476"/>
                <a:gd name="T44" fmla="*/ 598 w 1188"/>
                <a:gd name="T45" fmla="*/ 156 h 476"/>
                <a:gd name="T46" fmla="*/ 669 w 1188"/>
                <a:gd name="T47" fmla="*/ 213 h 476"/>
                <a:gd name="T48" fmla="*/ 662 w 1188"/>
                <a:gd name="T49" fmla="*/ 313 h 476"/>
                <a:gd name="T50" fmla="*/ 655 w 1188"/>
                <a:gd name="T51" fmla="*/ 334 h 476"/>
                <a:gd name="T52" fmla="*/ 612 w 1188"/>
                <a:gd name="T53" fmla="*/ 348 h 476"/>
                <a:gd name="T54" fmla="*/ 534 w 1188"/>
                <a:gd name="T55" fmla="*/ 405 h 476"/>
                <a:gd name="T56" fmla="*/ 484 w 1188"/>
                <a:gd name="T57" fmla="*/ 391 h 476"/>
                <a:gd name="T58" fmla="*/ 491 w 1188"/>
                <a:gd name="T59" fmla="*/ 348 h 476"/>
                <a:gd name="T60" fmla="*/ 470 w 1188"/>
                <a:gd name="T61" fmla="*/ 363 h 476"/>
                <a:gd name="T62" fmla="*/ 427 w 1188"/>
                <a:gd name="T63" fmla="*/ 391 h 476"/>
                <a:gd name="T64" fmla="*/ 448 w 1188"/>
                <a:gd name="T65" fmla="*/ 476 h 476"/>
                <a:gd name="T66" fmla="*/ 527 w 1188"/>
                <a:gd name="T67" fmla="*/ 434 h 476"/>
                <a:gd name="T68" fmla="*/ 569 w 1188"/>
                <a:gd name="T69" fmla="*/ 405 h 476"/>
                <a:gd name="T70" fmla="*/ 591 w 1188"/>
                <a:gd name="T71" fmla="*/ 391 h 476"/>
                <a:gd name="T72" fmla="*/ 576 w 1188"/>
                <a:gd name="T73" fmla="*/ 306 h 476"/>
                <a:gd name="T74" fmla="*/ 555 w 1188"/>
                <a:gd name="T75" fmla="*/ 441 h 476"/>
                <a:gd name="T76" fmla="*/ 768 w 1188"/>
                <a:gd name="T77" fmla="*/ 398 h 476"/>
                <a:gd name="T78" fmla="*/ 840 w 1188"/>
                <a:gd name="T79" fmla="*/ 313 h 476"/>
                <a:gd name="T80" fmla="*/ 875 w 1188"/>
                <a:gd name="T81" fmla="*/ 185 h 476"/>
                <a:gd name="T82" fmla="*/ 854 w 1188"/>
                <a:gd name="T83" fmla="*/ 71 h 476"/>
                <a:gd name="T84" fmla="*/ 797 w 1188"/>
                <a:gd name="T85" fmla="*/ 78 h 476"/>
                <a:gd name="T86" fmla="*/ 811 w 1188"/>
                <a:gd name="T87" fmla="*/ 114 h 476"/>
                <a:gd name="T88" fmla="*/ 868 w 1188"/>
                <a:gd name="T89" fmla="*/ 71 h 476"/>
                <a:gd name="T90" fmla="*/ 832 w 1188"/>
                <a:gd name="T91" fmla="*/ 0 h 476"/>
                <a:gd name="T92" fmla="*/ 733 w 1188"/>
                <a:gd name="T93" fmla="*/ 14 h 476"/>
                <a:gd name="T94" fmla="*/ 719 w 1188"/>
                <a:gd name="T95" fmla="*/ 92 h 476"/>
                <a:gd name="T96" fmla="*/ 889 w 1188"/>
                <a:gd name="T97" fmla="*/ 121 h 476"/>
                <a:gd name="T98" fmla="*/ 932 w 1188"/>
                <a:gd name="T99" fmla="*/ 128 h 476"/>
                <a:gd name="T100" fmla="*/ 975 w 1188"/>
                <a:gd name="T101" fmla="*/ 142 h 476"/>
                <a:gd name="T102" fmla="*/ 1088 w 1188"/>
                <a:gd name="T103" fmla="*/ 199 h 476"/>
                <a:gd name="T104" fmla="*/ 989 w 1188"/>
                <a:gd name="T105" fmla="*/ 363 h 476"/>
                <a:gd name="T106" fmla="*/ 1003 w 1188"/>
                <a:gd name="T107" fmla="*/ 427 h 476"/>
                <a:gd name="T108" fmla="*/ 1067 w 1188"/>
                <a:gd name="T109" fmla="*/ 419 h 476"/>
                <a:gd name="T110" fmla="*/ 1046 w 1188"/>
                <a:gd name="T111" fmla="*/ 377 h 476"/>
                <a:gd name="T112" fmla="*/ 939 w 1188"/>
                <a:gd name="T113" fmla="*/ 391 h 476"/>
                <a:gd name="T114" fmla="*/ 946 w 1188"/>
                <a:gd name="T115" fmla="*/ 462 h 476"/>
                <a:gd name="T116" fmla="*/ 975 w 1188"/>
                <a:gd name="T117" fmla="*/ 469 h 476"/>
                <a:gd name="T118" fmla="*/ 1124 w 1188"/>
                <a:gd name="T119" fmla="*/ 462 h 476"/>
                <a:gd name="T120" fmla="*/ 1167 w 1188"/>
                <a:gd name="T121" fmla="*/ 434 h 476"/>
                <a:gd name="T122" fmla="*/ 1188 w 1188"/>
                <a:gd name="T123" fmla="*/ 41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8" h="476">
                  <a:moveTo>
                    <a:pt x="72" y="107"/>
                  </a:moveTo>
                  <a:cubicBezTo>
                    <a:pt x="31" y="120"/>
                    <a:pt x="19" y="140"/>
                    <a:pt x="0" y="178"/>
                  </a:cubicBezTo>
                  <a:cubicBezTo>
                    <a:pt x="21" y="258"/>
                    <a:pt x="6" y="243"/>
                    <a:pt x="79" y="220"/>
                  </a:cubicBezTo>
                  <a:cubicBezTo>
                    <a:pt x="74" y="211"/>
                    <a:pt x="74" y="195"/>
                    <a:pt x="64" y="192"/>
                  </a:cubicBezTo>
                  <a:cubicBezTo>
                    <a:pt x="41" y="184"/>
                    <a:pt x="8" y="262"/>
                    <a:pt x="0" y="277"/>
                  </a:cubicBezTo>
                  <a:cubicBezTo>
                    <a:pt x="22" y="360"/>
                    <a:pt x="4" y="326"/>
                    <a:pt x="72" y="348"/>
                  </a:cubicBezTo>
                  <a:cubicBezTo>
                    <a:pt x="123" y="338"/>
                    <a:pt x="98" y="349"/>
                    <a:pt x="143" y="306"/>
                  </a:cubicBezTo>
                  <a:cubicBezTo>
                    <a:pt x="148" y="301"/>
                    <a:pt x="164" y="293"/>
                    <a:pt x="157" y="291"/>
                  </a:cubicBezTo>
                  <a:cubicBezTo>
                    <a:pt x="143" y="288"/>
                    <a:pt x="128" y="296"/>
                    <a:pt x="114" y="299"/>
                  </a:cubicBezTo>
                  <a:cubicBezTo>
                    <a:pt x="112" y="308"/>
                    <a:pt x="107" y="317"/>
                    <a:pt x="107" y="327"/>
                  </a:cubicBezTo>
                  <a:cubicBezTo>
                    <a:pt x="107" y="410"/>
                    <a:pt x="121" y="396"/>
                    <a:pt x="192" y="405"/>
                  </a:cubicBezTo>
                  <a:cubicBezTo>
                    <a:pt x="211" y="403"/>
                    <a:pt x="231" y="403"/>
                    <a:pt x="249" y="398"/>
                  </a:cubicBezTo>
                  <a:cubicBezTo>
                    <a:pt x="276" y="390"/>
                    <a:pt x="292" y="335"/>
                    <a:pt x="299" y="313"/>
                  </a:cubicBezTo>
                  <a:cubicBezTo>
                    <a:pt x="273" y="273"/>
                    <a:pt x="267" y="298"/>
                    <a:pt x="235" y="320"/>
                  </a:cubicBezTo>
                  <a:cubicBezTo>
                    <a:pt x="233" y="327"/>
                    <a:pt x="227" y="334"/>
                    <a:pt x="228" y="341"/>
                  </a:cubicBezTo>
                  <a:cubicBezTo>
                    <a:pt x="236" y="446"/>
                    <a:pt x="235" y="412"/>
                    <a:pt x="342" y="405"/>
                  </a:cubicBezTo>
                  <a:cubicBezTo>
                    <a:pt x="368" y="396"/>
                    <a:pt x="389" y="382"/>
                    <a:pt x="413" y="370"/>
                  </a:cubicBezTo>
                  <a:cubicBezTo>
                    <a:pt x="448" y="334"/>
                    <a:pt x="484" y="298"/>
                    <a:pt x="520" y="263"/>
                  </a:cubicBezTo>
                  <a:cubicBezTo>
                    <a:pt x="529" y="236"/>
                    <a:pt x="536" y="219"/>
                    <a:pt x="527" y="192"/>
                  </a:cubicBezTo>
                  <a:cubicBezTo>
                    <a:pt x="555" y="149"/>
                    <a:pt x="558" y="173"/>
                    <a:pt x="548" y="114"/>
                  </a:cubicBezTo>
                  <a:cubicBezTo>
                    <a:pt x="531" y="116"/>
                    <a:pt x="509" y="108"/>
                    <a:pt x="498" y="121"/>
                  </a:cubicBezTo>
                  <a:cubicBezTo>
                    <a:pt x="489" y="132"/>
                    <a:pt x="492" y="158"/>
                    <a:pt x="505" y="163"/>
                  </a:cubicBezTo>
                  <a:cubicBezTo>
                    <a:pt x="534" y="173"/>
                    <a:pt x="567" y="158"/>
                    <a:pt x="598" y="156"/>
                  </a:cubicBezTo>
                  <a:cubicBezTo>
                    <a:pt x="670" y="178"/>
                    <a:pt x="636" y="163"/>
                    <a:pt x="669" y="213"/>
                  </a:cubicBezTo>
                  <a:cubicBezTo>
                    <a:pt x="667" y="246"/>
                    <a:pt x="666" y="280"/>
                    <a:pt x="662" y="313"/>
                  </a:cubicBezTo>
                  <a:cubicBezTo>
                    <a:pt x="661" y="320"/>
                    <a:pt x="661" y="330"/>
                    <a:pt x="655" y="334"/>
                  </a:cubicBezTo>
                  <a:cubicBezTo>
                    <a:pt x="643" y="343"/>
                    <a:pt x="612" y="348"/>
                    <a:pt x="612" y="348"/>
                  </a:cubicBezTo>
                  <a:cubicBezTo>
                    <a:pt x="584" y="368"/>
                    <a:pt x="567" y="394"/>
                    <a:pt x="534" y="405"/>
                  </a:cubicBezTo>
                  <a:cubicBezTo>
                    <a:pt x="517" y="400"/>
                    <a:pt x="494" y="405"/>
                    <a:pt x="484" y="391"/>
                  </a:cubicBezTo>
                  <a:cubicBezTo>
                    <a:pt x="475" y="379"/>
                    <a:pt x="497" y="361"/>
                    <a:pt x="491" y="348"/>
                  </a:cubicBezTo>
                  <a:cubicBezTo>
                    <a:pt x="487" y="340"/>
                    <a:pt x="477" y="358"/>
                    <a:pt x="470" y="363"/>
                  </a:cubicBezTo>
                  <a:cubicBezTo>
                    <a:pt x="456" y="373"/>
                    <a:pt x="427" y="391"/>
                    <a:pt x="427" y="391"/>
                  </a:cubicBezTo>
                  <a:cubicBezTo>
                    <a:pt x="418" y="427"/>
                    <a:pt x="403" y="461"/>
                    <a:pt x="448" y="476"/>
                  </a:cubicBezTo>
                  <a:cubicBezTo>
                    <a:pt x="489" y="463"/>
                    <a:pt x="495" y="458"/>
                    <a:pt x="527" y="434"/>
                  </a:cubicBezTo>
                  <a:cubicBezTo>
                    <a:pt x="541" y="424"/>
                    <a:pt x="555" y="414"/>
                    <a:pt x="569" y="405"/>
                  </a:cubicBezTo>
                  <a:cubicBezTo>
                    <a:pt x="576" y="400"/>
                    <a:pt x="591" y="391"/>
                    <a:pt x="591" y="391"/>
                  </a:cubicBezTo>
                  <a:cubicBezTo>
                    <a:pt x="614" y="357"/>
                    <a:pt x="624" y="321"/>
                    <a:pt x="576" y="306"/>
                  </a:cubicBezTo>
                  <a:cubicBezTo>
                    <a:pt x="502" y="321"/>
                    <a:pt x="471" y="399"/>
                    <a:pt x="555" y="441"/>
                  </a:cubicBezTo>
                  <a:cubicBezTo>
                    <a:pt x="626" y="436"/>
                    <a:pt x="707" y="439"/>
                    <a:pt x="768" y="398"/>
                  </a:cubicBezTo>
                  <a:cubicBezTo>
                    <a:pt x="791" y="366"/>
                    <a:pt x="807" y="334"/>
                    <a:pt x="840" y="313"/>
                  </a:cubicBezTo>
                  <a:cubicBezTo>
                    <a:pt x="854" y="271"/>
                    <a:pt x="866" y="229"/>
                    <a:pt x="875" y="185"/>
                  </a:cubicBezTo>
                  <a:cubicBezTo>
                    <a:pt x="879" y="144"/>
                    <a:pt x="902" y="87"/>
                    <a:pt x="854" y="71"/>
                  </a:cubicBezTo>
                  <a:cubicBezTo>
                    <a:pt x="835" y="73"/>
                    <a:pt x="814" y="69"/>
                    <a:pt x="797" y="78"/>
                  </a:cubicBezTo>
                  <a:cubicBezTo>
                    <a:pt x="741" y="106"/>
                    <a:pt x="806" y="113"/>
                    <a:pt x="811" y="114"/>
                  </a:cubicBezTo>
                  <a:cubicBezTo>
                    <a:pt x="829" y="94"/>
                    <a:pt x="848" y="91"/>
                    <a:pt x="868" y="71"/>
                  </a:cubicBezTo>
                  <a:cubicBezTo>
                    <a:pt x="862" y="33"/>
                    <a:pt x="868" y="12"/>
                    <a:pt x="832" y="0"/>
                  </a:cubicBezTo>
                  <a:cubicBezTo>
                    <a:pt x="799" y="5"/>
                    <a:pt x="765" y="6"/>
                    <a:pt x="733" y="14"/>
                  </a:cubicBezTo>
                  <a:cubicBezTo>
                    <a:pt x="696" y="23"/>
                    <a:pt x="706" y="64"/>
                    <a:pt x="719" y="92"/>
                  </a:cubicBezTo>
                  <a:cubicBezTo>
                    <a:pt x="732" y="121"/>
                    <a:pt x="845" y="118"/>
                    <a:pt x="889" y="121"/>
                  </a:cubicBezTo>
                  <a:cubicBezTo>
                    <a:pt x="903" y="123"/>
                    <a:pt x="918" y="125"/>
                    <a:pt x="932" y="128"/>
                  </a:cubicBezTo>
                  <a:cubicBezTo>
                    <a:pt x="947" y="132"/>
                    <a:pt x="975" y="142"/>
                    <a:pt x="975" y="142"/>
                  </a:cubicBezTo>
                  <a:cubicBezTo>
                    <a:pt x="1020" y="170"/>
                    <a:pt x="1044" y="177"/>
                    <a:pt x="1088" y="199"/>
                  </a:cubicBezTo>
                  <a:cubicBezTo>
                    <a:pt x="1127" y="301"/>
                    <a:pt x="1071" y="340"/>
                    <a:pt x="989" y="363"/>
                  </a:cubicBezTo>
                  <a:cubicBezTo>
                    <a:pt x="947" y="391"/>
                    <a:pt x="972" y="403"/>
                    <a:pt x="1003" y="427"/>
                  </a:cubicBezTo>
                  <a:cubicBezTo>
                    <a:pt x="1024" y="424"/>
                    <a:pt x="1053" y="435"/>
                    <a:pt x="1067" y="419"/>
                  </a:cubicBezTo>
                  <a:cubicBezTo>
                    <a:pt x="1077" y="407"/>
                    <a:pt x="1061" y="380"/>
                    <a:pt x="1046" y="377"/>
                  </a:cubicBezTo>
                  <a:cubicBezTo>
                    <a:pt x="1011" y="369"/>
                    <a:pt x="975" y="386"/>
                    <a:pt x="939" y="391"/>
                  </a:cubicBezTo>
                  <a:cubicBezTo>
                    <a:pt x="941" y="415"/>
                    <a:pt x="936" y="440"/>
                    <a:pt x="946" y="462"/>
                  </a:cubicBezTo>
                  <a:cubicBezTo>
                    <a:pt x="950" y="471"/>
                    <a:pt x="965" y="469"/>
                    <a:pt x="975" y="469"/>
                  </a:cubicBezTo>
                  <a:cubicBezTo>
                    <a:pt x="1025" y="469"/>
                    <a:pt x="1074" y="464"/>
                    <a:pt x="1124" y="462"/>
                  </a:cubicBezTo>
                  <a:cubicBezTo>
                    <a:pt x="1144" y="452"/>
                    <a:pt x="1154" y="450"/>
                    <a:pt x="1167" y="434"/>
                  </a:cubicBezTo>
                  <a:cubicBezTo>
                    <a:pt x="1186" y="410"/>
                    <a:pt x="1171" y="412"/>
                    <a:pt x="1188" y="412"/>
                  </a:cubicBezTo>
                </a:path>
              </a:pathLst>
            </a:custGeom>
            <a:noFill/>
            <a:ln w="38100" cap="flat" cmpd="sng">
              <a:solidFill>
                <a:srgbClr val="0066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12" name="Text Box 48"/>
            <p:cNvSpPr txBox="1">
              <a:spLocks noChangeArrowheads="1"/>
            </p:cNvSpPr>
            <p:nvPr/>
          </p:nvSpPr>
          <p:spPr bwMode="auto">
            <a:xfrm>
              <a:off x="4468" y="87"/>
              <a:ext cx="75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a:latin typeface="Times New Roman" panose="02020603050405020304" pitchFamily="18" charset="0"/>
                  <a:ea typeface="华文楷体" panose="02010600040101010101" pitchFamily="2" charset="-122"/>
                </a:rPr>
                <a:t>真核生物染</a:t>
              </a:r>
            </a:p>
            <a:p>
              <a:r>
                <a:rPr lang="zh-CN" altLang="en-US" sz="1600" b="1">
                  <a:latin typeface="Times New Roman" panose="02020603050405020304" pitchFamily="18" charset="0"/>
                  <a:ea typeface="华文楷体" panose="02010600040101010101" pitchFamily="2" charset="-122"/>
                </a:rPr>
                <a:t>色体</a:t>
              </a:r>
              <a:r>
                <a:rPr lang="en-US" altLang="zh-CN" sz="1600" b="1">
                  <a:latin typeface="Times New Roman" panose="02020603050405020304" pitchFamily="18" charset="0"/>
                  <a:ea typeface="华文楷体" panose="02010600040101010101" pitchFamily="2" charset="-122"/>
                </a:rPr>
                <a:t>DNA</a:t>
              </a:r>
            </a:p>
          </p:txBody>
        </p:sp>
      </p:grpSp>
      <p:grpSp>
        <p:nvGrpSpPr>
          <p:cNvPr id="88113" name="Group 49"/>
          <p:cNvGrpSpPr>
            <a:grpSpLocks/>
          </p:cNvGrpSpPr>
          <p:nvPr/>
        </p:nvGrpSpPr>
        <p:grpSpPr bwMode="auto">
          <a:xfrm>
            <a:off x="6445250" y="1268413"/>
            <a:ext cx="1898650" cy="447675"/>
            <a:chOff x="4060" y="799"/>
            <a:chExt cx="1196" cy="282"/>
          </a:xfrm>
        </p:grpSpPr>
        <p:sp>
          <p:nvSpPr>
            <p:cNvPr id="88114" name="Line 50"/>
            <p:cNvSpPr>
              <a:spLocks noChangeShapeType="1"/>
            </p:cNvSpPr>
            <p:nvPr/>
          </p:nvSpPr>
          <p:spPr bwMode="auto">
            <a:xfrm>
              <a:off x="4060" y="799"/>
              <a:ext cx="0" cy="28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15" name="Text Box 51"/>
            <p:cNvSpPr txBox="1">
              <a:spLocks noChangeArrowheads="1"/>
            </p:cNvSpPr>
            <p:nvPr/>
          </p:nvSpPr>
          <p:spPr bwMode="auto">
            <a:xfrm>
              <a:off x="4060" y="805"/>
              <a:ext cx="1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a:latin typeface="Times New Roman" panose="02020603050405020304" pitchFamily="18" charset="0"/>
                  <a:ea typeface="华文楷体" panose="02010600040101010101" pitchFamily="2" charset="-122"/>
                </a:rPr>
                <a:t>限制酶部分消化  </a:t>
              </a:r>
            </a:p>
          </p:txBody>
        </p:sp>
      </p:grpSp>
      <p:grpSp>
        <p:nvGrpSpPr>
          <p:cNvPr id="88116" name="Group 52"/>
          <p:cNvGrpSpPr>
            <a:grpSpLocks/>
          </p:cNvGrpSpPr>
          <p:nvPr/>
        </p:nvGrpSpPr>
        <p:grpSpPr bwMode="auto">
          <a:xfrm>
            <a:off x="2484438" y="2492375"/>
            <a:ext cx="4545012" cy="720725"/>
            <a:chOff x="1565" y="1570"/>
            <a:chExt cx="2863" cy="454"/>
          </a:xfrm>
        </p:grpSpPr>
        <p:sp>
          <p:nvSpPr>
            <p:cNvPr id="88117" name="Line 53"/>
            <p:cNvSpPr>
              <a:spLocks noChangeShapeType="1"/>
            </p:cNvSpPr>
            <p:nvPr/>
          </p:nvSpPr>
          <p:spPr bwMode="auto">
            <a:xfrm>
              <a:off x="1565" y="1570"/>
              <a:ext cx="0" cy="18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18" name="Line 54"/>
            <p:cNvSpPr>
              <a:spLocks noChangeShapeType="1"/>
            </p:cNvSpPr>
            <p:nvPr/>
          </p:nvSpPr>
          <p:spPr bwMode="auto">
            <a:xfrm>
              <a:off x="3969" y="1570"/>
              <a:ext cx="0" cy="18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19" name="Line 55"/>
            <p:cNvSpPr>
              <a:spLocks noChangeShapeType="1"/>
            </p:cNvSpPr>
            <p:nvPr/>
          </p:nvSpPr>
          <p:spPr bwMode="auto">
            <a:xfrm>
              <a:off x="1565" y="1751"/>
              <a:ext cx="240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20" name="Line 56"/>
            <p:cNvSpPr>
              <a:spLocks noChangeShapeType="1"/>
            </p:cNvSpPr>
            <p:nvPr/>
          </p:nvSpPr>
          <p:spPr bwMode="auto">
            <a:xfrm>
              <a:off x="2608" y="1752"/>
              <a:ext cx="0" cy="27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21" name="Text Box 57"/>
            <p:cNvSpPr txBox="1">
              <a:spLocks noChangeArrowheads="1"/>
            </p:cNvSpPr>
            <p:nvPr/>
          </p:nvSpPr>
          <p:spPr bwMode="auto">
            <a:xfrm>
              <a:off x="2608" y="1757"/>
              <a:ext cx="1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a:latin typeface="Times New Roman" panose="02020603050405020304" pitchFamily="18" charset="0"/>
                  <a:ea typeface="华文楷体" panose="02010600040101010101" pitchFamily="2" charset="-122"/>
                </a:rPr>
                <a:t>外源</a:t>
              </a:r>
              <a:r>
                <a:rPr lang="en-US" altLang="zh-CN" sz="1800" b="1">
                  <a:latin typeface="Times New Roman" panose="02020603050405020304" pitchFamily="18" charset="0"/>
                  <a:ea typeface="华文楷体" panose="02010600040101010101" pitchFamily="2" charset="-122"/>
                </a:rPr>
                <a:t>DNA</a:t>
              </a:r>
              <a:r>
                <a:rPr lang="zh-CN" altLang="en-US" sz="1800" b="1">
                  <a:latin typeface="Times New Roman" panose="02020603050405020304" pitchFamily="18" charset="0"/>
                  <a:ea typeface="华文楷体" panose="02010600040101010101" pitchFamily="2" charset="-122"/>
                </a:rPr>
                <a:t>与载体</a:t>
              </a:r>
              <a:r>
                <a:rPr lang="en-US" altLang="zh-CN" sz="1800" b="1">
                  <a:latin typeface="Times New Roman" panose="02020603050405020304" pitchFamily="18" charset="0"/>
                  <a:ea typeface="华文楷体" panose="02010600040101010101" pitchFamily="2" charset="-122"/>
                </a:rPr>
                <a:t>DNA</a:t>
              </a:r>
              <a:r>
                <a:rPr lang="zh-CN" altLang="en-US" sz="1800" b="1">
                  <a:latin typeface="Times New Roman" panose="02020603050405020304" pitchFamily="18" charset="0"/>
                  <a:ea typeface="华文楷体" panose="02010600040101010101" pitchFamily="2" charset="-122"/>
                </a:rPr>
                <a:t>混合  </a:t>
              </a:r>
            </a:p>
          </p:txBody>
        </p:sp>
      </p:grpSp>
      <p:grpSp>
        <p:nvGrpSpPr>
          <p:cNvPr id="88122" name="Group 58"/>
          <p:cNvGrpSpPr>
            <a:grpSpLocks/>
          </p:cNvGrpSpPr>
          <p:nvPr/>
        </p:nvGrpSpPr>
        <p:grpSpPr bwMode="auto">
          <a:xfrm>
            <a:off x="4140200" y="3789363"/>
            <a:ext cx="1327150" cy="503237"/>
            <a:chOff x="2789" y="2069"/>
            <a:chExt cx="836" cy="272"/>
          </a:xfrm>
        </p:grpSpPr>
        <p:sp>
          <p:nvSpPr>
            <p:cNvPr id="88123" name="Text Box 59"/>
            <p:cNvSpPr txBox="1">
              <a:spLocks noChangeArrowheads="1"/>
            </p:cNvSpPr>
            <p:nvPr/>
          </p:nvSpPr>
          <p:spPr bwMode="auto">
            <a:xfrm>
              <a:off x="2789" y="2084"/>
              <a:ext cx="8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a:latin typeface="Times New Roman" panose="02020603050405020304" pitchFamily="18" charset="0"/>
                  <a:ea typeface="华文楷体" panose="02010600040101010101" pitchFamily="2" charset="-122"/>
                </a:rPr>
                <a:t>连接反应    </a:t>
              </a:r>
            </a:p>
          </p:txBody>
        </p:sp>
        <p:sp>
          <p:nvSpPr>
            <p:cNvPr id="88124" name="Line 60"/>
            <p:cNvSpPr>
              <a:spLocks noChangeShapeType="1"/>
            </p:cNvSpPr>
            <p:nvPr/>
          </p:nvSpPr>
          <p:spPr bwMode="auto">
            <a:xfrm>
              <a:off x="2789" y="2069"/>
              <a:ext cx="0" cy="27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88125" name="Group 61"/>
          <p:cNvGrpSpPr>
            <a:grpSpLocks/>
          </p:cNvGrpSpPr>
          <p:nvPr/>
        </p:nvGrpSpPr>
        <p:grpSpPr bwMode="auto">
          <a:xfrm>
            <a:off x="4140200" y="4652963"/>
            <a:ext cx="1212850" cy="431800"/>
            <a:chOff x="2789" y="2478"/>
            <a:chExt cx="764" cy="272"/>
          </a:xfrm>
        </p:grpSpPr>
        <p:sp>
          <p:nvSpPr>
            <p:cNvPr id="88126" name="Line 62"/>
            <p:cNvSpPr>
              <a:spLocks noChangeShapeType="1"/>
            </p:cNvSpPr>
            <p:nvPr/>
          </p:nvSpPr>
          <p:spPr bwMode="auto">
            <a:xfrm>
              <a:off x="2789" y="2478"/>
              <a:ext cx="0" cy="27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27" name="Text Box 63"/>
            <p:cNvSpPr txBox="1">
              <a:spLocks noChangeArrowheads="1"/>
            </p:cNvSpPr>
            <p:nvPr/>
          </p:nvSpPr>
          <p:spPr bwMode="auto">
            <a:xfrm>
              <a:off x="2789" y="2494"/>
              <a:ext cx="7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a:latin typeface="Times New Roman" panose="02020603050405020304" pitchFamily="18" charset="0"/>
                  <a:ea typeface="华文楷体" panose="02010600040101010101" pitchFamily="2" charset="-122"/>
                </a:rPr>
                <a:t>体外包装  </a:t>
              </a:r>
            </a:p>
          </p:txBody>
        </p:sp>
      </p:grpSp>
      <p:grpSp>
        <p:nvGrpSpPr>
          <p:cNvPr id="88128" name="Group 64"/>
          <p:cNvGrpSpPr>
            <a:grpSpLocks/>
          </p:cNvGrpSpPr>
          <p:nvPr/>
        </p:nvGrpSpPr>
        <p:grpSpPr bwMode="auto">
          <a:xfrm>
            <a:off x="5219700" y="5326063"/>
            <a:ext cx="1670050" cy="641350"/>
            <a:chOff x="3288" y="3310"/>
            <a:chExt cx="1052" cy="404"/>
          </a:xfrm>
        </p:grpSpPr>
        <p:sp>
          <p:nvSpPr>
            <p:cNvPr id="88129" name="Text Box 65"/>
            <p:cNvSpPr txBox="1">
              <a:spLocks noChangeArrowheads="1"/>
            </p:cNvSpPr>
            <p:nvPr/>
          </p:nvSpPr>
          <p:spPr bwMode="auto">
            <a:xfrm>
              <a:off x="3288" y="3310"/>
              <a:ext cx="105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a:latin typeface="Times New Roman" panose="02020603050405020304" pitchFamily="18" charset="0"/>
                  <a:ea typeface="华文楷体" panose="02010600040101010101" pitchFamily="2" charset="-122"/>
                </a:rPr>
                <a:t>用重组噬菌体</a:t>
              </a:r>
            </a:p>
            <a:p>
              <a:r>
                <a:rPr lang="zh-CN" altLang="en-US" sz="1800" b="1">
                  <a:latin typeface="Times New Roman" panose="02020603050405020304" pitchFamily="18" charset="0"/>
                  <a:ea typeface="华文楷体" panose="02010600040101010101" pitchFamily="2" charset="-122"/>
                </a:rPr>
                <a:t>感染大肠杆菌  </a:t>
              </a:r>
            </a:p>
          </p:txBody>
        </p:sp>
        <p:sp>
          <p:nvSpPr>
            <p:cNvPr id="88130" name="Line 66"/>
            <p:cNvSpPr>
              <a:spLocks noChangeShapeType="1"/>
            </p:cNvSpPr>
            <p:nvPr/>
          </p:nvSpPr>
          <p:spPr bwMode="auto">
            <a:xfrm flipV="1">
              <a:off x="3289" y="3339"/>
              <a:ext cx="952" cy="1"/>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88131" name="Group 67"/>
          <p:cNvGrpSpPr>
            <a:grpSpLocks/>
          </p:cNvGrpSpPr>
          <p:nvPr/>
        </p:nvGrpSpPr>
        <p:grpSpPr bwMode="auto">
          <a:xfrm>
            <a:off x="5437188" y="1844675"/>
            <a:ext cx="2798762" cy="798513"/>
            <a:chOff x="3470" y="981"/>
            <a:chExt cx="1763" cy="639"/>
          </a:xfrm>
        </p:grpSpPr>
        <p:grpSp>
          <p:nvGrpSpPr>
            <p:cNvPr id="88132" name="Group 68"/>
            <p:cNvGrpSpPr>
              <a:grpSpLocks/>
            </p:cNvGrpSpPr>
            <p:nvPr/>
          </p:nvGrpSpPr>
          <p:grpSpPr bwMode="auto">
            <a:xfrm>
              <a:off x="3470" y="981"/>
              <a:ext cx="1315" cy="362"/>
              <a:chOff x="3969" y="845"/>
              <a:chExt cx="1315" cy="362"/>
            </a:xfrm>
          </p:grpSpPr>
          <p:sp>
            <p:nvSpPr>
              <p:cNvPr id="88133" name="Line 69"/>
              <p:cNvSpPr>
                <a:spLocks noChangeShapeType="1"/>
              </p:cNvSpPr>
              <p:nvPr/>
            </p:nvSpPr>
            <p:spPr bwMode="auto">
              <a:xfrm>
                <a:off x="3969" y="845"/>
                <a:ext cx="1315" cy="0"/>
              </a:xfrm>
              <a:prstGeom prst="line">
                <a:avLst/>
              </a:prstGeom>
              <a:noFill/>
              <a:ln w="38100">
                <a:solidFill>
                  <a:srgbClr val="0066FF"/>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34" name="Line 70"/>
              <p:cNvSpPr>
                <a:spLocks noChangeShapeType="1"/>
              </p:cNvSpPr>
              <p:nvPr/>
            </p:nvSpPr>
            <p:spPr bwMode="auto">
              <a:xfrm>
                <a:off x="4105" y="935"/>
                <a:ext cx="1043" cy="0"/>
              </a:xfrm>
              <a:prstGeom prst="line">
                <a:avLst/>
              </a:prstGeom>
              <a:noFill/>
              <a:ln w="38100">
                <a:solidFill>
                  <a:srgbClr val="0066FF"/>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35" name="Line 71"/>
              <p:cNvSpPr>
                <a:spLocks noChangeShapeType="1"/>
              </p:cNvSpPr>
              <p:nvPr/>
            </p:nvSpPr>
            <p:spPr bwMode="auto">
              <a:xfrm flipV="1">
                <a:off x="3969" y="1026"/>
                <a:ext cx="1315" cy="1"/>
              </a:xfrm>
              <a:prstGeom prst="line">
                <a:avLst/>
              </a:prstGeom>
              <a:noFill/>
              <a:ln w="38100">
                <a:solidFill>
                  <a:srgbClr val="0066FF"/>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36" name="Line 72"/>
              <p:cNvSpPr>
                <a:spLocks noChangeShapeType="1"/>
              </p:cNvSpPr>
              <p:nvPr/>
            </p:nvSpPr>
            <p:spPr bwMode="auto">
              <a:xfrm>
                <a:off x="4105" y="1117"/>
                <a:ext cx="1043" cy="0"/>
              </a:xfrm>
              <a:prstGeom prst="line">
                <a:avLst/>
              </a:prstGeom>
              <a:noFill/>
              <a:ln w="38100">
                <a:solidFill>
                  <a:srgbClr val="0066FF"/>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37" name="Line 73"/>
              <p:cNvSpPr>
                <a:spLocks noChangeShapeType="1"/>
              </p:cNvSpPr>
              <p:nvPr/>
            </p:nvSpPr>
            <p:spPr bwMode="auto">
              <a:xfrm>
                <a:off x="3969" y="1207"/>
                <a:ext cx="1315" cy="0"/>
              </a:xfrm>
              <a:prstGeom prst="line">
                <a:avLst/>
              </a:prstGeom>
              <a:noFill/>
              <a:ln w="38100">
                <a:solidFill>
                  <a:srgbClr val="0066FF"/>
                </a:solidFill>
                <a:prstDash val="lg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88138" name="Text Box 74"/>
            <p:cNvSpPr txBox="1">
              <a:spLocks noChangeArrowheads="1"/>
            </p:cNvSpPr>
            <p:nvPr/>
          </p:nvSpPr>
          <p:spPr bwMode="auto">
            <a:xfrm>
              <a:off x="4059" y="1351"/>
              <a:ext cx="117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latin typeface="Times New Roman" panose="02020603050405020304" pitchFamily="18" charset="0"/>
                  <a:ea typeface="华文楷体" panose="02010600040101010101" pitchFamily="2" charset="-122"/>
                </a:rPr>
                <a:t>~20 Kb DNA </a:t>
              </a:r>
              <a:r>
                <a:rPr lang="zh-CN" altLang="en-US" sz="1600" b="1">
                  <a:latin typeface="Times New Roman" panose="02020603050405020304" pitchFamily="18" charset="0"/>
                  <a:ea typeface="华文楷体" panose="02010600040101010101" pitchFamily="2" charset="-122"/>
                </a:rPr>
                <a:t>片段  </a:t>
              </a:r>
            </a:p>
          </p:txBody>
        </p:sp>
      </p:grpSp>
      <p:grpSp>
        <p:nvGrpSpPr>
          <p:cNvPr id="88139" name="Group 75"/>
          <p:cNvGrpSpPr>
            <a:grpSpLocks/>
          </p:cNvGrpSpPr>
          <p:nvPr/>
        </p:nvGrpSpPr>
        <p:grpSpPr bwMode="auto">
          <a:xfrm>
            <a:off x="1116013" y="3292475"/>
            <a:ext cx="5907087" cy="352425"/>
            <a:chOff x="1020" y="1802"/>
            <a:chExt cx="3721" cy="222"/>
          </a:xfrm>
        </p:grpSpPr>
        <p:grpSp>
          <p:nvGrpSpPr>
            <p:cNvPr id="88140" name="Group 76"/>
            <p:cNvGrpSpPr>
              <a:grpSpLocks/>
            </p:cNvGrpSpPr>
            <p:nvPr/>
          </p:nvGrpSpPr>
          <p:grpSpPr bwMode="auto">
            <a:xfrm>
              <a:off x="1020" y="1979"/>
              <a:ext cx="3721" cy="45"/>
              <a:chOff x="1564" y="1842"/>
              <a:chExt cx="3721" cy="45"/>
            </a:xfrm>
          </p:grpSpPr>
          <p:sp>
            <p:nvSpPr>
              <p:cNvPr id="88141" name="Rectangle 77"/>
              <p:cNvSpPr>
                <a:spLocks noChangeArrowheads="1"/>
              </p:cNvSpPr>
              <p:nvPr/>
            </p:nvSpPr>
            <p:spPr bwMode="auto">
              <a:xfrm>
                <a:off x="2789" y="1842"/>
                <a:ext cx="1316" cy="45"/>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8142" name="Group 78"/>
              <p:cNvGrpSpPr>
                <a:grpSpLocks/>
              </p:cNvGrpSpPr>
              <p:nvPr/>
            </p:nvGrpSpPr>
            <p:grpSpPr bwMode="auto">
              <a:xfrm>
                <a:off x="4286" y="1842"/>
                <a:ext cx="999" cy="45"/>
                <a:chOff x="3742" y="2327"/>
                <a:chExt cx="999" cy="45"/>
              </a:xfrm>
            </p:grpSpPr>
            <p:sp>
              <p:nvSpPr>
                <p:cNvPr id="88143" name="Line 79"/>
                <p:cNvSpPr>
                  <a:spLocks noChangeShapeType="1"/>
                </p:cNvSpPr>
                <p:nvPr/>
              </p:nvSpPr>
              <p:spPr bwMode="auto">
                <a:xfrm>
                  <a:off x="4468" y="2341"/>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44" name="Freeform 80"/>
                <p:cNvSpPr>
                  <a:spLocks/>
                </p:cNvSpPr>
                <p:nvPr/>
              </p:nvSpPr>
              <p:spPr bwMode="auto">
                <a:xfrm>
                  <a:off x="4012" y="2327"/>
                  <a:ext cx="454" cy="45"/>
                </a:xfrm>
                <a:custGeom>
                  <a:avLst/>
                  <a:gdLst>
                    <a:gd name="T0" fmla="*/ 0 w 1777"/>
                    <a:gd name="T1" fmla="*/ 150 h 310"/>
                    <a:gd name="T2" fmla="*/ 142 w 1777"/>
                    <a:gd name="T3" fmla="*/ 0 h 310"/>
                    <a:gd name="T4" fmla="*/ 199 w 1777"/>
                    <a:gd name="T5" fmla="*/ 164 h 310"/>
                    <a:gd name="T6" fmla="*/ 256 w 1777"/>
                    <a:gd name="T7" fmla="*/ 278 h 310"/>
                    <a:gd name="T8" fmla="*/ 263 w 1777"/>
                    <a:gd name="T9" fmla="*/ 256 h 310"/>
                    <a:gd name="T10" fmla="*/ 277 w 1777"/>
                    <a:gd name="T11" fmla="*/ 235 h 310"/>
                    <a:gd name="T12" fmla="*/ 284 w 1777"/>
                    <a:gd name="T13" fmla="*/ 200 h 310"/>
                    <a:gd name="T14" fmla="*/ 312 w 1777"/>
                    <a:gd name="T15" fmla="*/ 157 h 310"/>
                    <a:gd name="T16" fmla="*/ 391 w 1777"/>
                    <a:gd name="T17" fmla="*/ 29 h 310"/>
                    <a:gd name="T18" fmla="*/ 412 w 1777"/>
                    <a:gd name="T19" fmla="*/ 157 h 310"/>
                    <a:gd name="T20" fmla="*/ 440 w 1777"/>
                    <a:gd name="T21" fmla="*/ 285 h 310"/>
                    <a:gd name="T22" fmla="*/ 476 w 1777"/>
                    <a:gd name="T23" fmla="*/ 185 h 310"/>
                    <a:gd name="T24" fmla="*/ 519 w 1777"/>
                    <a:gd name="T25" fmla="*/ 43 h 310"/>
                    <a:gd name="T26" fmla="*/ 561 w 1777"/>
                    <a:gd name="T27" fmla="*/ 22 h 310"/>
                    <a:gd name="T28" fmla="*/ 597 w 1777"/>
                    <a:gd name="T29" fmla="*/ 100 h 310"/>
                    <a:gd name="T30" fmla="*/ 647 w 1777"/>
                    <a:gd name="T31" fmla="*/ 264 h 310"/>
                    <a:gd name="T32" fmla="*/ 704 w 1777"/>
                    <a:gd name="T33" fmla="*/ 136 h 310"/>
                    <a:gd name="T34" fmla="*/ 760 w 1777"/>
                    <a:gd name="T35" fmla="*/ 15 h 310"/>
                    <a:gd name="T36" fmla="*/ 789 w 1777"/>
                    <a:gd name="T37" fmla="*/ 93 h 310"/>
                    <a:gd name="T38" fmla="*/ 817 w 1777"/>
                    <a:gd name="T39" fmla="*/ 178 h 310"/>
                    <a:gd name="T40" fmla="*/ 839 w 1777"/>
                    <a:gd name="T41" fmla="*/ 278 h 310"/>
                    <a:gd name="T42" fmla="*/ 867 w 1777"/>
                    <a:gd name="T43" fmla="*/ 143 h 310"/>
                    <a:gd name="T44" fmla="*/ 888 w 1777"/>
                    <a:gd name="T45" fmla="*/ 72 h 310"/>
                    <a:gd name="T46" fmla="*/ 896 w 1777"/>
                    <a:gd name="T47" fmla="*/ 50 h 310"/>
                    <a:gd name="T48" fmla="*/ 938 w 1777"/>
                    <a:gd name="T49" fmla="*/ 121 h 310"/>
                    <a:gd name="T50" fmla="*/ 945 w 1777"/>
                    <a:gd name="T51" fmla="*/ 150 h 310"/>
                    <a:gd name="T52" fmla="*/ 960 w 1777"/>
                    <a:gd name="T53" fmla="*/ 164 h 310"/>
                    <a:gd name="T54" fmla="*/ 967 w 1777"/>
                    <a:gd name="T55" fmla="*/ 192 h 310"/>
                    <a:gd name="T56" fmla="*/ 995 w 1777"/>
                    <a:gd name="T57" fmla="*/ 235 h 310"/>
                    <a:gd name="T58" fmla="*/ 1031 w 1777"/>
                    <a:gd name="T59" fmla="*/ 278 h 310"/>
                    <a:gd name="T60" fmla="*/ 1059 w 1777"/>
                    <a:gd name="T61" fmla="*/ 86 h 310"/>
                    <a:gd name="T62" fmla="*/ 1159 w 1777"/>
                    <a:gd name="T63" fmla="*/ 306 h 310"/>
                    <a:gd name="T64" fmla="*/ 1223 w 1777"/>
                    <a:gd name="T65" fmla="*/ 86 h 310"/>
                    <a:gd name="T66" fmla="*/ 1272 w 1777"/>
                    <a:gd name="T67" fmla="*/ 214 h 310"/>
                    <a:gd name="T68" fmla="*/ 1294 w 1777"/>
                    <a:gd name="T69" fmla="*/ 285 h 310"/>
                    <a:gd name="T70" fmla="*/ 1336 w 1777"/>
                    <a:gd name="T71" fmla="*/ 114 h 310"/>
                    <a:gd name="T72" fmla="*/ 1365 w 1777"/>
                    <a:gd name="T73" fmla="*/ 72 h 310"/>
                    <a:gd name="T74" fmla="*/ 1393 w 1777"/>
                    <a:gd name="T75" fmla="*/ 150 h 310"/>
                    <a:gd name="T76" fmla="*/ 1400 w 1777"/>
                    <a:gd name="T77" fmla="*/ 178 h 310"/>
                    <a:gd name="T78" fmla="*/ 1415 w 1777"/>
                    <a:gd name="T79" fmla="*/ 192 h 310"/>
                    <a:gd name="T80" fmla="*/ 1450 w 1777"/>
                    <a:gd name="T81" fmla="*/ 285 h 310"/>
                    <a:gd name="T82" fmla="*/ 1500 w 1777"/>
                    <a:gd name="T83" fmla="*/ 143 h 310"/>
                    <a:gd name="T84" fmla="*/ 1536 w 1777"/>
                    <a:gd name="T85" fmla="*/ 107 h 310"/>
                    <a:gd name="T86" fmla="*/ 1621 w 1777"/>
                    <a:gd name="T87" fmla="*/ 256 h 310"/>
                    <a:gd name="T88" fmla="*/ 1642 w 1777"/>
                    <a:gd name="T89" fmla="*/ 299 h 310"/>
                    <a:gd name="T90" fmla="*/ 1656 w 1777"/>
                    <a:gd name="T91" fmla="*/ 278 h 310"/>
                    <a:gd name="T92" fmla="*/ 1678 w 1777"/>
                    <a:gd name="T93" fmla="*/ 192 h 310"/>
                    <a:gd name="T94" fmla="*/ 1685 w 1777"/>
                    <a:gd name="T95" fmla="*/ 64 h 310"/>
                    <a:gd name="T96" fmla="*/ 1699 w 1777"/>
                    <a:gd name="T97" fmla="*/ 79 h 310"/>
                    <a:gd name="T98" fmla="*/ 1713 w 1777"/>
                    <a:gd name="T99" fmla="*/ 100 h 310"/>
                    <a:gd name="T100" fmla="*/ 1777 w 1777"/>
                    <a:gd name="T101" fmla="*/ 18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7" h="310">
                      <a:moveTo>
                        <a:pt x="0" y="150"/>
                      </a:moveTo>
                      <a:cubicBezTo>
                        <a:pt x="23" y="79"/>
                        <a:pt x="103" y="61"/>
                        <a:pt x="142" y="0"/>
                      </a:cubicBezTo>
                      <a:cubicBezTo>
                        <a:pt x="156" y="44"/>
                        <a:pt x="168" y="135"/>
                        <a:pt x="199" y="164"/>
                      </a:cubicBezTo>
                      <a:cubicBezTo>
                        <a:pt x="210" y="208"/>
                        <a:pt x="217" y="253"/>
                        <a:pt x="256" y="278"/>
                      </a:cubicBezTo>
                      <a:cubicBezTo>
                        <a:pt x="258" y="271"/>
                        <a:pt x="260" y="263"/>
                        <a:pt x="263" y="256"/>
                      </a:cubicBezTo>
                      <a:cubicBezTo>
                        <a:pt x="267" y="248"/>
                        <a:pt x="274" y="243"/>
                        <a:pt x="277" y="235"/>
                      </a:cubicBezTo>
                      <a:cubicBezTo>
                        <a:pt x="281" y="224"/>
                        <a:pt x="279" y="211"/>
                        <a:pt x="284" y="200"/>
                      </a:cubicBezTo>
                      <a:cubicBezTo>
                        <a:pt x="291" y="184"/>
                        <a:pt x="306" y="173"/>
                        <a:pt x="312" y="157"/>
                      </a:cubicBezTo>
                      <a:cubicBezTo>
                        <a:pt x="331" y="107"/>
                        <a:pt x="351" y="66"/>
                        <a:pt x="391" y="29"/>
                      </a:cubicBezTo>
                      <a:cubicBezTo>
                        <a:pt x="418" y="113"/>
                        <a:pt x="395" y="31"/>
                        <a:pt x="412" y="157"/>
                      </a:cubicBezTo>
                      <a:cubicBezTo>
                        <a:pt x="417" y="199"/>
                        <a:pt x="430" y="244"/>
                        <a:pt x="440" y="285"/>
                      </a:cubicBezTo>
                      <a:cubicBezTo>
                        <a:pt x="468" y="259"/>
                        <a:pt x="466" y="221"/>
                        <a:pt x="476" y="185"/>
                      </a:cubicBezTo>
                      <a:cubicBezTo>
                        <a:pt x="489" y="137"/>
                        <a:pt x="503" y="90"/>
                        <a:pt x="519" y="43"/>
                      </a:cubicBezTo>
                      <a:cubicBezTo>
                        <a:pt x="522" y="33"/>
                        <a:pt x="553" y="25"/>
                        <a:pt x="561" y="22"/>
                      </a:cubicBezTo>
                      <a:cubicBezTo>
                        <a:pt x="569" y="52"/>
                        <a:pt x="580" y="74"/>
                        <a:pt x="597" y="100"/>
                      </a:cubicBezTo>
                      <a:cubicBezTo>
                        <a:pt x="611" y="156"/>
                        <a:pt x="630" y="209"/>
                        <a:pt x="647" y="264"/>
                      </a:cubicBezTo>
                      <a:cubicBezTo>
                        <a:pt x="680" y="228"/>
                        <a:pt x="676" y="175"/>
                        <a:pt x="704" y="136"/>
                      </a:cubicBezTo>
                      <a:cubicBezTo>
                        <a:pt x="718" y="94"/>
                        <a:pt x="722" y="40"/>
                        <a:pt x="760" y="15"/>
                      </a:cubicBezTo>
                      <a:cubicBezTo>
                        <a:pt x="768" y="42"/>
                        <a:pt x="782" y="66"/>
                        <a:pt x="789" y="93"/>
                      </a:cubicBezTo>
                      <a:cubicBezTo>
                        <a:pt x="809" y="167"/>
                        <a:pt x="792" y="129"/>
                        <a:pt x="817" y="178"/>
                      </a:cubicBezTo>
                      <a:cubicBezTo>
                        <a:pt x="835" y="254"/>
                        <a:pt x="828" y="220"/>
                        <a:pt x="839" y="278"/>
                      </a:cubicBezTo>
                      <a:cubicBezTo>
                        <a:pt x="865" y="237"/>
                        <a:pt x="857" y="189"/>
                        <a:pt x="867" y="143"/>
                      </a:cubicBezTo>
                      <a:cubicBezTo>
                        <a:pt x="874" y="110"/>
                        <a:pt x="876" y="108"/>
                        <a:pt x="888" y="72"/>
                      </a:cubicBezTo>
                      <a:cubicBezTo>
                        <a:pt x="891" y="65"/>
                        <a:pt x="896" y="50"/>
                        <a:pt x="896" y="50"/>
                      </a:cubicBezTo>
                      <a:cubicBezTo>
                        <a:pt x="913" y="77"/>
                        <a:pt x="915" y="98"/>
                        <a:pt x="938" y="121"/>
                      </a:cubicBezTo>
                      <a:cubicBezTo>
                        <a:pt x="940" y="131"/>
                        <a:pt x="940" y="141"/>
                        <a:pt x="945" y="150"/>
                      </a:cubicBezTo>
                      <a:cubicBezTo>
                        <a:pt x="948" y="156"/>
                        <a:pt x="957" y="158"/>
                        <a:pt x="960" y="164"/>
                      </a:cubicBezTo>
                      <a:cubicBezTo>
                        <a:pt x="964" y="173"/>
                        <a:pt x="963" y="183"/>
                        <a:pt x="967" y="192"/>
                      </a:cubicBezTo>
                      <a:cubicBezTo>
                        <a:pt x="975" y="207"/>
                        <a:pt x="995" y="235"/>
                        <a:pt x="995" y="235"/>
                      </a:cubicBezTo>
                      <a:cubicBezTo>
                        <a:pt x="1001" y="261"/>
                        <a:pt x="997" y="310"/>
                        <a:pt x="1031" y="278"/>
                      </a:cubicBezTo>
                      <a:cubicBezTo>
                        <a:pt x="1035" y="210"/>
                        <a:pt x="1038" y="150"/>
                        <a:pt x="1059" y="86"/>
                      </a:cubicBezTo>
                      <a:cubicBezTo>
                        <a:pt x="1084" y="161"/>
                        <a:pt x="1099" y="250"/>
                        <a:pt x="1159" y="306"/>
                      </a:cubicBezTo>
                      <a:cubicBezTo>
                        <a:pt x="1190" y="260"/>
                        <a:pt x="1208" y="146"/>
                        <a:pt x="1223" y="86"/>
                      </a:cubicBezTo>
                      <a:cubicBezTo>
                        <a:pt x="1231" y="137"/>
                        <a:pt x="1249" y="169"/>
                        <a:pt x="1272" y="214"/>
                      </a:cubicBezTo>
                      <a:cubicBezTo>
                        <a:pt x="1283" y="236"/>
                        <a:pt x="1286" y="262"/>
                        <a:pt x="1294" y="285"/>
                      </a:cubicBezTo>
                      <a:cubicBezTo>
                        <a:pt x="1327" y="235"/>
                        <a:pt x="1302" y="163"/>
                        <a:pt x="1336" y="114"/>
                      </a:cubicBezTo>
                      <a:cubicBezTo>
                        <a:pt x="1346" y="100"/>
                        <a:pt x="1365" y="72"/>
                        <a:pt x="1365" y="72"/>
                      </a:cubicBezTo>
                      <a:cubicBezTo>
                        <a:pt x="1381" y="136"/>
                        <a:pt x="1369" y="112"/>
                        <a:pt x="1393" y="150"/>
                      </a:cubicBezTo>
                      <a:cubicBezTo>
                        <a:pt x="1395" y="159"/>
                        <a:pt x="1396" y="169"/>
                        <a:pt x="1400" y="178"/>
                      </a:cubicBezTo>
                      <a:cubicBezTo>
                        <a:pt x="1403" y="184"/>
                        <a:pt x="1412" y="186"/>
                        <a:pt x="1415" y="192"/>
                      </a:cubicBezTo>
                      <a:cubicBezTo>
                        <a:pt x="1428" y="217"/>
                        <a:pt x="1441" y="258"/>
                        <a:pt x="1450" y="285"/>
                      </a:cubicBezTo>
                      <a:cubicBezTo>
                        <a:pt x="1462" y="236"/>
                        <a:pt x="1472" y="185"/>
                        <a:pt x="1500" y="143"/>
                      </a:cubicBezTo>
                      <a:cubicBezTo>
                        <a:pt x="1516" y="76"/>
                        <a:pt x="1500" y="72"/>
                        <a:pt x="1536" y="107"/>
                      </a:cubicBezTo>
                      <a:cubicBezTo>
                        <a:pt x="1554" y="162"/>
                        <a:pt x="1580" y="215"/>
                        <a:pt x="1621" y="256"/>
                      </a:cubicBezTo>
                      <a:cubicBezTo>
                        <a:pt x="1623" y="261"/>
                        <a:pt x="1632" y="299"/>
                        <a:pt x="1642" y="299"/>
                      </a:cubicBezTo>
                      <a:cubicBezTo>
                        <a:pt x="1650" y="299"/>
                        <a:pt x="1652" y="285"/>
                        <a:pt x="1656" y="278"/>
                      </a:cubicBezTo>
                      <a:cubicBezTo>
                        <a:pt x="1669" y="252"/>
                        <a:pt x="1673" y="220"/>
                        <a:pt x="1678" y="192"/>
                      </a:cubicBezTo>
                      <a:cubicBezTo>
                        <a:pt x="1680" y="149"/>
                        <a:pt x="1677" y="106"/>
                        <a:pt x="1685" y="64"/>
                      </a:cubicBezTo>
                      <a:cubicBezTo>
                        <a:pt x="1686" y="57"/>
                        <a:pt x="1695" y="74"/>
                        <a:pt x="1699" y="79"/>
                      </a:cubicBezTo>
                      <a:cubicBezTo>
                        <a:pt x="1704" y="86"/>
                        <a:pt x="1708" y="94"/>
                        <a:pt x="1713" y="100"/>
                      </a:cubicBezTo>
                      <a:cubicBezTo>
                        <a:pt x="1735" y="127"/>
                        <a:pt x="1752" y="160"/>
                        <a:pt x="1777" y="185"/>
                      </a:cubicBezTo>
                    </a:path>
                  </a:pathLst>
                </a:custGeom>
                <a:noFill/>
                <a:ln w="19050" cap="flat" cmpd="sng">
                  <a:solidFill>
                    <a:srgbClr val="9933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45" name="Line 81"/>
                <p:cNvSpPr>
                  <a:spLocks noChangeShapeType="1"/>
                </p:cNvSpPr>
                <p:nvPr/>
              </p:nvSpPr>
              <p:spPr bwMode="auto">
                <a:xfrm>
                  <a:off x="3742" y="2341"/>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88146" name="Group 82"/>
              <p:cNvGrpSpPr>
                <a:grpSpLocks/>
              </p:cNvGrpSpPr>
              <p:nvPr/>
            </p:nvGrpSpPr>
            <p:grpSpPr bwMode="auto">
              <a:xfrm>
                <a:off x="1564" y="1842"/>
                <a:ext cx="999" cy="45"/>
                <a:chOff x="2290" y="2327"/>
                <a:chExt cx="999" cy="45"/>
              </a:xfrm>
            </p:grpSpPr>
            <p:sp>
              <p:nvSpPr>
                <p:cNvPr id="88147" name="Line 83"/>
                <p:cNvSpPr>
                  <a:spLocks noChangeShapeType="1"/>
                </p:cNvSpPr>
                <p:nvPr/>
              </p:nvSpPr>
              <p:spPr bwMode="auto">
                <a:xfrm>
                  <a:off x="3016" y="2341"/>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48" name="Freeform 84"/>
                <p:cNvSpPr>
                  <a:spLocks/>
                </p:cNvSpPr>
                <p:nvPr/>
              </p:nvSpPr>
              <p:spPr bwMode="auto">
                <a:xfrm>
                  <a:off x="2560" y="2327"/>
                  <a:ext cx="454" cy="45"/>
                </a:xfrm>
                <a:custGeom>
                  <a:avLst/>
                  <a:gdLst>
                    <a:gd name="T0" fmla="*/ 0 w 1777"/>
                    <a:gd name="T1" fmla="*/ 150 h 310"/>
                    <a:gd name="T2" fmla="*/ 142 w 1777"/>
                    <a:gd name="T3" fmla="*/ 0 h 310"/>
                    <a:gd name="T4" fmla="*/ 199 w 1777"/>
                    <a:gd name="T5" fmla="*/ 164 h 310"/>
                    <a:gd name="T6" fmla="*/ 256 w 1777"/>
                    <a:gd name="T7" fmla="*/ 278 h 310"/>
                    <a:gd name="T8" fmla="*/ 263 w 1777"/>
                    <a:gd name="T9" fmla="*/ 256 h 310"/>
                    <a:gd name="T10" fmla="*/ 277 w 1777"/>
                    <a:gd name="T11" fmla="*/ 235 h 310"/>
                    <a:gd name="T12" fmla="*/ 284 w 1777"/>
                    <a:gd name="T13" fmla="*/ 200 h 310"/>
                    <a:gd name="T14" fmla="*/ 312 w 1777"/>
                    <a:gd name="T15" fmla="*/ 157 h 310"/>
                    <a:gd name="T16" fmla="*/ 391 w 1777"/>
                    <a:gd name="T17" fmla="*/ 29 h 310"/>
                    <a:gd name="T18" fmla="*/ 412 w 1777"/>
                    <a:gd name="T19" fmla="*/ 157 h 310"/>
                    <a:gd name="T20" fmla="*/ 440 w 1777"/>
                    <a:gd name="T21" fmla="*/ 285 h 310"/>
                    <a:gd name="T22" fmla="*/ 476 w 1777"/>
                    <a:gd name="T23" fmla="*/ 185 h 310"/>
                    <a:gd name="T24" fmla="*/ 519 w 1777"/>
                    <a:gd name="T25" fmla="*/ 43 h 310"/>
                    <a:gd name="T26" fmla="*/ 561 w 1777"/>
                    <a:gd name="T27" fmla="*/ 22 h 310"/>
                    <a:gd name="T28" fmla="*/ 597 w 1777"/>
                    <a:gd name="T29" fmla="*/ 100 h 310"/>
                    <a:gd name="T30" fmla="*/ 647 w 1777"/>
                    <a:gd name="T31" fmla="*/ 264 h 310"/>
                    <a:gd name="T32" fmla="*/ 704 w 1777"/>
                    <a:gd name="T33" fmla="*/ 136 h 310"/>
                    <a:gd name="T34" fmla="*/ 760 w 1777"/>
                    <a:gd name="T35" fmla="*/ 15 h 310"/>
                    <a:gd name="T36" fmla="*/ 789 w 1777"/>
                    <a:gd name="T37" fmla="*/ 93 h 310"/>
                    <a:gd name="T38" fmla="*/ 817 w 1777"/>
                    <a:gd name="T39" fmla="*/ 178 h 310"/>
                    <a:gd name="T40" fmla="*/ 839 w 1777"/>
                    <a:gd name="T41" fmla="*/ 278 h 310"/>
                    <a:gd name="T42" fmla="*/ 867 w 1777"/>
                    <a:gd name="T43" fmla="*/ 143 h 310"/>
                    <a:gd name="T44" fmla="*/ 888 w 1777"/>
                    <a:gd name="T45" fmla="*/ 72 h 310"/>
                    <a:gd name="T46" fmla="*/ 896 w 1777"/>
                    <a:gd name="T47" fmla="*/ 50 h 310"/>
                    <a:gd name="T48" fmla="*/ 938 w 1777"/>
                    <a:gd name="T49" fmla="*/ 121 h 310"/>
                    <a:gd name="T50" fmla="*/ 945 w 1777"/>
                    <a:gd name="T51" fmla="*/ 150 h 310"/>
                    <a:gd name="T52" fmla="*/ 960 w 1777"/>
                    <a:gd name="T53" fmla="*/ 164 h 310"/>
                    <a:gd name="T54" fmla="*/ 967 w 1777"/>
                    <a:gd name="T55" fmla="*/ 192 h 310"/>
                    <a:gd name="T56" fmla="*/ 995 w 1777"/>
                    <a:gd name="T57" fmla="*/ 235 h 310"/>
                    <a:gd name="T58" fmla="*/ 1031 w 1777"/>
                    <a:gd name="T59" fmla="*/ 278 h 310"/>
                    <a:gd name="T60" fmla="*/ 1059 w 1777"/>
                    <a:gd name="T61" fmla="*/ 86 h 310"/>
                    <a:gd name="T62" fmla="*/ 1159 w 1777"/>
                    <a:gd name="T63" fmla="*/ 306 h 310"/>
                    <a:gd name="T64" fmla="*/ 1223 w 1777"/>
                    <a:gd name="T65" fmla="*/ 86 h 310"/>
                    <a:gd name="T66" fmla="*/ 1272 w 1777"/>
                    <a:gd name="T67" fmla="*/ 214 h 310"/>
                    <a:gd name="T68" fmla="*/ 1294 w 1777"/>
                    <a:gd name="T69" fmla="*/ 285 h 310"/>
                    <a:gd name="T70" fmla="*/ 1336 w 1777"/>
                    <a:gd name="T71" fmla="*/ 114 h 310"/>
                    <a:gd name="T72" fmla="*/ 1365 w 1777"/>
                    <a:gd name="T73" fmla="*/ 72 h 310"/>
                    <a:gd name="T74" fmla="*/ 1393 w 1777"/>
                    <a:gd name="T75" fmla="*/ 150 h 310"/>
                    <a:gd name="T76" fmla="*/ 1400 w 1777"/>
                    <a:gd name="T77" fmla="*/ 178 h 310"/>
                    <a:gd name="T78" fmla="*/ 1415 w 1777"/>
                    <a:gd name="T79" fmla="*/ 192 h 310"/>
                    <a:gd name="T80" fmla="*/ 1450 w 1777"/>
                    <a:gd name="T81" fmla="*/ 285 h 310"/>
                    <a:gd name="T82" fmla="*/ 1500 w 1777"/>
                    <a:gd name="T83" fmla="*/ 143 h 310"/>
                    <a:gd name="T84" fmla="*/ 1536 w 1777"/>
                    <a:gd name="T85" fmla="*/ 107 h 310"/>
                    <a:gd name="T86" fmla="*/ 1621 w 1777"/>
                    <a:gd name="T87" fmla="*/ 256 h 310"/>
                    <a:gd name="T88" fmla="*/ 1642 w 1777"/>
                    <a:gd name="T89" fmla="*/ 299 h 310"/>
                    <a:gd name="T90" fmla="*/ 1656 w 1777"/>
                    <a:gd name="T91" fmla="*/ 278 h 310"/>
                    <a:gd name="T92" fmla="*/ 1678 w 1777"/>
                    <a:gd name="T93" fmla="*/ 192 h 310"/>
                    <a:gd name="T94" fmla="*/ 1685 w 1777"/>
                    <a:gd name="T95" fmla="*/ 64 h 310"/>
                    <a:gd name="T96" fmla="*/ 1699 w 1777"/>
                    <a:gd name="T97" fmla="*/ 79 h 310"/>
                    <a:gd name="T98" fmla="*/ 1713 w 1777"/>
                    <a:gd name="T99" fmla="*/ 100 h 310"/>
                    <a:gd name="T100" fmla="*/ 1777 w 1777"/>
                    <a:gd name="T101" fmla="*/ 18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7" h="310">
                      <a:moveTo>
                        <a:pt x="0" y="150"/>
                      </a:moveTo>
                      <a:cubicBezTo>
                        <a:pt x="23" y="79"/>
                        <a:pt x="103" y="61"/>
                        <a:pt x="142" y="0"/>
                      </a:cubicBezTo>
                      <a:cubicBezTo>
                        <a:pt x="156" y="44"/>
                        <a:pt x="168" y="135"/>
                        <a:pt x="199" y="164"/>
                      </a:cubicBezTo>
                      <a:cubicBezTo>
                        <a:pt x="210" y="208"/>
                        <a:pt x="217" y="253"/>
                        <a:pt x="256" y="278"/>
                      </a:cubicBezTo>
                      <a:cubicBezTo>
                        <a:pt x="258" y="271"/>
                        <a:pt x="260" y="263"/>
                        <a:pt x="263" y="256"/>
                      </a:cubicBezTo>
                      <a:cubicBezTo>
                        <a:pt x="267" y="248"/>
                        <a:pt x="274" y="243"/>
                        <a:pt x="277" y="235"/>
                      </a:cubicBezTo>
                      <a:cubicBezTo>
                        <a:pt x="281" y="224"/>
                        <a:pt x="279" y="211"/>
                        <a:pt x="284" y="200"/>
                      </a:cubicBezTo>
                      <a:cubicBezTo>
                        <a:pt x="291" y="184"/>
                        <a:pt x="306" y="173"/>
                        <a:pt x="312" y="157"/>
                      </a:cubicBezTo>
                      <a:cubicBezTo>
                        <a:pt x="331" y="107"/>
                        <a:pt x="351" y="66"/>
                        <a:pt x="391" y="29"/>
                      </a:cubicBezTo>
                      <a:cubicBezTo>
                        <a:pt x="418" y="113"/>
                        <a:pt x="395" y="31"/>
                        <a:pt x="412" y="157"/>
                      </a:cubicBezTo>
                      <a:cubicBezTo>
                        <a:pt x="417" y="199"/>
                        <a:pt x="430" y="244"/>
                        <a:pt x="440" y="285"/>
                      </a:cubicBezTo>
                      <a:cubicBezTo>
                        <a:pt x="468" y="259"/>
                        <a:pt x="466" y="221"/>
                        <a:pt x="476" y="185"/>
                      </a:cubicBezTo>
                      <a:cubicBezTo>
                        <a:pt x="489" y="137"/>
                        <a:pt x="503" y="90"/>
                        <a:pt x="519" y="43"/>
                      </a:cubicBezTo>
                      <a:cubicBezTo>
                        <a:pt x="522" y="33"/>
                        <a:pt x="553" y="25"/>
                        <a:pt x="561" y="22"/>
                      </a:cubicBezTo>
                      <a:cubicBezTo>
                        <a:pt x="569" y="52"/>
                        <a:pt x="580" y="74"/>
                        <a:pt x="597" y="100"/>
                      </a:cubicBezTo>
                      <a:cubicBezTo>
                        <a:pt x="611" y="156"/>
                        <a:pt x="630" y="209"/>
                        <a:pt x="647" y="264"/>
                      </a:cubicBezTo>
                      <a:cubicBezTo>
                        <a:pt x="680" y="228"/>
                        <a:pt x="676" y="175"/>
                        <a:pt x="704" y="136"/>
                      </a:cubicBezTo>
                      <a:cubicBezTo>
                        <a:pt x="718" y="94"/>
                        <a:pt x="722" y="40"/>
                        <a:pt x="760" y="15"/>
                      </a:cubicBezTo>
                      <a:cubicBezTo>
                        <a:pt x="768" y="42"/>
                        <a:pt x="782" y="66"/>
                        <a:pt x="789" y="93"/>
                      </a:cubicBezTo>
                      <a:cubicBezTo>
                        <a:pt x="809" y="167"/>
                        <a:pt x="792" y="129"/>
                        <a:pt x="817" y="178"/>
                      </a:cubicBezTo>
                      <a:cubicBezTo>
                        <a:pt x="835" y="254"/>
                        <a:pt x="828" y="220"/>
                        <a:pt x="839" y="278"/>
                      </a:cubicBezTo>
                      <a:cubicBezTo>
                        <a:pt x="865" y="237"/>
                        <a:pt x="857" y="189"/>
                        <a:pt x="867" y="143"/>
                      </a:cubicBezTo>
                      <a:cubicBezTo>
                        <a:pt x="874" y="110"/>
                        <a:pt x="876" y="108"/>
                        <a:pt x="888" y="72"/>
                      </a:cubicBezTo>
                      <a:cubicBezTo>
                        <a:pt x="891" y="65"/>
                        <a:pt x="896" y="50"/>
                        <a:pt x="896" y="50"/>
                      </a:cubicBezTo>
                      <a:cubicBezTo>
                        <a:pt x="913" y="77"/>
                        <a:pt x="915" y="98"/>
                        <a:pt x="938" y="121"/>
                      </a:cubicBezTo>
                      <a:cubicBezTo>
                        <a:pt x="940" y="131"/>
                        <a:pt x="940" y="141"/>
                        <a:pt x="945" y="150"/>
                      </a:cubicBezTo>
                      <a:cubicBezTo>
                        <a:pt x="948" y="156"/>
                        <a:pt x="957" y="158"/>
                        <a:pt x="960" y="164"/>
                      </a:cubicBezTo>
                      <a:cubicBezTo>
                        <a:pt x="964" y="173"/>
                        <a:pt x="963" y="183"/>
                        <a:pt x="967" y="192"/>
                      </a:cubicBezTo>
                      <a:cubicBezTo>
                        <a:pt x="975" y="207"/>
                        <a:pt x="995" y="235"/>
                        <a:pt x="995" y="235"/>
                      </a:cubicBezTo>
                      <a:cubicBezTo>
                        <a:pt x="1001" y="261"/>
                        <a:pt x="997" y="310"/>
                        <a:pt x="1031" y="278"/>
                      </a:cubicBezTo>
                      <a:cubicBezTo>
                        <a:pt x="1035" y="210"/>
                        <a:pt x="1038" y="150"/>
                        <a:pt x="1059" y="86"/>
                      </a:cubicBezTo>
                      <a:cubicBezTo>
                        <a:pt x="1084" y="161"/>
                        <a:pt x="1099" y="250"/>
                        <a:pt x="1159" y="306"/>
                      </a:cubicBezTo>
                      <a:cubicBezTo>
                        <a:pt x="1190" y="260"/>
                        <a:pt x="1208" y="146"/>
                        <a:pt x="1223" y="86"/>
                      </a:cubicBezTo>
                      <a:cubicBezTo>
                        <a:pt x="1231" y="137"/>
                        <a:pt x="1249" y="169"/>
                        <a:pt x="1272" y="214"/>
                      </a:cubicBezTo>
                      <a:cubicBezTo>
                        <a:pt x="1283" y="236"/>
                        <a:pt x="1286" y="262"/>
                        <a:pt x="1294" y="285"/>
                      </a:cubicBezTo>
                      <a:cubicBezTo>
                        <a:pt x="1327" y="235"/>
                        <a:pt x="1302" y="163"/>
                        <a:pt x="1336" y="114"/>
                      </a:cubicBezTo>
                      <a:cubicBezTo>
                        <a:pt x="1346" y="100"/>
                        <a:pt x="1365" y="72"/>
                        <a:pt x="1365" y="72"/>
                      </a:cubicBezTo>
                      <a:cubicBezTo>
                        <a:pt x="1381" y="136"/>
                        <a:pt x="1369" y="112"/>
                        <a:pt x="1393" y="150"/>
                      </a:cubicBezTo>
                      <a:cubicBezTo>
                        <a:pt x="1395" y="159"/>
                        <a:pt x="1396" y="169"/>
                        <a:pt x="1400" y="178"/>
                      </a:cubicBezTo>
                      <a:cubicBezTo>
                        <a:pt x="1403" y="184"/>
                        <a:pt x="1412" y="186"/>
                        <a:pt x="1415" y="192"/>
                      </a:cubicBezTo>
                      <a:cubicBezTo>
                        <a:pt x="1428" y="217"/>
                        <a:pt x="1441" y="258"/>
                        <a:pt x="1450" y="285"/>
                      </a:cubicBezTo>
                      <a:cubicBezTo>
                        <a:pt x="1462" y="236"/>
                        <a:pt x="1472" y="185"/>
                        <a:pt x="1500" y="143"/>
                      </a:cubicBezTo>
                      <a:cubicBezTo>
                        <a:pt x="1516" y="76"/>
                        <a:pt x="1500" y="72"/>
                        <a:pt x="1536" y="107"/>
                      </a:cubicBezTo>
                      <a:cubicBezTo>
                        <a:pt x="1554" y="162"/>
                        <a:pt x="1580" y="215"/>
                        <a:pt x="1621" y="256"/>
                      </a:cubicBezTo>
                      <a:cubicBezTo>
                        <a:pt x="1623" y="261"/>
                        <a:pt x="1632" y="299"/>
                        <a:pt x="1642" y="299"/>
                      </a:cubicBezTo>
                      <a:cubicBezTo>
                        <a:pt x="1650" y="299"/>
                        <a:pt x="1652" y="285"/>
                        <a:pt x="1656" y="278"/>
                      </a:cubicBezTo>
                      <a:cubicBezTo>
                        <a:pt x="1669" y="252"/>
                        <a:pt x="1673" y="220"/>
                        <a:pt x="1678" y="192"/>
                      </a:cubicBezTo>
                      <a:cubicBezTo>
                        <a:pt x="1680" y="149"/>
                        <a:pt x="1677" y="106"/>
                        <a:pt x="1685" y="64"/>
                      </a:cubicBezTo>
                      <a:cubicBezTo>
                        <a:pt x="1686" y="57"/>
                        <a:pt x="1695" y="74"/>
                        <a:pt x="1699" y="79"/>
                      </a:cubicBezTo>
                      <a:cubicBezTo>
                        <a:pt x="1704" y="86"/>
                        <a:pt x="1708" y="94"/>
                        <a:pt x="1713" y="100"/>
                      </a:cubicBezTo>
                      <a:cubicBezTo>
                        <a:pt x="1735" y="127"/>
                        <a:pt x="1752" y="160"/>
                        <a:pt x="1777" y="185"/>
                      </a:cubicBezTo>
                    </a:path>
                  </a:pathLst>
                </a:custGeom>
                <a:noFill/>
                <a:ln w="19050" cap="flat" cmpd="sng">
                  <a:solidFill>
                    <a:srgbClr val="9933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8149" name="Line 85"/>
                <p:cNvSpPr>
                  <a:spLocks noChangeShapeType="1"/>
                </p:cNvSpPr>
                <p:nvPr/>
              </p:nvSpPr>
              <p:spPr bwMode="auto">
                <a:xfrm>
                  <a:off x="2290" y="2341"/>
                  <a:ext cx="273" cy="0"/>
                </a:xfrm>
                <a:prstGeom prst="line">
                  <a:avLst/>
                </a:prstGeom>
                <a:noFill/>
                <a:ln w="19050">
                  <a:solidFill>
                    <a:srgbClr val="99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sp>
          <p:nvSpPr>
            <p:cNvPr id="88150" name="Text Box 86"/>
            <p:cNvSpPr txBox="1">
              <a:spLocks noChangeArrowheads="1"/>
            </p:cNvSpPr>
            <p:nvPr/>
          </p:nvSpPr>
          <p:spPr bwMode="auto">
            <a:xfrm>
              <a:off x="1519" y="1802"/>
              <a:ext cx="4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latin typeface="Times New Roman" panose="02020603050405020304" pitchFamily="18" charset="0"/>
                  <a:ea typeface="华文楷体" panose="02010600040101010101" pitchFamily="2" charset="-122"/>
                </a:rPr>
                <a:t>cos L</a:t>
              </a:r>
            </a:p>
          </p:txBody>
        </p:sp>
        <p:sp>
          <p:nvSpPr>
            <p:cNvPr id="88151" name="Text Box 87"/>
            <p:cNvSpPr txBox="1">
              <a:spLocks noChangeArrowheads="1"/>
            </p:cNvSpPr>
            <p:nvPr/>
          </p:nvSpPr>
          <p:spPr bwMode="auto">
            <a:xfrm>
              <a:off x="3878" y="1802"/>
              <a:ext cx="41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latin typeface="Times New Roman" panose="02020603050405020304" pitchFamily="18" charset="0"/>
                  <a:ea typeface="华文楷体" panose="02010600040101010101" pitchFamily="2" charset="-122"/>
                </a:rPr>
                <a:t>R cos</a:t>
              </a:r>
            </a:p>
          </p:txBody>
        </p:sp>
        <p:sp>
          <p:nvSpPr>
            <p:cNvPr id="88152" name="Text Box 88"/>
            <p:cNvSpPr txBox="1">
              <a:spLocks noChangeArrowheads="1"/>
            </p:cNvSpPr>
            <p:nvPr/>
          </p:nvSpPr>
          <p:spPr bwMode="auto">
            <a:xfrm>
              <a:off x="2200" y="1802"/>
              <a:ext cx="14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latin typeface="Times New Roman" panose="02020603050405020304" pitchFamily="18" charset="0"/>
                  <a:ea typeface="华文楷体" panose="02010600040101010101" pitchFamily="2" charset="-122"/>
                </a:rPr>
                <a:t>~20 Kb </a:t>
              </a:r>
              <a:r>
                <a:rPr lang="zh-CN" altLang="en-US" sz="1600" b="1">
                  <a:latin typeface="Times New Roman" panose="02020603050405020304" pitchFamily="18" charset="0"/>
                  <a:ea typeface="华文楷体" panose="02010600040101010101" pitchFamily="2" charset="-122"/>
                </a:rPr>
                <a:t>外源 </a:t>
              </a:r>
              <a:r>
                <a:rPr lang="en-US" altLang="zh-CN" sz="1600" b="1">
                  <a:latin typeface="Times New Roman" panose="02020603050405020304" pitchFamily="18" charset="0"/>
                  <a:ea typeface="华文楷体" panose="02010600040101010101" pitchFamily="2" charset="-122"/>
                </a:rPr>
                <a:t>DNA </a:t>
              </a:r>
              <a:r>
                <a:rPr lang="zh-CN" altLang="en-US" sz="1600" b="1">
                  <a:latin typeface="Times New Roman" panose="02020603050405020304" pitchFamily="18" charset="0"/>
                  <a:ea typeface="华文楷体" panose="02010600040101010101" pitchFamily="2" charset="-122"/>
                </a:rPr>
                <a:t>片段  </a:t>
              </a:r>
            </a:p>
          </p:txBody>
        </p:sp>
      </p:grpSp>
      <p:grpSp>
        <p:nvGrpSpPr>
          <p:cNvPr id="88153" name="Group 89"/>
          <p:cNvGrpSpPr>
            <a:grpSpLocks/>
          </p:cNvGrpSpPr>
          <p:nvPr/>
        </p:nvGrpSpPr>
        <p:grpSpPr bwMode="auto">
          <a:xfrm>
            <a:off x="6804025" y="4941888"/>
            <a:ext cx="1728788" cy="1360487"/>
            <a:chOff x="4286" y="3113"/>
            <a:chExt cx="1089" cy="857"/>
          </a:xfrm>
        </p:grpSpPr>
        <p:grpSp>
          <p:nvGrpSpPr>
            <p:cNvPr id="88154" name="Group 90"/>
            <p:cNvGrpSpPr>
              <a:grpSpLocks/>
            </p:cNvGrpSpPr>
            <p:nvPr/>
          </p:nvGrpSpPr>
          <p:grpSpPr bwMode="auto">
            <a:xfrm>
              <a:off x="4286" y="3113"/>
              <a:ext cx="1089" cy="590"/>
              <a:chOff x="3696" y="3566"/>
              <a:chExt cx="1089" cy="590"/>
            </a:xfrm>
          </p:grpSpPr>
          <p:sp>
            <p:nvSpPr>
              <p:cNvPr id="88155" name="Oval 91"/>
              <p:cNvSpPr>
                <a:spLocks noChangeArrowheads="1"/>
              </p:cNvSpPr>
              <p:nvPr/>
            </p:nvSpPr>
            <p:spPr bwMode="auto">
              <a:xfrm>
                <a:off x="3696" y="3657"/>
                <a:ext cx="1089" cy="499"/>
              </a:xfrm>
              <a:prstGeom prst="ellipse">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56" name="Oval 92"/>
              <p:cNvSpPr>
                <a:spLocks noChangeArrowheads="1"/>
              </p:cNvSpPr>
              <p:nvPr/>
            </p:nvSpPr>
            <p:spPr bwMode="auto">
              <a:xfrm>
                <a:off x="3696" y="3566"/>
                <a:ext cx="1089" cy="499"/>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57" name="Oval 93"/>
              <p:cNvSpPr>
                <a:spLocks noChangeArrowheads="1"/>
              </p:cNvSpPr>
              <p:nvPr/>
            </p:nvSpPr>
            <p:spPr bwMode="auto">
              <a:xfrm>
                <a:off x="3878" y="3793"/>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58" name="Oval 94"/>
              <p:cNvSpPr>
                <a:spLocks noChangeArrowheads="1"/>
              </p:cNvSpPr>
              <p:nvPr/>
            </p:nvSpPr>
            <p:spPr bwMode="auto">
              <a:xfrm>
                <a:off x="4195" y="3884"/>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59" name="Oval 95"/>
              <p:cNvSpPr>
                <a:spLocks noChangeArrowheads="1"/>
              </p:cNvSpPr>
              <p:nvPr/>
            </p:nvSpPr>
            <p:spPr bwMode="auto">
              <a:xfrm>
                <a:off x="3878" y="3884"/>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60" name="Oval 96"/>
              <p:cNvSpPr>
                <a:spLocks noChangeArrowheads="1"/>
              </p:cNvSpPr>
              <p:nvPr/>
            </p:nvSpPr>
            <p:spPr bwMode="auto">
              <a:xfrm>
                <a:off x="4014" y="3884"/>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61" name="Oval 97"/>
              <p:cNvSpPr>
                <a:spLocks noChangeArrowheads="1"/>
              </p:cNvSpPr>
              <p:nvPr/>
            </p:nvSpPr>
            <p:spPr bwMode="auto">
              <a:xfrm>
                <a:off x="4286" y="3974"/>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62" name="Oval 98"/>
              <p:cNvSpPr>
                <a:spLocks noChangeArrowheads="1"/>
              </p:cNvSpPr>
              <p:nvPr/>
            </p:nvSpPr>
            <p:spPr bwMode="auto">
              <a:xfrm>
                <a:off x="4558" y="3884"/>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63" name="Oval 99"/>
              <p:cNvSpPr>
                <a:spLocks noChangeArrowheads="1"/>
              </p:cNvSpPr>
              <p:nvPr/>
            </p:nvSpPr>
            <p:spPr bwMode="auto">
              <a:xfrm>
                <a:off x="4513" y="3793"/>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64" name="Oval 100"/>
              <p:cNvSpPr>
                <a:spLocks noChangeArrowheads="1"/>
              </p:cNvSpPr>
              <p:nvPr/>
            </p:nvSpPr>
            <p:spPr bwMode="auto">
              <a:xfrm>
                <a:off x="4286" y="3702"/>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65" name="Oval 101"/>
              <p:cNvSpPr>
                <a:spLocks noChangeArrowheads="1"/>
              </p:cNvSpPr>
              <p:nvPr/>
            </p:nvSpPr>
            <p:spPr bwMode="auto">
              <a:xfrm>
                <a:off x="4422" y="3929"/>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66" name="Oval 102"/>
              <p:cNvSpPr>
                <a:spLocks noChangeArrowheads="1"/>
              </p:cNvSpPr>
              <p:nvPr/>
            </p:nvSpPr>
            <p:spPr bwMode="auto">
              <a:xfrm>
                <a:off x="4468" y="3884"/>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67" name="Oval 103"/>
              <p:cNvSpPr>
                <a:spLocks noChangeArrowheads="1"/>
              </p:cNvSpPr>
              <p:nvPr/>
            </p:nvSpPr>
            <p:spPr bwMode="auto">
              <a:xfrm>
                <a:off x="4604" y="3838"/>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68" name="Oval 104"/>
              <p:cNvSpPr>
                <a:spLocks noChangeArrowheads="1"/>
              </p:cNvSpPr>
              <p:nvPr/>
            </p:nvSpPr>
            <p:spPr bwMode="auto">
              <a:xfrm>
                <a:off x="4195" y="3702"/>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69" name="Oval 105"/>
              <p:cNvSpPr>
                <a:spLocks noChangeArrowheads="1"/>
              </p:cNvSpPr>
              <p:nvPr/>
            </p:nvSpPr>
            <p:spPr bwMode="auto">
              <a:xfrm>
                <a:off x="4377" y="3838"/>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70" name="Oval 106"/>
              <p:cNvSpPr>
                <a:spLocks noChangeArrowheads="1"/>
              </p:cNvSpPr>
              <p:nvPr/>
            </p:nvSpPr>
            <p:spPr bwMode="auto">
              <a:xfrm>
                <a:off x="4059" y="3793"/>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71" name="Oval 107"/>
              <p:cNvSpPr>
                <a:spLocks noChangeArrowheads="1"/>
              </p:cNvSpPr>
              <p:nvPr/>
            </p:nvSpPr>
            <p:spPr bwMode="auto">
              <a:xfrm>
                <a:off x="4332" y="3748"/>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72" name="Oval 108"/>
              <p:cNvSpPr>
                <a:spLocks noChangeArrowheads="1"/>
              </p:cNvSpPr>
              <p:nvPr/>
            </p:nvSpPr>
            <p:spPr bwMode="auto">
              <a:xfrm>
                <a:off x="4422" y="3748"/>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73" name="Oval 109"/>
              <p:cNvSpPr>
                <a:spLocks noChangeArrowheads="1"/>
              </p:cNvSpPr>
              <p:nvPr/>
            </p:nvSpPr>
            <p:spPr bwMode="auto">
              <a:xfrm>
                <a:off x="3969" y="3748"/>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74" name="Oval 110"/>
              <p:cNvSpPr>
                <a:spLocks noChangeArrowheads="1"/>
              </p:cNvSpPr>
              <p:nvPr/>
            </p:nvSpPr>
            <p:spPr bwMode="auto">
              <a:xfrm>
                <a:off x="4105" y="3884"/>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75" name="Oval 111"/>
              <p:cNvSpPr>
                <a:spLocks noChangeArrowheads="1"/>
              </p:cNvSpPr>
              <p:nvPr/>
            </p:nvSpPr>
            <p:spPr bwMode="auto">
              <a:xfrm>
                <a:off x="3969" y="3838"/>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76" name="Oval 112"/>
              <p:cNvSpPr>
                <a:spLocks noChangeArrowheads="1"/>
              </p:cNvSpPr>
              <p:nvPr/>
            </p:nvSpPr>
            <p:spPr bwMode="auto">
              <a:xfrm>
                <a:off x="4105" y="3884"/>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77" name="Oval 113"/>
              <p:cNvSpPr>
                <a:spLocks noChangeArrowheads="1"/>
              </p:cNvSpPr>
              <p:nvPr/>
            </p:nvSpPr>
            <p:spPr bwMode="auto">
              <a:xfrm>
                <a:off x="4105" y="3974"/>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78" name="Oval 114"/>
              <p:cNvSpPr>
                <a:spLocks noChangeArrowheads="1"/>
              </p:cNvSpPr>
              <p:nvPr/>
            </p:nvSpPr>
            <p:spPr bwMode="auto">
              <a:xfrm>
                <a:off x="4105" y="3702"/>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79" name="Oval 115"/>
              <p:cNvSpPr>
                <a:spLocks noChangeArrowheads="1"/>
              </p:cNvSpPr>
              <p:nvPr/>
            </p:nvSpPr>
            <p:spPr bwMode="auto">
              <a:xfrm>
                <a:off x="3787" y="3838"/>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80" name="Oval 116"/>
              <p:cNvSpPr>
                <a:spLocks noChangeArrowheads="1"/>
              </p:cNvSpPr>
              <p:nvPr/>
            </p:nvSpPr>
            <p:spPr bwMode="auto">
              <a:xfrm>
                <a:off x="4150" y="3793"/>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81" name="Oval 117"/>
              <p:cNvSpPr>
                <a:spLocks noChangeArrowheads="1"/>
              </p:cNvSpPr>
              <p:nvPr/>
            </p:nvSpPr>
            <p:spPr bwMode="auto">
              <a:xfrm>
                <a:off x="4241" y="3793"/>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182" name="Oval 118"/>
              <p:cNvSpPr>
                <a:spLocks noChangeArrowheads="1"/>
              </p:cNvSpPr>
              <p:nvPr/>
            </p:nvSpPr>
            <p:spPr bwMode="auto">
              <a:xfrm>
                <a:off x="4286" y="3884"/>
                <a:ext cx="45" cy="45"/>
              </a:xfrm>
              <a:prstGeom prst="ellipse">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8183" name="Text Box 119"/>
            <p:cNvSpPr txBox="1">
              <a:spLocks noChangeArrowheads="1"/>
            </p:cNvSpPr>
            <p:nvPr/>
          </p:nvSpPr>
          <p:spPr bwMode="auto">
            <a:xfrm>
              <a:off x="4422" y="3720"/>
              <a:ext cx="7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solidFill>
                    <a:schemeClr val="hlink"/>
                  </a:solidFill>
                  <a:latin typeface="Times New Roman" panose="02020603050405020304" pitchFamily="18" charset="0"/>
                  <a:ea typeface="华文楷体" panose="02010600040101010101" pitchFamily="2" charset="-122"/>
                </a:rPr>
                <a:t>基因文库</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88089"/>
                                        </p:tgtEl>
                                        <p:attrNameLst>
                                          <p:attrName>style.visibility</p:attrName>
                                        </p:attrNameLst>
                                      </p:cBhvr>
                                      <p:to>
                                        <p:strVal val="visible"/>
                                      </p:to>
                                    </p:set>
                                    <p:animEffect transition="in" filter="wipe(up)">
                                      <p:cBhvr>
                                        <p:cTn id="7" dur="500"/>
                                        <p:tgtEl>
                                          <p:spTgt spid="88089"/>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88082"/>
                                        </p:tgtEl>
                                        <p:attrNameLst>
                                          <p:attrName>style.visibility</p:attrName>
                                        </p:attrNameLst>
                                      </p:cBhvr>
                                      <p:to>
                                        <p:strVal val="visible"/>
                                      </p:to>
                                    </p:set>
                                    <p:animEffect transition="in" filter="wipe(up)">
                                      <p:cBhvr>
                                        <p:cTn id="11" dur="500"/>
                                        <p:tgtEl>
                                          <p:spTgt spid="88082"/>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88085"/>
                                        </p:tgtEl>
                                        <p:attrNameLst>
                                          <p:attrName>style.visibility</p:attrName>
                                        </p:attrNameLst>
                                      </p:cBhvr>
                                      <p:to>
                                        <p:strVal val="visible"/>
                                      </p:to>
                                    </p:set>
                                    <p:animEffect transition="in" filter="wipe(up)">
                                      <p:cBhvr>
                                        <p:cTn id="15" dur="500"/>
                                        <p:tgtEl>
                                          <p:spTgt spid="88085"/>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88098"/>
                                        </p:tgtEl>
                                        <p:attrNameLst>
                                          <p:attrName>style.visibility</p:attrName>
                                        </p:attrNameLst>
                                      </p:cBhvr>
                                      <p:to>
                                        <p:strVal val="visible"/>
                                      </p:to>
                                    </p:set>
                                    <p:animEffect transition="in" filter="wipe(up)">
                                      <p:cBhvr>
                                        <p:cTn id="19" dur="500"/>
                                        <p:tgtEl>
                                          <p:spTgt spid="88098"/>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88104"/>
                                        </p:tgtEl>
                                        <p:attrNameLst>
                                          <p:attrName>style.visibility</p:attrName>
                                        </p:attrNameLst>
                                      </p:cBhvr>
                                      <p:to>
                                        <p:strVal val="visible"/>
                                      </p:to>
                                    </p:set>
                                    <p:animEffect transition="in" filter="wipe(up)">
                                      <p:cBhvr>
                                        <p:cTn id="23" dur="500"/>
                                        <p:tgtEl>
                                          <p:spTgt spid="88104"/>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88110"/>
                                        </p:tgtEl>
                                        <p:attrNameLst>
                                          <p:attrName>style.visibility</p:attrName>
                                        </p:attrNameLst>
                                      </p:cBhvr>
                                      <p:to>
                                        <p:strVal val="visible"/>
                                      </p:to>
                                    </p:set>
                                    <p:animEffect transition="in" filter="wipe(up)">
                                      <p:cBhvr>
                                        <p:cTn id="27" dur="500"/>
                                        <p:tgtEl>
                                          <p:spTgt spid="88110"/>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88113"/>
                                        </p:tgtEl>
                                        <p:attrNameLst>
                                          <p:attrName>style.visibility</p:attrName>
                                        </p:attrNameLst>
                                      </p:cBhvr>
                                      <p:to>
                                        <p:strVal val="visible"/>
                                      </p:to>
                                    </p:set>
                                    <p:animEffect transition="in" filter="wipe(up)">
                                      <p:cBhvr>
                                        <p:cTn id="31" dur="500"/>
                                        <p:tgtEl>
                                          <p:spTgt spid="88113"/>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88131"/>
                                        </p:tgtEl>
                                        <p:attrNameLst>
                                          <p:attrName>style.visibility</p:attrName>
                                        </p:attrNameLst>
                                      </p:cBhvr>
                                      <p:to>
                                        <p:strVal val="visible"/>
                                      </p:to>
                                    </p:set>
                                    <p:animEffect transition="in" filter="wipe(up)">
                                      <p:cBhvr>
                                        <p:cTn id="35" dur="500"/>
                                        <p:tgtEl>
                                          <p:spTgt spid="8813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 fill="hold" nodeType="clickEffect">
                                  <p:stCondLst>
                                    <p:cond delay="0"/>
                                  </p:stCondLst>
                                  <p:childTnLst>
                                    <p:set>
                                      <p:cBhvr>
                                        <p:cTn id="39" dur="1" fill="hold">
                                          <p:stCondLst>
                                            <p:cond delay="0"/>
                                          </p:stCondLst>
                                        </p:cTn>
                                        <p:tgtEl>
                                          <p:spTgt spid="88116"/>
                                        </p:tgtEl>
                                        <p:attrNameLst>
                                          <p:attrName>style.visibility</p:attrName>
                                        </p:attrNameLst>
                                      </p:cBhvr>
                                      <p:to>
                                        <p:strVal val="visible"/>
                                      </p:to>
                                    </p:set>
                                    <p:anim calcmode="lin" valueType="num">
                                      <p:cBhvr>
                                        <p:cTn id="40" dur="500" fill="hold"/>
                                        <p:tgtEl>
                                          <p:spTgt spid="88116"/>
                                        </p:tgtEl>
                                        <p:attrNameLst>
                                          <p:attrName>ppt_x</p:attrName>
                                        </p:attrNameLst>
                                      </p:cBhvr>
                                      <p:tavLst>
                                        <p:tav tm="0">
                                          <p:val>
                                            <p:strVal val="#ppt_x"/>
                                          </p:val>
                                        </p:tav>
                                        <p:tav tm="100000">
                                          <p:val>
                                            <p:strVal val="#ppt_x"/>
                                          </p:val>
                                        </p:tav>
                                      </p:tavLst>
                                    </p:anim>
                                    <p:anim calcmode="lin" valueType="num">
                                      <p:cBhvr>
                                        <p:cTn id="41" dur="500" fill="hold"/>
                                        <p:tgtEl>
                                          <p:spTgt spid="88116"/>
                                        </p:tgtEl>
                                        <p:attrNameLst>
                                          <p:attrName>ppt_y</p:attrName>
                                        </p:attrNameLst>
                                      </p:cBhvr>
                                      <p:tavLst>
                                        <p:tav tm="0">
                                          <p:val>
                                            <p:strVal val="#ppt_y-#ppt_h/2"/>
                                          </p:val>
                                        </p:tav>
                                        <p:tav tm="100000">
                                          <p:val>
                                            <p:strVal val="#ppt_y"/>
                                          </p:val>
                                        </p:tav>
                                      </p:tavLst>
                                    </p:anim>
                                    <p:anim calcmode="lin" valueType="num">
                                      <p:cBhvr>
                                        <p:cTn id="42" dur="500" fill="hold"/>
                                        <p:tgtEl>
                                          <p:spTgt spid="88116"/>
                                        </p:tgtEl>
                                        <p:attrNameLst>
                                          <p:attrName>ppt_w</p:attrName>
                                        </p:attrNameLst>
                                      </p:cBhvr>
                                      <p:tavLst>
                                        <p:tav tm="0">
                                          <p:val>
                                            <p:strVal val="#ppt_w"/>
                                          </p:val>
                                        </p:tav>
                                        <p:tav tm="100000">
                                          <p:val>
                                            <p:strVal val="#ppt_w"/>
                                          </p:val>
                                        </p:tav>
                                      </p:tavLst>
                                    </p:anim>
                                    <p:anim calcmode="lin" valueType="num">
                                      <p:cBhvr>
                                        <p:cTn id="43" dur="500" fill="hold"/>
                                        <p:tgtEl>
                                          <p:spTgt spid="88116"/>
                                        </p:tgtEl>
                                        <p:attrNameLst>
                                          <p:attrName>ppt_h</p:attrName>
                                        </p:attrNameLst>
                                      </p:cBhvr>
                                      <p:tavLst>
                                        <p:tav tm="0">
                                          <p:val>
                                            <p:fltVal val="0"/>
                                          </p:val>
                                        </p:tav>
                                        <p:tav tm="100000">
                                          <p:val>
                                            <p:strVal val="#ppt_h"/>
                                          </p:val>
                                        </p:tav>
                                      </p:tavLst>
                                    </p:anim>
                                  </p:childTnLst>
                                </p:cTn>
                              </p:par>
                            </p:childTnLst>
                          </p:cTn>
                        </p:par>
                        <p:par>
                          <p:cTn id="44" fill="hold" nodeType="afterGroup">
                            <p:stCondLst>
                              <p:cond delay="500"/>
                            </p:stCondLst>
                            <p:childTnLst>
                              <p:par>
                                <p:cTn id="45" presetID="9" presetClass="entr" presetSubtype="0" fill="hold" nodeType="afterEffect">
                                  <p:stCondLst>
                                    <p:cond delay="0"/>
                                  </p:stCondLst>
                                  <p:childTnLst>
                                    <p:set>
                                      <p:cBhvr>
                                        <p:cTn id="46" dur="1" fill="hold">
                                          <p:stCondLst>
                                            <p:cond delay="0"/>
                                          </p:stCondLst>
                                        </p:cTn>
                                        <p:tgtEl>
                                          <p:spTgt spid="88139"/>
                                        </p:tgtEl>
                                        <p:attrNameLst>
                                          <p:attrName>style.visibility</p:attrName>
                                        </p:attrNameLst>
                                      </p:cBhvr>
                                      <p:to>
                                        <p:strVal val="visible"/>
                                      </p:to>
                                    </p:set>
                                    <p:animEffect transition="in" filter="dissolve">
                                      <p:cBhvr>
                                        <p:cTn id="47" dur="500"/>
                                        <p:tgtEl>
                                          <p:spTgt spid="88139"/>
                                        </p:tgtEl>
                                      </p:cBhvr>
                                    </p:animEffect>
                                  </p:childTnLst>
                                </p:cTn>
                              </p:par>
                            </p:childTnLst>
                          </p:cTn>
                        </p:par>
                        <p:par>
                          <p:cTn id="48" fill="hold" nodeType="afterGroup">
                            <p:stCondLst>
                              <p:cond delay="1000"/>
                            </p:stCondLst>
                            <p:childTnLst>
                              <p:par>
                                <p:cTn id="49" presetID="22" presetClass="entr" presetSubtype="1" fill="hold" nodeType="afterEffect">
                                  <p:stCondLst>
                                    <p:cond delay="0"/>
                                  </p:stCondLst>
                                  <p:childTnLst>
                                    <p:set>
                                      <p:cBhvr>
                                        <p:cTn id="50" dur="1" fill="hold">
                                          <p:stCondLst>
                                            <p:cond delay="0"/>
                                          </p:stCondLst>
                                        </p:cTn>
                                        <p:tgtEl>
                                          <p:spTgt spid="88122"/>
                                        </p:tgtEl>
                                        <p:attrNameLst>
                                          <p:attrName>style.visibility</p:attrName>
                                        </p:attrNameLst>
                                      </p:cBhvr>
                                      <p:to>
                                        <p:strVal val="visible"/>
                                      </p:to>
                                    </p:set>
                                    <p:animEffect transition="in" filter="wipe(up)">
                                      <p:cBhvr>
                                        <p:cTn id="51" dur="500"/>
                                        <p:tgtEl>
                                          <p:spTgt spid="88122"/>
                                        </p:tgtEl>
                                      </p:cBhvr>
                                    </p:animEffect>
                                  </p:childTnLst>
                                </p:cTn>
                              </p:par>
                            </p:childTnLst>
                          </p:cTn>
                        </p:par>
                        <p:par>
                          <p:cTn id="52" fill="hold" nodeType="afterGroup">
                            <p:stCondLst>
                              <p:cond delay="1500"/>
                            </p:stCondLst>
                            <p:childTnLst>
                              <p:par>
                                <p:cTn id="53" presetID="9" presetClass="entr" presetSubtype="0" fill="hold" nodeType="afterEffect">
                                  <p:stCondLst>
                                    <p:cond delay="0"/>
                                  </p:stCondLst>
                                  <p:childTnLst>
                                    <p:set>
                                      <p:cBhvr>
                                        <p:cTn id="54" dur="1" fill="hold">
                                          <p:stCondLst>
                                            <p:cond delay="0"/>
                                          </p:stCondLst>
                                        </p:cTn>
                                        <p:tgtEl>
                                          <p:spTgt spid="88072"/>
                                        </p:tgtEl>
                                        <p:attrNameLst>
                                          <p:attrName>style.visibility</p:attrName>
                                        </p:attrNameLst>
                                      </p:cBhvr>
                                      <p:to>
                                        <p:strVal val="visible"/>
                                      </p:to>
                                    </p:set>
                                    <p:animEffect transition="in" filter="dissolve">
                                      <p:cBhvr>
                                        <p:cTn id="55" dur="500"/>
                                        <p:tgtEl>
                                          <p:spTgt spid="8807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nodeType="clickEffect">
                                  <p:stCondLst>
                                    <p:cond delay="0"/>
                                  </p:stCondLst>
                                  <p:childTnLst>
                                    <p:set>
                                      <p:cBhvr>
                                        <p:cTn id="59" dur="1" fill="hold">
                                          <p:stCondLst>
                                            <p:cond delay="0"/>
                                          </p:stCondLst>
                                        </p:cTn>
                                        <p:tgtEl>
                                          <p:spTgt spid="88125"/>
                                        </p:tgtEl>
                                        <p:attrNameLst>
                                          <p:attrName>style.visibility</p:attrName>
                                        </p:attrNameLst>
                                      </p:cBhvr>
                                      <p:to>
                                        <p:strVal val="visible"/>
                                      </p:to>
                                    </p:set>
                                    <p:animEffect transition="in" filter="wipe(up)">
                                      <p:cBhvr>
                                        <p:cTn id="60" dur="500"/>
                                        <p:tgtEl>
                                          <p:spTgt spid="88125"/>
                                        </p:tgtEl>
                                      </p:cBhvr>
                                    </p:animEffect>
                                  </p:childTnLst>
                                </p:cTn>
                              </p:par>
                            </p:childTnLst>
                          </p:cTn>
                        </p:par>
                        <p:par>
                          <p:cTn id="61" fill="hold" nodeType="afterGroup">
                            <p:stCondLst>
                              <p:cond delay="500"/>
                            </p:stCondLst>
                            <p:childTnLst>
                              <p:par>
                                <p:cTn id="62" presetID="9" presetClass="entr" presetSubtype="0" fill="hold" nodeType="afterEffect">
                                  <p:stCondLst>
                                    <p:cond delay="0"/>
                                  </p:stCondLst>
                                  <p:childTnLst>
                                    <p:set>
                                      <p:cBhvr>
                                        <p:cTn id="63" dur="1" fill="hold">
                                          <p:stCondLst>
                                            <p:cond delay="0"/>
                                          </p:stCondLst>
                                        </p:cTn>
                                        <p:tgtEl>
                                          <p:spTgt spid="88066"/>
                                        </p:tgtEl>
                                        <p:attrNameLst>
                                          <p:attrName>style.visibility</p:attrName>
                                        </p:attrNameLst>
                                      </p:cBhvr>
                                      <p:to>
                                        <p:strVal val="visible"/>
                                      </p:to>
                                    </p:set>
                                    <p:animEffect transition="in" filter="dissolve">
                                      <p:cBhvr>
                                        <p:cTn id="64" dur="500"/>
                                        <p:tgtEl>
                                          <p:spTgt spid="88066"/>
                                        </p:tgtEl>
                                      </p:cBhvr>
                                    </p:animEffect>
                                  </p:childTnLst>
                                </p:cTn>
                              </p:par>
                            </p:childTnLst>
                          </p:cTn>
                        </p:par>
                        <p:par>
                          <p:cTn id="65" fill="hold" nodeType="afterGroup">
                            <p:stCondLst>
                              <p:cond delay="1000"/>
                            </p:stCondLst>
                            <p:childTnLst>
                              <p:par>
                                <p:cTn id="66" presetID="22" presetClass="entr" presetSubtype="8" fill="hold" nodeType="afterEffect">
                                  <p:stCondLst>
                                    <p:cond delay="0"/>
                                  </p:stCondLst>
                                  <p:childTnLst>
                                    <p:set>
                                      <p:cBhvr>
                                        <p:cTn id="67" dur="1" fill="hold">
                                          <p:stCondLst>
                                            <p:cond delay="0"/>
                                          </p:stCondLst>
                                        </p:cTn>
                                        <p:tgtEl>
                                          <p:spTgt spid="88128"/>
                                        </p:tgtEl>
                                        <p:attrNameLst>
                                          <p:attrName>style.visibility</p:attrName>
                                        </p:attrNameLst>
                                      </p:cBhvr>
                                      <p:to>
                                        <p:strVal val="visible"/>
                                      </p:to>
                                    </p:set>
                                    <p:animEffect transition="in" filter="wipe(left)">
                                      <p:cBhvr>
                                        <p:cTn id="68" dur="500"/>
                                        <p:tgtEl>
                                          <p:spTgt spid="88128"/>
                                        </p:tgtEl>
                                      </p:cBhvr>
                                    </p:animEffect>
                                  </p:childTnLst>
                                </p:cTn>
                              </p:par>
                            </p:childTnLst>
                          </p:cTn>
                        </p:par>
                        <p:par>
                          <p:cTn id="69" fill="hold" nodeType="afterGroup">
                            <p:stCondLst>
                              <p:cond delay="1500"/>
                            </p:stCondLst>
                            <p:childTnLst>
                              <p:par>
                                <p:cTn id="70" presetID="9" presetClass="entr" presetSubtype="0" fill="hold" nodeType="afterEffect">
                                  <p:stCondLst>
                                    <p:cond delay="0"/>
                                  </p:stCondLst>
                                  <p:childTnLst>
                                    <p:set>
                                      <p:cBhvr>
                                        <p:cTn id="71" dur="1" fill="hold">
                                          <p:stCondLst>
                                            <p:cond delay="0"/>
                                          </p:stCondLst>
                                        </p:cTn>
                                        <p:tgtEl>
                                          <p:spTgt spid="88153"/>
                                        </p:tgtEl>
                                        <p:attrNameLst>
                                          <p:attrName>style.visibility</p:attrName>
                                        </p:attrNameLst>
                                      </p:cBhvr>
                                      <p:to>
                                        <p:strVal val="visible"/>
                                      </p:to>
                                    </p:set>
                                    <p:animEffect transition="in" filter="dissolve">
                                      <p:cBhvr>
                                        <p:cTn id="72" dur="500"/>
                                        <p:tgtEl>
                                          <p:spTgt spid="88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090" name="Group 2"/>
          <p:cNvGrpSpPr>
            <a:grpSpLocks/>
          </p:cNvGrpSpPr>
          <p:nvPr/>
        </p:nvGrpSpPr>
        <p:grpSpPr bwMode="auto">
          <a:xfrm>
            <a:off x="179388" y="333375"/>
            <a:ext cx="4757737" cy="6096000"/>
            <a:chOff x="0" y="9"/>
            <a:chExt cx="2818" cy="4050"/>
          </a:xfrm>
        </p:grpSpPr>
        <p:sp>
          <p:nvSpPr>
            <p:cNvPr id="89091" name="Text Box 3"/>
            <p:cNvSpPr txBox="1">
              <a:spLocks noChangeArrowheads="1"/>
            </p:cNvSpPr>
            <p:nvPr/>
          </p:nvSpPr>
          <p:spPr bwMode="auto">
            <a:xfrm>
              <a:off x="539" y="429"/>
              <a:ext cx="853" cy="351"/>
            </a:xfrm>
            <a:prstGeom prst="rect">
              <a:avLst/>
            </a:prstGeom>
            <a:noFill/>
            <a:ln w="9525">
              <a:solidFill>
                <a:srgbClr val="4958B3"/>
              </a:solidFill>
              <a:miter lim="800000"/>
              <a:headEnd/>
              <a:tailEnd/>
            </a:ln>
            <a:effectLst/>
            <a:extLst>
              <a:ext uri="{909E8E84-426E-40DD-AFC4-6F175D3DCCD1}">
                <a14:hiddenFill xmlns:a14="http://schemas.microsoft.com/office/drawing/2010/main">
                  <a:solidFill>
                    <a:srgbClr val="F2E8D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sz="2800" b="1">
                  <a:solidFill>
                    <a:schemeClr val="folHlink"/>
                  </a:solidFill>
                  <a:latin typeface="Times New Roman" panose="02020603050405020304" pitchFamily="18" charset="0"/>
                  <a:ea typeface="楷体_GB2312" pitchFamily="49" charset="-122"/>
                </a:rPr>
                <a:t>mRNA  </a:t>
              </a:r>
            </a:p>
          </p:txBody>
        </p:sp>
        <p:sp>
          <p:nvSpPr>
            <p:cNvPr id="89092" name="Text Box 4"/>
            <p:cNvSpPr txBox="1">
              <a:spLocks noChangeArrowheads="1"/>
            </p:cNvSpPr>
            <p:nvPr/>
          </p:nvSpPr>
          <p:spPr bwMode="auto">
            <a:xfrm>
              <a:off x="576" y="1200"/>
              <a:ext cx="758" cy="352"/>
            </a:xfrm>
            <a:prstGeom prst="rect">
              <a:avLst/>
            </a:prstGeom>
            <a:noFill/>
            <a:ln w="9525">
              <a:solidFill>
                <a:srgbClr val="4958B3"/>
              </a:solidFill>
              <a:miter lim="800000"/>
              <a:headEnd/>
              <a:tailEnd/>
            </a:ln>
            <a:effectLst/>
            <a:extLst>
              <a:ext uri="{909E8E84-426E-40DD-AFC4-6F175D3DCCD1}">
                <a14:hiddenFill xmlns:a14="http://schemas.microsoft.com/office/drawing/2010/main">
                  <a:solidFill>
                    <a:srgbClr val="F2E8D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zh-CN" sz="2800" b="1">
                  <a:solidFill>
                    <a:schemeClr val="folHlink"/>
                  </a:solidFill>
                  <a:latin typeface="Times New Roman" panose="02020603050405020304" pitchFamily="18" charset="0"/>
                  <a:ea typeface="楷体_GB2312" pitchFamily="49" charset="-122"/>
                </a:rPr>
                <a:t>cDNA    </a:t>
              </a:r>
            </a:p>
          </p:txBody>
        </p:sp>
        <p:sp>
          <p:nvSpPr>
            <p:cNvPr id="89093" name="Text Box 5"/>
            <p:cNvSpPr txBox="1">
              <a:spLocks noChangeArrowheads="1"/>
            </p:cNvSpPr>
            <p:nvPr/>
          </p:nvSpPr>
          <p:spPr bwMode="auto">
            <a:xfrm>
              <a:off x="405" y="1965"/>
              <a:ext cx="1193" cy="352"/>
            </a:xfrm>
            <a:prstGeom prst="rect">
              <a:avLst/>
            </a:prstGeom>
            <a:noFill/>
            <a:ln w="9525">
              <a:solidFill>
                <a:srgbClr val="4958B3"/>
              </a:solidFill>
              <a:miter lim="800000"/>
              <a:headEnd/>
              <a:tailEnd/>
            </a:ln>
            <a:effectLst/>
            <a:extLst>
              <a:ext uri="{909E8E84-426E-40DD-AFC4-6F175D3DCCD1}">
                <a14:hiddenFill xmlns:a14="http://schemas.microsoft.com/office/drawing/2010/main">
                  <a:solidFill>
                    <a:srgbClr val="F2E8D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800" b="1">
                  <a:solidFill>
                    <a:schemeClr val="folHlink"/>
                  </a:solidFill>
                  <a:latin typeface="Times New Roman" panose="02020603050405020304" pitchFamily="18" charset="0"/>
                  <a:ea typeface="楷体_GB2312" pitchFamily="49" charset="-122"/>
                </a:rPr>
                <a:t>双链</a:t>
              </a:r>
              <a:r>
                <a:rPr lang="en-US" altLang="zh-CN" sz="2800" b="1">
                  <a:solidFill>
                    <a:schemeClr val="folHlink"/>
                  </a:solidFill>
                  <a:latin typeface="Times New Roman" panose="02020603050405020304" pitchFamily="18" charset="0"/>
                  <a:ea typeface="楷体_GB2312" pitchFamily="49" charset="-122"/>
                </a:rPr>
                <a:t>cDNA  </a:t>
              </a:r>
            </a:p>
          </p:txBody>
        </p:sp>
        <p:sp>
          <p:nvSpPr>
            <p:cNvPr id="89094" name="Text Box 6"/>
            <p:cNvSpPr txBox="1">
              <a:spLocks noChangeArrowheads="1"/>
            </p:cNvSpPr>
            <p:nvPr/>
          </p:nvSpPr>
          <p:spPr bwMode="auto">
            <a:xfrm>
              <a:off x="249" y="2829"/>
              <a:ext cx="1523" cy="351"/>
            </a:xfrm>
            <a:prstGeom prst="rect">
              <a:avLst/>
            </a:prstGeom>
            <a:noFill/>
            <a:ln w="9525">
              <a:solidFill>
                <a:srgbClr val="4958B3"/>
              </a:solidFill>
              <a:miter lim="800000"/>
              <a:headEnd/>
              <a:tailEnd/>
            </a:ln>
            <a:effectLst/>
            <a:extLst>
              <a:ext uri="{909E8E84-426E-40DD-AFC4-6F175D3DCCD1}">
                <a14:hiddenFill xmlns:a14="http://schemas.microsoft.com/office/drawing/2010/main">
                  <a:solidFill>
                    <a:srgbClr val="F2E8D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800" b="1">
                  <a:solidFill>
                    <a:schemeClr val="folHlink"/>
                  </a:solidFill>
                  <a:latin typeface="Times New Roman" panose="02020603050405020304" pitchFamily="18" charset="0"/>
                  <a:ea typeface="楷体_GB2312" pitchFamily="49" charset="-122"/>
                </a:rPr>
                <a:t>重组</a:t>
              </a:r>
              <a:r>
                <a:rPr lang="en-US" altLang="zh-CN" sz="2800" b="1">
                  <a:solidFill>
                    <a:schemeClr val="folHlink"/>
                  </a:solidFill>
                  <a:latin typeface="Times New Roman" panose="02020603050405020304" pitchFamily="18" charset="0"/>
                  <a:ea typeface="楷体_GB2312" pitchFamily="49" charset="-122"/>
                </a:rPr>
                <a:t>DNA</a:t>
              </a:r>
              <a:r>
                <a:rPr lang="zh-CN" altLang="en-US" sz="2800" b="1">
                  <a:solidFill>
                    <a:schemeClr val="folHlink"/>
                  </a:solidFill>
                  <a:latin typeface="Times New Roman" panose="02020603050405020304" pitchFamily="18" charset="0"/>
                  <a:ea typeface="楷体_GB2312" pitchFamily="49" charset="-122"/>
                </a:rPr>
                <a:t>分子  </a:t>
              </a:r>
            </a:p>
          </p:txBody>
        </p:sp>
        <p:sp>
          <p:nvSpPr>
            <p:cNvPr id="89095" name="Text Box 7"/>
            <p:cNvSpPr txBox="1">
              <a:spLocks noChangeArrowheads="1"/>
            </p:cNvSpPr>
            <p:nvPr/>
          </p:nvSpPr>
          <p:spPr bwMode="auto">
            <a:xfrm>
              <a:off x="476" y="3708"/>
              <a:ext cx="1193" cy="351"/>
            </a:xfrm>
            <a:prstGeom prst="rect">
              <a:avLst/>
            </a:prstGeom>
            <a:noFill/>
            <a:ln w="9525">
              <a:solidFill>
                <a:srgbClr val="4958B3"/>
              </a:solidFill>
              <a:miter lim="800000"/>
              <a:headEnd/>
              <a:tailEnd/>
            </a:ln>
            <a:effectLst/>
            <a:extLst>
              <a:ext uri="{909E8E84-426E-40DD-AFC4-6F175D3DCCD1}">
                <a14:hiddenFill xmlns:a14="http://schemas.microsoft.com/office/drawing/2010/main">
                  <a:solidFill>
                    <a:srgbClr val="F2E8D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sz="2800" b="1">
                  <a:solidFill>
                    <a:schemeClr val="folHlink"/>
                  </a:solidFill>
                  <a:latin typeface="Times New Roman" panose="02020603050405020304" pitchFamily="18" charset="0"/>
                </a:rPr>
                <a:t>cDNA</a:t>
              </a:r>
              <a:r>
                <a:rPr lang="zh-CN" altLang="en-US" sz="2800" b="1">
                  <a:solidFill>
                    <a:schemeClr val="folHlink"/>
                  </a:solidFill>
                  <a:latin typeface="Times New Roman" panose="02020603050405020304" pitchFamily="18" charset="0"/>
                </a:rPr>
                <a:t>文库  </a:t>
              </a:r>
            </a:p>
          </p:txBody>
        </p:sp>
        <p:sp>
          <p:nvSpPr>
            <p:cNvPr id="89096" name="Text Box 8"/>
            <p:cNvSpPr txBox="1">
              <a:spLocks noChangeArrowheads="1"/>
            </p:cNvSpPr>
            <p:nvPr/>
          </p:nvSpPr>
          <p:spPr bwMode="auto">
            <a:xfrm>
              <a:off x="1104" y="783"/>
              <a:ext cx="1157" cy="34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solidFill>
                    <a:srgbClr val="008000"/>
                  </a:solidFill>
                  <a:latin typeface="Times New Roman" panose="02020603050405020304" pitchFamily="18" charset="0"/>
                  <a:ea typeface="楷体_GB2312" pitchFamily="49" charset="-122"/>
                </a:rPr>
                <a:t>反转录酶  </a:t>
              </a:r>
            </a:p>
          </p:txBody>
        </p:sp>
        <p:sp>
          <p:nvSpPr>
            <p:cNvPr id="89097" name="Text Box 9"/>
            <p:cNvSpPr txBox="1">
              <a:spLocks noChangeArrowheads="1"/>
            </p:cNvSpPr>
            <p:nvPr/>
          </p:nvSpPr>
          <p:spPr bwMode="auto">
            <a:xfrm>
              <a:off x="1316" y="2353"/>
              <a:ext cx="691" cy="344"/>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800" b="1">
                  <a:solidFill>
                    <a:srgbClr val="008000"/>
                  </a:solidFill>
                  <a:latin typeface="Times New Roman" panose="02020603050405020304" pitchFamily="18" charset="0"/>
                  <a:ea typeface="楷体_GB2312" pitchFamily="49" charset="-122"/>
                </a:rPr>
                <a:t>载体   </a:t>
              </a:r>
            </a:p>
          </p:txBody>
        </p:sp>
        <p:sp>
          <p:nvSpPr>
            <p:cNvPr id="89098" name="Line 10"/>
            <p:cNvSpPr>
              <a:spLocks noChangeShapeType="1"/>
            </p:cNvSpPr>
            <p:nvPr/>
          </p:nvSpPr>
          <p:spPr bwMode="auto">
            <a:xfrm>
              <a:off x="960" y="3231"/>
              <a:ext cx="0" cy="384"/>
            </a:xfrm>
            <a:prstGeom prst="line">
              <a:avLst/>
            </a:prstGeom>
            <a:noFill/>
            <a:ln w="9525">
              <a:solidFill>
                <a:srgbClr val="18C8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099" name="Line 11"/>
            <p:cNvSpPr>
              <a:spLocks noChangeShapeType="1"/>
            </p:cNvSpPr>
            <p:nvPr/>
          </p:nvSpPr>
          <p:spPr bwMode="auto">
            <a:xfrm flipH="1">
              <a:off x="981" y="2511"/>
              <a:ext cx="384" cy="192"/>
            </a:xfrm>
            <a:prstGeom prst="line">
              <a:avLst/>
            </a:prstGeom>
            <a:noFill/>
            <a:ln w="9525">
              <a:solidFill>
                <a:srgbClr val="18C8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100" name="Text Box 12"/>
            <p:cNvSpPr txBox="1">
              <a:spLocks noChangeArrowheads="1"/>
            </p:cNvSpPr>
            <p:nvPr/>
          </p:nvSpPr>
          <p:spPr bwMode="auto">
            <a:xfrm>
              <a:off x="1296" y="3215"/>
              <a:ext cx="844" cy="34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solidFill>
                    <a:srgbClr val="008000"/>
                  </a:solidFill>
                  <a:latin typeface="Times New Roman" panose="02020603050405020304" pitchFamily="18" charset="0"/>
                  <a:ea typeface="楷体_GB2312" pitchFamily="49" charset="-122"/>
                </a:rPr>
                <a:t>受体菌    </a:t>
              </a:r>
            </a:p>
          </p:txBody>
        </p:sp>
        <p:sp>
          <p:nvSpPr>
            <p:cNvPr id="89101" name="Text Box 13"/>
            <p:cNvSpPr txBox="1">
              <a:spLocks noChangeArrowheads="1"/>
            </p:cNvSpPr>
            <p:nvPr/>
          </p:nvSpPr>
          <p:spPr bwMode="auto">
            <a:xfrm>
              <a:off x="1269" y="1536"/>
              <a:ext cx="556" cy="34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solidFill>
                    <a:srgbClr val="008000"/>
                  </a:solidFill>
                  <a:latin typeface="Times New Roman" panose="02020603050405020304" pitchFamily="18" charset="0"/>
                  <a:ea typeface="楷体_GB2312" pitchFamily="49" charset="-122"/>
                </a:rPr>
                <a:t>复制</a:t>
              </a:r>
            </a:p>
          </p:txBody>
        </p:sp>
        <p:sp>
          <p:nvSpPr>
            <p:cNvPr id="89102" name="Line 14"/>
            <p:cNvSpPr>
              <a:spLocks noChangeShapeType="1"/>
            </p:cNvSpPr>
            <p:nvPr/>
          </p:nvSpPr>
          <p:spPr bwMode="auto">
            <a:xfrm>
              <a:off x="957" y="2369"/>
              <a:ext cx="0" cy="384"/>
            </a:xfrm>
            <a:prstGeom prst="line">
              <a:avLst/>
            </a:prstGeom>
            <a:noFill/>
            <a:ln w="9525">
              <a:solidFill>
                <a:srgbClr val="18C8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103" name="Line 15"/>
            <p:cNvSpPr>
              <a:spLocks noChangeShapeType="1"/>
            </p:cNvSpPr>
            <p:nvPr/>
          </p:nvSpPr>
          <p:spPr bwMode="auto">
            <a:xfrm>
              <a:off x="948" y="1561"/>
              <a:ext cx="0" cy="384"/>
            </a:xfrm>
            <a:prstGeom prst="line">
              <a:avLst/>
            </a:prstGeom>
            <a:noFill/>
            <a:ln w="9525">
              <a:solidFill>
                <a:srgbClr val="18C8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104" name="Line 16"/>
            <p:cNvSpPr>
              <a:spLocks noChangeShapeType="1"/>
            </p:cNvSpPr>
            <p:nvPr/>
          </p:nvSpPr>
          <p:spPr bwMode="auto">
            <a:xfrm>
              <a:off x="930" y="799"/>
              <a:ext cx="0" cy="384"/>
            </a:xfrm>
            <a:prstGeom prst="line">
              <a:avLst/>
            </a:prstGeom>
            <a:noFill/>
            <a:ln w="9525">
              <a:solidFill>
                <a:srgbClr val="18C8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105" name="Line 17"/>
            <p:cNvSpPr>
              <a:spLocks noChangeShapeType="1"/>
            </p:cNvSpPr>
            <p:nvPr/>
          </p:nvSpPr>
          <p:spPr bwMode="auto">
            <a:xfrm flipH="1">
              <a:off x="975" y="3357"/>
              <a:ext cx="384" cy="192"/>
            </a:xfrm>
            <a:prstGeom prst="line">
              <a:avLst/>
            </a:prstGeom>
            <a:noFill/>
            <a:ln w="9525">
              <a:solidFill>
                <a:srgbClr val="18C8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9106" name="Rectangle 18"/>
            <p:cNvSpPr>
              <a:spLocks noChangeArrowheads="1"/>
            </p:cNvSpPr>
            <p:nvPr/>
          </p:nvSpPr>
          <p:spPr bwMode="auto">
            <a:xfrm>
              <a:off x="0" y="9"/>
              <a:ext cx="2818" cy="34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2E3770"/>
                  </a:solidFill>
                  <a:latin typeface="Times New Roman" panose="02020603050405020304" pitchFamily="18" charset="0"/>
                  <a:ea typeface="华文楷体" panose="02010600040101010101" pitchFamily="2" charset="-122"/>
                </a:rPr>
                <a:t>* </a:t>
              </a:r>
              <a:r>
                <a:rPr lang="zh-CN" altLang="en-US" sz="2800" b="1">
                  <a:solidFill>
                    <a:srgbClr val="2E3770"/>
                  </a:solidFill>
                  <a:latin typeface="Times New Roman" panose="02020603050405020304" pitchFamily="18" charset="0"/>
                  <a:ea typeface="华文楷体" panose="02010600040101010101" pitchFamily="2" charset="-122"/>
                </a:rPr>
                <a:t>从</a:t>
              </a:r>
              <a:r>
                <a:rPr lang="en-US" altLang="zh-CN" sz="2800" b="1">
                  <a:solidFill>
                    <a:srgbClr val="2E3770"/>
                  </a:solidFill>
                  <a:latin typeface="Times New Roman" panose="02020603050405020304" pitchFamily="18" charset="0"/>
                  <a:ea typeface="华文楷体" panose="02010600040101010101" pitchFamily="2" charset="-122"/>
                </a:rPr>
                <a:t>cDNA</a:t>
              </a:r>
              <a:r>
                <a:rPr lang="zh-CN" altLang="en-US" sz="2800" b="1">
                  <a:solidFill>
                    <a:srgbClr val="2E3770"/>
                  </a:solidFill>
                  <a:latin typeface="Times New Roman" panose="02020603050405020304" pitchFamily="18" charset="0"/>
                  <a:ea typeface="华文楷体" panose="02010600040101010101" pitchFamily="2" charset="-122"/>
                </a:rPr>
                <a:t>文库获取目的基因  </a:t>
              </a:r>
            </a:p>
          </p:txBody>
        </p:sp>
      </p:grpSp>
      <p:grpSp>
        <p:nvGrpSpPr>
          <p:cNvPr id="89107" name="Group 19"/>
          <p:cNvGrpSpPr>
            <a:grpSpLocks/>
          </p:cNvGrpSpPr>
          <p:nvPr/>
        </p:nvGrpSpPr>
        <p:grpSpPr bwMode="auto">
          <a:xfrm>
            <a:off x="5076825" y="765175"/>
            <a:ext cx="3403600" cy="5456238"/>
            <a:chOff x="3213" y="436"/>
            <a:chExt cx="2144" cy="3437"/>
          </a:xfrm>
        </p:grpSpPr>
        <p:grpSp>
          <p:nvGrpSpPr>
            <p:cNvPr id="89108" name="Group 20"/>
            <p:cNvGrpSpPr>
              <a:grpSpLocks/>
            </p:cNvGrpSpPr>
            <p:nvPr/>
          </p:nvGrpSpPr>
          <p:grpSpPr bwMode="auto">
            <a:xfrm>
              <a:off x="3213" y="724"/>
              <a:ext cx="2144" cy="845"/>
              <a:chOff x="3648" y="1056"/>
              <a:chExt cx="2112" cy="845"/>
            </a:xfrm>
          </p:grpSpPr>
          <p:sp>
            <p:nvSpPr>
              <p:cNvPr id="89109" name="Line 21"/>
              <p:cNvSpPr>
                <a:spLocks noChangeShapeType="1"/>
              </p:cNvSpPr>
              <p:nvPr/>
            </p:nvSpPr>
            <p:spPr bwMode="auto">
              <a:xfrm flipH="1">
                <a:off x="4234" y="1056"/>
                <a:ext cx="1" cy="3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nvGrpSpPr>
              <p:cNvPr id="89110" name="Group 22"/>
              <p:cNvGrpSpPr>
                <a:grpSpLocks/>
              </p:cNvGrpSpPr>
              <p:nvPr/>
            </p:nvGrpSpPr>
            <p:grpSpPr bwMode="auto">
              <a:xfrm>
                <a:off x="3648" y="1056"/>
                <a:ext cx="2112" cy="845"/>
                <a:chOff x="3648" y="1056"/>
                <a:chExt cx="2112" cy="845"/>
              </a:xfrm>
            </p:grpSpPr>
            <p:sp>
              <p:nvSpPr>
                <p:cNvPr id="89111" name="Text Box 23"/>
                <p:cNvSpPr txBox="1">
                  <a:spLocks noChangeArrowheads="1"/>
                </p:cNvSpPr>
                <p:nvPr/>
              </p:nvSpPr>
              <p:spPr bwMode="auto">
                <a:xfrm>
                  <a:off x="4272" y="1056"/>
                  <a:ext cx="11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b="1">
                      <a:latin typeface="华文楷体" panose="02010600040101010101" pitchFamily="2" charset="-122"/>
                      <a:ea typeface="华文楷体" panose="02010600040101010101" pitchFamily="2" charset="-122"/>
                    </a:rPr>
                    <a:t>逆转录酶</a:t>
                  </a:r>
                </a:p>
              </p:txBody>
            </p:sp>
            <p:sp>
              <p:nvSpPr>
                <p:cNvPr id="89112" name="Line 24"/>
                <p:cNvSpPr>
                  <a:spLocks noChangeShapeType="1"/>
                </p:cNvSpPr>
                <p:nvPr/>
              </p:nvSpPr>
              <p:spPr bwMode="auto">
                <a:xfrm>
                  <a:off x="3648" y="1584"/>
                  <a:ext cx="1272" cy="0"/>
                </a:xfrm>
                <a:prstGeom prst="line">
                  <a:avLst/>
                </a:prstGeom>
                <a:noFill/>
                <a:ln w="57150">
                  <a:solidFill>
                    <a:srgbClr val="CC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9113" name="Text Box 25"/>
                <p:cNvSpPr txBox="1">
                  <a:spLocks noChangeArrowheads="1"/>
                </p:cNvSpPr>
                <p:nvPr/>
              </p:nvSpPr>
              <p:spPr bwMode="auto">
                <a:xfrm>
                  <a:off x="4848" y="1440"/>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solidFill>
                        <a:srgbClr val="CC0099"/>
                      </a:solidFill>
                      <a:latin typeface="Times New Roman" panose="02020603050405020304" pitchFamily="18" charset="0"/>
                      <a:ea typeface="隶书" panose="02010509060101010101" pitchFamily="49" charset="-122"/>
                    </a:rPr>
                    <a:t>A A A A</a:t>
                  </a:r>
                </a:p>
              </p:txBody>
            </p:sp>
            <p:sp>
              <p:nvSpPr>
                <p:cNvPr id="89114" name="Text Box 26"/>
                <p:cNvSpPr txBox="1">
                  <a:spLocks noChangeArrowheads="1"/>
                </p:cNvSpPr>
                <p:nvPr/>
              </p:nvSpPr>
              <p:spPr bwMode="auto">
                <a:xfrm>
                  <a:off x="4848" y="1651"/>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a:solidFill>
                        <a:srgbClr val="0066FF"/>
                      </a:solidFill>
                      <a:latin typeface="Times New Roman" panose="02020603050405020304" pitchFamily="18" charset="0"/>
                      <a:ea typeface="隶书" panose="02010509060101010101" pitchFamily="49" charset="-122"/>
                    </a:rPr>
                    <a:t> </a:t>
                  </a:r>
                  <a:r>
                    <a:rPr lang="en-US" altLang="zh-CN" sz="2000" b="1">
                      <a:solidFill>
                        <a:srgbClr val="0066FF"/>
                      </a:solidFill>
                      <a:latin typeface="Times New Roman" panose="02020603050405020304" pitchFamily="18" charset="0"/>
                      <a:ea typeface="隶书" panose="02010509060101010101" pitchFamily="49" charset="-122"/>
                    </a:rPr>
                    <a:t>T T T T</a:t>
                  </a:r>
                </a:p>
              </p:txBody>
            </p:sp>
            <p:sp>
              <p:nvSpPr>
                <p:cNvPr id="89115" name="Line 27"/>
                <p:cNvSpPr>
                  <a:spLocks noChangeShapeType="1"/>
                </p:cNvSpPr>
                <p:nvPr/>
              </p:nvSpPr>
              <p:spPr bwMode="auto">
                <a:xfrm>
                  <a:off x="3648" y="1795"/>
                  <a:ext cx="1272"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grpSp>
          <p:nvGrpSpPr>
            <p:cNvPr id="89116" name="Group 28"/>
            <p:cNvGrpSpPr>
              <a:grpSpLocks/>
            </p:cNvGrpSpPr>
            <p:nvPr/>
          </p:nvGrpSpPr>
          <p:grpSpPr bwMode="auto">
            <a:xfrm>
              <a:off x="3213" y="436"/>
              <a:ext cx="1998" cy="250"/>
              <a:chOff x="3744" y="1008"/>
              <a:chExt cx="1872" cy="250"/>
            </a:xfrm>
          </p:grpSpPr>
          <p:sp>
            <p:nvSpPr>
              <p:cNvPr id="89117" name="Line 29"/>
              <p:cNvSpPr>
                <a:spLocks noChangeShapeType="1"/>
              </p:cNvSpPr>
              <p:nvPr/>
            </p:nvSpPr>
            <p:spPr bwMode="auto">
              <a:xfrm>
                <a:off x="3744" y="1152"/>
                <a:ext cx="1344" cy="0"/>
              </a:xfrm>
              <a:prstGeom prst="line">
                <a:avLst/>
              </a:prstGeom>
              <a:noFill/>
              <a:ln w="57150">
                <a:solidFill>
                  <a:srgbClr val="CC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9118" name="Text Box 30"/>
              <p:cNvSpPr txBox="1">
                <a:spLocks noChangeArrowheads="1"/>
              </p:cNvSpPr>
              <p:nvPr/>
            </p:nvSpPr>
            <p:spPr bwMode="auto">
              <a:xfrm>
                <a:off x="4944" y="1008"/>
                <a:ext cx="6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b="1">
                    <a:solidFill>
                      <a:srgbClr val="CC0099"/>
                    </a:solidFill>
                    <a:latin typeface="Times New Roman" panose="02020603050405020304" pitchFamily="18" charset="0"/>
                    <a:ea typeface="隶书" panose="02010509060101010101" pitchFamily="49" charset="-122"/>
                  </a:rPr>
                  <a:t>  AAAA</a:t>
                </a:r>
              </a:p>
            </p:txBody>
          </p:sp>
        </p:grpSp>
        <p:grpSp>
          <p:nvGrpSpPr>
            <p:cNvPr id="89119" name="Group 31"/>
            <p:cNvGrpSpPr>
              <a:grpSpLocks/>
            </p:cNvGrpSpPr>
            <p:nvPr/>
          </p:nvGrpSpPr>
          <p:grpSpPr bwMode="auto">
            <a:xfrm>
              <a:off x="3289" y="3143"/>
              <a:ext cx="1911" cy="730"/>
              <a:chOff x="3723" y="3475"/>
              <a:chExt cx="1882" cy="730"/>
            </a:xfrm>
          </p:grpSpPr>
          <p:sp>
            <p:nvSpPr>
              <p:cNvPr id="89120" name="Line 32"/>
              <p:cNvSpPr>
                <a:spLocks noChangeShapeType="1"/>
              </p:cNvSpPr>
              <p:nvPr/>
            </p:nvSpPr>
            <p:spPr bwMode="auto">
              <a:xfrm>
                <a:off x="4234" y="3504"/>
                <a:ext cx="0"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9121" name="Text Box 33"/>
              <p:cNvSpPr txBox="1">
                <a:spLocks noChangeArrowheads="1"/>
              </p:cNvSpPr>
              <p:nvPr/>
            </p:nvSpPr>
            <p:spPr bwMode="auto">
              <a:xfrm>
                <a:off x="4320" y="3475"/>
                <a:ext cx="1285"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20000"/>
                  </a:lnSpc>
                  <a:spcBef>
                    <a:spcPct val="50000"/>
                  </a:spcBef>
                </a:pPr>
                <a:r>
                  <a:rPr lang="en-US" altLang="zh-CN" b="1">
                    <a:latin typeface="华文楷体" panose="02010600040101010101" pitchFamily="2" charset="-122"/>
                    <a:ea typeface="华文楷体" panose="02010600040101010101" pitchFamily="2" charset="-122"/>
                  </a:rPr>
                  <a:t>SI</a:t>
                </a:r>
                <a:r>
                  <a:rPr lang="zh-CN" altLang="en-US" b="1">
                    <a:latin typeface="华文楷体" panose="02010600040101010101" pitchFamily="2" charset="-122"/>
                    <a:ea typeface="华文楷体" panose="02010600040101010101" pitchFamily="2" charset="-122"/>
                  </a:rPr>
                  <a:t>核酸酶</a:t>
                </a:r>
              </a:p>
            </p:txBody>
          </p:sp>
          <p:sp>
            <p:nvSpPr>
              <p:cNvPr id="89122" name="Line 34"/>
              <p:cNvSpPr>
                <a:spLocks noChangeShapeType="1"/>
              </p:cNvSpPr>
              <p:nvPr/>
            </p:nvSpPr>
            <p:spPr bwMode="auto">
              <a:xfrm>
                <a:off x="3723" y="4205"/>
                <a:ext cx="176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9123" name="Line 35"/>
              <p:cNvSpPr>
                <a:spLocks noChangeShapeType="1"/>
              </p:cNvSpPr>
              <p:nvPr/>
            </p:nvSpPr>
            <p:spPr bwMode="auto">
              <a:xfrm>
                <a:off x="3723" y="4003"/>
                <a:ext cx="1760"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89124" name="Group 36"/>
            <p:cNvGrpSpPr>
              <a:grpSpLocks/>
            </p:cNvGrpSpPr>
            <p:nvPr/>
          </p:nvGrpSpPr>
          <p:grpSpPr bwMode="auto">
            <a:xfrm>
              <a:off x="3273" y="2394"/>
              <a:ext cx="2084" cy="666"/>
              <a:chOff x="3707" y="2428"/>
              <a:chExt cx="2053" cy="666"/>
            </a:xfrm>
          </p:grpSpPr>
          <p:sp>
            <p:nvSpPr>
              <p:cNvPr id="89125" name="Line 37"/>
              <p:cNvSpPr>
                <a:spLocks noChangeShapeType="1"/>
              </p:cNvSpPr>
              <p:nvPr/>
            </p:nvSpPr>
            <p:spPr bwMode="auto">
              <a:xfrm>
                <a:off x="4234" y="2428"/>
                <a:ext cx="0" cy="31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9126" name="Text Box 38"/>
              <p:cNvSpPr txBox="1">
                <a:spLocks noChangeArrowheads="1"/>
              </p:cNvSpPr>
              <p:nvPr/>
            </p:nvSpPr>
            <p:spPr bwMode="auto">
              <a:xfrm>
                <a:off x="4248" y="2428"/>
                <a:ext cx="15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800" b="1">
                    <a:latin typeface="Times New Roman" panose="02020603050405020304" pitchFamily="18" charset="0"/>
                    <a:ea typeface="隶书" panose="02010509060101010101" pitchFamily="49" charset="-122"/>
                  </a:rPr>
                  <a:t> </a:t>
                </a:r>
                <a:r>
                  <a:rPr lang="en-US" altLang="zh-CN" b="1">
                    <a:latin typeface="Times New Roman" panose="02020603050405020304" pitchFamily="18" charset="0"/>
                    <a:ea typeface="隶书" panose="02010509060101010101" pitchFamily="49" charset="-122"/>
                  </a:rPr>
                  <a:t>DNA</a:t>
                </a:r>
                <a:r>
                  <a:rPr lang="zh-CN" altLang="en-US" b="1">
                    <a:latin typeface="Times New Roman" panose="02020603050405020304" pitchFamily="18" charset="0"/>
                    <a:ea typeface="华文楷体" panose="02010600040101010101" pitchFamily="2" charset="-122"/>
                  </a:rPr>
                  <a:t>聚合酶</a:t>
                </a:r>
                <a:r>
                  <a:rPr lang="en-US" altLang="zh-CN" b="1">
                    <a:latin typeface="华文楷体" panose="02010600040101010101" pitchFamily="2" charset="-122"/>
                    <a:ea typeface="华文楷体" panose="02010600040101010101" pitchFamily="2" charset="-122"/>
                  </a:rPr>
                  <a:t>Ⅰ</a:t>
                </a:r>
              </a:p>
            </p:txBody>
          </p:sp>
          <p:sp>
            <p:nvSpPr>
              <p:cNvPr id="89127" name="Line 39"/>
              <p:cNvSpPr>
                <a:spLocks noChangeShapeType="1"/>
              </p:cNvSpPr>
              <p:nvPr/>
            </p:nvSpPr>
            <p:spPr bwMode="auto">
              <a:xfrm flipV="1">
                <a:off x="3792" y="2921"/>
                <a:ext cx="1691" cy="2"/>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9128" name="Line 40"/>
              <p:cNvSpPr>
                <a:spLocks noChangeShapeType="1"/>
              </p:cNvSpPr>
              <p:nvPr/>
            </p:nvSpPr>
            <p:spPr bwMode="auto">
              <a:xfrm>
                <a:off x="3792" y="3082"/>
                <a:ext cx="1691"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9129" name="Freeform 41"/>
              <p:cNvSpPr>
                <a:spLocks/>
              </p:cNvSpPr>
              <p:nvPr/>
            </p:nvSpPr>
            <p:spPr bwMode="auto">
              <a:xfrm>
                <a:off x="3707" y="2902"/>
                <a:ext cx="96" cy="192"/>
              </a:xfrm>
              <a:custGeom>
                <a:avLst/>
                <a:gdLst>
                  <a:gd name="T0" fmla="*/ 48 w 48"/>
                  <a:gd name="T1" fmla="*/ 0 h 192"/>
                  <a:gd name="T2" fmla="*/ 0 w 48"/>
                  <a:gd name="T3" fmla="*/ 96 h 192"/>
                  <a:gd name="T4" fmla="*/ 48 w 48"/>
                  <a:gd name="T5" fmla="*/ 192 h 192"/>
                </a:gdLst>
                <a:ahLst/>
                <a:cxnLst>
                  <a:cxn ang="0">
                    <a:pos x="T0" y="T1"/>
                  </a:cxn>
                  <a:cxn ang="0">
                    <a:pos x="T2" y="T3"/>
                  </a:cxn>
                  <a:cxn ang="0">
                    <a:pos x="T4" y="T5"/>
                  </a:cxn>
                </a:cxnLst>
                <a:rect l="0" t="0" r="r" b="b"/>
                <a:pathLst>
                  <a:path w="48" h="192">
                    <a:moveTo>
                      <a:pt x="48" y="0"/>
                    </a:moveTo>
                    <a:cubicBezTo>
                      <a:pt x="24" y="32"/>
                      <a:pt x="0" y="64"/>
                      <a:pt x="0" y="96"/>
                    </a:cubicBezTo>
                    <a:cubicBezTo>
                      <a:pt x="0" y="128"/>
                      <a:pt x="40" y="176"/>
                      <a:pt x="48" y="192"/>
                    </a:cubicBezTo>
                  </a:path>
                </a:pathLst>
              </a:custGeom>
              <a:noFill/>
              <a:ln w="57150" cap="flat" cmpd="sng">
                <a:solidFill>
                  <a:srgbClr val="00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89130" name="Group 42"/>
            <p:cNvGrpSpPr>
              <a:grpSpLocks/>
            </p:cNvGrpSpPr>
            <p:nvPr/>
          </p:nvGrpSpPr>
          <p:grpSpPr bwMode="auto">
            <a:xfrm>
              <a:off x="3213" y="1607"/>
              <a:ext cx="2144" cy="701"/>
              <a:chOff x="3600" y="1939"/>
              <a:chExt cx="2160" cy="701"/>
            </a:xfrm>
          </p:grpSpPr>
          <p:sp>
            <p:nvSpPr>
              <p:cNvPr id="89131" name="Text Box 43"/>
              <p:cNvSpPr txBox="1">
                <a:spLocks noChangeArrowheads="1"/>
              </p:cNvSpPr>
              <p:nvPr/>
            </p:nvSpPr>
            <p:spPr bwMode="auto">
              <a:xfrm>
                <a:off x="4320" y="1968"/>
                <a:ext cx="11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b="1">
                    <a:latin typeface="华文楷体" panose="02010600040101010101" pitchFamily="2" charset="-122"/>
                    <a:ea typeface="华文楷体" panose="02010600040101010101" pitchFamily="2" charset="-122"/>
                  </a:rPr>
                  <a:t>碱水解</a:t>
                </a:r>
              </a:p>
            </p:txBody>
          </p:sp>
          <p:sp>
            <p:nvSpPr>
              <p:cNvPr id="89132" name="Line 44"/>
              <p:cNvSpPr>
                <a:spLocks noChangeShapeType="1"/>
              </p:cNvSpPr>
              <p:nvPr/>
            </p:nvSpPr>
            <p:spPr bwMode="auto">
              <a:xfrm>
                <a:off x="4234" y="1939"/>
                <a:ext cx="0" cy="3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9133" name="Line 45"/>
              <p:cNvSpPr>
                <a:spLocks noChangeShapeType="1"/>
              </p:cNvSpPr>
              <p:nvPr/>
            </p:nvSpPr>
            <p:spPr bwMode="auto">
              <a:xfrm>
                <a:off x="3696" y="2448"/>
                <a:ext cx="1214" cy="0"/>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9134" name="Text Box 46"/>
              <p:cNvSpPr txBox="1">
                <a:spLocks noChangeArrowheads="1"/>
              </p:cNvSpPr>
              <p:nvPr/>
            </p:nvSpPr>
            <p:spPr bwMode="auto">
              <a:xfrm>
                <a:off x="4848" y="2304"/>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000">
                    <a:solidFill>
                      <a:srgbClr val="0066FF"/>
                    </a:solidFill>
                    <a:latin typeface="Times New Roman" panose="02020603050405020304" pitchFamily="18" charset="0"/>
                    <a:ea typeface="隶书" panose="02010509060101010101" pitchFamily="49" charset="-122"/>
                  </a:rPr>
                  <a:t> </a:t>
                </a:r>
                <a:r>
                  <a:rPr lang="en-US" altLang="zh-CN" sz="2000" b="1">
                    <a:solidFill>
                      <a:srgbClr val="0066FF"/>
                    </a:solidFill>
                    <a:latin typeface="Times New Roman" panose="02020603050405020304" pitchFamily="18" charset="0"/>
                    <a:ea typeface="隶书" panose="02010509060101010101" pitchFamily="49" charset="-122"/>
                  </a:rPr>
                  <a:t>T T T T</a:t>
                </a:r>
              </a:p>
            </p:txBody>
          </p:sp>
          <p:sp>
            <p:nvSpPr>
              <p:cNvPr id="89135" name="Freeform 47"/>
              <p:cNvSpPr>
                <a:spLocks/>
              </p:cNvSpPr>
              <p:nvPr/>
            </p:nvSpPr>
            <p:spPr bwMode="auto">
              <a:xfrm>
                <a:off x="3600" y="2448"/>
                <a:ext cx="96" cy="192"/>
              </a:xfrm>
              <a:custGeom>
                <a:avLst/>
                <a:gdLst>
                  <a:gd name="T0" fmla="*/ 48 w 48"/>
                  <a:gd name="T1" fmla="*/ 0 h 192"/>
                  <a:gd name="T2" fmla="*/ 0 w 48"/>
                  <a:gd name="T3" fmla="*/ 96 h 192"/>
                  <a:gd name="T4" fmla="*/ 48 w 48"/>
                  <a:gd name="T5" fmla="*/ 192 h 192"/>
                </a:gdLst>
                <a:ahLst/>
                <a:cxnLst>
                  <a:cxn ang="0">
                    <a:pos x="T0" y="T1"/>
                  </a:cxn>
                  <a:cxn ang="0">
                    <a:pos x="T2" y="T3"/>
                  </a:cxn>
                  <a:cxn ang="0">
                    <a:pos x="T4" y="T5"/>
                  </a:cxn>
                </a:cxnLst>
                <a:rect l="0" t="0" r="r" b="b"/>
                <a:pathLst>
                  <a:path w="48" h="192">
                    <a:moveTo>
                      <a:pt x="48" y="0"/>
                    </a:moveTo>
                    <a:cubicBezTo>
                      <a:pt x="24" y="32"/>
                      <a:pt x="0" y="64"/>
                      <a:pt x="0" y="96"/>
                    </a:cubicBezTo>
                    <a:cubicBezTo>
                      <a:pt x="0" y="128"/>
                      <a:pt x="40" y="176"/>
                      <a:pt x="48" y="192"/>
                    </a:cubicBezTo>
                  </a:path>
                </a:pathLst>
              </a:custGeom>
              <a:noFill/>
              <a:ln w="57150" cap="flat" cmpd="sng">
                <a:solidFill>
                  <a:srgbClr val="00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755650" y="1989138"/>
            <a:ext cx="5832475" cy="579437"/>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a:solidFill>
                  <a:srgbClr val="438600"/>
                </a:solidFill>
                <a:latin typeface="宋体" panose="02010600030101010101" pitchFamily="2" charset="-122"/>
              </a:rPr>
              <a:t>（三）外源基因与载体的连接</a:t>
            </a:r>
          </a:p>
        </p:txBody>
      </p:sp>
      <p:sp>
        <p:nvSpPr>
          <p:cNvPr id="91139" name="Text Box 3"/>
          <p:cNvSpPr txBox="1">
            <a:spLocks noChangeArrowheads="1"/>
          </p:cNvSpPr>
          <p:nvPr/>
        </p:nvSpPr>
        <p:spPr bwMode="auto">
          <a:xfrm>
            <a:off x="1547813" y="2852738"/>
            <a:ext cx="5832475" cy="3168650"/>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indent="609600">
              <a:defRPr kumimoji="1" sz="2400">
                <a:solidFill>
                  <a:schemeClr val="tx1"/>
                </a:solidFill>
                <a:latin typeface="Times New Roman" panose="02020603050405020304" pitchFamily="18" charset="0"/>
                <a:ea typeface="宋体" panose="02010600030101010101" pitchFamily="2" charset="-122"/>
              </a:defRPr>
            </a:lvl3pPr>
            <a:lvl4pPr marL="1703388" indent="628650">
              <a:defRPr kumimoji="1" sz="2400">
                <a:solidFill>
                  <a:schemeClr val="tx1"/>
                </a:solidFill>
                <a:latin typeface="Times New Roman" panose="02020603050405020304" pitchFamily="18" charset="0"/>
                <a:ea typeface="宋体" panose="02010600030101010101" pitchFamily="2" charset="-122"/>
              </a:defRPr>
            </a:lvl4pPr>
            <a:lvl5pPr marL="2511425">
              <a:defRPr kumimoji="1" sz="2400">
                <a:solidFill>
                  <a:schemeClr val="tx1"/>
                </a:solidFill>
                <a:latin typeface="Times New Roman" panose="02020603050405020304" pitchFamily="18" charset="0"/>
                <a:ea typeface="宋体" panose="02010600030101010101" pitchFamily="2" charset="-122"/>
              </a:defRPr>
            </a:lvl5pPr>
            <a:lvl6pPr marL="29686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4258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8830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340225"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40000"/>
              </a:lnSpc>
            </a:pPr>
            <a:r>
              <a:rPr lang="en-US" altLang="zh-CN" sz="3200" b="1">
                <a:solidFill>
                  <a:srgbClr val="2E3770"/>
                </a:solidFill>
                <a:latin typeface="华文楷体" panose="02010600040101010101" pitchFamily="2" charset="-122"/>
                <a:ea typeface="华文楷体" panose="02010600040101010101" pitchFamily="2" charset="-122"/>
              </a:rPr>
              <a:t>1. </a:t>
            </a:r>
            <a:r>
              <a:rPr lang="zh-CN" altLang="en-US" sz="3200" b="1">
                <a:solidFill>
                  <a:srgbClr val="2E3770"/>
                </a:solidFill>
                <a:latin typeface="华文楷体" panose="02010600040101010101" pitchFamily="2" charset="-122"/>
                <a:ea typeface="华文楷体" panose="02010600040101010101" pitchFamily="2" charset="-122"/>
              </a:rPr>
              <a:t>粘性末端连接</a:t>
            </a:r>
          </a:p>
          <a:p>
            <a:pPr lvl="1">
              <a:lnSpc>
                <a:spcPct val="140000"/>
              </a:lnSpc>
            </a:pPr>
            <a:r>
              <a:rPr lang="zh-CN" altLang="en-US" sz="2800" b="1">
                <a:solidFill>
                  <a:srgbClr val="993366"/>
                </a:solidFill>
                <a:ea typeface="华文楷体" panose="02010600040101010101" pitchFamily="2" charset="-122"/>
              </a:rPr>
              <a:t>方式：</a:t>
            </a:r>
            <a:r>
              <a:rPr lang="en-US" altLang="zh-CN" sz="2800" b="1">
                <a:solidFill>
                  <a:schemeClr val="folHlink"/>
                </a:solidFill>
                <a:ea typeface="华文楷体" panose="02010600040101010101" pitchFamily="2" charset="-122"/>
              </a:rPr>
              <a:t>(1)</a:t>
            </a:r>
            <a:r>
              <a:rPr lang="zh-CN" altLang="en-US" sz="2800" b="1">
                <a:solidFill>
                  <a:schemeClr val="folHlink"/>
                </a:solidFill>
                <a:ea typeface="华文楷体" panose="02010600040101010101" pitchFamily="2" charset="-122"/>
              </a:rPr>
              <a:t>同一限制酶切位点连接</a:t>
            </a:r>
          </a:p>
          <a:p>
            <a:pPr lvl="2">
              <a:lnSpc>
                <a:spcPct val="140000"/>
              </a:lnSpc>
            </a:pPr>
            <a:r>
              <a:rPr lang="en-US" altLang="zh-CN" sz="2800" b="1">
                <a:solidFill>
                  <a:schemeClr val="folHlink"/>
                </a:solidFill>
                <a:ea typeface="华文楷体" panose="02010600040101010101" pitchFamily="2" charset="-122"/>
              </a:rPr>
              <a:t>(2)</a:t>
            </a:r>
            <a:r>
              <a:rPr lang="zh-CN" altLang="en-US" sz="2800" b="1">
                <a:solidFill>
                  <a:schemeClr val="folHlink"/>
                </a:solidFill>
                <a:ea typeface="华文楷体" panose="02010600040101010101" pitchFamily="2" charset="-122"/>
              </a:rPr>
              <a:t>不同限制酶切位点连接</a:t>
            </a:r>
          </a:p>
          <a:p>
            <a:pPr lvl="3">
              <a:lnSpc>
                <a:spcPct val="140000"/>
              </a:lnSpc>
            </a:pPr>
            <a:r>
              <a:rPr lang="zh-CN" altLang="en-US" sz="2800" b="1">
                <a:solidFill>
                  <a:schemeClr val="folHlink"/>
                </a:solidFill>
                <a:ea typeface="华文楷体" panose="02010600040101010101" pitchFamily="2" charset="-122"/>
              </a:rPr>
              <a:t>配伍末端连接</a:t>
            </a:r>
          </a:p>
          <a:p>
            <a:pPr lvl="3">
              <a:lnSpc>
                <a:spcPct val="140000"/>
              </a:lnSpc>
            </a:pPr>
            <a:r>
              <a:rPr lang="zh-CN" altLang="en-US" sz="2800" b="1">
                <a:solidFill>
                  <a:schemeClr val="folHlink"/>
                </a:solidFill>
                <a:ea typeface="华文楷体" panose="02010600040101010101" pitchFamily="2" charset="-122"/>
              </a:rPr>
              <a:t>非配伍末端连接</a:t>
            </a:r>
          </a:p>
        </p:txBody>
      </p:sp>
      <p:sp>
        <p:nvSpPr>
          <p:cNvPr id="91140" name="Text Box 4"/>
          <p:cNvSpPr txBox="1">
            <a:spLocks noChangeArrowheads="1"/>
          </p:cNvSpPr>
          <p:nvPr/>
        </p:nvSpPr>
        <p:spPr bwMode="auto">
          <a:xfrm>
            <a:off x="755650" y="1196975"/>
            <a:ext cx="5761038" cy="579438"/>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a:solidFill>
                  <a:srgbClr val="438600"/>
                </a:solidFill>
                <a:latin typeface="宋体" panose="02010600030101010101" pitchFamily="2" charset="-122"/>
              </a:rPr>
              <a:t>（二）克隆载体的选择和构建</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strips(downRight)">
                                      <p:cBhvr>
                                        <p:cTn id="7" dur="5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62" name="Line 2"/>
          <p:cNvSpPr>
            <a:spLocks noChangeShapeType="1"/>
          </p:cNvSpPr>
          <p:nvPr/>
        </p:nvSpPr>
        <p:spPr bwMode="auto">
          <a:xfrm flipH="1">
            <a:off x="4283075" y="476250"/>
            <a:ext cx="0" cy="363538"/>
          </a:xfrm>
          <a:prstGeom prst="line">
            <a:avLst/>
          </a:prstGeom>
          <a:noFill/>
          <a:ln w="3810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2163" name="Line 3"/>
          <p:cNvSpPr>
            <a:spLocks noChangeShapeType="1"/>
          </p:cNvSpPr>
          <p:nvPr/>
        </p:nvSpPr>
        <p:spPr bwMode="auto">
          <a:xfrm flipH="1" flipV="1">
            <a:off x="4930775" y="1411288"/>
            <a:ext cx="0" cy="360362"/>
          </a:xfrm>
          <a:prstGeom prst="line">
            <a:avLst/>
          </a:prstGeom>
          <a:noFill/>
          <a:ln w="38100" cap="rnd">
            <a:solidFill>
              <a:schemeClr val="hlink"/>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2164" name="Text Box 4"/>
          <p:cNvSpPr txBox="1">
            <a:spLocks noChangeArrowheads="1"/>
          </p:cNvSpPr>
          <p:nvPr/>
        </p:nvSpPr>
        <p:spPr bwMode="auto">
          <a:xfrm>
            <a:off x="6011863" y="908050"/>
            <a:ext cx="230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i="1">
                <a:latin typeface="Times New Roman" panose="02020603050405020304" pitchFamily="18" charset="0"/>
                <a:ea typeface="华文楷体" panose="02010600040101010101" pitchFamily="2" charset="-122"/>
              </a:rPr>
              <a:t>Bam </a:t>
            </a:r>
            <a:r>
              <a:rPr lang="en-US" altLang="zh-CN" sz="2000" b="1">
                <a:latin typeface="Times New Roman" panose="02020603050405020304" pitchFamily="18" charset="0"/>
                <a:ea typeface="华文楷体" panose="02010600040101010101" pitchFamily="2" charset="-122"/>
              </a:rPr>
              <a:t>HⅠ</a:t>
            </a:r>
            <a:r>
              <a:rPr lang="zh-CN" altLang="en-US" sz="2000" b="1">
                <a:latin typeface="Times New Roman" panose="02020603050405020304" pitchFamily="18" charset="0"/>
                <a:ea typeface="华文楷体" panose="02010600040101010101" pitchFamily="2" charset="-122"/>
              </a:rPr>
              <a:t>切割反应</a:t>
            </a:r>
          </a:p>
        </p:txBody>
      </p:sp>
      <p:grpSp>
        <p:nvGrpSpPr>
          <p:cNvPr id="92165" name="Group 5"/>
          <p:cNvGrpSpPr>
            <a:grpSpLocks/>
          </p:cNvGrpSpPr>
          <p:nvPr/>
        </p:nvGrpSpPr>
        <p:grpSpPr bwMode="auto">
          <a:xfrm>
            <a:off x="3203575" y="763588"/>
            <a:ext cx="2722563" cy="701675"/>
            <a:chOff x="2336" y="527"/>
            <a:chExt cx="1715" cy="442"/>
          </a:xfrm>
        </p:grpSpPr>
        <p:sp>
          <p:nvSpPr>
            <p:cNvPr id="92166" name="Text Box 6"/>
            <p:cNvSpPr txBox="1">
              <a:spLocks noChangeArrowheads="1"/>
            </p:cNvSpPr>
            <p:nvPr/>
          </p:nvSpPr>
          <p:spPr bwMode="auto">
            <a:xfrm>
              <a:off x="2771" y="527"/>
              <a:ext cx="8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 </a:t>
              </a:r>
              <a:r>
                <a:rPr lang="en-US" altLang="zh-CN" sz="2000" b="1"/>
                <a:t>GGATCC</a:t>
              </a:r>
            </a:p>
            <a:p>
              <a:pPr>
                <a:lnSpc>
                  <a:spcPct val="80000"/>
                </a:lnSpc>
              </a:pPr>
              <a:r>
                <a:rPr lang="en-US" altLang="zh-CN" sz="2000" b="1"/>
                <a:t> CCTAGG</a:t>
              </a:r>
            </a:p>
          </p:txBody>
        </p:sp>
        <p:sp>
          <p:nvSpPr>
            <p:cNvPr id="92167" name="Line 7"/>
            <p:cNvSpPr>
              <a:spLocks noChangeShapeType="1"/>
            </p:cNvSpPr>
            <p:nvPr/>
          </p:nvSpPr>
          <p:spPr bwMode="auto">
            <a:xfrm>
              <a:off x="2336" y="663"/>
              <a:ext cx="49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2168" name="Line 8"/>
            <p:cNvSpPr>
              <a:spLocks noChangeShapeType="1"/>
            </p:cNvSpPr>
            <p:nvPr/>
          </p:nvSpPr>
          <p:spPr bwMode="auto">
            <a:xfrm>
              <a:off x="2336" y="845"/>
              <a:ext cx="49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2169" name="Line 9"/>
            <p:cNvSpPr>
              <a:spLocks noChangeShapeType="1"/>
            </p:cNvSpPr>
            <p:nvPr/>
          </p:nvSpPr>
          <p:spPr bwMode="auto">
            <a:xfrm>
              <a:off x="3560" y="845"/>
              <a:ext cx="49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2170" name="Line 10"/>
            <p:cNvSpPr>
              <a:spLocks noChangeShapeType="1"/>
            </p:cNvSpPr>
            <p:nvPr/>
          </p:nvSpPr>
          <p:spPr bwMode="auto">
            <a:xfrm>
              <a:off x="3560" y="663"/>
              <a:ext cx="49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92171" name="Text Box 11"/>
          <p:cNvSpPr txBox="1">
            <a:spLocks noChangeArrowheads="1"/>
          </p:cNvSpPr>
          <p:nvPr/>
        </p:nvSpPr>
        <p:spPr bwMode="auto">
          <a:xfrm>
            <a:off x="5129213" y="4446588"/>
            <a:ext cx="1836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a:latin typeface="Times New Roman" panose="02020603050405020304" pitchFamily="18" charset="0"/>
                <a:ea typeface="华文楷体" panose="02010600040101010101" pitchFamily="2" charset="-122"/>
              </a:rPr>
              <a:t>T4</a:t>
            </a:r>
            <a:r>
              <a:rPr lang="en-US" altLang="zh-CN" sz="2000" b="1" baseline="-25000">
                <a:latin typeface="Times New Roman" panose="02020603050405020304" pitchFamily="18" charset="0"/>
                <a:ea typeface="华文楷体" panose="02010600040101010101" pitchFamily="2" charset="-122"/>
              </a:rPr>
              <a:t> </a:t>
            </a:r>
            <a:r>
              <a:rPr lang="en-US" altLang="zh-CN" sz="2000" b="1">
                <a:latin typeface="Times New Roman" panose="02020603050405020304" pitchFamily="18" charset="0"/>
                <a:ea typeface="华文楷体" panose="02010600040101010101" pitchFamily="2" charset="-122"/>
              </a:rPr>
              <a:t>DNA</a:t>
            </a:r>
            <a:r>
              <a:rPr lang="zh-CN" altLang="en-US" sz="2000" b="1">
                <a:latin typeface="Times New Roman" panose="02020603050405020304" pitchFamily="18" charset="0"/>
                <a:ea typeface="华文楷体" panose="02010600040101010101" pitchFamily="2" charset="-122"/>
              </a:rPr>
              <a:t>连接酶</a:t>
            </a:r>
          </a:p>
          <a:p>
            <a:pPr algn="ctr"/>
            <a:r>
              <a:rPr lang="en-US" altLang="zh-CN" sz="2000" b="1">
                <a:latin typeface="Times New Roman" panose="02020603050405020304" pitchFamily="18" charset="0"/>
                <a:ea typeface="华文楷体" panose="02010600040101010101" pitchFamily="2" charset="-122"/>
              </a:rPr>
              <a:t>15</a:t>
            </a:r>
            <a:r>
              <a:rPr lang="en-US" altLang="zh-CN" sz="2000" b="1">
                <a:latin typeface="Times New Roman" panose="02020603050405020304" pitchFamily="18" charset="0"/>
              </a:rPr>
              <a:t>ºC</a:t>
            </a:r>
          </a:p>
        </p:txBody>
      </p:sp>
      <p:grpSp>
        <p:nvGrpSpPr>
          <p:cNvPr id="92172" name="Group 12"/>
          <p:cNvGrpSpPr>
            <a:grpSpLocks/>
          </p:cNvGrpSpPr>
          <p:nvPr/>
        </p:nvGrpSpPr>
        <p:grpSpPr bwMode="auto">
          <a:xfrm>
            <a:off x="5219700" y="1989138"/>
            <a:ext cx="1655763" cy="641350"/>
            <a:chOff x="4272" y="2848"/>
            <a:chExt cx="1307" cy="492"/>
          </a:xfrm>
        </p:grpSpPr>
        <p:sp>
          <p:nvSpPr>
            <p:cNvPr id="92173" name="Text Box 13"/>
            <p:cNvSpPr txBox="1">
              <a:spLocks noChangeArrowheads="1"/>
            </p:cNvSpPr>
            <p:nvPr/>
          </p:nvSpPr>
          <p:spPr bwMode="auto">
            <a:xfrm>
              <a:off x="4272" y="2848"/>
              <a:ext cx="825"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GATCC</a:t>
              </a:r>
            </a:p>
            <a:p>
              <a:pPr>
                <a:lnSpc>
                  <a:spcPct val="80000"/>
                </a:lnSpc>
              </a:pPr>
              <a:r>
                <a:rPr lang="en-US" altLang="zh-CN" sz="2000" b="1"/>
                <a:t>         G</a:t>
              </a:r>
            </a:p>
          </p:txBody>
        </p:sp>
        <p:sp>
          <p:nvSpPr>
            <p:cNvPr id="92174" name="Line 14"/>
            <p:cNvSpPr>
              <a:spLocks noChangeShapeType="1"/>
            </p:cNvSpPr>
            <p:nvPr/>
          </p:nvSpPr>
          <p:spPr bwMode="auto">
            <a:xfrm>
              <a:off x="5088" y="3168"/>
              <a:ext cx="491" cy="2"/>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2175" name="Line 15"/>
            <p:cNvSpPr>
              <a:spLocks noChangeShapeType="1"/>
            </p:cNvSpPr>
            <p:nvPr/>
          </p:nvSpPr>
          <p:spPr bwMode="auto">
            <a:xfrm>
              <a:off x="5088" y="2976"/>
              <a:ext cx="49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92176" name="Group 16"/>
          <p:cNvGrpSpPr>
            <a:grpSpLocks/>
          </p:cNvGrpSpPr>
          <p:nvPr/>
        </p:nvGrpSpPr>
        <p:grpSpPr bwMode="auto">
          <a:xfrm>
            <a:off x="2771775" y="2060575"/>
            <a:ext cx="1800225" cy="579438"/>
            <a:chOff x="192" y="2496"/>
            <a:chExt cx="1344" cy="474"/>
          </a:xfrm>
        </p:grpSpPr>
        <p:sp>
          <p:nvSpPr>
            <p:cNvPr id="92177" name="Text Box 17"/>
            <p:cNvSpPr txBox="1">
              <a:spLocks noChangeArrowheads="1"/>
            </p:cNvSpPr>
            <p:nvPr/>
          </p:nvSpPr>
          <p:spPr bwMode="auto">
            <a:xfrm>
              <a:off x="731" y="2496"/>
              <a:ext cx="805"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pPr>
              <a:r>
                <a:rPr lang="en-US" altLang="zh-CN" sz="2000" b="1"/>
                <a:t>G</a:t>
              </a:r>
            </a:p>
            <a:p>
              <a:r>
                <a:rPr lang="en-US" altLang="zh-CN" sz="2000" b="1"/>
                <a:t>CCTAG</a:t>
              </a:r>
            </a:p>
          </p:txBody>
        </p:sp>
        <p:sp>
          <p:nvSpPr>
            <p:cNvPr id="92178" name="Line 18"/>
            <p:cNvSpPr>
              <a:spLocks noChangeShapeType="1"/>
            </p:cNvSpPr>
            <p:nvPr/>
          </p:nvSpPr>
          <p:spPr bwMode="auto">
            <a:xfrm>
              <a:off x="192" y="2592"/>
              <a:ext cx="55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2179" name="Line 19"/>
            <p:cNvSpPr>
              <a:spLocks noChangeShapeType="1"/>
            </p:cNvSpPr>
            <p:nvPr/>
          </p:nvSpPr>
          <p:spPr bwMode="auto">
            <a:xfrm>
              <a:off x="192" y="2832"/>
              <a:ext cx="551"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92180" name="AutoShape 20"/>
          <p:cNvSpPr>
            <a:spLocks noChangeArrowheads="1"/>
          </p:cNvSpPr>
          <p:nvPr/>
        </p:nvSpPr>
        <p:spPr bwMode="auto">
          <a:xfrm>
            <a:off x="4498975" y="1627188"/>
            <a:ext cx="287338" cy="360362"/>
          </a:xfrm>
          <a:prstGeom prst="downArrow">
            <a:avLst>
              <a:gd name="adj1" fmla="val 50000"/>
              <a:gd name="adj2" fmla="val 31353"/>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181" name="AutoShape 21"/>
          <p:cNvSpPr>
            <a:spLocks noChangeArrowheads="1"/>
          </p:cNvSpPr>
          <p:nvPr/>
        </p:nvSpPr>
        <p:spPr bwMode="auto">
          <a:xfrm>
            <a:off x="4572000" y="4581525"/>
            <a:ext cx="287338" cy="358775"/>
          </a:xfrm>
          <a:prstGeom prst="downArrow">
            <a:avLst>
              <a:gd name="adj1" fmla="val 50000"/>
              <a:gd name="adj2" fmla="val 31215"/>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92182" name="Group 22"/>
          <p:cNvGrpSpPr>
            <a:grpSpLocks/>
          </p:cNvGrpSpPr>
          <p:nvPr/>
        </p:nvGrpSpPr>
        <p:grpSpPr bwMode="auto">
          <a:xfrm>
            <a:off x="1258888" y="2924175"/>
            <a:ext cx="6904037" cy="1574800"/>
            <a:chOff x="748" y="1797"/>
            <a:chExt cx="4349" cy="992"/>
          </a:xfrm>
        </p:grpSpPr>
        <p:sp>
          <p:nvSpPr>
            <p:cNvPr id="92183" name="Text Box 23"/>
            <p:cNvSpPr txBox="1">
              <a:spLocks noChangeArrowheads="1"/>
            </p:cNvSpPr>
            <p:nvPr/>
          </p:nvSpPr>
          <p:spPr bwMode="auto">
            <a:xfrm>
              <a:off x="2744" y="2160"/>
              <a:ext cx="32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39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effectLst>
                    <a:outerShdw blurRad="38100" dist="38100" dir="2700000" algn="tl">
                      <a:srgbClr val="C0C0C0"/>
                    </a:outerShdw>
                  </a:effectLst>
                </a:rPr>
                <a:t>+</a:t>
              </a:r>
            </a:p>
          </p:txBody>
        </p:sp>
        <p:sp>
          <p:nvSpPr>
            <p:cNvPr id="92184" name="Text Box 24"/>
            <p:cNvSpPr txBox="1">
              <a:spLocks noChangeArrowheads="1"/>
            </p:cNvSpPr>
            <p:nvPr/>
          </p:nvSpPr>
          <p:spPr bwMode="auto">
            <a:xfrm>
              <a:off x="748" y="1797"/>
              <a:ext cx="19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a:latin typeface="Times New Roman" panose="02020603050405020304" pitchFamily="18" charset="0"/>
                  <a:ea typeface="华文楷体" panose="02010600040101010101" pitchFamily="2" charset="-122"/>
                </a:rPr>
                <a:t>目的基因用 </a:t>
              </a:r>
              <a:r>
                <a:rPr lang="en-US" altLang="zh-CN" sz="2000" b="1" i="1">
                  <a:latin typeface="Times New Roman" panose="02020603050405020304" pitchFamily="18" charset="0"/>
                  <a:ea typeface="华文楷体" panose="02010600040101010101" pitchFamily="2" charset="-122"/>
                </a:rPr>
                <a:t>Bam </a:t>
              </a:r>
              <a:r>
                <a:rPr lang="en-US" altLang="zh-CN" sz="2000" b="1">
                  <a:latin typeface="Times New Roman" panose="02020603050405020304" pitchFamily="18" charset="0"/>
                  <a:ea typeface="华文楷体" panose="02010600040101010101" pitchFamily="2" charset="-122"/>
                </a:rPr>
                <a:t>H</a:t>
              </a:r>
              <a:r>
                <a:rPr lang="en-US" altLang="zh-CN" sz="2000" b="1">
                  <a:latin typeface="华文楷体" panose="02010600040101010101" pitchFamily="2" charset="-122"/>
                  <a:ea typeface="华文楷体" panose="02010600040101010101" pitchFamily="2" charset="-122"/>
                </a:rPr>
                <a:t>Ⅰ</a:t>
              </a:r>
              <a:r>
                <a:rPr lang="zh-CN" altLang="en-US" sz="2000" b="1">
                  <a:latin typeface="Times New Roman" panose="02020603050405020304" pitchFamily="18" charset="0"/>
                  <a:ea typeface="华文楷体" panose="02010600040101010101" pitchFamily="2" charset="-122"/>
                </a:rPr>
                <a:t>切割</a:t>
              </a:r>
            </a:p>
          </p:txBody>
        </p:sp>
        <p:graphicFrame>
          <p:nvGraphicFramePr>
            <p:cNvPr id="92185" name="Object 25"/>
            <p:cNvGraphicFramePr>
              <a:graphicFrameLocks noChangeAspect="1"/>
            </p:cNvGraphicFramePr>
            <p:nvPr/>
          </p:nvGraphicFramePr>
          <p:xfrm>
            <a:off x="1292" y="2024"/>
            <a:ext cx="1503" cy="765"/>
          </p:xfrm>
          <a:graphic>
            <a:graphicData uri="http://schemas.openxmlformats.org/presentationml/2006/ole">
              <mc:AlternateContent xmlns:mc="http://schemas.openxmlformats.org/markup-compatibility/2006">
                <mc:Choice xmlns:v="urn:schemas-microsoft-com:vml" Requires="v">
                  <p:oleObj spid="_x0000_s150528" name="Document" r:id="rId3" imgW="3105000" imgH="1581120" progId="ChemWindow.Document">
                    <p:embed/>
                  </p:oleObj>
                </mc:Choice>
                <mc:Fallback>
                  <p:oleObj name="Document" r:id="rId3" imgW="3105000" imgH="1581120" progId="ChemWindow.Document">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 y="2024"/>
                          <a:ext cx="1503" cy="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86" name="Object 26"/>
            <p:cNvGraphicFramePr>
              <a:graphicFrameLocks noChangeAspect="1"/>
            </p:cNvGraphicFramePr>
            <p:nvPr/>
          </p:nvGraphicFramePr>
          <p:xfrm>
            <a:off x="3152" y="2024"/>
            <a:ext cx="1315" cy="757"/>
          </p:xfrm>
          <a:graphic>
            <a:graphicData uri="http://schemas.openxmlformats.org/presentationml/2006/ole">
              <mc:AlternateContent xmlns:mc="http://schemas.openxmlformats.org/markup-compatibility/2006">
                <mc:Choice xmlns:v="urn:schemas-microsoft-com:vml" Requires="v">
                  <p:oleObj spid="_x0000_s150529" name="Document" r:id="rId5" imgW="2695680" imgH="1552680" progId="ChemWindow.Document">
                    <p:embed/>
                  </p:oleObj>
                </mc:Choice>
                <mc:Fallback>
                  <p:oleObj name="Document" r:id="rId5" imgW="2695680" imgH="1552680" progId="ChemWindow.Document">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2" y="2024"/>
                          <a:ext cx="1315" cy="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87" name="Text Box 27"/>
            <p:cNvSpPr txBox="1">
              <a:spLocks noChangeArrowheads="1"/>
            </p:cNvSpPr>
            <p:nvPr/>
          </p:nvSpPr>
          <p:spPr bwMode="auto">
            <a:xfrm>
              <a:off x="3198" y="1803"/>
              <a:ext cx="18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latin typeface="Times New Roman" panose="02020603050405020304" pitchFamily="18" charset="0"/>
                  <a:ea typeface="华文楷体" panose="02010600040101010101" pitchFamily="2" charset="-122"/>
                </a:rPr>
                <a:t>载体</a:t>
              </a:r>
              <a:r>
                <a:rPr lang="en-US" altLang="zh-CN" sz="2000" b="1">
                  <a:latin typeface="Times New Roman" panose="02020603050405020304" pitchFamily="18" charset="0"/>
                  <a:ea typeface="华文楷体" panose="02010600040101010101" pitchFamily="2" charset="-122"/>
                </a:rPr>
                <a:t>DNA</a:t>
              </a:r>
              <a:r>
                <a:rPr lang="zh-CN" altLang="en-US" sz="2000" b="1">
                  <a:latin typeface="Times New Roman" panose="02020603050405020304" pitchFamily="18" charset="0"/>
                  <a:ea typeface="华文楷体" panose="02010600040101010101" pitchFamily="2" charset="-122"/>
                </a:rPr>
                <a:t>用</a:t>
              </a:r>
              <a:r>
                <a:rPr lang="en-US" altLang="zh-CN" sz="2000" b="1" i="1">
                  <a:latin typeface="Times New Roman" panose="02020603050405020304" pitchFamily="18" charset="0"/>
                  <a:ea typeface="华文楷体" panose="02010600040101010101" pitchFamily="2" charset="-122"/>
                </a:rPr>
                <a:t>Bam </a:t>
              </a:r>
              <a:r>
                <a:rPr lang="en-US" altLang="zh-CN" sz="2000" b="1">
                  <a:latin typeface="Times New Roman" panose="02020603050405020304" pitchFamily="18" charset="0"/>
                  <a:ea typeface="华文楷体" panose="02010600040101010101" pitchFamily="2" charset="-122"/>
                </a:rPr>
                <a:t>HⅠ</a:t>
              </a:r>
              <a:r>
                <a:rPr lang="zh-CN" altLang="en-US" sz="2000" b="1">
                  <a:latin typeface="Times New Roman" panose="02020603050405020304" pitchFamily="18" charset="0"/>
                  <a:ea typeface="华文楷体" panose="02010600040101010101" pitchFamily="2" charset="-122"/>
                </a:rPr>
                <a:t>切割</a:t>
              </a:r>
            </a:p>
          </p:txBody>
        </p:sp>
      </p:grpSp>
      <p:grpSp>
        <p:nvGrpSpPr>
          <p:cNvPr id="92188" name="Group 28"/>
          <p:cNvGrpSpPr>
            <a:grpSpLocks/>
          </p:cNvGrpSpPr>
          <p:nvPr/>
        </p:nvGrpSpPr>
        <p:grpSpPr bwMode="auto">
          <a:xfrm>
            <a:off x="684213" y="5084763"/>
            <a:ext cx="8281987" cy="1425575"/>
            <a:chOff x="339" y="3249"/>
            <a:chExt cx="5217" cy="898"/>
          </a:xfrm>
        </p:grpSpPr>
        <p:graphicFrame>
          <p:nvGraphicFramePr>
            <p:cNvPr id="92189" name="Object 29"/>
            <p:cNvGraphicFramePr>
              <a:graphicFrameLocks noChangeAspect="1"/>
            </p:cNvGraphicFramePr>
            <p:nvPr/>
          </p:nvGraphicFramePr>
          <p:xfrm>
            <a:off x="2063" y="3249"/>
            <a:ext cx="1587" cy="627"/>
          </p:xfrm>
          <a:graphic>
            <a:graphicData uri="http://schemas.openxmlformats.org/presentationml/2006/ole">
              <mc:AlternateContent xmlns:mc="http://schemas.openxmlformats.org/markup-compatibility/2006">
                <mc:Choice xmlns:v="urn:schemas-microsoft-com:vml" Requires="v">
                  <p:oleObj spid="_x0000_s150530" name="Document" r:id="rId7" imgW="4581360" imgH="1581120" progId="ChemWindow.Document">
                    <p:embed/>
                  </p:oleObj>
                </mc:Choice>
                <mc:Fallback>
                  <p:oleObj name="Document" r:id="rId7" imgW="4581360" imgH="1581120" progId="ChemWindow.Document">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3" y="3249"/>
                          <a:ext cx="1587" cy="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0" name="Text Box 30"/>
            <p:cNvSpPr txBox="1">
              <a:spLocks noChangeArrowheads="1"/>
            </p:cNvSpPr>
            <p:nvPr/>
          </p:nvSpPr>
          <p:spPr bwMode="auto">
            <a:xfrm>
              <a:off x="2608" y="3859"/>
              <a:ext cx="6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solidFill>
                    <a:schemeClr val="hlink"/>
                  </a:solidFill>
                  <a:latin typeface="Times New Roman" panose="02020603050405020304" pitchFamily="18" charset="0"/>
                  <a:ea typeface="华文楷体" panose="02010600040101010101" pitchFamily="2" charset="-122"/>
                </a:rPr>
                <a:t>重组体</a:t>
              </a:r>
            </a:p>
          </p:txBody>
        </p:sp>
        <p:graphicFrame>
          <p:nvGraphicFramePr>
            <p:cNvPr id="92191" name="Object 31"/>
            <p:cNvGraphicFramePr>
              <a:graphicFrameLocks noChangeAspect="1"/>
            </p:cNvGraphicFramePr>
            <p:nvPr/>
          </p:nvGraphicFramePr>
          <p:xfrm>
            <a:off x="339" y="3249"/>
            <a:ext cx="1587" cy="635"/>
          </p:xfrm>
          <a:graphic>
            <a:graphicData uri="http://schemas.openxmlformats.org/presentationml/2006/ole">
              <mc:AlternateContent xmlns:mc="http://schemas.openxmlformats.org/markup-compatibility/2006">
                <mc:Choice xmlns:v="urn:schemas-microsoft-com:vml" Requires="v">
                  <p:oleObj spid="_x0000_s150531" name="Document" r:id="rId9" imgW="4581360" imgH="1581120" progId="ChemWindow.Document">
                    <p:embed/>
                  </p:oleObj>
                </mc:Choice>
                <mc:Fallback>
                  <p:oleObj name="Document" r:id="rId9" imgW="4581360" imgH="1581120" progId="ChemWindow.Document">
                    <p:embed/>
                    <p:pic>
                      <p:nvPicPr>
                        <p:cNvPr id="0"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 y="3249"/>
                          <a:ext cx="1587"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2" name="Object 32"/>
            <p:cNvGraphicFramePr>
              <a:graphicFrameLocks noChangeAspect="1"/>
            </p:cNvGraphicFramePr>
            <p:nvPr/>
          </p:nvGraphicFramePr>
          <p:xfrm>
            <a:off x="3787" y="3249"/>
            <a:ext cx="1587" cy="636"/>
          </p:xfrm>
          <a:graphic>
            <a:graphicData uri="http://schemas.openxmlformats.org/presentationml/2006/ole">
              <mc:AlternateContent xmlns:mc="http://schemas.openxmlformats.org/markup-compatibility/2006">
                <mc:Choice xmlns:v="urn:schemas-microsoft-com:vml" Requires="v">
                  <p:oleObj spid="_x0000_s150532" name="Document" r:id="rId11" imgW="4581360" imgH="1581120" progId="ChemWindow.Document">
                    <p:embed/>
                  </p:oleObj>
                </mc:Choice>
                <mc:Fallback>
                  <p:oleObj name="Document" r:id="rId11" imgW="4581360" imgH="1581120" progId="ChemWindow.Document">
                    <p:embed/>
                    <p:pic>
                      <p:nvPicPr>
                        <p:cNvPr id="0" name="Object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87" y="3249"/>
                          <a:ext cx="1587" cy="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3" name="Rectangle 33"/>
            <p:cNvSpPr>
              <a:spLocks noChangeArrowheads="1"/>
            </p:cNvSpPr>
            <p:nvPr/>
          </p:nvSpPr>
          <p:spPr bwMode="auto">
            <a:xfrm>
              <a:off x="657" y="3859"/>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latin typeface="Times New Roman" panose="02020603050405020304" pitchFamily="18" charset="0"/>
                  <a:ea typeface="华文楷体" panose="02010600040101010101" pitchFamily="2" charset="-122"/>
                </a:rPr>
                <a:t>载体自连</a:t>
              </a:r>
            </a:p>
          </p:txBody>
        </p:sp>
        <p:sp>
          <p:nvSpPr>
            <p:cNvPr id="92194" name="Rectangle 34"/>
            <p:cNvSpPr>
              <a:spLocks noChangeArrowheads="1"/>
            </p:cNvSpPr>
            <p:nvPr/>
          </p:nvSpPr>
          <p:spPr bwMode="auto">
            <a:xfrm>
              <a:off x="4014" y="3838"/>
              <a:ext cx="15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latin typeface="Times New Roman" panose="02020603050405020304" pitchFamily="18" charset="0"/>
                  <a:ea typeface="华文楷体" panose="02010600040101010101" pitchFamily="2" charset="-122"/>
                </a:rPr>
                <a:t>目的基因自连</a:t>
              </a:r>
            </a:p>
          </p:txBody>
        </p:sp>
      </p:grpSp>
      <p:sp>
        <p:nvSpPr>
          <p:cNvPr id="92195" name="Rectangle 35"/>
          <p:cNvSpPr>
            <a:spLocks noChangeArrowheads="1"/>
          </p:cNvSpPr>
          <p:nvPr/>
        </p:nvSpPr>
        <p:spPr bwMode="auto">
          <a:xfrm>
            <a:off x="395288" y="188913"/>
            <a:ext cx="687387" cy="4897437"/>
          </a:xfrm>
          <a:prstGeom prst="rect">
            <a:avLst/>
          </a:prstGeom>
          <a:noFill/>
          <a:ln w="76200" cmpd="tri">
            <a:pattFill prst="sphere">
              <a:fgClr>
                <a:srgbClr val="993366"/>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zh-CN" altLang="en-US" sz="2800" b="1">
                <a:solidFill>
                  <a:srgbClr val="993366"/>
                </a:solidFill>
                <a:latin typeface="Times New Roman" panose="02020603050405020304" pitchFamily="18" charset="0"/>
                <a:ea typeface="华文楷体" panose="02010600040101010101" pitchFamily="2" charset="-122"/>
              </a:rPr>
              <a:t>同一限制酶切位点连接</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164"/>
                                        </p:tgtEl>
                                        <p:attrNameLst>
                                          <p:attrName>style.visibility</p:attrName>
                                        </p:attrNameLst>
                                      </p:cBhvr>
                                      <p:to>
                                        <p:strVal val="visible"/>
                                      </p:to>
                                    </p:set>
                                    <p:anim calcmode="lin" valueType="num">
                                      <p:cBhvr>
                                        <p:cTn id="7" dur="500" fill="hold"/>
                                        <p:tgtEl>
                                          <p:spTgt spid="92164"/>
                                        </p:tgtEl>
                                        <p:attrNameLst>
                                          <p:attrName>ppt_w</p:attrName>
                                        </p:attrNameLst>
                                      </p:cBhvr>
                                      <p:tavLst>
                                        <p:tav tm="0">
                                          <p:val>
                                            <p:fltVal val="0"/>
                                          </p:val>
                                        </p:tav>
                                        <p:tav tm="100000">
                                          <p:val>
                                            <p:strVal val="#ppt_w"/>
                                          </p:val>
                                        </p:tav>
                                      </p:tavLst>
                                    </p:anim>
                                    <p:anim calcmode="lin" valueType="num">
                                      <p:cBhvr>
                                        <p:cTn id="8" dur="500" fill="hold"/>
                                        <p:tgtEl>
                                          <p:spTgt spid="9216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92162"/>
                                        </p:tgtEl>
                                        <p:attrNameLst>
                                          <p:attrName>style.visibility</p:attrName>
                                        </p:attrNameLst>
                                      </p:cBhvr>
                                      <p:to>
                                        <p:strVal val="visible"/>
                                      </p:to>
                                    </p:set>
                                    <p:animEffect transition="in" filter="wipe(up)">
                                      <p:cBhvr>
                                        <p:cTn id="12" dur="500"/>
                                        <p:tgtEl>
                                          <p:spTgt spid="92162"/>
                                        </p:tgtEl>
                                      </p:cBhvr>
                                    </p:animEffect>
                                  </p:childTnLst>
                                </p:cTn>
                              </p:par>
                            </p:childTnLst>
                          </p:cTn>
                        </p:par>
                        <p:par>
                          <p:cTn id="13" fill="hold" nodeType="afterGroup">
                            <p:stCondLst>
                              <p:cond delay="1000"/>
                            </p:stCondLst>
                            <p:childTnLst>
                              <p:par>
                                <p:cTn id="14" presetID="22" presetClass="entr" presetSubtype="4" fill="hold" nodeType="afterEffect">
                                  <p:stCondLst>
                                    <p:cond delay="0"/>
                                  </p:stCondLst>
                                  <p:childTnLst>
                                    <p:set>
                                      <p:cBhvr>
                                        <p:cTn id="15" dur="1" fill="hold">
                                          <p:stCondLst>
                                            <p:cond delay="0"/>
                                          </p:stCondLst>
                                        </p:cTn>
                                        <p:tgtEl>
                                          <p:spTgt spid="92163"/>
                                        </p:tgtEl>
                                        <p:attrNameLst>
                                          <p:attrName>style.visibility</p:attrName>
                                        </p:attrNameLst>
                                      </p:cBhvr>
                                      <p:to>
                                        <p:strVal val="visible"/>
                                      </p:to>
                                    </p:set>
                                    <p:animEffect transition="in" filter="wipe(down)">
                                      <p:cBhvr>
                                        <p:cTn id="16" dur="500"/>
                                        <p:tgtEl>
                                          <p:spTgt spid="92163"/>
                                        </p:tgtEl>
                                      </p:cBhvr>
                                    </p:animEffect>
                                  </p:childTnLst>
                                </p:cTn>
                              </p:par>
                            </p:childTnLst>
                          </p:cTn>
                        </p:par>
                        <p:par>
                          <p:cTn id="17" fill="hold" nodeType="afterGroup">
                            <p:stCondLst>
                              <p:cond delay="1500"/>
                            </p:stCondLst>
                            <p:childTnLst>
                              <p:par>
                                <p:cTn id="18" presetID="22" presetClass="entr" presetSubtype="1" fill="hold" nodeType="afterEffect">
                                  <p:stCondLst>
                                    <p:cond delay="0"/>
                                  </p:stCondLst>
                                  <p:childTnLst>
                                    <p:set>
                                      <p:cBhvr>
                                        <p:cTn id="19" dur="1" fill="hold">
                                          <p:stCondLst>
                                            <p:cond delay="0"/>
                                          </p:stCondLst>
                                        </p:cTn>
                                        <p:tgtEl>
                                          <p:spTgt spid="92180"/>
                                        </p:tgtEl>
                                        <p:attrNameLst>
                                          <p:attrName>style.visibility</p:attrName>
                                        </p:attrNameLst>
                                      </p:cBhvr>
                                      <p:to>
                                        <p:strVal val="visible"/>
                                      </p:to>
                                    </p:set>
                                    <p:animEffect transition="in" filter="wipe(up)">
                                      <p:cBhvr>
                                        <p:cTn id="20" dur="500"/>
                                        <p:tgtEl>
                                          <p:spTgt spid="92180"/>
                                        </p:tgtEl>
                                      </p:cBhvr>
                                    </p:animEffect>
                                  </p:child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92176"/>
                                        </p:tgtEl>
                                        <p:attrNameLst>
                                          <p:attrName>style.visibility</p:attrName>
                                        </p:attrNameLst>
                                      </p:cBhvr>
                                      <p:to>
                                        <p:strVal val="visible"/>
                                      </p:to>
                                    </p:set>
                                    <p:animEffect transition="in" filter="dissolve">
                                      <p:cBhvr>
                                        <p:cTn id="24" dur="500"/>
                                        <p:tgtEl>
                                          <p:spTgt spid="92176"/>
                                        </p:tgtEl>
                                      </p:cBhvr>
                                    </p:animEffect>
                                  </p:childTnLst>
                                </p:cTn>
                              </p:par>
                            </p:childTnLst>
                          </p:cTn>
                        </p:par>
                        <p:par>
                          <p:cTn id="25" fill="hold" nodeType="afterGroup">
                            <p:stCondLst>
                              <p:cond delay="2500"/>
                            </p:stCondLst>
                            <p:childTnLst>
                              <p:par>
                                <p:cTn id="26" presetID="9" presetClass="entr" presetSubtype="0" fill="hold" nodeType="afterEffect">
                                  <p:stCondLst>
                                    <p:cond delay="0"/>
                                  </p:stCondLst>
                                  <p:childTnLst>
                                    <p:set>
                                      <p:cBhvr>
                                        <p:cTn id="27" dur="1" fill="hold">
                                          <p:stCondLst>
                                            <p:cond delay="0"/>
                                          </p:stCondLst>
                                        </p:cTn>
                                        <p:tgtEl>
                                          <p:spTgt spid="92172"/>
                                        </p:tgtEl>
                                        <p:attrNameLst>
                                          <p:attrName>style.visibility</p:attrName>
                                        </p:attrNameLst>
                                      </p:cBhvr>
                                      <p:to>
                                        <p:strVal val="visible"/>
                                      </p:to>
                                    </p:set>
                                    <p:animEffect transition="in" filter="dissolve">
                                      <p:cBhvr>
                                        <p:cTn id="28" dur="500"/>
                                        <p:tgtEl>
                                          <p:spTgt spid="9217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92182"/>
                                        </p:tgtEl>
                                        <p:attrNameLst>
                                          <p:attrName>style.visibility</p:attrName>
                                        </p:attrNameLst>
                                      </p:cBhvr>
                                      <p:to>
                                        <p:strVal val="visible"/>
                                      </p:to>
                                    </p:set>
                                  </p:childTnLst>
                                </p:cTn>
                              </p:par>
                            </p:childTnLst>
                          </p:cTn>
                        </p:par>
                        <p:par>
                          <p:cTn id="33" fill="hold" nodeType="afterGroup">
                            <p:stCondLst>
                              <p:cond delay="500"/>
                            </p:stCondLst>
                            <p:childTnLst>
                              <p:par>
                                <p:cTn id="34" presetID="17" presetClass="entr" presetSubtype="1" fill="hold" grpId="0" nodeType="afterEffect">
                                  <p:stCondLst>
                                    <p:cond delay="0"/>
                                  </p:stCondLst>
                                  <p:childTnLst>
                                    <p:set>
                                      <p:cBhvr>
                                        <p:cTn id="35" dur="1" fill="hold">
                                          <p:stCondLst>
                                            <p:cond delay="0"/>
                                          </p:stCondLst>
                                        </p:cTn>
                                        <p:tgtEl>
                                          <p:spTgt spid="92171"/>
                                        </p:tgtEl>
                                        <p:attrNameLst>
                                          <p:attrName>style.visibility</p:attrName>
                                        </p:attrNameLst>
                                      </p:cBhvr>
                                      <p:to>
                                        <p:strVal val="visible"/>
                                      </p:to>
                                    </p:set>
                                    <p:anim calcmode="lin" valueType="num">
                                      <p:cBhvr>
                                        <p:cTn id="36" dur="500" fill="hold"/>
                                        <p:tgtEl>
                                          <p:spTgt spid="92171"/>
                                        </p:tgtEl>
                                        <p:attrNameLst>
                                          <p:attrName>ppt_x</p:attrName>
                                        </p:attrNameLst>
                                      </p:cBhvr>
                                      <p:tavLst>
                                        <p:tav tm="0">
                                          <p:val>
                                            <p:strVal val="#ppt_x"/>
                                          </p:val>
                                        </p:tav>
                                        <p:tav tm="100000">
                                          <p:val>
                                            <p:strVal val="#ppt_x"/>
                                          </p:val>
                                        </p:tav>
                                      </p:tavLst>
                                    </p:anim>
                                    <p:anim calcmode="lin" valueType="num">
                                      <p:cBhvr>
                                        <p:cTn id="37" dur="500" fill="hold"/>
                                        <p:tgtEl>
                                          <p:spTgt spid="92171"/>
                                        </p:tgtEl>
                                        <p:attrNameLst>
                                          <p:attrName>ppt_y</p:attrName>
                                        </p:attrNameLst>
                                      </p:cBhvr>
                                      <p:tavLst>
                                        <p:tav tm="0">
                                          <p:val>
                                            <p:strVal val="#ppt_y-#ppt_h/2"/>
                                          </p:val>
                                        </p:tav>
                                        <p:tav tm="100000">
                                          <p:val>
                                            <p:strVal val="#ppt_y"/>
                                          </p:val>
                                        </p:tav>
                                      </p:tavLst>
                                    </p:anim>
                                    <p:anim calcmode="lin" valueType="num">
                                      <p:cBhvr>
                                        <p:cTn id="38" dur="500" fill="hold"/>
                                        <p:tgtEl>
                                          <p:spTgt spid="92171"/>
                                        </p:tgtEl>
                                        <p:attrNameLst>
                                          <p:attrName>ppt_w</p:attrName>
                                        </p:attrNameLst>
                                      </p:cBhvr>
                                      <p:tavLst>
                                        <p:tav tm="0">
                                          <p:val>
                                            <p:strVal val="#ppt_w"/>
                                          </p:val>
                                        </p:tav>
                                        <p:tav tm="100000">
                                          <p:val>
                                            <p:strVal val="#ppt_w"/>
                                          </p:val>
                                        </p:tav>
                                      </p:tavLst>
                                    </p:anim>
                                    <p:anim calcmode="lin" valueType="num">
                                      <p:cBhvr>
                                        <p:cTn id="39" dur="500" fill="hold"/>
                                        <p:tgtEl>
                                          <p:spTgt spid="92171"/>
                                        </p:tgtEl>
                                        <p:attrNameLst>
                                          <p:attrName>ppt_h</p:attrName>
                                        </p:attrNameLst>
                                      </p:cBhvr>
                                      <p:tavLst>
                                        <p:tav tm="0">
                                          <p:val>
                                            <p:fltVal val="0"/>
                                          </p:val>
                                        </p:tav>
                                        <p:tav tm="100000">
                                          <p:val>
                                            <p:strVal val="#ppt_h"/>
                                          </p:val>
                                        </p:tav>
                                      </p:tavLst>
                                    </p:anim>
                                  </p:childTnLst>
                                </p:cTn>
                              </p:par>
                            </p:childTnLst>
                          </p:cTn>
                        </p:par>
                        <p:par>
                          <p:cTn id="40" fill="hold" nodeType="afterGroup">
                            <p:stCondLst>
                              <p:cond delay="1000"/>
                            </p:stCondLst>
                            <p:childTnLst>
                              <p:par>
                                <p:cTn id="41" presetID="17" presetClass="entr" presetSubtype="1" fill="hold" nodeType="afterEffect">
                                  <p:stCondLst>
                                    <p:cond delay="0"/>
                                  </p:stCondLst>
                                  <p:childTnLst>
                                    <p:set>
                                      <p:cBhvr>
                                        <p:cTn id="42" dur="1" fill="hold">
                                          <p:stCondLst>
                                            <p:cond delay="0"/>
                                          </p:stCondLst>
                                        </p:cTn>
                                        <p:tgtEl>
                                          <p:spTgt spid="92181"/>
                                        </p:tgtEl>
                                        <p:attrNameLst>
                                          <p:attrName>style.visibility</p:attrName>
                                        </p:attrNameLst>
                                      </p:cBhvr>
                                      <p:to>
                                        <p:strVal val="visible"/>
                                      </p:to>
                                    </p:set>
                                    <p:anim calcmode="lin" valueType="num">
                                      <p:cBhvr>
                                        <p:cTn id="43" dur="500" fill="hold"/>
                                        <p:tgtEl>
                                          <p:spTgt spid="92181"/>
                                        </p:tgtEl>
                                        <p:attrNameLst>
                                          <p:attrName>ppt_x</p:attrName>
                                        </p:attrNameLst>
                                      </p:cBhvr>
                                      <p:tavLst>
                                        <p:tav tm="0">
                                          <p:val>
                                            <p:strVal val="#ppt_x"/>
                                          </p:val>
                                        </p:tav>
                                        <p:tav tm="100000">
                                          <p:val>
                                            <p:strVal val="#ppt_x"/>
                                          </p:val>
                                        </p:tav>
                                      </p:tavLst>
                                    </p:anim>
                                    <p:anim calcmode="lin" valueType="num">
                                      <p:cBhvr>
                                        <p:cTn id="44" dur="500" fill="hold"/>
                                        <p:tgtEl>
                                          <p:spTgt spid="92181"/>
                                        </p:tgtEl>
                                        <p:attrNameLst>
                                          <p:attrName>ppt_y</p:attrName>
                                        </p:attrNameLst>
                                      </p:cBhvr>
                                      <p:tavLst>
                                        <p:tav tm="0">
                                          <p:val>
                                            <p:strVal val="#ppt_y-#ppt_h/2"/>
                                          </p:val>
                                        </p:tav>
                                        <p:tav tm="100000">
                                          <p:val>
                                            <p:strVal val="#ppt_y"/>
                                          </p:val>
                                        </p:tav>
                                      </p:tavLst>
                                    </p:anim>
                                    <p:anim calcmode="lin" valueType="num">
                                      <p:cBhvr>
                                        <p:cTn id="45" dur="500" fill="hold"/>
                                        <p:tgtEl>
                                          <p:spTgt spid="92181"/>
                                        </p:tgtEl>
                                        <p:attrNameLst>
                                          <p:attrName>ppt_w</p:attrName>
                                        </p:attrNameLst>
                                      </p:cBhvr>
                                      <p:tavLst>
                                        <p:tav tm="0">
                                          <p:val>
                                            <p:strVal val="#ppt_w"/>
                                          </p:val>
                                        </p:tav>
                                        <p:tav tm="100000">
                                          <p:val>
                                            <p:strVal val="#ppt_w"/>
                                          </p:val>
                                        </p:tav>
                                      </p:tavLst>
                                    </p:anim>
                                    <p:anim calcmode="lin" valueType="num">
                                      <p:cBhvr>
                                        <p:cTn id="46" dur="500" fill="hold"/>
                                        <p:tgtEl>
                                          <p:spTgt spid="92181"/>
                                        </p:tgtEl>
                                        <p:attrNameLst>
                                          <p:attrName>ppt_h</p:attrName>
                                        </p:attrNameLst>
                                      </p:cBhvr>
                                      <p:tavLst>
                                        <p:tav tm="0">
                                          <p:val>
                                            <p:fltVal val="0"/>
                                          </p:val>
                                        </p:tav>
                                        <p:tav tm="100000">
                                          <p:val>
                                            <p:strVal val="#ppt_h"/>
                                          </p:val>
                                        </p:tav>
                                      </p:tavLst>
                                    </p:anim>
                                  </p:childTnLst>
                                </p:cTn>
                              </p:par>
                            </p:childTnLst>
                          </p:cTn>
                        </p:par>
                        <p:par>
                          <p:cTn id="47" fill="hold" nodeType="afterGroup">
                            <p:stCondLst>
                              <p:cond delay="1500"/>
                            </p:stCondLst>
                            <p:childTnLst>
                              <p:par>
                                <p:cTn id="48" presetID="9" presetClass="entr" presetSubtype="0" fill="hold" nodeType="afterEffect">
                                  <p:stCondLst>
                                    <p:cond delay="0"/>
                                  </p:stCondLst>
                                  <p:childTnLst>
                                    <p:set>
                                      <p:cBhvr>
                                        <p:cTn id="49" dur="1" fill="hold">
                                          <p:stCondLst>
                                            <p:cond delay="0"/>
                                          </p:stCondLst>
                                        </p:cTn>
                                        <p:tgtEl>
                                          <p:spTgt spid="92188"/>
                                        </p:tgtEl>
                                        <p:attrNameLst>
                                          <p:attrName>style.visibility</p:attrName>
                                        </p:attrNameLst>
                                      </p:cBhvr>
                                      <p:to>
                                        <p:strVal val="visible"/>
                                      </p:to>
                                    </p:set>
                                    <p:animEffect transition="in" filter="dissolve">
                                      <p:cBhvr>
                                        <p:cTn id="50" dur="500"/>
                                        <p:tgtEl>
                                          <p:spTgt spid="92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utoUpdateAnimBg="0"/>
      <p:bldP spid="9217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971550" y="404813"/>
            <a:ext cx="7056438" cy="595312"/>
          </a:xfrm>
          <a:prstGeom prst="rect">
            <a:avLst/>
          </a:prstGeom>
          <a:noFill/>
          <a:ln w="76200" cmpd="tri">
            <a:pattFill prst="sphere">
              <a:fgClr>
                <a:srgbClr val="993366"/>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b="1">
                <a:solidFill>
                  <a:srgbClr val="993366"/>
                </a:solidFill>
                <a:latin typeface="Times New Roman" panose="02020603050405020304" pitchFamily="18" charset="0"/>
                <a:ea typeface="华文楷体" panose="02010600040101010101" pitchFamily="2" charset="-122"/>
              </a:rPr>
              <a:t>不同限制酶切位点（非配伍末端）的连接</a:t>
            </a:r>
          </a:p>
        </p:txBody>
      </p:sp>
      <p:graphicFrame>
        <p:nvGraphicFramePr>
          <p:cNvPr id="93187" name="Object 3"/>
          <p:cNvGraphicFramePr>
            <a:graphicFrameLocks noChangeAspect="1"/>
          </p:cNvGraphicFramePr>
          <p:nvPr/>
        </p:nvGraphicFramePr>
        <p:xfrm>
          <a:off x="611188" y="1484313"/>
          <a:ext cx="4105275" cy="623887"/>
        </p:xfrm>
        <a:graphic>
          <a:graphicData uri="http://schemas.openxmlformats.org/presentationml/2006/ole">
            <mc:AlternateContent xmlns:mc="http://schemas.openxmlformats.org/markup-compatibility/2006">
              <mc:Choice xmlns:v="urn:schemas-microsoft-com:vml" Requires="v">
                <p:oleObj spid="_x0000_s151552" name="Document" r:id="rId3" imgW="5076720" imgH="743040" progId="ChemWindow.Document">
                  <p:embed/>
                </p:oleObj>
              </mc:Choice>
              <mc:Fallback>
                <p:oleObj name="Document" r:id="rId3" imgW="5076720" imgH="743040" progId="ChemWindow.Documen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484313"/>
                        <a:ext cx="4105275"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8" name="Rectangle 4"/>
          <p:cNvSpPr>
            <a:spLocks noChangeArrowheads="1"/>
          </p:cNvSpPr>
          <p:nvPr/>
        </p:nvSpPr>
        <p:spPr bwMode="auto">
          <a:xfrm>
            <a:off x="468313" y="1196975"/>
            <a:ext cx="2282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i="1">
                <a:latin typeface="Times New Roman" panose="02020603050405020304" pitchFamily="18" charset="0"/>
                <a:ea typeface="华文楷体" panose="02010600040101010101" pitchFamily="2" charset="-122"/>
              </a:rPr>
              <a:t>Eco </a:t>
            </a:r>
            <a:r>
              <a:rPr lang="en-US" altLang="zh-CN" sz="2000" b="1">
                <a:latin typeface="Times New Roman" panose="02020603050405020304" pitchFamily="18" charset="0"/>
                <a:ea typeface="华文楷体" panose="02010600040101010101" pitchFamily="2" charset="-122"/>
              </a:rPr>
              <a:t>RⅠ</a:t>
            </a:r>
            <a:r>
              <a:rPr lang="zh-CN" altLang="en-US" sz="2000" b="1">
                <a:latin typeface="Times New Roman" panose="02020603050405020304" pitchFamily="18" charset="0"/>
                <a:ea typeface="华文楷体" panose="02010600040101010101" pitchFamily="2" charset="-122"/>
              </a:rPr>
              <a:t>切割位点</a:t>
            </a:r>
          </a:p>
        </p:txBody>
      </p:sp>
      <p:graphicFrame>
        <p:nvGraphicFramePr>
          <p:cNvPr id="93189" name="Object 5"/>
          <p:cNvGraphicFramePr>
            <a:graphicFrameLocks noChangeAspect="1"/>
          </p:cNvGraphicFramePr>
          <p:nvPr/>
        </p:nvGraphicFramePr>
        <p:xfrm>
          <a:off x="5076825" y="1196975"/>
          <a:ext cx="3152775" cy="1068388"/>
        </p:xfrm>
        <a:graphic>
          <a:graphicData uri="http://schemas.openxmlformats.org/presentationml/2006/ole">
            <mc:AlternateContent xmlns:mc="http://schemas.openxmlformats.org/markup-compatibility/2006">
              <mc:Choice xmlns:v="urn:schemas-microsoft-com:vml" Requires="v">
                <p:oleObj spid="_x0000_s151553" name="Document" r:id="rId5" imgW="4581360" imgH="1552680" progId="ChemWindow.Document">
                  <p:embed/>
                </p:oleObj>
              </mc:Choice>
              <mc:Fallback>
                <p:oleObj name="Document" r:id="rId5" imgW="4581360" imgH="1552680" progId="ChemWindow.Document">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1196975"/>
                        <a:ext cx="315277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90" name="Rectangle 6"/>
          <p:cNvSpPr>
            <a:spLocks noChangeArrowheads="1"/>
          </p:cNvSpPr>
          <p:nvPr/>
        </p:nvSpPr>
        <p:spPr bwMode="auto">
          <a:xfrm>
            <a:off x="2700338" y="1196975"/>
            <a:ext cx="2282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1">
                <a:latin typeface="Times New Roman" panose="02020603050405020304" pitchFamily="18" charset="0"/>
                <a:ea typeface="华文楷体" panose="02010600040101010101" pitchFamily="2" charset="-122"/>
              </a:rPr>
              <a:t>Bg</a:t>
            </a:r>
            <a:r>
              <a:rPr lang="en-US" altLang="zh-CN" sz="2000" b="1" i="1">
                <a:latin typeface="Times New Roman" panose="02020603050405020304" pitchFamily="18" charset="0"/>
                <a:ea typeface="华文楷体" panose="02010600040101010101" pitchFamily="2" charset="-122"/>
              </a:rPr>
              <a:t> </a:t>
            </a:r>
            <a:r>
              <a:rPr lang="en-US" altLang="en-US" sz="2000" b="1">
                <a:latin typeface="Times New Roman" panose="02020603050405020304" pitchFamily="18" charset="0"/>
                <a:ea typeface="华文楷体" panose="02010600040101010101" pitchFamily="2" charset="-122"/>
              </a:rPr>
              <a:t>lⅡ</a:t>
            </a:r>
            <a:r>
              <a:rPr lang="zh-CN" altLang="en-US" sz="2000" b="1">
                <a:latin typeface="Times New Roman" panose="02020603050405020304" pitchFamily="18" charset="0"/>
                <a:ea typeface="华文楷体" panose="02010600040101010101" pitchFamily="2" charset="-122"/>
              </a:rPr>
              <a:t>切割位点</a:t>
            </a:r>
          </a:p>
        </p:txBody>
      </p:sp>
      <p:grpSp>
        <p:nvGrpSpPr>
          <p:cNvPr id="93191" name="Group 7"/>
          <p:cNvGrpSpPr>
            <a:grpSpLocks/>
          </p:cNvGrpSpPr>
          <p:nvPr/>
        </p:nvGrpSpPr>
        <p:grpSpPr bwMode="auto">
          <a:xfrm>
            <a:off x="900113" y="2205038"/>
            <a:ext cx="7467600" cy="1798637"/>
            <a:chOff x="794" y="1434"/>
            <a:chExt cx="4704" cy="1133"/>
          </a:xfrm>
        </p:grpSpPr>
        <p:sp>
          <p:nvSpPr>
            <p:cNvPr id="93192" name="Line 8"/>
            <p:cNvSpPr>
              <a:spLocks noChangeShapeType="1"/>
            </p:cNvSpPr>
            <p:nvPr/>
          </p:nvSpPr>
          <p:spPr bwMode="auto">
            <a:xfrm>
              <a:off x="1701" y="1434"/>
              <a:ext cx="0" cy="4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93193" name="Object 9"/>
            <p:cNvGraphicFramePr>
              <a:graphicFrameLocks noChangeAspect="1"/>
            </p:cNvGraphicFramePr>
            <p:nvPr/>
          </p:nvGraphicFramePr>
          <p:xfrm>
            <a:off x="794" y="1978"/>
            <a:ext cx="1769" cy="372"/>
          </p:xfrm>
          <a:graphic>
            <a:graphicData uri="http://schemas.openxmlformats.org/presentationml/2006/ole">
              <mc:AlternateContent xmlns:mc="http://schemas.openxmlformats.org/markup-compatibility/2006">
                <mc:Choice xmlns:v="urn:schemas-microsoft-com:vml" Requires="v">
                  <p:oleObj spid="_x0000_s151554" name="Document" r:id="rId7" imgW="3390840" imgH="714240" progId="ChemWindow.Document">
                    <p:embed/>
                  </p:oleObj>
                </mc:Choice>
                <mc:Fallback>
                  <p:oleObj name="Document" r:id="rId7" imgW="3390840" imgH="714240" progId="ChemWindow.Document">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978"/>
                          <a:ext cx="1769"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4" name="Object 10"/>
            <p:cNvGraphicFramePr>
              <a:graphicFrameLocks noChangeAspect="1"/>
            </p:cNvGraphicFramePr>
            <p:nvPr/>
          </p:nvGraphicFramePr>
          <p:xfrm>
            <a:off x="2926" y="1888"/>
            <a:ext cx="1179" cy="679"/>
          </p:xfrm>
          <a:graphic>
            <a:graphicData uri="http://schemas.openxmlformats.org/presentationml/2006/ole">
              <mc:AlternateContent xmlns:mc="http://schemas.openxmlformats.org/markup-compatibility/2006">
                <mc:Choice xmlns:v="urn:schemas-microsoft-com:vml" Requires="v">
                  <p:oleObj spid="_x0000_s151555" name="Document" r:id="rId9" imgW="2695680" imgH="1552680" progId="ChemWindow.Document">
                    <p:embed/>
                  </p:oleObj>
                </mc:Choice>
                <mc:Fallback>
                  <p:oleObj name="Document" r:id="rId9" imgW="2695680" imgH="1552680" progId="ChemWindow.Document">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6" y="1888"/>
                          <a:ext cx="1179"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5" name="Object 11"/>
            <p:cNvGraphicFramePr>
              <a:graphicFrameLocks noChangeAspect="1"/>
            </p:cNvGraphicFramePr>
            <p:nvPr/>
          </p:nvGraphicFramePr>
          <p:xfrm>
            <a:off x="4241" y="2024"/>
            <a:ext cx="1204" cy="316"/>
          </p:xfrm>
          <a:graphic>
            <a:graphicData uri="http://schemas.openxmlformats.org/presentationml/2006/ole">
              <mc:AlternateContent xmlns:mc="http://schemas.openxmlformats.org/markup-compatibility/2006">
                <mc:Choice xmlns:v="urn:schemas-microsoft-com:vml" Requires="v">
                  <p:oleObj spid="_x0000_s151556" name="Document" r:id="rId11" imgW="3390840" imgH="714240" progId="ChemWindow.Document">
                    <p:embed/>
                  </p:oleObj>
                </mc:Choice>
                <mc:Fallback>
                  <p:oleObj name="Document" r:id="rId11" imgW="3390840" imgH="714240" progId="ChemWindow.Document">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41" y="2024"/>
                          <a:ext cx="1204"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96" name="Rectangle 12"/>
            <p:cNvSpPr>
              <a:spLocks noChangeArrowheads="1"/>
            </p:cNvSpPr>
            <p:nvPr/>
          </p:nvSpPr>
          <p:spPr bwMode="auto">
            <a:xfrm>
              <a:off x="4105" y="2069"/>
              <a:ext cx="2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effectLst>
                    <a:outerShdw blurRad="38100" dist="38100" dir="2700000" algn="tl">
                      <a:srgbClr val="C0C0C0"/>
                    </a:outerShdw>
                  </a:effectLst>
                  <a:latin typeface="Times New Roman" panose="02020603050405020304" pitchFamily="18" charset="0"/>
                </a:rPr>
                <a:t>+</a:t>
              </a:r>
            </a:p>
          </p:txBody>
        </p:sp>
        <p:sp>
          <p:nvSpPr>
            <p:cNvPr id="93197" name="Line 13"/>
            <p:cNvSpPr>
              <a:spLocks noChangeShapeType="1"/>
            </p:cNvSpPr>
            <p:nvPr/>
          </p:nvSpPr>
          <p:spPr bwMode="auto">
            <a:xfrm>
              <a:off x="4241" y="1479"/>
              <a:ext cx="0" cy="4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198" name="Rectangle 14"/>
            <p:cNvSpPr>
              <a:spLocks noChangeArrowheads="1"/>
            </p:cNvSpPr>
            <p:nvPr/>
          </p:nvSpPr>
          <p:spPr bwMode="auto">
            <a:xfrm>
              <a:off x="1726" y="1480"/>
              <a:ext cx="121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i="1">
                  <a:latin typeface="Times New Roman" panose="02020603050405020304" pitchFamily="18" charset="0"/>
                  <a:ea typeface="华文楷体" panose="02010600040101010101" pitchFamily="2" charset="-122"/>
                </a:rPr>
                <a:t>Eco</a:t>
              </a:r>
              <a:r>
                <a:rPr lang="en-US" altLang="zh-CN" sz="2000" b="1">
                  <a:latin typeface="Times New Roman" panose="02020603050405020304" pitchFamily="18" charset="0"/>
                  <a:ea typeface="华文楷体" panose="02010600040101010101" pitchFamily="2" charset="-122"/>
                </a:rPr>
                <a:t>RⅠ+ </a:t>
              </a:r>
              <a:r>
                <a:rPr lang="en-US" altLang="en-US" sz="2000" b="1" i="1">
                  <a:latin typeface="Times New Roman" panose="02020603050405020304" pitchFamily="18" charset="0"/>
                  <a:ea typeface="华文楷体" panose="02010600040101010101" pitchFamily="2" charset="-122"/>
                </a:rPr>
                <a:t>Bg</a:t>
              </a:r>
              <a:r>
                <a:rPr lang="en-US" altLang="zh-CN" sz="2000" b="1" i="1">
                  <a:latin typeface="Times New Roman" panose="02020603050405020304" pitchFamily="18" charset="0"/>
                  <a:ea typeface="华文楷体" panose="02010600040101010101" pitchFamily="2" charset="-122"/>
                </a:rPr>
                <a:t> </a:t>
              </a:r>
              <a:r>
                <a:rPr lang="en-US" altLang="en-US" sz="2000" b="1">
                  <a:latin typeface="Times New Roman" panose="02020603050405020304" pitchFamily="18" charset="0"/>
                  <a:ea typeface="华文楷体" panose="02010600040101010101" pitchFamily="2" charset="-122"/>
                </a:rPr>
                <a:t>lⅡ</a:t>
              </a:r>
              <a:endParaRPr lang="en-US" altLang="zh-CN" sz="2000" b="1">
                <a:latin typeface="Times New Roman" panose="02020603050405020304" pitchFamily="18" charset="0"/>
                <a:ea typeface="华文楷体" panose="02010600040101010101" pitchFamily="2" charset="-122"/>
              </a:endParaRPr>
            </a:p>
            <a:p>
              <a:pPr algn="ctr"/>
              <a:r>
                <a:rPr kumimoji="0" lang="zh-CN" altLang="en-US" sz="2000" b="1">
                  <a:latin typeface="Times New Roman" panose="02020603050405020304" pitchFamily="18" charset="0"/>
                  <a:ea typeface="华文楷体" panose="02010600040101010101" pitchFamily="2" charset="-122"/>
                </a:rPr>
                <a:t>双酶切</a:t>
              </a:r>
            </a:p>
          </p:txBody>
        </p:sp>
        <p:sp>
          <p:nvSpPr>
            <p:cNvPr id="93199" name="Rectangle 15"/>
            <p:cNvSpPr>
              <a:spLocks noChangeArrowheads="1"/>
            </p:cNvSpPr>
            <p:nvPr/>
          </p:nvSpPr>
          <p:spPr bwMode="auto">
            <a:xfrm>
              <a:off x="4246" y="1525"/>
              <a:ext cx="12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i="1">
                  <a:latin typeface="Times New Roman" panose="02020603050405020304" pitchFamily="18" charset="0"/>
                  <a:ea typeface="华文楷体" panose="02010600040101010101" pitchFamily="2" charset="-122"/>
                </a:rPr>
                <a:t>Eco </a:t>
              </a:r>
              <a:r>
                <a:rPr lang="en-US" altLang="zh-CN" sz="2000" b="1">
                  <a:latin typeface="Times New Roman" panose="02020603050405020304" pitchFamily="18" charset="0"/>
                  <a:ea typeface="华文楷体" panose="02010600040101010101" pitchFamily="2" charset="-122"/>
                </a:rPr>
                <a:t>RⅠ+ </a:t>
              </a:r>
              <a:r>
                <a:rPr lang="en-US" altLang="en-US" sz="2000" b="1" i="1">
                  <a:latin typeface="Times New Roman" panose="02020603050405020304" pitchFamily="18" charset="0"/>
                  <a:ea typeface="华文楷体" panose="02010600040101010101" pitchFamily="2" charset="-122"/>
                </a:rPr>
                <a:t>Bg</a:t>
              </a:r>
              <a:r>
                <a:rPr lang="en-US" altLang="zh-CN" sz="2000" b="1" i="1">
                  <a:latin typeface="Times New Roman" panose="02020603050405020304" pitchFamily="18" charset="0"/>
                  <a:ea typeface="华文楷体" panose="02010600040101010101" pitchFamily="2" charset="-122"/>
                </a:rPr>
                <a:t> </a:t>
              </a:r>
              <a:r>
                <a:rPr lang="en-US" altLang="en-US" sz="2000" b="1">
                  <a:latin typeface="Times New Roman" panose="02020603050405020304" pitchFamily="18" charset="0"/>
                  <a:ea typeface="华文楷体" panose="02010600040101010101" pitchFamily="2" charset="-122"/>
                </a:rPr>
                <a:t>lⅡ</a:t>
              </a:r>
              <a:endParaRPr lang="en-US" altLang="zh-CN" sz="2000" b="1">
                <a:latin typeface="Times New Roman" panose="02020603050405020304" pitchFamily="18" charset="0"/>
                <a:ea typeface="华文楷体" panose="02010600040101010101" pitchFamily="2" charset="-122"/>
              </a:endParaRPr>
            </a:p>
            <a:p>
              <a:pPr algn="ctr"/>
              <a:r>
                <a:rPr kumimoji="0" lang="zh-CN" altLang="en-US" sz="2000" b="1">
                  <a:latin typeface="Times New Roman" panose="02020603050405020304" pitchFamily="18" charset="0"/>
                  <a:ea typeface="华文楷体" panose="02010600040101010101" pitchFamily="2" charset="-122"/>
                </a:rPr>
                <a:t>双酶切</a:t>
              </a:r>
            </a:p>
          </p:txBody>
        </p:sp>
      </p:grpSp>
      <p:grpSp>
        <p:nvGrpSpPr>
          <p:cNvPr id="93200" name="Group 16"/>
          <p:cNvGrpSpPr>
            <a:grpSpLocks/>
          </p:cNvGrpSpPr>
          <p:nvPr/>
        </p:nvGrpSpPr>
        <p:grpSpPr bwMode="auto">
          <a:xfrm>
            <a:off x="2268538" y="4005263"/>
            <a:ext cx="3686175" cy="2546350"/>
            <a:chOff x="1746" y="2568"/>
            <a:chExt cx="2322" cy="1604"/>
          </a:xfrm>
        </p:grpSpPr>
        <p:grpSp>
          <p:nvGrpSpPr>
            <p:cNvPr id="93201" name="Group 17"/>
            <p:cNvGrpSpPr>
              <a:grpSpLocks/>
            </p:cNvGrpSpPr>
            <p:nvPr/>
          </p:nvGrpSpPr>
          <p:grpSpPr bwMode="auto">
            <a:xfrm>
              <a:off x="2019" y="2568"/>
              <a:ext cx="1406" cy="590"/>
              <a:chOff x="2019" y="2477"/>
              <a:chExt cx="1406" cy="953"/>
            </a:xfrm>
          </p:grpSpPr>
          <p:sp>
            <p:nvSpPr>
              <p:cNvPr id="93202" name="Line 18"/>
              <p:cNvSpPr>
                <a:spLocks noChangeShapeType="1"/>
              </p:cNvSpPr>
              <p:nvPr/>
            </p:nvSpPr>
            <p:spPr bwMode="auto">
              <a:xfrm>
                <a:off x="2019" y="2477"/>
                <a:ext cx="771"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203" name="Line 19"/>
              <p:cNvSpPr>
                <a:spLocks noChangeShapeType="1"/>
              </p:cNvSpPr>
              <p:nvPr/>
            </p:nvSpPr>
            <p:spPr bwMode="auto">
              <a:xfrm flipH="1">
                <a:off x="2790" y="2523"/>
                <a:ext cx="635"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204" name="Line 20"/>
              <p:cNvSpPr>
                <a:spLocks noChangeShapeType="1"/>
              </p:cNvSpPr>
              <p:nvPr/>
            </p:nvSpPr>
            <p:spPr bwMode="auto">
              <a:xfrm>
                <a:off x="2790" y="2931"/>
                <a:ext cx="0" cy="4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aphicFrame>
          <p:nvGraphicFramePr>
            <p:cNvPr id="93205" name="Object 21"/>
            <p:cNvGraphicFramePr>
              <a:graphicFrameLocks noChangeAspect="1"/>
            </p:cNvGraphicFramePr>
            <p:nvPr/>
          </p:nvGraphicFramePr>
          <p:xfrm>
            <a:off x="1746" y="3203"/>
            <a:ext cx="2086" cy="707"/>
          </p:xfrm>
          <a:graphic>
            <a:graphicData uri="http://schemas.openxmlformats.org/presentationml/2006/ole">
              <mc:AlternateContent xmlns:mc="http://schemas.openxmlformats.org/markup-compatibility/2006">
                <mc:Choice xmlns:v="urn:schemas-microsoft-com:vml" Requires="v">
                  <p:oleObj spid="_x0000_s151557" name="Document" r:id="rId13" imgW="4581360" imgH="1552680" progId="ChemWindow.Document">
                    <p:embed/>
                  </p:oleObj>
                </mc:Choice>
                <mc:Fallback>
                  <p:oleObj name="Document" r:id="rId13" imgW="4581360" imgH="1552680" progId="ChemWindow.Document">
                    <p:embed/>
                    <p:pic>
                      <p:nvPicPr>
                        <p:cNvPr id="0"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6" y="3203"/>
                          <a:ext cx="2086" cy="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06" name="Text Box 22"/>
            <p:cNvSpPr txBox="1">
              <a:spLocks noChangeArrowheads="1"/>
            </p:cNvSpPr>
            <p:nvPr/>
          </p:nvSpPr>
          <p:spPr bwMode="auto">
            <a:xfrm>
              <a:off x="2911" y="2750"/>
              <a:ext cx="115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a:latin typeface="Times New Roman" panose="02020603050405020304" pitchFamily="18" charset="0"/>
                  <a:ea typeface="华文楷体" panose="02010600040101010101" pitchFamily="2" charset="-122"/>
                </a:rPr>
                <a:t>T4</a:t>
              </a:r>
              <a:r>
                <a:rPr lang="en-US" altLang="zh-CN" sz="2000" b="1" baseline="-25000">
                  <a:latin typeface="Times New Roman" panose="02020603050405020304" pitchFamily="18" charset="0"/>
                  <a:ea typeface="华文楷体" panose="02010600040101010101" pitchFamily="2" charset="-122"/>
                </a:rPr>
                <a:t> </a:t>
              </a:r>
              <a:r>
                <a:rPr lang="en-US" altLang="zh-CN" sz="2000" b="1">
                  <a:latin typeface="Times New Roman" panose="02020603050405020304" pitchFamily="18" charset="0"/>
                  <a:ea typeface="华文楷体" panose="02010600040101010101" pitchFamily="2" charset="-122"/>
                </a:rPr>
                <a:t>DNA</a:t>
              </a:r>
              <a:r>
                <a:rPr lang="zh-CN" altLang="en-US" sz="2000" b="1">
                  <a:latin typeface="Times New Roman" panose="02020603050405020304" pitchFamily="18" charset="0"/>
                  <a:ea typeface="华文楷体" panose="02010600040101010101" pitchFamily="2" charset="-122"/>
                </a:rPr>
                <a:t>连接酶</a:t>
              </a:r>
            </a:p>
            <a:p>
              <a:pPr algn="ctr"/>
              <a:r>
                <a:rPr lang="en-US" altLang="zh-CN" sz="2000" b="1">
                  <a:latin typeface="Times New Roman" panose="02020603050405020304" pitchFamily="18" charset="0"/>
                  <a:ea typeface="华文楷体" panose="02010600040101010101" pitchFamily="2" charset="-122"/>
                </a:rPr>
                <a:t>15</a:t>
              </a:r>
              <a:r>
                <a:rPr lang="en-US" altLang="zh-CN" sz="2000" b="1">
                  <a:latin typeface="Times New Roman" panose="02020603050405020304" pitchFamily="18" charset="0"/>
                </a:rPr>
                <a:t>ºC</a:t>
              </a:r>
            </a:p>
          </p:txBody>
        </p:sp>
        <p:sp>
          <p:nvSpPr>
            <p:cNvPr id="93207" name="Rectangle 23"/>
            <p:cNvSpPr>
              <a:spLocks noChangeArrowheads="1"/>
            </p:cNvSpPr>
            <p:nvPr/>
          </p:nvSpPr>
          <p:spPr bwMode="auto">
            <a:xfrm>
              <a:off x="2426" y="3884"/>
              <a:ext cx="6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solidFill>
                    <a:schemeClr val="hlink"/>
                  </a:solidFill>
                  <a:latin typeface="Times New Roman" panose="02020603050405020304" pitchFamily="18" charset="0"/>
                  <a:ea typeface="华文楷体" panose="02010600040101010101" pitchFamily="2" charset="-122"/>
                </a:rPr>
                <a:t>重组体</a:t>
              </a:r>
            </a:p>
          </p:txBody>
        </p:sp>
      </p:grpSp>
      <p:sp>
        <p:nvSpPr>
          <p:cNvPr id="93208" name="Text Box 24"/>
          <p:cNvSpPr txBox="1">
            <a:spLocks noChangeArrowheads="1"/>
          </p:cNvSpPr>
          <p:nvPr/>
        </p:nvSpPr>
        <p:spPr bwMode="auto">
          <a:xfrm>
            <a:off x="5867400" y="4508500"/>
            <a:ext cx="27368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714375">
              <a:defRPr kumimoji="1" sz="2400">
                <a:solidFill>
                  <a:schemeClr val="tx1"/>
                </a:solidFill>
                <a:latin typeface="Times New Roman" panose="02020603050405020304" pitchFamily="18" charset="0"/>
                <a:ea typeface="宋体" panose="02010600030101010101" pitchFamily="2" charset="-122"/>
              </a:defRPr>
            </a:lvl1pPr>
            <a:lvl2pPr marL="979488">
              <a:defRPr kumimoji="1" sz="2400">
                <a:solidFill>
                  <a:schemeClr val="tx1"/>
                </a:solidFill>
                <a:latin typeface="Times New Roman" panose="02020603050405020304" pitchFamily="18" charset="0"/>
                <a:ea typeface="宋体" panose="02010600030101010101" pitchFamily="2" charset="-122"/>
              </a:defRPr>
            </a:lvl2pPr>
            <a:lvl3pPr marL="1158875">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2800" b="1">
                <a:solidFill>
                  <a:schemeClr val="folHlink"/>
                </a:solidFill>
                <a:ea typeface="华文楷体" panose="02010600040101010101" pitchFamily="2" charset="-122"/>
              </a:rPr>
              <a:t>配伍末端的连接情况和同一限制酶切位点连接相似。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wipe(up)">
                                      <p:cBhvr>
                                        <p:cTn id="7" dur="500"/>
                                        <p:tgtEl>
                                          <p:spTgt spid="931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3200"/>
                                        </p:tgtEl>
                                        <p:attrNameLst>
                                          <p:attrName>style.visibility</p:attrName>
                                        </p:attrNameLst>
                                      </p:cBhvr>
                                      <p:to>
                                        <p:strVal val="visible"/>
                                      </p:to>
                                    </p:set>
                                    <p:animEffect transition="in" filter="wipe(up)">
                                      <p:cBhvr>
                                        <p:cTn id="12" dur="500"/>
                                        <p:tgtEl>
                                          <p:spTgt spid="932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3208"/>
                                        </p:tgtEl>
                                        <p:attrNameLst>
                                          <p:attrName>style.visibility</p:attrName>
                                        </p:attrNameLst>
                                      </p:cBhvr>
                                      <p:to>
                                        <p:strVal val="visible"/>
                                      </p:to>
                                    </p:set>
                                    <p:animEffect transition="in" filter="box(in)">
                                      <p:cBhvr>
                                        <p:cTn id="17" dur="500"/>
                                        <p:tgtEl>
                                          <p:spTgt spid="93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8"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971550" y="2060575"/>
            <a:ext cx="7343775" cy="2106613"/>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indent="974725">
              <a:defRPr kumimoji="1" sz="2400">
                <a:solidFill>
                  <a:schemeClr val="tx1"/>
                </a:solidFill>
                <a:latin typeface="Times New Roman" panose="02020603050405020304" pitchFamily="18" charset="0"/>
                <a:ea typeface="宋体" panose="02010600030101010101" pitchFamily="2" charset="-122"/>
              </a:defRPr>
            </a:lvl3pPr>
            <a:lvl4pPr marL="2068513">
              <a:defRPr kumimoji="1" sz="2400">
                <a:solidFill>
                  <a:schemeClr val="tx1"/>
                </a:solidFill>
                <a:latin typeface="Times New Roman" panose="02020603050405020304" pitchFamily="18" charset="0"/>
                <a:ea typeface="宋体" panose="02010600030101010101" pitchFamily="2" charset="-122"/>
              </a:defRPr>
            </a:lvl4pPr>
            <a:lvl5pPr marL="2247900">
              <a:defRPr kumimoji="1" sz="2400">
                <a:solidFill>
                  <a:schemeClr val="tx1"/>
                </a:solidFill>
                <a:latin typeface="Times New Roman" panose="02020603050405020304" pitchFamily="18" charset="0"/>
                <a:ea typeface="宋体" panose="02010600030101010101" pitchFamily="2" charset="-122"/>
              </a:defRPr>
            </a:lvl5pPr>
            <a:lvl6pPr marL="27051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1623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6195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0767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pPr>
            <a:r>
              <a:rPr lang="en-US" altLang="zh-CN" sz="3200" b="1">
                <a:solidFill>
                  <a:srgbClr val="2E3770"/>
                </a:solidFill>
                <a:ea typeface="华文楷体" panose="02010600040101010101" pitchFamily="2" charset="-122"/>
              </a:rPr>
              <a:t>2. </a:t>
            </a:r>
            <a:r>
              <a:rPr lang="zh-CN" altLang="en-US" sz="3200" b="1">
                <a:solidFill>
                  <a:srgbClr val="2E3770"/>
                </a:solidFill>
                <a:ea typeface="华文楷体" panose="02010600040101010101" pitchFamily="2" charset="-122"/>
              </a:rPr>
              <a:t>平端连接</a:t>
            </a:r>
          </a:p>
          <a:p>
            <a:pPr lvl="1">
              <a:lnSpc>
                <a:spcPct val="150000"/>
              </a:lnSpc>
            </a:pPr>
            <a:r>
              <a:rPr lang="zh-CN" altLang="en-US" sz="2800" b="1">
                <a:solidFill>
                  <a:srgbClr val="993366"/>
                </a:solidFill>
                <a:ea typeface="华文楷体" panose="02010600040101010101" pitchFamily="2" charset="-122"/>
              </a:rPr>
              <a:t>适用于：</a:t>
            </a:r>
            <a:r>
              <a:rPr lang="zh-CN" altLang="en-US" sz="2800" b="1">
                <a:solidFill>
                  <a:schemeClr val="folHlink"/>
                </a:solidFill>
                <a:ea typeface="华文楷体" panose="02010600040101010101" pitchFamily="2" charset="-122"/>
              </a:rPr>
              <a:t>限制性内切酶切割产生的平端</a:t>
            </a:r>
          </a:p>
          <a:p>
            <a:pPr lvl="2">
              <a:lnSpc>
                <a:spcPct val="150000"/>
              </a:lnSpc>
            </a:pPr>
            <a:r>
              <a:rPr lang="zh-CN" altLang="en-US" sz="2800" b="1">
                <a:solidFill>
                  <a:schemeClr val="folHlink"/>
                </a:solidFill>
                <a:ea typeface="华文楷体" panose="02010600040101010101" pitchFamily="2" charset="-122"/>
              </a:rPr>
              <a:t>粘端补齐或切平形成的平端</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ppt_x</p:attrName>
                                        </p:attrNameLst>
                                      </p:cBhvr>
                                      <p:tavLst>
                                        <p:tav tm="0">
                                          <p:val>
                                            <p:strVal val="#ppt_x"/>
                                          </p:val>
                                        </p:tav>
                                        <p:tav tm="100000">
                                          <p:val>
                                            <p:strVal val="#ppt_x"/>
                                          </p:val>
                                        </p:tav>
                                      </p:tavLst>
                                    </p:anim>
                                    <p:anim calcmode="lin" valueType="num">
                                      <p:cBhvr>
                                        <p:cTn id="8" dur="500" fill="hold"/>
                                        <p:tgtEl>
                                          <p:spTgt spid="94210"/>
                                        </p:tgtEl>
                                        <p:attrNameLst>
                                          <p:attrName>ppt_y</p:attrName>
                                        </p:attrNameLst>
                                      </p:cBhvr>
                                      <p:tavLst>
                                        <p:tav tm="0">
                                          <p:val>
                                            <p:strVal val="#ppt_y-#ppt_h/2"/>
                                          </p:val>
                                        </p:tav>
                                        <p:tav tm="100000">
                                          <p:val>
                                            <p:strVal val="#ppt_y"/>
                                          </p:val>
                                        </p:tav>
                                      </p:tavLst>
                                    </p:anim>
                                    <p:anim calcmode="lin" valueType="num">
                                      <p:cBhvr>
                                        <p:cTn id="9" dur="500" fill="hold"/>
                                        <p:tgtEl>
                                          <p:spTgt spid="94210"/>
                                        </p:tgtEl>
                                        <p:attrNameLst>
                                          <p:attrName>ppt_w</p:attrName>
                                        </p:attrNameLst>
                                      </p:cBhvr>
                                      <p:tavLst>
                                        <p:tav tm="0">
                                          <p:val>
                                            <p:strVal val="#ppt_w"/>
                                          </p:val>
                                        </p:tav>
                                        <p:tav tm="100000">
                                          <p:val>
                                            <p:strVal val="#ppt_w"/>
                                          </p:val>
                                        </p:tav>
                                      </p:tavLst>
                                    </p:anim>
                                    <p:anim calcmode="lin" valueType="num">
                                      <p:cBhvr>
                                        <p:cTn id="10" dur="500" fill="hold"/>
                                        <p:tgtEl>
                                          <p:spTgt spid="942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3657600" y="769938"/>
            <a:ext cx="1512888" cy="1066800"/>
            <a:chOff x="2304" y="485"/>
            <a:chExt cx="953" cy="672"/>
          </a:xfrm>
        </p:grpSpPr>
        <p:sp>
          <p:nvSpPr>
            <p:cNvPr id="11267" name="Line 3"/>
            <p:cNvSpPr>
              <a:spLocks noChangeShapeType="1"/>
            </p:cNvSpPr>
            <p:nvPr/>
          </p:nvSpPr>
          <p:spPr bwMode="auto">
            <a:xfrm>
              <a:off x="2592" y="816"/>
              <a:ext cx="528" cy="0"/>
            </a:xfrm>
            <a:prstGeom prst="line">
              <a:avLst/>
            </a:prstGeom>
            <a:noFill/>
            <a:ln w="38100">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268" name="Text Box 4"/>
            <p:cNvSpPr txBox="1">
              <a:spLocks noChangeArrowheads="1"/>
            </p:cNvSpPr>
            <p:nvPr/>
          </p:nvSpPr>
          <p:spPr bwMode="auto">
            <a:xfrm>
              <a:off x="2304" y="485"/>
              <a:ext cx="953"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408432"/>
                  </a:solidFill>
                  <a:latin typeface="Times New Roman" panose="02020603050405020304" pitchFamily="18" charset="0"/>
                  <a:ea typeface="华文楷体" panose="02010600040101010101" pitchFamily="2" charset="-122"/>
                </a:rPr>
                <a:t>   </a:t>
              </a:r>
              <a:r>
                <a:rPr lang="zh-CN" altLang="en-US" b="1">
                  <a:solidFill>
                    <a:srgbClr val="408432"/>
                  </a:solidFill>
                  <a:latin typeface="Times New Roman" panose="02020603050405020304" pitchFamily="18" charset="0"/>
                  <a:ea typeface="华文楷体" panose="02010600040101010101" pitchFamily="2" charset="-122"/>
                </a:rPr>
                <a:t>内切酶</a:t>
              </a:r>
            </a:p>
            <a:p>
              <a:pPr>
                <a:lnSpc>
                  <a:spcPct val="150000"/>
                </a:lnSpc>
              </a:pPr>
              <a:r>
                <a:rPr lang="zh-CN" altLang="en-US" b="1">
                  <a:solidFill>
                    <a:srgbClr val="408432"/>
                  </a:solidFill>
                  <a:latin typeface="Times New Roman" panose="02020603050405020304" pitchFamily="18" charset="0"/>
                  <a:ea typeface="华文楷体" panose="02010600040101010101" pitchFamily="2" charset="-122"/>
                </a:rPr>
                <a:t> </a:t>
              </a:r>
              <a:r>
                <a:rPr lang="en-US" altLang="zh-CN" b="1">
                  <a:solidFill>
                    <a:srgbClr val="408432"/>
                  </a:solidFill>
                  <a:latin typeface="Times New Roman" panose="02020603050405020304" pitchFamily="18" charset="0"/>
                  <a:ea typeface="华文楷体" panose="02010600040101010101" pitchFamily="2" charset="-122"/>
                </a:rPr>
                <a:t>(recBCD)</a:t>
              </a:r>
            </a:p>
          </p:txBody>
        </p:sp>
      </p:grpSp>
      <p:grpSp>
        <p:nvGrpSpPr>
          <p:cNvPr id="11269" name="Group 5"/>
          <p:cNvGrpSpPr>
            <a:grpSpLocks/>
          </p:cNvGrpSpPr>
          <p:nvPr/>
        </p:nvGrpSpPr>
        <p:grpSpPr bwMode="auto">
          <a:xfrm>
            <a:off x="6705600" y="1692275"/>
            <a:ext cx="1744663" cy="822325"/>
            <a:chOff x="4224" y="1137"/>
            <a:chExt cx="1099" cy="518"/>
          </a:xfrm>
        </p:grpSpPr>
        <p:sp>
          <p:nvSpPr>
            <p:cNvPr id="11270" name="Line 6"/>
            <p:cNvSpPr>
              <a:spLocks noChangeShapeType="1"/>
            </p:cNvSpPr>
            <p:nvPr/>
          </p:nvSpPr>
          <p:spPr bwMode="auto">
            <a:xfrm>
              <a:off x="4224" y="1200"/>
              <a:ext cx="0" cy="336"/>
            </a:xfrm>
            <a:prstGeom prst="line">
              <a:avLst/>
            </a:prstGeom>
            <a:noFill/>
            <a:ln w="38100">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271" name="Text Box 7"/>
            <p:cNvSpPr txBox="1">
              <a:spLocks noChangeArrowheads="1"/>
            </p:cNvSpPr>
            <p:nvPr/>
          </p:nvSpPr>
          <p:spPr bwMode="auto">
            <a:xfrm>
              <a:off x="4406" y="1137"/>
              <a:ext cx="91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408432"/>
                  </a:solidFill>
                  <a:latin typeface="Times New Roman" panose="02020603050405020304" pitchFamily="18" charset="0"/>
                  <a:ea typeface="华文楷体" panose="02010600040101010101" pitchFamily="2" charset="-122"/>
                </a:rPr>
                <a:t>DNA</a:t>
              </a:r>
              <a:r>
                <a:rPr lang="zh-CN" altLang="en-US" b="1">
                  <a:solidFill>
                    <a:srgbClr val="408432"/>
                  </a:solidFill>
                  <a:latin typeface="Times New Roman" panose="02020603050405020304" pitchFamily="18" charset="0"/>
                  <a:ea typeface="华文楷体" panose="02010600040101010101" pitchFamily="2" charset="-122"/>
                </a:rPr>
                <a:t>侵扰</a:t>
              </a:r>
            </a:p>
            <a:p>
              <a:r>
                <a:rPr lang="en-US" altLang="zh-CN" b="1">
                  <a:solidFill>
                    <a:srgbClr val="408432"/>
                  </a:solidFill>
                  <a:latin typeface="Times New Roman" panose="02020603050405020304" pitchFamily="18" charset="0"/>
                  <a:ea typeface="华文楷体" panose="02010600040101010101" pitchFamily="2" charset="-122"/>
                </a:rPr>
                <a:t>(recA)</a:t>
              </a:r>
            </a:p>
          </p:txBody>
        </p:sp>
      </p:grpSp>
      <p:grpSp>
        <p:nvGrpSpPr>
          <p:cNvPr id="11272" name="Group 8"/>
          <p:cNvGrpSpPr>
            <a:grpSpLocks/>
          </p:cNvGrpSpPr>
          <p:nvPr/>
        </p:nvGrpSpPr>
        <p:grpSpPr bwMode="auto">
          <a:xfrm>
            <a:off x="3810000" y="2643188"/>
            <a:ext cx="1403350" cy="1114425"/>
            <a:chOff x="2352" y="1600"/>
            <a:chExt cx="884" cy="702"/>
          </a:xfrm>
        </p:grpSpPr>
        <p:sp>
          <p:nvSpPr>
            <p:cNvPr id="11273" name="Line 9"/>
            <p:cNvSpPr>
              <a:spLocks noChangeShapeType="1"/>
            </p:cNvSpPr>
            <p:nvPr/>
          </p:nvSpPr>
          <p:spPr bwMode="auto">
            <a:xfrm flipH="1">
              <a:off x="2592" y="2016"/>
              <a:ext cx="480" cy="0"/>
            </a:xfrm>
            <a:prstGeom prst="line">
              <a:avLst/>
            </a:prstGeom>
            <a:noFill/>
            <a:ln w="38100">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274" name="Text Box 10"/>
            <p:cNvSpPr txBox="1">
              <a:spLocks noChangeArrowheads="1"/>
            </p:cNvSpPr>
            <p:nvPr/>
          </p:nvSpPr>
          <p:spPr bwMode="auto">
            <a:xfrm>
              <a:off x="2352" y="1600"/>
              <a:ext cx="884"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40000"/>
                </a:lnSpc>
              </a:pPr>
              <a:r>
                <a:rPr lang="zh-CN" altLang="en-US" b="1">
                  <a:solidFill>
                    <a:srgbClr val="408432"/>
                  </a:solidFill>
                  <a:latin typeface="Times New Roman" panose="02020603050405020304" pitchFamily="18" charset="0"/>
                  <a:ea typeface="华文楷体" panose="02010600040101010101" pitchFamily="2" charset="-122"/>
                </a:rPr>
                <a:t>分支迁移</a:t>
              </a:r>
            </a:p>
            <a:p>
              <a:pPr>
                <a:lnSpc>
                  <a:spcPct val="140000"/>
                </a:lnSpc>
              </a:pPr>
              <a:r>
                <a:rPr lang="zh-CN" altLang="en-US" b="1">
                  <a:solidFill>
                    <a:srgbClr val="408432"/>
                  </a:solidFill>
                  <a:latin typeface="Times New Roman" panose="02020603050405020304" pitchFamily="18" charset="0"/>
                  <a:ea typeface="华文楷体" panose="02010600040101010101" pitchFamily="2" charset="-122"/>
                </a:rPr>
                <a:t>  </a:t>
              </a:r>
              <a:r>
                <a:rPr lang="en-US" altLang="zh-CN" b="1">
                  <a:solidFill>
                    <a:srgbClr val="408432"/>
                  </a:solidFill>
                  <a:latin typeface="Times New Roman" panose="02020603050405020304" pitchFamily="18" charset="0"/>
                  <a:ea typeface="华文楷体" panose="02010600040101010101" pitchFamily="2" charset="-122"/>
                </a:rPr>
                <a:t>(recA)</a:t>
              </a:r>
            </a:p>
          </p:txBody>
        </p:sp>
      </p:grpSp>
      <p:grpSp>
        <p:nvGrpSpPr>
          <p:cNvPr id="11275" name="Group 11"/>
          <p:cNvGrpSpPr>
            <a:grpSpLocks/>
          </p:cNvGrpSpPr>
          <p:nvPr/>
        </p:nvGrpSpPr>
        <p:grpSpPr bwMode="auto">
          <a:xfrm>
            <a:off x="1752600" y="3746500"/>
            <a:ext cx="1512888" cy="847725"/>
            <a:chOff x="1104" y="2357"/>
            <a:chExt cx="953" cy="534"/>
          </a:xfrm>
        </p:grpSpPr>
        <p:sp>
          <p:nvSpPr>
            <p:cNvPr id="11276" name="Line 12"/>
            <p:cNvSpPr>
              <a:spLocks noChangeShapeType="1"/>
            </p:cNvSpPr>
            <p:nvPr/>
          </p:nvSpPr>
          <p:spPr bwMode="auto">
            <a:xfrm>
              <a:off x="1104" y="2496"/>
              <a:ext cx="0" cy="384"/>
            </a:xfrm>
            <a:prstGeom prst="line">
              <a:avLst/>
            </a:prstGeom>
            <a:noFill/>
            <a:ln w="38100">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277" name="Text Box 13"/>
            <p:cNvSpPr txBox="1">
              <a:spLocks noChangeArrowheads="1"/>
            </p:cNvSpPr>
            <p:nvPr/>
          </p:nvSpPr>
          <p:spPr bwMode="auto">
            <a:xfrm>
              <a:off x="1152" y="2357"/>
              <a:ext cx="905" cy="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408432"/>
                  </a:solidFill>
                  <a:latin typeface="Times New Roman" panose="02020603050405020304" pitchFamily="18" charset="0"/>
                  <a:ea typeface="华文楷体" panose="02010600040101010101" pitchFamily="2" charset="-122"/>
                </a:rPr>
                <a:t>  </a:t>
              </a:r>
              <a:r>
                <a:rPr lang="zh-CN" altLang="en-US" b="1">
                  <a:solidFill>
                    <a:srgbClr val="408432"/>
                  </a:solidFill>
                  <a:latin typeface="Times New Roman" panose="02020603050405020304" pitchFamily="18" charset="0"/>
                  <a:ea typeface="华文楷体" panose="02010600040101010101" pitchFamily="2" charset="-122"/>
                </a:rPr>
                <a:t>内切酶</a:t>
              </a:r>
            </a:p>
            <a:p>
              <a:pPr>
                <a:lnSpc>
                  <a:spcPct val="90000"/>
                </a:lnSpc>
              </a:pPr>
              <a:r>
                <a:rPr lang="en-US" altLang="zh-CN" b="1">
                  <a:solidFill>
                    <a:srgbClr val="408432"/>
                  </a:solidFill>
                  <a:latin typeface="Times New Roman" panose="02020603050405020304" pitchFamily="18" charset="0"/>
                  <a:ea typeface="华文楷体" panose="02010600040101010101" pitchFamily="2" charset="-122"/>
                </a:rPr>
                <a:t>(recBCD)</a:t>
              </a:r>
            </a:p>
          </p:txBody>
        </p:sp>
      </p:grpSp>
      <p:grpSp>
        <p:nvGrpSpPr>
          <p:cNvPr id="11278" name="Group 14"/>
          <p:cNvGrpSpPr>
            <a:grpSpLocks/>
          </p:cNvGrpSpPr>
          <p:nvPr/>
        </p:nvGrpSpPr>
        <p:grpSpPr bwMode="auto">
          <a:xfrm>
            <a:off x="3886200" y="4660900"/>
            <a:ext cx="1282700" cy="954088"/>
            <a:chOff x="2544" y="2663"/>
            <a:chExt cx="672" cy="601"/>
          </a:xfrm>
        </p:grpSpPr>
        <p:sp>
          <p:nvSpPr>
            <p:cNvPr id="11279" name="Line 15"/>
            <p:cNvSpPr>
              <a:spLocks noChangeShapeType="1"/>
            </p:cNvSpPr>
            <p:nvPr/>
          </p:nvSpPr>
          <p:spPr bwMode="auto">
            <a:xfrm>
              <a:off x="2688" y="3264"/>
              <a:ext cx="528" cy="0"/>
            </a:xfrm>
            <a:prstGeom prst="line">
              <a:avLst/>
            </a:prstGeom>
            <a:noFill/>
            <a:ln w="38100">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280" name="Text Box 16"/>
            <p:cNvSpPr txBox="1">
              <a:spLocks noChangeArrowheads="1"/>
            </p:cNvSpPr>
            <p:nvPr/>
          </p:nvSpPr>
          <p:spPr bwMode="auto">
            <a:xfrm>
              <a:off x="2544" y="2663"/>
              <a:ext cx="655"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408432"/>
                  </a:solidFill>
                  <a:latin typeface="Times New Roman" panose="02020603050405020304" pitchFamily="18" charset="0"/>
                  <a:ea typeface="华文楷体" panose="02010600040101010101" pitchFamily="2" charset="-122"/>
                </a:rPr>
                <a:t>   </a:t>
              </a:r>
              <a:r>
                <a:rPr lang="en-US" altLang="zh-CN" b="1">
                  <a:solidFill>
                    <a:srgbClr val="408432"/>
                  </a:solidFill>
                  <a:latin typeface="Times New Roman" panose="02020603050405020304" pitchFamily="18" charset="0"/>
                  <a:ea typeface="华文楷体" panose="02010600040101010101" pitchFamily="2" charset="-122"/>
                </a:rPr>
                <a:t>DNA</a:t>
              </a:r>
            </a:p>
            <a:p>
              <a:r>
                <a:rPr lang="en-US" altLang="zh-CN" b="1">
                  <a:solidFill>
                    <a:srgbClr val="408432"/>
                  </a:solidFill>
                  <a:latin typeface="Times New Roman" panose="02020603050405020304" pitchFamily="18" charset="0"/>
                  <a:ea typeface="华文楷体" panose="02010600040101010101" pitchFamily="2" charset="-122"/>
                </a:rPr>
                <a:t>  </a:t>
              </a:r>
              <a:r>
                <a:rPr lang="zh-CN" altLang="en-US" b="1">
                  <a:solidFill>
                    <a:srgbClr val="408432"/>
                  </a:solidFill>
                  <a:latin typeface="Times New Roman" panose="02020603050405020304" pitchFamily="18" charset="0"/>
                  <a:ea typeface="华文楷体" panose="02010600040101010101" pitchFamily="2" charset="-122"/>
                </a:rPr>
                <a:t>连接酶</a:t>
              </a:r>
            </a:p>
          </p:txBody>
        </p:sp>
      </p:grpSp>
      <p:grpSp>
        <p:nvGrpSpPr>
          <p:cNvPr id="11281" name="Group 17"/>
          <p:cNvGrpSpPr>
            <a:grpSpLocks/>
          </p:cNvGrpSpPr>
          <p:nvPr/>
        </p:nvGrpSpPr>
        <p:grpSpPr bwMode="auto">
          <a:xfrm>
            <a:off x="381000" y="523875"/>
            <a:ext cx="3409950" cy="1463675"/>
            <a:chOff x="240" y="330"/>
            <a:chExt cx="2148" cy="922"/>
          </a:xfrm>
        </p:grpSpPr>
        <p:grpSp>
          <p:nvGrpSpPr>
            <p:cNvPr id="11282" name="Group 18"/>
            <p:cNvGrpSpPr>
              <a:grpSpLocks/>
            </p:cNvGrpSpPr>
            <p:nvPr/>
          </p:nvGrpSpPr>
          <p:grpSpPr bwMode="auto">
            <a:xfrm>
              <a:off x="480" y="432"/>
              <a:ext cx="1680" cy="624"/>
              <a:chOff x="624" y="672"/>
              <a:chExt cx="1680" cy="432"/>
            </a:xfrm>
          </p:grpSpPr>
          <p:sp>
            <p:nvSpPr>
              <p:cNvPr id="11283" name="Line 19"/>
              <p:cNvSpPr>
                <a:spLocks noChangeShapeType="1"/>
              </p:cNvSpPr>
              <p:nvPr/>
            </p:nvSpPr>
            <p:spPr bwMode="auto">
              <a:xfrm>
                <a:off x="624" y="672"/>
                <a:ext cx="1680" cy="0"/>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284" name="Line 20"/>
              <p:cNvSpPr>
                <a:spLocks noChangeShapeType="1"/>
              </p:cNvSpPr>
              <p:nvPr/>
            </p:nvSpPr>
            <p:spPr bwMode="auto">
              <a:xfrm>
                <a:off x="624" y="768"/>
                <a:ext cx="168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285" name="Line 21"/>
              <p:cNvSpPr>
                <a:spLocks noChangeShapeType="1"/>
              </p:cNvSpPr>
              <p:nvPr/>
            </p:nvSpPr>
            <p:spPr bwMode="auto">
              <a:xfrm>
                <a:off x="624" y="1104"/>
                <a:ext cx="1680" cy="0"/>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286" name="Line 22"/>
              <p:cNvSpPr>
                <a:spLocks noChangeShapeType="1"/>
              </p:cNvSpPr>
              <p:nvPr/>
            </p:nvSpPr>
            <p:spPr bwMode="auto">
              <a:xfrm>
                <a:off x="624" y="985"/>
                <a:ext cx="1680"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11287" name="Text Box 23"/>
            <p:cNvSpPr txBox="1">
              <a:spLocks noChangeArrowheads="1"/>
            </p:cNvSpPr>
            <p:nvPr/>
          </p:nvSpPr>
          <p:spPr bwMode="auto">
            <a:xfrm>
              <a:off x="240" y="330"/>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r>
                <a:rPr lang="en-US" altLang="zh-CN" sz="2000" b="1">
                  <a:latin typeface="Times New Roman" panose="02020603050405020304" pitchFamily="18" charset="0"/>
                </a:rPr>
                <a:t>´</a:t>
              </a:r>
              <a:endParaRPr lang="en-US" altLang="en-US" sz="2000" b="1">
                <a:latin typeface="Times New Roman" panose="02020603050405020304" pitchFamily="18" charset="0"/>
              </a:endParaRPr>
            </a:p>
          </p:txBody>
        </p:sp>
        <p:sp>
          <p:nvSpPr>
            <p:cNvPr id="11288" name="Text Box 24"/>
            <p:cNvSpPr txBox="1">
              <a:spLocks noChangeArrowheads="1"/>
            </p:cNvSpPr>
            <p:nvPr/>
          </p:nvSpPr>
          <p:spPr bwMode="auto">
            <a:xfrm>
              <a:off x="2112" y="330"/>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289" name="Text Box 25"/>
            <p:cNvSpPr txBox="1">
              <a:spLocks noChangeArrowheads="1"/>
            </p:cNvSpPr>
            <p:nvPr/>
          </p:nvSpPr>
          <p:spPr bwMode="auto">
            <a:xfrm>
              <a:off x="2112" y="76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290" name="Text Box 26"/>
            <p:cNvSpPr txBox="1">
              <a:spLocks noChangeArrowheads="1"/>
            </p:cNvSpPr>
            <p:nvPr/>
          </p:nvSpPr>
          <p:spPr bwMode="auto">
            <a:xfrm>
              <a:off x="2112" y="924"/>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latin typeface="Times New Roman" panose="02020603050405020304" pitchFamily="18" charset="0"/>
                  <a:ea typeface="华文楷体" panose="02010600040101010101" pitchFamily="2" charset="-122"/>
                </a:rPr>
                <a:t>3´</a:t>
              </a:r>
            </a:p>
          </p:txBody>
        </p:sp>
        <p:sp>
          <p:nvSpPr>
            <p:cNvPr id="11291" name="Text Box 27"/>
            <p:cNvSpPr txBox="1">
              <a:spLocks noChangeArrowheads="1"/>
            </p:cNvSpPr>
            <p:nvPr/>
          </p:nvSpPr>
          <p:spPr bwMode="auto">
            <a:xfrm>
              <a:off x="240" y="100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292" name="Text Box 28"/>
            <p:cNvSpPr txBox="1">
              <a:spLocks noChangeArrowheads="1"/>
            </p:cNvSpPr>
            <p:nvPr/>
          </p:nvSpPr>
          <p:spPr bwMode="auto">
            <a:xfrm>
              <a:off x="240" y="76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293" name="Text Box 29"/>
            <p:cNvSpPr txBox="1">
              <a:spLocks noChangeArrowheads="1"/>
            </p:cNvSpPr>
            <p:nvPr/>
          </p:nvSpPr>
          <p:spPr bwMode="auto">
            <a:xfrm>
              <a:off x="2112" y="52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294" name="Text Box 30"/>
            <p:cNvSpPr txBox="1">
              <a:spLocks noChangeArrowheads="1"/>
            </p:cNvSpPr>
            <p:nvPr/>
          </p:nvSpPr>
          <p:spPr bwMode="auto">
            <a:xfrm>
              <a:off x="240" y="52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r>
                <a:rPr lang="en-US" altLang="zh-CN" sz="2000" b="1">
                  <a:latin typeface="Times New Roman" panose="02020603050405020304" pitchFamily="18" charset="0"/>
                </a:rPr>
                <a:t>´</a:t>
              </a:r>
            </a:p>
          </p:txBody>
        </p:sp>
      </p:grpSp>
      <p:grpSp>
        <p:nvGrpSpPr>
          <p:cNvPr id="11295" name="Group 31"/>
          <p:cNvGrpSpPr>
            <a:grpSpLocks/>
          </p:cNvGrpSpPr>
          <p:nvPr/>
        </p:nvGrpSpPr>
        <p:grpSpPr bwMode="auto">
          <a:xfrm>
            <a:off x="304800" y="2505075"/>
            <a:ext cx="3367088" cy="1463675"/>
            <a:chOff x="192" y="1578"/>
            <a:chExt cx="2121" cy="922"/>
          </a:xfrm>
        </p:grpSpPr>
        <p:grpSp>
          <p:nvGrpSpPr>
            <p:cNvPr id="11296" name="Group 32"/>
            <p:cNvGrpSpPr>
              <a:grpSpLocks/>
            </p:cNvGrpSpPr>
            <p:nvPr/>
          </p:nvGrpSpPr>
          <p:grpSpPr bwMode="auto">
            <a:xfrm>
              <a:off x="432" y="1680"/>
              <a:ext cx="1680" cy="624"/>
              <a:chOff x="576" y="1824"/>
              <a:chExt cx="1680" cy="432"/>
            </a:xfrm>
          </p:grpSpPr>
          <p:sp>
            <p:nvSpPr>
              <p:cNvPr id="11297" name="Line 33"/>
              <p:cNvSpPr>
                <a:spLocks noChangeShapeType="1"/>
              </p:cNvSpPr>
              <p:nvPr/>
            </p:nvSpPr>
            <p:spPr bwMode="auto">
              <a:xfrm>
                <a:off x="576" y="1824"/>
                <a:ext cx="1680" cy="0"/>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298" name="Line 34"/>
              <p:cNvSpPr>
                <a:spLocks noChangeShapeType="1"/>
              </p:cNvSpPr>
              <p:nvPr/>
            </p:nvSpPr>
            <p:spPr bwMode="auto">
              <a:xfrm>
                <a:off x="576" y="1920"/>
                <a:ext cx="528"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299" name="Line 35"/>
              <p:cNvSpPr>
                <a:spLocks noChangeShapeType="1"/>
              </p:cNvSpPr>
              <p:nvPr/>
            </p:nvSpPr>
            <p:spPr bwMode="auto">
              <a:xfrm>
                <a:off x="576" y="2256"/>
                <a:ext cx="1680" cy="0"/>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00" name="Line 36"/>
              <p:cNvSpPr>
                <a:spLocks noChangeShapeType="1"/>
              </p:cNvSpPr>
              <p:nvPr/>
            </p:nvSpPr>
            <p:spPr bwMode="auto">
              <a:xfrm>
                <a:off x="576" y="2160"/>
                <a:ext cx="528"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01" name="Line 37"/>
              <p:cNvSpPr>
                <a:spLocks noChangeShapeType="1"/>
              </p:cNvSpPr>
              <p:nvPr/>
            </p:nvSpPr>
            <p:spPr bwMode="auto">
              <a:xfrm>
                <a:off x="2016" y="2160"/>
                <a:ext cx="240"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02" name="Line 38"/>
              <p:cNvSpPr>
                <a:spLocks noChangeShapeType="1"/>
              </p:cNvSpPr>
              <p:nvPr/>
            </p:nvSpPr>
            <p:spPr bwMode="auto">
              <a:xfrm>
                <a:off x="2016" y="1920"/>
                <a:ext cx="24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03" name="Line 39"/>
              <p:cNvSpPr>
                <a:spLocks noChangeShapeType="1"/>
              </p:cNvSpPr>
              <p:nvPr/>
            </p:nvSpPr>
            <p:spPr bwMode="auto">
              <a:xfrm>
                <a:off x="1248" y="1920"/>
                <a:ext cx="672"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04" name="Line 40"/>
              <p:cNvSpPr>
                <a:spLocks noChangeShapeType="1"/>
              </p:cNvSpPr>
              <p:nvPr/>
            </p:nvSpPr>
            <p:spPr bwMode="auto">
              <a:xfrm>
                <a:off x="1200" y="2064"/>
                <a:ext cx="72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05" name="Line 41"/>
              <p:cNvSpPr>
                <a:spLocks noChangeShapeType="1"/>
              </p:cNvSpPr>
              <p:nvPr/>
            </p:nvSpPr>
            <p:spPr bwMode="auto">
              <a:xfrm>
                <a:off x="1104" y="1920"/>
                <a:ext cx="96" cy="144"/>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06" name="Line 42"/>
              <p:cNvSpPr>
                <a:spLocks noChangeShapeType="1"/>
              </p:cNvSpPr>
              <p:nvPr/>
            </p:nvSpPr>
            <p:spPr bwMode="auto">
              <a:xfrm flipV="1">
                <a:off x="1920" y="1920"/>
                <a:ext cx="96" cy="144"/>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07" name="Line 43"/>
              <p:cNvSpPr>
                <a:spLocks noChangeShapeType="1"/>
              </p:cNvSpPr>
              <p:nvPr/>
            </p:nvSpPr>
            <p:spPr bwMode="auto">
              <a:xfrm flipV="1">
                <a:off x="1104" y="1920"/>
                <a:ext cx="144" cy="24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11308" name="Text Box 44"/>
            <p:cNvSpPr txBox="1">
              <a:spLocks noChangeArrowheads="1"/>
            </p:cNvSpPr>
            <p:nvPr/>
          </p:nvSpPr>
          <p:spPr bwMode="auto">
            <a:xfrm>
              <a:off x="192" y="1578"/>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09" name="Text Box 45"/>
            <p:cNvSpPr txBox="1">
              <a:spLocks noChangeArrowheads="1"/>
            </p:cNvSpPr>
            <p:nvPr/>
          </p:nvSpPr>
          <p:spPr bwMode="auto">
            <a:xfrm>
              <a:off x="2064" y="1578"/>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10" name="Text Box 46"/>
            <p:cNvSpPr txBox="1">
              <a:spLocks noChangeArrowheads="1"/>
            </p:cNvSpPr>
            <p:nvPr/>
          </p:nvSpPr>
          <p:spPr bwMode="auto">
            <a:xfrm>
              <a:off x="192" y="2250"/>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11" name="Text Box 47"/>
            <p:cNvSpPr txBox="1">
              <a:spLocks noChangeArrowheads="1"/>
            </p:cNvSpPr>
            <p:nvPr/>
          </p:nvSpPr>
          <p:spPr bwMode="auto">
            <a:xfrm>
              <a:off x="2064" y="2250"/>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12" name="Text Box 48"/>
            <p:cNvSpPr txBox="1">
              <a:spLocks noChangeArrowheads="1"/>
            </p:cNvSpPr>
            <p:nvPr/>
          </p:nvSpPr>
          <p:spPr bwMode="auto">
            <a:xfrm>
              <a:off x="2064" y="1770"/>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13" name="Text Box 49"/>
            <p:cNvSpPr txBox="1">
              <a:spLocks noChangeArrowheads="1"/>
            </p:cNvSpPr>
            <p:nvPr/>
          </p:nvSpPr>
          <p:spPr bwMode="auto">
            <a:xfrm>
              <a:off x="192" y="1770"/>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14" name="Text Box 50"/>
            <p:cNvSpPr txBox="1">
              <a:spLocks noChangeArrowheads="1"/>
            </p:cNvSpPr>
            <p:nvPr/>
          </p:nvSpPr>
          <p:spPr bwMode="auto">
            <a:xfrm>
              <a:off x="2064" y="2010"/>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15" name="Text Box 51"/>
            <p:cNvSpPr txBox="1">
              <a:spLocks noChangeArrowheads="1"/>
            </p:cNvSpPr>
            <p:nvPr/>
          </p:nvSpPr>
          <p:spPr bwMode="auto">
            <a:xfrm>
              <a:off x="192" y="2010"/>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grpSp>
      <p:grpSp>
        <p:nvGrpSpPr>
          <p:cNvPr id="11316" name="Group 52"/>
          <p:cNvGrpSpPr>
            <a:grpSpLocks/>
          </p:cNvGrpSpPr>
          <p:nvPr/>
        </p:nvGrpSpPr>
        <p:grpSpPr bwMode="auto">
          <a:xfrm>
            <a:off x="5257800" y="447675"/>
            <a:ext cx="3367088" cy="1311275"/>
            <a:chOff x="3312" y="330"/>
            <a:chExt cx="2121" cy="826"/>
          </a:xfrm>
        </p:grpSpPr>
        <p:grpSp>
          <p:nvGrpSpPr>
            <p:cNvPr id="11317" name="Group 53"/>
            <p:cNvGrpSpPr>
              <a:grpSpLocks/>
            </p:cNvGrpSpPr>
            <p:nvPr/>
          </p:nvGrpSpPr>
          <p:grpSpPr bwMode="auto">
            <a:xfrm>
              <a:off x="3552" y="432"/>
              <a:ext cx="1680" cy="576"/>
              <a:chOff x="3408" y="624"/>
              <a:chExt cx="1680" cy="432"/>
            </a:xfrm>
          </p:grpSpPr>
          <p:sp>
            <p:nvSpPr>
              <p:cNvPr id="11318" name="Line 54"/>
              <p:cNvSpPr>
                <a:spLocks noChangeShapeType="1"/>
              </p:cNvSpPr>
              <p:nvPr/>
            </p:nvSpPr>
            <p:spPr bwMode="auto">
              <a:xfrm>
                <a:off x="3408" y="624"/>
                <a:ext cx="1680" cy="0"/>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19" name="Line 55"/>
              <p:cNvSpPr>
                <a:spLocks noChangeShapeType="1"/>
              </p:cNvSpPr>
              <p:nvPr/>
            </p:nvSpPr>
            <p:spPr bwMode="auto">
              <a:xfrm>
                <a:off x="3408" y="720"/>
                <a:ext cx="168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20" name="Line 56"/>
              <p:cNvSpPr>
                <a:spLocks noChangeShapeType="1"/>
              </p:cNvSpPr>
              <p:nvPr/>
            </p:nvSpPr>
            <p:spPr bwMode="auto">
              <a:xfrm>
                <a:off x="3408" y="1056"/>
                <a:ext cx="1680" cy="0"/>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21" name="Line 57"/>
              <p:cNvSpPr>
                <a:spLocks noChangeShapeType="1"/>
              </p:cNvSpPr>
              <p:nvPr/>
            </p:nvSpPr>
            <p:spPr bwMode="auto">
              <a:xfrm>
                <a:off x="4848" y="960"/>
                <a:ext cx="240"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22" name="Line 58"/>
              <p:cNvSpPr>
                <a:spLocks noChangeShapeType="1"/>
              </p:cNvSpPr>
              <p:nvPr/>
            </p:nvSpPr>
            <p:spPr bwMode="auto">
              <a:xfrm>
                <a:off x="3408" y="960"/>
                <a:ext cx="1248"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23" name="Line 59"/>
              <p:cNvSpPr>
                <a:spLocks noChangeShapeType="1"/>
              </p:cNvSpPr>
              <p:nvPr/>
            </p:nvSpPr>
            <p:spPr bwMode="auto">
              <a:xfrm flipV="1">
                <a:off x="4656" y="816"/>
                <a:ext cx="192" cy="144"/>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11324" name="Text Box 60"/>
            <p:cNvSpPr txBox="1">
              <a:spLocks noChangeArrowheads="1"/>
            </p:cNvSpPr>
            <p:nvPr/>
          </p:nvSpPr>
          <p:spPr bwMode="auto">
            <a:xfrm>
              <a:off x="3312" y="330"/>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25" name="Text Box 61"/>
            <p:cNvSpPr txBox="1">
              <a:spLocks noChangeArrowheads="1"/>
            </p:cNvSpPr>
            <p:nvPr/>
          </p:nvSpPr>
          <p:spPr bwMode="auto">
            <a:xfrm>
              <a:off x="5184" y="330"/>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26" name="Text Box 62"/>
            <p:cNvSpPr txBox="1">
              <a:spLocks noChangeArrowheads="1"/>
            </p:cNvSpPr>
            <p:nvPr/>
          </p:nvSpPr>
          <p:spPr bwMode="auto">
            <a:xfrm>
              <a:off x="3360" y="906"/>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27" name="Text Box 63"/>
            <p:cNvSpPr txBox="1">
              <a:spLocks noChangeArrowheads="1"/>
            </p:cNvSpPr>
            <p:nvPr/>
          </p:nvSpPr>
          <p:spPr bwMode="auto">
            <a:xfrm>
              <a:off x="5184" y="906"/>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28" name="Text Box 64"/>
            <p:cNvSpPr txBox="1">
              <a:spLocks noChangeArrowheads="1"/>
            </p:cNvSpPr>
            <p:nvPr/>
          </p:nvSpPr>
          <p:spPr bwMode="auto">
            <a:xfrm>
              <a:off x="5184" y="52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29" name="Text Box 65"/>
            <p:cNvSpPr txBox="1">
              <a:spLocks noChangeArrowheads="1"/>
            </p:cNvSpPr>
            <p:nvPr/>
          </p:nvSpPr>
          <p:spPr bwMode="auto">
            <a:xfrm>
              <a:off x="3312" y="52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30" name="Text Box 66"/>
            <p:cNvSpPr txBox="1">
              <a:spLocks noChangeArrowheads="1"/>
            </p:cNvSpPr>
            <p:nvPr/>
          </p:nvSpPr>
          <p:spPr bwMode="auto">
            <a:xfrm>
              <a:off x="5184" y="714"/>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31" name="Text Box 67"/>
            <p:cNvSpPr txBox="1">
              <a:spLocks noChangeArrowheads="1"/>
            </p:cNvSpPr>
            <p:nvPr/>
          </p:nvSpPr>
          <p:spPr bwMode="auto">
            <a:xfrm>
              <a:off x="3312" y="714"/>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32" name="Text Box 68"/>
            <p:cNvSpPr txBox="1">
              <a:spLocks noChangeArrowheads="1"/>
            </p:cNvSpPr>
            <p:nvPr/>
          </p:nvSpPr>
          <p:spPr bwMode="auto">
            <a:xfrm>
              <a:off x="4752" y="570"/>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33" name="Text Box 69"/>
            <p:cNvSpPr txBox="1">
              <a:spLocks noChangeArrowheads="1"/>
            </p:cNvSpPr>
            <p:nvPr/>
          </p:nvSpPr>
          <p:spPr bwMode="auto">
            <a:xfrm>
              <a:off x="4896" y="714"/>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grpSp>
      <p:grpSp>
        <p:nvGrpSpPr>
          <p:cNvPr id="11334" name="Group 70"/>
          <p:cNvGrpSpPr>
            <a:grpSpLocks/>
          </p:cNvGrpSpPr>
          <p:nvPr/>
        </p:nvGrpSpPr>
        <p:grpSpPr bwMode="auto">
          <a:xfrm>
            <a:off x="304800" y="4714875"/>
            <a:ext cx="3367088" cy="1463675"/>
            <a:chOff x="192" y="2922"/>
            <a:chExt cx="2121" cy="922"/>
          </a:xfrm>
        </p:grpSpPr>
        <p:grpSp>
          <p:nvGrpSpPr>
            <p:cNvPr id="11335" name="Group 71"/>
            <p:cNvGrpSpPr>
              <a:grpSpLocks/>
            </p:cNvGrpSpPr>
            <p:nvPr/>
          </p:nvGrpSpPr>
          <p:grpSpPr bwMode="auto">
            <a:xfrm>
              <a:off x="432" y="3024"/>
              <a:ext cx="1680" cy="624"/>
              <a:chOff x="624" y="3072"/>
              <a:chExt cx="1680" cy="432"/>
            </a:xfrm>
          </p:grpSpPr>
          <p:sp>
            <p:nvSpPr>
              <p:cNvPr id="11336" name="Line 72"/>
              <p:cNvSpPr>
                <a:spLocks noChangeShapeType="1"/>
              </p:cNvSpPr>
              <p:nvPr/>
            </p:nvSpPr>
            <p:spPr bwMode="auto">
              <a:xfrm>
                <a:off x="624" y="3072"/>
                <a:ext cx="1680" cy="0"/>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37" name="Line 73"/>
              <p:cNvSpPr>
                <a:spLocks noChangeShapeType="1"/>
              </p:cNvSpPr>
              <p:nvPr/>
            </p:nvSpPr>
            <p:spPr bwMode="auto">
              <a:xfrm>
                <a:off x="1296" y="3168"/>
                <a:ext cx="624"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38" name="Line 74"/>
              <p:cNvSpPr>
                <a:spLocks noChangeShapeType="1"/>
              </p:cNvSpPr>
              <p:nvPr/>
            </p:nvSpPr>
            <p:spPr bwMode="auto">
              <a:xfrm>
                <a:off x="624" y="3504"/>
                <a:ext cx="1680" cy="0"/>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39" name="Line 75"/>
              <p:cNvSpPr>
                <a:spLocks noChangeShapeType="1"/>
              </p:cNvSpPr>
              <p:nvPr/>
            </p:nvSpPr>
            <p:spPr bwMode="auto">
              <a:xfrm>
                <a:off x="2064" y="3408"/>
                <a:ext cx="240"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40" name="Line 76"/>
              <p:cNvSpPr>
                <a:spLocks noChangeShapeType="1"/>
              </p:cNvSpPr>
              <p:nvPr/>
            </p:nvSpPr>
            <p:spPr bwMode="auto">
              <a:xfrm>
                <a:off x="2064" y="3168"/>
                <a:ext cx="24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41" name="Line 77"/>
              <p:cNvSpPr>
                <a:spLocks noChangeShapeType="1"/>
              </p:cNvSpPr>
              <p:nvPr/>
            </p:nvSpPr>
            <p:spPr bwMode="auto">
              <a:xfrm>
                <a:off x="1296" y="3408"/>
                <a:ext cx="624"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42" name="Line 78"/>
              <p:cNvSpPr>
                <a:spLocks noChangeShapeType="1"/>
              </p:cNvSpPr>
              <p:nvPr/>
            </p:nvSpPr>
            <p:spPr bwMode="auto">
              <a:xfrm>
                <a:off x="624" y="3168"/>
                <a:ext cx="48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43" name="Line 79"/>
              <p:cNvSpPr>
                <a:spLocks noChangeShapeType="1"/>
              </p:cNvSpPr>
              <p:nvPr/>
            </p:nvSpPr>
            <p:spPr bwMode="auto">
              <a:xfrm>
                <a:off x="624" y="3408"/>
                <a:ext cx="432"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44" name="Line 80"/>
              <p:cNvSpPr>
                <a:spLocks noChangeShapeType="1"/>
              </p:cNvSpPr>
              <p:nvPr/>
            </p:nvSpPr>
            <p:spPr bwMode="auto">
              <a:xfrm flipV="1">
                <a:off x="1056" y="3168"/>
                <a:ext cx="240" cy="24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45" name="Line 81"/>
              <p:cNvSpPr>
                <a:spLocks noChangeShapeType="1"/>
              </p:cNvSpPr>
              <p:nvPr/>
            </p:nvSpPr>
            <p:spPr bwMode="auto">
              <a:xfrm>
                <a:off x="1104" y="3168"/>
                <a:ext cx="192" cy="24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11346" name="Text Box 82"/>
            <p:cNvSpPr txBox="1">
              <a:spLocks noChangeArrowheads="1"/>
            </p:cNvSpPr>
            <p:nvPr/>
          </p:nvSpPr>
          <p:spPr bwMode="auto">
            <a:xfrm>
              <a:off x="192" y="292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47" name="Text Box 83"/>
            <p:cNvSpPr txBox="1">
              <a:spLocks noChangeArrowheads="1"/>
            </p:cNvSpPr>
            <p:nvPr/>
          </p:nvSpPr>
          <p:spPr bwMode="auto">
            <a:xfrm>
              <a:off x="2064" y="292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48" name="Text Box 84"/>
            <p:cNvSpPr txBox="1">
              <a:spLocks noChangeArrowheads="1"/>
            </p:cNvSpPr>
            <p:nvPr/>
          </p:nvSpPr>
          <p:spPr bwMode="auto">
            <a:xfrm>
              <a:off x="192" y="3594"/>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49" name="Text Box 85"/>
            <p:cNvSpPr txBox="1">
              <a:spLocks noChangeArrowheads="1"/>
            </p:cNvSpPr>
            <p:nvPr/>
          </p:nvSpPr>
          <p:spPr bwMode="auto">
            <a:xfrm>
              <a:off x="2064" y="3594"/>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50" name="Text Box 86"/>
            <p:cNvSpPr txBox="1">
              <a:spLocks noChangeArrowheads="1"/>
            </p:cNvSpPr>
            <p:nvPr/>
          </p:nvSpPr>
          <p:spPr bwMode="auto">
            <a:xfrm>
              <a:off x="2064" y="3114"/>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51" name="Text Box 87"/>
            <p:cNvSpPr txBox="1">
              <a:spLocks noChangeArrowheads="1"/>
            </p:cNvSpPr>
            <p:nvPr/>
          </p:nvSpPr>
          <p:spPr bwMode="auto">
            <a:xfrm>
              <a:off x="192" y="3114"/>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52" name="Text Box 88"/>
            <p:cNvSpPr txBox="1">
              <a:spLocks noChangeArrowheads="1"/>
            </p:cNvSpPr>
            <p:nvPr/>
          </p:nvSpPr>
          <p:spPr bwMode="auto">
            <a:xfrm>
              <a:off x="2064" y="3354"/>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53" name="Text Box 89"/>
            <p:cNvSpPr txBox="1">
              <a:spLocks noChangeArrowheads="1"/>
            </p:cNvSpPr>
            <p:nvPr/>
          </p:nvSpPr>
          <p:spPr bwMode="auto">
            <a:xfrm>
              <a:off x="192" y="3354"/>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grpSp>
      <p:grpSp>
        <p:nvGrpSpPr>
          <p:cNvPr id="11354" name="Group 90"/>
          <p:cNvGrpSpPr>
            <a:grpSpLocks/>
          </p:cNvGrpSpPr>
          <p:nvPr/>
        </p:nvGrpSpPr>
        <p:grpSpPr bwMode="auto">
          <a:xfrm>
            <a:off x="5334000" y="2505075"/>
            <a:ext cx="3367088" cy="1463675"/>
            <a:chOff x="3360" y="1578"/>
            <a:chExt cx="2121" cy="922"/>
          </a:xfrm>
        </p:grpSpPr>
        <p:sp>
          <p:nvSpPr>
            <p:cNvPr id="11355" name="Text Box 91"/>
            <p:cNvSpPr txBox="1">
              <a:spLocks noChangeArrowheads="1"/>
            </p:cNvSpPr>
            <p:nvPr/>
          </p:nvSpPr>
          <p:spPr bwMode="auto">
            <a:xfrm>
              <a:off x="5232" y="1578"/>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grpSp>
          <p:nvGrpSpPr>
            <p:cNvPr id="11356" name="Group 92"/>
            <p:cNvGrpSpPr>
              <a:grpSpLocks/>
            </p:cNvGrpSpPr>
            <p:nvPr/>
          </p:nvGrpSpPr>
          <p:grpSpPr bwMode="auto">
            <a:xfrm>
              <a:off x="3360" y="1578"/>
              <a:ext cx="2121" cy="922"/>
              <a:chOff x="3360" y="1482"/>
              <a:chExt cx="2121" cy="922"/>
            </a:xfrm>
          </p:grpSpPr>
          <p:grpSp>
            <p:nvGrpSpPr>
              <p:cNvPr id="11357" name="Group 93"/>
              <p:cNvGrpSpPr>
                <a:grpSpLocks/>
              </p:cNvGrpSpPr>
              <p:nvPr/>
            </p:nvGrpSpPr>
            <p:grpSpPr bwMode="auto">
              <a:xfrm>
                <a:off x="3600" y="1632"/>
                <a:ext cx="1680" cy="624"/>
                <a:chOff x="3408" y="1776"/>
                <a:chExt cx="1680" cy="480"/>
              </a:xfrm>
            </p:grpSpPr>
            <p:sp>
              <p:nvSpPr>
                <p:cNvPr id="11358" name="Line 94"/>
                <p:cNvSpPr>
                  <a:spLocks noChangeShapeType="1"/>
                </p:cNvSpPr>
                <p:nvPr/>
              </p:nvSpPr>
              <p:spPr bwMode="auto">
                <a:xfrm>
                  <a:off x="3408" y="1776"/>
                  <a:ext cx="1680" cy="0"/>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59" name="Line 95"/>
                <p:cNvSpPr>
                  <a:spLocks noChangeShapeType="1"/>
                </p:cNvSpPr>
                <p:nvPr/>
              </p:nvSpPr>
              <p:spPr bwMode="auto">
                <a:xfrm>
                  <a:off x="3408" y="1872"/>
                  <a:ext cx="864"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60" name="Line 96"/>
                <p:cNvSpPr>
                  <a:spLocks noChangeShapeType="1"/>
                </p:cNvSpPr>
                <p:nvPr/>
              </p:nvSpPr>
              <p:spPr bwMode="auto">
                <a:xfrm>
                  <a:off x="3408" y="2256"/>
                  <a:ext cx="1680" cy="0"/>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61" name="Line 97"/>
                <p:cNvSpPr>
                  <a:spLocks noChangeShapeType="1"/>
                </p:cNvSpPr>
                <p:nvPr/>
              </p:nvSpPr>
              <p:spPr bwMode="auto">
                <a:xfrm>
                  <a:off x="3408" y="2160"/>
                  <a:ext cx="864"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62" name="Line 98"/>
                <p:cNvSpPr>
                  <a:spLocks noChangeShapeType="1"/>
                </p:cNvSpPr>
                <p:nvPr/>
              </p:nvSpPr>
              <p:spPr bwMode="auto">
                <a:xfrm>
                  <a:off x="4416" y="1872"/>
                  <a:ext cx="336"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63" name="Line 99"/>
                <p:cNvSpPr>
                  <a:spLocks noChangeShapeType="1"/>
                </p:cNvSpPr>
                <p:nvPr/>
              </p:nvSpPr>
              <p:spPr bwMode="auto">
                <a:xfrm>
                  <a:off x="4848" y="1872"/>
                  <a:ext cx="24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64" name="Line 100"/>
                <p:cNvSpPr>
                  <a:spLocks noChangeShapeType="1"/>
                </p:cNvSpPr>
                <p:nvPr/>
              </p:nvSpPr>
              <p:spPr bwMode="auto">
                <a:xfrm flipV="1">
                  <a:off x="4272" y="1872"/>
                  <a:ext cx="144" cy="288"/>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65" name="Line 101"/>
                <p:cNvSpPr>
                  <a:spLocks noChangeShapeType="1"/>
                </p:cNvSpPr>
                <p:nvPr/>
              </p:nvSpPr>
              <p:spPr bwMode="auto">
                <a:xfrm>
                  <a:off x="4416" y="2016"/>
                  <a:ext cx="336"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66" name="Line 102"/>
                <p:cNvSpPr>
                  <a:spLocks noChangeShapeType="1"/>
                </p:cNvSpPr>
                <p:nvPr/>
              </p:nvSpPr>
              <p:spPr bwMode="auto">
                <a:xfrm>
                  <a:off x="4272" y="1872"/>
                  <a:ext cx="144" cy="144"/>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67" name="Line 103"/>
                <p:cNvSpPr>
                  <a:spLocks noChangeShapeType="1"/>
                </p:cNvSpPr>
                <p:nvPr/>
              </p:nvSpPr>
              <p:spPr bwMode="auto">
                <a:xfrm flipV="1">
                  <a:off x="4752" y="1872"/>
                  <a:ext cx="96" cy="144"/>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68" name="Line 104"/>
                <p:cNvSpPr>
                  <a:spLocks noChangeShapeType="1"/>
                </p:cNvSpPr>
                <p:nvPr/>
              </p:nvSpPr>
              <p:spPr bwMode="auto">
                <a:xfrm>
                  <a:off x="4848" y="2160"/>
                  <a:ext cx="240"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11369" name="Text Box 105"/>
              <p:cNvSpPr txBox="1">
                <a:spLocks noChangeArrowheads="1"/>
              </p:cNvSpPr>
              <p:nvPr/>
            </p:nvSpPr>
            <p:spPr bwMode="auto">
              <a:xfrm>
                <a:off x="3360" y="148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70" name="Text Box 106"/>
              <p:cNvSpPr txBox="1">
                <a:spLocks noChangeArrowheads="1"/>
              </p:cNvSpPr>
              <p:nvPr/>
            </p:nvSpPr>
            <p:spPr bwMode="auto">
              <a:xfrm>
                <a:off x="3360" y="2154"/>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71" name="Text Box 107"/>
              <p:cNvSpPr txBox="1">
                <a:spLocks noChangeArrowheads="1"/>
              </p:cNvSpPr>
              <p:nvPr/>
            </p:nvSpPr>
            <p:spPr bwMode="auto">
              <a:xfrm>
                <a:off x="5232" y="2154"/>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72" name="Text Box 108"/>
              <p:cNvSpPr txBox="1">
                <a:spLocks noChangeArrowheads="1"/>
              </p:cNvSpPr>
              <p:nvPr/>
            </p:nvSpPr>
            <p:spPr bwMode="auto">
              <a:xfrm>
                <a:off x="5232" y="172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73" name="Text Box 109"/>
              <p:cNvSpPr txBox="1">
                <a:spLocks noChangeArrowheads="1"/>
              </p:cNvSpPr>
              <p:nvPr/>
            </p:nvSpPr>
            <p:spPr bwMode="auto">
              <a:xfrm>
                <a:off x="3360" y="172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74" name="Text Box 110"/>
              <p:cNvSpPr txBox="1">
                <a:spLocks noChangeArrowheads="1"/>
              </p:cNvSpPr>
              <p:nvPr/>
            </p:nvSpPr>
            <p:spPr bwMode="auto">
              <a:xfrm>
                <a:off x="5232" y="196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75" name="Text Box 111"/>
              <p:cNvSpPr txBox="1">
                <a:spLocks noChangeArrowheads="1"/>
              </p:cNvSpPr>
              <p:nvPr/>
            </p:nvSpPr>
            <p:spPr bwMode="auto">
              <a:xfrm>
                <a:off x="3360" y="196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grpSp>
      </p:grpSp>
      <p:sp>
        <p:nvSpPr>
          <p:cNvPr id="11376" name="Text Box 112"/>
          <p:cNvSpPr txBox="1">
            <a:spLocks noChangeArrowheads="1"/>
          </p:cNvSpPr>
          <p:nvPr/>
        </p:nvSpPr>
        <p:spPr bwMode="auto">
          <a:xfrm>
            <a:off x="5867400" y="5961063"/>
            <a:ext cx="213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latin typeface="Times New Roman" panose="02020603050405020304" pitchFamily="18" charset="0"/>
                <a:ea typeface="华文楷体" panose="02010600040101010101" pitchFamily="2" charset="-122"/>
              </a:rPr>
              <a:t>Holiday</a:t>
            </a:r>
            <a:r>
              <a:rPr lang="zh-CN" altLang="en-US" b="1">
                <a:latin typeface="Times New Roman" panose="02020603050405020304" pitchFamily="18" charset="0"/>
                <a:ea typeface="华文楷体" panose="02010600040101010101" pitchFamily="2" charset="-122"/>
              </a:rPr>
              <a:t>中间体</a:t>
            </a:r>
          </a:p>
        </p:txBody>
      </p:sp>
      <p:grpSp>
        <p:nvGrpSpPr>
          <p:cNvPr id="11377" name="Group 113"/>
          <p:cNvGrpSpPr>
            <a:grpSpLocks/>
          </p:cNvGrpSpPr>
          <p:nvPr/>
        </p:nvGrpSpPr>
        <p:grpSpPr bwMode="auto">
          <a:xfrm>
            <a:off x="5410200" y="4665663"/>
            <a:ext cx="3367088" cy="1387475"/>
            <a:chOff x="3408" y="2939"/>
            <a:chExt cx="2121" cy="874"/>
          </a:xfrm>
        </p:grpSpPr>
        <p:grpSp>
          <p:nvGrpSpPr>
            <p:cNvPr id="11378" name="Group 114"/>
            <p:cNvGrpSpPr>
              <a:grpSpLocks/>
            </p:cNvGrpSpPr>
            <p:nvPr/>
          </p:nvGrpSpPr>
          <p:grpSpPr bwMode="auto">
            <a:xfrm>
              <a:off x="3648" y="3089"/>
              <a:ext cx="1680" cy="576"/>
              <a:chOff x="3456" y="3024"/>
              <a:chExt cx="1680" cy="432"/>
            </a:xfrm>
          </p:grpSpPr>
          <p:sp>
            <p:nvSpPr>
              <p:cNvPr id="11379" name="Line 115"/>
              <p:cNvSpPr>
                <a:spLocks noChangeShapeType="1"/>
              </p:cNvSpPr>
              <p:nvPr/>
            </p:nvSpPr>
            <p:spPr bwMode="auto">
              <a:xfrm>
                <a:off x="3456" y="3024"/>
                <a:ext cx="1680" cy="0"/>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80" name="Line 116"/>
              <p:cNvSpPr>
                <a:spLocks noChangeShapeType="1"/>
              </p:cNvSpPr>
              <p:nvPr/>
            </p:nvSpPr>
            <p:spPr bwMode="auto">
              <a:xfrm>
                <a:off x="4128" y="3120"/>
                <a:ext cx="720"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81" name="Line 117"/>
              <p:cNvSpPr>
                <a:spLocks noChangeShapeType="1"/>
              </p:cNvSpPr>
              <p:nvPr/>
            </p:nvSpPr>
            <p:spPr bwMode="auto">
              <a:xfrm>
                <a:off x="3456" y="3456"/>
                <a:ext cx="1680" cy="0"/>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82" name="Line 118"/>
              <p:cNvSpPr>
                <a:spLocks noChangeShapeType="1"/>
              </p:cNvSpPr>
              <p:nvPr/>
            </p:nvSpPr>
            <p:spPr bwMode="auto">
              <a:xfrm>
                <a:off x="4128" y="3360"/>
                <a:ext cx="72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83" name="Line 119"/>
              <p:cNvSpPr>
                <a:spLocks noChangeShapeType="1"/>
              </p:cNvSpPr>
              <p:nvPr/>
            </p:nvSpPr>
            <p:spPr bwMode="auto">
              <a:xfrm>
                <a:off x="3456" y="3120"/>
                <a:ext cx="432"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84" name="Line 120"/>
              <p:cNvSpPr>
                <a:spLocks noChangeShapeType="1"/>
              </p:cNvSpPr>
              <p:nvPr/>
            </p:nvSpPr>
            <p:spPr bwMode="auto">
              <a:xfrm>
                <a:off x="3456" y="3360"/>
                <a:ext cx="432"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85" name="Line 121"/>
              <p:cNvSpPr>
                <a:spLocks noChangeShapeType="1"/>
              </p:cNvSpPr>
              <p:nvPr/>
            </p:nvSpPr>
            <p:spPr bwMode="auto">
              <a:xfrm flipV="1">
                <a:off x="3888" y="3120"/>
                <a:ext cx="240" cy="24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86" name="Line 122"/>
              <p:cNvSpPr>
                <a:spLocks noChangeShapeType="1"/>
              </p:cNvSpPr>
              <p:nvPr/>
            </p:nvSpPr>
            <p:spPr bwMode="auto">
              <a:xfrm>
                <a:off x="3888" y="3120"/>
                <a:ext cx="240" cy="24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87" name="Line 123"/>
              <p:cNvSpPr>
                <a:spLocks noChangeShapeType="1"/>
              </p:cNvSpPr>
              <p:nvPr/>
            </p:nvSpPr>
            <p:spPr bwMode="auto">
              <a:xfrm>
                <a:off x="4848" y="3360"/>
                <a:ext cx="240"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388" name="Line 124"/>
              <p:cNvSpPr>
                <a:spLocks noChangeShapeType="1"/>
              </p:cNvSpPr>
              <p:nvPr/>
            </p:nvSpPr>
            <p:spPr bwMode="auto">
              <a:xfrm>
                <a:off x="4848" y="3120"/>
                <a:ext cx="24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11389" name="Text Box 125"/>
            <p:cNvSpPr txBox="1">
              <a:spLocks noChangeArrowheads="1"/>
            </p:cNvSpPr>
            <p:nvPr/>
          </p:nvSpPr>
          <p:spPr bwMode="auto">
            <a:xfrm>
              <a:off x="3408" y="2939"/>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90" name="Text Box 126"/>
            <p:cNvSpPr txBox="1">
              <a:spLocks noChangeArrowheads="1"/>
            </p:cNvSpPr>
            <p:nvPr/>
          </p:nvSpPr>
          <p:spPr bwMode="auto">
            <a:xfrm>
              <a:off x="5280" y="2939"/>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91" name="Text Box 127"/>
            <p:cNvSpPr txBox="1">
              <a:spLocks noChangeArrowheads="1"/>
            </p:cNvSpPr>
            <p:nvPr/>
          </p:nvSpPr>
          <p:spPr bwMode="auto">
            <a:xfrm>
              <a:off x="3408" y="3563"/>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92" name="Text Box 128"/>
            <p:cNvSpPr txBox="1">
              <a:spLocks noChangeArrowheads="1"/>
            </p:cNvSpPr>
            <p:nvPr/>
          </p:nvSpPr>
          <p:spPr bwMode="auto">
            <a:xfrm>
              <a:off x="5280" y="3563"/>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93" name="Text Box 129"/>
            <p:cNvSpPr txBox="1">
              <a:spLocks noChangeArrowheads="1"/>
            </p:cNvSpPr>
            <p:nvPr/>
          </p:nvSpPr>
          <p:spPr bwMode="auto">
            <a:xfrm>
              <a:off x="5280" y="3131"/>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94" name="Text Box 130"/>
            <p:cNvSpPr txBox="1">
              <a:spLocks noChangeArrowheads="1"/>
            </p:cNvSpPr>
            <p:nvPr/>
          </p:nvSpPr>
          <p:spPr bwMode="auto">
            <a:xfrm>
              <a:off x="3408" y="3131"/>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1395" name="Text Box 131"/>
            <p:cNvSpPr txBox="1">
              <a:spLocks noChangeArrowheads="1"/>
            </p:cNvSpPr>
            <p:nvPr/>
          </p:nvSpPr>
          <p:spPr bwMode="auto">
            <a:xfrm>
              <a:off x="5280" y="3371"/>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1396" name="Text Box 132"/>
            <p:cNvSpPr txBox="1">
              <a:spLocks noChangeArrowheads="1"/>
            </p:cNvSpPr>
            <p:nvPr/>
          </p:nvSpPr>
          <p:spPr bwMode="auto">
            <a:xfrm>
              <a:off x="3408" y="3371"/>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childTnLst>
                          </p:cTn>
                        </p:par>
                        <p:par>
                          <p:cTn id="8" fill="hold" nodeType="afterGroup">
                            <p:stCondLst>
                              <p:cond delay="1500"/>
                            </p:stCondLst>
                            <p:childTnLst>
                              <p:par>
                                <p:cTn id="9" presetID="22" presetClass="entr" presetSubtype="8" fill="hold" nodeType="afterEffect">
                                  <p:stCondLst>
                                    <p:cond delay="0"/>
                                  </p:stCondLst>
                                  <p:childTnLst>
                                    <p:set>
                                      <p:cBhvr>
                                        <p:cTn id="10" dur="1" fill="hold">
                                          <p:stCondLst>
                                            <p:cond delay="0"/>
                                          </p:stCondLst>
                                        </p:cTn>
                                        <p:tgtEl>
                                          <p:spTgt spid="11316"/>
                                        </p:tgtEl>
                                        <p:attrNameLst>
                                          <p:attrName>style.visibility</p:attrName>
                                        </p:attrNameLst>
                                      </p:cBhvr>
                                      <p:to>
                                        <p:strVal val="visible"/>
                                      </p:to>
                                    </p:set>
                                    <p:animEffect transition="in" filter="wipe(left)">
                                      <p:cBhvr>
                                        <p:cTn id="11" dur="500"/>
                                        <p:tgtEl>
                                          <p:spTgt spid="113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 fill="hold" nodeType="clickEffect">
                                  <p:stCondLst>
                                    <p:cond delay="0"/>
                                  </p:stCondLst>
                                  <p:childTnLst>
                                    <p:set>
                                      <p:cBhvr>
                                        <p:cTn id="15" dur="1" fill="hold">
                                          <p:stCondLst>
                                            <p:cond delay="0"/>
                                          </p:stCondLst>
                                        </p:cTn>
                                        <p:tgtEl>
                                          <p:spTgt spid="11269"/>
                                        </p:tgtEl>
                                        <p:attrNameLst>
                                          <p:attrName>style.visibility</p:attrName>
                                        </p:attrNameLst>
                                      </p:cBhvr>
                                      <p:to>
                                        <p:strVal val="visible"/>
                                      </p:to>
                                    </p:set>
                                    <p:anim calcmode="lin" valueType="num">
                                      <p:cBhvr>
                                        <p:cTn id="16" dur="500" fill="hold"/>
                                        <p:tgtEl>
                                          <p:spTgt spid="11269"/>
                                        </p:tgtEl>
                                        <p:attrNameLst>
                                          <p:attrName>ppt_x</p:attrName>
                                        </p:attrNameLst>
                                      </p:cBhvr>
                                      <p:tavLst>
                                        <p:tav tm="0">
                                          <p:val>
                                            <p:strVal val="#ppt_x"/>
                                          </p:val>
                                        </p:tav>
                                        <p:tav tm="100000">
                                          <p:val>
                                            <p:strVal val="#ppt_x"/>
                                          </p:val>
                                        </p:tav>
                                      </p:tavLst>
                                    </p:anim>
                                    <p:anim calcmode="lin" valueType="num">
                                      <p:cBhvr>
                                        <p:cTn id="17" dur="500" fill="hold"/>
                                        <p:tgtEl>
                                          <p:spTgt spid="11269"/>
                                        </p:tgtEl>
                                        <p:attrNameLst>
                                          <p:attrName>ppt_y</p:attrName>
                                        </p:attrNameLst>
                                      </p:cBhvr>
                                      <p:tavLst>
                                        <p:tav tm="0">
                                          <p:val>
                                            <p:strVal val="#ppt_y-#ppt_h/2"/>
                                          </p:val>
                                        </p:tav>
                                        <p:tav tm="100000">
                                          <p:val>
                                            <p:strVal val="#ppt_y"/>
                                          </p:val>
                                        </p:tav>
                                      </p:tavLst>
                                    </p:anim>
                                    <p:anim calcmode="lin" valueType="num">
                                      <p:cBhvr>
                                        <p:cTn id="18" dur="500" fill="hold"/>
                                        <p:tgtEl>
                                          <p:spTgt spid="11269"/>
                                        </p:tgtEl>
                                        <p:attrNameLst>
                                          <p:attrName>ppt_w</p:attrName>
                                        </p:attrNameLst>
                                      </p:cBhvr>
                                      <p:tavLst>
                                        <p:tav tm="0">
                                          <p:val>
                                            <p:strVal val="#ppt_w"/>
                                          </p:val>
                                        </p:tav>
                                        <p:tav tm="100000">
                                          <p:val>
                                            <p:strVal val="#ppt_w"/>
                                          </p:val>
                                        </p:tav>
                                      </p:tavLst>
                                    </p:anim>
                                    <p:anim calcmode="lin" valueType="num">
                                      <p:cBhvr>
                                        <p:cTn id="19" dur="500" fill="hold"/>
                                        <p:tgtEl>
                                          <p:spTgt spid="11269"/>
                                        </p:tgtEl>
                                        <p:attrNameLst>
                                          <p:attrName>ppt_h</p:attrName>
                                        </p:attrNameLst>
                                      </p:cBhvr>
                                      <p:tavLst>
                                        <p:tav tm="0">
                                          <p:val>
                                            <p:fltVal val="0"/>
                                          </p:val>
                                        </p:tav>
                                        <p:tav tm="100000">
                                          <p:val>
                                            <p:strVal val="#ppt_h"/>
                                          </p:val>
                                        </p:tav>
                                      </p:tavLst>
                                    </p:anim>
                                  </p:childTnLst>
                                </p:cTn>
                              </p:par>
                            </p:childTnLst>
                          </p:cTn>
                        </p:par>
                        <p:par>
                          <p:cTn id="20" fill="hold" nodeType="afterGroup">
                            <p:stCondLst>
                              <p:cond delay="500"/>
                            </p:stCondLst>
                            <p:childTnLst>
                              <p:par>
                                <p:cTn id="21" presetID="22" presetClass="entr" presetSubtype="1" fill="hold" nodeType="afterEffect">
                                  <p:stCondLst>
                                    <p:cond delay="0"/>
                                  </p:stCondLst>
                                  <p:childTnLst>
                                    <p:set>
                                      <p:cBhvr>
                                        <p:cTn id="22" dur="1" fill="hold">
                                          <p:stCondLst>
                                            <p:cond delay="0"/>
                                          </p:stCondLst>
                                        </p:cTn>
                                        <p:tgtEl>
                                          <p:spTgt spid="11354"/>
                                        </p:tgtEl>
                                        <p:attrNameLst>
                                          <p:attrName>style.visibility</p:attrName>
                                        </p:attrNameLst>
                                      </p:cBhvr>
                                      <p:to>
                                        <p:strVal val="visible"/>
                                      </p:to>
                                    </p:set>
                                    <p:animEffect transition="in" filter="wipe(up)">
                                      <p:cBhvr>
                                        <p:cTn id="23" dur="500"/>
                                        <p:tgtEl>
                                          <p:spTgt spid="113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11272"/>
                                        </p:tgtEl>
                                        <p:attrNameLst>
                                          <p:attrName>style.visibility</p:attrName>
                                        </p:attrNameLst>
                                      </p:cBhvr>
                                      <p:to>
                                        <p:strVal val="visible"/>
                                      </p:to>
                                    </p:set>
                                    <p:animEffect transition="in" filter="wipe(right)">
                                      <p:cBhvr>
                                        <p:cTn id="28" dur="500"/>
                                        <p:tgtEl>
                                          <p:spTgt spid="11272"/>
                                        </p:tgtEl>
                                      </p:cBhvr>
                                    </p:animEffect>
                                  </p:childTnLst>
                                </p:cTn>
                              </p:par>
                            </p:childTnLst>
                          </p:cTn>
                        </p:par>
                        <p:par>
                          <p:cTn id="29" fill="hold" nodeType="afterGroup">
                            <p:stCondLst>
                              <p:cond delay="500"/>
                            </p:stCondLst>
                            <p:childTnLst>
                              <p:par>
                                <p:cTn id="30" presetID="9" presetClass="entr" presetSubtype="0" fill="hold" nodeType="afterEffect">
                                  <p:stCondLst>
                                    <p:cond delay="0"/>
                                  </p:stCondLst>
                                  <p:childTnLst>
                                    <p:set>
                                      <p:cBhvr>
                                        <p:cTn id="31" dur="1" fill="hold">
                                          <p:stCondLst>
                                            <p:cond delay="0"/>
                                          </p:stCondLst>
                                        </p:cTn>
                                        <p:tgtEl>
                                          <p:spTgt spid="11295"/>
                                        </p:tgtEl>
                                        <p:attrNameLst>
                                          <p:attrName>style.visibility</p:attrName>
                                        </p:attrNameLst>
                                      </p:cBhvr>
                                      <p:to>
                                        <p:strVal val="visible"/>
                                      </p:to>
                                    </p:set>
                                    <p:animEffect transition="in" filter="dissolve">
                                      <p:cBhvr>
                                        <p:cTn id="32" dur="500"/>
                                        <p:tgtEl>
                                          <p:spTgt spid="112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1275"/>
                                        </p:tgtEl>
                                        <p:attrNameLst>
                                          <p:attrName>style.visibility</p:attrName>
                                        </p:attrNameLst>
                                      </p:cBhvr>
                                      <p:to>
                                        <p:strVal val="visible"/>
                                      </p:to>
                                    </p:set>
                                    <p:animEffect transition="in" filter="wipe(up)">
                                      <p:cBhvr>
                                        <p:cTn id="37" dur="500"/>
                                        <p:tgtEl>
                                          <p:spTgt spid="11275"/>
                                        </p:tgtEl>
                                      </p:cBhvr>
                                    </p:animEffect>
                                  </p:childTnLst>
                                </p:cTn>
                              </p:par>
                            </p:childTnLst>
                          </p:cTn>
                        </p:par>
                        <p:par>
                          <p:cTn id="38" fill="hold" nodeType="afterGroup">
                            <p:stCondLst>
                              <p:cond delay="500"/>
                            </p:stCondLst>
                            <p:childTnLst>
                              <p:par>
                                <p:cTn id="39" presetID="12" presetClass="entr" presetSubtype="1" fill="hold" nodeType="afterEffect">
                                  <p:stCondLst>
                                    <p:cond delay="0"/>
                                  </p:stCondLst>
                                  <p:childTnLst>
                                    <p:set>
                                      <p:cBhvr>
                                        <p:cTn id="40" dur="1" fill="hold">
                                          <p:stCondLst>
                                            <p:cond delay="0"/>
                                          </p:stCondLst>
                                        </p:cTn>
                                        <p:tgtEl>
                                          <p:spTgt spid="11334"/>
                                        </p:tgtEl>
                                        <p:attrNameLst>
                                          <p:attrName>style.visibility</p:attrName>
                                        </p:attrNameLst>
                                      </p:cBhvr>
                                      <p:to>
                                        <p:strVal val="visible"/>
                                      </p:to>
                                    </p:set>
                                    <p:animEffect transition="in" filter="slide(fromTop)">
                                      <p:cBhvr>
                                        <p:cTn id="41" dur="500"/>
                                        <p:tgtEl>
                                          <p:spTgt spid="1133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1278"/>
                                        </p:tgtEl>
                                        <p:attrNameLst>
                                          <p:attrName>style.visibility</p:attrName>
                                        </p:attrNameLst>
                                      </p:cBhvr>
                                      <p:to>
                                        <p:strVal val="visible"/>
                                      </p:to>
                                    </p:set>
                                    <p:animEffect transition="in" filter="wipe(left)">
                                      <p:cBhvr>
                                        <p:cTn id="46" dur="500"/>
                                        <p:tgtEl>
                                          <p:spTgt spid="11278"/>
                                        </p:tgtEl>
                                      </p:cBhvr>
                                    </p:animEffect>
                                  </p:childTnLst>
                                </p:cTn>
                              </p:par>
                            </p:childTnLst>
                          </p:cTn>
                        </p:par>
                        <p:par>
                          <p:cTn id="47" fill="hold" nodeType="afterGroup">
                            <p:stCondLst>
                              <p:cond delay="500"/>
                            </p:stCondLst>
                            <p:childTnLst>
                              <p:par>
                                <p:cTn id="48" presetID="21" presetClass="entr" presetSubtype="4" fill="hold" nodeType="afterEffect">
                                  <p:stCondLst>
                                    <p:cond delay="0"/>
                                  </p:stCondLst>
                                  <p:childTnLst>
                                    <p:set>
                                      <p:cBhvr>
                                        <p:cTn id="49" dur="1" fill="hold">
                                          <p:stCondLst>
                                            <p:cond delay="0"/>
                                          </p:stCondLst>
                                        </p:cTn>
                                        <p:tgtEl>
                                          <p:spTgt spid="11377"/>
                                        </p:tgtEl>
                                        <p:attrNameLst>
                                          <p:attrName>style.visibility</p:attrName>
                                        </p:attrNameLst>
                                      </p:cBhvr>
                                      <p:to>
                                        <p:strVal val="visible"/>
                                      </p:to>
                                    </p:set>
                                    <p:animEffect transition="in" filter="wheel(4)">
                                      <p:cBhvr>
                                        <p:cTn id="50" dur="500"/>
                                        <p:tgtEl>
                                          <p:spTgt spid="11377"/>
                                        </p:tgtEl>
                                      </p:cBhvr>
                                    </p:animEffect>
                                  </p:childTnLst>
                                </p:cTn>
                              </p:par>
                            </p:childTnLst>
                          </p:cTn>
                        </p:par>
                        <p:par>
                          <p:cTn id="51" fill="hold" nodeType="afterGroup">
                            <p:stCondLst>
                              <p:cond delay="1000"/>
                            </p:stCondLst>
                            <p:childTnLst>
                              <p:par>
                                <p:cTn id="52" presetID="1" presetClass="entr" presetSubtype="0" fill="hold" grpId="0" nodeType="afterEffect">
                                  <p:stCondLst>
                                    <p:cond delay="0"/>
                                  </p:stCondLst>
                                  <p:iterate type="lt">
                                    <p:tmAbs val="75"/>
                                  </p:iterate>
                                  <p:childTnLst>
                                    <p:set>
                                      <p:cBhvr>
                                        <p:cTn id="53" dur="1" fill="hold">
                                          <p:stCondLst>
                                            <p:cond delay="74"/>
                                          </p:stCondLst>
                                        </p:cTn>
                                        <p:tgtEl>
                                          <p:spTgt spid="11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5234" name="Group 2"/>
          <p:cNvGrpSpPr>
            <a:grpSpLocks/>
          </p:cNvGrpSpPr>
          <p:nvPr/>
        </p:nvGrpSpPr>
        <p:grpSpPr bwMode="auto">
          <a:xfrm>
            <a:off x="1403350" y="2852738"/>
            <a:ext cx="1944688" cy="144462"/>
            <a:chOff x="975" y="935"/>
            <a:chExt cx="998" cy="136"/>
          </a:xfrm>
        </p:grpSpPr>
        <p:sp>
          <p:nvSpPr>
            <p:cNvPr id="95235" name="Line 3"/>
            <p:cNvSpPr>
              <a:spLocks noChangeShapeType="1"/>
            </p:cNvSpPr>
            <p:nvPr/>
          </p:nvSpPr>
          <p:spPr bwMode="auto">
            <a:xfrm>
              <a:off x="975" y="935"/>
              <a:ext cx="998" cy="0"/>
            </a:xfrm>
            <a:prstGeom prst="line">
              <a:avLst/>
            </a:prstGeom>
            <a:noFill/>
            <a:ln w="5715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5236" name="Line 4"/>
            <p:cNvSpPr>
              <a:spLocks noChangeShapeType="1"/>
            </p:cNvSpPr>
            <p:nvPr/>
          </p:nvSpPr>
          <p:spPr bwMode="auto">
            <a:xfrm>
              <a:off x="975" y="1071"/>
              <a:ext cx="998" cy="0"/>
            </a:xfrm>
            <a:prstGeom prst="line">
              <a:avLst/>
            </a:prstGeom>
            <a:noFill/>
            <a:ln w="5715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95237" name="Group 5"/>
          <p:cNvGrpSpPr>
            <a:grpSpLocks/>
          </p:cNvGrpSpPr>
          <p:nvPr/>
        </p:nvGrpSpPr>
        <p:grpSpPr bwMode="auto">
          <a:xfrm>
            <a:off x="4787900" y="2852738"/>
            <a:ext cx="3024188" cy="142875"/>
            <a:chOff x="975" y="935"/>
            <a:chExt cx="998" cy="136"/>
          </a:xfrm>
        </p:grpSpPr>
        <p:sp>
          <p:nvSpPr>
            <p:cNvPr id="95238" name="Line 6"/>
            <p:cNvSpPr>
              <a:spLocks noChangeShapeType="1"/>
            </p:cNvSpPr>
            <p:nvPr/>
          </p:nvSpPr>
          <p:spPr bwMode="auto">
            <a:xfrm>
              <a:off x="975" y="935"/>
              <a:ext cx="998" cy="0"/>
            </a:xfrm>
            <a:prstGeom prst="line">
              <a:avLst/>
            </a:prstGeom>
            <a:noFill/>
            <a:ln w="57150">
              <a:solidFill>
                <a:schemeClr val="fo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5239" name="Line 7"/>
            <p:cNvSpPr>
              <a:spLocks noChangeShapeType="1"/>
            </p:cNvSpPr>
            <p:nvPr/>
          </p:nvSpPr>
          <p:spPr bwMode="auto">
            <a:xfrm>
              <a:off x="975" y="1071"/>
              <a:ext cx="998" cy="0"/>
            </a:xfrm>
            <a:prstGeom prst="line">
              <a:avLst/>
            </a:prstGeom>
            <a:noFill/>
            <a:ln w="57150">
              <a:solidFill>
                <a:schemeClr val="fo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95240" name="Group 8"/>
          <p:cNvGrpSpPr>
            <a:grpSpLocks/>
          </p:cNvGrpSpPr>
          <p:nvPr/>
        </p:nvGrpSpPr>
        <p:grpSpPr bwMode="auto">
          <a:xfrm>
            <a:off x="1187450" y="404813"/>
            <a:ext cx="2520950" cy="865187"/>
            <a:chOff x="748" y="164"/>
            <a:chExt cx="1588" cy="545"/>
          </a:xfrm>
        </p:grpSpPr>
        <p:grpSp>
          <p:nvGrpSpPr>
            <p:cNvPr id="95241" name="Group 9"/>
            <p:cNvGrpSpPr>
              <a:grpSpLocks/>
            </p:cNvGrpSpPr>
            <p:nvPr/>
          </p:nvGrpSpPr>
          <p:grpSpPr bwMode="auto">
            <a:xfrm>
              <a:off x="748" y="618"/>
              <a:ext cx="1588" cy="91"/>
              <a:chOff x="975" y="935"/>
              <a:chExt cx="998" cy="136"/>
            </a:xfrm>
          </p:grpSpPr>
          <p:sp>
            <p:nvSpPr>
              <p:cNvPr id="95242" name="Line 10"/>
              <p:cNvSpPr>
                <a:spLocks noChangeShapeType="1"/>
              </p:cNvSpPr>
              <p:nvPr/>
            </p:nvSpPr>
            <p:spPr bwMode="auto">
              <a:xfrm>
                <a:off x="975" y="935"/>
                <a:ext cx="998" cy="0"/>
              </a:xfrm>
              <a:prstGeom prst="line">
                <a:avLst/>
              </a:prstGeom>
              <a:noFill/>
              <a:ln w="5715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5243" name="Line 11"/>
              <p:cNvSpPr>
                <a:spLocks noChangeShapeType="1"/>
              </p:cNvSpPr>
              <p:nvPr/>
            </p:nvSpPr>
            <p:spPr bwMode="auto">
              <a:xfrm>
                <a:off x="975" y="1071"/>
                <a:ext cx="998" cy="0"/>
              </a:xfrm>
              <a:prstGeom prst="line">
                <a:avLst/>
              </a:prstGeom>
              <a:noFill/>
              <a:ln w="5715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95244" name="Text Box 12"/>
            <p:cNvSpPr txBox="1">
              <a:spLocks noChangeArrowheads="1"/>
            </p:cNvSpPr>
            <p:nvPr/>
          </p:nvSpPr>
          <p:spPr bwMode="auto">
            <a:xfrm>
              <a:off x="1020" y="164"/>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latin typeface="Times New Roman" panose="02020603050405020304" pitchFamily="18" charset="0"/>
                  <a:ea typeface="华文楷体" panose="02010600040101010101" pitchFamily="2" charset="-122"/>
                </a:rPr>
                <a:t>目的基因</a:t>
              </a:r>
            </a:p>
          </p:txBody>
        </p:sp>
      </p:grpSp>
      <p:grpSp>
        <p:nvGrpSpPr>
          <p:cNvPr id="95245" name="Group 13"/>
          <p:cNvGrpSpPr>
            <a:grpSpLocks/>
          </p:cNvGrpSpPr>
          <p:nvPr/>
        </p:nvGrpSpPr>
        <p:grpSpPr bwMode="auto">
          <a:xfrm>
            <a:off x="5508625" y="333375"/>
            <a:ext cx="1727200" cy="1727200"/>
            <a:chOff x="3470" y="119"/>
            <a:chExt cx="1088" cy="1088"/>
          </a:xfrm>
        </p:grpSpPr>
        <p:grpSp>
          <p:nvGrpSpPr>
            <p:cNvPr id="95246" name="Group 14"/>
            <p:cNvGrpSpPr>
              <a:grpSpLocks/>
            </p:cNvGrpSpPr>
            <p:nvPr/>
          </p:nvGrpSpPr>
          <p:grpSpPr bwMode="auto">
            <a:xfrm>
              <a:off x="3470" y="119"/>
              <a:ext cx="1088" cy="1088"/>
              <a:chOff x="3515" y="164"/>
              <a:chExt cx="1134" cy="1134"/>
            </a:xfrm>
          </p:grpSpPr>
          <p:sp>
            <p:nvSpPr>
              <p:cNvPr id="95247" name="Oval 15"/>
              <p:cNvSpPr>
                <a:spLocks noChangeArrowheads="1"/>
              </p:cNvSpPr>
              <p:nvPr/>
            </p:nvSpPr>
            <p:spPr bwMode="auto">
              <a:xfrm>
                <a:off x="3515" y="164"/>
                <a:ext cx="1134" cy="1134"/>
              </a:xfrm>
              <a:prstGeom prst="ellipse">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248" name="Oval 16"/>
              <p:cNvSpPr>
                <a:spLocks noChangeArrowheads="1"/>
              </p:cNvSpPr>
              <p:nvPr/>
            </p:nvSpPr>
            <p:spPr bwMode="auto">
              <a:xfrm>
                <a:off x="3606" y="256"/>
                <a:ext cx="952" cy="952"/>
              </a:xfrm>
              <a:prstGeom prst="ellipse">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5249" name="Text Box 17"/>
            <p:cNvSpPr txBox="1">
              <a:spLocks noChangeArrowheads="1"/>
            </p:cNvSpPr>
            <p:nvPr/>
          </p:nvSpPr>
          <p:spPr bwMode="auto">
            <a:xfrm>
              <a:off x="3742" y="482"/>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latin typeface="Times New Roman" panose="02020603050405020304" pitchFamily="18" charset="0"/>
                  <a:ea typeface="华文楷体" panose="02010600040101010101" pitchFamily="2" charset="-122"/>
                </a:rPr>
                <a:t>载体</a:t>
              </a:r>
            </a:p>
          </p:txBody>
        </p:sp>
      </p:grpSp>
      <p:grpSp>
        <p:nvGrpSpPr>
          <p:cNvPr id="95250" name="Group 18"/>
          <p:cNvGrpSpPr>
            <a:grpSpLocks/>
          </p:cNvGrpSpPr>
          <p:nvPr/>
        </p:nvGrpSpPr>
        <p:grpSpPr bwMode="auto">
          <a:xfrm>
            <a:off x="2339975" y="1412875"/>
            <a:ext cx="1779588" cy="1223963"/>
            <a:chOff x="1474" y="890"/>
            <a:chExt cx="1121" cy="771"/>
          </a:xfrm>
        </p:grpSpPr>
        <p:sp>
          <p:nvSpPr>
            <p:cNvPr id="95251" name="Line 19"/>
            <p:cNvSpPr>
              <a:spLocks noChangeShapeType="1"/>
            </p:cNvSpPr>
            <p:nvPr/>
          </p:nvSpPr>
          <p:spPr bwMode="auto">
            <a:xfrm>
              <a:off x="1474" y="890"/>
              <a:ext cx="0" cy="771"/>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5252" name="Text Box 20"/>
            <p:cNvSpPr txBox="1">
              <a:spLocks noChangeArrowheads="1"/>
            </p:cNvSpPr>
            <p:nvPr/>
          </p:nvSpPr>
          <p:spPr bwMode="auto">
            <a:xfrm>
              <a:off x="1519" y="1104"/>
              <a:ext cx="10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latin typeface="Times New Roman" panose="02020603050405020304" pitchFamily="18" charset="0"/>
                  <a:ea typeface="华文楷体" panose="02010600040101010101" pitchFamily="2" charset="-122"/>
                </a:rPr>
                <a:t>限制性内切酶</a:t>
              </a:r>
            </a:p>
          </p:txBody>
        </p:sp>
      </p:grpSp>
      <p:grpSp>
        <p:nvGrpSpPr>
          <p:cNvPr id="95253" name="Group 21"/>
          <p:cNvGrpSpPr>
            <a:grpSpLocks/>
          </p:cNvGrpSpPr>
          <p:nvPr/>
        </p:nvGrpSpPr>
        <p:grpSpPr bwMode="auto">
          <a:xfrm>
            <a:off x="6443663" y="2133600"/>
            <a:ext cx="1781175" cy="574675"/>
            <a:chOff x="4059" y="1344"/>
            <a:chExt cx="1122" cy="362"/>
          </a:xfrm>
        </p:grpSpPr>
        <p:sp>
          <p:nvSpPr>
            <p:cNvPr id="95254" name="Line 22"/>
            <p:cNvSpPr>
              <a:spLocks noChangeShapeType="1"/>
            </p:cNvSpPr>
            <p:nvPr/>
          </p:nvSpPr>
          <p:spPr bwMode="auto">
            <a:xfrm>
              <a:off x="4059" y="1344"/>
              <a:ext cx="0" cy="362"/>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5255" name="Text Box 23"/>
            <p:cNvSpPr txBox="1">
              <a:spLocks noChangeArrowheads="1"/>
            </p:cNvSpPr>
            <p:nvPr/>
          </p:nvSpPr>
          <p:spPr bwMode="auto">
            <a:xfrm>
              <a:off x="4105" y="1389"/>
              <a:ext cx="10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latin typeface="Times New Roman" panose="02020603050405020304" pitchFamily="18" charset="0"/>
                  <a:ea typeface="华文楷体" panose="02010600040101010101" pitchFamily="2" charset="-122"/>
                </a:rPr>
                <a:t>限制性内切酶</a:t>
              </a:r>
            </a:p>
          </p:txBody>
        </p:sp>
      </p:grpSp>
      <p:grpSp>
        <p:nvGrpSpPr>
          <p:cNvPr id="95256" name="Group 24"/>
          <p:cNvGrpSpPr>
            <a:grpSpLocks/>
          </p:cNvGrpSpPr>
          <p:nvPr/>
        </p:nvGrpSpPr>
        <p:grpSpPr bwMode="auto">
          <a:xfrm>
            <a:off x="3059113" y="3213100"/>
            <a:ext cx="2957512" cy="1871663"/>
            <a:chOff x="1927" y="2024"/>
            <a:chExt cx="1863" cy="1179"/>
          </a:xfrm>
        </p:grpSpPr>
        <p:grpSp>
          <p:nvGrpSpPr>
            <p:cNvPr id="95257" name="Group 25"/>
            <p:cNvGrpSpPr>
              <a:grpSpLocks/>
            </p:cNvGrpSpPr>
            <p:nvPr/>
          </p:nvGrpSpPr>
          <p:grpSpPr bwMode="auto">
            <a:xfrm>
              <a:off x="1927" y="2024"/>
              <a:ext cx="1543" cy="1179"/>
              <a:chOff x="1927" y="2024"/>
              <a:chExt cx="1543" cy="1043"/>
            </a:xfrm>
          </p:grpSpPr>
          <p:sp>
            <p:nvSpPr>
              <p:cNvPr id="95258" name="Line 26"/>
              <p:cNvSpPr>
                <a:spLocks noChangeShapeType="1"/>
              </p:cNvSpPr>
              <p:nvPr/>
            </p:nvSpPr>
            <p:spPr bwMode="auto">
              <a:xfrm>
                <a:off x="1927" y="2069"/>
                <a:ext cx="726" cy="499"/>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5259" name="Line 27"/>
              <p:cNvSpPr>
                <a:spLocks noChangeShapeType="1"/>
              </p:cNvSpPr>
              <p:nvPr/>
            </p:nvSpPr>
            <p:spPr bwMode="auto">
              <a:xfrm flipH="1">
                <a:off x="2653" y="2024"/>
                <a:ext cx="817" cy="544"/>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5260" name="Line 28"/>
              <p:cNvSpPr>
                <a:spLocks noChangeShapeType="1"/>
              </p:cNvSpPr>
              <p:nvPr/>
            </p:nvSpPr>
            <p:spPr bwMode="auto">
              <a:xfrm>
                <a:off x="2653" y="2568"/>
                <a:ext cx="0" cy="227"/>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5261" name="Line 29"/>
              <p:cNvSpPr>
                <a:spLocks noChangeShapeType="1"/>
              </p:cNvSpPr>
              <p:nvPr/>
            </p:nvSpPr>
            <p:spPr bwMode="auto">
              <a:xfrm flipH="1">
                <a:off x="2245" y="2795"/>
                <a:ext cx="408" cy="272"/>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5262" name="Line 30"/>
              <p:cNvSpPr>
                <a:spLocks noChangeShapeType="1"/>
              </p:cNvSpPr>
              <p:nvPr/>
            </p:nvSpPr>
            <p:spPr bwMode="auto">
              <a:xfrm>
                <a:off x="2653" y="2795"/>
                <a:ext cx="454" cy="272"/>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95263" name="Text Box 31"/>
            <p:cNvSpPr txBox="1">
              <a:spLocks noChangeArrowheads="1"/>
            </p:cNvSpPr>
            <p:nvPr/>
          </p:nvSpPr>
          <p:spPr bwMode="auto">
            <a:xfrm>
              <a:off x="2619" y="2579"/>
              <a:ext cx="117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a:latin typeface="Times New Roman" panose="02020603050405020304" pitchFamily="18" charset="0"/>
                  <a:ea typeface="华文楷体" panose="02010600040101010101" pitchFamily="2" charset="-122"/>
                </a:rPr>
                <a:t>T4 DNA</a:t>
              </a:r>
              <a:r>
                <a:rPr lang="zh-CN" altLang="en-US" sz="2000" b="1">
                  <a:latin typeface="Times New Roman" panose="02020603050405020304" pitchFamily="18" charset="0"/>
                  <a:ea typeface="华文楷体" panose="02010600040101010101" pitchFamily="2" charset="-122"/>
                </a:rPr>
                <a:t>连接酶</a:t>
              </a:r>
            </a:p>
            <a:p>
              <a:pPr algn="ctr"/>
              <a:r>
                <a:rPr lang="en-US" altLang="zh-CN" sz="2000" b="1">
                  <a:latin typeface="Times New Roman" panose="02020603050405020304" pitchFamily="18" charset="0"/>
                  <a:ea typeface="华文楷体" panose="02010600040101010101" pitchFamily="2" charset="-122"/>
                </a:rPr>
                <a:t>15</a:t>
              </a:r>
              <a:r>
                <a:rPr lang="en-US" altLang="zh-CN" sz="2000" b="1">
                  <a:latin typeface="Times New Roman" panose="02020603050405020304" pitchFamily="18" charset="0"/>
                </a:rPr>
                <a:t>ºC</a:t>
              </a:r>
            </a:p>
          </p:txBody>
        </p:sp>
      </p:grpSp>
      <p:grpSp>
        <p:nvGrpSpPr>
          <p:cNvPr id="95264" name="Group 32"/>
          <p:cNvGrpSpPr>
            <a:grpSpLocks/>
          </p:cNvGrpSpPr>
          <p:nvPr/>
        </p:nvGrpSpPr>
        <p:grpSpPr bwMode="auto">
          <a:xfrm>
            <a:off x="1187450" y="4292600"/>
            <a:ext cx="2160588" cy="2160588"/>
            <a:chOff x="612" y="2840"/>
            <a:chExt cx="1361" cy="1361"/>
          </a:xfrm>
        </p:grpSpPr>
        <p:grpSp>
          <p:nvGrpSpPr>
            <p:cNvPr id="95265" name="Group 33"/>
            <p:cNvGrpSpPr>
              <a:grpSpLocks/>
            </p:cNvGrpSpPr>
            <p:nvPr/>
          </p:nvGrpSpPr>
          <p:grpSpPr bwMode="auto">
            <a:xfrm>
              <a:off x="612" y="2840"/>
              <a:ext cx="1361" cy="1361"/>
              <a:chOff x="3470" y="2478"/>
              <a:chExt cx="1587" cy="1587"/>
            </a:xfrm>
          </p:grpSpPr>
          <p:sp>
            <p:nvSpPr>
              <p:cNvPr id="95266" name="Arc 34"/>
              <p:cNvSpPr>
                <a:spLocks/>
              </p:cNvSpPr>
              <p:nvPr/>
            </p:nvSpPr>
            <p:spPr bwMode="auto">
              <a:xfrm flipH="1">
                <a:off x="3470" y="2478"/>
                <a:ext cx="816" cy="1124"/>
              </a:xfrm>
              <a:custGeom>
                <a:avLst/>
                <a:gdLst>
                  <a:gd name="G0" fmla="+- 0 0 0"/>
                  <a:gd name="G1" fmla="+- 21165 0 0"/>
                  <a:gd name="G2" fmla="+- 21600 0 0"/>
                  <a:gd name="T0" fmla="*/ 4314 w 21600"/>
                  <a:gd name="T1" fmla="*/ 0 h 29761"/>
                  <a:gd name="T2" fmla="*/ 19816 w 21600"/>
                  <a:gd name="T3" fmla="*/ 29761 h 29761"/>
                  <a:gd name="T4" fmla="*/ 0 w 21600"/>
                  <a:gd name="T5" fmla="*/ 21165 h 29761"/>
                </a:gdLst>
                <a:ahLst/>
                <a:cxnLst>
                  <a:cxn ang="0">
                    <a:pos x="T0" y="T1"/>
                  </a:cxn>
                  <a:cxn ang="0">
                    <a:pos x="T2" y="T3"/>
                  </a:cxn>
                  <a:cxn ang="0">
                    <a:pos x="T4" y="T5"/>
                  </a:cxn>
                </a:cxnLst>
                <a:rect l="0" t="0" r="r" b="b"/>
                <a:pathLst>
                  <a:path w="21600" h="29761" fill="none" extrusionOk="0">
                    <a:moveTo>
                      <a:pt x="4313" y="0"/>
                    </a:moveTo>
                    <a:cubicBezTo>
                      <a:pt x="14373" y="2050"/>
                      <a:pt x="21600" y="10898"/>
                      <a:pt x="21600" y="21165"/>
                    </a:cubicBezTo>
                    <a:cubicBezTo>
                      <a:pt x="21600" y="24122"/>
                      <a:pt x="20992" y="27047"/>
                      <a:pt x="19815" y="29760"/>
                    </a:cubicBezTo>
                  </a:path>
                  <a:path w="21600" h="29761" stroke="0" extrusionOk="0">
                    <a:moveTo>
                      <a:pt x="4313" y="0"/>
                    </a:moveTo>
                    <a:cubicBezTo>
                      <a:pt x="14373" y="2050"/>
                      <a:pt x="21600" y="10898"/>
                      <a:pt x="21600" y="21165"/>
                    </a:cubicBezTo>
                    <a:cubicBezTo>
                      <a:pt x="21600" y="24122"/>
                      <a:pt x="20992" y="27047"/>
                      <a:pt x="19815" y="29760"/>
                    </a:cubicBezTo>
                    <a:lnTo>
                      <a:pt x="0" y="21165"/>
                    </a:lnTo>
                    <a:close/>
                  </a:path>
                </a:pathLst>
              </a:cu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267" name="Arc 35"/>
              <p:cNvSpPr>
                <a:spLocks/>
              </p:cNvSpPr>
              <p:nvPr/>
            </p:nvSpPr>
            <p:spPr bwMode="auto">
              <a:xfrm flipH="1">
                <a:off x="3560" y="2574"/>
                <a:ext cx="696" cy="1034"/>
              </a:xfrm>
              <a:custGeom>
                <a:avLst/>
                <a:gdLst>
                  <a:gd name="G0" fmla="+- 0 0 0"/>
                  <a:gd name="G1" fmla="+- 21390 0 0"/>
                  <a:gd name="G2" fmla="+- 21600 0 0"/>
                  <a:gd name="T0" fmla="*/ 3006 w 21600"/>
                  <a:gd name="T1" fmla="*/ 0 h 32114"/>
                  <a:gd name="T2" fmla="*/ 18750 w 21600"/>
                  <a:gd name="T3" fmla="*/ 32114 h 32114"/>
                  <a:gd name="T4" fmla="*/ 0 w 21600"/>
                  <a:gd name="T5" fmla="*/ 21390 h 32114"/>
                </a:gdLst>
                <a:ahLst/>
                <a:cxnLst>
                  <a:cxn ang="0">
                    <a:pos x="T0" y="T1"/>
                  </a:cxn>
                  <a:cxn ang="0">
                    <a:pos x="T2" y="T3"/>
                  </a:cxn>
                  <a:cxn ang="0">
                    <a:pos x="T4" y="T5"/>
                  </a:cxn>
                </a:cxnLst>
                <a:rect l="0" t="0" r="r" b="b"/>
                <a:pathLst>
                  <a:path w="21600" h="32114" fill="none" extrusionOk="0">
                    <a:moveTo>
                      <a:pt x="3005" y="0"/>
                    </a:moveTo>
                    <a:cubicBezTo>
                      <a:pt x="13669" y="1498"/>
                      <a:pt x="21600" y="10622"/>
                      <a:pt x="21600" y="21390"/>
                    </a:cubicBezTo>
                    <a:cubicBezTo>
                      <a:pt x="21600" y="25151"/>
                      <a:pt x="20617" y="28848"/>
                      <a:pt x="18749" y="32113"/>
                    </a:cubicBezTo>
                  </a:path>
                  <a:path w="21600" h="32114" stroke="0" extrusionOk="0">
                    <a:moveTo>
                      <a:pt x="3005" y="0"/>
                    </a:moveTo>
                    <a:cubicBezTo>
                      <a:pt x="13669" y="1498"/>
                      <a:pt x="21600" y="10622"/>
                      <a:pt x="21600" y="21390"/>
                    </a:cubicBezTo>
                    <a:cubicBezTo>
                      <a:pt x="21600" y="25151"/>
                      <a:pt x="20617" y="28848"/>
                      <a:pt x="18749" y="32113"/>
                    </a:cubicBezTo>
                    <a:lnTo>
                      <a:pt x="0" y="21390"/>
                    </a:lnTo>
                    <a:close/>
                  </a:path>
                </a:pathLst>
              </a:cu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268" name="Arc 36"/>
              <p:cNvSpPr>
                <a:spLocks/>
              </p:cNvSpPr>
              <p:nvPr/>
            </p:nvSpPr>
            <p:spPr bwMode="auto">
              <a:xfrm flipH="1">
                <a:off x="3544" y="2478"/>
                <a:ext cx="1513" cy="1587"/>
              </a:xfrm>
              <a:custGeom>
                <a:avLst/>
                <a:gdLst>
                  <a:gd name="G0" fmla="+- 21600 0 0"/>
                  <a:gd name="G1" fmla="+- 21600 0 0"/>
                  <a:gd name="G2" fmla="+- 21600 0 0"/>
                  <a:gd name="T0" fmla="*/ 41142 w 41142"/>
                  <a:gd name="T1" fmla="*/ 30801 h 43200"/>
                  <a:gd name="T2" fmla="*/ 25386 w 41142"/>
                  <a:gd name="T3" fmla="*/ 334 h 43200"/>
                  <a:gd name="T4" fmla="*/ 21600 w 41142"/>
                  <a:gd name="T5" fmla="*/ 21600 h 43200"/>
                </a:gdLst>
                <a:ahLst/>
                <a:cxnLst>
                  <a:cxn ang="0">
                    <a:pos x="T0" y="T1"/>
                  </a:cxn>
                  <a:cxn ang="0">
                    <a:pos x="T2" y="T3"/>
                  </a:cxn>
                  <a:cxn ang="0">
                    <a:pos x="T4" y="T5"/>
                  </a:cxn>
                </a:cxnLst>
                <a:rect l="0" t="0" r="r" b="b"/>
                <a:pathLst>
                  <a:path w="41142" h="43200" fill="none" extrusionOk="0">
                    <a:moveTo>
                      <a:pt x="41142" y="30801"/>
                    </a:moveTo>
                    <a:cubicBezTo>
                      <a:pt x="37578" y="38369"/>
                      <a:pt x="29965" y="43199"/>
                      <a:pt x="21600" y="43199"/>
                    </a:cubicBezTo>
                    <a:cubicBezTo>
                      <a:pt x="9670" y="43200"/>
                      <a:pt x="0" y="33529"/>
                      <a:pt x="0" y="21600"/>
                    </a:cubicBezTo>
                    <a:cubicBezTo>
                      <a:pt x="0" y="9670"/>
                      <a:pt x="9670" y="0"/>
                      <a:pt x="21600" y="0"/>
                    </a:cubicBezTo>
                    <a:cubicBezTo>
                      <a:pt x="22869" y="0"/>
                      <a:pt x="24136" y="111"/>
                      <a:pt x="25385" y="334"/>
                    </a:cubicBezTo>
                  </a:path>
                  <a:path w="41142" h="43200" stroke="0" extrusionOk="0">
                    <a:moveTo>
                      <a:pt x="41142" y="30801"/>
                    </a:moveTo>
                    <a:cubicBezTo>
                      <a:pt x="37578" y="38369"/>
                      <a:pt x="29965" y="43199"/>
                      <a:pt x="21600" y="43199"/>
                    </a:cubicBezTo>
                    <a:cubicBezTo>
                      <a:pt x="9670" y="43200"/>
                      <a:pt x="0" y="33529"/>
                      <a:pt x="0" y="21600"/>
                    </a:cubicBezTo>
                    <a:cubicBezTo>
                      <a:pt x="0" y="9670"/>
                      <a:pt x="9670" y="0"/>
                      <a:pt x="21600" y="0"/>
                    </a:cubicBezTo>
                    <a:cubicBezTo>
                      <a:pt x="22869" y="0"/>
                      <a:pt x="24136" y="111"/>
                      <a:pt x="25385" y="334"/>
                    </a:cubicBezTo>
                    <a:lnTo>
                      <a:pt x="21600" y="21600"/>
                    </a:lnTo>
                    <a:close/>
                  </a:path>
                </a:pathLst>
              </a:cu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269" name="Arc 37"/>
              <p:cNvSpPr>
                <a:spLocks/>
              </p:cNvSpPr>
              <p:nvPr/>
            </p:nvSpPr>
            <p:spPr bwMode="auto">
              <a:xfrm flipH="1">
                <a:off x="3639" y="2567"/>
                <a:ext cx="1313" cy="1391"/>
              </a:xfrm>
              <a:custGeom>
                <a:avLst/>
                <a:gdLst>
                  <a:gd name="G0" fmla="+- 21600 0 0"/>
                  <a:gd name="G1" fmla="+- 21600 0 0"/>
                  <a:gd name="G2" fmla="+- 21600 0 0"/>
                  <a:gd name="T0" fmla="*/ 40748 w 40748"/>
                  <a:gd name="T1" fmla="*/ 31595 h 43200"/>
                  <a:gd name="T2" fmla="*/ 24930 w 40748"/>
                  <a:gd name="T3" fmla="*/ 258 h 43200"/>
                  <a:gd name="T4" fmla="*/ 21600 w 40748"/>
                  <a:gd name="T5" fmla="*/ 21600 h 43200"/>
                </a:gdLst>
                <a:ahLst/>
                <a:cxnLst>
                  <a:cxn ang="0">
                    <a:pos x="T0" y="T1"/>
                  </a:cxn>
                  <a:cxn ang="0">
                    <a:pos x="T2" y="T3"/>
                  </a:cxn>
                  <a:cxn ang="0">
                    <a:pos x="T4" y="T5"/>
                  </a:cxn>
                </a:cxnLst>
                <a:rect l="0" t="0" r="r" b="b"/>
                <a:pathLst>
                  <a:path w="40748" h="43200" fill="none" extrusionOk="0">
                    <a:moveTo>
                      <a:pt x="40748" y="31595"/>
                    </a:moveTo>
                    <a:cubicBezTo>
                      <a:pt x="37025" y="38727"/>
                      <a:pt x="29645" y="43199"/>
                      <a:pt x="21600" y="43199"/>
                    </a:cubicBezTo>
                    <a:cubicBezTo>
                      <a:pt x="9670" y="43200"/>
                      <a:pt x="0" y="33529"/>
                      <a:pt x="0" y="21600"/>
                    </a:cubicBezTo>
                    <a:cubicBezTo>
                      <a:pt x="0" y="9670"/>
                      <a:pt x="9670" y="0"/>
                      <a:pt x="21600" y="0"/>
                    </a:cubicBezTo>
                    <a:cubicBezTo>
                      <a:pt x="22714" y="0"/>
                      <a:pt x="23828" y="86"/>
                      <a:pt x="24929" y="258"/>
                    </a:cubicBezTo>
                  </a:path>
                  <a:path w="40748" h="43200" stroke="0" extrusionOk="0">
                    <a:moveTo>
                      <a:pt x="40748" y="31595"/>
                    </a:moveTo>
                    <a:cubicBezTo>
                      <a:pt x="37025" y="38727"/>
                      <a:pt x="29645" y="43199"/>
                      <a:pt x="21600" y="43199"/>
                    </a:cubicBezTo>
                    <a:cubicBezTo>
                      <a:pt x="9670" y="43200"/>
                      <a:pt x="0" y="33529"/>
                      <a:pt x="0" y="21600"/>
                    </a:cubicBezTo>
                    <a:cubicBezTo>
                      <a:pt x="0" y="9670"/>
                      <a:pt x="9670" y="0"/>
                      <a:pt x="21600" y="0"/>
                    </a:cubicBezTo>
                    <a:cubicBezTo>
                      <a:pt x="22714" y="0"/>
                      <a:pt x="23828" y="86"/>
                      <a:pt x="24929" y="258"/>
                    </a:cubicBezTo>
                    <a:lnTo>
                      <a:pt x="21600" y="21600"/>
                    </a:lnTo>
                    <a:close/>
                  </a:path>
                </a:pathLst>
              </a:cu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5270" name="Text Box 38"/>
            <p:cNvSpPr txBox="1">
              <a:spLocks noChangeArrowheads="1"/>
            </p:cNvSpPr>
            <p:nvPr/>
          </p:nvSpPr>
          <p:spPr bwMode="auto">
            <a:xfrm>
              <a:off x="930" y="3385"/>
              <a:ext cx="6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solidFill>
                    <a:schemeClr val="hlink"/>
                  </a:solidFill>
                  <a:latin typeface="Times New Roman" panose="02020603050405020304" pitchFamily="18" charset="0"/>
                  <a:ea typeface="华文楷体" panose="02010600040101010101" pitchFamily="2" charset="-122"/>
                </a:rPr>
                <a:t>重组体</a:t>
              </a:r>
            </a:p>
          </p:txBody>
        </p:sp>
      </p:grpSp>
      <p:grpSp>
        <p:nvGrpSpPr>
          <p:cNvPr id="95271" name="Group 39"/>
          <p:cNvGrpSpPr>
            <a:grpSpLocks/>
          </p:cNvGrpSpPr>
          <p:nvPr/>
        </p:nvGrpSpPr>
        <p:grpSpPr bwMode="auto">
          <a:xfrm>
            <a:off x="5076825" y="4724400"/>
            <a:ext cx="1727200" cy="1727200"/>
            <a:chOff x="3198" y="3022"/>
            <a:chExt cx="1088" cy="1088"/>
          </a:xfrm>
        </p:grpSpPr>
        <p:grpSp>
          <p:nvGrpSpPr>
            <p:cNvPr id="95272" name="Group 40"/>
            <p:cNvGrpSpPr>
              <a:grpSpLocks/>
            </p:cNvGrpSpPr>
            <p:nvPr/>
          </p:nvGrpSpPr>
          <p:grpSpPr bwMode="auto">
            <a:xfrm>
              <a:off x="3198" y="3022"/>
              <a:ext cx="1088" cy="1088"/>
              <a:chOff x="2018" y="2160"/>
              <a:chExt cx="1134" cy="1134"/>
            </a:xfrm>
          </p:grpSpPr>
          <p:sp>
            <p:nvSpPr>
              <p:cNvPr id="95273" name="Oval 41"/>
              <p:cNvSpPr>
                <a:spLocks noChangeArrowheads="1"/>
              </p:cNvSpPr>
              <p:nvPr/>
            </p:nvSpPr>
            <p:spPr bwMode="auto">
              <a:xfrm>
                <a:off x="2018" y="2160"/>
                <a:ext cx="1134" cy="1134"/>
              </a:xfrm>
              <a:prstGeom prst="ellipse">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274" name="Oval 42"/>
              <p:cNvSpPr>
                <a:spLocks noChangeArrowheads="1"/>
              </p:cNvSpPr>
              <p:nvPr/>
            </p:nvSpPr>
            <p:spPr bwMode="auto">
              <a:xfrm>
                <a:off x="2109" y="2252"/>
                <a:ext cx="952" cy="952"/>
              </a:xfrm>
              <a:prstGeom prst="ellipse">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5275" name="Text Box 43"/>
            <p:cNvSpPr txBox="1">
              <a:spLocks noChangeArrowheads="1"/>
            </p:cNvSpPr>
            <p:nvPr/>
          </p:nvSpPr>
          <p:spPr bwMode="auto">
            <a:xfrm>
              <a:off x="3288" y="3385"/>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latin typeface="Times New Roman" panose="02020603050405020304" pitchFamily="18" charset="0"/>
                  <a:ea typeface="华文楷体" panose="02010600040101010101" pitchFamily="2" charset="-122"/>
                </a:rPr>
                <a:t>载体自连</a:t>
              </a:r>
            </a:p>
          </p:txBody>
        </p:sp>
      </p:grpSp>
      <p:grpSp>
        <p:nvGrpSpPr>
          <p:cNvPr id="95276" name="Group 44"/>
          <p:cNvGrpSpPr>
            <a:grpSpLocks/>
          </p:cNvGrpSpPr>
          <p:nvPr/>
        </p:nvGrpSpPr>
        <p:grpSpPr bwMode="auto">
          <a:xfrm>
            <a:off x="7235825" y="4960938"/>
            <a:ext cx="1403350" cy="1204912"/>
            <a:chOff x="4558" y="3113"/>
            <a:chExt cx="898" cy="771"/>
          </a:xfrm>
        </p:grpSpPr>
        <p:grpSp>
          <p:nvGrpSpPr>
            <p:cNvPr id="95277" name="Group 45"/>
            <p:cNvGrpSpPr>
              <a:grpSpLocks/>
            </p:cNvGrpSpPr>
            <p:nvPr/>
          </p:nvGrpSpPr>
          <p:grpSpPr bwMode="auto">
            <a:xfrm>
              <a:off x="4604" y="3113"/>
              <a:ext cx="771" cy="771"/>
              <a:chOff x="2018" y="2160"/>
              <a:chExt cx="1134" cy="1134"/>
            </a:xfrm>
          </p:grpSpPr>
          <p:sp>
            <p:nvSpPr>
              <p:cNvPr id="95278" name="Oval 46"/>
              <p:cNvSpPr>
                <a:spLocks noChangeArrowheads="1"/>
              </p:cNvSpPr>
              <p:nvPr/>
            </p:nvSpPr>
            <p:spPr bwMode="auto">
              <a:xfrm>
                <a:off x="2018" y="2160"/>
                <a:ext cx="1134" cy="1134"/>
              </a:xfrm>
              <a:prstGeom prst="ellipse">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279" name="Oval 47"/>
              <p:cNvSpPr>
                <a:spLocks noChangeArrowheads="1"/>
              </p:cNvSpPr>
              <p:nvPr/>
            </p:nvSpPr>
            <p:spPr bwMode="auto">
              <a:xfrm>
                <a:off x="2109" y="2252"/>
                <a:ext cx="952" cy="952"/>
              </a:xfrm>
              <a:prstGeom prst="ellipse">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5280" name="Text Box 48"/>
            <p:cNvSpPr txBox="1">
              <a:spLocks noChangeArrowheads="1"/>
            </p:cNvSpPr>
            <p:nvPr/>
          </p:nvSpPr>
          <p:spPr bwMode="auto">
            <a:xfrm>
              <a:off x="4558" y="3294"/>
              <a:ext cx="898" cy="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latin typeface="Times New Roman" panose="02020603050405020304" pitchFamily="18" charset="0"/>
                  <a:ea typeface="华文楷体" panose="02010600040101010101" pitchFamily="2" charset="-122"/>
                </a:rPr>
                <a:t>目的基因</a:t>
              </a:r>
            </a:p>
            <a:p>
              <a:r>
                <a:rPr lang="zh-CN" altLang="en-US" b="1">
                  <a:latin typeface="Times New Roman" panose="02020603050405020304" pitchFamily="18" charset="0"/>
                  <a:ea typeface="华文楷体" panose="02010600040101010101" pitchFamily="2" charset="-122"/>
                </a:rPr>
                <a:t>   自连</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5256"/>
                                        </p:tgtEl>
                                        <p:attrNameLst>
                                          <p:attrName>style.visibility</p:attrName>
                                        </p:attrNameLst>
                                      </p:cBhvr>
                                      <p:to>
                                        <p:strVal val="visible"/>
                                      </p:to>
                                    </p:set>
                                    <p:animEffect transition="in" filter="wipe(up)">
                                      <p:cBhvr>
                                        <p:cTn id="7" dur="500"/>
                                        <p:tgtEl>
                                          <p:spTgt spid="95256"/>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95264"/>
                                        </p:tgtEl>
                                        <p:attrNameLst>
                                          <p:attrName>style.visibility</p:attrName>
                                        </p:attrNameLst>
                                      </p:cBhvr>
                                      <p:to>
                                        <p:strVal val="visible"/>
                                      </p:to>
                                    </p:set>
                                    <p:animEffect transition="in" filter="wheel(4)">
                                      <p:cBhvr>
                                        <p:cTn id="11" dur="500"/>
                                        <p:tgtEl>
                                          <p:spTgt spid="95264"/>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95271"/>
                                        </p:tgtEl>
                                        <p:attrNameLst>
                                          <p:attrName>style.visibility</p:attrName>
                                        </p:attrNameLst>
                                      </p:cBhvr>
                                      <p:to>
                                        <p:strVal val="visible"/>
                                      </p:to>
                                    </p:set>
                                    <p:animEffect transition="in" filter="dissolve">
                                      <p:cBhvr>
                                        <p:cTn id="15" dur="500"/>
                                        <p:tgtEl>
                                          <p:spTgt spid="95271"/>
                                        </p:tgtEl>
                                      </p:cBhvr>
                                    </p:animEffect>
                                  </p:childTnLst>
                                </p:cTn>
                              </p:par>
                            </p:childTnLst>
                          </p:cTn>
                        </p:par>
                        <p:par>
                          <p:cTn id="16" fill="hold" nodeType="afterGroup">
                            <p:stCondLst>
                              <p:cond delay="1500"/>
                            </p:stCondLst>
                            <p:childTnLst>
                              <p:par>
                                <p:cTn id="17" presetID="1" presetClass="entr" presetSubtype="0" fill="hold" nodeType="afterEffect">
                                  <p:stCondLst>
                                    <p:cond delay="0"/>
                                  </p:stCondLst>
                                  <p:childTnLst>
                                    <p:set>
                                      <p:cBhvr>
                                        <p:cTn id="18" dur="1" fill="hold">
                                          <p:stCondLst>
                                            <p:cond delay="499"/>
                                          </p:stCondLst>
                                        </p:cTn>
                                        <p:tgtEl>
                                          <p:spTgt spid="95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hlinkClick r:id="rId2" action="ppaction://hlinksldjump" tooltip="图"/>
          </p:cNvPr>
          <p:cNvSpPr txBox="1">
            <a:spLocks noChangeArrowheads="1"/>
          </p:cNvSpPr>
          <p:nvPr/>
        </p:nvSpPr>
        <p:spPr bwMode="auto">
          <a:xfrm>
            <a:off x="1116013" y="1916113"/>
            <a:ext cx="7129462" cy="2570162"/>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179388" indent="719138">
              <a:defRPr kumimoji="1" sz="2400">
                <a:solidFill>
                  <a:schemeClr val="tx1"/>
                </a:solidFill>
                <a:latin typeface="Times New Roman" panose="02020603050405020304" pitchFamily="18" charset="0"/>
                <a:ea typeface="宋体" panose="02010600030101010101" pitchFamily="2" charset="-122"/>
              </a:defRPr>
            </a:lvl2pPr>
            <a:lvl3pPr marL="1077913">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40000"/>
              </a:lnSpc>
            </a:pPr>
            <a:r>
              <a:rPr lang="en-US" altLang="zh-CN" sz="3200" b="1">
                <a:solidFill>
                  <a:srgbClr val="2E3770"/>
                </a:solidFill>
                <a:ea typeface="华文楷体" panose="02010600040101010101" pitchFamily="2" charset="-122"/>
              </a:rPr>
              <a:t>3. </a:t>
            </a:r>
            <a:r>
              <a:rPr lang="zh-CN" altLang="en-US" sz="3200" b="1">
                <a:solidFill>
                  <a:srgbClr val="2E3770"/>
                </a:solidFill>
                <a:ea typeface="华文楷体" panose="02010600040101010101" pitchFamily="2" charset="-122"/>
              </a:rPr>
              <a:t>同聚物加尾连接</a:t>
            </a:r>
            <a:endParaRPr lang="zh-CN" altLang="en-US" sz="3600" b="1">
              <a:solidFill>
                <a:srgbClr val="B73DAB"/>
              </a:solidFill>
              <a:ea typeface="华文楷体" panose="02010600040101010101" pitchFamily="2" charset="-122"/>
            </a:endParaRPr>
          </a:p>
          <a:p>
            <a:pPr lvl="1">
              <a:lnSpc>
                <a:spcPct val="140000"/>
              </a:lnSpc>
            </a:pPr>
            <a:r>
              <a:rPr lang="zh-CN" altLang="en-US" sz="2800" b="1">
                <a:solidFill>
                  <a:schemeClr val="folHlink"/>
                </a:solidFill>
                <a:ea typeface="华文楷体" panose="02010600040101010101" pitchFamily="2" charset="-122"/>
              </a:rPr>
              <a:t>在末端转移酶</a:t>
            </a:r>
            <a:r>
              <a:rPr lang="en-US" altLang="zh-CN" sz="2800" b="1">
                <a:solidFill>
                  <a:schemeClr val="folHlink"/>
                </a:solidFill>
              </a:rPr>
              <a:t>(terminal transferase)</a:t>
            </a:r>
            <a:r>
              <a:rPr lang="zh-CN" altLang="en-US" sz="2800" b="1">
                <a:solidFill>
                  <a:schemeClr val="folHlink"/>
                </a:solidFill>
                <a:ea typeface="华文楷体" panose="02010600040101010101" pitchFamily="2" charset="-122"/>
              </a:rPr>
              <a:t>的作用下，在</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片段末端加上同聚物序列、制造出粘性末端，再进行粘端连接。</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strips(downRight)">
                                      <p:cBhvr>
                                        <p:cTn id="7"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97282" name="Group 2"/>
          <p:cNvGrpSpPr>
            <a:grpSpLocks/>
          </p:cNvGrpSpPr>
          <p:nvPr/>
        </p:nvGrpSpPr>
        <p:grpSpPr bwMode="auto">
          <a:xfrm>
            <a:off x="5148263" y="1052513"/>
            <a:ext cx="2881312" cy="641350"/>
            <a:chOff x="3787" y="3158"/>
            <a:chExt cx="1815" cy="404"/>
          </a:xfrm>
        </p:grpSpPr>
        <p:sp>
          <p:nvSpPr>
            <p:cNvPr id="97283" name="Line 3"/>
            <p:cNvSpPr>
              <a:spLocks noChangeShapeType="1"/>
            </p:cNvSpPr>
            <p:nvPr/>
          </p:nvSpPr>
          <p:spPr bwMode="auto">
            <a:xfrm>
              <a:off x="3969" y="3294"/>
              <a:ext cx="1360"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284" name="Line 4"/>
            <p:cNvSpPr>
              <a:spLocks noChangeShapeType="1"/>
            </p:cNvSpPr>
            <p:nvPr/>
          </p:nvSpPr>
          <p:spPr bwMode="auto">
            <a:xfrm>
              <a:off x="3969" y="3430"/>
              <a:ext cx="1360"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285" name="Rectangle 5"/>
            <p:cNvSpPr>
              <a:spLocks noChangeArrowheads="1"/>
            </p:cNvSpPr>
            <p:nvPr/>
          </p:nvSpPr>
          <p:spPr bwMode="auto">
            <a:xfrm>
              <a:off x="3787" y="3158"/>
              <a:ext cx="31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latin typeface="Times New Roman" panose="02020603050405020304" pitchFamily="18" charset="0"/>
                  <a:ea typeface="华文楷体" panose="02010600040101010101" pitchFamily="2" charset="-122"/>
                </a:rPr>
                <a:t>5´</a:t>
              </a:r>
              <a:endParaRPr lang="en-US" altLang="zh-CN" sz="1800" b="1">
                <a:latin typeface="Times New Roman" panose="02020603050405020304" pitchFamily="18" charset="0"/>
              </a:endParaRPr>
            </a:p>
            <a:p>
              <a:r>
                <a:rPr lang="en-US" altLang="zh-CN" sz="1800" b="1">
                  <a:latin typeface="Times New Roman" panose="02020603050405020304" pitchFamily="18" charset="0"/>
                  <a:ea typeface="华文楷体" panose="02010600040101010101" pitchFamily="2" charset="-122"/>
                </a:rPr>
                <a:t>3´</a:t>
              </a:r>
            </a:p>
          </p:txBody>
        </p:sp>
        <p:sp>
          <p:nvSpPr>
            <p:cNvPr id="97286" name="Rectangle 6"/>
            <p:cNvSpPr>
              <a:spLocks noChangeArrowheads="1"/>
            </p:cNvSpPr>
            <p:nvPr/>
          </p:nvSpPr>
          <p:spPr bwMode="auto">
            <a:xfrm>
              <a:off x="5284" y="3158"/>
              <a:ext cx="31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latin typeface="Times New Roman" panose="02020603050405020304" pitchFamily="18" charset="0"/>
                  <a:ea typeface="华文楷体" panose="02010600040101010101" pitchFamily="2" charset="-122"/>
                </a:rPr>
                <a:t>3´</a:t>
              </a:r>
            </a:p>
            <a:p>
              <a:r>
                <a:rPr lang="en-US" altLang="zh-CN" sz="1800" b="1">
                  <a:latin typeface="Times New Roman" panose="02020603050405020304" pitchFamily="18" charset="0"/>
                  <a:ea typeface="华文楷体" panose="02010600040101010101" pitchFamily="2" charset="-122"/>
                </a:rPr>
                <a:t>5´</a:t>
              </a:r>
              <a:endParaRPr lang="en-US" altLang="zh-CN" sz="1800" b="1">
                <a:latin typeface="Times New Roman" panose="02020603050405020304" pitchFamily="18" charset="0"/>
              </a:endParaRPr>
            </a:p>
          </p:txBody>
        </p:sp>
      </p:grpSp>
      <p:sp>
        <p:nvSpPr>
          <p:cNvPr id="97287" name="Text Box 7"/>
          <p:cNvSpPr txBox="1">
            <a:spLocks noChangeArrowheads="1"/>
          </p:cNvSpPr>
          <p:nvPr/>
        </p:nvSpPr>
        <p:spPr bwMode="auto">
          <a:xfrm>
            <a:off x="5940425" y="271463"/>
            <a:ext cx="1455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latin typeface="Times New Roman" panose="02020603050405020304" pitchFamily="18" charset="0"/>
                <a:ea typeface="华文楷体" panose="02010600040101010101" pitchFamily="2" charset="-122"/>
              </a:rPr>
              <a:t>载体</a:t>
            </a:r>
            <a:r>
              <a:rPr lang="en-US" altLang="zh-CN" b="1">
                <a:latin typeface="Times New Roman" panose="02020603050405020304" pitchFamily="18" charset="0"/>
                <a:ea typeface="华文楷体" panose="02010600040101010101" pitchFamily="2" charset="-122"/>
              </a:rPr>
              <a:t>DNA</a:t>
            </a:r>
          </a:p>
        </p:txBody>
      </p:sp>
      <p:grpSp>
        <p:nvGrpSpPr>
          <p:cNvPr id="97288" name="Group 8"/>
          <p:cNvGrpSpPr>
            <a:grpSpLocks/>
          </p:cNvGrpSpPr>
          <p:nvPr/>
        </p:nvGrpSpPr>
        <p:grpSpPr bwMode="auto">
          <a:xfrm>
            <a:off x="1116013" y="1052513"/>
            <a:ext cx="2881312" cy="641350"/>
            <a:chOff x="3787" y="3158"/>
            <a:chExt cx="1815" cy="404"/>
          </a:xfrm>
        </p:grpSpPr>
        <p:sp>
          <p:nvSpPr>
            <p:cNvPr id="97289" name="Line 9"/>
            <p:cNvSpPr>
              <a:spLocks noChangeShapeType="1"/>
            </p:cNvSpPr>
            <p:nvPr/>
          </p:nvSpPr>
          <p:spPr bwMode="auto">
            <a:xfrm>
              <a:off x="3969" y="3294"/>
              <a:ext cx="1360" cy="0"/>
            </a:xfrm>
            <a:prstGeom prst="line">
              <a:avLst/>
            </a:prstGeom>
            <a:noFill/>
            <a:ln w="38100">
              <a:solidFill>
                <a:srgbClr val="CC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290" name="Line 10"/>
            <p:cNvSpPr>
              <a:spLocks noChangeShapeType="1"/>
            </p:cNvSpPr>
            <p:nvPr/>
          </p:nvSpPr>
          <p:spPr bwMode="auto">
            <a:xfrm>
              <a:off x="3969" y="3430"/>
              <a:ext cx="1360" cy="0"/>
            </a:xfrm>
            <a:prstGeom prst="line">
              <a:avLst/>
            </a:prstGeom>
            <a:noFill/>
            <a:ln w="38100">
              <a:solidFill>
                <a:srgbClr val="CC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291" name="Rectangle 11"/>
            <p:cNvSpPr>
              <a:spLocks noChangeArrowheads="1"/>
            </p:cNvSpPr>
            <p:nvPr/>
          </p:nvSpPr>
          <p:spPr bwMode="auto">
            <a:xfrm>
              <a:off x="3787" y="3158"/>
              <a:ext cx="31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latin typeface="Times New Roman" panose="02020603050405020304" pitchFamily="18" charset="0"/>
                  <a:ea typeface="华文楷体" panose="02010600040101010101" pitchFamily="2" charset="-122"/>
                </a:rPr>
                <a:t>5´</a:t>
              </a:r>
              <a:endParaRPr lang="en-US" altLang="zh-CN" sz="1800" b="1">
                <a:latin typeface="Times New Roman" panose="02020603050405020304" pitchFamily="18" charset="0"/>
              </a:endParaRPr>
            </a:p>
            <a:p>
              <a:r>
                <a:rPr lang="en-US" altLang="zh-CN" sz="1800" b="1">
                  <a:latin typeface="Times New Roman" panose="02020603050405020304" pitchFamily="18" charset="0"/>
                  <a:ea typeface="华文楷体" panose="02010600040101010101" pitchFamily="2" charset="-122"/>
                </a:rPr>
                <a:t>3´</a:t>
              </a:r>
            </a:p>
          </p:txBody>
        </p:sp>
        <p:sp>
          <p:nvSpPr>
            <p:cNvPr id="97292" name="Rectangle 12"/>
            <p:cNvSpPr>
              <a:spLocks noChangeArrowheads="1"/>
            </p:cNvSpPr>
            <p:nvPr/>
          </p:nvSpPr>
          <p:spPr bwMode="auto">
            <a:xfrm>
              <a:off x="5284" y="3158"/>
              <a:ext cx="31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latin typeface="Times New Roman" panose="02020603050405020304" pitchFamily="18" charset="0"/>
                  <a:ea typeface="华文楷体" panose="02010600040101010101" pitchFamily="2" charset="-122"/>
                </a:rPr>
                <a:t>3´</a:t>
              </a:r>
            </a:p>
            <a:p>
              <a:r>
                <a:rPr lang="en-US" altLang="zh-CN" sz="1800" b="1">
                  <a:latin typeface="Times New Roman" panose="02020603050405020304" pitchFamily="18" charset="0"/>
                  <a:ea typeface="华文楷体" panose="02010600040101010101" pitchFamily="2" charset="-122"/>
                </a:rPr>
                <a:t>5´</a:t>
              </a:r>
              <a:endParaRPr lang="en-US" altLang="zh-CN" sz="1800" b="1">
                <a:latin typeface="Times New Roman" panose="02020603050405020304" pitchFamily="18" charset="0"/>
              </a:endParaRPr>
            </a:p>
          </p:txBody>
        </p:sp>
      </p:grpSp>
      <p:sp>
        <p:nvSpPr>
          <p:cNvPr id="97293" name="Text Box 13"/>
          <p:cNvSpPr txBox="1">
            <a:spLocks noChangeArrowheads="1"/>
          </p:cNvSpPr>
          <p:nvPr/>
        </p:nvSpPr>
        <p:spPr bwMode="auto">
          <a:xfrm>
            <a:off x="1908175" y="293688"/>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latin typeface="Times New Roman" panose="02020603050405020304" pitchFamily="18" charset="0"/>
                <a:ea typeface="华文楷体" panose="02010600040101010101" pitchFamily="2" charset="-122"/>
              </a:rPr>
              <a:t>目的基因</a:t>
            </a:r>
          </a:p>
        </p:txBody>
      </p:sp>
      <p:sp>
        <p:nvSpPr>
          <p:cNvPr id="97294" name="Line 14"/>
          <p:cNvSpPr>
            <a:spLocks noChangeShapeType="1"/>
          </p:cNvSpPr>
          <p:nvPr/>
        </p:nvSpPr>
        <p:spPr bwMode="auto">
          <a:xfrm>
            <a:off x="2484438" y="692150"/>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295" name="Text Box 15"/>
          <p:cNvSpPr txBox="1">
            <a:spLocks noChangeArrowheads="1"/>
          </p:cNvSpPr>
          <p:nvPr/>
        </p:nvSpPr>
        <p:spPr bwMode="auto">
          <a:xfrm>
            <a:off x="2484438" y="765175"/>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a:latin typeface="Times New Roman" panose="02020603050405020304" pitchFamily="18" charset="0"/>
                <a:ea typeface="华文楷体" panose="02010600040101010101" pitchFamily="2" charset="-122"/>
              </a:rPr>
              <a:t>限制酶或机械剪切</a:t>
            </a:r>
          </a:p>
        </p:txBody>
      </p:sp>
      <p:sp>
        <p:nvSpPr>
          <p:cNvPr id="97296" name="Line 16"/>
          <p:cNvSpPr>
            <a:spLocks noChangeShapeType="1"/>
          </p:cNvSpPr>
          <p:nvPr/>
        </p:nvSpPr>
        <p:spPr bwMode="auto">
          <a:xfrm>
            <a:off x="6516688" y="692150"/>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297" name="Text Box 17"/>
          <p:cNvSpPr txBox="1">
            <a:spLocks noChangeArrowheads="1"/>
          </p:cNvSpPr>
          <p:nvPr/>
        </p:nvSpPr>
        <p:spPr bwMode="auto">
          <a:xfrm>
            <a:off x="6516688" y="765175"/>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a:latin typeface="Times New Roman" panose="02020603050405020304" pitchFamily="18" charset="0"/>
                <a:ea typeface="华文楷体" panose="02010600040101010101" pitchFamily="2" charset="-122"/>
              </a:rPr>
              <a:t>限制酶</a:t>
            </a:r>
          </a:p>
        </p:txBody>
      </p:sp>
      <p:grpSp>
        <p:nvGrpSpPr>
          <p:cNvPr id="131072" name="Group 0"/>
          <p:cNvGrpSpPr>
            <a:grpSpLocks/>
          </p:cNvGrpSpPr>
          <p:nvPr/>
        </p:nvGrpSpPr>
        <p:grpSpPr bwMode="auto">
          <a:xfrm>
            <a:off x="0" y="1557338"/>
            <a:ext cx="8891588" cy="2225675"/>
            <a:chOff x="0" y="981"/>
            <a:chExt cx="5601" cy="1402"/>
          </a:xfrm>
        </p:grpSpPr>
        <p:grpSp>
          <p:nvGrpSpPr>
            <p:cNvPr id="97299" name="Group 19"/>
            <p:cNvGrpSpPr>
              <a:grpSpLocks/>
            </p:cNvGrpSpPr>
            <p:nvPr/>
          </p:nvGrpSpPr>
          <p:grpSpPr bwMode="auto">
            <a:xfrm>
              <a:off x="3198" y="1298"/>
              <a:ext cx="1905" cy="404"/>
              <a:chOff x="3515" y="1253"/>
              <a:chExt cx="1769" cy="404"/>
            </a:xfrm>
          </p:grpSpPr>
          <p:sp>
            <p:nvSpPr>
              <p:cNvPr id="97300" name="Line 20"/>
              <p:cNvSpPr>
                <a:spLocks noChangeShapeType="1"/>
              </p:cNvSpPr>
              <p:nvPr/>
            </p:nvSpPr>
            <p:spPr bwMode="auto">
              <a:xfrm>
                <a:off x="3878" y="1389"/>
                <a:ext cx="1224"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01" name="Line 21"/>
              <p:cNvSpPr>
                <a:spLocks noChangeShapeType="1"/>
              </p:cNvSpPr>
              <p:nvPr/>
            </p:nvSpPr>
            <p:spPr bwMode="auto">
              <a:xfrm>
                <a:off x="3696" y="1525"/>
                <a:ext cx="1225"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02" name="Rectangle 22"/>
              <p:cNvSpPr>
                <a:spLocks noChangeArrowheads="1"/>
              </p:cNvSpPr>
              <p:nvPr/>
            </p:nvSpPr>
            <p:spPr bwMode="auto">
              <a:xfrm>
                <a:off x="3515" y="1253"/>
                <a:ext cx="45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latin typeface="Times New Roman" panose="02020603050405020304" pitchFamily="18" charset="0"/>
                    <a:ea typeface="华文楷体" panose="02010600040101010101" pitchFamily="2" charset="-122"/>
                  </a:rPr>
                  <a:t>      5´</a:t>
                </a:r>
                <a:endParaRPr lang="en-US" altLang="zh-CN" sz="1800" b="1">
                  <a:latin typeface="Times New Roman" panose="02020603050405020304" pitchFamily="18" charset="0"/>
                </a:endParaRPr>
              </a:p>
              <a:p>
                <a:r>
                  <a:rPr lang="en-US" altLang="zh-CN" sz="1800" b="1">
                    <a:latin typeface="Times New Roman" panose="02020603050405020304" pitchFamily="18" charset="0"/>
                    <a:ea typeface="华文楷体" panose="02010600040101010101" pitchFamily="2" charset="-122"/>
                  </a:rPr>
                  <a:t>3´</a:t>
                </a:r>
              </a:p>
            </p:txBody>
          </p:sp>
          <p:sp>
            <p:nvSpPr>
              <p:cNvPr id="97303" name="Rectangle 23"/>
              <p:cNvSpPr>
                <a:spLocks noChangeArrowheads="1"/>
              </p:cNvSpPr>
              <p:nvPr/>
            </p:nvSpPr>
            <p:spPr bwMode="auto">
              <a:xfrm>
                <a:off x="4876" y="1253"/>
                <a:ext cx="4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latin typeface="Times New Roman" panose="02020603050405020304" pitchFamily="18" charset="0"/>
                    <a:ea typeface="华文楷体" panose="02010600040101010101" pitchFamily="2" charset="-122"/>
                  </a:rPr>
                  <a:t>     3´</a:t>
                </a:r>
              </a:p>
              <a:p>
                <a:r>
                  <a:rPr lang="en-US" altLang="zh-CN" sz="1800" b="1">
                    <a:latin typeface="Times New Roman" panose="02020603050405020304" pitchFamily="18" charset="0"/>
                    <a:ea typeface="华文楷体" panose="02010600040101010101" pitchFamily="2" charset="-122"/>
                  </a:rPr>
                  <a:t>5´</a:t>
                </a:r>
                <a:endParaRPr lang="en-US" altLang="zh-CN" sz="1800" b="1">
                  <a:latin typeface="Times New Roman" panose="02020603050405020304" pitchFamily="18" charset="0"/>
                </a:endParaRPr>
              </a:p>
            </p:txBody>
          </p:sp>
        </p:grpSp>
        <p:grpSp>
          <p:nvGrpSpPr>
            <p:cNvPr id="97304" name="Group 24"/>
            <p:cNvGrpSpPr>
              <a:grpSpLocks/>
            </p:cNvGrpSpPr>
            <p:nvPr/>
          </p:nvGrpSpPr>
          <p:grpSpPr bwMode="auto">
            <a:xfrm>
              <a:off x="2789" y="1979"/>
              <a:ext cx="2812" cy="404"/>
              <a:chOff x="2835" y="1979"/>
              <a:chExt cx="2812" cy="404"/>
            </a:xfrm>
          </p:grpSpPr>
          <p:sp>
            <p:nvSpPr>
              <p:cNvPr id="97305" name="Line 25"/>
              <p:cNvSpPr>
                <a:spLocks noChangeShapeType="1"/>
              </p:cNvSpPr>
              <p:nvPr/>
            </p:nvSpPr>
            <p:spPr bwMode="auto">
              <a:xfrm>
                <a:off x="3742" y="2115"/>
                <a:ext cx="1224" cy="1"/>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06" name="Line 26"/>
              <p:cNvSpPr>
                <a:spLocks noChangeShapeType="1"/>
              </p:cNvSpPr>
              <p:nvPr/>
            </p:nvSpPr>
            <p:spPr bwMode="auto">
              <a:xfrm>
                <a:off x="3606" y="2251"/>
                <a:ext cx="1179" cy="1"/>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07" name="Rectangle 27"/>
              <p:cNvSpPr>
                <a:spLocks noChangeArrowheads="1"/>
              </p:cNvSpPr>
              <p:nvPr/>
            </p:nvSpPr>
            <p:spPr bwMode="auto">
              <a:xfrm>
                <a:off x="2835" y="1979"/>
                <a:ext cx="99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latin typeface="Times New Roman" panose="02020603050405020304" pitchFamily="18" charset="0"/>
                    <a:ea typeface="华文楷体" panose="02010600040101010101" pitchFamily="2" charset="-122"/>
                  </a:rPr>
                  <a:t>                     5´</a:t>
                </a:r>
                <a:endParaRPr lang="en-US" altLang="zh-CN" sz="1800" b="1">
                  <a:latin typeface="Times New Roman" panose="02020603050405020304" pitchFamily="18" charset="0"/>
                </a:endParaRPr>
              </a:p>
              <a:p>
                <a:r>
                  <a:rPr lang="en-US" altLang="zh-CN" sz="1800" b="1">
                    <a:latin typeface="Times New Roman" panose="02020603050405020304" pitchFamily="18" charset="0"/>
                    <a:ea typeface="华文楷体" panose="02010600040101010101" pitchFamily="2" charset="-122"/>
                  </a:rPr>
                  <a:t>   3´ </a:t>
                </a:r>
                <a:r>
                  <a:rPr lang="en-US" altLang="zh-CN" sz="1800" b="1">
                    <a:solidFill>
                      <a:schemeClr val="folHlink"/>
                    </a:solidFill>
                    <a:latin typeface="Times New Roman" panose="02020603050405020304" pitchFamily="18" charset="0"/>
                    <a:ea typeface="华文楷体" panose="02010600040101010101" pitchFamily="2" charset="-122"/>
                  </a:rPr>
                  <a:t>T(T)</a:t>
                </a:r>
                <a:r>
                  <a:rPr lang="en-US" altLang="zh-CN" sz="1800" b="1" baseline="-25000">
                    <a:solidFill>
                      <a:schemeClr val="folHlink"/>
                    </a:solidFill>
                    <a:latin typeface="Times New Roman" panose="02020603050405020304" pitchFamily="18" charset="0"/>
                    <a:ea typeface="华文楷体" panose="02010600040101010101" pitchFamily="2" charset="-122"/>
                  </a:rPr>
                  <a:t>n</a:t>
                </a:r>
                <a:r>
                  <a:rPr lang="en-US" altLang="zh-CN" sz="1800" b="1">
                    <a:solidFill>
                      <a:schemeClr val="folHlink"/>
                    </a:solidFill>
                    <a:latin typeface="Times New Roman" panose="02020603050405020304" pitchFamily="18" charset="0"/>
                    <a:ea typeface="华文楷体" panose="02010600040101010101" pitchFamily="2" charset="-122"/>
                  </a:rPr>
                  <a:t>T</a:t>
                </a:r>
                <a:r>
                  <a:rPr lang="en-US" altLang="zh-CN" sz="1800" b="1">
                    <a:latin typeface="Times New Roman" panose="02020603050405020304" pitchFamily="18" charset="0"/>
                    <a:ea typeface="华文楷体" panose="02010600040101010101" pitchFamily="2" charset="-122"/>
                  </a:rPr>
                  <a:t> </a:t>
                </a:r>
              </a:p>
            </p:txBody>
          </p:sp>
          <p:sp>
            <p:nvSpPr>
              <p:cNvPr id="97308" name="Rectangle 28"/>
              <p:cNvSpPr>
                <a:spLocks noChangeArrowheads="1"/>
              </p:cNvSpPr>
              <p:nvPr/>
            </p:nvSpPr>
            <p:spPr bwMode="auto">
              <a:xfrm>
                <a:off x="4740" y="1979"/>
                <a:ext cx="90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latin typeface="Times New Roman" panose="02020603050405020304" pitchFamily="18" charset="0"/>
                    <a:ea typeface="华文楷体" panose="02010600040101010101" pitchFamily="2" charset="-122"/>
                  </a:rPr>
                  <a:t>     </a:t>
                </a:r>
                <a:r>
                  <a:rPr lang="en-US" altLang="zh-CN" sz="1800" b="1">
                    <a:solidFill>
                      <a:schemeClr val="folHlink"/>
                    </a:solidFill>
                    <a:latin typeface="Times New Roman" panose="02020603050405020304" pitchFamily="18" charset="0"/>
                    <a:ea typeface="华文楷体" panose="02010600040101010101" pitchFamily="2" charset="-122"/>
                  </a:rPr>
                  <a:t>T(T)</a:t>
                </a:r>
                <a:r>
                  <a:rPr lang="en-US" altLang="zh-CN" sz="1800" b="1" baseline="-25000">
                    <a:solidFill>
                      <a:schemeClr val="folHlink"/>
                    </a:solidFill>
                    <a:latin typeface="Times New Roman" panose="02020603050405020304" pitchFamily="18" charset="0"/>
                    <a:ea typeface="华文楷体" panose="02010600040101010101" pitchFamily="2" charset="-122"/>
                  </a:rPr>
                  <a:t>n</a:t>
                </a:r>
                <a:r>
                  <a:rPr lang="en-US" altLang="zh-CN" sz="1800" b="1">
                    <a:solidFill>
                      <a:schemeClr val="folHlink"/>
                    </a:solidFill>
                    <a:latin typeface="Times New Roman" panose="02020603050405020304" pitchFamily="18" charset="0"/>
                    <a:ea typeface="华文楷体" panose="02010600040101010101" pitchFamily="2" charset="-122"/>
                  </a:rPr>
                  <a:t>T</a:t>
                </a:r>
                <a:r>
                  <a:rPr lang="en-US" altLang="zh-CN" sz="1800" b="1">
                    <a:latin typeface="Times New Roman" panose="02020603050405020304" pitchFamily="18" charset="0"/>
                    <a:ea typeface="华文楷体" panose="02010600040101010101" pitchFamily="2" charset="-122"/>
                  </a:rPr>
                  <a:t> 3´</a:t>
                </a:r>
              </a:p>
              <a:p>
                <a:r>
                  <a:rPr lang="en-US" altLang="zh-CN" sz="1800" b="1">
                    <a:latin typeface="Times New Roman" panose="02020603050405020304" pitchFamily="18" charset="0"/>
                    <a:ea typeface="华文楷体" panose="02010600040101010101" pitchFamily="2" charset="-122"/>
                  </a:rPr>
                  <a:t>5´</a:t>
                </a:r>
                <a:endParaRPr lang="en-US" altLang="zh-CN" sz="1800" b="1">
                  <a:latin typeface="Times New Roman" panose="02020603050405020304" pitchFamily="18" charset="0"/>
                </a:endParaRPr>
              </a:p>
            </p:txBody>
          </p:sp>
        </p:grpSp>
        <p:grpSp>
          <p:nvGrpSpPr>
            <p:cNvPr id="97309" name="Group 29"/>
            <p:cNvGrpSpPr>
              <a:grpSpLocks/>
            </p:cNvGrpSpPr>
            <p:nvPr/>
          </p:nvGrpSpPr>
          <p:grpSpPr bwMode="auto">
            <a:xfrm>
              <a:off x="612" y="1298"/>
              <a:ext cx="1905" cy="404"/>
              <a:chOff x="703" y="1389"/>
              <a:chExt cx="1769" cy="404"/>
            </a:xfrm>
          </p:grpSpPr>
          <p:sp>
            <p:nvSpPr>
              <p:cNvPr id="97310" name="Line 30"/>
              <p:cNvSpPr>
                <a:spLocks noChangeShapeType="1"/>
              </p:cNvSpPr>
              <p:nvPr/>
            </p:nvSpPr>
            <p:spPr bwMode="auto">
              <a:xfrm>
                <a:off x="1066" y="1525"/>
                <a:ext cx="1224" cy="0"/>
              </a:xfrm>
              <a:prstGeom prst="line">
                <a:avLst/>
              </a:prstGeom>
              <a:noFill/>
              <a:ln w="38100">
                <a:solidFill>
                  <a:srgbClr val="CC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11" name="Line 31"/>
              <p:cNvSpPr>
                <a:spLocks noChangeShapeType="1"/>
              </p:cNvSpPr>
              <p:nvPr/>
            </p:nvSpPr>
            <p:spPr bwMode="auto">
              <a:xfrm>
                <a:off x="885" y="1661"/>
                <a:ext cx="1224" cy="0"/>
              </a:xfrm>
              <a:prstGeom prst="line">
                <a:avLst/>
              </a:prstGeom>
              <a:noFill/>
              <a:ln w="38100">
                <a:solidFill>
                  <a:srgbClr val="CC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12" name="Rectangle 32"/>
              <p:cNvSpPr>
                <a:spLocks noChangeArrowheads="1"/>
              </p:cNvSpPr>
              <p:nvPr/>
            </p:nvSpPr>
            <p:spPr bwMode="auto">
              <a:xfrm>
                <a:off x="703" y="1389"/>
                <a:ext cx="45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latin typeface="Times New Roman" panose="02020603050405020304" pitchFamily="18" charset="0"/>
                    <a:ea typeface="华文楷体" panose="02010600040101010101" pitchFamily="2" charset="-122"/>
                  </a:rPr>
                  <a:t>      5´</a:t>
                </a:r>
                <a:r>
                  <a:rPr lang="en-US" altLang="zh-CN" sz="1800" b="1">
                    <a:latin typeface="Times New Roman" panose="02020603050405020304" pitchFamily="18" charset="0"/>
                  </a:rPr>
                  <a:t> </a:t>
                </a:r>
              </a:p>
              <a:p>
                <a:r>
                  <a:rPr lang="en-US" altLang="zh-CN" sz="1800" b="1">
                    <a:latin typeface="Times New Roman" panose="02020603050405020304" pitchFamily="18" charset="0"/>
                    <a:ea typeface="华文楷体" panose="02010600040101010101" pitchFamily="2" charset="-122"/>
                  </a:rPr>
                  <a:t>3´</a:t>
                </a:r>
              </a:p>
            </p:txBody>
          </p:sp>
          <p:sp>
            <p:nvSpPr>
              <p:cNvPr id="97313" name="Rectangle 33"/>
              <p:cNvSpPr>
                <a:spLocks noChangeArrowheads="1"/>
              </p:cNvSpPr>
              <p:nvPr/>
            </p:nvSpPr>
            <p:spPr bwMode="auto">
              <a:xfrm>
                <a:off x="2064" y="1389"/>
                <a:ext cx="4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latin typeface="Times New Roman" panose="02020603050405020304" pitchFamily="18" charset="0"/>
                    <a:ea typeface="华文楷体" panose="02010600040101010101" pitchFamily="2" charset="-122"/>
                  </a:rPr>
                  <a:t>     3´</a:t>
                </a:r>
              </a:p>
              <a:p>
                <a:r>
                  <a:rPr lang="en-US" altLang="zh-CN" sz="1800" b="1">
                    <a:latin typeface="Times New Roman" panose="02020603050405020304" pitchFamily="18" charset="0"/>
                    <a:ea typeface="华文楷体" panose="02010600040101010101" pitchFamily="2" charset="-122"/>
                  </a:rPr>
                  <a:t>5´</a:t>
                </a:r>
                <a:endParaRPr lang="en-US" altLang="zh-CN" sz="1800" b="1">
                  <a:latin typeface="Times New Roman" panose="02020603050405020304" pitchFamily="18" charset="0"/>
                </a:endParaRPr>
              </a:p>
            </p:txBody>
          </p:sp>
        </p:grpSp>
        <p:grpSp>
          <p:nvGrpSpPr>
            <p:cNvPr id="97314" name="Group 34"/>
            <p:cNvGrpSpPr>
              <a:grpSpLocks/>
            </p:cNvGrpSpPr>
            <p:nvPr/>
          </p:nvGrpSpPr>
          <p:grpSpPr bwMode="auto">
            <a:xfrm>
              <a:off x="0" y="1979"/>
              <a:ext cx="2812" cy="404"/>
              <a:chOff x="0" y="1979"/>
              <a:chExt cx="2767" cy="404"/>
            </a:xfrm>
          </p:grpSpPr>
          <p:sp>
            <p:nvSpPr>
              <p:cNvPr id="97315" name="Line 35"/>
              <p:cNvSpPr>
                <a:spLocks noChangeShapeType="1"/>
              </p:cNvSpPr>
              <p:nvPr/>
            </p:nvSpPr>
            <p:spPr bwMode="auto">
              <a:xfrm>
                <a:off x="907" y="2115"/>
                <a:ext cx="1180" cy="0"/>
              </a:xfrm>
              <a:prstGeom prst="line">
                <a:avLst/>
              </a:prstGeom>
              <a:noFill/>
              <a:ln w="38100">
                <a:solidFill>
                  <a:srgbClr val="CC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16" name="Line 36"/>
              <p:cNvSpPr>
                <a:spLocks noChangeShapeType="1"/>
              </p:cNvSpPr>
              <p:nvPr/>
            </p:nvSpPr>
            <p:spPr bwMode="auto">
              <a:xfrm>
                <a:off x="793" y="2251"/>
                <a:ext cx="1112" cy="0"/>
              </a:xfrm>
              <a:prstGeom prst="line">
                <a:avLst/>
              </a:prstGeom>
              <a:noFill/>
              <a:ln w="38100">
                <a:solidFill>
                  <a:srgbClr val="CC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17" name="Rectangle 37"/>
              <p:cNvSpPr>
                <a:spLocks noChangeArrowheads="1"/>
              </p:cNvSpPr>
              <p:nvPr/>
            </p:nvSpPr>
            <p:spPr bwMode="auto">
              <a:xfrm>
                <a:off x="0" y="1979"/>
                <a:ext cx="99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latin typeface="Times New Roman" panose="02020603050405020304" pitchFamily="18" charset="0"/>
                    <a:ea typeface="华文楷体" panose="02010600040101010101" pitchFamily="2" charset="-122"/>
                  </a:rPr>
                  <a:t>                     5´</a:t>
                </a:r>
                <a:endParaRPr lang="en-US" altLang="zh-CN" sz="1800" b="1">
                  <a:latin typeface="Times New Roman" panose="02020603050405020304" pitchFamily="18" charset="0"/>
                </a:endParaRPr>
              </a:p>
              <a:p>
                <a:r>
                  <a:rPr lang="en-US" altLang="zh-CN" sz="1800" b="1">
                    <a:latin typeface="Times New Roman" panose="02020603050405020304" pitchFamily="18" charset="0"/>
                    <a:ea typeface="华文楷体" panose="02010600040101010101" pitchFamily="2" charset="-122"/>
                  </a:rPr>
                  <a:t>   3´ </a:t>
                </a:r>
                <a:r>
                  <a:rPr lang="en-US" altLang="zh-CN" sz="1800" b="1">
                    <a:solidFill>
                      <a:srgbClr val="CC0066"/>
                    </a:solidFill>
                    <a:latin typeface="Times New Roman" panose="02020603050405020304" pitchFamily="18" charset="0"/>
                    <a:ea typeface="华文楷体" panose="02010600040101010101" pitchFamily="2" charset="-122"/>
                  </a:rPr>
                  <a:t>A(A)</a:t>
                </a:r>
                <a:r>
                  <a:rPr lang="en-US" altLang="zh-CN" sz="1800" b="1" baseline="-25000">
                    <a:solidFill>
                      <a:srgbClr val="CC0066"/>
                    </a:solidFill>
                    <a:latin typeface="Times New Roman" panose="02020603050405020304" pitchFamily="18" charset="0"/>
                    <a:ea typeface="华文楷体" panose="02010600040101010101" pitchFamily="2" charset="-122"/>
                  </a:rPr>
                  <a:t>n</a:t>
                </a:r>
                <a:r>
                  <a:rPr lang="en-US" altLang="zh-CN" sz="1800" b="1">
                    <a:solidFill>
                      <a:srgbClr val="CC0066"/>
                    </a:solidFill>
                    <a:latin typeface="Times New Roman" panose="02020603050405020304" pitchFamily="18" charset="0"/>
                    <a:ea typeface="华文楷体" panose="02010600040101010101" pitchFamily="2" charset="-122"/>
                  </a:rPr>
                  <a:t>A</a:t>
                </a:r>
                <a:r>
                  <a:rPr lang="en-US" altLang="zh-CN" sz="1800" b="1">
                    <a:latin typeface="Times New Roman" panose="02020603050405020304" pitchFamily="18" charset="0"/>
                    <a:ea typeface="华文楷体" panose="02010600040101010101" pitchFamily="2" charset="-122"/>
                  </a:rPr>
                  <a:t> </a:t>
                </a:r>
              </a:p>
            </p:txBody>
          </p:sp>
          <p:sp>
            <p:nvSpPr>
              <p:cNvPr id="97318" name="Rectangle 38"/>
              <p:cNvSpPr>
                <a:spLocks noChangeArrowheads="1"/>
              </p:cNvSpPr>
              <p:nvPr/>
            </p:nvSpPr>
            <p:spPr bwMode="auto">
              <a:xfrm>
                <a:off x="1860" y="1979"/>
                <a:ext cx="90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latin typeface="Times New Roman" panose="02020603050405020304" pitchFamily="18" charset="0"/>
                    <a:ea typeface="华文楷体" panose="02010600040101010101" pitchFamily="2" charset="-122"/>
                  </a:rPr>
                  <a:t>     </a:t>
                </a:r>
                <a:r>
                  <a:rPr lang="en-US" altLang="zh-CN" sz="1800" b="1">
                    <a:solidFill>
                      <a:srgbClr val="CC0066"/>
                    </a:solidFill>
                    <a:latin typeface="Times New Roman" panose="02020603050405020304" pitchFamily="18" charset="0"/>
                    <a:ea typeface="华文楷体" panose="02010600040101010101" pitchFamily="2" charset="-122"/>
                  </a:rPr>
                  <a:t>A(A)</a:t>
                </a:r>
                <a:r>
                  <a:rPr lang="en-US" altLang="zh-CN" sz="1800" b="1" baseline="-25000">
                    <a:solidFill>
                      <a:srgbClr val="CC0066"/>
                    </a:solidFill>
                    <a:latin typeface="Times New Roman" panose="02020603050405020304" pitchFamily="18" charset="0"/>
                    <a:ea typeface="华文楷体" panose="02010600040101010101" pitchFamily="2" charset="-122"/>
                  </a:rPr>
                  <a:t>n</a:t>
                </a:r>
                <a:r>
                  <a:rPr lang="en-US" altLang="zh-CN" sz="1800" b="1">
                    <a:solidFill>
                      <a:srgbClr val="CC0066"/>
                    </a:solidFill>
                    <a:latin typeface="Times New Roman" panose="02020603050405020304" pitchFamily="18" charset="0"/>
                    <a:ea typeface="华文楷体" panose="02010600040101010101" pitchFamily="2" charset="-122"/>
                  </a:rPr>
                  <a:t>A</a:t>
                </a:r>
                <a:r>
                  <a:rPr lang="en-US" altLang="zh-CN" sz="1800" b="1">
                    <a:latin typeface="Times New Roman" panose="02020603050405020304" pitchFamily="18" charset="0"/>
                    <a:ea typeface="华文楷体" panose="02010600040101010101" pitchFamily="2" charset="-122"/>
                  </a:rPr>
                  <a:t> 3´</a:t>
                </a:r>
              </a:p>
              <a:p>
                <a:r>
                  <a:rPr lang="en-US" altLang="zh-CN" sz="1800" b="1">
                    <a:latin typeface="Times New Roman" panose="02020603050405020304" pitchFamily="18" charset="0"/>
                    <a:ea typeface="华文楷体" panose="02010600040101010101" pitchFamily="2" charset="-122"/>
                  </a:rPr>
                  <a:t>5´</a:t>
                </a:r>
                <a:endParaRPr lang="en-US" altLang="zh-CN" sz="1800" b="1">
                  <a:latin typeface="Times New Roman" panose="02020603050405020304" pitchFamily="18" charset="0"/>
                </a:endParaRPr>
              </a:p>
            </p:txBody>
          </p:sp>
        </p:grpSp>
        <p:sp>
          <p:nvSpPr>
            <p:cNvPr id="97319" name="Line 39"/>
            <p:cNvSpPr>
              <a:spLocks noChangeShapeType="1"/>
            </p:cNvSpPr>
            <p:nvPr/>
          </p:nvSpPr>
          <p:spPr bwMode="auto">
            <a:xfrm>
              <a:off x="1565" y="981"/>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20" name="Text Box 40"/>
            <p:cNvSpPr txBox="1">
              <a:spLocks noChangeArrowheads="1"/>
            </p:cNvSpPr>
            <p:nvPr/>
          </p:nvSpPr>
          <p:spPr bwMode="auto">
            <a:xfrm>
              <a:off x="1565" y="1026"/>
              <a:ext cx="9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zh-CN" sz="1800" b="1">
                  <a:latin typeface="Times New Roman" panose="02020603050405020304" pitchFamily="18" charset="0"/>
                </a:rPr>
                <a:t>λ</a:t>
              </a:r>
              <a:r>
                <a:rPr lang="en-US" altLang="zh-CN" sz="1800" b="1">
                  <a:latin typeface="Times New Roman" panose="02020603050405020304" pitchFamily="18" charset="0"/>
                </a:rPr>
                <a:t>-</a:t>
              </a:r>
              <a:r>
                <a:rPr lang="zh-CN" altLang="en-US" sz="1800" b="1">
                  <a:latin typeface="Times New Roman" panose="02020603050405020304" pitchFamily="18" charset="0"/>
                </a:rPr>
                <a:t>核酸外切酶</a:t>
              </a:r>
              <a:endParaRPr lang="zh-CN" altLang="el-GR" sz="1800" b="1">
                <a:latin typeface="Times New Roman" panose="02020603050405020304" pitchFamily="18" charset="0"/>
              </a:endParaRPr>
            </a:p>
          </p:txBody>
        </p:sp>
        <p:sp>
          <p:nvSpPr>
            <p:cNvPr id="97321" name="Line 41"/>
            <p:cNvSpPr>
              <a:spLocks noChangeShapeType="1"/>
            </p:cNvSpPr>
            <p:nvPr/>
          </p:nvSpPr>
          <p:spPr bwMode="auto">
            <a:xfrm>
              <a:off x="4105" y="981"/>
              <a:ext cx="0"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22" name="Text Box 42"/>
            <p:cNvSpPr txBox="1">
              <a:spLocks noChangeArrowheads="1"/>
            </p:cNvSpPr>
            <p:nvPr/>
          </p:nvSpPr>
          <p:spPr bwMode="auto">
            <a:xfrm>
              <a:off x="4105" y="1026"/>
              <a:ext cx="9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zh-CN" sz="1800" b="1">
                  <a:latin typeface="Times New Roman" panose="02020603050405020304" pitchFamily="18" charset="0"/>
                </a:rPr>
                <a:t>λ</a:t>
              </a:r>
              <a:r>
                <a:rPr lang="en-US" altLang="zh-CN" sz="1800" b="1">
                  <a:latin typeface="Times New Roman" panose="02020603050405020304" pitchFamily="18" charset="0"/>
                </a:rPr>
                <a:t>-</a:t>
              </a:r>
              <a:r>
                <a:rPr lang="zh-CN" altLang="en-US" sz="1800" b="1">
                  <a:latin typeface="Times New Roman" panose="02020603050405020304" pitchFamily="18" charset="0"/>
                </a:rPr>
                <a:t>核酸外切酶</a:t>
              </a:r>
              <a:endParaRPr lang="zh-CN" altLang="el-GR" sz="1800" b="1">
                <a:latin typeface="Times New Roman" panose="02020603050405020304" pitchFamily="18" charset="0"/>
              </a:endParaRPr>
            </a:p>
          </p:txBody>
        </p:sp>
        <p:sp>
          <p:nvSpPr>
            <p:cNvPr id="97323" name="Line 43"/>
            <p:cNvSpPr>
              <a:spLocks noChangeShapeType="1"/>
            </p:cNvSpPr>
            <p:nvPr/>
          </p:nvSpPr>
          <p:spPr bwMode="auto">
            <a:xfrm>
              <a:off x="1565" y="1616"/>
              <a:ext cx="0"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24" name="Text Box 44"/>
            <p:cNvSpPr txBox="1">
              <a:spLocks noChangeArrowheads="1"/>
            </p:cNvSpPr>
            <p:nvPr/>
          </p:nvSpPr>
          <p:spPr bwMode="auto">
            <a:xfrm>
              <a:off x="1610" y="1632"/>
              <a:ext cx="8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a:latin typeface="Times New Roman" panose="02020603050405020304" pitchFamily="18" charset="0"/>
                  <a:ea typeface="华文楷体" panose="02010600040101010101" pitchFamily="2" charset="-122"/>
                </a:rPr>
                <a:t>末端转移酶</a:t>
              </a:r>
            </a:p>
            <a:p>
              <a:r>
                <a:rPr lang="en-US" altLang="zh-CN" sz="1800" b="1">
                  <a:latin typeface="Times New Roman" panose="02020603050405020304" pitchFamily="18" charset="0"/>
                  <a:ea typeface="华文楷体" panose="02010600040101010101" pitchFamily="2" charset="-122"/>
                </a:rPr>
                <a:t>+ </a:t>
              </a:r>
              <a:r>
                <a:rPr lang="en-US" altLang="zh-CN" sz="1800" b="1">
                  <a:solidFill>
                    <a:srgbClr val="CC0066"/>
                  </a:solidFill>
                  <a:latin typeface="Times New Roman" panose="02020603050405020304" pitchFamily="18" charset="0"/>
                  <a:ea typeface="华文楷体" panose="02010600040101010101" pitchFamily="2" charset="-122"/>
                </a:rPr>
                <a:t>dATP</a:t>
              </a:r>
            </a:p>
          </p:txBody>
        </p:sp>
        <p:sp>
          <p:nvSpPr>
            <p:cNvPr id="97325" name="Line 45"/>
            <p:cNvSpPr>
              <a:spLocks noChangeShapeType="1"/>
            </p:cNvSpPr>
            <p:nvPr/>
          </p:nvSpPr>
          <p:spPr bwMode="auto">
            <a:xfrm>
              <a:off x="4105" y="1616"/>
              <a:ext cx="0"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26" name="Text Box 46"/>
            <p:cNvSpPr txBox="1">
              <a:spLocks noChangeArrowheads="1"/>
            </p:cNvSpPr>
            <p:nvPr/>
          </p:nvSpPr>
          <p:spPr bwMode="auto">
            <a:xfrm>
              <a:off x="4150" y="1632"/>
              <a:ext cx="8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800" b="1">
                  <a:latin typeface="Times New Roman" panose="02020603050405020304" pitchFamily="18" charset="0"/>
                  <a:ea typeface="华文楷体" panose="02010600040101010101" pitchFamily="2" charset="-122"/>
                </a:rPr>
                <a:t>末端转移酶</a:t>
              </a:r>
            </a:p>
            <a:p>
              <a:r>
                <a:rPr lang="en-US" altLang="zh-CN" sz="1800" b="1">
                  <a:latin typeface="Times New Roman" panose="02020603050405020304" pitchFamily="18" charset="0"/>
                  <a:ea typeface="华文楷体" panose="02010600040101010101" pitchFamily="2" charset="-122"/>
                </a:rPr>
                <a:t>+ </a:t>
              </a:r>
              <a:r>
                <a:rPr lang="en-US" altLang="zh-CN" sz="1800" b="1">
                  <a:solidFill>
                    <a:schemeClr val="folHlink"/>
                  </a:solidFill>
                  <a:latin typeface="Times New Roman" panose="02020603050405020304" pitchFamily="18" charset="0"/>
                  <a:ea typeface="华文楷体" panose="02010600040101010101" pitchFamily="2" charset="-122"/>
                </a:rPr>
                <a:t>dTTP</a:t>
              </a:r>
            </a:p>
          </p:txBody>
        </p:sp>
      </p:grpSp>
      <p:grpSp>
        <p:nvGrpSpPr>
          <p:cNvPr id="97327" name="Group 47"/>
          <p:cNvGrpSpPr>
            <a:grpSpLocks/>
          </p:cNvGrpSpPr>
          <p:nvPr/>
        </p:nvGrpSpPr>
        <p:grpSpPr bwMode="auto">
          <a:xfrm>
            <a:off x="2411413" y="3716338"/>
            <a:ext cx="4191000" cy="2841625"/>
            <a:chOff x="1519" y="2341"/>
            <a:chExt cx="2640" cy="1790"/>
          </a:xfrm>
        </p:grpSpPr>
        <p:grpSp>
          <p:nvGrpSpPr>
            <p:cNvPr id="97328" name="Group 48"/>
            <p:cNvGrpSpPr>
              <a:grpSpLocks/>
            </p:cNvGrpSpPr>
            <p:nvPr/>
          </p:nvGrpSpPr>
          <p:grpSpPr bwMode="auto">
            <a:xfrm>
              <a:off x="2208" y="2976"/>
              <a:ext cx="1396" cy="1155"/>
              <a:chOff x="2072" y="3065"/>
              <a:chExt cx="1303" cy="1155"/>
            </a:xfrm>
          </p:grpSpPr>
          <p:sp>
            <p:nvSpPr>
              <p:cNvPr id="97329" name="Arc 49"/>
              <p:cNvSpPr>
                <a:spLocks/>
              </p:cNvSpPr>
              <p:nvPr/>
            </p:nvSpPr>
            <p:spPr bwMode="auto">
              <a:xfrm>
                <a:off x="2123" y="3433"/>
                <a:ext cx="1148" cy="787"/>
              </a:xfrm>
              <a:custGeom>
                <a:avLst/>
                <a:gdLst>
                  <a:gd name="G0" fmla="+- 21600 0 0"/>
                  <a:gd name="G1" fmla="+- 7908 0 0"/>
                  <a:gd name="G2" fmla="+- 21600 0 0"/>
                  <a:gd name="T0" fmla="*/ 43049 w 43049"/>
                  <a:gd name="T1" fmla="*/ 10457 h 29508"/>
                  <a:gd name="T2" fmla="*/ 1500 w 43049"/>
                  <a:gd name="T3" fmla="*/ 0 h 29508"/>
                  <a:gd name="T4" fmla="*/ 21600 w 43049"/>
                  <a:gd name="T5" fmla="*/ 7908 h 29508"/>
                </a:gdLst>
                <a:ahLst/>
                <a:cxnLst>
                  <a:cxn ang="0">
                    <a:pos x="T0" y="T1"/>
                  </a:cxn>
                  <a:cxn ang="0">
                    <a:pos x="T2" y="T3"/>
                  </a:cxn>
                  <a:cxn ang="0">
                    <a:pos x="T4" y="T5"/>
                  </a:cxn>
                </a:cxnLst>
                <a:rect l="0" t="0" r="r" b="b"/>
                <a:pathLst>
                  <a:path w="43049" h="29508" fill="none" extrusionOk="0">
                    <a:moveTo>
                      <a:pt x="43049" y="10457"/>
                    </a:moveTo>
                    <a:cubicBezTo>
                      <a:pt x="41757" y="21323"/>
                      <a:pt x="32543" y="29507"/>
                      <a:pt x="21600" y="29507"/>
                    </a:cubicBezTo>
                    <a:cubicBezTo>
                      <a:pt x="9670" y="29508"/>
                      <a:pt x="0" y="19837"/>
                      <a:pt x="0" y="7908"/>
                    </a:cubicBezTo>
                    <a:cubicBezTo>
                      <a:pt x="0" y="5201"/>
                      <a:pt x="508" y="2518"/>
                      <a:pt x="1499" y="-1"/>
                    </a:cubicBezTo>
                  </a:path>
                  <a:path w="43049" h="29508" stroke="0" extrusionOk="0">
                    <a:moveTo>
                      <a:pt x="43049" y="10457"/>
                    </a:moveTo>
                    <a:cubicBezTo>
                      <a:pt x="41757" y="21323"/>
                      <a:pt x="32543" y="29507"/>
                      <a:pt x="21600" y="29507"/>
                    </a:cubicBezTo>
                    <a:cubicBezTo>
                      <a:pt x="9670" y="29508"/>
                      <a:pt x="0" y="19837"/>
                      <a:pt x="0" y="7908"/>
                    </a:cubicBezTo>
                    <a:cubicBezTo>
                      <a:pt x="0" y="5201"/>
                      <a:pt x="508" y="2518"/>
                      <a:pt x="1499" y="-1"/>
                    </a:cubicBezTo>
                    <a:lnTo>
                      <a:pt x="21600" y="7908"/>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7330" name="Text Box 50"/>
              <p:cNvSpPr txBox="1">
                <a:spLocks noChangeArrowheads="1"/>
              </p:cNvSpPr>
              <p:nvPr/>
            </p:nvSpPr>
            <p:spPr bwMode="auto">
              <a:xfrm rot="-2375845">
                <a:off x="2072" y="3084"/>
                <a:ext cx="538"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b="1">
                    <a:solidFill>
                      <a:schemeClr val="folHlink"/>
                    </a:solidFill>
                    <a:latin typeface="Times New Roman" panose="02020603050405020304" pitchFamily="18" charset="0"/>
                    <a:ea typeface="华文楷体" panose="02010600040101010101" pitchFamily="2" charset="-122"/>
                  </a:rPr>
                  <a:t>T(T)</a:t>
                </a:r>
                <a:r>
                  <a:rPr lang="en-US" altLang="zh-CN" sz="1800" b="1" baseline="-25000">
                    <a:solidFill>
                      <a:schemeClr val="folHlink"/>
                    </a:solidFill>
                    <a:latin typeface="Times New Roman" panose="02020603050405020304" pitchFamily="18" charset="0"/>
                    <a:ea typeface="华文楷体" panose="02010600040101010101" pitchFamily="2" charset="-122"/>
                  </a:rPr>
                  <a:t>n</a:t>
                </a:r>
                <a:r>
                  <a:rPr lang="en-US" altLang="zh-CN" sz="1800" b="1">
                    <a:solidFill>
                      <a:schemeClr val="folHlink"/>
                    </a:solidFill>
                    <a:latin typeface="Times New Roman" panose="02020603050405020304" pitchFamily="18" charset="0"/>
                    <a:ea typeface="华文楷体" panose="02010600040101010101" pitchFamily="2" charset="-122"/>
                  </a:rPr>
                  <a:t>T</a:t>
                </a:r>
              </a:p>
              <a:p>
                <a:r>
                  <a:rPr lang="en-US" altLang="zh-CN" sz="1800" b="1">
                    <a:solidFill>
                      <a:srgbClr val="CC0066"/>
                    </a:solidFill>
                    <a:latin typeface="Times New Roman" panose="02020603050405020304" pitchFamily="18" charset="0"/>
                    <a:ea typeface="华文楷体" panose="02010600040101010101" pitchFamily="2" charset="-122"/>
                  </a:rPr>
                  <a:t>A(A)</a:t>
                </a:r>
                <a:r>
                  <a:rPr lang="en-US" altLang="zh-CN" sz="1800" b="1" baseline="-25000">
                    <a:solidFill>
                      <a:srgbClr val="CC0066"/>
                    </a:solidFill>
                    <a:latin typeface="Times New Roman" panose="02020603050405020304" pitchFamily="18" charset="0"/>
                    <a:ea typeface="华文楷体" panose="02010600040101010101" pitchFamily="2" charset="-122"/>
                  </a:rPr>
                  <a:t>n</a:t>
                </a:r>
                <a:r>
                  <a:rPr lang="en-US" altLang="zh-CN" sz="1800" b="1">
                    <a:solidFill>
                      <a:srgbClr val="CC0066"/>
                    </a:solidFill>
                    <a:latin typeface="Times New Roman" panose="02020603050405020304" pitchFamily="18" charset="0"/>
                    <a:ea typeface="华文楷体" panose="02010600040101010101" pitchFamily="2" charset="-122"/>
                  </a:rPr>
                  <a:t>A</a:t>
                </a:r>
              </a:p>
            </p:txBody>
          </p:sp>
          <p:sp>
            <p:nvSpPr>
              <p:cNvPr id="97331" name="Text Box 51"/>
              <p:cNvSpPr txBox="1">
                <a:spLocks noChangeArrowheads="1"/>
              </p:cNvSpPr>
              <p:nvPr/>
            </p:nvSpPr>
            <p:spPr bwMode="auto">
              <a:xfrm rot="3745892">
                <a:off x="2892" y="3312"/>
                <a:ext cx="590"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800" b="1">
                    <a:solidFill>
                      <a:srgbClr val="CC0066"/>
                    </a:solidFill>
                    <a:latin typeface="Times New Roman" panose="02020603050405020304" pitchFamily="18" charset="0"/>
                    <a:ea typeface="华文楷体" panose="02010600040101010101" pitchFamily="2" charset="-122"/>
                  </a:rPr>
                  <a:t>A(A)</a:t>
                </a:r>
                <a:r>
                  <a:rPr lang="en-US" altLang="zh-CN" sz="1800" b="1" baseline="-25000">
                    <a:solidFill>
                      <a:srgbClr val="CC0066"/>
                    </a:solidFill>
                    <a:latin typeface="Times New Roman" panose="02020603050405020304" pitchFamily="18" charset="0"/>
                    <a:ea typeface="华文楷体" panose="02010600040101010101" pitchFamily="2" charset="-122"/>
                  </a:rPr>
                  <a:t>n</a:t>
                </a:r>
                <a:r>
                  <a:rPr lang="en-US" altLang="zh-CN" sz="1800" b="1">
                    <a:solidFill>
                      <a:srgbClr val="CC0066"/>
                    </a:solidFill>
                    <a:latin typeface="Times New Roman" panose="02020603050405020304" pitchFamily="18" charset="0"/>
                    <a:ea typeface="华文楷体" panose="02010600040101010101" pitchFamily="2" charset="-122"/>
                  </a:rPr>
                  <a:t>A </a:t>
                </a:r>
                <a:r>
                  <a:rPr lang="en-US" altLang="zh-CN" sz="1800" b="1">
                    <a:solidFill>
                      <a:schemeClr val="folHlink"/>
                    </a:solidFill>
                    <a:latin typeface="Times New Roman" panose="02020603050405020304" pitchFamily="18" charset="0"/>
                    <a:ea typeface="华文楷体" panose="02010600040101010101" pitchFamily="2" charset="-122"/>
                  </a:rPr>
                  <a:t>T(T)</a:t>
                </a:r>
                <a:r>
                  <a:rPr lang="en-US" altLang="zh-CN" sz="1800" b="1" baseline="-25000">
                    <a:solidFill>
                      <a:schemeClr val="folHlink"/>
                    </a:solidFill>
                    <a:latin typeface="Times New Roman" panose="02020603050405020304" pitchFamily="18" charset="0"/>
                    <a:ea typeface="华文楷体" panose="02010600040101010101" pitchFamily="2" charset="-122"/>
                  </a:rPr>
                  <a:t>n</a:t>
                </a:r>
                <a:r>
                  <a:rPr lang="en-US" altLang="zh-CN" sz="1800" b="1">
                    <a:solidFill>
                      <a:schemeClr val="folHlink"/>
                    </a:solidFill>
                    <a:latin typeface="Times New Roman" panose="02020603050405020304" pitchFamily="18" charset="0"/>
                    <a:ea typeface="华文楷体" panose="02010600040101010101" pitchFamily="2" charset="-122"/>
                  </a:rPr>
                  <a:t>T</a:t>
                </a:r>
              </a:p>
            </p:txBody>
          </p:sp>
          <p:sp>
            <p:nvSpPr>
              <p:cNvPr id="97332" name="Arc 52"/>
              <p:cNvSpPr>
                <a:spLocks/>
              </p:cNvSpPr>
              <p:nvPr/>
            </p:nvSpPr>
            <p:spPr bwMode="auto">
              <a:xfrm>
                <a:off x="2245" y="3517"/>
                <a:ext cx="907" cy="587"/>
              </a:xfrm>
              <a:custGeom>
                <a:avLst/>
                <a:gdLst>
                  <a:gd name="G0" fmla="+- 21600 0 0"/>
                  <a:gd name="G1" fmla="+- 6274 0 0"/>
                  <a:gd name="G2" fmla="+- 21600 0 0"/>
                  <a:gd name="T0" fmla="*/ 43049 w 43049"/>
                  <a:gd name="T1" fmla="*/ 8823 h 27874"/>
                  <a:gd name="T2" fmla="*/ 931 w 43049"/>
                  <a:gd name="T3" fmla="*/ 0 h 27874"/>
                  <a:gd name="T4" fmla="*/ 21600 w 43049"/>
                  <a:gd name="T5" fmla="*/ 6274 h 27874"/>
                </a:gdLst>
                <a:ahLst/>
                <a:cxnLst>
                  <a:cxn ang="0">
                    <a:pos x="T0" y="T1"/>
                  </a:cxn>
                  <a:cxn ang="0">
                    <a:pos x="T2" y="T3"/>
                  </a:cxn>
                  <a:cxn ang="0">
                    <a:pos x="T4" y="T5"/>
                  </a:cxn>
                </a:cxnLst>
                <a:rect l="0" t="0" r="r" b="b"/>
                <a:pathLst>
                  <a:path w="43049" h="27874" fill="none" extrusionOk="0">
                    <a:moveTo>
                      <a:pt x="43049" y="8823"/>
                    </a:moveTo>
                    <a:cubicBezTo>
                      <a:pt x="41757" y="19689"/>
                      <a:pt x="32543" y="27873"/>
                      <a:pt x="21600" y="27873"/>
                    </a:cubicBezTo>
                    <a:cubicBezTo>
                      <a:pt x="9670" y="27874"/>
                      <a:pt x="0" y="18203"/>
                      <a:pt x="0" y="6274"/>
                    </a:cubicBezTo>
                    <a:cubicBezTo>
                      <a:pt x="0" y="4148"/>
                      <a:pt x="313" y="2034"/>
                      <a:pt x="931" y="0"/>
                    </a:cubicBezTo>
                  </a:path>
                  <a:path w="43049" h="27874" stroke="0" extrusionOk="0">
                    <a:moveTo>
                      <a:pt x="43049" y="8823"/>
                    </a:moveTo>
                    <a:cubicBezTo>
                      <a:pt x="41757" y="19689"/>
                      <a:pt x="32543" y="27873"/>
                      <a:pt x="21600" y="27873"/>
                    </a:cubicBezTo>
                    <a:cubicBezTo>
                      <a:pt x="9670" y="27874"/>
                      <a:pt x="0" y="18203"/>
                      <a:pt x="0" y="6274"/>
                    </a:cubicBezTo>
                    <a:cubicBezTo>
                      <a:pt x="0" y="4148"/>
                      <a:pt x="313" y="2034"/>
                      <a:pt x="931" y="0"/>
                    </a:cubicBezTo>
                    <a:lnTo>
                      <a:pt x="21600" y="6274"/>
                    </a:lnTo>
                    <a:close/>
                  </a:path>
                </a:pathLst>
              </a:cu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7333" name="Arc 53"/>
              <p:cNvSpPr>
                <a:spLocks/>
              </p:cNvSpPr>
              <p:nvPr/>
            </p:nvSpPr>
            <p:spPr bwMode="auto">
              <a:xfrm>
                <a:off x="2606" y="3194"/>
                <a:ext cx="435" cy="455"/>
              </a:xfrm>
              <a:custGeom>
                <a:avLst/>
                <a:gdLst>
                  <a:gd name="G0" fmla="+- 4517 0 0"/>
                  <a:gd name="G1" fmla="+- 21600 0 0"/>
                  <a:gd name="G2" fmla="+- 21600 0 0"/>
                  <a:gd name="T0" fmla="*/ 0 w 20626"/>
                  <a:gd name="T1" fmla="*/ 478 h 21600"/>
                  <a:gd name="T2" fmla="*/ 20626 w 20626"/>
                  <a:gd name="T3" fmla="*/ 7211 h 21600"/>
                  <a:gd name="T4" fmla="*/ 4517 w 20626"/>
                  <a:gd name="T5" fmla="*/ 21600 h 21600"/>
                </a:gdLst>
                <a:ahLst/>
                <a:cxnLst>
                  <a:cxn ang="0">
                    <a:pos x="T0" y="T1"/>
                  </a:cxn>
                  <a:cxn ang="0">
                    <a:pos x="T2" y="T3"/>
                  </a:cxn>
                  <a:cxn ang="0">
                    <a:pos x="T4" y="T5"/>
                  </a:cxn>
                </a:cxnLst>
                <a:rect l="0" t="0" r="r" b="b"/>
                <a:pathLst>
                  <a:path w="20626" h="21600" fill="none" extrusionOk="0">
                    <a:moveTo>
                      <a:pt x="-1" y="477"/>
                    </a:moveTo>
                    <a:cubicBezTo>
                      <a:pt x="1484" y="160"/>
                      <a:pt x="2998" y="0"/>
                      <a:pt x="4517" y="0"/>
                    </a:cubicBezTo>
                    <a:cubicBezTo>
                      <a:pt x="10668" y="0"/>
                      <a:pt x="16528" y="2622"/>
                      <a:pt x="20626" y="7210"/>
                    </a:cubicBezTo>
                  </a:path>
                  <a:path w="20626" h="21600" stroke="0" extrusionOk="0">
                    <a:moveTo>
                      <a:pt x="-1" y="477"/>
                    </a:moveTo>
                    <a:cubicBezTo>
                      <a:pt x="1484" y="160"/>
                      <a:pt x="2998" y="0"/>
                      <a:pt x="4517" y="0"/>
                    </a:cubicBezTo>
                    <a:cubicBezTo>
                      <a:pt x="10668" y="0"/>
                      <a:pt x="16528" y="2622"/>
                      <a:pt x="20626" y="7210"/>
                    </a:cubicBezTo>
                    <a:lnTo>
                      <a:pt x="4517" y="21600"/>
                    </a:lnTo>
                    <a:close/>
                  </a:path>
                </a:pathLst>
              </a:custGeom>
              <a:noFill/>
              <a:ln w="38100">
                <a:solidFill>
                  <a:srgbClr val="CC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7334" name="Arc 54"/>
              <p:cNvSpPr>
                <a:spLocks/>
              </p:cNvSpPr>
              <p:nvPr/>
            </p:nvSpPr>
            <p:spPr bwMode="auto">
              <a:xfrm>
                <a:off x="2495" y="3065"/>
                <a:ext cx="617" cy="576"/>
              </a:xfrm>
              <a:custGeom>
                <a:avLst/>
                <a:gdLst>
                  <a:gd name="G0" fmla="+- 7143 0 0"/>
                  <a:gd name="G1" fmla="+- 21600 0 0"/>
                  <a:gd name="G2" fmla="+- 21600 0 0"/>
                  <a:gd name="T0" fmla="*/ 0 w 23137"/>
                  <a:gd name="T1" fmla="*/ 1215 h 21600"/>
                  <a:gd name="T2" fmla="*/ 23137 w 23137"/>
                  <a:gd name="T3" fmla="*/ 7083 h 21600"/>
                  <a:gd name="T4" fmla="*/ 7143 w 23137"/>
                  <a:gd name="T5" fmla="*/ 21600 h 21600"/>
                </a:gdLst>
                <a:ahLst/>
                <a:cxnLst>
                  <a:cxn ang="0">
                    <a:pos x="T0" y="T1"/>
                  </a:cxn>
                  <a:cxn ang="0">
                    <a:pos x="T2" y="T3"/>
                  </a:cxn>
                  <a:cxn ang="0">
                    <a:pos x="T4" y="T5"/>
                  </a:cxn>
                </a:cxnLst>
                <a:rect l="0" t="0" r="r" b="b"/>
                <a:pathLst>
                  <a:path w="23137" h="21600" fill="none" extrusionOk="0">
                    <a:moveTo>
                      <a:pt x="0" y="1215"/>
                    </a:moveTo>
                    <a:cubicBezTo>
                      <a:pt x="2295" y="410"/>
                      <a:pt x="4710" y="0"/>
                      <a:pt x="7143" y="0"/>
                    </a:cubicBezTo>
                    <a:cubicBezTo>
                      <a:pt x="13234" y="0"/>
                      <a:pt x="19043" y="2572"/>
                      <a:pt x="23137" y="7082"/>
                    </a:cubicBezTo>
                  </a:path>
                  <a:path w="23137" h="21600" stroke="0" extrusionOk="0">
                    <a:moveTo>
                      <a:pt x="0" y="1215"/>
                    </a:moveTo>
                    <a:cubicBezTo>
                      <a:pt x="2295" y="410"/>
                      <a:pt x="4710" y="0"/>
                      <a:pt x="7143" y="0"/>
                    </a:cubicBezTo>
                    <a:cubicBezTo>
                      <a:pt x="13234" y="0"/>
                      <a:pt x="19043" y="2572"/>
                      <a:pt x="23137" y="7082"/>
                    </a:cubicBezTo>
                    <a:lnTo>
                      <a:pt x="7143" y="21600"/>
                    </a:lnTo>
                    <a:close/>
                  </a:path>
                </a:pathLst>
              </a:custGeom>
              <a:noFill/>
              <a:ln w="38100">
                <a:solidFill>
                  <a:srgbClr val="CC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7335" name="Group 55"/>
            <p:cNvGrpSpPr>
              <a:grpSpLocks/>
            </p:cNvGrpSpPr>
            <p:nvPr/>
          </p:nvGrpSpPr>
          <p:grpSpPr bwMode="auto">
            <a:xfrm>
              <a:off x="1519" y="2341"/>
              <a:ext cx="2631" cy="590"/>
              <a:chOff x="2019" y="2477"/>
              <a:chExt cx="1406" cy="953"/>
            </a:xfrm>
          </p:grpSpPr>
          <p:sp>
            <p:nvSpPr>
              <p:cNvPr id="97336" name="Line 56"/>
              <p:cNvSpPr>
                <a:spLocks noChangeShapeType="1"/>
              </p:cNvSpPr>
              <p:nvPr/>
            </p:nvSpPr>
            <p:spPr bwMode="auto">
              <a:xfrm>
                <a:off x="2019" y="2477"/>
                <a:ext cx="771"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37" name="Line 57"/>
              <p:cNvSpPr>
                <a:spLocks noChangeShapeType="1"/>
              </p:cNvSpPr>
              <p:nvPr/>
            </p:nvSpPr>
            <p:spPr bwMode="auto">
              <a:xfrm flipH="1">
                <a:off x="2790" y="2523"/>
                <a:ext cx="635"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338" name="Line 58"/>
              <p:cNvSpPr>
                <a:spLocks noChangeShapeType="1"/>
              </p:cNvSpPr>
              <p:nvPr/>
            </p:nvSpPr>
            <p:spPr bwMode="auto">
              <a:xfrm>
                <a:off x="2790" y="2931"/>
                <a:ext cx="0" cy="4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97339" name="Text Box 59"/>
            <p:cNvSpPr txBox="1">
              <a:spLocks noChangeArrowheads="1"/>
            </p:cNvSpPr>
            <p:nvPr/>
          </p:nvSpPr>
          <p:spPr bwMode="auto">
            <a:xfrm>
              <a:off x="3002" y="2568"/>
              <a:ext cx="115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a:latin typeface="Times New Roman" panose="02020603050405020304" pitchFamily="18" charset="0"/>
                  <a:ea typeface="华文楷体" panose="02010600040101010101" pitchFamily="2" charset="-122"/>
                </a:rPr>
                <a:t>T4</a:t>
              </a:r>
              <a:r>
                <a:rPr lang="en-US" altLang="zh-CN" sz="2000" b="1" baseline="-25000">
                  <a:latin typeface="Times New Roman" panose="02020603050405020304" pitchFamily="18" charset="0"/>
                  <a:ea typeface="华文楷体" panose="02010600040101010101" pitchFamily="2" charset="-122"/>
                </a:rPr>
                <a:t> </a:t>
              </a:r>
              <a:r>
                <a:rPr lang="en-US" altLang="zh-CN" sz="2000" b="1">
                  <a:latin typeface="Times New Roman" panose="02020603050405020304" pitchFamily="18" charset="0"/>
                  <a:ea typeface="华文楷体" panose="02010600040101010101" pitchFamily="2" charset="-122"/>
                </a:rPr>
                <a:t>DNA</a:t>
              </a:r>
              <a:r>
                <a:rPr lang="zh-CN" altLang="en-US" sz="2000" b="1">
                  <a:latin typeface="Times New Roman" panose="02020603050405020304" pitchFamily="18" charset="0"/>
                  <a:ea typeface="华文楷体" panose="02010600040101010101" pitchFamily="2" charset="-122"/>
                </a:rPr>
                <a:t>连接酶</a:t>
              </a:r>
            </a:p>
            <a:p>
              <a:pPr algn="ctr"/>
              <a:r>
                <a:rPr lang="en-US" altLang="zh-CN" sz="2000" b="1">
                  <a:latin typeface="Times New Roman" panose="02020603050405020304" pitchFamily="18" charset="0"/>
                  <a:ea typeface="华文楷体" panose="02010600040101010101" pitchFamily="2" charset="-122"/>
                </a:rPr>
                <a:t>15</a:t>
              </a:r>
              <a:r>
                <a:rPr lang="en-US" altLang="zh-CN" sz="2000" b="1">
                  <a:latin typeface="Times New Roman" panose="02020603050405020304" pitchFamily="18" charset="0"/>
                </a:rPr>
                <a:t>ºC</a:t>
              </a:r>
            </a:p>
          </p:txBody>
        </p:sp>
        <p:sp>
          <p:nvSpPr>
            <p:cNvPr id="97340" name="Text Box 60"/>
            <p:cNvSpPr txBox="1">
              <a:spLocks noChangeArrowheads="1"/>
            </p:cNvSpPr>
            <p:nvPr/>
          </p:nvSpPr>
          <p:spPr bwMode="auto">
            <a:xfrm>
              <a:off x="2562" y="3475"/>
              <a:ext cx="6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solidFill>
                    <a:schemeClr val="hlink"/>
                  </a:solidFill>
                  <a:latin typeface="Times New Roman" panose="02020603050405020304" pitchFamily="18" charset="0"/>
                  <a:ea typeface="华文楷体" panose="02010600040101010101" pitchFamily="2" charset="-122"/>
                </a:rPr>
                <a:t>重组体</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1072"/>
                                        </p:tgtEl>
                                        <p:attrNameLst>
                                          <p:attrName>style.visibility</p:attrName>
                                        </p:attrNameLst>
                                      </p:cBhvr>
                                      <p:to>
                                        <p:strVal val="visible"/>
                                      </p:to>
                                    </p:set>
                                    <p:animEffect transition="in" filter="wipe(up)">
                                      <p:cBhvr>
                                        <p:cTn id="7" dur="500"/>
                                        <p:tgtEl>
                                          <p:spTgt spid="1310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7327"/>
                                        </p:tgtEl>
                                        <p:attrNameLst>
                                          <p:attrName>style.visibility</p:attrName>
                                        </p:attrNameLst>
                                      </p:cBhvr>
                                      <p:to>
                                        <p:strVal val="visible"/>
                                      </p:to>
                                    </p:set>
                                    <p:animEffect transition="in" filter="wipe(up)">
                                      <p:cBhvr>
                                        <p:cTn id="12" dur="500"/>
                                        <p:tgtEl>
                                          <p:spTgt spid="97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755650" y="2133600"/>
            <a:ext cx="7775575" cy="191452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179388" indent="719138">
              <a:defRPr kumimoji="1" sz="2400">
                <a:solidFill>
                  <a:schemeClr val="tx1"/>
                </a:solidFill>
                <a:latin typeface="Times New Roman" panose="02020603050405020304" pitchFamily="18" charset="0"/>
                <a:ea typeface="宋体" panose="02010600030101010101" pitchFamily="2" charset="-122"/>
              </a:defRPr>
            </a:lvl2pPr>
            <a:lvl3pPr marL="1169988">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30000"/>
              </a:lnSpc>
            </a:pPr>
            <a:r>
              <a:rPr lang="en-US" altLang="zh-CN" sz="3200" b="1">
                <a:solidFill>
                  <a:srgbClr val="2E3770"/>
                </a:solidFill>
                <a:latin typeface="华文楷体" panose="02010600040101010101" pitchFamily="2" charset="-122"/>
                <a:ea typeface="华文楷体" panose="02010600040101010101" pitchFamily="2" charset="-122"/>
              </a:rPr>
              <a:t>4. </a:t>
            </a:r>
            <a:r>
              <a:rPr lang="zh-CN" altLang="en-US" sz="3200" b="1">
                <a:solidFill>
                  <a:srgbClr val="2E3770"/>
                </a:solidFill>
                <a:latin typeface="华文楷体" panose="02010600040101010101" pitchFamily="2" charset="-122"/>
                <a:ea typeface="华文楷体" panose="02010600040101010101" pitchFamily="2" charset="-122"/>
              </a:rPr>
              <a:t>人工接头</a:t>
            </a:r>
            <a:r>
              <a:rPr lang="en-US" altLang="zh-CN" sz="2800" b="1">
                <a:solidFill>
                  <a:srgbClr val="2E3770"/>
                </a:solidFill>
              </a:rPr>
              <a:t>(linker)</a:t>
            </a:r>
            <a:r>
              <a:rPr lang="zh-CN" altLang="en-US" sz="3200" b="1">
                <a:solidFill>
                  <a:srgbClr val="2E3770"/>
                </a:solidFill>
                <a:latin typeface="华文楷体" panose="02010600040101010101" pitchFamily="2" charset="-122"/>
                <a:ea typeface="华文楷体" panose="02010600040101010101" pitchFamily="2" charset="-122"/>
              </a:rPr>
              <a:t>连接</a:t>
            </a:r>
          </a:p>
          <a:p>
            <a:pPr lvl="1">
              <a:lnSpc>
                <a:spcPct val="130000"/>
              </a:lnSpc>
            </a:pPr>
            <a:r>
              <a:rPr lang="zh-CN" altLang="en-US" sz="2800" b="1">
                <a:solidFill>
                  <a:schemeClr val="folHlink"/>
                </a:solidFill>
                <a:ea typeface="华文楷体" panose="02010600040101010101" pitchFamily="2" charset="-122"/>
              </a:rPr>
              <a:t>由平端加上新的酶切位点，再用限制酶切除产生粘性末端，而进行粘端连接</a:t>
            </a:r>
            <a:r>
              <a:rPr lang="zh-CN" altLang="en-US" sz="2800" b="1">
                <a:solidFill>
                  <a:schemeClr val="folHlink"/>
                </a:solidFill>
                <a:latin typeface="华文细黑" panose="02010600040101010101" pitchFamily="2" charset="-122"/>
                <a:ea typeface="华文楷体" panose="02010600040101010101" pitchFamily="2" charset="-122"/>
              </a:rPr>
              <a:t>。</a:t>
            </a:r>
            <a:r>
              <a:rPr lang="zh-CN" altLang="en-US" sz="3200" b="1">
                <a:latin typeface="华文细黑" panose="02010600040101010101" pitchFamily="2" charset="-122"/>
                <a:ea typeface="华文细黑" panose="02010600040101010101" pitchFamily="2" charset="-122"/>
              </a:rPr>
              <a:t>                      </a:t>
            </a: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468313" y="260350"/>
            <a:ext cx="671512"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115BA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zh-CN" altLang="en-US" sz="3200" b="1">
                <a:solidFill>
                  <a:srgbClr val="993366"/>
                </a:solidFill>
                <a:ea typeface="华文楷体" panose="02010600040101010101" pitchFamily="2" charset="-122"/>
              </a:rPr>
              <a:t>人工接头及其应用</a:t>
            </a:r>
          </a:p>
        </p:txBody>
      </p:sp>
      <p:grpSp>
        <p:nvGrpSpPr>
          <p:cNvPr id="99331" name="Group 3"/>
          <p:cNvGrpSpPr>
            <a:grpSpLocks/>
          </p:cNvGrpSpPr>
          <p:nvPr/>
        </p:nvGrpSpPr>
        <p:grpSpPr bwMode="auto">
          <a:xfrm>
            <a:off x="539750" y="4797425"/>
            <a:ext cx="2746375" cy="1655763"/>
            <a:chOff x="340" y="3022"/>
            <a:chExt cx="1730" cy="1043"/>
          </a:xfrm>
        </p:grpSpPr>
        <p:sp>
          <p:nvSpPr>
            <p:cNvPr id="99332" name="Text Box 4"/>
            <p:cNvSpPr txBox="1">
              <a:spLocks noChangeArrowheads="1"/>
            </p:cNvSpPr>
            <p:nvPr/>
          </p:nvSpPr>
          <p:spPr bwMode="auto">
            <a:xfrm>
              <a:off x="657" y="3430"/>
              <a:ext cx="1413" cy="518"/>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latin typeface="Times New Roman" panose="02020603050405020304" pitchFamily="18" charset="0"/>
                </a:rPr>
                <a:t>CCGAATTCG </a:t>
              </a:r>
            </a:p>
            <a:p>
              <a:r>
                <a:rPr lang="en-US" altLang="zh-CN" b="1">
                  <a:latin typeface="Times New Roman" panose="02020603050405020304" pitchFamily="18" charset="0"/>
                </a:rPr>
                <a:t>GGCTTAAGC</a:t>
              </a:r>
            </a:p>
          </p:txBody>
        </p:sp>
        <p:sp>
          <p:nvSpPr>
            <p:cNvPr id="99333" name="Text Box 5"/>
            <p:cNvSpPr txBox="1">
              <a:spLocks noChangeArrowheads="1"/>
            </p:cNvSpPr>
            <p:nvPr/>
          </p:nvSpPr>
          <p:spPr bwMode="auto">
            <a:xfrm>
              <a:off x="340" y="3430"/>
              <a:ext cx="37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latin typeface="Times New Roman" panose="02020603050405020304" pitchFamily="18" charset="0"/>
                  <a:ea typeface="华文楷体" panose="02010600040101010101" pitchFamily="2" charset="-122"/>
                </a:rPr>
                <a:t>5´</a:t>
              </a:r>
              <a:r>
                <a:rPr lang="en-US" altLang="zh-CN">
                  <a:latin typeface="Times New Roman" panose="02020603050405020304" pitchFamily="18" charset="0"/>
                </a:rPr>
                <a:t>-</a:t>
              </a:r>
            </a:p>
            <a:p>
              <a:r>
                <a:rPr lang="en-US" altLang="zh-CN">
                  <a:latin typeface="Times New Roman" panose="02020603050405020304" pitchFamily="18" charset="0"/>
                </a:rPr>
                <a:t>3´-</a:t>
              </a:r>
            </a:p>
          </p:txBody>
        </p:sp>
        <p:sp>
          <p:nvSpPr>
            <p:cNvPr id="99334" name="Rectangle 6"/>
            <p:cNvSpPr>
              <a:spLocks noChangeArrowheads="1"/>
            </p:cNvSpPr>
            <p:nvPr/>
          </p:nvSpPr>
          <p:spPr bwMode="auto">
            <a:xfrm>
              <a:off x="793" y="3022"/>
              <a:ext cx="80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i="1">
                  <a:latin typeface="Times New Roman" panose="02020603050405020304" pitchFamily="18" charset="0"/>
                </a:rPr>
                <a:t>Eco </a:t>
              </a:r>
              <a:r>
                <a:rPr lang="en-US" altLang="zh-CN" b="1">
                  <a:latin typeface="Times New Roman" panose="02020603050405020304" pitchFamily="18" charset="0"/>
                </a:rPr>
                <a:t>RⅠ</a:t>
              </a:r>
            </a:p>
          </p:txBody>
        </p:sp>
        <p:sp>
          <p:nvSpPr>
            <p:cNvPr id="99335" name="Line 7"/>
            <p:cNvSpPr>
              <a:spLocks noChangeShapeType="1"/>
            </p:cNvSpPr>
            <p:nvPr/>
          </p:nvSpPr>
          <p:spPr bwMode="auto">
            <a:xfrm>
              <a:off x="1156" y="3294"/>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9336" name="Line 8"/>
            <p:cNvSpPr>
              <a:spLocks noChangeShapeType="1"/>
            </p:cNvSpPr>
            <p:nvPr/>
          </p:nvSpPr>
          <p:spPr bwMode="auto">
            <a:xfrm>
              <a:off x="1156" y="3702"/>
              <a:ext cx="6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9337" name="Line 9"/>
            <p:cNvSpPr>
              <a:spLocks noChangeShapeType="1"/>
            </p:cNvSpPr>
            <p:nvPr/>
          </p:nvSpPr>
          <p:spPr bwMode="auto">
            <a:xfrm>
              <a:off x="1837" y="3702"/>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99338" name="Group 10"/>
          <p:cNvGrpSpPr>
            <a:grpSpLocks/>
          </p:cNvGrpSpPr>
          <p:nvPr/>
        </p:nvGrpSpPr>
        <p:grpSpPr bwMode="auto">
          <a:xfrm>
            <a:off x="3132138" y="188913"/>
            <a:ext cx="5724525" cy="6524625"/>
            <a:chOff x="2018" y="119"/>
            <a:chExt cx="3606" cy="4110"/>
          </a:xfrm>
        </p:grpSpPr>
        <p:pic>
          <p:nvPicPr>
            <p:cNvPr id="99339" name="Picture 11"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 y="119"/>
              <a:ext cx="3606" cy="4110"/>
            </a:xfrm>
            <a:prstGeom prst="rect">
              <a:avLst/>
            </a:prstGeom>
            <a:noFill/>
            <a:extLst>
              <a:ext uri="{909E8E84-426E-40DD-AFC4-6F175D3DCCD1}">
                <a14:hiddenFill xmlns:a14="http://schemas.microsoft.com/office/drawing/2010/main">
                  <a:solidFill>
                    <a:srgbClr val="FFFFFF"/>
                  </a:solidFill>
                </a14:hiddenFill>
              </a:ext>
            </a:extLst>
          </p:spPr>
        </p:pic>
        <p:sp>
          <p:nvSpPr>
            <p:cNvPr id="99340" name="Rectangle 12"/>
            <p:cNvSpPr>
              <a:spLocks noChangeArrowheads="1"/>
            </p:cNvSpPr>
            <p:nvPr/>
          </p:nvSpPr>
          <p:spPr bwMode="auto">
            <a:xfrm>
              <a:off x="2426" y="1706"/>
              <a:ext cx="691"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latin typeface="Times New Roman" panose="02020603050405020304" pitchFamily="18" charset="0"/>
                </a:rPr>
                <a:t>Eco </a:t>
              </a:r>
              <a:r>
                <a:rPr lang="en-US" altLang="zh-CN" sz="2000" b="1">
                  <a:latin typeface="Times New Roman" panose="02020603050405020304" pitchFamily="18" charset="0"/>
                </a:rPr>
                <a:t>RⅠ</a:t>
              </a:r>
            </a:p>
          </p:txBody>
        </p:sp>
        <p:sp>
          <p:nvSpPr>
            <p:cNvPr id="99341" name="Rectangle 13"/>
            <p:cNvSpPr>
              <a:spLocks noChangeArrowheads="1"/>
            </p:cNvSpPr>
            <p:nvPr/>
          </p:nvSpPr>
          <p:spPr bwMode="auto">
            <a:xfrm>
              <a:off x="4649" y="2069"/>
              <a:ext cx="691"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i="1">
                  <a:latin typeface="Times New Roman" panose="02020603050405020304" pitchFamily="18" charset="0"/>
                </a:rPr>
                <a:t>Eco </a:t>
              </a:r>
              <a:r>
                <a:rPr lang="en-US" altLang="zh-CN" sz="2000" b="1">
                  <a:latin typeface="Times New Roman" panose="02020603050405020304" pitchFamily="18" charset="0"/>
                </a:rPr>
                <a:t>RⅠ</a:t>
              </a:r>
            </a:p>
          </p:txBody>
        </p:sp>
        <p:sp>
          <p:nvSpPr>
            <p:cNvPr id="99342" name="Rectangle 14"/>
            <p:cNvSpPr>
              <a:spLocks noChangeArrowheads="1"/>
            </p:cNvSpPr>
            <p:nvPr/>
          </p:nvSpPr>
          <p:spPr bwMode="auto">
            <a:xfrm>
              <a:off x="4921" y="618"/>
              <a:ext cx="691"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en-US" altLang="zh-CN" sz="2000" b="1" i="1">
                  <a:latin typeface="Times New Roman" panose="02020603050405020304" pitchFamily="18" charset="0"/>
                </a:rPr>
                <a:t>Eco </a:t>
              </a:r>
              <a:r>
                <a:rPr lang="en-US" altLang="zh-CN" sz="2000" b="1">
                  <a:latin typeface="Times New Roman" panose="02020603050405020304" pitchFamily="18" charset="0"/>
                </a:rPr>
                <a:t>RⅠ</a:t>
              </a:r>
            </a:p>
          </p:txBody>
        </p:sp>
      </p:gr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187450" y="1484313"/>
            <a:ext cx="6911975" cy="196532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1254125">
              <a:defRPr kumimoji="1" sz="2400">
                <a:solidFill>
                  <a:schemeClr val="tx1"/>
                </a:solidFill>
                <a:latin typeface="Times New Roman" panose="02020603050405020304" pitchFamily="18" charset="0"/>
                <a:ea typeface="宋体" panose="02010600030101010101" pitchFamily="2" charset="-122"/>
              </a:defRPr>
            </a:lvl2pPr>
            <a:lvl3pPr marL="1433513">
              <a:defRPr kumimoji="1" sz="2400">
                <a:solidFill>
                  <a:schemeClr val="tx1"/>
                </a:solidFill>
                <a:latin typeface="Times New Roman" panose="02020603050405020304" pitchFamily="18" charset="0"/>
                <a:ea typeface="宋体" panose="02010600030101010101" pitchFamily="2" charset="-122"/>
              </a:defRPr>
            </a:lvl3pPr>
            <a:lvl4pPr marL="1612900">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90000"/>
              </a:lnSpc>
            </a:pPr>
            <a:r>
              <a:rPr lang="zh-CN" altLang="en-US" sz="2800" b="1">
                <a:solidFill>
                  <a:srgbClr val="993366"/>
                </a:solidFill>
                <a:ea typeface="华文楷体" panose="02010600040101010101" pitchFamily="2" charset="-122"/>
              </a:rPr>
              <a:t>受体菌条件</a:t>
            </a:r>
          </a:p>
          <a:p>
            <a:pPr lvl="1">
              <a:lnSpc>
                <a:spcPct val="90000"/>
              </a:lnSpc>
            </a:pPr>
            <a:r>
              <a:rPr lang="zh-CN" altLang="en-US" sz="2800" b="1">
                <a:solidFill>
                  <a:schemeClr val="folHlink"/>
                </a:solidFill>
                <a:ea typeface="华文楷体" panose="02010600040101010101" pitchFamily="2" charset="-122"/>
              </a:rPr>
              <a:t>安全宿主菌                     </a:t>
            </a:r>
          </a:p>
          <a:p>
            <a:pPr lvl="1">
              <a:lnSpc>
                <a:spcPct val="130000"/>
              </a:lnSpc>
            </a:pPr>
            <a:r>
              <a:rPr lang="zh-CN" altLang="en-US" sz="2800" b="1">
                <a:solidFill>
                  <a:schemeClr val="folHlink"/>
                </a:solidFill>
                <a:ea typeface="华文楷体" panose="02010600040101010101" pitchFamily="2" charset="-122"/>
              </a:rPr>
              <a:t>限制酶和重组酶缺陷</a:t>
            </a:r>
          </a:p>
          <a:p>
            <a:pPr lvl="1"/>
            <a:r>
              <a:rPr lang="zh-CN" altLang="en-US" sz="2800" b="1">
                <a:solidFill>
                  <a:schemeClr val="folHlink"/>
                </a:solidFill>
                <a:ea typeface="华文楷体" panose="02010600040101010101" pitchFamily="2" charset="-122"/>
              </a:rPr>
              <a:t>处于感受态</a:t>
            </a:r>
            <a:r>
              <a:rPr lang="en-US" altLang="zh-CN" sz="2800" b="1">
                <a:solidFill>
                  <a:schemeClr val="folHlink"/>
                </a:solidFill>
                <a:ea typeface="华文楷体" panose="02010600040101010101" pitchFamily="2" charset="-122"/>
              </a:rPr>
              <a:t>(competent)</a:t>
            </a:r>
            <a:r>
              <a:rPr lang="en-US" altLang="zh-CN" sz="3600" b="1">
                <a:ea typeface="华文楷体" panose="02010600040101010101" pitchFamily="2" charset="-122"/>
              </a:rPr>
              <a:t>     </a:t>
            </a:r>
            <a:endParaRPr lang="en-US" altLang="zh-CN" sz="3200" b="1">
              <a:solidFill>
                <a:srgbClr val="9F29AB"/>
              </a:solidFill>
              <a:ea typeface="华文楷体" panose="02010600040101010101" pitchFamily="2" charset="-122"/>
            </a:endParaRPr>
          </a:p>
        </p:txBody>
      </p:sp>
      <p:sp>
        <p:nvSpPr>
          <p:cNvPr id="100355" name="Rectangle 3"/>
          <p:cNvSpPr>
            <a:spLocks noChangeArrowheads="1"/>
          </p:cNvSpPr>
          <p:nvPr/>
        </p:nvSpPr>
        <p:spPr bwMode="auto">
          <a:xfrm>
            <a:off x="1187450" y="3933825"/>
            <a:ext cx="7239000"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indent="792163">
              <a:defRPr kumimoji="1" sz="2400">
                <a:solidFill>
                  <a:schemeClr val="tx1"/>
                </a:solidFill>
                <a:latin typeface="Times New Roman" panose="02020603050405020304" pitchFamily="18" charset="0"/>
                <a:ea typeface="宋体" panose="02010600030101010101" pitchFamily="2" charset="-122"/>
              </a:defRPr>
            </a:lvl2pPr>
            <a:lvl3pPr marL="1428750">
              <a:defRPr kumimoji="1" sz="2400">
                <a:solidFill>
                  <a:schemeClr val="tx1"/>
                </a:solidFill>
                <a:latin typeface="Times New Roman" panose="02020603050405020304" pitchFamily="18" charset="0"/>
                <a:ea typeface="宋体" panose="02010600030101010101" pitchFamily="2" charset="-122"/>
              </a:defRPr>
            </a:lvl3pPr>
            <a:lvl4pPr marL="1608138">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90000"/>
              </a:lnSpc>
              <a:spcBef>
                <a:spcPct val="50000"/>
              </a:spcBef>
            </a:pPr>
            <a:r>
              <a:rPr lang="zh-CN" altLang="en-US" sz="2800" b="1">
                <a:solidFill>
                  <a:srgbClr val="993366"/>
                </a:solidFill>
                <a:ea typeface="华文楷体" panose="02010600040101010101" pitchFamily="2" charset="-122"/>
              </a:rPr>
              <a:t>导入方式</a:t>
            </a:r>
          </a:p>
          <a:p>
            <a:pPr lvl="1">
              <a:lnSpc>
                <a:spcPct val="90000"/>
              </a:lnSpc>
              <a:spcBef>
                <a:spcPct val="50000"/>
              </a:spcBef>
            </a:pPr>
            <a:r>
              <a:rPr lang="zh-CN" altLang="en-US" sz="2800" b="1">
                <a:solidFill>
                  <a:schemeClr val="folHlink"/>
                </a:solidFill>
                <a:ea typeface="华文楷体" panose="02010600040101010101" pitchFamily="2" charset="-122"/>
              </a:rPr>
              <a:t>转化 </a:t>
            </a:r>
            <a:r>
              <a:rPr lang="en-US" altLang="zh-CN" sz="2800" b="1">
                <a:solidFill>
                  <a:schemeClr val="folHlink"/>
                </a:solidFill>
                <a:ea typeface="华文楷体" panose="02010600040101010101" pitchFamily="2" charset="-122"/>
              </a:rPr>
              <a:t>(transformation)</a:t>
            </a:r>
          </a:p>
          <a:p>
            <a:pPr lvl="1">
              <a:lnSpc>
                <a:spcPct val="90000"/>
              </a:lnSpc>
              <a:spcBef>
                <a:spcPct val="50000"/>
              </a:spcBef>
            </a:pPr>
            <a:r>
              <a:rPr lang="zh-CN" altLang="en-US" sz="2800" b="1">
                <a:solidFill>
                  <a:schemeClr val="folHlink"/>
                </a:solidFill>
                <a:ea typeface="华文楷体" panose="02010600040101010101" pitchFamily="2" charset="-122"/>
              </a:rPr>
              <a:t>转染 </a:t>
            </a:r>
            <a:r>
              <a:rPr lang="en-US" altLang="zh-CN" sz="2800" b="1">
                <a:solidFill>
                  <a:schemeClr val="folHlink"/>
                </a:solidFill>
                <a:ea typeface="华文楷体" panose="02010600040101010101" pitchFamily="2" charset="-122"/>
              </a:rPr>
              <a:t>(transfection)</a:t>
            </a:r>
          </a:p>
          <a:p>
            <a:pPr lvl="1">
              <a:lnSpc>
                <a:spcPct val="90000"/>
              </a:lnSpc>
              <a:spcBef>
                <a:spcPct val="50000"/>
              </a:spcBef>
            </a:pPr>
            <a:r>
              <a:rPr lang="zh-CN" altLang="en-US" sz="2800" b="1">
                <a:solidFill>
                  <a:schemeClr val="folHlink"/>
                </a:solidFill>
                <a:ea typeface="华文楷体" panose="02010600040101010101" pitchFamily="2" charset="-122"/>
              </a:rPr>
              <a:t>感染 </a:t>
            </a:r>
            <a:r>
              <a:rPr lang="en-US" altLang="zh-CN" sz="2800" b="1">
                <a:solidFill>
                  <a:schemeClr val="folHlink"/>
                </a:solidFill>
                <a:ea typeface="华文楷体" panose="02010600040101010101" pitchFamily="2" charset="-122"/>
              </a:rPr>
              <a:t>(infection)</a:t>
            </a:r>
          </a:p>
        </p:txBody>
      </p:sp>
      <p:sp>
        <p:nvSpPr>
          <p:cNvPr id="100356" name="Rectangle 4"/>
          <p:cNvSpPr>
            <a:spLocks noChangeArrowheads="1"/>
          </p:cNvSpPr>
          <p:nvPr/>
        </p:nvSpPr>
        <p:spPr bwMode="auto">
          <a:xfrm>
            <a:off x="1116013" y="476250"/>
            <a:ext cx="51292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a:solidFill>
                  <a:srgbClr val="438600"/>
                </a:solidFill>
                <a:latin typeface="Times New Roman" panose="02020603050405020304" pitchFamily="18" charset="0"/>
              </a:rPr>
              <a:t>（四）重组</a:t>
            </a:r>
            <a:r>
              <a:rPr lang="en-US" altLang="zh-CN" sz="3200" b="1">
                <a:solidFill>
                  <a:srgbClr val="438600"/>
                </a:solidFill>
                <a:latin typeface="Times New Roman" panose="02020603050405020304" pitchFamily="18" charset="0"/>
              </a:rPr>
              <a:t>DNA</a:t>
            </a:r>
            <a:r>
              <a:rPr lang="zh-CN" altLang="en-US" sz="3200" b="1">
                <a:solidFill>
                  <a:srgbClr val="438600"/>
                </a:solidFill>
                <a:latin typeface="Times New Roman" panose="02020603050405020304" pitchFamily="18" charset="0"/>
              </a:rPr>
              <a:t>导入受体菌</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Effect transition="in" filter="blinds(horizontal)">
                                      <p:cBhvr>
                                        <p:cTn id="7" dur="5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900113" y="447675"/>
            <a:ext cx="6051550" cy="55276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533400">
              <a:defRPr kumimoji="1" sz="2400">
                <a:solidFill>
                  <a:schemeClr val="tx1"/>
                </a:solidFill>
                <a:latin typeface="Times New Roman" panose="02020603050405020304" pitchFamily="18" charset="0"/>
                <a:ea typeface="宋体" panose="02010600030101010101" pitchFamily="2" charset="-122"/>
              </a:defRPr>
            </a:lvl2pPr>
            <a:lvl3pPr marL="1431925">
              <a:defRPr kumimoji="1" sz="2400">
                <a:solidFill>
                  <a:schemeClr val="tx1"/>
                </a:solidFill>
                <a:latin typeface="Times New Roman" panose="02020603050405020304" pitchFamily="18" charset="0"/>
                <a:ea typeface="宋体" panose="02010600030101010101" pitchFamily="2" charset="-122"/>
              </a:defRPr>
            </a:lvl3pPr>
            <a:lvl4pPr marL="1611313">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pPr>
            <a:r>
              <a:rPr lang="zh-CN" altLang="en-US" sz="3200" b="1">
                <a:solidFill>
                  <a:srgbClr val="438600"/>
                </a:solidFill>
              </a:rPr>
              <a:t>（五）重组体的筛选</a:t>
            </a:r>
          </a:p>
          <a:p>
            <a:pPr>
              <a:lnSpc>
                <a:spcPct val="110000"/>
              </a:lnSpc>
            </a:pPr>
            <a:r>
              <a:rPr lang="zh-CN" altLang="en-US" sz="3200" b="1">
                <a:ea typeface="楷体_GB2312" pitchFamily="49" charset="-122"/>
              </a:rPr>
              <a:t>   </a:t>
            </a:r>
          </a:p>
          <a:p>
            <a:pPr>
              <a:lnSpc>
                <a:spcPct val="110000"/>
              </a:lnSpc>
            </a:pPr>
            <a:r>
              <a:rPr lang="zh-CN" altLang="en-US" sz="3200" b="1">
                <a:solidFill>
                  <a:srgbClr val="2E3770"/>
                </a:solidFill>
                <a:ea typeface="楷体_GB2312" pitchFamily="49" charset="-122"/>
              </a:rPr>
              <a:t> </a:t>
            </a:r>
            <a:r>
              <a:rPr lang="en-US" altLang="zh-CN" sz="3200" b="1">
                <a:solidFill>
                  <a:srgbClr val="2E3770"/>
                </a:solidFill>
                <a:ea typeface="楷体_GB2312" pitchFamily="49" charset="-122"/>
              </a:rPr>
              <a:t>1. </a:t>
            </a:r>
            <a:r>
              <a:rPr lang="zh-CN" altLang="en-US" sz="3200" b="1">
                <a:solidFill>
                  <a:srgbClr val="2E3770"/>
                </a:solidFill>
                <a:ea typeface="华文楷体" panose="02010600040101010101" pitchFamily="2" charset="-122"/>
              </a:rPr>
              <a:t>直接选择法</a:t>
            </a:r>
          </a:p>
          <a:p>
            <a:pPr lvl="1">
              <a:lnSpc>
                <a:spcPct val="110000"/>
              </a:lnSpc>
            </a:pPr>
            <a:r>
              <a:rPr lang="en-US" altLang="zh-CN" sz="2800" b="1">
                <a:solidFill>
                  <a:schemeClr val="folHlink"/>
                </a:solidFill>
                <a:ea typeface="华文楷体" panose="02010600040101010101" pitchFamily="2" charset="-122"/>
              </a:rPr>
              <a:t>(1)</a:t>
            </a:r>
            <a:r>
              <a:rPr lang="en-US" altLang="zh-CN" sz="2800" b="1">
                <a:ea typeface="华文楷体" panose="02010600040101010101" pitchFamily="2" charset="-122"/>
              </a:rPr>
              <a:t> </a:t>
            </a:r>
            <a:r>
              <a:rPr lang="zh-CN" altLang="en-US" sz="2800" b="1">
                <a:solidFill>
                  <a:schemeClr val="folHlink"/>
                </a:solidFill>
                <a:ea typeface="华文楷体" panose="02010600040101010101" pitchFamily="2" charset="-122"/>
              </a:rPr>
              <a:t>抗药性标记选择</a:t>
            </a:r>
          </a:p>
          <a:p>
            <a:pPr lvl="1">
              <a:lnSpc>
                <a:spcPct val="110000"/>
              </a:lnSpc>
            </a:pPr>
            <a:r>
              <a:rPr lang="en-US" altLang="zh-CN" sz="2800" b="1">
                <a:solidFill>
                  <a:schemeClr val="folHlink"/>
                </a:solidFill>
                <a:ea typeface="华文楷体" panose="02010600040101010101" pitchFamily="2" charset="-122"/>
              </a:rPr>
              <a:t>(2) </a:t>
            </a:r>
            <a:r>
              <a:rPr lang="zh-CN" altLang="en-US" sz="2800" b="1">
                <a:solidFill>
                  <a:schemeClr val="folHlink"/>
                </a:solidFill>
                <a:ea typeface="华文楷体" panose="02010600040101010101" pitchFamily="2" charset="-122"/>
              </a:rPr>
              <a:t>标志补救</a:t>
            </a:r>
            <a:r>
              <a:rPr lang="en-US" altLang="zh-CN" sz="2800" b="1">
                <a:solidFill>
                  <a:schemeClr val="folHlink"/>
                </a:solidFill>
                <a:ea typeface="华文楷体" panose="02010600040101010101" pitchFamily="2" charset="-122"/>
              </a:rPr>
              <a:t>(marker rescue)</a:t>
            </a:r>
          </a:p>
          <a:p>
            <a:pPr lvl="1">
              <a:lnSpc>
                <a:spcPct val="110000"/>
              </a:lnSpc>
            </a:pPr>
            <a:r>
              <a:rPr lang="en-US" altLang="zh-CN" sz="2800" b="1">
                <a:solidFill>
                  <a:schemeClr val="folHlink"/>
                </a:solidFill>
                <a:ea typeface="华文楷体" panose="02010600040101010101" pitchFamily="2" charset="-122"/>
              </a:rPr>
              <a:t>(3) </a:t>
            </a:r>
            <a:r>
              <a:rPr lang="zh-CN" altLang="en-US" sz="2800" b="1">
                <a:solidFill>
                  <a:schemeClr val="folHlink"/>
                </a:solidFill>
                <a:ea typeface="华文楷体" panose="02010600040101010101" pitchFamily="2" charset="-122"/>
              </a:rPr>
              <a:t>分子杂交法</a:t>
            </a:r>
          </a:p>
          <a:p>
            <a:pPr lvl="2">
              <a:lnSpc>
                <a:spcPct val="110000"/>
              </a:lnSpc>
            </a:pPr>
            <a:r>
              <a:rPr lang="zh-CN" altLang="en-US" sz="2800" b="1">
                <a:solidFill>
                  <a:schemeClr val="folHlink"/>
                </a:solidFill>
                <a:ea typeface="华文楷体" panose="02010600040101010101" pitchFamily="2" charset="-122"/>
              </a:rPr>
              <a:t>原位杂交</a:t>
            </a:r>
          </a:p>
          <a:p>
            <a:pPr lvl="2">
              <a:lnSpc>
                <a:spcPct val="110000"/>
              </a:lnSpc>
            </a:pPr>
            <a:r>
              <a:rPr lang="en-US" altLang="zh-CN" sz="2800" b="1">
                <a:solidFill>
                  <a:schemeClr val="folHlink"/>
                </a:solidFill>
                <a:ea typeface="华文楷体" panose="02010600040101010101" pitchFamily="2" charset="-122"/>
              </a:rPr>
              <a:t>Southern</a:t>
            </a:r>
            <a:r>
              <a:rPr lang="zh-CN" altLang="en-US" sz="2800" b="1">
                <a:solidFill>
                  <a:schemeClr val="folHlink"/>
                </a:solidFill>
                <a:ea typeface="华文楷体" panose="02010600040101010101" pitchFamily="2" charset="-122"/>
              </a:rPr>
              <a:t>印迹</a:t>
            </a:r>
          </a:p>
          <a:p>
            <a:pPr lvl="2">
              <a:lnSpc>
                <a:spcPct val="110000"/>
              </a:lnSpc>
            </a:pPr>
            <a:endParaRPr lang="zh-CN" altLang="en-US" sz="2800" b="1">
              <a:solidFill>
                <a:schemeClr val="folHlink"/>
              </a:solidFill>
              <a:ea typeface="华文楷体" panose="02010600040101010101" pitchFamily="2" charset="-122"/>
            </a:endParaRPr>
          </a:p>
          <a:p>
            <a:pPr>
              <a:lnSpc>
                <a:spcPct val="110000"/>
              </a:lnSpc>
            </a:pPr>
            <a:r>
              <a:rPr lang="zh-CN" altLang="en-US" sz="3200" b="1">
                <a:solidFill>
                  <a:srgbClr val="2E3770"/>
                </a:solidFill>
                <a:ea typeface="华文楷体" panose="02010600040101010101" pitchFamily="2" charset="-122"/>
              </a:rPr>
              <a:t> </a:t>
            </a:r>
            <a:r>
              <a:rPr lang="en-US" altLang="zh-CN" sz="3200" b="1">
                <a:solidFill>
                  <a:srgbClr val="2E3770"/>
                </a:solidFill>
                <a:ea typeface="华文楷体" panose="02010600040101010101" pitchFamily="2" charset="-122"/>
              </a:rPr>
              <a:t>2. </a:t>
            </a:r>
            <a:r>
              <a:rPr lang="zh-CN" altLang="en-US" sz="3200" b="1">
                <a:solidFill>
                  <a:srgbClr val="2E3770"/>
                </a:solidFill>
                <a:ea typeface="华文楷体" panose="02010600040101010101" pitchFamily="2" charset="-122"/>
              </a:rPr>
              <a:t>免疫学方法</a:t>
            </a:r>
          </a:p>
          <a:p>
            <a:pPr lvl="1">
              <a:lnSpc>
                <a:spcPct val="110000"/>
              </a:lnSpc>
            </a:pPr>
            <a:r>
              <a:rPr lang="zh-CN" altLang="en-US" sz="2800" b="1">
                <a:solidFill>
                  <a:schemeClr val="folHlink"/>
                </a:solidFill>
                <a:ea typeface="华文楷体" panose="02010600040101010101" pitchFamily="2" charset="-122"/>
              </a:rPr>
              <a:t>如免疫化学方法及酶免检测分析等</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checkerboard(down)">
                                      <p:cBhvr>
                                        <p:cTn id="7" dur="5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468313" y="692150"/>
            <a:ext cx="1038225" cy="4968875"/>
          </a:xfrm>
          <a:prstGeom prst="rect">
            <a:avLst/>
          </a:prstGeom>
          <a:solidFill>
            <a:schemeClr val="bg1"/>
          </a:solidFill>
          <a:ln>
            <a:noFill/>
          </a:ln>
          <a:effectLst/>
          <a:extLst>
            <a:ext uri="{91240B29-F687-4F45-9708-019B960494DF}">
              <a14:hiddenLine xmlns:a14="http://schemas.microsoft.com/office/drawing/2010/main" w="9525">
                <a:solidFill>
                  <a:srgbClr val="115BA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en-US" altLang="zh-CN" sz="2800" b="1">
                <a:solidFill>
                  <a:srgbClr val="993366"/>
                </a:solidFill>
                <a:latin typeface="华文楷体" panose="02010600040101010101" pitchFamily="2" charset="-122"/>
                <a:ea typeface="华文楷体" panose="02010600040101010101" pitchFamily="2" charset="-122"/>
              </a:rPr>
              <a:t>(</a:t>
            </a:r>
            <a:r>
              <a:rPr lang="zh-CN" altLang="en-US" sz="2800" b="1">
                <a:solidFill>
                  <a:srgbClr val="993366"/>
                </a:solidFill>
                <a:latin typeface="华文楷体" panose="02010600040101010101" pitchFamily="2" charset="-122"/>
                <a:ea typeface="华文楷体" panose="02010600040101010101" pitchFamily="2" charset="-122"/>
              </a:rPr>
              <a:t>插入失活法</a:t>
            </a:r>
            <a:r>
              <a:rPr lang="en-US" altLang="zh-CN" sz="2800" b="1">
                <a:solidFill>
                  <a:srgbClr val="993366"/>
                </a:solidFill>
                <a:latin typeface="华文楷体" panose="02010600040101010101" pitchFamily="2" charset="-122"/>
                <a:ea typeface="华文楷体" panose="02010600040101010101" pitchFamily="2" charset="-122"/>
              </a:rPr>
              <a:t>)</a:t>
            </a:r>
          </a:p>
          <a:p>
            <a:pPr algn="ctr"/>
            <a:r>
              <a:rPr lang="zh-CN" altLang="en-US" sz="2800" b="1">
                <a:solidFill>
                  <a:srgbClr val="993366"/>
                </a:solidFill>
                <a:latin typeface="华文楷体" panose="02010600040101010101" pitchFamily="2" charset="-122"/>
                <a:ea typeface="华文楷体" panose="02010600040101010101" pitchFamily="2" charset="-122"/>
              </a:rPr>
              <a:t>抗药性标记选择</a:t>
            </a:r>
          </a:p>
        </p:txBody>
      </p:sp>
      <p:pic>
        <p:nvPicPr>
          <p:cNvPr id="103427" name="Picture 3"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33375"/>
            <a:ext cx="5472113" cy="597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773363" y="3502025"/>
            <a:ext cx="14620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ea typeface="黑体" panose="02010609060101010101" pitchFamily="49" charset="-122"/>
              </a:rPr>
              <a:t>组氨酸缺陷</a:t>
            </a:r>
          </a:p>
          <a:p>
            <a:r>
              <a:rPr lang="zh-CN" altLang="en-US" sz="2000" b="1">
                <a:ea typeface="黑体" panose="02010609060101010101" pitchFamily="49" charset="-122"/>
              </a:rPr>
              <a:t>型大肠杆菌</a:t>
            </a:r>
          </a:p>
        </p:txBody>
      </p:sp>
      <p:grpSp>
        <p:nvGrpSpPr>
          <p:cNvPr id="104451" name="Group 3"/>
          <p:cNvGrpSpPr>
            <a:grpSpLocks/>
          </p:cNvGrpSpPr>
          <p:nvPr/>
        </p:nvGrpSpPr>
        <p:grpSpPr bwMode="auto">
          <a:xfrm>
            <a:off x="755650" y="5157788"/>
            <a:ext cx="1512888" cy="1150937"/>
            <a:chOff x="567" y="2886"/>
            <a:chExt cx="862" cy="680"/>
          </a:xfrm>
        </p:grpSpPr>
        <p:sp>
          <p:nvSpPr>
            <p:cNvPr id="104452" name="Oval 4"/>
            <p:cNvSpPr>
              <a:spLocks noChangeArrowheads="1"/>
            </p:cNvSpPr>
            <p:nvPr/>
          </p:nvSpPr>
          <p:spPr bwMode="auto">
            <a:xfrm>
              <a:off x="567" y="2931"/>
              <a:ext cx="862" cy="635"/>
            </a:xfrm>
            <a:prstGeom prst="ellipse">
              <a:avLst/>
            </a:prstGeom>
            <a:solidFill>
              <a:srgbClr val="FFF9C9"/>
            </a:solidFill>
            <a:ln w="28575">
              <a:solidFill>
                <a:srgbClr val="989C0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453" name="Oval 5"/>
            <p:cNvSpPr>
              <a:spLocks noChangeArrowheads="1"/>
            </p:cNvSpPr>
            <p:nvPr/>
          </p:nvSpPr>
          <p:spPr bwMode="auto">
            <a:xfrm>
              <a:off x="567" y="2886"/>
              <a:ext cx="862" cy="590"/>
            </a:xfrm>
            <a:prstGeom prst="ellipse">
              <a:avLst/>
            </a:prstGeom>
            <a:solidFill>
              <a:srgbClr val="FFF9C9"/>
            </a:solidFill>
            <a:ln w="28575">
              <a:solidFill>
                <a:srgbClr val="989C0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454" name="Group 6"/>
          <p:cNvGrpSpPr>
            <a:grpSpLocks/>
          </p:cNvGrpSpPr>
          <p:nvPr/>
        </p:nvGrpSpPr>
        <p:grpSpPr bwMode="auto">
          <a:xfrm>
            <a:off x="3851275" y="836613"/>
            <a:ext cx="936625" cy="71437"/>
            <a:chOff x="2789" y="346"/>
            <a:chExt cx="726" cy="45"/>
          </a:xfrm>
        </p:grpSpPr>
        <p:sp>
          <p:nvSpPr>
            <p:cNvPr id="104455" name="Line 7"/>
            <p:cNvSpPr>
              <a:spLocks noChangeShapeType="1"/>
            </p:cNvSpPr>
            <p:nvPr/>
          </p:nvSpPr>
          <p:spPr bwMode="auto">
            <a:xfrm>
              <a:off x="2789" y="346"/>
              <a:ext cx="726" cy="0"/>
            </a:xfrm>
            <a:prstGeom prst="line">
              <a:avLst/>
            </a:prstGeom>
            <a:noFill/>
            <a:ln w="38100">
              <a:solidFill>
                <a:srgbClr val="0099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56" name="Line 8"/>
            <p:cNvSpPr>
              <a:spLocks noChangeShapeType="1"/>
            </p:cNvSpPr>
            <p:nvPr/>
          </p:nvSpPr>
          <p:spPr bwMode="auto">
            <a:xfrm>
              <a:off x="2789" y="391"/>
              <a:ext cx="726" cy="0"/>
            </a:xfrm>
            <a:prstGeom prst="line">
              <a:avLst/>
            </a:prstGeom>
            <a:noFill/>
            <a:ln w="38100">
              <a:solidFill>
                <a:srgbClr val="0099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104457" name="Group 9"/>
          <p:cNvGrpSpPr>
            <a:grpSpLocks/>
          </p:cNvGrpSpPr>
          <p:nvPr/>
        </p:nvGrpSpPr>
        <p:grpSpPr bwMode="auto">
          <a:xfrm>
            <a:off x="6011863" y="333375"/>
            <a:ext cx="1322387" cy="1084263"/>
            <a:chOff x="4105" y="73"/>
            <a:chExt cx="833" cy="683"/>
          </a:xfrm>
        </p:grpSpPr>
        <p:sp>
          <p:nvSpPr>
            <p:cNvPr id="104458" name="Freeform 10"/>
            <p:cNvSpPr>
              <a:spLocks/>
            </p:cNvSpPr>
            <p:nvPr/>
          </p:nvSpPr>
          <p:spPr bwMode="auto">
            <a:xfrm>
              <a:off x="4150" y="73"/>
              <a:ext cx="788" cy="637"/>
            </a:xfrm>
            <a:custGeom>
              <a:avLst/>
              <a:gdLst>
                <a:gd name="T0" fmla="*/ 0 w 788"/>
                <a:gd name="T1" fmla="*/ 313 h 637"/>
                <a:gd name="T2" fmla="*/ 189 w 788"/>
                <a:gd name="T3" fmla="*/ 303 h 637"/>
                <a:gd name="T4" fmla="*/ 217 w 788"/>
                <a:gd name="T5" fmla="*/ 294 h 637"/>
                <a:gd name="T6" fmla="*/ 245 w 788"/>
                <a:gd name="T7" fmla="*/ 199 h 637"/>
                <a:gd name="T8" fmla="*/ 349 w 788"/>
                <a:gd name="T9" fmla="*/ 86 h 637"/>
                <a:gd name="T10" fmla="*/ 321 w 788"/>
                <a:gd name="T11" fmla="*/ 190 h 637"/>
                <a:gd name="T12" fmla="*/ 453 w 788"/>
                <a:gd name="T13" fmla="*/ 171 h 637"/>
                <a:gd name="T14" fmla="*/ 472 w 788"/>
                <a:gd name="T15" fmla="*/ 1 h 637"/>
                <a:gd name="T16" fmla="*/ 614 w 788"/>
                <a:gd name="T17" fmla="*/ 20 h 637"/>
                <a:gd name="T18" fmla="*/ 699 w 788"/>
                <a:gd name="T19" fmla="*/ 105 h 637"/>
                <a:gd name="T20" fmla="*/ 680 w 788"/>
                <a:gd name="T21" fmla="*/ 152 h 637"/>
                <a:gd name="T22" fmla="*/ 557 w 788"/>
                <a:gd name="T23" fmla="*/ 181 h 637"/>
                <a:gd name="T24" fmla="*/ 529 w 788"/>
                <a:gd name="T25" fmla="*/ 265 h 637"/>
                <a:gd name="T26" fmla="*/ 718 w 788"/>
                <a:gd name="T27" fmla="*/ 322 h 637"/>
                <a:gd name="T28" fmla="*/ 736 w 788"/>
                <a:gd name="T29" fmla="*/ 502 h 637"/>
                <a:gd name="T30" fmla="*/ 529 w 788"/>
                <a:gd name="T31" fmla="*/ 492 h 637"/>
                <a:gd name="T32" fmla="*/ 434 w 788"/>
                <a:gd name="T33" fmla="*/ 473 h 637"/>
                <a:gd name="T34" fmla="*/ 472 w 788"/>
                <a:gd name="T35" fmla="*/ 398 h 637"/>
                <a:gd name="T36" fmla="*/ 293 w 788"/>
                <a:gd name="T37" fmla="*/ 369 h 637"/>
                <a:gd name="T38" fmla="*/ 283 w 788"/>
                <a:gd name="T39" fmla="*/ 445 h 637"/>
                <a:gd name="T40" fmla="*/ 302 w 788"/>
                <a:gd name="T41" fmla="*/ 539 h 637"/>
                <a:gd name="T42" fmla="*/ 453 w 788"/>
                <a:gd name="T43" fmla="*/ 605 h 637"/>
                <a:gd name="T44" fmla="*/ 434 w 788"/>
                <a:gd name="T45" fmla="*/ 634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8" h="637">
                  <a:moveTo>
                    <a:pt x="0" y="313"/>
                  </a:moveTo>
                  <a:cubicBezTo>
                    <a:pt x="63" y="310"/>
                    <a:pt x="126" y="309"/>
                    <a:pt x="189" y="303"/>
                  </a:cubicBezTo>
                  <a:cubicBezTo>
                    <a:pt x="199" y="302"/>
                    <a:pt x="211" y="302"/>
                    <a:pt x="217" y="294"/>
                  </a:cubicBezTo>
                  <a:cubicBezTo>
                    <a:pt x="237" y="267"/>
                    <a:pt x="234" y="229"/>
                    <a:pt x="245" y="199"/>
                  </a:cubicBezTo>
                  <a:cubicBezTo>
                    <a:pt x="261" y="155"/>
                    <a:pt x="306" y="101"/>
                    <a:pt x="349" y="86"/>
                  </a:cubicBezTo>
                  <a:cubicBezTo>
                    <a:pt x="386" y="141"/>
                    <a:pt x="378" y="162"/>
                    <a:pt x="321" y="190"/>
                  </a:cubicBezTo>
                  <a:cubicBezTo>
                    <a:pt x="370" y="223"/>
                    <a:pt x="413" y="211"/>
                    <a:pt x="453" y="171"/>
                  </a:cubicBezTo>
                  <a:cubicBezTo>
                    <a:pt x="444" y="112"/>
                    <a:pt x="401" y="26"/>
                    <a:pt x="472" y="1"/>
                  </a:cubicBezTo>
                  <a:cubicBezTo>
                    <a:pt x="519" y="7"/>
                    <a:pt x="571" y="0"/>
                    <a:pt x="614" y="20"/>
                  </a:cubicBezTo>
                  <a:cubicBezTo>
                    <a:pt x="650" y="37"/>
                    <a:pt x="699" y="105"/>
                    <a:pt x="699" y="105"/>
                  </a:cubicBezTo>
                  <a:cubicBezTo>
                    <a:pt x="693" y="121"/>
                    <a:pt x="692" y="140"/>
                    <a:pt x="680" y="152"/>
                  </a:cubicBezTo>
                  <a:cubicBezTo>
                    <a:pt x="670" y="162"/>
                    <a:pt x="577" y="176"/>
                    <a:pt x="557" y="181"/>
                  </a:cubicBezTo>
                  <a:cubicBezTo>
                    <a:pt x="532" y="197"/>
                    <a:pt x="497" y="233"/>
                    <a:pt x="529" y="265"/>
                  </a:cubicBezTo>
                  <a:cubicBezTo>
                    <a:pt x="576" y="312"/>
                    <a:pt x="718" y="322"/>
                    <a:pt x="718" y="322"/>
                  </a:cubicBezTo>
                  <a:cubicBezTo>
                    <a:pt x="727" y="347"/>
                    <a:pt x="788" y="479"/>
                    <a:pt x="736" y="502"/>
                  </a:cubicBezTo>
                  <a:cubicBezTo>
                    <a:pt x="673" y="529"/>
                    <a:pt x="598" y="495"/>
                    <a:pt x="529" y="492"/>
                  </a:cubicBezTo>
                  <a:cubicBezTo>
                    <a:pt x="497" y="486"/>
                    <a:pt x="464" y="485"/>
                    <a:pt x="434" y="473"/>
                  </a:cubicBezTo>
                  <a:cubicBezTo>
                    <a:pt x="377" y="449"/>
                    <a:pt x="455" y="409"/>
                    <a:pt x="472" y="398"/>
                  </a:cubicBezTo>
                  <a:cubicBezTo>
                    <a:pt x="416" y="361"/>
                    <a:pt x="375" y="316"/>
                    <a:pt x="293" y="369"/>
                  </a:cubicBezTo>
                  <a:cubicBezTo>
                    <a:pt x="272" y="383"/>
                    <a:pt x="286" y="420"/>
                    <a:pt x="283" y="445"/>
                  </a:cubicBezTo>
                  <a:cubicBezTo>
                    <a:pt x="289" y="476"/>
                    <a:pt x="283" y="513"/>
                    <a:pt x="302" y="539"/>
                  </a:cubicBezTo>
                  <a:cubicBezTo>
                    <a:pt x="344" y="595"/>
                    <a:pt x="396" y="596"/>
                    <a:pt x="453" y="605"/>
                  </a:cubicBezTo>
                  <a:cubicBezTo>
                    <a:pt x="443" y="637"/>
                    <a:pt x="454" y="634"/>
                    <a:pt x="434" y="634"/>
                  </a:cubicBezTo>
                </a:path>
              </a:pathLst>
            </a:custGeom>
            <a:noFill/>
            <a:ln w="38100" cap="flat" cmpd="sng">
              <a:solidFill>
                <a:srgbClr val="FF66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59" name="Freeform 11"/>
            <p:cNvSpPr>
              <a:spLocks/>
            </p:cNvSpPr>
            <p:nvPr/>
          </p:nvSpPr>
          <p:spPr bwMode="auto">
            <a:xfrm>
              <a:off x="4105" y="119"/>
              <a:ext cx="788" cy="637"/>
            </a:xfrm>
            <a:custGeom>
              <a:avLst/>
              <a:gdLst>
                <a:gd name="T0" fmla="*/ 0 w 788"/>
                <a:gd name="T1" fmla="*/ 313 h 637"/>
                <a:gd name="T2" fmla="*/ 189 w 788"/>
                <a:gd name="T3" fmla="*/ 303 h 637"/>
                <a:gd name="T4" fmla="*/ 217 w 788"/>
                <a:gd name="T5" fmla="*/ 294 h 637"/>
                <a:gd name="T6" fmla="*/ 245 w 788"/>
                <a:gd name="T7" fmla="*/ 199 h 637"/>
                <a:gd name="T8" fmla="*/ 349 w 788"/>
                <a:gd name="T9" fmla="*/ 86 h 637"/>
                <a:gd name="T10" fmla="*/ 321 w 788"/>
                <a:gd name="T11" fmla="*/ 190 h 637"/>
                <a:gd name="T12" fmla="*/ 453 w 788"/>
                <a:gd name="T13" fmla="*/ 171 h 637"/>
                <a:gd name="T14" fmla="*/ 472 w 788"/>
                <a:gd name="T15" fmla="*/ 1 h 637"/>
                <a:gd name="T16" fmla="*/ 614 w 788"/>
                <a:gd name="T17" fmla="*/ 20 h 637"/>
                <a:gd name="T18" fmla="*/ 699 w 788"/>
                <a:gd name="T19" fmla="*/ 105 h 637"/>
                <a:gd name="T20" fmla="*/ 680 w 788"/>
                <a:gd name="T21" fmla="*/ 152 h 637"/>
                <a:gd name="T22" fmla="*/ 557 w 788"/>
                <a:gd name="T23" fmla="*/ 181 h 637"/>
                <a:gd name="T24" fmla="*/ 529 w 788"/>
                <a:gd name="T25" fmla="*/ 265 h 637"/>
                <a:gd name="T26" fmla="*/ 718 w 788"/>
                <a:gd name="T27" fmla="*/ 322 h 637"/>
                <a:gd name="T28" fmla="*/ 736 w 788"/>
                <a:gd name="T29" fmla="*/ 502 h 637"/>
                <a:gd name="T30" fmla="*/ 529 w 788"/>
                <a:gd name="T31" fmla="*/ 492 h 637"/>
                <a:gd name="T32" fmla="*/ 434 w 788"/>
                <a:gd name="T33" fmla="*/ 473 h 637"/>
                <a:gd name="T34" fmla="*/ 472 w 788"/>
                <a:gd name="T35" fmla="*/ 398 h 637"/>
                <a:gd name="T36" fmla="*/ 293 w 788"/>
                <a:gd name="T37" fmla="*/ 369 h 637"/>
                <a:gd name="T38" fmla="*/ 283 w 788"/>
                <a:gd name="T39" fmla="*/ 445 h 637"/>
                <a:gd name="T40" fmla="*/ 302 w 788"/>
                <a:gd name="T41" fmla="*/ 539 h 637"/>
                <a:gd name="T42" fmla="*/ 453 w 788"/>
                <a:gd name="T43" fmla="*/ 605 h 637"/>
                <a:gd name="T44" fmla="*/ 434 w 788"/>
                <a:gd name="T45" fmla="*/ 634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8" h="637">
                  <a:moveTo>
                    <a:pt x="0" y="313"/>
                  </a:moveTo>
                  <a:cubicBezTo>
                    <a:pt x="63" y="310"/>
                    <a:pt x="126" y="309"/>
                    <a:pt x="189" y="303"/>
                  </a:cubicBezTo>
                  <a:cubicBezTo>
                    <a:pt x="199" y="302"/>
                    <a:pt x="211" y="302"/>
                    <a:pt x="217" y="294"/>
                  </a:cubicBezTo>
                  <a:cubicBezTo>
                    <a:pt x="237" y="267"/>
                    <a:pt x="234" y="229"/>
                    <a:pt x="245" y="199"/>
                  </a:cubicBezTo>
                  <a:cubicBezTo>
                    <a:pt x="261" y="155"/>
                    <a:pt x="306" y="101"/>
                    <a:pt x="349" y="86"/>
                  </a:cubicBezTo>
                  <a:cubicBezTo>
                    <a:pt x="386" y="141"/>
                    <a:pt x="378" y="162"/>
                    <a:pt x="321" y="190"/>
                  </a:cubicBezTo>
                  <a:cubicBezTo>
                    <a:pt x="370" y="223"/>
                    <a:pt x="413" y="211"/>
                    <a:pt x="453" y="171"/>
                  </a:cubicBezTo>
                  <a:cubicBezTo>
                    <a:pt x="444" y="112"/>
                    <a:pt x="401" y="26"/>
                    <a:pt x="472" y="1"/>
                  </a:cubicBezTo>
                  <a:cubicBezTo>
                    <a:pt x="519" y="7"/>
                    <a:pt x="571" y="0"/>
                    <a:pt x="614" y="20"/>
                  </a:cubicBezTo>
                  <a:cubicBezTo>
                    <a:pt x="650" y="37"/>
                    <a:pt x="699" y="105"/>
                    <a:pt x="699" y="105"/>
                  </a:cubicBezTo>
                  <a:cubicBezTo>
                    <a:pt x="693" y="121"/>
                    <a:pt x="692" y="140"/>
                    <a:pt x="680" y="152"/>
                  </a:cubicBezTo>
                  <a:cubicBezTo>
                    <a:pt x="670" y="162"/>
                    <a:pt x="577" y="176"/>
                    <a:pt x="557" y="181"/>
                  </a:cubicBezTo>
                  <a:cubicBezTo>
                    <a:pt x="532" y="197"/>
                    <a:pt x="497" y="233"/>
                    <a:pt x="529" y="265"/>
                  </a:cubicBezTo>
                  <a:cubicBezTo>
                    <a:pt x="576" y="312"/>
                    <a:pt x="718" y="322"/>
                    <a:pt x="718" y="322"/>
                  </a:cubicBezTo>
                  <a:cubicBezTo>
                    <a:pt x="727" y="347"/>
                    <a:pt x="788" y="479"/>
                    <a:pt x="736" y="502"/>
                  </a:cubicBezTo>
                  <a:cubicBezTo>
                    <a:pt x="673" y="529"/>
                    <a:pt x="598" y="495"/>
                    <a:pt x="529" y="492"/>
                  </a:cubicBezTo>
                  <a:cubicBezTo>
                    <a:pt x="497" y="486"/>
                    <a:pt x="464" y="485"/>
                    <a:pt x="434" y="473"/>
                  </a:cubicBezTo>
                  <a:cubicBezTo>
                    <a:pt x="377" y="449"/>
                    <a:pt x="455" y="409"/>
                    <a:pt x="472" y="398"/>
                  </a:cubicBezTo>
                  <a:cubicBezTo>
                    <a:pt x="416" y="361"/>
                    <a:pt x="375" y="316"/>
                    <a:pt x="293" y="369"/>
                  </a:cubicBezTo>
                  <a:cubicBezTo>
                    <a:pt x="272" y="383"/>
                    <a:pt x="286" y="420"/>
                    <a:pt x="283" y="445"/>
                  </a:cubicBezTo>
                  <a:cubicBezTo>
                    <a:pt x="289" y="476"/>
                    <a:pt x="283" y="513"/>
                    <a:pt x="302" y="539"/>
                  </a:cubicBezTo>
                  <a:cubicBezTo>
                    <a:pt x="344" y="595"/>
                    <a:pt x="396" y="596"/>
                    <a:pt x="453" y="605"/>
                  </a:cubicBezTo>
                  <a:cubicBezTo>
                    <a:pt x="443" y="637"/>
                    <a:pt x="454" y="634"/>
                    <a:pt x="434" y="634"/>
                  </a:cubicBezTo>
                </a:path>
              </a:pathLst>
            </a:custGeom>
            <a:noFill/>
            <a:ln w="38100" cap="flat" cmpd="sng">
              <a:solidFill>
                <a:srgbClr val="FF66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104460" name="Group 12"/>
          <p:cNvGrpSpPr>
            <a:grpSpLocks/>
          </p:cNvGrpSpPr>
          <p:nvPr/>
        </p:nvGrpSpPr>
        <p:grpSpPr bwMode="auto">
          <a:xfrm>
            <a:off x="4716463" y="1917700"/>
            <a:ext cx="1417637" cy="949325"/>
            <a:chOff x="3088" y="1067"/>
            <a:chExt cx="893" cy="598"/>
          </a:xfrm>
        </p:grpSpPr>
        <p:grpSp>
          <p:nvGrpSpPr>
            <p:cNvPr id="104461" name="Group 13"/>
            <p:cNvGrpSpPr>
              <a:grpSpLocks/>
            </p:cNvGrpSpPr>
            <p:nvPr/>
          </p:nvGrpSpPr>
          <p:grpSpPr bwMode="auto">
            <a:xfrm>
              <a:off x="3088" y="1067"/>
              <a:ext cx="874" cy="548"/>
              <a:chOff x="3088" y="1067"/>
              <a:chExt cx="874" cy="548"/>
            </a:xfrm>
          </p:grpSpPr>
          <p:sp>
            <p:nvSpPr>
              <p:cNvPr id="104462" name="Freeform 14"/>
              <p:cNvSpPr>
                <a:spLocks/>
              </p:cNvSpPr>
              <p:nvPr/>
            </p:nvSpPr>
            <p:spPr bwMode="auto">
              <a:xfrm>
                <a:off x="3088" y="1067"/>
                <a:ext cx="555" cy="302"/>
              </a:xfrm>
              <a:custGeom>
                <a:avLst/>
                <a:gdLst>
                  <a:gd name="T0" fmla="*/ 9 w 555"/>
                  <a:gd name="T1" fmla="*/ 302 h 302"/>
                  <a:gd name="T2" fmla="*/ 0 w 555"/>
                  <a:gd name="T3" fmla="*/ 227 h 302"/>
                  <a:gd name="T4" fmla="*/ 179 w 555"/>
                  <a:gd name="T5" fmla="*/ 76 h 302"/>
                  <a:gd name="T6" fmla="*/ 387 w 555"/>
                  <a:gd name="T7" fmla="*/ 76 h 302"/>
                  <a:gd name="T8" fmla="*/ 406 w 555"/>
                  <a:gd name="T9" fmla="*/ 47 h 302"/>
                  <a:gd name="T10" fmla="*/ 500 w 555"/>
                  <a:gd name="T11" fmla="*/ 0 h 302"/>
                  <a:gd name="T12" fmla="*/ 529 w 555"/>
                  <a:gd name="T13" fmla="*/ 113 h 302"/>
                </a:gdLst>
                <a:ahLst/>
                <a:cxnLst>
                  <a:cxn ang="0">
                    <a:pos x="T0" y="T1"/>
                  </a:cxn>
                  <a:cxn ang="0">
                    <a:pos x="T2" y="T3"/>
                  </a:cxn>
                  <a:cxn ang="0">
                    <a:pos x="T4" y="T5"/>
                  </a:cxn>
                  <a:cxn ang="0">
                    <a:pos x="T6" y="T7"/>
                  </a:cxn>
                  <a:cxn ang="0">
                    <a:pos x="T8" y="T9"/>
                  </a:cxn>
                  <a:cxn ang="0">
                    <a:pos x="T10" y="T11"/>
                  </a:cxn>
                  <a:cxn ang="0">
                    <a:pos x="T12" y="T13"/>
                  </a:cxn>
                </a:cxnLst>
                <a:rect l="0" t="0" r="r" b="b"/>
                <a:pathLst>
                  <a:path w="555" h="302">
                    <a:moveTo>
                      <a:pt x="9" y="302"/>
                    </a:moveTo>
                    <a:cubicBezTo>
                      <a:pt x="6" y="277"/>
                      <a:pt x="0" y="252"/>
                      <a:pt x="0" y="227"/>
                    </a:cubicBezTo>
                    <a:cubicBezTo>
                      <a:pt x="0" y="126"/>
                      <a:pt x="101" y="95"/>
                      <a:pt x="179" y="76"/>
                    </a:cubicBezTo>
                    <a:cubicBezTo>
                      <a:pt x="256" y="87"/>
                      <a:pt x="299" y="97"/>
                      <a:pt x="387" y="76"/>
                    </a:cubicBezTo>
                    <a:cubicBezTo>
                      <a:pt x="398" y="73"/>
                      <a:pt x="397" y="54"/>
                      <a:pt x="406" y="47"/>
                    </a:cubicBezTo>
                    <a:cubicBezTo>
                      <a:pt x="429" y="28"/>
                      <a:pt x="471" y="9"/>
                      <a:pt x="500" y="0"/>
                    </a:cubicBezTo>
                    <a:cubicBezTo>
                      <a:pt x="555" y="36"/>
                      <a:pt x="529" y="7"/>
                      <a:pt x="529" y="113"/>
                    </a:cubicBezTo>
                  </a:path>
                </a:pathLst>
              </a:custGeom>
              <a:noFill/>
              <a:ln w="38100" cap="flat" cmpd="sng">
                <a:solidFill>
                  <a:srgbClr val="FF66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63" name="Freeform 15"/>
              <p:cNvSpPr>
                <a:spLocks/>
              </p:cNvSpPr>
              <p:nvPr/>
            </p:nvSpPr>
            <p:spPr bwMode="auto">
              <a:xfrm>
                <a:off x="3617" y="1095"/>
                <a:ext cx="213" cy="133"/>
              </a:xfrm>
              <a:custGeom>
                <a:avLst/>
                <a:gdLst>
                  <a:gd name="T0" fmla="*/ 0 w 213"/>
                  <a:gd name="T1" fmla="*/ 85 h 133"/>
                  <a:gd name="T2" fmla="*/ 66 w 213"/>
                  <a:gd name="T3" fmla="*/ 76 h 133"/>
                  <a:gd name="T4" fmla="*/ 151 w 213"/>
                  <a:gd name="T5" fmla="*/ 0 h 133"/>
                  <a:gd name="T6" fmla="*/ 169 w 213"/>
                  <a:gd name="T7" fmla="*/ 133 h 133"/>
                </a:gdLst>
                <a:ahLst/>
                <a:cxnLst>
                  <a:cxn ang="0">
                    <a:pos x="T0" y="T1"/>
                  </a:cxn>
                  <a:cxn ang="0">
                    <a:pos x="T2" y="T3"/>
                  </a:cxn>
                  <a:cxn ang="0">
                    <a:pos x="T4" y="T5"/>
                  </a:cxn>
                  <a:cxn ang="0">
                    <a:pos x="T6" y="T7"/>
                  </a:cxn>
                </a:cxnLst>
                <a:rect l="0" t="0" r="r" b="b"/>
                <a:pathLst>
                  <a:path w="213" h="133">
                    <a:moveTo>
                      <a:pt x="0" y="85"/>
                    </a:moveTo>
                    <a:cubicBezTo>
                      <a:pt x="22" y="82"/>
                      <a:pt x="46" y="87"/>
                      <a:pt x="66" y="76"/>
                    </a:cubicBezTo>
                    <a:cubicBezTo>
                      <a:pt x="99" y="58"/>
                      <a:pt x="119" y="21"/>
                      <a:pt x="151" y="0"/>
                    </a:cubicBezTo>
                    <a:cubicBezTo>
                      <a:pt x="211" y="22"/>
                      <a:pt x="213" y="89"/>
                      <a:pt x="169" y="133"/>
                    </a:cubicBezTo>
                  </a:path>
                </a:pathLst>
              </a:custGeom>
              <a:noFill/>
              <a:ln w="38100" cap="flat" cmpd="sng">
                <a:solidFill>
                  <a:srgbClr val="0099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64" name="Freeform 16"/>
              <p:cNvSpPr>
                <a:spLocks/>
              </p:cNvSpPr>
              <p:nvPr/>
            </p:nvSpPr>
            <p:spPr bwMode="auto">
              <a:xfrm>
                <a:off x="3192" y="1228"/>
                <a:ext cx="770" cy="387"/>
              </a:xfrm>
              <a:custGeom>
                <a:avLst/>
                <a:gdLst>
                  <a:gd name="T0" fmla="*/ 585 w 770"/>
                  <a:gd name="T1" fmla="*/ 0 h 387"/>
                  <a:gd name="T2" fmla="*/ 207 w 770"/>
                  <a:gd name="T3" fmla="*/ 28 h 387"/>
                  <a:gd name="T4" fmla="*/ 236 w 770"/>
                  <a:gd name="T5" fmla="*/ 151 h 387"/>
                  <a:gd name="T6" fmla="*/ 340 w 770"/>
                  <a:gd name="T7" fmla="*/ 141 h 387"/>
                  <a:gd name="T8" fmla="*/ 462 w 770"/>
                  <a:gd name="T9" fmla="*/ 94 h 387"/>
                  <a:gd name="T10" fmla="*/ 566 w 770"/>
                  <a:gd name="T11" fmla="*/ 75 h 387"/>
                  <a:gd name="T12" fmla="*/ 613 w 770"/>
                  <a:gd name="T13" fmla="*/ 66 h 387"/>
                  <a:gd name="T14" fmla="*/ 755 w 770"/>
                  <a:gd name="T15" fmla="*/ 75 h 387"/>
                  <a:gd name="T16" fmla="*/ 746 w 770"/>
                  <a:gd name="T17" fmla="*/ 122 h 387"/>
                  <a:gd name="T18" fmla="*/ 689 w 770"/>
                  <a:gd name="T19" fmla="*/ 141 h 387"/>
                  <a:gd name="T20" fmla="*/ 481 w 770"/>
                  <a:gd name="T21" fmla="*/ 160 h 387"/>
                  <a:gd name="T22" fmla="*/ 264 w 770"/>
                  <a:gd name="T23" fmla="*/ 226 h 387"/>
                  <a:gd name="T24" fmla="*/ 151 w 770"/>
                  <a:gd name="T25" fmla="*/ 217 h 387"/>
                  <a:gd name="T26" fmla="*/ 66 w 770"/>
                  <a:gd name="T27" fmla="*/ 94 h 387"/>
                  <a:gd name="T28" fmla="*/ 94 w 770"/>
                  <a:gd name="T29" fmla="*/ 283 h 387"/>
                  <a:gd name="T30" fmla="*/ 368 w 770"/>
                  <a:gd name="T31" fmla="*/ 321 h 387"/>
                  <a:gd name="T32" fmla="*/ 481 w 770"/>
                  <a:gd name="T33" fmla="*/ 311 h 387"/>
                  <a:gd name="T34" fmla="*/ 472 w 770"/>
                  <a:gd name="T35" fmla="*/ 339 h 387"/>
                  <a:gd name="T36" fmla="*/ 321 w 770"/>
                  <a:gd name="T37"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0" h="387">
                    <a:moveTo>
                      <a:pt x="585" y="0"/>
                    </a:moveTo>
                    <a:cubicBezTo>
                      <a:pt x="459" y="8"/>
                      <a:pt x="333" y="20"/>
                      <a:pt x="207" y="28"/>
                    </a:cubicBezTo>
                    <a:cubicBezTo>
                      <a:pt x="190" y="80"/>
                      <a:pt x="173" y="129"/>
                      <a:pt x="236" y="151"/>
                    </a:cubicBezTo>
                    <a:cubicBezTo>
                      <a:pt x="271" y="148"/>
                      <a:pt x="306" y="146"/>
                      <a:pt x="340" y="141"/>
                    </a:cubicBezTo>
                    <a:cubicBezTo>
                      <a:pt x="380" y="135"/>
                      <a:pt x="417" y="103"/>
                      <a:pt x="462" y="94"/>
                    </a:cubicBezTo>
                    <a:cubicBezTo>
                      <a:pt x="497" y="87"/>
                      <a:pt x="531" y="81"/>
                      <a:pt x="566" y="75"/>
                    </a:cubicBezTo>
                    <a:cubicBezTo>
                      <a:pt x="582" y="72"/>
                      <a:pt x="613" y="66"/>
                      <a:pt x="613" y="66"/>
                    </a:cubicBezTo>
                    <a:cubicBezTo>
                      <a:pt x="660" y="69"/>
                      <a:pt x="711" y="57"/>
                      <a:pt x="755" y="75"/>
                    </a:cubicBezTo>
                    <a:cubicBezTo>
                      <a:pt x="770" y="81"/>
                      <a:pt x="757" y="111"/>
                      <a:pt x="746" y="122"/>
                    </a:cubicBezTo>
                    <a:cubicBezTo>
                      <a:pt x="732" y="136"/>
                      <a:pt x="708" y="134"/>
                      <a:pt x="689" y="141"/>
                    </a:cubicBezTo>
                    <a:cubicBezTo>
                      <a:pt x="604" y="171"/>
                      <a:pt x="671" y="151"/>
                      <a:pt x="481" y="160"/>
                    </a:cubicBezTo>
                    <a:cubicBezTo>
                      <a:pt x="406" y="187"/>
                      <a:pt x="344" y="215"/>
                      <a:pt x="264" y="226"/>
                    </a:cubicBezTo>
                    <a:cubicBezTo>
                      <a:pt x="226" y="223"/>
                      <a:pt x="188" y="224"/>
                      <a:pt x="151" y="217"/>
                    </a:cubicBezTo>
                    <a:cubicBezTo>
                      <a:pt x="88" y="205"/>
                      <a:pt x="137" y="117"/>
                      <a:pt x="66" y="94"/>
                    </a:cubicBezTo>
                    <a:cubicBezTo>
                      <a:pt x="0" y="157"/>
                      <a:pt x="12" y="242"/>
                      <a:pt x="94" y="283"/>
                    </a:cubicBezTo>
                    <a:cubicBezTo>
                      <a:pt x="149" y="364"/>
                      <a:pt x="296" y="325"/>
                      <a:pt x="368" y="321"/>
                    </a:cubicBezTo>
                    <a:cubicBezTo>
                      <a:pt x="417" y="308"/>
                      <a:pt x="430" y="301"/>
                      <a:pt x="481" y="311"/>
                    </a:cubicBezTo>
                    <a:cubicBezTo>
                      <a:pt x="478" y="320"/>
                      <a:pt x="479" y="332"/>
                      <a:pt x="472" y="339"/>
                    </a:cubicBezTo>
                    <a:cubicBezTo>
                      <a:pt x="452" y="359"/>
                      <a:pt x="361" y="366"/>
                      <a:pt x="321" y="387"/>
                    </a:cubicBezTo>
                  </a:path>
                </a:pathLst>
              </a:custGeom>
              <a:noFill/>
              <a:ln w="38100" cap="flat" cmpd="sng">
                <a:solidFill>
                  <a:srgbClr val="FF66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104465" name="Group 17"/>
            <p:cNvGrpSpPr>
              <a:grpSpLocks/>
            </p:cNvGrpSpPr>
            <p:nvPr/>
          </p:nvGrpSpPr>
          <p:grpSpPr bwMode="auto">
            <a:xfrm>
              <a:off x="3107" y="1117"/>
              <a:ext cx="874" cy="548"/>
              <a:chOff x="3088" y="1067"/>
              <a:chExt cx="874" cy="548"/>
            </a:xfrm>
          </p:grpSpPr>
          <p:sp>
            <p:nvSpPr>
              <p:cNvPr id="104466" name="Freeform 18"/>
              <p:cNvSpPr>
                <a:spLocks/>
              </p:cNvSpPr>
              <p:nvPr/>
            </p:nvSpPr>
            <p:spPr bwMode="auto">
              <a:xfrm>
                <a:off x="3088" y="1067"/>
                <a:ext cx="555" cy="302"/>
              </a:xfrm>
              <a:custGeom>
                <a:avLst/>
                <a:gdLst>
                  <a:gd name="T0" fmla="*/ 9 w 555"/>
                  <a:gd name="T1" fmla="*/ 302 h 302"/>
                  <a:gd name="T2" fmla="*/ 0 w 555"/>
                  <a:gd name="T3" fmla="*/ 227 h 302"/>
                  <a:gd name="T4" fmla="*/ 179 w 555"/>
                  <a:gd name="T5" fmla="*/ 76 h 302"/>
                  <a:gd name="T6" fmla="*/ 387 w 555"/>
                  <a:gd name="T7" fmla="*/ 76 h 302"/>
                  <a:gd name="T8" fmla="*/ 406 w 555"/>
                  <a:gd name="T9" fmla="*/ 47 h 302"/>
                  <a:gd name="T10" fmla="*/ 500 w 555"/>
                  <a:gd name="T11" fmla="*/ 0 h 302"/>
                  <a:gd name="T12" fmla="*/ 529 w 555"/>
                  <a:gd name="T13" fmla="*/ 113 h 302"/>
                </a:gdLst>
                <a:ahLst/>
                <a:cxnLst>
                  <a:cxn ang="0">
                    <a:pos x="T0" y="T1"/>
                  </a:cxn>
                  <a:cxn ang="0">
                    <a:pos x="T2" y="T3"/>
                  </a:cxn>
                  <a:cxn ang="0">
                    <a:pos x="T4" y="T5"/>
                  </a:cxn>
                  <a:cxn ang="0">
                    <a:pos x="T6" y="T7"/>
                  </a:cxn>
                  <a:cxn ang="0">
                    <a:pos x="T8" y="T9"/>
                  </a:cxn>
                  <a:cxn ang="0">
                    <a:pos x="T10" y="T11"/>
                  </a:cxn>
                  <a:cxn ang="0">
                    <a:pos x="T12" y="T13"/>
                  </a:cxn>
                </a:cxnLst>
                <a:rect l="0" t="0" r="r" b="b"/>
                <a:pathLst>
                  <a:path w="555" h="302">
                    <a:moveTo>
                      <a:pt x="9" y="302"/>
                    </a:moveTo>
                    <a:cubicBezTo>
                      <a:pt x="6" y="277"/>
                      <a:pt x="0" y="252"/>
                      <a:pt x="0" y="227"/>
                    </a:cubicBezTo>
                    <a:cubicBezTo>
                      <a:pt x="0" y="126"/>
                      <a:pt x="101" y="95"/>
                      <a:pt x="179" y="76"/>
                    </a:cubicBezTo>
                    <a:cubicBezTo>
                      <a:pt x="256" y="87"/>
                      <a:pt x="299" y="97"/>
                      <a:pt x="387" y="76"/>
                    </a:cubicBezTo>
                    <a:cubicBezTo>
                      <a:pt x="398" y="73"/>
                      <a:pt x="397" y="54"/>
                      <a:pt x="406" y="47"/>
                    </a:cubicBezTo>
                    <a:cubicBezTo>
                      <a:pt x="429" y="28"/>
                      <a:pt x="471" y="9"/>
                      <a:pt x="500" y="0"/>
                    </a:cubicBezTo>
                    <a:cubicBezTo>
                      <a:pt x="555" y="36"/>
                      <a:pt x="529" y="7"/>
                      <a:pt x="529" y="113"/>
                    </a:cubicBezTo>
                  </a:path>
                </a:pathLst>
              </a:custGeom>
              <a:noFill/>
              <a:ln w="38100" cap="flat" cmpd="sng">
                <a:solidFill>
                  <a:srgbClr val="FF66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67" name="Freeform 19"/>
              <p:cNvSpPr>
                <a:spLocks/>
              </p:cNvSpPr>
              <p:nvPr/>
            </p:nvSpPr>
            <p:spPr bwMode="auto">
              <a:xfrm>
                <a:off x="3617" y="1095"/>
                <a:ext cx="213" cy="133"/>
              </a:xfrm>
              <a:custGeom>
                <a:avLst/>
                <a:gdLst>
                  <a:gd name="T0" fmla="*/ 0 w 213"/>
                  <a:gd name="T1" fmla="*/ 85 h 133"/>
                  <a:gd name="T2" fmla="*/ 66 w 213"/>
                  <a:gd name="T3" fmla="*/ 76 h 133"/>
                  <a:gd name="T4" fmla="*/ 151 w 213"/>
                  <a:gd name="T5" fmla="*/ 0 h 133"/>
                  <a:gd name="T6" fmla="*/ 169 w 213"/>
                  <a:gd name="T7" fmla="*/ 133 h 133"/>
                </a:gdLst>
                <a:ahLst/>
                <a:cxnLst>
                  <a:cxn ang="0">
                    <a:pos x="T0" y="T1"/>
                  </a:cxn>
                  <a:cxn ang="0">
                    <a:pos x="T2" y="T3"/>
                  </a:cxn>
                  <a:cxn ang="0">
                    <a:pos x="T4" y="T5"/>
                  </a:cxn>
                  <a:cxn ang="0">
                    <a:pos x="T6" y="T7"/>
                  </a:cxn>
                </a:cxnLst>
                <a:rect l="0" t="0" r="r" b="b"/>
                <a:pathLst>
                  <a:path w="213" h="133">
                    <a:moveTo>
                      <a:pt x="0" y="85"/>
                    </a:moveTo>
                    <a:cubicBezTo>
                      <a:pt x="22" y="82"/>
                      <a:pt x="46" y="87"/>
                      <a:pt x="66" y="76"/>
                    </a:cubicBezTo>
                    <a:cubicBezTo>
                      <a:pt x="99" y="58"/>
                      <a:pt x="119" y="21"/>
                      <a:pt x="151" y="0"/>
                    </a:cubicBezTo>
                    <a:cubicBezTo>
                      <a:pt x="211" y="22"/>
                      <a:pt x="213" y="89"/>
                      <a:pt x="169" y="133"/>
                    </a:cubicBezTo>
                  </a:path>
                </a:pathLst>
              </a:custGeom>
              <a:noFill/>
              <a:ln w="38100" cap="flat" cmpd="sng">
                <a:solidFill>
                  <a:srgbClr val="0099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68" name="Freeform 20"/>
              <p:cNvSpPr>
                <a:spLocks/>
              </p:cNvSpPr>
              <p:nvPr/>
            </p:nvSpPr>
            <p:spPr bwMode="auto">
              <a:xfrm>
                <a:off x="3192" y="1228"/>
                <a:ext cx="770" cy="387"/>
              </a:xfrm>
              <a:custGeom>
                <a:avLst/>
                <a:gdLst>
                  <a:gd name="T0" fmla="*/ 585 w 770"/>
                  <a:gd name="T1" fmla="*/ 0 h 387"/>
                  <a:gd name="T2" fmla="*/ 207 w 770"/>
                  <a:gd name="T3" fmla="*/ 28 h 387"/>
                  <a:gd name="T4" fmla="*/ 236 w 770"/>
                  <a:gd name="T5" fmla="*/ 151 h 387"/>
                  <a:gd name="T6" fmla="*/ 340 w 770"/>
                  <a:gd name="T7" fmla="*/ 141 h 387"/>
                  <a:gd name="T8" fmla="*/ 462 w 770"/>
                  <a:gd name="T9" fmla="*/ 94 h 387"/>
                  <a:gd name="T10" fmla="*/ 566 w 770"/>
                  <a:gd name="T11" fmla="*/ 75 h 387"/>
                  <a:gd name="T12" fmla="*/ 613 w 770"/>
                  <a:gd name="T13" fmla="*/ 66 h 387"/>
                  <a:gd name="T14" fmla="*/ 755 w 770"/>
                  <a:gd name="T15" fmla="*/ 75 h 387"/>
                  <a:gd name="T16" fmla="*/ 746 w 770"/>
                  <a:gd name="T17" fmla="*/ 122 h 387"/>
                  <a:gd name="T18" fmla="*/ 689 w 770"/>
                  <a:gd name="T19" fmla="*/ 141 h 387"/>
                  <a:gd name="T20" fmla="*/ 481 w 770"/>
                  <a:gd name="T21" fmla="*/ 160 h 387"/>
                  <a:gd name="T22" fmla="*/ 264 w 770"/>
                  <a:gd name="T23" fmla="*/ 226 h 387"/>
                  <a:gd name="T24" fmla="*/ 151 w 770"/>
                  <a:gd name="T25" fmla="*/ 217 h 387"/>
                  <a:gd name="T26" fmla="*/ 66 w 770"/>
                  <a:gd name="T27" fmla="*/ 94 h 387"/>
                  <a:gd name="T28" fmla="*/ 94 w 770"/>
                  <a:gd name="T29" fmla="*/ 283 h 387"/>
                  <a:gd name="T30" fmla="*/ 368 w 770"/>
                  <a:gd name="T31" fmla="*/ 321 h 387"/>
                  <a:gd name="T32" fmla="*/ 481 w 770"/>
                  <a:gd name="T33" fmla="*/ 311 h 387"/>
                  <a:gd name="T34" fmla="*/ 472 w 770"/>
                  <a:gd name="T35" fmla="*/ 339 h 387"/>
                  <a:gd name="T36" fmla="*/ 321 w 770"/>
                  <a:gd name="T37"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0" h="387">
                    <a:moveTo>
                      <a:pt x="585" y="0"/>
                    </a:moveTo>
                    <a:cubicBezTo>
                      <a:pt x="459" y="8"/>
                      <a:pt x="333" y="20"/>
                      <a:pt x="207" y="28"/>
                    </a:cubicBezTo>
                    <a:cubicBezTo>
                      <a:pt x="190" y="80"/>
                      <a:pt x="173" y="129"/>
                      <a:pt x="236" y="151"/>
                    </a:cubicBezTo>
                    <a:cubicBezTo>
                      <a:pt x="271" y="148"/>
                      <a:pt x="306" y="146"/>
                      <a:pt x="340" y="141"/>
                    </a:cubicBezTo>
                    <a:cubicBezTo>
                      <a:pt x="380" y="135"/>
                      <a:pt x="417" y="103"/>
                      <a:pt x="462" y="94"/>
                    </a:cubicBezTo>
                    <a:cubicBezTo>
                      <a:pt x="497" y="87"/>
                      <a:pt x="531" y="81"/>
                      <a:pt x="566" y="75"/>
                    </a:cubicBezTo>
                    <a:cubicBezTo>
                      <a:pt x="582" y="72"/>
                      <a:pt x="613" y="66"/>
                      <a:pt x="613" y="66"/>
                    </a:cubicBezTo>
                    <a:cubicBezTo>
                      <a:pt x="660" y="69"/>
                      <a:pt x="711" y="57"/>
                      <a:pt x="755" y="75"/>
                    </a:cubicBezTo>
                    <a:cubicBezTo>
                      <a:pt x="770" y="81"/>
                      <a:pt x="757" y="111"/>
                      <a:pt x="746" y="122"/>
                    </a:cubicBezTo>
                    <a:cubicBezTo>
                      <a:pt x="732" y="136"/>
                      <a:pt x="708" y="134"/>
                      <a:pt x="689" y="141"/>
                    </a:cubicBezTo>
                    <a:cubicBezTo>
                      <a:pt x="604" y="171"/>
                      <a:pt x="671" y="151"/>
                      <a:pt x="481" y="160"/>
                    </a:cubicBezTo>
                    <a:cubicBezTo>
                      <a:pt x="406" y="187"/>
                      <a:pt x="344" y="215"/>
                      <a:pt x="264" y="226"/>
                    </a:cubicBezTo>
                    <a:cubicBezTo>
                      <a:pt x="226" y="223"/>
                      <a:pt x="188" y="224"/>
                      <a:pt x="151" y="217"/>
                    </a:cubicBezTo>
                    <a:cubicBezTo>
                      <a:pt x="88" y="205"/>
                      <a:pt x="137" y="117"/>
                      <a:pt x="66" y="94"/>
                    </a:cubicBezTo>
                    <a:cubicBezTo>
                      <a:pt x="0" y="157"/>
                      <a:pt x="12" y="242"/>
                      <a:pt x="94" y="283"/>
                    </a:cubicBezTo>
                    <a:cubicBezTo>
                      <a:pt x="149" y="364"/>
                      <a:pt x="296" y="325"/>
                      <a:pt x="368" y="321"/>
                    </a:cubicBezTo>
                    <a:cubicBezTo>
                      <a:pt x="417" y="308"/>
                      <a:pt x="430" y="301"/>
                      <a:pt x="481" y="311"/>
                    </a:cubicBezTo>
                    <a:cubicBezTo>
                      <a:pt x="478" y="320"/>
                      <a:pt x="479" y="332"/>
                      <a:pt x="472" y="339"/>
                    </a:cubicBezTo>
                    <a:cubicBezTo>
                      <a:pt x="452" y="359"/>
                      <a:pt x="361" y="366"/>
                      <a:pt x="321" y="387"/>
                    </a:cubicBezTo>
                  </a:path>
                </a:pathLst>
              </a:custGeom>
              <a:noFill/>
              <a:ln w="38100" cap="flat" cmpd="sng">
                <a:solidFill>
                  <a:srgbClr val="FF66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grpSp>
        <p:nvGrpSpPr>
          <p:cNvPr id="104469" name="Group 21"/>
          <p:cNvGrpSpPr>
            <a:grpSpLocks/>
          </p:cNvGrpSpPr>
          <p:nvPr/>
        </p:nvGrpSpPr>
        <p:grpSpPr bwMode="auto">
          <a:xfrm>
            <a:off x="684213" y="3502025"/>
            <a:ext cx="1512887" cy="719138"/>
            <a:chOff x="748" y="1752"/>
            <a:chExt cx="953" cy="453"/>
          </a:xfrm>
        </p:grpSpPr>
        <p:sp>
          <p:nvSpPr>
            <p:cNvPr id="104470" name="Oval 22"/>
            <p:cNvSpPr>
              <a:spLocks noChangeArrowheads="1"/>
            </p:cNvSpPr>
            <p:nvPr/>
          </p:nvSpPr>
          <p:spPr bwMode="auto">
            <a:xfrm>
              <a:off x="748" y="1752"/>
              <a:ext cx="953" cy="453"/>
            </a:xfrm>
            <a:prstGeom prst="ellipse">
              <a:avLst/>
            </a:prstGeom>
            <a:gradFill rotWithShape="1">
              <a:gsLst>
                <a:gs pos="0">
                  <a:srgbClr val="FDFECE"/>
                </a:gs>
                <a:gs pos="100000">
                  <a:srgbClr val="E0C500"/>
                </a:gs>
              </a:gsLst>
              <a:path path="shape">
                <a:fillToRect l="50000" t="50000" r="50000" b="50000"/>
              </a:path>
            </a:gradFill>
            <a:ln w="38100" cmpd="dbl">
              <a:solidFill>
                <a:srgbClr val="B69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04471" name="Group 23"/>
            <p:cNvGrpSpPr>
              <a:grpSpLocks/>
            </p:cNvGrpSpPr>
            <p:nvPr/>
          </p:nvGrpSpPr>
          <p:grpSpPr bwMode="auto">
            <a:xfrm>
              <a:off x="1111" y="1842"/>
              <a:ext cx="227" cy="272"/>
              <a:chOff x="2018" y="2341"/>
              <a:chExt cx="408" cy="363"/>
            </a:xfrm>
          </p:grpSpPr>
          <p:sp>
            <p:nvSpPr>
              <p:cNvPr id="104472" name="Oval 24"/>
              <p:cNvSpPr>
                <a:spLocks noChangeArrowheads="1"/>
              </p:cNvSpPr>
              <p:nvPr/>
            </p:nvSpPr>
            <p:spPr bwMode="auto">
              <a:xfrm>
                <a:off x="2064" y="2387"/>
                <a:ext cx="317" cy="272"/>
              </a:xfrm>
              <a:prstGeom prst="ellipse">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473" name="Oval 25"/>
              <p:cNvSpPr>
                <a:spLocks noChangeArrowheads="1"/>
              </p:cNvSpPr>
              <p:nvPr/>
            </p:nvSpPr>
            <p:spPr bwMode="auto">
              <a:xfrm>
                <a:off x="2018" y="2341"/>
                <a:ext cx="408" cy="363"/>
              </a:xfrm>
              <a:prstGeom prst="ellipse">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04474" name="Group 26"/>
          <p:cNvGrpSpPr>
            <a:grpSpLocks/>
          </p:cNvGrpSpPr>
          <p:nvPr/>
        </p:nvGrpSpPr>
        <p:grpSpPr bwMode="auto">
          <a:xfrm>
            <a:off x="4789488" y="3502025"/>
            <a:ext cx="1441450" cy="720725"/>
            <a:chOff x="3560" y="1797"/>
            <a:chExt cx="908" cy="454"/>
          </a:xfrm>
        </p:grpSpPr>
        <p:sp>
          <p:nvSpPr>
            <p:cNvPr id="104475" name="Oval 27"/>
            <p:cNvSpPr>
              <a:spLocks noChangeArrowheads="1"/>
            </p:cNvSpPr>
            <p:nvPr/>
          </p:nvSpPr>
          <p:spPr bwMode="auto">
            <a:xfrm>
              <a:off x="3560" y="1797"/>
              <a:ext cx="908" cy="454"/>
            </a:xfrm>
            <a:prstGeom prst="ellipse">
              <a:avLst/>
            </a:prstGeom>
            <a:gradFill rotWithShape="1">
              <a:gsLst>
                <a:gs pos="0">
                  <a:srgbClr val="FDFECE"/>
                </a:gs>
                <a:gs pos="100000">
                  <a:srgbClr val="E0C500"/>
                </a:gs>
              </a:gsLst>
              <a:path path="shape">
                <a:fillToRect l="50000" t="50000" r="50000" b="50000"/>
              </a:path>
            </a:gradFill>
            <a:ln w="38100" cmpd="dbl">
              <a:solidFill>
                <a:srgbClr val="B69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04476" name="Group 28"/>
            <p:cNvGrpSpPr>
              <a:grpSpLocks/>
            </p:cNvGrpSpPr>
            <p:nvPr/>
          </p:nvGrpSpPr>
          <p:grpSpPr bwMode="auto">
            <a:xfrm>
              <a:off x="3651" y="1933"/>
              <a:ext cx="363" cy="182"/>
              <a:chOff x="3088" y="1067"/>
              <a:chExt cx="893" cy="598"/>
            </a:xfrm>
          </p:grpSpPr>
          <p:grpSp>
            <p:nvGrpSpPr>
              <p:cNvPr id="104477" name="Group 29"/>
              <p:cNvGrpSpPr>
                <a:grpSpLocks/>
              </p:cNvGrpSpPr>
              <p:nvPr/>
            </p:nvGrpSpPr>
            <p:grpSpPr bwMode="auto">
              <a:xfrm>
                <a:off x="3088" y="1067"/>
                <a:ext cx="874" cy="548"/>
                <a:chOff x="3088" y="1067"/>
                <a:chExt cx="874" cy="548"/>
              </a:xfrm>
            </p:grpSpPr>
            <p:sp>
              <p:nvSpPr>
                <p:cNvPr id="104478" name="Freeform 30"/>
                <p:cNvSpPr>
                  <a:spLocks/>
                </p:cNvSpPr>
                <p:nvPr/>
              </p:nvSpPr>
              <p:spPr bwMode="auto">
                <a:xfrm>
                  <a:off x="3088" y="1067"/>
                  <a:ext cx="555" cy="302"/>
                </a:xfrm>
                <a:custGeom>
                  <a:avLst/>
                  <a:gdLst>
                    <a:gd name="T0" fmla="*/ 9 w 555"/>
                    <a:gd name="T1" fmla="*/ 302 h 302"/>
                    <a:gd name="T2" fmla="*/ 0 w 555"/>
                    <a:gd name="T3" fmla="*/ 227 h 302"/>
                    <a:gd name="T4" fmla="*/ 179 w 555"/>
                    <a:gd name="T5" fmla="*/ 76 h 302"/>
                    <a:gd name="T6" fmla="*/ 387 w 555"/>
                    <a:gd name="T7" fmla="*/ 76 h 302"/>
                    <a:gd name="T8" fmla="*/ 406 w 555"/>
                    <a:gd name="T9" fmla="*/ 47 h 302"/>
                    <a:gd name="T10" fmla="*/ 500 w 555"/>
                    <a:gd name="T11" fmla="*/ 0 h 302"/>
                    <a:gd name="T12" fmla="*/ 529 w 555"/>
                    <a:gd name="T13" fmla="*/ 113 h 302"/>
                  </a:gdLst>
                  <a:ahLst/>
                  <a:cxnLst>
                    <a:cxn ang="0">
                      <a:pos x="T0" y="T1"/>
                    </a:cxn>
                    <a:cxn ang="0">
                      <a:pos x="T2" y="T3"/>
                    </a:cxn>
                    <a:cxn ang="0">
                      <a:pos x="T4" y="T5"/>
                    </a:cxn>
                    <a:cxn ang="0">
                      <a:pos x="T6" y="T7"/>
                    </a:cxn>
                    <a:cxn ang="0">
                      <a:pos x="T8" y="T9"/>
                    </a:cxn>
                    <a:cxn ang="0">
                      <a:pos x="T10" y="T11"/>
                    </a:cxn>
                    <a:cxn ang="0">
                      <a:pos x="T12" y="T13"/>
                    </a:cxn>
                  </a:cxnLst>
                  <a:rect l="0" t="0" r="r" b="b"/>
                  <a:pathLst>
                    <a:path w="555" h="302">
                      <a:moveTo>
                        <a:pt x="9" y="302"/>
                      </a:moveTo>
                      <a:cubicBezTo>
                        <a:pt x="6" y="277"/>
                        <a:pt x="0" y="252"/>
                        <a:pt x="0" y="227"/>
                      </a:cubicBezTo>
                      <a:cubicBezTo>
                        <a:pt x="0" y="126"/>
                        <a:pt x="101" y="95"/>
                        <a:pt x="179" y="76"/>
                      </a:cubicBezTo>
                      <a:cubicBezTo>
                        <a:pt x="256" y="87"/>
                        <a:pt x="299" y="97"/>
                        <a:pt x="387" y="76"/>
                      </a:cubicBezTo>
                      <a:cubicBezTo>
                        <a:pt x="398" y="73"/>
                        <a:pt x="397" y="54"/>
                        <a:pt x="406" y="47"/>
                      </a:cubicBezTo>
                      <a:cubicBezTo>
                        <a:pt x="429" y="28"/>
                        <a:pt x="471" y="9"/>
                        <a:pt x="500" y="0"/>
                      </a:cubicBezTo>
                      <a:cubicBezTo>
                        <a:pt x="555" y="36"/>
                        <a:pt x="529" y="7"/>
                        <a:pt x="529" y="113"/>
                      </a:cubicBezTo>
                    </a:path>
                  </a:pathLst>
                </a:custGeom>
                <a:noFill/>
                <a:ln w="28575" cap="flat" cmpd="sng">
                  <a:solidFill>
                    <a:srgbClr val="FF66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79" name="Freeform 31"/>
                <p:cNvSpPr>
                  <a:spLocks/>
                </p:cNvSpPr>
                <p:nvPr/>
              </p:nvSpPr>
              <p:spPr bwMode="auto">
                <a:xfrm>
                  <a:off x="3617" y="1095"/>
                  <a:ext cx="213" cy="133"/>
                </a:xfrm>
                <a:custGeom>
                  <a:avLst/>
                  <a:gdLst>
                    <a:gd name="T0" fmla="*/ 0 w 213"/>
                    <a:gd name="T1" fmla="*/ 85 h 133"/>
                    <a:gd name="T2" fmla="*/ 66 w 213"/>
                    <a:gd name="T3" fmla="*/ 76 h 133"/>
                    <a:gd name="T4" fmla="*/ 151 w 213"/>
                    <a:gd name="T5" fmla="*/ 0 h 133"/>
                    <a:gd name="T6" fmla="*/ 169 w 213"/>
                    <a:gd name="T7" fmla="*/ 133 h 133"/>
                  </a:gdLst>
                  <a:ahLst/>
                  <a:cxnLst>
                    <a:cxn ang="0">
                      <a:pos x="T0" y="T1"/>
                    </a:cxn>
                    <a:cxn ang="0">
                      <a:pos x="T2" y="T3"/>
                    </a:cxn>
                    <a:cxn ang="0">
                      <a:pos x="T4" y="T5"/>
                    </a:cxn>
                    <a:cxn ang="0">
                      <a:pos x="T6" y="T7"/>
                    </a:cxn>
                  </a:cxnLst>
                  <a:rect l="0" t="0" r="r" b="b"/>
                  <a:pathLst>
                    <a:path w="213" h="133">
                      <a:moveTo>
                        <a:pt x="0" y="85"/>
                      </a:moveTo>
                      <a:cubicBezTo>
                        <a:pt x="22" y="82"/>
                        <a:pt x="46" y="87"/>
                        <a:pt x="66" y="76"/>
                      </a:cubicBezTo>
                      <a:cubicBezTo>
                        <a:pt x="99" y="58"/>
                        <a:pt x="119" y="21"/>
                        <a:pt x="151" y="0"/>
                      </a:cubicBezTo>
                      <a:cubicBezTo>
                        <a:pt x="211" y="22"/>
                        <a:pt x="213" y="89"/>
                        <a:pt x="169" y="133"/>
                      </a:cubicBezTo>
                    </a:path>
                  </a:pathLst>
                </a:custGeom>
                <a:noFill/>
                <a:ln w="28575" cap="flat" cmpd="sng">
                  <a:solidFill>
                    <a:srgbClr val="0099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80" name="Freeform 32"/>
                <p:cNvSpPr>
                  <a:spLocks/>
                </p:cNvSpPr>
                <p:nvPr/>
              </p:nvSpPr>
              <p:spPr bwMode="auto">
                <a:xfrm>
                  <a:off x="3192" y="1228"/>
                  <a:ext cx="770" cy="387"/>
                </a:xfrm>
                <a:custGeom>
                  <a:avLst/>
                  <a:gdLst>
                    <a:gd name="T0" fmla="*/ 585 w 770"/>
                    <a:gd name="T1" fmla="*/ 0 h 387"/>
                    <a:gd name="T2" fmla="*/ 207 w 770"/>
                    <a:gd name="T3" fmla="*/ 28 h 387"/>
                    <a:gd name="T4" fmla="*/ 236 w 770"/>
                    <a:gd name="T5" fmla="*/ 151 h 387"/>
                    <a:gd name="T6" fmla="*/ 340 w 770"/>
                    <a:gd name="T7" fmla="*/ 141 h 387"/>
                    <a:gd name="T8" fmla="*/ 462 w 770"/>
                    <a:gd name="T9" fmla="*/ 94 h 387"/>
                    <a:gd name="T10" fmla="*/ 566 w 770"/>
                    <a:gd name="T11" fmla="*/ 75 h 387"/>
                    <a:gd name="T12" fmla="*/ 613 w 770"/>
                    <a:gd name="T13" fmla="*/ 66 h 387"/>
                    <a:gd name="T14" fmla="*/ 755 w 770"/>
                    <a:gd name="T15" fmla="*/ 75 h 387"/>
                    <a:gd name="T16" fmla="*/ 746 w 770"/>
                    <a:gd name="T17" fmla="*/ 122 h 387"/>
                    <a:gd name="T18" fmla="*/ 689 w 770"/>
                    <a:gd name="T19" fmla="*/ 141 h 387"/>
                    <a:gd name="T20" fmla="*/ 481 w 770"/>
                    <a:gd name="T21" fmla="*/ 160 h 387"/>
                    <a:gd name="T22" fmla="*/ 264 w 770"/>
                    <a:gd name="T23" fmla="*/ 226 h 387"/>
                    <a:gd name="T24" fmla="*/ 151 w 770"/>
                    <a:gd name="T25" fmla="*/ 217 h 387"/>
                    <a:gd name="T26" fmla="*/ 66 w 770"/>
                    <a:gd name="T27" fmla="*/ 94 h 387"/>
                    <a:gd name="T28" fmla="*/ 94 w 770"/>
                    <a:gd name="T29" fmla="*/ 283 h 387"/>
                    <a:gd name="T30" fmla="*/ 368 w 770"/>
                    <a:gd name="T31" fmla="*/ 321 h 387"/>
                    <a:gd name="T32" fmla="*/ 481 w 770"/>
                    <a:gd name="T33" fmla="*/ 311 h 387"/>
                    <a:gd name="T34" fmla="*/ 472 w 770"/>
                    <a:gd name="T35" fmla="*/ 339 h 387"/>
                    <a:gd name="T36" fmla="*/ 321 w 770"/>
                    <a:gd name="T37"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0" h="387">
                      <a:moveTo>
                        <a:pt x="585" y="0"/>
                      </a:moveTo>
                      <a:cubicBezTo>
                        <a:pt x="459" y="8"/>
                        <a:pt x="333" y="20"/>
                        <a:pt x="207" y="28"/>
                      </a:cubicBezTo>
                      <a:cubicBezTo>
                        <a:pt x="190" y="80"/>
                        <a:pt x="173" y="129"/>
                        <a:pt x="236" y="151"/>
                      </a:cubicBezTo>
                      <a:cubicBezTo>
                        <a:pt x="271" y="148"/>
                        <a:pt x="306" y="146"/>
                        <a:pt x="340" y="141"/>
                      </a:cubicBezTo>
                      <a:cubicBezTo>
                        <a:pt x="380" y="135"/>
                        <a:pt x="417" y="103"/>
                        <a:pt x="462" y="94"/>
                      </a:cubicBezTo>
                      <a:cubicBezTo>
                        <a:pt x="497" y="87"/>
                        <a:pt x="531" y="81"/>
                        <a:pt x="566" y="75"/>
                      </a:cubicBezTo>
                      <a:cubicBezTo>
                        <a:pt x="582" y="72"/>
                        <a:pt x="613" y="66"/>
                        <a:pt x="613" y="66"/>
                      </a:cubicBezTo>
                      <a:cubicBezTo>
                        <a:pt x="660" y="69"/>
                        <a:pt x="711" y="57"/>
                        <a:pt x="755" y="75"/>
                      </a:cubicBezTo>
                      <a:cubicBezTo>
                        <a:pt x="770" y="81"/>
                        <a:pt x="757" y="111"/>
                        <a:pt x="746" y="122"/>
                      </a:cubicBezTo>
                      <a:cubicBezTo>
                        <a:pt x="732" y="136"/>
                        <a:pt x="708" y="134"/>
                        <a:pt x="689" y="141"/>
                      </a:cubicBezTo>
                      <a:cubicBezTo>
                        <a:pt x="604" y="171"/>
                        <a:pt x="671" y="151"/>
                        <a:pt x="481" y="160"/>
                      </a:cubicBezTo>
                      <a:cubicBezTo>
                        <a:pt x="406" y="187"/>
                        <a:pt x="344" y="215"/>
                        <a:pt x="264" y="226"/>
                      </a:cubicBezTo>
                      <a:cubicBezTo>
                        <a:pt x="226" y="223"/>
                        <a:pt x="188" y="224"/>
                        <a:pt x="151" y="217"/>
                      </a:cubicBezTo>
                      <a:cubicBezTo>
                        <a:pt x="88" y="205"/>
                        <a:pt x="137" y="117"/>
                        <a:pt x="66" y="94"/>
                      </a:cubicBezTo>
                      <a:cubicBezTo>
                        <a:pt x="0" y="157"/>
                        <a:pt x="12" y="242"/>
                        <a:pt x="94" y="283"/>
                      </a:cubicBezTo>
                      <a:cubicBezTo>
                        <a:pt x="149" y="364"/>
                        <a:pt x="296" y="325"/>
                        <a:pt x="368" y="321"/>
                      </a:cubicBezTo>
                      <a:cubicBezTo>
                        <a:pt x="417" y="308"/>
                        <a:pt x="430" y="301"/>
                        <a:pt x="481" y="311"/>
                      </a:cubicBezTo>
                      <a:cubicBezTo>
                        <a:pt x="478" y="320"/>
                        <a:pt x="479" y="332"/>
                        <a:pt x="472" y="339"/>
                      </a:cubicBezTo>
                      <a:cubicBezTo>
                        <a:pt x="452" y="359"/>
                        <a:pt x="361" y="366"/>
                        <a:pt x="321" y="387"/>
                      </a:cubicBezTo>
                    </a:path>
                  </a:pathLst>
                </a:custGeom>
                <a:noFill/>
                <a:ln w="28575" cap="flat" cmpd="sng">
                  <a:solidFill>
                    <a:srgbClr val="FF66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104481" name="Group 33"/>
              <p:cNvGrpSpPr>
                <a:grpSpLocks/>
              </p:cNvGrpSpPr>
              <p:nvPr/>
            </p:nvGrpSpPr>
            <p:grpSpPr bwMode="auto">
              <a:xfrm>
                <a:off x="3107" y="1117"/>
                <a:ext cx="874" cy="548"/>
                <a:chOff x="3088" y="1067"/>
                <a:chExt cx="874" cy="548"/>
              </a:xfrm>
            </p:grpSpPr>
            <p:sp>
              <p:nvSpPr>
                <p:cNvPr id="104482" name="Freeform 34"/>
                <p:cNvSpPr>
                  <a:spLocks/>
                </p:cNvSpPr>
                <p:nvPr/>
              </p:nvSpPr>
              <p:spPr bwMode="auto">
                <a:xfrm>
                  <a:off x="3088" y="1067"/>
                  <a:ext cx="555" cy="302"/>
                </a:xfrm>
                <a:custGeom>
                  <a:avLst/>
                  <a:gdLst>
                    <a:gd name="T0" fmla="*/ 9 w 555"/>
                    <a:gd name="T1" fmla="*/ 302 h 302"/>
                    <a:gd name="T2" fmla="*/ 0 w 555"/>
                    <a:gd name="T3" fmla="*/ 227 h 302"/>
                    <a:gd name="T4" fmla="*/ 179 w 555"/>
                    <a:gd name="T5" fmla="*/ 76 h 302"/>
                    <a:gd name="T6" fmla="*/ 387 w 555"/>
                    <a:gd name="T7" fmla="*/ 76 h 302"/>
                    <a:gd name="T8" fmla="*/ 406 w 555"/>
                    <a:gd name="T9" fmla="*/ 47 h 302"/>
                    <a:gd name="T10" fmla="*/ 500 w 555"/>
                    <a:gd name="T11" fmla="*/ 0 h 302"/>
                    <a:gd name="T12" fmla="*/ 529 w 555"/>
                    <a:gd name="T13" fmla="*/ 113 h 302"/>
                  </a:gdLst>
                  <a:ahLst/>
                  <a:cxnLst>
                    <a:cxn ang="0">
                      <a:pos x="T0" y="T1"/>
                    </a:cxn>
                    <a:cxn ang="0">
                      <a:pos x="T2" y="T3"/>
                    </a:cxn>
                    <a:cxn ang="0">
                      <a:pos x="T4" y="T5"/>
                    </a:cxn>
                    <a:cxn ang="0">
                      <a:pos x="T6" y="T7"/>
                    </a:cxn>
                    <a:cxn ang="0">
                      <a:pos x="T8" y="T9"/>
                    </a:cxn>
                    <a:cxn ang="0">
                      <a:pos x="T10" y="T11"/>
                    </a:cxn>
                    <a:cxn ang="0">
                      <a:pos x="T12" y="T13"/>
                    </a:cxn>
                  </a:cxnLst>
                  <a:rect l="0" t="0" r="r" b="b"/>
                  <a:pathLst>
                    <a:path w="555" h="302">
                      <a:moveTo>
                        <a:pt x="9" y="302"/>
                      </a:moveTo>
                      <a:cubicBezTo>
                        <a:pt x="6" y="277"/>
                        <a:pt x="0" y="252"/>
                        <a:pt x="0" y="227"/>
                      </a:cubicBezTo>
                      <a:cubicBezTo>
                        <a:pt x="0" y="126"/>
                        <a:pt x="101" y="95"/>
                        <a:pt x="179" y="76"/>
                      </a:cubicBezTo>
                      <a:cubicBezTo>
                        <a:pt x="256" y="87"/>
                        <a:pt x="299" y="97"/>
                        <a:pt x="387" y="76"/>
                      </a:cubicBezTo>
                      <a:cubicBezTo>
                        <a:pt x="398" y="73"/>
                        <a:pt x="397" y="54"/>
                        <a:pt x="406" y="47"/>
                      </a:cubicBezTo>
                      <a:cubicBezTo>
                        <a:pt x="429" y="28"/>
                        <a:pt x="471" y="9"/>
                        <a:pt x="500" y="0"/>
                      </a:cubicBezTo>
                      <a:cubicBezTo>
                        <a:pt x="555" y="36"/>
                        <a:pt x="529" y="7"/>
                        <a:pt x="529" y="113"/>
                      </a:cubicBezTo>
                    </a:path>
                  </a:pathLst>
                </a:custGeom>
                <a:noFill/>
                <a:ln w="28575" cap="flat" cmpd="sng">
                  <a:solidFill>
                    <a:srgbClr val="FF66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83" name="Freeform 35"/>
                <p:cNvSpPr>
                  <a:spLocks/>
                </p:cNvSpPr>
                <p:nvPr/>
              </p:nvSpPr>
              <p:spPr bwMode="auto">
                <a:xfrm>
                  <a:off x="3617" y="1095"/>
                  <a:ext cx="213" cy="133"/>
                </a:xfrm>
                <a:custGeom>
                  <a:avLst/>
                  <a:gdLst>
                    <a:gd name="T0" fmla="*/ 0 w 213"/>
                    <a:gd name="T1" fmla="*/ 85 h 133"/>
                    <a:gd name="T2" fmla="*/ 66 w 213"/>
                    <a:gd name="T3" fmla="*/ 76 h 133"/>
                    <a:gd name="T4" fmla="*/ 151 w 213"/>
                    <a:gd name="T5" fmla="*/ 0 h 133"/>
                    <a:gd name="T6" fmla="*/ 169 w 213"/>
                    <a:gd name="T7" fmla="*/ 133 h 133"/>
                  </a:gdLst>
                  <a:ahLst/>
                  <a:cxnLst>
                    <a:cxn ang="0">
                      <a:pos x="T0" y="T1"/>
                    </a:cxn>
                    <a:cxn ang="0">
                      <a:pos x="T2" y="T3"/>
                    </a:cxn>
                    <a:cxn ang="0">
                      <a:pos x="T4" y="T5"/>
                    </a:cxn>
                    <a:cxn ang="0">
                      <a:pos x="T6" y="T7"/>
                    </a:cxn>
                  </a:cxnLst>
                  <a:rect l="0" t="0" r="r" b="b"/>
                  <a:pathLst>
                    <a:path w="213" h="133">
                      <a:moveTo>
                        <a:pt x="0" y="85"/>
                      </a:moveTo>
                      <a:cubicBezTo>
                        <a:pt x="22" y="82"/>
                        <a:pt x="46" y="87"/>
                        <a:pt x="66" y="76"/>
                      </a:cubicBezTo>
                      <a:cubicBezTo>
                        <a:pt x="99" y="58"/>
                        <a:pt x="119" y="21"/>
                        <a:pt x="151" y="0"/>
                      </a:cubicBezTo>
                      <a:cubicBezTo>
                        <a:pt x="211" y="22"/>
                        <a:pt x="213" y="89"/>
                        <a:pt x="169" y="133"/>
                      </a:cubicBezTo>
                    </a:path>
                  </a:pathLst>
                </a:custGeom>
                <a:noFill/>
                <a:ln w="28575" cap="flat" cmpd="sng">
                  <a:solidFill>
                    <a:srgbClr val="0099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84" name="Freeform 36"/>
                <p:cNvSpPr>
                  <a:spLocks/>
                </p:cNvSpPr>
                <p:nvPr/>
              </p:nvSpPr>
              <p:spPr bwMode="auto">
                <a:xfrm>
                  <a:off x="3192" y="1228"/>
                  <a:ext cx="770" cy="387"/>
                </a:xfrm>
                <a:custGeom>
                  <a:avLst/>
                  <a:gdLst>
                    <a:gd name="T0" fmla="*/ 585 w 770"/>
                    <a:gd name="T1" fmla="*/ 0 h 387"/>
                    <a:gd name="T2" fmla="*/ 207 w 770"/>
                    <a:gd name="T3" fmla="*/ 28 h 387"/>
                    <a:gd name="T4" fmla="*/ 236 w 770"/>
                    <a:gd name="T5" fmla="*/ 151 h 387"/>
                    <a:gd name="T6" fmla="*/ 340 w 770"/>
                    <a:gd name="T7" fmla="*/ 141 h 387"/>
                    <a:gd name="T8" fmla="*/ 462 w 770"/>
                    <a:gd name="T9" fmla="*/ 94 h 387"/>
                    <a:gd name="T10" fmla="*/ 566 w 770"/>
                    <a:gd name="T11" fmla="*/ 75 h 387"/>
                    <a:gd name="T12" fmla="*/ 613 w 770"/>
                    <a:gd name="T13" fmla="*/ 66 h 387"/>
                    <a:gd name="T14" fmla="*/ 755 w 770"/>
                    <a:gd name="T15" fmla="*/ 75 h 387"/>
                    <a:gd name="T16" fmla="*/ 746 w 770"/>
                    <a:gd name="T17" fmla="*/ 122 h 387"/>
                    <a:gd name="T18" fmla="*/ 689 w 770"/>
                    <a:gd name="T19" fmla="*/ 141 h 387"/>
                    <a:gd name="T20" fmla="*/ 481 w 770"/>
                    <a:gd name="T21" fmla="*/ 160 h 387"/>
                    <a:gd name="T22" fmla="*/ 264 w 770"/>
                    <a:gd name="T23" fmla="*/ 226 h 387"/>
                    <a:gd name="T24" fmla="*/ 151 w 770"/>
                    <a:gd name="T25" fmla="*/ 217 h 387"/>
                    <a:gd name="T26" fmla="*/ 66 w 770"/>
                    <a:gd name="T27" fmla="*/ 94 h 387"/>
                    <a:gd name="T28" fmla="*/ 94 w 770"/>
                    <a:gd name="T29" fmla="*/ 283 h 387"/>
                    <a:gd name="T30" fmla="*/ 368 w 770"/>
                    <a:gd name="T31" fmla="*/ 321 h 387"/>
                    <a:gd name="T32" fmla="*/ 481 w 770"/>
                    <a:gd name="T33" fmla="*/ 311 h 387"/>
                    <a:gd name="T34" fmla="*/ 472 w 770"/>
                    <a:gd name="T35" fmla="*/ 339 h 387"/>
                    <a:gd name="T36" fmla="*/ 321 w 770"/>
                    <a:gd name="T37"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0" h="387">
                      <a:moveTo>
                        <a:pt x="585" y="0"/>
                      </a:moveTo>
                      <a:cubicBezTo>
                        <a:pt x="459" y="8"/>
                        <a:pt x="333" y="20"/>
                        <a:pt x="207" y="28"/>
                      </a:cubicBezTo>
                      <a:cubicBezTo>
                        <a:pt x="190" y="80"/>
                        <a:pt x="173" y="129"/>
                        <a:pt x="236" y="151"/>
                      </a:cubicBezTo>
                      <a:cubicBezTo>
                        <a:pt x="271" y="148"/>
                        <a:pt x="306" y="146"/>
                        <a:pt x="340" y="141"/>
                      </a:cubicBezTo>
                      <a:cubicBezTo>
                        <a:pt x="380" y="135"/>
                        <a:pt x="417" y="103"/>
                        <a:pt x="462" y="94"/>
                      </a:cubicBezTo>
                      <a:cubicBezTo>
                        <a:pt x="497" y="87"/>
                        <a:pt x="531" y="81"/>
                        <a:pt x="566" y="75"/>
                      </a:cubicBezTo>
                      <a:cubicBezTo>
                        <a:pt x="582" y="72"/>
                        <a:pt x="613" y="66"/>
                        <a:pt x="613" y="66"/>
                      </a:cubicBezTo>
                      <a:cubicBezTo>
                        <a:pt x="660" y="69"/>
                        <a:pt x="711" y="57"/>
                        <a:pt x="755" y="75"/>
                      </a:cubicBezTo>
                      <a:cubicBezTo>
                        <a:pt x="770" y="81"/>
                        <a:pt x="757" y="111"/>
                        <a:pt x="746" y="122"/>
                      </a:cubicBezTo>
                      <a:cubicBezTo>
                        <a:pt x="732" y="136"/>
                        <a:pt x="708" y="134"/>
                        <a:pt x="689" y="141"/>
                      </a:cubicBezTo>
                      <a:cubicBezTo>
                        <a:pt x="604" y="171"/>
                        <a:pt x="671" y="151"/>
                        <a:pt x="481" y="160"/>
                      </a:cubicBezTo>
                      <a:cubicBezTo>
                        <a:pt x="406" y="187"/>
                        <a:pt x="344" y="215"/>
                        <a:pt x="264" y="226"/>
                      </a:cubicBezTo>
                      <a:cubicBezTo>
                        <a:pt x="226" y="223"/>
                        <a:pt x="188" y="224"/>
                        <a:pt x="151" y="217"/>
                      </a:cubicBezTo>
                      <a:cubicBezTo>
                        <a:pt x="88" y="205"/>
                        <a:pt x="137" y="117"/>
                        <a:pt x="66" y="94"/>
                      </a:cubicBezTo>
                      <a:cubicBezTo>
                        <a:pt x="0" y="157"/>
                        <a:pt x="12" y="242"/>
                        <a:pt x="94" y="283"/>
                      </a:cubicBezTo>
                      <a:cubicBezTo>
                        <a:pt x="149" y="364"/>
                        <a:pt x="296" y="325"/>
                        <a:pt x="368" y="321"/>
                      </a:cubicBezTo>
                      <a:cubicBezTo>
                        <a:pt x="417" y="308"/>
                        <a:pt x="430" y="301"/>
                        <a:pt x="481" y="311"/>
                      </a:cubicBezTo>
                      <a:cubicBezTo>
                        <a:pt x="478" y="320"/>
                        <a:pt x="479" y="332"/>
                        <a:pt x="472" y="339"/>
                      </a:cubicBezTo>
                      <a:cubicBezTo>
                        <a:pt x="452" y="359"/>
                        <a:pt x="361" y="366"/>
                        <a:pt x="321" y="387"/>
                      </a:cubicBezTo>
                    </a:path>
                  </a:pathLst>
                </a:custGeom>
                <a:noFill/>
                <a:ln w="28575" cap="flat" cmpd="sng">
                  <a:solidFill>
                    <a:srgbClr val="FF66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grpSp>
          <p:nvGrpSpPr>
            <p:cNvPr id="104485" name="Group 37"/>
            <p:cNvGrpSpPr>
              <a:grpSpLocks/>
            </p:cNvGrpSpPr>
            <p:nvPr/>
          </p:nvGrpSpPr>
          <p:grpSpPr bwMode="auto">
            <a:xfrm>
              <a:off x="4059" y="1888"/>
              <a:ext cx="227" cy="272"/>
              <a:chOff x="2018" y="2341"/>
              <a:chExt cx="408" cy="363"/>
            </a:xfrm>
          </p:grpSpPr>
          <p:sp>
            <p:nvSpPr>
              <p:cNvPr id="104486" name="Oval 38"/>
              <p:cNvSpPr>
                <a:spLocks noChangeArrowheads="1"/>
              </p:cNvSpPr>
              <p:nvPr/>
            </p:nvSpPr>
            <p:spPr bwMode="auto">
              <a:xfrm>
                <a:off x="2064" y="2387"/>
                <a:ext cx="317" cy="272"/>
              </a:xfrm>
              <a:prstGeom prst="ellipse">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487" name="Oval 39"/>
              <p:cNvSpPr>
                <a:spLocks noChangeArrowheads="1"/>
              </p:cNvSpPr>
              <p:nvPr/>
            </p:nvSpPr>
            <p:spPr bwMode="auto">
              <a:xfrm>
                <a:off x="2018" y="2341"/>
                <a:ext cx="408" cy="363"/>
              </a:xfrm>
              <a:prstGeom prst="ellipse">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04488" name="Group 40"/>
          <p:cNvGrpSpPr>
            <a:grpSpLocks/>
          </p:cNvGrpSpPr>
          <p:nvPr/>
        </p:nvGrpSpPr>
        <p:grpSpPr bwMode="auto">
          <a:xfrm>
            <a:off x="4716463" y="981075"/>
            <a:ext cx="1296987" cy="792163"/>
            <a:chOff x="3288" y="482"/>
            <a:chExt cx="817" cy="408"/>
          </a:xfrm>
        </p:grpSpPr>
        <p:sp>
          <p:nvSpPr>
            <p:cNvPr id="104489" name="Line 41"/>
            <p:cNvSpPr>
              <a:spLocks noChangeShapeType="1"/>
            </p:cNvSpPr>
            <p:nvPr/>
          </p:nvSpPr>
          <p:spPr bwMode="auto">
            <a:xfrm>
              <a:off x="3288" y="527"/>
              <a:ext cx="454" cy="13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90" name="Line 42"/>
            <p:cNvSpPr>
              <a:spLocks noChangeShapeType="1"/>
            </p:cNvSpPr>
            <p:nvPr/>
          </p:nvSpPr>
          <p:spPr bwMode="auto">
            <a:xfrm flipH="1">
              <a:off x="3742" y="482"/>
              <a:ext cx="363" cy="18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91" name="Line 43"/>
            <p:cNvSpPr>
              <a:spLocks noChangeShapeType="1"/>
            </p:cNvSpPr>
            <p:nvPr/>
          </p:nvSpPr>
          <p:spPr bwMode="auto">
            <a:xfrm>
              <a:off x="3742" y="663"/>
              <a:ext cx="0" cy="22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104492" name="AutoShape 44"/>
          <p:cNvSpPr>
            <a:spLocks noChangeArrowheads="1"/>
          </p:cNvSpPr>
          <p:nvPr/>
        </p:nvSpPr>
        <p:spPr bwMode="auto">
          <a:xfrm>
            <a:off x="5364163" y="2997200"/>
            <a:ext cx="73025" cy="431800"/>
          </a:xfrm>
          <a:prstGeom prst="downArrow">
            <a:avLst>
              <a:gd name="adj1" fmla="val 50000"/>
              <a:gd name="adj2" fmla="val 147826"/>
            </a:avLst>
          </a:prstGeom>
          <a:solidFill>
            <a:srgbClr val="BEF8F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493" name="AutoShape 45"/>
          <p:cNvSpPr>
            <a:spLocks noChangeArrowheads="1"/>
          </p:cNvSpPr>
          <p:nvPr/>
        </p:nvSpPr>
        <p:spPr bwMode="auto">
          <a:xfrm>
            <a:off x="5364163" y="4294188"/>
            <a:ext cx="73025" cy="647700"/>
          </a:xfrm>
          <a:prstGeom prst="downArrow">
            <a:avLst>
              <a:gd name="adj1" fmla="val 50000"/>
              <a:gd name="adj2" fmla="val 221739"/>
            </a:avLst>
          </a:prstGeom>
          <a:solidFill>
            <a:srgbClr val="BEF8F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494" name="AutoShape 46"/>
          <p:cNvSpPr>
            <a:spLocks noChangeArrowheads="1"/>
          </p:cNvSpPr>
          <p:nvPr/>
        </p:nvSpPr>
        <p:spPr bwMode="auto">
          <a:xfrm>
            <a:off x="1331913" y="4365625"/>
            <a:ext cx="73025" cy="647700"/>
          </a:xfrm>
          <a:prstGeom prst="downArrow">
            <a:avLst>
              <a:gd name="adj1" fmla="val 50000"/>
              <a:gd name="adj2" fmla="val 221739"/>
            </a:avLst>
          </a:prstGeom>
          <a:solidFill>
            <a:srgbClr val="BEF8F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04495" name="Group 47"/>
          <p:cNvGrpSpPr>
            <a:grpSpLocks/>
          </p:cNvGrpSpPr>
          <p:nvPr/>
        </p:nvGrpSpPr>
        <p:grpSpPr bwMode="auto">
          <a:xfrm>
            <a:off x="4789488" y="5084763"/>
            <a:ext cx="1441450" cy="1223962"/>
            <a:chOff x="3424" y="2931"/>
            <a:chExt cx="908" cy="771"/>
          </a:xfrm>
        </p:grpSpPr>
        <p:grpSp>
          <p:nvGrpSpPr>
            <p:cNvPr id="104496" name="Group 48"/>
            <p:cNvGrpSpPr>
              <a:grpSpLocks/>
            </p:cNvGrpSpPr>
            <p:nvPr/>
          </p:nvGrpSpPr>
          <p:grpSpPr bwMode="auto">
            <a:xfrm>
              <a:off x="3424" y="2931"/>
              <a:ext cx="908" cy="771"/>
              <a:chOff x="567" y="2886"/>
              <a:chExt cx="862" cy="680"/>
            </a:xfrm>
          </p:grpSpPr>
          <p:sp>
            <p:nvSpPr>
              <p:cNvPr id="104497" name="Oval 49"/>
              <p:cNvSpPr>
                <a:spLocks noChangeArrowheads="1"/>
              </p:cNvSpPr>
              <p:nvPr/>
            </p:nvSpPr>
            <p:spPr bwMode="auto">
              <a:xfrm>
                <a:off x="567" y="2931"/>
                <a:ext cx="862" cy="635"/>
              </a:xfrm>
              <a:prstGeom prst="ellipse">
                <a:avLst/>
              </a:prstGeom>
              <a:solidFill>
                <a:srgbClr val="FFF9C9"/>
              </a:solidFill>
              <a:ln w="28575">
                <a:solidFill>
                  <a:srgbClr val="989C0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498" name="Oval 50"/>
              <p:cNvSpPr>
                <a:spLocks noChangeArrowheads="1"/>
              </p:cNvSpPr>
              <p:nvPr/>
            </p:nvSpPr>
            <p:spPr bwMode="auto">
              <a:xfrm>
                <a:off x="567" y="2886"/>
                <a:ext cx="862" cy="590"/>
              </a:xfrm>
              <a:prstGeom prst="ellipse">
                <a:avLst/>
              </a:prstGeom>
              <a:solidFill>
                <a:srgbClr val="FFF9C9"/>
              </a:solidFill>
              <a:ln w="28575">
                <a:solidFill>
                  <a:srgbClr val="989C0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4499" name="Oval 51"/>
            <p:cNvSpPr>
              <a:spLocks noChangeArrowheads="1"/>
            </p:cNvSpPr>
            <p:nvPr/>
          </p:nvSpPr>
          <p:spPr bwMode="auto">
            <a:xfrm>
              <a:off x="3606" y="3113"/>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00" name="Oval 52"/>
            <p:cNvSpPr>
              <a:spLocks noChangeArrowheads="1"/>
            </p:cNvSpPr>
            <p:nvPr/>
          </p:nvSpPr>
          <p:spPr bwMode="auto">
            <a:xfrm>
              <a:off x="3742" y="3249"/>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01" name="Oval 53"/>
            <p:cNvSpPr>
              <a:spLocks noChangeArrowheads="1"/>
            </p:cNvSpPr>
            <p:nvPr/>
          </p:nvSpPr>
          <p:spPr bwMode="auto">
            <a:xfrm>
              <a:off x="3696" y="3158"/>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02" name="Oval 54"/>
            <p:cNvSpPr>
              <a:spLocks noChangeArrowheads="1"/>
            </p:cNvSpPr>
            <p:nvPr/>
          </p:nvSpPr>
          <p:spPr bwMode="auto">
            <a:xfrm>
              <a:off x="3787" y="3113"/>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03" name="Oval 55"/>
            <p:cNvSpPr>
              <a:spLocks noChangeArrowheads="1"/>
            </p:cNvSpPr>
            <p:nvPr/>
          </p:nvSpPr>
          <p:spPr bwMode="auto">
            <a:xfrm>
              <a:off x="3742" y="3022"/>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04" name="Oval 56"/>
            <p:cNvSpPr>
              <a:spLocks noChangeArrowheads="1"/>
            </p:cNvSpPr>
            <p:nvPr/>
          </p:nvSpPr>
          <p:spPr bwMode="auto">
            <a:xfrm>
              <a:off x="3742" y="3249"/>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05" name="Oval 57"/>
            <p:cNvSpPr>
              <a:spLocks noChangeArrowheads="1"/>
            </p:cNvSpPr>
            <p:nvPr/>
          </p:nvSpPr>
          <p:spPr bwMode="auto">
            <a:xfrm>
              <a:off x="3878" y="3385"/>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06" name="Oval 58"/>
            <p:cNvSpPr>
              <a:spLocks noChangeArrowheads="1"/>
            </p:cNvSpPr>
            <p:nvPr/>
          </p:nvSpPr>
          <p:spPr bwMode="auto">
            <a:xfrm>
              <a:off x="3833" y="3475"/>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07" name="Oval 59"/>
            <p:cNvSpPr>
              <a:spLocks noChangeArrowheads="1"/>
            </p:cNvSpPr>
            <p:nvPr/>
          </p:nvSpPr>
          <p:spPr bwMode="auto">
            <a:xfrm>
              <a:off x="3969" y="3385"/>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08" name="Oval 60"/>
            <p:cNvSpPr>
              <a:spLocks noChangeArrowheads="1"/>
            </p:cNvSpPr>
            <p:nvPr/>
          </p:nvSpPr>
          <p:spPr bwMode="auto">
            <a:xfrm>
              <a:off x="3878" y="3158"/>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09" name="Oval 61"/>
            <p:cNvSpPr>
              <a:spLocks noChangeArrowheads="1"/>
            </p:cNvSpPr>
            <p:nvPr/>
          </p:nvSpPr>
          <p:spPr bwMode="auto">
            <a:xfrm>
              <a:off x="3878" y="3385"/>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10" name="Oval 62"/>
            <p:cNvSpPr>
              <a:spLocks noChangeArrowheads="1"/>
            </p:cNvSpPr>
            <p:nvPr/>
          </p:nvSpPr>
          <p:spPr bwMode="auto">
            <a:xfrm>
              <a:off x="3651" y="3339"/>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11" name="Oval 63"/>
            <p:cNvSpPr>
              <a:spLocks noChangeArrowheads="1"/>
            </p:cNvSpPr>
            <p:nvPr/>
          </p:nvSpPr>
          <p:spPr bwMode="auto">
            <a:xfrm>
              <a:off x="4014" y="3113"/>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12" name="Oval 64"/>
            <p:cNvSpPr>
              <a:spLocks noChangeArrowheads="1"/>
            </p:cNvSpPr>
            <p:nvPr/>
          </p:nvSpPr>
          <p:spPr bwMode="auto">
            <a:xfrm>
              <a:off x="4059" y="3249"/>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13" name="Oval 65"/>
            <p:cNvSpPr>
              <a:spLocks noChangeArrowheads="1"/>
            </p:cNvSpPr>
            <p:nvPr/>
          </p:nvSpPr>
          <p:spPr bwMode="auto">
            <a:xfrm>
              <a:off x="4014" y="3294"/>
              <a:ext cx="45" cy="45"/>
            </a:xfrm>
            <a:prstGeom prst="ellipse">
              <a:avLst/>
            </a:prstGeom>
            <a:solidFill>
              <a:srgbClr val="B69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4514" name="Text Box 66"/>
          <p:cNvSpPr txBox="1">
            <a:spLocks noChangeArrowheads="1"/>
          </p:cNvSpPr>
          <p:nvPr/>
        </p:nvSpPr>
        <p:spPr bwMode="auto">
          <a:xfrm>
            <a:off x="2844800" y="5229225"/>
            <a:ext cx="1206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ea typeface="黑体" panose="02010609060101010101" pitchFamily="49" charset="-122"/>
              </a:rPr>
              <a:t>无组氨酸</a:t>
            </a:r>
          </a:p>
          <a:p>
            <a:r>
              <a:rPr lang="zh-CN" altLang="en-US" sz="2000" b="1">
                <a:ea typeface="黑体" panose="02010609060101010101" pitchFamily="49" charset="-122"/>
              </a:rPr>
              <a:t>的培养基</a:t>
            </a:r>
          </a:p>
        </p:txBody>
      </p:sp>
      <p:sp>
        <p:nvSpPr>
          <p:cNvPr id="104515" name="Text Box 67"/>
          <p:cNvSpPr txBox="1">
            <a:spLocks noChangeArrowheads="1"/>
          </p:cNvSpPr>
          <p:nvPr/>
        </p:nvSpPr>
        <p:spPr bwMode="auto">
          <a:xfrm>
            <a:off x="1692275" y="476250"/>
            <a:ext cx="19732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ea typeface="黑体" panose="02010609060101010101" pitchFamily="49" charset="-122"/>
              </a:rPr>
              <a:t>酵母咪唑甘油磷</a:t>
            </a:r>
          </a:p>
          <a:p>
            <a:r>
              <a:rPr lang="zh-CN" altLang="en-US" sz="2000" b="1">
                <a:ea typeface="黑体" panose="02010609060101010101" pitchFamily="49" charset="-122"/>
              </a:rPr>
              <a:t>酸脱水酶基因</a:t>
            </a:r>
          </a:p>
        </p:txBody>
      </p:sp>
      <p:sp>
        <p:nvSpPr>
          <p:cNvPr id="104516" name="Rectangle 68"/>
          <p:cNvSpPr>
            <a:spLocks noChangeArrowheads="1"/>
          </p:cNvSpPr>
          <p:nvPr/>
        </p:nvSpPr>
        <p:spPr bwMode="auto">
          <a:xfrm>
            <a:off x="1692275" y="1701800"/>
            <a:ext cx="2328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solidFill>
                  <a:srgbClr val="CC0000"/>
                </a:solidFill>
                <a:ea typeface="黑体" panose="02010609060101010101" pitchFamily="49" charset="-122"/>
              </a:rPr>
              <a:t>促进组氨酸合成</a:t>
            </a:r>
          </a:p>
        </p:txBody>
      </p:sp>
      <p:sp>
        <p:nvSpPr>
          <p:cNvPr id="104517" name="AutoShape 69"/>
          <p:cNvSpPr>
            <a:spLocks noChangeArrowheads="1"/>
          </p:cNvSpPr>
          <p:nvPr/>
        </p:nvSpPr>
        <p:spPr bwMode="auto">
          <a:xfrm>
            <a:off x="2197100" y="1268413"/>
            <a:ext cx="1079500" cy="433387"/>
          </a:xfrm>
          <a:prstGeom prst="downArrow">
            <a:avLst>
              <a:gd name="adj1" fmla="val 50000"/>
              <a:gd name="adj2" fmla="val 25000"/>
            </a:avLst>
          </a:prstGeom>
          <a:solidFill>
            <a:srgbClr val="FFCCFF"/>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518" name="Text Box 70"/>
          <p:cNvSpPr txBox="1">
            <a:spLocks noChangeArrowheads="1"/>
          </p:cNvSpPr>
          <p:nvPr/>
        </p:nvSpPr>
        <p:spPr bwMode="auto">
          <a:xfrm>
            <a:off x="7380288" y="549275"/>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zh-CN" sz="2000" b="1">
                <a:latin typeface="Dotum" panose="020B0600000101010101" pitchFamily="34" charset="-127"/>
                <a:ea typeface="Dotum" panose="020B0600000101010101" pitchFamily="34" charset="-127"/>
              </a:rPr>
              <a:t>λ</a:t>
            </a:r>
            <a:r>
              <a:rPr lang="en-US" altLang="zh-CN" sz="2000" b="1">
                <a:latin typeface="Dotum" panose="020B0600000101010101" pitchFamily="34" charset="-127"/>
                <a:ea typeface="Dotum" panose="020B0600000101010101" pitchFamily="34" charset="-127"/>
              </a:rPr>
              <a:t>DNA</a:t>
            </a:r>
            <a:endParaRPr lang="zh-CN" altLang="el-GR" sz="2000" b="1">
              <a:latin typeface="Dotum" panose="020B0600000101010101" pitchFamily="34" charset="-127"/>
            </a:endParaRPr>
          </a:p>
        </p:txBody>
      </p:sp>
      <p:sp>
        <p:nvSpPr>
          <p:cNvPr id="104519" name="Text Box 71"/>
          <p:cNvSpPr txBox="1">
            <a:spLocks noChangeArrowheads="1"/>
          </p:cNvSpPr>
          <p:nvPr/>
        </p:nvSpPr>
        <p:spPr bwMode="auto">
          <a:xfrm>
            <a:off x="6084888" y="2205038"/>
            <a:ext cx="950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a:ea typeface="黑体" panose="02010609060101010101" pitchFamily="49" charset="-122"/>
              </a:rPr>
              <a:t>重组体</a:t>
            </a:r>
          </a:p>
        </p:txBody>
      </p:sp>
      <p:sp>
        <p:nvSpPr>
          <p:cNvPr id="104520" name="Text Box 72">
            <a:hlinkClick r:id="rId2" action="ppaction://hlinksldjump"/>
          </p:cNvPr>
          <p:cNvSpPr txBox="1">
            <a:spLocks noChangeArrowheads="1"/>
          </p:cNvSpPr>
          <p:nvPr/>
        </p:nvSpPr>
        <p:spPr bwMode="auto">
          <a:xfrm>
            <a:off x="7988300" y="2565400"/>
            <a:ext cx="687388" cy="2016125"/>
          </a:xfrm>
          <a:prstGeom prst="rect">
            <a:avLst/>
          </a:prstGeom>
          <a:solidFill>
            <a:srgbClr val="FFCCCC"/>
          </a:solidFill>
          <a:ln w="76200" cmpd="tri">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zh-CN" altLang="en-US" sz="2800" b="1">
                <a:solidFill>
                  <a:srgbClr val="000066"/>
                </a:solidFill>
                <a:ea typeface="楷体_GB2312" pitchFamily="49" charset="-122"/>
              </a:rPr>
              <a:t>标志补救</a:t>
            </a:r>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7239000" y="1389063"/>
            <a:ext cx="1293813" cy="579437"/>
          </a:xfrm>
          <a:prstGeom prst="rect">
            <a:avLst/>
          </a:prstGeom>
          <a:solidFill>
            <a:srgbClr val="FFC5C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solidFill>
                  <a:schemeClr val="tx2"/>
                </a:solidFill>
                <a:latin typeface="华文楷体" panose="02010600040101010101" pitchFamily="2" charset="-122"/>
                <a:ea typeface="华文楷体" panose="02010600040101010101" pitchFamily="2" charset="-122"/>
              </a:rPr>
              <a:t>α</a:t>
            </a:r>
            <a:r>
              <a:rPr lang="zh-CN" altLang="en-US" sz="3200" b="1">
                <a:solidFill>
                  <a:schemeClr val="tx2"/>
                </a:solidFill>
                <a:latin typeface="华文楷体" panose="02010600040101010101" pitchFamily="2" charset="-122"/>
                <a:ea typeface="华文楷体" panose="02010600040101010101" pitchFamily="2" charset="-122"/>
              </a:rPr>
              <a:t>互补</a:t>
            </a:r>
          </a:p>
        </p:txBody>
      </p:sp>
      <p:pic>
        <p:nvPicPr>
          <p:cNvPr id="105475" name="Picture 3" desc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6481762" cy="659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457200" y="49213"/>
            <a:ext cx="3135313" cy="1550987"/>
            <a:chOff x="3408" y="2821"/>
            <a:chExt cx="2206" cy="1175"/>
          </a:xfrm>
        </p:grpSpPr>
        <p:grpSp>
          <p:nvGrpSpPr>
            <p:cNvPr id="12291" name="Group 3"/>
            <p:cNvGrpSpPr>
              <a:grpSpLocks/>
            </p:cNvGrpSpPr>
            <p:nvPr/>
          </p:nvGrpSpPr>
          <p:grpSpPr bwMode="auto">
            <a:xfrm>
              <a:off x="3648" y="2976"/>
              <a:ext cx="1680" cy="576"/>
              <a:chOff x="3456" y="3024"/>
              <a:chExt cx="1680" cy="432"/>
            </a:xfrm>
          </p:grpSpPr>
          <p:sp>
            <p:nvSpPr>
              <p:cNvPr id="12292" name="Line 4"/>
              <p:cNvSpPr>
                <a:spLocks noChangeShapeType="1"/>
              </p:cNvSpPr>
              <p:nvPr/>
            </p:nvSpPr>
            <p:spPr bwMode="auto">
              <a:xfrm>
                <a:off x="3456" y="3024"/>
                <a:ext cx="1680" cy="0"/>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293" name="Line 5"/>
              <p:cNvSpPr>
                <a:spLocks noChangeShapeType="1"/>
              </p:cNvSpPr>
              <p:nvPr/>
            </p:nvSpPr>
            <p:spPr bwMode="auto">
              <a:xfrm>
                <a:off x="4128" y="3120"/>
                <a:ext cx="720"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294" name="Line 6"/>
              <p:cNvSpPr>
                <a:spLocks noChangeShapeType="1"/>
              </p:cNvSpPr>
              <p:nvPr/>
            </p:nvSpPr>
            <p:spPr bwMode="auto">
              <a:xfrm>
                <a:off x="3456" y="3456"/>
                <a:ext cx="1680" cy="0"/>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295" name="Line 7"/>
              <p:cNvSpPr>
                <a:spLocks noChangeShapeType="1"/>
              </p:cNvSpPr>
              <p:nvPr/>
            </p:nvSpPr>
            <p:spPr bwMode="auto">
              <a:xfrm>
                <a:off x="4128" y="3360"/>
                <a:ext cx="72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296" name="Line 8"/>
              <p:cNvSpPr>
                <a:spLocks noChangeShapeType="1"/>
              </p:cNvSpPr>
              <p:nvPr/>
            </p:nvSpPr>
            <p:spPr bwMode="auto">
              <a:xfrm>
                <a:off x="3456" y="3120"/>
                <a:ext cx="432"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297" name="Line 9"/>
              <p:cNvSpPr>
                <a:spLocks noChangeShapeType="1"/>
              </p:cNvSpPr>
              <p:nvPr/>
            </p:nvSpPr>
            <p:spPr bwMode="auto">
              <a:xfrm>
                <a:off x="3456" y="3360"/>
                <a:ext cx="432"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298" name="Line 10"/>
              <p:cNvSpPr>
                <a:spLocks noChangeShapeType="1"/>
              </p:cNvSpPr>
              <p:nvPr/>
            </p:nvSpPr>
            <p:spPr bwMode="auto">
              <a:xfrm flipV="1">
                <a:off x="3888" y="3120"/>
                <a:ext cx="240" cy="24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299" name="Line 11"/>
              <p:cNvSpPr>
                <a:spLocks noChangeShapeType="1"/>
              </p:cNvSpPr>
              <p:nvPr/>
            </p:nvSpPr>
            <p:spPr bwMode="auto">
              <a:xfrm>
                <a:off x="3888" y="3120"/>
                <a:ext cx="240" cy="24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00" name="Line 12"/>
              <p:cNvSpPr>
                <a:spLocks noChangeShapeType="1"/>
              </p:cNvSpPr>
              <p:nvPr/>
            </p:nvSpPr>
            <p:spPr bwMode="auto">
              <a:xfrm>
                <a:off x="4848" y="3360"/>
                <a:ext cx="240" cy="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01" name="Line 13"/>
              <p:cNvSpPr>
                <a:spLocks noChangeShapeType="1"/>
              </p:cNvSpPr>
              <p:nvPr/>
            </p:nvSpPr>
            <p:spPr bwMode="auto">
              <a:xfrm>
                <a:off x="4848" y="3120"/>
                <a:ext cx="240"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12302" name="Text Box 14"/>
            <p:cNvSpPr txBox="1">
              <a:spLocks noChangeArrowheads="1"/>
            </p:cNvSpPr>
            <p:nvPr/>
          </p:nvSpPr>
          <p:spPr bwMode="auto">
            <a:xfrm>
              <a:off x="3696" y="3650"/>
              <a:ext cx="1499"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latin typeface="Times New Roman" panose="02020603050405020304" pitchFamily="18" charset="0"/>
                  <a:ea typeface="华文楷体" panose="02010600040101010101" pitchFamily="2" charset="-122"/>
                </a:rPr>
                <a:t>Holiday</a:t>
              </a:r>
              <a:r>
                <a:rPr lang="zh-CN" altLang="en-US" b="1">
                  <a:latin typeface="Times New Roman" panose="02020603050405020304" pitchFamily="18" charset="0"/>
                  <a:ea typeface="华文楷体" panose="02010600040101010101" pitchFamily="2" charset="-122"/>
                </a:rPr>
                <a:t>中间体</a:t>
              </a:r>
            </a:p>
          </p:txBody>
        </p:sp>
        <p:sp>
          <p:nvSpPr>
            <p:cNvPr id="12303" name="Text Box 15"/>
            <p:cNvSpPr txBox="1">
              <a:spLocks noChangeArrowheads="1"/>
            </p:cNvSpPr>
            <p:nvPr/>
          </p:nvSpPr>
          <p:spPr bwMode="auto">
            <a:xfrm>
              <a:off x="3408" y="2821"/>
              <a:ext cx="334"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5´</a:t>
              </a:r>
            </a:p>
          </p:txBody>
        </p:sp>
        <p:sp>
          <p:nvSpPr>
            <p:cNvPr id="12304" name="Text Box 16"/>
            <p:cNvSpPr txBox="1">
              <a:spLocks noChangeArrowheads="1"/>
            </p:cNvSpPr>
            <p:nvPr/>
          </p:nvSpPr>
          <p:spPr bwMode="auto">
            <a:xfrm>
              <a:off x="5280" y="2821"/>
              <a:ext cx="334"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3´</a:t>
              </a:r>
            </a:p>
          </p:txBody>
        </p:sp>
        <p:sp>
          <p:nvSpPr>
            <p:cNvPr id="12305" name="Text Box 17"/>
            <p:cNvSpPr txBox="1">
              <a:spLocks noChangeArrowheads="1"/>
            </p:cNvSpPr>
            <p:nvPr/>
          </p:nvSpPr>
          <p:spPr bwMode="auto">
            <a:xfrm>
              <a:off x="3408" y="3445"/>
              <a:ext cx="334"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5´</a:t>
              </a:r>
            </a:p>
          </p:txBody>
        </p:sp>
        <p:sp>
          <p:nvSpPr>
            <p:cNvPr id="12306" name="Text Box 18"/>
            <p:cNvSpPr txBox="1">
              <a:spLocks noChangeArrowheads="1"/>
            </p:cNvSpPr>
            <p:nvPr/>
          </p:nvSpPr>
          <p:spPr bwMode="auto">
            <a:xfrm>
              <a:off x="5280" y="3445"/>
              <a:ext cx="334"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3´</a:t>
              </a:r>
            </a:p>
          </p:txBody>
        </p:sp>
        <p:sp>
          <p:nvSpPr>
            <p:cNvPr id="12307" name="Text Box 19"/>
            <p:cNvSpPr txBox="1">
              <a:spLocks noChangeArrowheads="1"/>
            </p:cNvSpPr>
            <p:nvPr/>
          </p:nvSpPr>
          <p:spPr bwMode="auto">
            <a:xfrm>
              <a:off x="5280" y="3013"/>
              <a:ext cx="334"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5´</a:t>
              </a:r>
            </a:p>
          </p:txBody>
        </p:sp>
        <p:sp>
          <p:nvSpPr>
            <p:cNvPr id="12308" name="Text Box 20"/>
            <p:cNvSpPr txBox="1">
              <a:spLocks noChangeArrowheads="1"/>
            </p:cNvSpPr>
            <p:nvPr/>
          </p:nvSpPr>
          <p:spPr bwMode="auto">
            <a:xfrm>
              <a:off x="3408" y="3013"/>
              <a:ext cx="334"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3´</a:t>
              </a:r>
            </a:p>
          </p:txBody>
        </p:sp>
        <p:sp>
          <p:nvSpPr>
            <p:cNvPr id="12309" name="Text Box 21"/>
            <p:cNvSpPr txBox="1">
              <a:spLocks noChangeArrowheads="1"/>
            </p:cNvSpPr>
            <p:nvPr/>
          </p:nvSpPr>
          <p:spPr bwMode="auto">
            <a:xfrm>
              <a:off x="5280" y="3253"/>
              <a:ext cx="334"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5´</a:t>
              </a:r>
            </a:p>
          </p:txBody>
        </p:sp>
        <p:sp>
          <p:nvSpPr>
            <p:cNvPr id="12310" name="Text Box 22"/>
            <p:cNvSpPr txBox="1">
              <a:spLocks noChangeArrowheads="1"/>
            </p:cNvSpPr>
            <p:nvPr/>
          </p:nvSpPr>
          <p:spPr bwMode="auto">
            <a:xfrm>
              <a:off x="3408" y="3253"/>
              <a:ext cx="334"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3´</a:t>
              </a:r>
            </a:p>
          </p:txBody>
        </p:sp>
      </p:grpSp>
      <p:grpSp>
        <p:nvGrpSpPr>
          <p:cNvPr id="12311" name="Group 23"/>
          <p:cNvGrpSpPr>
            <a:grpSpLocks/>
          </p:cNvGrpSpPr>
          <p:nvPr/>
        </p:nvGrpSpPr>
        <p:grpSpPr bwMode="auto">
          <a:xfrm>
            <a:off x="3810000" y="49213"/>
            <a:ext cx="2828925" cy="2149475"/>
            <a:chOff x="2400" y="271"/>
            <a:chExt cx="1782" cy="1354"/>
          </a:xfrm>
        </p:grpSpPr>
        <p:sp>
          <p:nvSpPr>
            <p:cNvPr id="12312" name="Rectangle 24"/>
            <p:cNvSpPr>
              <a:spLocks noChangeArrowheads="1"/>
            </p:cNvSpPr>
            <p:nvPr/>
          </p:nvSpPr>
          <p:spPr bwMode="auto">
            <a:xfrm>
              <a:off x="2448" y="1183"/>
              <a:ext cx="2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5´</a:t>
              </a:r>
            </a:p>
          </p:txBody>
        </p:sp>
        <p:sp>
          <p:nvSpPr>
            <p:cNvPr id="12313" name="Rectangle 25"/>
            <p:cNvSpPr>
              <a:spLocks noChangeArrowheads="1"/>
            </p:cNvSpPr>
            <p:nvPr/>
          </p:nvSpPr>
          <p:spPr bwMode="auto">
            <a:xfrm>
              <a:off x="2400" y="1375"/>
              <a:ext cx="2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3´</a:t>
              </a:r>
            </a:p>
          </p:txBody>
        </p:sp>
        <p:grpSp>
          <p:nvGrpSpPr>
            <p:cNvPr id="12314" name="Group 26"/>
            <p:cNvGrpSpPr>
              <a:grpSpLocks/>
            </p:cNvGrpSpPr>
            <p:nvPr/>
          </p:nvGrpSpPr>
          <p:grpSpPr bwMode="auto">
            <a:xfrm>
              <a:off x="2640" y="271"/>
              <a:ext cx="1542" cy="1248"/>
              <a:chOff x="2448" y="43"/>
              <a:chExt cx="1668" cy="1740"/>
            </a:xfrm>
          </p:grpSpPr>
          <p:sp>
            <p:nvSpPr>
              <p:cNvPr id="12315" name="Line 27"/>
              <p:cNvSpPr>
                <a:spLocks noChangeShapeType="1"/>
              </p:cNvSpPr>
              <p:nvPr/>
            </p:nvSpPr>
            <p:spPr bwMode="auto">
              <a:xfrm>
                <a:off x="2784" y="528"/>
                <a:ext cx="336" cy="336"/>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16" name="Line 28"/>
              <p:cNvSpPr>
                <a:spLocks noChangeShapeType="1"/>
              </p:cNvSpPr>
              <p:nvPr/>
            </p:nvSpPr>
            <p:spPr bwMode="auto">
              <a:xfrm flipV="1">
                <a:off x="3072" y="192"/>
                <a:ext cx="672" cy="672"/>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17" name="Line 29"/>
              <p:cNvSpPr>
                <a:spLocks noChangeShapeType="1"/>
              </p:cNvSpPr>
              <p:nvPr/>
            </p:nvSpPr>
            <p:spPr bwMode="auto">
              <a:xfrm>
                <a:off x="2736" y="672"/>
                <a:ext cx="288" cy="288"/>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18" name="Line 30"/>
              <p:cNvSpPr>
                <a:spLocks noChangeShapeType="1"/>
              </p:cNvSpPr>
              <p:nvPr/>
            </p:nvSpPr>
            <p:spPr bwMode="auto">
              <a:xfrm flipH="1">
                <a:off x="2592" y="960"/>
                <a:ext cx="432" cy="432"/>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19" name="Line 31"/>
              <p:cNvSpPr>
                <a:spLocks noChangeShapeType="1"/>
              </p:cNvSpPr>
              <p:nvPr/>
            </p:nvSpPr>
            <p:spPr bwMode="auto">
              <a:xfrm flipH="1">
                <a:off x="2448" y="1392"/>
                <a:ext cx="144" cy="144"/>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20" name="Line 32"/>
              <p:cNvSpPr>
                <a:spLocks noChangeShapeType="1"/>
              </p:cNvSpPr>
              <p:nvPr/>
            </p:nvSpPr>
            <p:spPr bwMode="auto">
              <a:xfrm flipH="1">
                <a:off x="3696" y="240"/>
                <a:ext cx="192" cy="192"/>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21" name="Line 33"/>
              <p:cNvSpPr>
                <a:spLocks noChangeShapeType="1"/>
              </p:cNvSpPr>
              <p:nvPr/>
            </p:nvSpPr>
            <p:spPr bwMode="auto">
              <a:xfrm flipH="1">
                <a:off x="3168" y="432"/>
                <a:ext cx="528" cy="528"/>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22" name="Line 34"/>
              <p:cNvSpPr>
                <a:spLocks noChangeShapeType="1"/>
              </p:cNvSpPr>
              <p:nvPr/>
            </p:nvSpPr>
            <p:spPr bwMode="auto">
              <a:xfrm>
                <a:off x="3168" y="960"/>
                <a:ext cx="336" cy="336"/>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23" name="Line 35"/>
              <p:cNvSpPr>
                <a:spLocks noChangeShapeType="1"/>
              </p:cNvSpPr>
              <p:nvPr/>
            </p:nvSpPr>
            <p:spPr bwMode="auto">
              <a:xfrm>
                <a:off x="3120" y="1056"/>
                <a:ext cx="336" cy="336"/>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24" name="Line 36"/>
              <p:cNvSpPr>
                <a:spLocks noChangeShapeType="1"/>
              </p:cNvSpPr>
              <p:nvPr/>
            </p:nvSpPr>
            <p:spPr bwMode="auto">
              <a:xfrm flipV="1">
                <a:off x="2496" y="1056"/>
                <a:ext cx="624" cy="624"/>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25" name="Rectangle 37"/>
              <p:cNvSpPr>
                <a:spLocks noChangeArrowheads="1"/>
              </p:cNvSpPr>
              <p:nvPr/>
            </p:nvSpPr>
            <p:spPr bwMode="auto">
              <a:xfrm>
                <a:off x="3313" y="1434"/>
                <a:ext cx="324"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5´</a:t>
                </a:r>
              </a:p>
            </p:txBody>
          </p:sp>
          <p:sp>
            <p:nvSpPr>
              <p:cNvPr id="12326" name="Rectangle 38"/>
              <p:cNvSpPr>
                <a:spLocks noChangeArrowheads="1"/>
              </p:cNvSpPr>
              <p:nvPr/>
            </p:nvSpPr>
            <p:spPr bwMode="auto">
              <a:xfrm>
                <a:off x="3792" y="43"/>
                <a:ext cx="324"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5´</a:t>
                </a:r>
              </a:p>
            </p:txBody>
          </p:sp>
          <p:sp>
            <p:nvSpPr>
              <p:cNvPr id="12327" name="Rectangle 39"/>
              <p:cNvSpPr>
                <a:spLocks noChangeArrowheads="1"/>
              </p:cNvSpPr>
              <p:nvPr/>
            </p:nvSpPr>
            <p:spPr bwMode="auto">
              <a:xfrm>
                <a:off x="2542" y="362"/>
                <a:ext cx="323"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5´</a:t>
                </a:r>
              </a:p>
            </p:txBody>
          </p:sp>
          <p:sp>
            <p:nvSpPr>
              <p:cNvPr id="12328" name="Rectangle 40"/>
              <p:cNvSpPr>
                <a:spLocks noChangeArrowheads="1"/>
              </p:cNvSpPr>
              <p:nvPr/>
            </p:nvSpPr>
            <p:spPr bwMode="auto">
              <a:xfrm>
                <a:off x="3455" y="43"/>
                <a:ext cx="324"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3´</a:t>
                </a:r>
              </a:p>
            </p:txBody>
          </p:sp>
          <p:sp>
            <p:nvSpPr>
              <p:cNvPr id="12329" name="Rectangle 41"/>
              <p:cNvSpPr>
                <a:spLocks noChangeArrowheads="1"/>
              </p:cNvSpPr>
              <p:nvPr/>
            </p:nvSpPr>
            <p:spPr bwMode="auto">
              <a:xfrm>
                <a:off x="3455" y="1195"/>
                <a:ext cx="324"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3´</a:t>
                </a:r>
              </a:p>
            </p:txBody>
          </p:sp>
          <p:sp>
            <p:nvSpPr>
              <p:cNvPr id="12330" name="Rectangle 42"/>
              <p:cNvSpPr>
                <a:spLocks noChangeArrowheads="1"/>
              </p:cNvSpPr>
              <p:nvPr/>
            </p:nvSpPr>
            <p:spPr bwMode="auto">
              <a:xfrm>
                <a:off x="2495" y="619"/>
                <a:ext cx="323"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3´</a:t>
                </a:r>
              </a:p>
            </p:txBody>
          </p:sp>
        </p:grpSp>
      </p:grpSp>
      <p:grpSp>
        <p:nvGrpSpPr>
          <p:cNvPr id="12331" name="Group 43"/>
          <p:cNvGrpSpPr>
            <a:grpSpLocks/>
          </p:cNvGrpSpPr>
          <p:nvPr/>
        </p:nvGrpSpPr>
        <p:grpSpPr bwMode="auto">
          <a:xfrm>
            <a:off x="609600" y="2428875"/>
            <a:ext cx="2941638" cy="2106613"/>
            <a:chOff x="144" y="1482"/>
            <a:chExt cx="1853" cy="1327"/>
          </a:xfrm>
        </p:grpSpPr>
        <p:sp>
          <p:nvSpPr>
            <p:cNvPr id="12332" name="Line 44"/>
            <p:cNvSpPr>
              <a:spLocks noChangeShapeType="1"/>
            </p:cNvSpPr>
            <p:nvPr/>
          </p:nvSpPr>
          <p:spPr bwMode="auto">
            <a:xfrm>
              <a:off x="677" y="1800"/>
              <a:ext cx="339" cy="219"/>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33" name="Line 45"/>
            <p:cNvSpPr>
              <a:spLocks noChangeShapeType="1"/>
            </p:cNvSpPr>
            <p:nvPr/>
          </p:nvSpPr>
          <p:spPr bwMode="auto">
            <a:xfrm flipV="1">
              <a:off x="1104" y="1584"/>
              <a:ext cx="629" cy="406"/>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34" name="Line 46"/>
            <p:cNvSpPr>
              <a:spLocks noChangeShapeType="1"/>
            </p:cNvSpPr>
            <p:nvPr/>
          </p:nvSpPr>
          <p:spPr bwMode="auto">
            <a:xfrm>
              <a:off x="677" y="1925"/>
              <a:ext cx="290" cy="187"/>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35" name="Line 47"/>
            <p:cNvSpPr>
              <a:spLocks noChangeShapeType="1"/>
            </p:cNvSpPr>
            <p:nvPr/>
          </p:nvSpPr>
          <p:spPr bwMode="auto">
            <a:xfrm flipH="1">
              <a:off x="531" y="2112"/>
              <a:ext cx="436" cy="281"/>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36" name="Line 48"/>
            <p:cNvSpPr>
              <a:spLocks noChangeShapeType="1"/>
            </p:cNvSpPr>
            <p:nvPr/>
          </p:nvSpPr>
          <p:spPr bwMode="auto">
            <a:xfrm flipH="1">
              <a:off x="386" y="2393"/>
              <a:ext cx="145" cy="94"/>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37" name="Line 49"/>
            <p:cNvSpPr>
              <a:spLocks noChangeShapeType="1"/>
            </p:cNvSpPr>
            <p:nvPr/>
          </p:nvSpPr>
          <p:spPr bwMode="auto">
            <a:xfrm flipH="1">
              <a:off x="1645" y="1644"/>
              <a:ext cx="194" cy="125"/>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38" name="Line 50"/>
            <p:cNvSpPr>
              <a:spLocks noChangeShapeType="1"/>
            </p:cNvSpPr>
            <p:nvPr/>
          </p:nvSpPr>
          <p:spPr bwMode="auto">
            <a:xfrm flipH="1">
              <a:off x="1113" y="1769"/>
              <a:ext cx="532" cy="343"/>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39" name="Line 51"/>
            <p:cNvSpPr>
              <a:spLocks noChangeShapeType="1"/>
            </p:cNvSpPr>
            <p:nvPr/>
          </p:nvSpPr>
          <p:spPr bwMode="auto">
            <a:xfrm>
              <a:off x="1113" y="2112"/>
              <a:ext cx="339" cy="219"/>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40" name="Line 52"/>
            <p:cNvSpPr>
              <a:spLocks noChangeShapeType="1"/>
            </p:cNvSpPr>
            <p:nvPr/>
          </p:nvSpPr>
          <p:spPr bwMode="auto">
            <a:xfrm>
              <a:off x="1113" y="2237"/>
              <a:ext cx="339" cy="219"/>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41" name="Line 53"/>
            <p:cNvSpPr>
              <a:spLocks noChangeShapeType="1"/>
            </p:cNvSpPr>
            <p:nvPr/>
          </p:nvSpPr>
          <p:spPr bwMode="auto">
            <a:xfrm flipV="1">
              <a:off x="386" y="2206"/>
              <a:ext cx="630" cy="406"/>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42" name="Rectangle 54"/>
            <p:cNvSpPr>
              <a:spLocks noChangeArrowheads="1"/>
            </p:cNvSpPr>
            <p:nvPr/>
          </p:nvSpPr>
          <p:spPr bwMode="auto">
            <a:xfrm>
              <a:off x="144" y="2435"/>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343" name="Rectangle 55"/>
            <p:cNvSpPr>
              <a:spLocks noChangeArrowheads="1"/>
            </p:cNvSpPr>
            <p:nvPr/>
          </p:nvSpPr>
          <p:spPr bwMode="auto">
            <a:xfrm>
              <a:off x="1256" y="2435"/>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344" name="Rectangle 56"/>
            <p:cNvSpPr>
              <a:spLocks noChangeArrowheads="1"/>
            </p:cNvSpPr>
            <p:nvPr/>
          </p:nvSpPr>
          <p:spPr bwMode="auto">
            <a:xfrm>
              <a:off x="1748" y="1530"/>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345" name="Rectangle 57"/>
            <p:cNvSpPr>
              <a:spLocks noChangeArrowheads="1"/>
            </p:cNvSpPr>
            <p:nvPr/>
          </p:nvSpPr>
          <p:spPr bwMode="auto">
            <a:xfrm>
              <a:off x="481" y="1737"/>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346" name="Rectangle 58"/>
            <p:cNvSpPr>
              <a:spLocks noChangeArrowheads="1"/>
            </p:cNvSpPr>
            <p:nvPr/>
          </p:nvSpPr>
          <p:spPr bwMode="auto">
            <a:xfrm>
              <a:off x="1392" y="1482"/>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2347" name="Rectangle 59"/>
            <p:cNvSpPr>
              <a:spLocks noChangeArrowheads="1"/>
            </p:cNvSpPr>
            <p:nvPr/>
          </p:nvSpPr>
          <p:spPr bwMode="auto">
            <a:xfrm>
              <a:off x="1404" y="2279"/>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2348" name="Rectangle 60"/>
            <p:cNvSpPr>
              <a:spLocks noChangeArrowheads="1"/>
            </p:cNvSpPr>
            <p:nvPr/>
          </p:nvSpPr>
          <p:spPr bwMode="auto">
            <a:xfrm>
              <a:off x="144" y="2559"/>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2349" name="Rectangle 61"/>
            <p:cNvSpPr>
              <a:spLocks noChangeArrowheads="1"/>
            </p:cNvSpPr>
            <p:nvPr/>
          </p:nvSpPr>
          <p:spPr bwMode="auto">
            <a:xfrm>
              <a:off x="436" y="1906"/>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grpSp>
      <p:grpSp>
        <p:nvGrpSpPr>
          <p:cNvPr id="12350" name="Group 62"/>
          <p:cNvGrpSpPr>
            <a:grpSpLocks/>
          </p:cNvGrpSpPr>
          <p:nvPr/>
        </p:nvGrpSpPr>
        <p:grpSpPr bwMode="auto">
          <a:xfrm>
            <a:off x="5795963" y="2060575"/>
            <a:ext cx="2809875" cy="2124075"/>
            <a:chOff x="3408" y="1549"/>
            <a:chExt cx="1844" cy="1950"/>
          </a:xfrm>
        </p:grpSpPr>
        <p:sp>
          <p:nvSpPr>
            <p:cNvPr id="12351" name="Line 63"/>
            <p:cNvSpPr>
              <a:spLocks noChangeShapeType="1"/>
            </p:cNvSpPr>
            <p:nvPr/>
          </p:nvSpPr>
          <p:spPr bwMode="auto">
            <a:xfrm>
              <a:off x="3984" y="2016"/>
              <a:ext cx="336" cy="336"/>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52" name="Line 64"/>
            <p:cNvSpPr>
              <a:spLocks noChangeShapeType="1"/>
            </p:cNvSpPr>
            <p:nvPr/>
          </p:nvSpPr>
          <p:spPr bwMode="auto">
            <a:xfrm flipV="1">
              <a:off x="4272" y="1632"/>
              <a:ext cx="720" cy="720"/>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53" name="Line 65"/>
            <p:cNvSpPr>
              <a:spLocks noChangeShapeType="1"/>
            </p:cNvSpPr>
            <p:nvPr/>
          </p:nvSpPr>
          <p:spPr bwMode="auto">
            <a:xfrm>
              <a:off x="3840" y="2064"/>
              <a:ext cx="288" cy="288"/>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54" name="Line 66"/>
            <p:cNvSpPr>
              <a:spLocks noChangeShapeType="1"/>
            </p:cNvSpPr>
            <p:nvPr/>
          </p:nvSpPr>
          <p:spPr bwMode="auto">
            <a:xfrm flipH="1">
              <a:off x="3792" y="2448"/>
              <a:ext cx="432" cy="432"/>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55" name="Line 67"/>
            <p:cNvSpPr>
              <a:spLocks noChangeShapeType="1"/>
            </p:cNvSpPr>
            <p:nvPr/>
          </p:nvSpPr>
          <p:spPr bwMode="auto">
            <a:xfrm flipH="1">
              <a:off x="3648" y="2880"/>
              <a:ext cx="144" cy="144"/>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56" name="Line 68"/>
            <p:cNvSpPr>
              <a:spLocks noChangeShapeType="1"/>
            </p:cNvSpPr>
            <p:nvPr/>
          </p:nvSpPr>
          <p:spPr bwMode="auto">
            <a:xfrm flipH="1">
              <a:off x="4896" y="1728"/>
              <a:ext cx="192" cy="192"/>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57" name="Line 69"/>
            <p:cNvSpPr>
              <a:spLocks noChangeShapeType="1"/>
            </p:cNvSpPr>
            <p:nvPr/>
          </p:nvSpPr>
          <p:spPr bwMode="auto">
            <a:xfrm flipH="1">
              <a:off x="4368" y="1920"/>
              <a:ext cx="528" cy="528"/>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58" name="Line 70"/>
            <p:cNvSpPr>
              <a:spLocks noChangeShapeType="1"/>
            </p:cNvSpPr>
            <p:nvPr/>
          </p:nvSpPr>
          <p:spPr bwMode="auto">
            <a:xfrm>
              <a:off x="4464" y="2496"/>
              <a:ext cx="336" cy="336"/>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59" name="Line 71"/>
            <p:cNvSpPr>
              <a:spLocks noChangeShapeType="1"/>
            </p:cNvSpPr>
            <p:nvPr/>
          </p:nvSpPr>
          <p:spPr bwMode="auto">
            <a:xfrm>
              <a:off x="4320" y="2544"/>
              <a:ext cx="336" cy="336"/>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60" name="Line 72"/>
            <p:cNvSpPr>
              <a:spLocks noChangeShapeType="1"/>
            </p:cNvSpPr>
            <p:nvPr/>
          </p:nvSpPr>
          <p:spPr bwMode="auto">
            <a:xfrm flipV="1">
              <a:off x="3696" y="2544"/>
              <a:ext cx="624" cy="624"/>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61" name="Rectangle 73"/>
            <p:cNvSpPr>
              <a:spLocks noChangeArrowheads="1"/>
            </p:cNvSpPr>
            <p:nvPr/>
          </p:nvSpPr>
          <p:spPr bwMode="auto">
            <a:xfrm>
              <a:off x="3408" y="2942"/>
              <a:ext cx="259"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362" name="Rectangle 74"/>
            <p:cNvSpPr>
              <a:spLocks noChangeArrowheads="1"/>
            </p:cNvSpPr>
            <p:nvPr/>
          </p:nvSpPr>
          <p:spPr bwMode="auto">
            <a:xfrm>
              <a:off x="4512" y="2942"/>
              <a:ext cx="260"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363" name="Rectangle 75"/>
            <p:cNvSpPr>
              <a:spLocks noChangeArrowheads="1"/>
            </p:cNvSpPr>
            <p:nvPr/>
          </p:nvSpPr>
          <p:spPr bwMode="auto">
            <a:xfrm>
              <a:off x="4993" y="1549"/>
              <a:ext cx="259"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364" name="Rectangle 76"/>
            <p:cNvSpPr>
              <a:spLocks noChangeArrowheads="1"/>
            </p:cNvSpPr>
            <p:nvPr/>
          </p:nvSpPr>
          <p:spPr bwMode="auto">
            <a:xfrm>
              <a:off x="3746" y="1868"/>
              <a:ext cx="259"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365" name="Rectangle 77"/>
            <p:cNvSpPr>
              <a:spLocks noChangeArrowheads="1"/>
            </p:cNvSpPr>
            <p:nvPr/>
          </p:nvSpPr>
          <p:spPr bwMode="auto">
            <a:xfrm>
              <a:off x="4655" y="1549"/>
              <a:ext cx="259"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2366" name="Rectangle 78"/>
            <p:cNvSpPr>
              <a:spLocks noChangeArrowheads="1"/>
            </p:cNvSpPr>
            <p:nvPr/>
          </p:nvSpPr>
          <p:spPr bwMode="auto">
            <a:xfrm>
              <a:off x="4753" y="2750"/>
              <a:ext cx="259"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2367" name="Rectangle 79"/>
            <p:cNvSpPr>
              <a:spLocks noChangeArrowheads="1"/>
            </p:cNvSpPr>
            <p:nvPr/>
          </p:nvSpPr>
          <p:spPr bwMode="auto">
            <a:xfrm>
              <a:off x="3408" y="3134"/>
              <a:ext cx="25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2368" name="Rectangle 80"/>
            <p:cNvSpPr>
              <a:spLocks noChangeArrowheads="1"/>
            </p:cNvSpPr>
            <p:nvPr/>
          </p:nvSpPr>
          <p:spPr bwMode="auto">
            <a:xfrm>
              <a:off x="3694" y="2125"/>
              <a:ext cx="260"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grpSp>
      <p:grpSp>
        <p:nvGrpSpPr>
          <p:cNvPr id="12369" name="Group 81"/>
          <p:cNvGrpSpPr>
            <a:grpSpLocks/>
          </p:cNvGrpSpPr>
          <p:nvPr/>
        </p:nvGrpSpPr>
        <p:grpSpPr bwMode="auto">
          <a:xfrm>
            <a:off x="381000" y="4694238"/>
            <a:ext cx="3198813" cy="2170112"/>
            <a:chOff x="912" y="2554"/>
            <a:chExt cx="2300" cy="1879"/>
          </a:xfrm>
        </p:grpSpPr>
        <p:sp>
          <p:nvSpPr>
            <p:cNvPr id="12370" name="Line 82"/>
            <p:cNvSpPr>
              <a:spLocks noChangeShapeType="1"/>
            </p:cNvSpPr>
            <p:nvPr/>
          </p:nvSpPr>
          <p:spPr bwMode="auto">
            <a:xfrm>
              <a:off x="1680" y="3072"/>
              <a:ext cx="336" cy="336"/>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71" name="Line 83"/>
            <p:cNvSpPr>
              <a:spLocks noChangeShapeType="1"/>
            </p:cNvSpPr>
            <p:nvPr/>
          </p:nvSpPr>
          <p:spPr bwMode="auto">
            <a:xfrm flipV="1">
              <a:off x="2112" y="2832"/>
              <a:ext cx="624" cy="624"/>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72" name="Line 84"/>
            <p:cNvSpPr>
              <a:spLocks noChangeShapeType="1"/>
            </p:cNvSpPr>
            <p:nvPr/>
          </p:nvSpPr>
          <p:spPr bwMode="auto">
            <a:xfrm>
              <a:off x="1536" y="3120"/>
              <a:ext cx="288" cy="288"/>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73" name="Line 85"/>
            <p:cNvSpPr>
              <a:spLocks noChangeShapeType="1"/>
            </p:cNvSpPr>
            <p:nvPr/>
          </p:nvSpPr>
          <p:spPr bwMode="auto">
            <a:xfrm flipH="1">
              <a:off x="1392" y="3408"/>
              <a:ext cx="432" cy="432"/>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74" name="Line 86"/>
            <p:cNvSpPr>
              <a:spLocks noChangeShapeType="1"/>
            </p:cNvSpPr>
            <p:nvPr/>
          </p:nvSpPr>
          <p:spPr bwMode="auto">
            <a:xfrm flipH="1">
              <a:off x="1248" y="3840"/>
              <a:ext cx="144" cy="144"/>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75" name="Line 87"/>
            <p:cNvSpPr>
              <a:spLocks noChangeShapeType="1"/>
            </p:cNvSpPr>
            <p:nvPr/>
          </p:nvSpPr>
          <p:spPr bwMode="auto">
            <a:xfrm flipH="1">
              <a:off x="2784" y="2784"/>
              <a:ext cx="192" cy="192"/>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76" name="Line 88"/>
            <p:cNvSpPr>
              <a:spLocks noChangeShapeType="1"/>
            </p:cNvSpPr>
            <p:nvPr/>
          </p:nvSpPr>
          <p:spPr bwMode="auto">
            <a:xfrm flipH="1">
              <a:off x="2304" y="2928"/>
              <a:ext cx="528" cy="528"/>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77" name="Line 89"/>
            <p:cNvSpPr>
              <a:spLocks noChangeShapeType="1"/>
            </p:cNvSpPr>
            <p:nvPr/>
          </p:nvSpPr>
          <p:spPr bwMode="auto">
            <a:xfrm>
              <a:off x="2304" y="3456"/>
              <a:ext cx="336" cy="336"/>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78" name="Line 90"/>
            <p:cNvSpPr>
              <a:spLocks noChangeShapeType="1"/>
            </p:cNvSpPr>
            <p:nvPr/>
          </p:nvSpPr>
          <p:spPr bwMode="auto">
            <a:xfrm>
              <a:off x="2112" y="3456"/>
              <a:ext cx="336" cy="336"/>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79" name="Line 91"/>
            <p:cNvSpPr>
              <a:spLocks noChangeShapeType="1"/>
            </p:cNvSpPr>
            <p:nvPr/>
          </p:nvSpPr>
          <p:spPr bwMode="auto">
            <a:xfrm flipV="1">
              <a:off x="1392" y="3408"/>
              <a:ext cx="624" cy="624"/>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80" name="Rectangle 92"/>
            <p:cNvSpPr>
              <a:spLocks noChangeArrowheads="1"/>
            </p:cNvSpPr>
            <p:nvPr/>
          </p:nvSpPr>
          <p:spPr bwMode="auto">
            <a:xfrm>
              <a:off x="912" y="3945"/>
              <a:ext cx="284"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381" name="Rectangle 93"/>
            <p:cNvSpPr>
              <a:spLocks noChangeArrowheads="1"/>
            </p:cNvSpPr>
            <p:nvPr/>
          </p:nvSpPr>
          <p:spPr bwMode="auto">
            <a:xfrm>
              <a:off x="2448" y="3802"/>
              <a:ext cx="284"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382" name="Rectangle 94"/>
            <p:cNvSpPr>
              <a:spLocks noChangeArrowheads="1"/>
            </p:cNvSpPr>
            <p:nvPr/>
          </p:nvSpPr>
          <p:spPr bwMode="auto">
            <a:xfrm>
              <a:off x="2928" y="2554"/>
              <a:ext cx="284"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383" name="Rectangle 95"/>
            <p:cNvSpPr>
              <a:spLocks noChangeArrowheads="1"/>
            </p:cNvSpPr>
            <p:nvPr/>
          </p:nvSpPr>
          <p:spPr bwMode="auto">
            <a:xfrm>
              <a:off x="1536" y="2843"/>
              <a:ext cx="285"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384" name="Rectangle 96"/>
            <p:cNvSpPr>
              <a:spLocks noChangeArrowheads="1"/>
            </p:cNvSpPr>
            <p:nvPr/>
          </p:nvSpPr>
          <p:spPr bwMode="auto">
            <a:xfrm>
              <a:off x="2591" y="2554"/>
              <a:ext cx="2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2385" name="Rectangle 97"/>
            <p:cNvSpPr>
              <a:spLocks noChangeArrowheads="1"/>
            </p:cNvSpPr>
            <p:nvPr/>
          </p:nvSpPr>
          <p:spPr bwMode="auto">
            <a:xfrm>
              <a:off x="2591" y="3706"/>
              <a:ext cx="284"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2386" name="Rectangle 98"/>
            <p:cNvSpPr>
              <a:spLocks noChangeArrowheads="1"/>
            </p:cNvSpPr>
            <p:nvPr/>
          </p:nvSpPr>
          <p:spPr bwMode="auto">
            <a:xfrm>
              <a:off x="1297" y="4089"/>
              <a:ext cx="2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2387" name="Rectangle 99"/>
            <p:cNvSpPr>
              <a:spLocks noChangeArrowheads="1"/>
            </p:cNvSpPr>
            <p:nvPr/>
          </p:nvSpPr>
          <p:spPr bwMode="auto">
            <a:xfrm>
              <a:off x="1297" y="3083"/>
              <a:ext cx="28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grpSp>
      <p:grpSp>
        <p:nvGrpSpPr>
          <p:cNvPr id="12388" name="Group 100"/>
          <p:cNvGrpSpPr>
            <a:grpSpLocks/>
          </p:cNvGrpSpPr>
          <p:nvPr/>
        </p:nvGrpSpPr>
        <p:grpSpPr bwMode="auto">
          <a:xfrm>
            <a:off x="5435600" y="4221163"/>
            <a:ext cx="3100388" cy="2381250"/>
            <a:chOff x="3633" y="2636"/>
            <a:chExt cx="1864" cy="1571"/>
          </a:xfrm>
        </p:grpSpPr>
        <p:sp>
          <p:nvSpPr>
            <p:cNvPr id="12389" name="Line 101"/>
            <p:cNvSpPr>
              <a:spLocks noChangeShapeType="1"/>
            </p:cNvSpPr>
            <p:nvPr/>
          </p:nvSpPr>
          <p:spPr bwMode="auto">
            <a:xfrm>
              <a:off x="4234" y="2990"/>
              <a:ext cx="341" cy="223"/>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90" name="Line 102"/>
            <p:cNvSpPr>
              <a:spLocks noChangeShapeType="1"/>
            </p:cNvSpPr>
            <p:nvPr/>
          </p:nvSpPr>
          <p:spPr bwMode="auto">
            <a:xfrm flipV="1">
              <a:off x="4527" y="2799"/>
              <a:ext cx="634" cy="414"/>
            </a:xfrm>
            <a:prstGeom prst="line">
              <a:avLst/>
            </a:prstGeom>
            <a:noFill/>
            <a:ln w="762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91" name="Line 103"/>
            <p:cNvSpPr>
              <a:spLocks noChangeShapeType="1"/>
            </p:cNvSpPr>
            <p:nvPr/>
          </p:nvSpPr>
          <p:spPr bwMode="auto">
            <a:xfrm>
              <a:off x="4282" y="3149"/>
              <a:ext cx="293" cy="191"/>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92" name="Line 104"/>
            <p:cNvSpPr>
              <a:spLocks noChangeShapeType="1"/>
            </p:cNvSpPr>
            <p:nvPr/>
          </p:nvSpPr>
          <p:spPr bwMode="auto">
            <a:xfrm flipH="1">
              <a:off x="4113" y="3412"/>
              <a:ext cx="439" cy="287"/>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93" name="Line 105"/>
            <p:cNvSpPr>
              <a:spLocks noChangeShapeType="1"/>
            </p:cNvSpPr>
            <p:nvPr/>
          </p:nvSpPr>
          <p:spPr bwMode="auto">
            <a:xfrm flipH="1">
              <a:off x="3969" y="3700"/>
              <a:ext cx="146" cy="95"/>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94" name="Line 106"/>
            <p:cNvSpPr>
              <a:spLocks noChangeShapeType="1"/>
            </p:cNvSpPr>
            <p:nvPr/>
          </p:nvSpPr>
          <p:spPr bwMode="auto">
            <a:xfrm flipH="1">
              <a:off x="5112" y="2863"/>
              <a:ext cx="195" cy="127"/>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95" name="Line 107"/>
            <p:cNvSpPr>
              <a:spLocks noChangeShapeType="1"/>
            </p:cNvSpPr>
            <p:nvPr/>
          </p:nvSpPr>
          <p:spPr bwMode="auto">
            <a:xfrm flipH="1">
              <a:off x="4575" y="2990"/>
              <a:ext cx="537" cy="350"/>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96" name="Line 108"/>
            <p:cNvSpPr>
              <a:spLocks noChangeShapeType="1"/>
            </p:cNvSpPr>
            <p:nvPr/>
          </p:nvSpPr>
          <p:spPr bwMode="auto">
            <a:xfrm>
              <a:off x="4545" y="3412"/>
              <a:ext cx="342" cy="223"/>
            </a:xfrm>
            <a:prstGeom prst="line">
              <a:avLst/>
            </a:prstGeom>
            <a:noFill/>
            <a:ln w="381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97" name="Line 109"/>
            <p:cNvSpPr>
              <a:spLocks noChangeShapeType="1"/>
            </p:cNvSpPr>
            <p:nvPr/>
          </p:nvSpPr>
          <p:spPr bwMode="auto">
            <a:xfrm>
              <a:off x="4560" y="3552"/>
              <a:ext cx="342" cy="222"/>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98" name="Line 110"/>
            <p:cNvSpPr>
              <a:spLocks noChangeShapeType="1"/>
            </p:cNvSpPr>
            <p:nvPr/>
          </p:nvSpPr>
          <p:spPr bwMode="auto">
            <a:xfrm flipV="1">
              <a:off x="3926" y="3552"/>
              <a:ext cx="634" cy="413"/>
            </a:xfrm>
            <a:prstGeom prst="line">
              <a:avLst/>
            </a:prstGeom>
            <a:noFill/>
            <a:ln w="76200">
              <a:solidFill>
                <a:srgbClr val="02C01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99" name="Rectangle 111"/>
            <p:cNvSpPr>
              <a:spLocks noChangeArrowheads="1"/>
            </p:cNvSpPr>
            <p:nvPr/>
          </p:nvSpPr>
          <p:spPr bwMode="auto">
            <a:xfrm>
              <a:off x="3633" y="3818"/>
              <a:ext cx="23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400" name="Rectangle 112"/>
            <p:cNvSpPr>
              <a:spLocks noChangeArrowheads="1"/>
            </p:cNvSpPr>
            <p:nvPr/>
          </p:nvSpPr>
          <p:spPr bwMode="auto">
            <a:xfrm>
              <a:off x="4756" y="3818"/>
              <a:ext cx="23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401" name="Rectangle 113"/>
            <p:cNvSpPr>
              <a:spLocks noChangeArrowheads="1"/>
            </p:cNvSpPr>
            <p:nvPr/>
          </p:nvSpPr>
          <p:spPr bwMode="auto">
            <a:xfrm>
              <a:off x="5259" y="2779"/>
              <a:ext cx="23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402" name="Rectangle 114"/>
            <p:cNvSpPr>
              <a:spLocks noChangeArrowheads="1"/>
            </p:cNvSpPr>
            <p:nvPr/>
          </p:nvSpPr>
          <p:spPr bwMode="auto">
            <a:xfrm>
              <a:off x="3990" y="2896"/>
              <a:ext cx="23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5´</a:t>
              </a:r>
            </a:p>
          </p:txBody>
        </p:sp>
        <p:sp>
          <p:nvSpPr>
            <p:cNvPr id="12403" name="Rectangle 115"/>
            <p:cNvSpPr>
              <a:spLocks noChangeArrowheads="1"/>
            </p:cNvSpPr>
            <p:nvPr/>
          </p:nvSpPr>
          <p:spPr bwMode="auto">
            <a:xfrm>
              <a:off x="5041" y="2636"/>
              <a:ext cx="237"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2404" name="Rectangle 116"/>
            <p:cNvSpPr>
              <a:spLocks noChangeArrowheads="1"/>
            </p:cNvSpPr>
            <p:nvPr/>
          </p:nvSpPr>
          <p:spPr bwMode="auto">
            <a:xfrm>
              <a:off x="4902" y="3660"/>
              <a:ext cx="23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2405" name="Rectangle 117"/>
            <p:cNvSpPr>
              <a:spLocks noChangeArrowheads="1"/>
            </p:cNvSpPr>
            <p:nvPr/>
          </p:nvSpPr>
          <p:spPr bwMode="auto">
            <a:xfrm>
              <a:off x="3633" y="3945"/>
              <a:ext cx="23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sp>
          <p:nvSpPr>
            <p:cNvPr id="12406" name="Rectangle 118"/>
            <p:cNvSpPr>
              <a:spLocks noChangeArrowheads="1"/>
            </p:cNvSpPr>
            <p:nvPr/>
          </p:nvSpPr>
          <p:spPr bwMode="auto">
            <a:xfrm>
              <a:off x="3941" y="3098"/>
              <a:ext cx="23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latin typeface="Times New Roman" panose="02020603050405020304" pitchFamily="18" charset="0"/>
                  <a:ea typeface="华文楷体" panose="02010600040101010101" pitchFamily="2" charset="-122"/>
                </a:rPr>
                <a:t>3´</a:t>
              </a:r>
            </a:p>
          </p:txBody>
        </p:sp>
      </p:grpSp>
      <p:grpSp>
        <p:nvGrpSpPr>
          <p:cNvPr id="12407" name="Group 119"/>
          <p:cNvGrpSpPr>
            <a:grpSpLocks/>
          </p:cNvGrpSpPr>
          <p:nvPr/>
        </p:nvGrpSpPr>
        <p:grpSpPr bwMode="auto">
          <a:xfrm>
            <a:off x="5943600" y="1357313"/>
            <a:ext cx="1662113" cy="1135062"/>
            <a:chOff x="3744" y="855"/>
            <a:chExt cx="1131" cy="777"/>
          </a:xfrm>
        </p:grpSpPr>
        <p:sp>
          <p:nvSpPr>
            <p:cNvPr id="12408" name="Line 120"/>
            <p:cNvSpPr>
              <a:spLocks noChangeShapeType="1"/>
            </p:cNvSpPr>
            <p:nvPr/>
          </p:nvSpPr>
          <p:spPr bwMode="auto">
            <a:xfrm>
              <a:off x="3744" y="1056"/>
              <a:ext cx="960" cy="576"/>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409" name="Text Box 121"/>
            <p:cNvSpPr txBox="1">
              <a:spLocks noChangeArrowheads="1"/>
            </p:cNvSpPr>
            <p:nvPr/>
          </p:nvSpPr>
          <p:spPr bwMode="auto">
            <a:xfrm>
              <a:off x="4128" y="855"/>
              <a:ext cx="747" cy="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solidFill>
                    <a:srgbClr val="408432"/>
                  </a:solidFill>
                  <a:latin typeface="Times New Roman" panose="02020603050405020304" pitchFamily="18" charset="0"/>
                  <a:ea typeface="华文楷体" panose="02010600040101010101" pitchFamily="2" charset="-122"/>
                </a:rPr>
                <a:t>内切酶</a:t>
              </a:r>
            </a:p>
            <a:p>
              <a:r>
                <a:rPr lang="en-US" altLang="zh-CN" b="1">
                  <a:solidFill>
                    <a:srgbClr val="408432"/>
                  </a:solidFill>
                  <a:latin typeface="Times New Roman" panose="02020603050405020304" pitchFamily="18" charset="0"/>
                  <a:ea typeface="华文楷体" panose="02010600040101010101" pitchFamily="2" charset="-122"/>
                </a:rPr>
                <a:t>(ruvC)</a:t>
              </a:r>
            </a:p>
          </p:txBody>
        </p:sp>
      </p:grpSp>
      <p:grpSp>
        <p:nvGrpSpPr>
          <p:cNvPr id="12410" name="Group 122"/>
          <p:cNvGrpSpPr>
            <a:grpSpLocks/>
          </p:cNvGrpSpPr>
          <p:nvPr/>
        </p:nvGrpSpPr>
        <p:grpSpPr bwMode="auto">
          <a:xfrm>
            <a:off x="1371600" y="1662113"/>
            <a:ext cx="2362200" cy="1081087"/>
            <a:chOff x="864" y="1047"/>
            <a:chExt cx="1488" cy="681"/>
          </a:xfrm>
        </p:grpSpPr>
        <p:sp>
          <p:nvSpPr>
            <p:cNvPr id="12411" name="Line 123"/>
            <p:cNvSpPr>
              <a:spLocks noChangeShapeType="1"/>
            </p:cNvSpPr>
            <p:nvPr/>
          </p:nvSpPr>
          <p:spPr bwMode="auto">
            <a:xfrm flipH="1">
              <a:off x="1200" y="1152"/>
              <a:ext cx="1152" cy="576"/>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412" name="Text Box 124"/>
            <p:cNvSpPr txBox="1">
              <a:spLocks noChangeArrowheads="1"/>
            </p:cNvSpPr>
            <p:nvPr/>
          </p:nvSpPr>
          <p:spPr bwMode="auto">
            <a:xfrm>
              <a:off x="864" y="1047"/>
              <a:ext cx="6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solidFill>
                    <a:srgbClr val="408432"/>
                  </a:solidFill>
                  <a:latin typeface="Times New Roman" panose="02020603050405020304" pitchFamily="18" charset="0"/>
                  <a:ea typeface="华文楷体" panose="02010600040101010101" pitchFamily="2" charset="-122"/>
                </a:rPr>
                <a:t>内切酶</a:t>
              </a:r>
            </a:p>
            <a:p>
              <a:r>
                <a:rPr lang="en-US" altLang="zh-CN" b="1">
                  <a:solidFill>
                    <a:srgbClr val="408432"/>
                  </a:solidFill>
                  <a:latin typeface="Times New Roman" panose="02020603050405020304" pitchFamily="18" charset="0"/>
                  <a:ea typeface="华文楷体" panose="02010600040101010101" pitchFamily="2" charset="-122"/>
                </a:rPr>
                <a:t>(ruvC)</a:t>
              </a:r>
            </a:p>
          </p:txBody>
        </p:sp>
      </p:grpSp>
      <p:grpSp>
        <p:nvGrpSpPr>
          <p:cNvPr id="12413" name="Group 125"/>
          <p:cNvGrpSpPr>
            <a:grpSpLocks/>
          </p:cNvGrpSpPr>
          <p:nvPr/>
        </p:nvGrpSpPr>
        <p:grpSpPr bwMode="auto">
          <a:xfrm>
            <a:off x="1600200" y="4111625"/>
            <a:ext cx="1098550" cy="841375"/>
            <a:chOff x="1008" y="2590"/>
            <a:chExt cx="692" cy="530"/>
          </a:xfrm>
        </p:grpSpPr>
        <p:sp>
          <p:nvSpPr>
            <p:cNvPr id="12414" name="Line 126"/>
            <p:cNvSpPr>
              <a:spLocks noChangeShapeType="1"/>
            </p:cNvSpPr>
            <p:nvPr/>
          </p:nvSpPr>
          <p:spPr bwMode="auto">
            <a:xfrm flipH="1">
              <a:off x="1008" y="2640"/>
              <a:ext cx="0" cy="48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415" name="Text Box 127"/>
            <p:cNvSpPr txBox="1">
              <a:spLocks noChangeArrowheads="1"/>
            </p:cNvSpPr>
            <p:nvPr/>
          </p:nvSpPr>
          <p:spPr bwMode="auto">
            <a:xfrm>
              <a:off x="1008" y="2590"/>
              <a:ext cx="6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408432"/>
                  </a:solidFill>
                  <a:latin typeface="Times New Roman" panose="02020603050405020304" pitchFamily="18" charset="0"/>
                  <a:ea typeface="华文楷体" panose="02010600040101010101" pitchFamily="2" charset="-122"/>
                </a:rPr>
                <a:t> DNA</a:t>
              </a:r>
            </a:p>
            <a:p>
              <a:r>
                <a:rPr lang="zh-CN" altLang="en-US" b="1">
                  <a:solidFill>
                    <a:srgbClr val="408432"/>
                  </a:solidFill>
                  <a:latin typeface="Times New Roman" panose="02020603050405020304" pitchFamily="18" charset="0"/>
                  <a:ea typeface="华文楷体" panose="02010600040101010101" pitchFamily="2" charset="-122"/>
                </a:rPr>
                <a:t>连接酶</a:t>
              </a:r>
            </a:p>
          </p:txBody>
        </p:sp>
      </p:grpSp>
      <p:grpSp>
        <p:nvGrpSpPr>
          <p:cNvPr id="12416" name="Group 128"/>
          <p:cNvGrpSpPr>
            <a:grpSpLocks/>
          </p:cNvGrpSpPr>
          <p:nvPr/>
        </p:nvGrpSpPr>
        <p:grpSpPr bwMode="auto">
          <a:xfrm>
            <a:off x="6659563" y="3860800"/>
            <a:ext cx="1098550" cy="841375"/>
            <a:chOff x="4176" y="2494"/>
            <a:chExt cx="692" cy="530"/>
          </a:xfrm>
        </p:grpSpPr>
        <p:sp>
          <p:nvSpPr>
            <p:cNvPr id="12417" name="Line 129"/>
            <p:cNvSpPr>
              <a:spLocks noChangeShapeType="1"/>
            </p:cNvSpPr>
            <p:nvPr/>
          </p:nvSpPr>
          <p:spPr bwMode="auto">
            <a:xfrm flipH="1">
              <a:off x="4176" y="2496"/>
              <a:ext cx="0" cy="528"/>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418" name="Text Box 130"/>
            <p:cNvSpPr txBox="1">
              <a:spLocks noChangeArrowheads="1"/>
            </p:cNvSpPr>
            <p:nvPr/>
          </p:nvSpPr>
          <p:spPr bwMode="auto">
            <a:xfrm>
              <a:off x="4176" y="2494"/>
              <a:ext cx="6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408432"/>
                  </a:solidFill>
                  <a:latin typeface="Times New Roman" panose="02020603050405020304" pitchFamily="18" charset="0"/>
                  <a:ea typeface="华文楷体" panose="02010600040101010101" pitchFamily="2" charset="-122"/>
                </a:rPr>
                <a:t> DNA</a:t>
              </a:r>
            </a:p>
            <a:p>
              <a:r>
                <a:rPr lang="zh-CN" altLang="en-US" b="1">
                  <a:solidFill>
                    <a:srgbClr val="408432"/>
                  </a:solidFill>
                  <a:latin typeface="Times New Roman" panose="02020603050405020304" pitchFamily="18" charset="0"/>
                  <a:ea typeface="华文楷体" panose="02010600040101010101" pitchFamily="2" charset="-122"/>
                </a:rPr>
                <a:t>连接酶</a:t>
              </a:r>
            </a:p>
          </p:txBody>
        </p:sp>
      </p:grpSp>
      <p:sp>
        <p:nvSpPr>
          <p:cNvPr id="12419" name="Line 131"/>
          <p:cNvSpPr>
            <a:spLocks noChangeShapeType="1"/>
          </p:cNvSpPr>
          <p:nvPr/>
        </p:nvSpPr>
        <p:spPr bwMode="auto">
          <a:xfrm>
            <a:off x="3352800" y="838200"/>
            <a:ext cx="838200" cy="0"/>
          </a:xfrm>
          <a:prstGeom prst="line">
            <a:avLst/>
          </a:prstGeom>
          <a:noFill/>
          <a:ln w="38100" cap="rnd">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420" name="Text Box 132"/>
          <p:cNvSpPr txBox="1">
            <a:spLocks noChangeArrowheads="1"/>
          </p:cNvSpPr>
          <p:nvPr/>
        </p:nvSpPr>
        <p:spPr bwMode="auto">
          <a:xfrm>
            <a:off x="4800600" y="4495800"/>
            <a:ext cx="549275"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zh-CN" altLang="en-US" b="1">
                <a:solidFill>
                  <a:srgbClr val="993366"/>
                </a:solidFill>
                <a:latin typeface="Times New Roman" panose="02020603050405020304" pitchFamily="18" charset="0"/>
                <a:ea typeface="华文楷体" panose="02010600040101010101" pitchFamily="2" charset="-122"/>
              </a:rPr>
              <a:t>片段重组体</a:t>
            </a:r>
          </a:p>
        </p:txBody>
      </p:sp>
      <p:sp>
        <p:nvSpPr>
          <p:cNvPr id="12421" name="Text Box 133"/>
          <p:cNvSpPr txBox="1">
            <a:spLocks noChangeArrowheads="1"/>
          </p:cNvSpPr>
          <p:nvPr/>
        </p:nvSpPr>
        <p:spPr bwMode="auto">
          <a:xfrm>
            <a:off x="3581400" y="4495800"/>
            <a:ext cx="549275"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zh-CN" altLang="en-US" b="1">
                <a:solidFill>
                  <a:srgbClr val="993366"/>
                </a:solidFill>
                <a:latin typeface="Times New Roman" panose="02020603050405020304" pitchFamily="18" charset="0"/>
                <a:ea typeface="华文楷体" panose="02010600040101010101" pitchFamily="2" charset="-122"/>
              </a:rPr>
              <a:t>拼接重组体</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419"/>
                                        </p:tgtEl>
                                        <p:attrNameLst>
                                          <p:attrName>style.visibility</p:attrName>
                                        </p:attrNameLst>
                                      </p:cBhvr>
                                      <p:to>
                                        <p:strVal val="visible"/>
                                      </p:to>
                                    </p:set>
                                    <p:animEffect transition="in" filter="wipe(left)">
                                      <p:cBhvr>
                                        <p:cTn id="7" dur="500"/>
                                        <p:tgtEl>
                                          <p:spTgt spid="1241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311"/>
                                        </p:tgtEl>
                                        <p:attrNameLst>
                                          <p:attrName>style.visibility</p:attrName>
                                        </p:attrNameLst>
                                      </p:cBhvr>
                                      <p:to>
                                        <p:strVal val="visible"/>
                                      </p:to>
                                    </p:set>
                                    <p:animEffect transition="in" filter="dissolve">
                                      <p:cBhvr>
                                        <p:cTn id="11" dur="500"/>
                                        <p:tgtEl>
                                          <p:spTgt spid="123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nodeType="clickEffect">
                                  <p:stCondLst>
                                    <p:cond delay="0"/>
                                  </p:stCondLst>
                                  <p:childTnLst>
                                    <p:set>
                                      <p:cBhvr>
                                        <p:cTn id="15" dur="1" fill="hold">
                                          <p:stCondLst>
                                            <p:cond delay="0"/>
                                          </p:stCondLst>
                                        </p:cTn>
                                        <p:tgtEl>
                                          <p:spTgt spid="12410"/>
                                        </p:tgtEl>
                                        <p:attrNameLst>
                                          <p:attrName>style.visibility</p:attrName>
                                        </p:attrNameLst>
                                      </p:cBhvr>
                                      <p:to>
                                        <p:strVal val="visible"/>
                                      </p:to>
                                    </p:set>
                                    <p:animEffect transition="in" filter="strips(downLeft)">
                                      <p:cBhvr>
                                        <p:cTn id="16" dur="500"/>
                                        <p:tgtEl>
                                          <p:spTgt spid="12410"/>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2331"/>
                                        </p:tgtEl>
                                        <p:attrNameLst>
                                          <p:attrName>style.visibility</p:attrName>
                                        </p:attrNameLst>
                                      </p:cBhvr>
                                      <p:to>
                                        <p:strVal val="visible"/>
                                      </p:to>
                                    </p:set>
                                    <p:animEffect transition="in" filter="wipe(up)">
                                      <p:cBhvr>
                                        <p:cTn id="20" dur="500"/>
                                        <p:tgtEl>
                                          <p:spTgt spid="12331"/>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12413"/>
                                        </p:tgtEl>
                                        <p:attrNameLst>
                                          <p:attrName>style.visibility</p:attrName>
                                        </p:attrNameLst>
                                      </p:cBhvr>
                                      <p:to>
                                        <p:strVal val="visible"/>
                                      </p:to>
                                    </p:set>
                                    <p:animEffect transition="in" filter="wipe(up)">
                                      <p:cBhvr>
                                        <p:cTn id="24" dur="500"/>
                                        <p:tgtEl>
                                          <p:spTgt spid="12413"/>
                                        </p:tgtEl>
                                      </p:cBhvr>
                                    </p:animEffect>
                                  </p:childTnLst>
                                </p:cTn>
                              </p:par>
                            </p:childTnLst>
                          </p:cTn>
                        </p:par>
                        <p:par>
                          <p:cTn id="25" fill="hold" nodeType="afterGroup">
                            <p:stCondLst>
                              <p:cond delay="1500"/>
                            </p:stCondLst>
                            <p:childTnLst>
                              <p:par>
                                <p:cTn id="26" presetID="22" presetClass="entr" presetSubtype="1" fill="hold" nodeType="afterEffect">
                                  <p:stCondLst>
                                    <p:cond delay="0"/>
                                  </p:stCondLst>
                                  <p:childTnLst>
                                    <p:set>
                                      <p:cBhvr>
                                        <p:cTn id="27" dur="1" fill="hold">
                                          <p:stCondLst>
                                            <p:cond delay="0"/>
                                          </p:stCondLst>
                                        </p:cTn>
                                        <p:tgtEl>
                                          <p:spTgt spid="12369"/>
                                        </p:tgtEl>
                                        <p:attrNameLst>
                                          <p:attrName>style.visibility</p:attrName>
                                        </p:attrNameLst>
                                      </p:cBhvr>
                                      <p:to>
                                        <p:strVal val="visible"/>
                                      </p:to>
                                    </p:set>
                                    <p:animEffect transition="in" filter="wipe(up)">
                                      <p:cBhvr>
                                        <p:cTn id="28" dur="500"/>
                                        <p:tgtEl>
                                          <p:spTgt spid="12369"/>
                                        </p:tgtEl>
                                      </p:cBhvr>
                                    </p:animEffec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1242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nodeType="clickEffect">
                                  <p:stCondLst>
                                    <p:cond delay="0"/>
                                  </p:stCondLst>
                                  <p:childTnLst>
                                    <p:set>
                                      <p:cBhvr>
                                        <p:cTn id="35" dur="1" fill="hold">
                                          <p:stCondLst>
                                            <p:cond delay="0"/>
                                          </p:stCondLst>
                                        </p:cTn>
                                        <p:tgtEl>
                                          <p:spTgt spid="12407"/>
                                        </p:tgtEl>
                                        <p:attrNameLst>
                                          <p:attrName>style.visibility</p:attrName>
                                        </p:attrNameLst>
                                      </p:cBhvr>
                                      <p:to>
                                        <p:strVal val="visible"/>
                                      </p:to>
                                    </p:set>
                                    <p:animEffect transition="in" filter="strips(downRight)">
                                      <p:cBhvr>
                                        <p:cTn id="36" dur="500"/>
                                        <p:tgtEl>
                                          <p:spTgt spid="12407"/>
                                        </p:tgtEl>
                                      </p:cBhvr>
                                    </p:animEffect>
                                  </p:childTnLst>
                                </p:cTn>
                              </p:par>
                            </p:childTnLst>
                          </p:cTn>
                        </p:par>
                        <p:par>
                          <p:cTn id="37" fill="hold" nodeType="afterGroup">
                            <p:stCondLst>
                              <p:cond delay="500"/>
                            </p:stCondLst>
                            <p:childTnLst>
                              <p:par>
                                <p:cTn id="38" presetID="9" presetClass="entr" presetSubtype="0" fill="hold" nodeType="afterEffect">
                                  <p:stCondLst>
                                    <p:cond delay="0"/>
                                  </p:stCondLst>
                                  <p:childTnLst>
                                    <p:set>
                                      <p:cBhvr>
                                        <p:cTn id="39" dur="1" fill="hold">
                                          <p:stCondLst>
                                            <p:cond delay="0"/>
                                          </p:stCondLst>
                                        </p:cTn>
                                        <p:tgtEl>
                                          <p:spTgt spid="12350"/>
                                        </p:tgtEl>
                                        <p:attrNameLst>
                                          <p:attrName>style.visibility</p:attrName>
                                        </p:attrNameLst>
                                      </p:cBhvr>
                                      <p:to>
                                        <p:strVal val="visible"/>
                                      </p:to>
                                    </p:set>
                                    <p:animEffect transition="in" filter="dissolve">
                                      <p:cBhvr>
                                        <p:cTn id="40" dur="500"/>
                                        <p:tgtEl>
                                          <p:spTgt spid="12350"/>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12416"/>
                                        </p:tgtEl>
                                        <p:attrNameLst>
                                          <p:attrName>style.visibility</p:attrName>
                                        </p:attrNameLst>
                                      </p:cBhvr>
                                      <p:to>
                                        <p:strVal val="visible"/>
                                      </p:to>
                                    </p:set>
                                    <p:animEffect transition="in" filter="wipe(up)">
                                      <p:cBhvr>
                                        <p:cTn id="44" dur="500"/>
                                        <p:tgtEl>
                                          <p:spTgt spid="12416"/>
                                        </p:tgtEl>
                                      </p:cBhvr>
                                    </p:animEffect>
                                  </p:childTnLst>
                                </p:cTn>
                              </p:par>
                            </p:childTnLst>
                          </p:cTn>
                        </p:par>
                        <p:par>
                          <p:cTn id="45" fill="hold" nodeType="afterGroup">
                            <p:stCondLst>
                              <p:cond delay="1500"/>
                            </p:stCondLst>
                            <p:childTnLst>
                              <p:par>
                                <p:cTn id="46" presetID="22" presetClass="entr" presetSubtype="1" fill="hold" nodeType="afterEffect">
                                  <p:stCondLst>
                                    <p:cond delay="0"/>
                                  </p:stCondLst>
                                  <p:childTnLst>
                                    <p:set>
                                      <p:cBhvr>
                                        <p:cTn id="47" dur="1" fill="hold">
                                          <p:stCondLst>
                                            <p:cond delay="0"/>
                                          </p:stCondLst>
                                        </p:cTn>
                                        <p:tgtEl>
                                          <p:spTgt spid="12388"/>
                                        </p:tgtEl>
                                        <p:attrNameLst>
                                          <p:attrName>style.visibility</p:attrName>
                                        </p:attrNameLst>
                                      </p:cBhvr>
                                      <p:to>
                                        <p:strVal val="visible"/>
                                      </p:to>
                                    </p:set>
                                    <p:animEffect transition="in" filter="wipe(up)">
                                      <p:cBhvr>
                                        <p:cTn id="48" dur="500"/>
                                        <p:tgtEl>
                                          <p:spTgt spid="12388"/>
                                        </p:tgtEl>
                                      </p:cBhvr>
                                    </p:animEffect>
                                  </p:childTnLst>
                                </p:cTn>
                              </p:par>
                            </p:childTnLst>
                          </p:cTn>
                        </p:par>
                        <p:par>
                          <p:cTn id="49" fill="hold" nodeType="afterGroup">
                            <p:stCondLst>
                              <p:cond delay="2000"/>
                            </p:stCondLst>
                            <p:childTnLst>
                              <p:par>
                                <p:cTn id="50" presetID="1" presetClass="entr" presetSubtype="0" fill="hold" grpId="0" nodeType="afterEffect">
                                  <p:stCondLst>
                                    <p:cond delay="0"/>
                                  </p:stCondLst>
                                  <p:childTnLst>
                                    <p:set>
                                      <p:cBhvr>
                                        <p:cTn id="51" dur="1" fill="hold">
                                          <p:stCondLst>
                                            <p:cond delay="499"/>
                                          </p:stCondLst>
                                        </p:cTn>
                                        <p:tgtEl>
                                          <p:spTgt spid="12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0" grpId="0" autoUpdateAnimBg="0"/>
      <p:bldP spid="12421"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6498" name="Picture 2" descr="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60350"/>
            <a:ext cx="6840538" cy="6264275"/>
          </a:xfrm>
          <a:prstGeom prst="rect">
            <a:avLst/>
          </a:prstGeom>
          <a:noFill/>
          <a:extLst>
            <a:ext uri="{909E8E84-426E-40DD-AFC4-6F175D3DCCD1}">
              <a14:hiddenFill xmlns:a14="http://schemas.microsoft.com/office/drawing/2010/main">
                <a:solidFill>
                  <a:srgbClr val="FFFFFF"/>
                </a:solidFill>
              </a14:hiddenFill>
            </a:ext>
          </a:extLst>
        </p:spPr>
      </p:pic>
      <p:sp>
        <p:nvSpPr>
          <p:cNvPr id="106499" name="Rectangle 3"/>
          <p:cNvSpPr>
            <a:spLocks noChangeArrowheads="1"/>
          </p:cNvSpPr>
          <p:nvPr/>
        </p:nvSpPr>
        <p:spPr bwMode="auto">
          <a:xfrm>
            <a:off x="381000" y="836613"/>
            <a:ext cx="661988" cy="3081337"/>
          </a:xfrm>
          <a:prstGeom prst="rect">
            <a:avLst/>
          </a:prstGeom>
          <a:solidFill>
            <a:srgbClr val="FFCCCC"/>
          </a:solidFill>
          <a:ln>
            <a:noFill/>
          </a:ln>
          <a:effectLst/>
          <a:extLst>
            <a:ext uri="{91240B29-F687-4F45-9708-019B960494DF}">
              <a14:hiddenLine xmlns:a14="http://schemas.microsoft.com/office/drawing/2010/main" w="9525">
                <a:solidFill>
                  <a:srgbClr val="115BA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chemeClr val="tx2"/>
                </a:solidFill>
                <a:latin typeface="华文楷体" panose="02010600040101010101" pitchFamily="2" charset="-122"/>
                <a:ea typeface="华文楷体" panose="02010600040101010101" pitchFamily="2" charset="-122"/>
              </a:rPr>
              <a:t> α </a:t>
            </a:r>
            <a:r>
              <a:rPr lang="zh-CN" altLang="en-US" sz="2800" b="1">
                <a:solidFill>
                  <a:schemeClr val="tx2"/>
                </a:solidFill>
                <a:latin typeface="华文楷体" panose="02010600040101010101" pitchFamily="2" charset="-122"/>
                <a:ea typeface="华文楷体" panose="02010600040101010101" pitchFamily="2" charset="-122"/>
              </a:rPr>
              <a:t>互补的检测</a:t>
            </a:r>
          </a:p>
          <a:p>
            <a:endParaRPr lang="en-US" altLang="zh-CN" sz="2800" b="1">
              <a:solidFill>
                <a:schemeClr val="tx2"/>
              </a:solidFill>
              <a:latin typeface="华文楷体" panose="02010600040101010101" pitchFamily="2" charset="-122"/>
              <a:ea typeface="华文楷体" panose="0201060004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strips(downRight)">
                                      <p:cBhvr>
                                        <p:cTn id="7" dur="5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7522" name="Picture 2" descr="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549275"/>
            <a:ext cx="3870325" cy="5903913"/>
          </a:xfrm>
          <a:prstGeom prst="rect">
            <a:avLst/>
          </a:prstGeom>
          <a:noFill/>
          <a:extLst>
            <a:ext uri="{909E8E84-426E-40DD-AFC4-6F175D3DCCD1}">
              <a14:hiddenFill xmlns:a14="http://schemas.microsoft.com/office/drawing/2010/main">
                <a:solidFill>
                  <a:srgbClr val="FFFFFF"/>
                </a:solidFill>
              </a14:hiddenFill>
            </a:ext>
          </a:extLst>
        </p:spPr>
      </p:pic>
      <p:sp>
        <p:nvSpPr>
          <p:cNvPr id="107523" name="Rectangle 3"/>
          <p:cNvSpPr>
            <a:spLocks noChangeArrowheads="1"/>
          </p:cNvSpPr>
          <p:nvPr/>
        </p:nvSpPr>
        <p:spPr bwMode="auto">
          <a:xfrm>
            <a:off x="755650" y="620713"/>
            <a:ext cx="792163"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993366"/>
                </a:solidFill>
                <a:latin typeface="华文楷体" panose="02010600040101010101" pitchFamily="2" charset="-122"/>
                <a:ea typeface="华文楷体" panose="02010600040101010101" pitchFamily="2" charset="-122"/>
              </a:rPr>
              <a:t>原位杂交</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blinds(horizontal)">
                                      <p:cBhvr>
                                        <p:cTn id="7" dur="500"/>
                                        <p:tgtEl>
                                          <p:spTgt spid="10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8546" name="Picture 2" descr="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620713"/>
            <a:ext cx="4941887" cy="5616575"/>
          </a:xfrm>
          <a:prstGeom prst="rect">
            <a:avLst/>
          </a:prstGeom>
          <a:noFill/>
          <a:extLst>
            <a:ext uri="{909E8E84-426E-40DD-AFC4-6F175D3DCCD1}">
              <a14:hiddenFill xmlns:a14="http://schemas.microsoft.com/office/drawing/2010/main">
                <a:solidFill>
                  <a:srgbClr val="FFFFFF"/>
                </a:solidFill>
              </a14:hiddenFill>
            </a:ext>
          </a:extLst>
        </p:spPr>
      </p:pic>
      <p:sp>
        <p:nvSpPr>
          <p:cNvPr id="108547" name="Rectangle 3"/>
          <p:cNvSpPr>
            <a:spLocks noChangeArrowheads="1"/>
          </p:cNvSpPr>
          <p:nvPr/>
        </p:nvSpPr>
        <p:spPr bwMode="auto">
          <a:xfrm>
            <a:off x="539750" y="908050"/>
            <a:ext cx="2300288"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993366"/>
                </a:solidFill>
                <a:latin typeface="Times New Roman" panose="02020603050405020304" pitchFamily="18" charset="0"/>
                <a:ea typeface="华文楷体" panose="02010600040101010101" pitchFamily="2" charset="-122"/>
              </a:rPr>
              <a:t>Southern</a:t>
            </a:r>
            <a:r>
              <a:rPr lang="zh-CN" altLang="en-US" sz="2800" b="1">
                <a:solidFill>
                  <a:srgbClr val="993366"/>
                </a:solidFill>
                <a:latin typeface="Times New Roman" panose="02020603050405020304" pitchFamily="18" charset="0"/>
                <a:ea typeface="华文楷体" panose="02010600040101010101" pitchFamily="2" charset="-122"/>
              </a:rPr>
              <a:t>印迹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wheel(4)">
                                      <p:cBhvr>
                                        <p:cTn id="7" dur="5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755650" y="1268413"/>
            <a:ext cx="5251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华文楷体" panose="02010600040101010101" pitchFamily="2" charset="-122"/>
                <a:ea typeface="华文楷体" panose="02010600040101010101" pitchFamily="2" charset="-122"/>
              </a:rPr>
              <a:t>基因工程操作过程可形象归纳为 </a:t>
            </a:r>
          </a:p>
        </p:txBody>
      </p:sp>
      <p:sp>
        <p:nvSpPr>
          <p:cNvPr id="110595" name="Text Box 3"/>
          <p:cNvSpPr txBox="1">
            <a:spLocks noChangeArrowheads="1"/>
          </p:cNvSpPr>
          <p:nvPr/>
        </p:nvSpPr>
        <p:spPr bwMode="auto">
          <a:xfrm>
            <a:off x="3276600" y="371475"/>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b="1">
                <a:solidFill>
                  <a:srgbClr val="EE00EE"/>
                </a:solidFill>
                <a:latin typeface="华文楷体" panose="02010600040101010101" pitchFamily="2" charset="-122"/>
                <a:ea typeface="华文楷体" panose="02010600040101010101" pitchFamily="2" charset="-122"/>
              </a:rPr>
              <a:t>小    结</a:t>
            </a:r>
          </a:p>
        </p:txBody>
      </p:sp>
      <p:grpSp>
        <p:nvGrpSpPr>
          <p:cNvPr id="110596" name="Group 4"/>
          <p:cNvGrpSpPr>
            <a:grpSpLocks/>
          </p:cNvGrpSpPr>
          <p:nvPr/>
        </p:nvGrpSpPr>
        <p:grpSpPr bwMode="auto">
          <a:xfrm>
            <a:off x="1042988" y="1989138"/>
            <a:ext cx="5610225" cy="590550"/>
            <a:chOff x="657" y="1253"/>
            <a:chExt cx="3534" cy="372"/>
          </a:xfrm>
        </p:grpSpPr>
        <p:sp>
          <p:nvSpPr>
            <p:cNvPr id="110597" name="Text Box 5"/>
            <p:cNvSpPr txBox="1">
              <a:spLocks noChangeArrowheads="1"/>
            </p:cNvSpPr>
            <p:nvPr/>
          </p:nvSpPr>
          <p:spPr bwMode="auto">
            <a:xfrm>
              <a:off x="657" y="1253"/>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华文楷体" panose="02010600040101010101" pitchFamily="2" charset="-122"/>
                  <a:ea typeface="华文楷体" panose="02010600040101010101" pitchFamily="2" charset="-122"/>
                </a:rPr>
                <a:t>分</a:t>
              </a:r>
            </a:p>
          </p:txBody>
        </p:sp>
        <p:sp>
          <p:nvSpPr>
            <p:cNvPr id="110598" name="Line 6"/>
            <p:cNvSpPr>
              <a:spLocks noChangeShapeType="1"/>
            </p:cNvSpPr>
            <p:nvPr/>
          </p:nvSpPr>
          <p:spPr bwMode="auto">
            <a:xfrm>
              <a:off x="1066" y="1472"/>
              <a:ext cx="1497"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0599" name="Text Box 7"/>
            <p:cNvSpPr txBox="1">
              <a:spLocks noChangeArrowheads="1"/>
            </p:cNvSpPr>
            <p:nvPr/>
          </p:nvSpPr>
          <p:spPr bwMode="auto">
            <a:xfrm>
              <a:off x="2675" y="1298"/>
              <a:ext cx="15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华文楷体" panose="02010600040101010101" pitchFamily="2" charset="-122"/>
                  <a:ea typeface="华文楷体" panose="02010600040101010101" pitchFamily="2" charset="-122"/>
                </a:rPr>
                <a:t>分离目的基因 </a:t>
              </a:r>
            </a:p>
          </p:txBody>
        </p:sp>
      </p:grpSp>
      <p:grpSp>
        <p:nvGrpSpPr>
          <p:cNvPr id="110600" name="Group 8"/>
          <p:cNvGrpSpPr>
            <a:grpSpLocks/>
          </p:cNvGrpSpPr>
          <p:nvPr/>
        </p:nvGrpSpPr>
        <p:grpSpPr bwMode="auto">
          <a:xfrm>
            <a:off x="1042988" y="2852738"/>
            <a:ext cx="7299325" cy="590550"/>
            <a:chOff x="657" y="1797"/>
            <a:chExt cx="4598" cy="372"/>
          </a:xfrm>
        </p:grpSpPr>
        <p:sp>
          <p:nvSpPr>
            <p:cNvPr id="110601" name="Text Box 9"/>
            <p:cNvSpPr txBox="1">
              <a:spLocks noChangeArrowheads="1"/>
            </p:cNvSpPr>
            <p:nvPr/>
          </p:nvSpPr>
          <p:spPr bwMode="auto">
            <a:xfrm>
              <a:off x="657" y="1797"/>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chemeClr val="folHlink"/>
                  </a:solidFill>
                  <a:latin typeface="华文楷体" panose="02010600040101010101" pitchFamily="2" charset="-122"/>
                  <a:ea typeface="华文楷体" panose="02010600040101010101" pitchFamily="2" charset="-122"/>
                </a:rPr>
                <a:t>切</a:t>
              </a:r>
            </a:p>
          </p:txBody>
        </p:sp>
        <p:sp>
          <p:nvSpPr>
            <p:cNvPr id="110602" name="Line 10"/>
            <p:cNvSpPr>
              <a:spLocks noChangeShapeType="1"/>
            </p:cNvSpPr>
            <p:nvPr/>
          </p:nvSpPr>
          <p:spPr bwMode="auto">
            <a:xfrm>
              <a:off x="1066" y="1979"/>
              <a:ext cx="1496"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0603" name="Text Box 11"/>
            <p:cNvSpPr txBox="1">
              <a:spLocks noChangeArrowheads="1"/>
            </p:cNvSpPr>
            <p:nvPr/>
          </p:nvSpPr>
          <p:spPr bwMode="auto">
            <a:xfrm>
              <a:off x="2675" y="1842"/>
              <a:ext cx="25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华文楷体" panose="02010600040101010101" pitchFamily="2" charset="-122"/>
                  <a:ea typeface="华文楷体" panose="02010600040101010101" pitchFamily="2" charset="-122"/>
                </a:rPr>
                <a:t>限制酶切目的基因与载体</a:t>
              </a:r>
            </a:p>
          </p:txBody>
        </p:sp>
      </p:grpSp>
      <p:grpSp>
        <p:nvGrpSpPr>
          <p:cNvPr id="110604" name="Group 12"/>
          <p:cNvGrpSpPr>
            <a:grpSpLocks/>
          </p:cNvGrpSpPr>
          <p:nvPr/>
        </p:nvGrpSpPr>
        <p:grpSpPr bwMode="auto">
          <a:xfrm>
            <a:off x="1042988" y="3716338"/>
            <a:ext cx="5432425" cy="592137"/>
            <a:chOff x="657" y="2341"/>
            <a:chExt cx="3422" cy="373"/>
          </a:xfrm>
        </p:grpSpPr>
        <p:sp>
          <p:nvSpPr>
            <p:cNvPr id="110605" name="Text Box 13"/>
            <p:cNvSpPr txBox="1">
              <a:spLocks noChangeArrowheads="1"/>
            </p:cNvSpPr>
            <p:nvPr/>
          </p:nvSpPr>
          <p:spPr bwMode="auto">
            <a:xfrm>
              <a:off x="657" y="2341"/>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华文楷体" panose="02010600040101010101" pitchFamily="2" charset="-122"/>
                  <a:ea typeface="华文楷体" panose="02010600040101010101" pitchFamily="2" charset="-122"/>
                </a:rPr>
                <a:t>接</a:t>
              </a:r>
            </a:p>
          </p:txBody>
        </p:sp>
        <p:sp>
          <p:nvSpPr>
            <p:cNvPr id="110606" name="Line 14"/>
            <p:cNvSpPr>
              <a:spLocks noChangeShapeType="1"/>
            </p:cNvSpPr>
            <p:nvPr/>
          </p:nvSpPr>
          <p:spPr bwMode="auto">
            <a:xfrm>
              <a:off x="1066" y="2539"/>
              <a:ext cx="1497"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0607" name="Text Box 15"/>
            <p:cNvSpPr txBox="1">
              <a:spLocks noChangeArrowheads="1"/>
            </p:cNvSpPr>
            <p:nvPr/>
          </p:nvSpPr>
          <p:spPr bwMode="auto">
            <a:xfrm>
              <a:off x="2675" y="2387"/>
              <a:ext cx="14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华文楷体" panose="02010600040101010101" pitchFamily="2" charset="-122"/>
                  <a:ea typeface="华文楷体" panose="02010600040101010101" pitchFamily="2" charset="-122"/>
                </a:rPr>
                <a:t>拼接重组体   </a:t>
              </a:r>
            </a:p>
          </p:txBody>
        </p:sp>
      </p:grpSp>
      <p:grpSp>
        <p:nvGrpSpPr>
          <p:cNvPr id="110608" name="Group 16"/>
          <p:cNvGrpSpPr>
            <a:grpSpLocks/>
          </p:cNvGrpSpPr>
          <p:nvPr/>
        </p:nvGrpSpPr>
        <p:grpSpPr bwMode="auto">
          <a:xfrm>
            <a:off x="1042988" y="4581525"/>
            <a:ext cx="5254625" cy="590550"/>
            <a:chOff x="657" y="2886"/>
            <a:chExt cx="3310" cy="372"/>
          </a:xfrm>
        </p:grpSpPr>
        <p:sp>
          <p:nvSpPr>
            <p:cNvPr id="110609" name="Text Box 17"/>
            <p:cNvSpPr txBox="1">
              <a:spLocks noChangeArrowheads="1"/>
            </p:cNvSpPr>
            <p:nvPr/>
          </p:nvSpPr>
          <p:spPr bwMode="auto">
            <a:xfrm>
              <a:off x="657" y="2886"/>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华文楷体" panose="02010600040101010101" pitchFamily="2" charset="-122"/>
                  <a:ea typeface="华文楷体" panose="02010600040101010101" pitchFamily="2" charset="-122"/>
                </a:rPr>
                <a:t>转</a:t>
              </a:r>
            </a:p>
          </p:txBody>
        </p:sp>
        <p:sp>
          <p:nvSpPr>
            <p:cNvPr id="110610" name="Line 18"/>
            <p:cNvSpPr>
              <a:spLocks noChangeShapeType="1"/>
            </p:cNvSpPr>
            <p:nvPr/>
          </p:nvSpPr>
          <p:spPr bwMode="auto">
            <a:xfrm>
              <a:off x="1065" y="3067"/>
              <a:ext cx="1496"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0611" name="Text Box 19"/>
            <p:cNvSpPr txBox="1">
              <a:spLocks noChangeArrowheads="1"/>
            </p:cNvSpPr>
            <p:nvPr/>
          </p:nvSpPr>
          <p:spPr bwMode="auto">
            <a:xfrm>
              <a:off x="2675" y="2931"/>
              <a:ext cx="12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华文楷体" panose="02010600040101010101" pitchFamily="2" charset="-122"/>
                  <a:ea typeface="华文楷体" panose="02010600040101010101" pitchFamily="2" charset="-122"/>
                </a:rPr>
                <a:t>转入受体菌 </a:t>
              </a:r>
            </a:p>
          </p:txBody>
        </p:sp>
      </p:grpSp>
      <p:grpSp>
        <p:nvGrpSpPr>
          <p:cNvPr id="110612" name="Group 20"/>
          <p:cNvGrpSpPr>
            <a:grpSpLocks/>
          </p:cNvGrpSpPr>
          <p:nvPr/>
        </p:nvGrpSpPr>
        <p:grpSpPr bwMode="auto">
          <a:xfrm>
            <a:off x="1042988" y="5445125"/>
            <a:ext cx="5254625" cy="590550"/>
            <a:chOff x="657" y="3430"/>
            <a:chExt cx="3310" cy="372"/>
          </a:xfrm>
        </p:grpSpPr>
        <p:sp>
          <p:nvSpPr>
            <p:cNvPr id="110613" name="Text Box 21"/>
            <p:cNvSpPr txBox="1">
              <a:spLocks noChangeArrowheads="1"/>
            </p:cNvSpPr>
            <p:nvPr/>
          </p:nvSpPr>
          <p:spPr bwMode="auto">
            <a:xfrm>
              <a:off x="657" y="3430"/>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华文楷体" panose="02010600040101010101" pitchFamily="2" charset="-122"/>
                  <a:ea typeface="华文楷体" panose="02010600040101010101" pitchFamily="2" charset="-122"/>
                </a:rPr>
                <a:t>筛</a:t>
              </a:r>
            </a:p>
          </p:txBody>
        </p:sp>
        <p:sp>
          <p:nvSpPr>
            <p:cNvPr id="110614" name="Line 22"/>
            <p:cNvSpPr>
              <a:spLocks noChangeShapeType="1"/>
            </p:cNvSpPr>
            <p:nvPr/>
          </p:nvSpPr>
          <p:spPr bwMode="auto">
            <a:xfrm>
              <a:off x="1065" y="3649"/>
              <a:ext cx="1496"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0615" name="Text Box 23"/>
            <p:cNvSpPr txBox="1">
              <a:spLocks noChangeArrowheads="1"/>
            </p:cNvSpPr>
            <p:nvPr/>
          </p:nvSpPr>
          <p:spPr bwMode="auto">
            <a:xfrm>
              <a:off x="2675" y="3475"/>
              <a:ext cx="12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solidFill>
                    <a:schemeClr val="folHlink"/>
                  </a:solidFill>
                  <a:latin typeface="华文楷体" panose="02010600040101010101" pitchFamily="2" charset="-122"/>
                  <a:ea typeface="华文楷体" panose="02010600040101010101" pitchFamily="2" charset="-122"/>
                </a:rPr>
                <a:t>筛选重组体 </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blinds(horizontal)">
                                      <p:cBhvr>
                                        <p:cTn id="7" dur="500"/>
                                        <p:tgtEl>
                                          <p:spTgt spid="1105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0594"/>
                                        </p:tgtEl>
                                        <p:attrNameLst>
                                          <p:attrName>style.visibility</p:attrName>
                                        </p:attrNameLst>
                                      </p:cBhvr>
                                      <p:to>
                                        <p:strVal val="visible"/>
                                      </p:to>
                                    </p:set>
                                    <p:animEffect transition="in" filter="blinds(horizontal)">
                                      <p:cBhvr>
                                        <p:cTn id="12" dur="500"/>
                                        <p:tgtEl>
                                          <p:spTgt spid="110594"/>
                                        </p:tgtEl>
                                      </p:cBhvr>
                                    </p:animEffect>
                                  </p:childTnLst>
                                </p:cTn>
                              </p:par>
                            </p:childTnLst>
                          </p:cTn>
                        </p:par>
                        <p:par>
                          <p:cTn id="13" fill="hold" nodeType="afterGroup">
                            <p:stCondLst>
                              <p:cond delay="500"/>
                            </p:stCondLst>
                            <p:childTnLst>
                              <p:par>
                                <p:cTn id="14" presetID="20" presetClass="entr" presetSubtype="0" fill="hold" nodeType="afterEffect">
                                  <p:stCondLst>
                                    <p:cond delay="0"/>
                                  </p:stCondLst>
                                  <p:childTnLst>
                                    <p:set>
                                      <p:cBhvr>
                                        <p:cTn id="15" dur="1" fill="hold">
                                          <p:stCondLst>
                                            <p:cond delay="0"/>
                                          </p:stCondLst>
                                        </p:cTn>
                                        <p:tgtEl>
                                          <p:spTgt spid="110596"/>
                                        </p:tgtEl>
                                        <p:attrNameLst>
                                          <p:attrName>style.visibility</p:attrName>
                                        </p:attrNameLst>
                                      </p:cBhvr>
                                      <p:to>
                                        <p:strVal val="visible"/>
                                      </p:to>
                                    </p:set>
                                    <p:animEffect transition="in" filter="wedge">
                                      <p:cBhvr>
                                        <p:cTn id="16" dur="500"/>
                                        <p:tgtEl>
                                          <p:spTgt spid="110596"/>
                                        </p:tgtEl>
                                      </p:cBhvr>
                                    </p:animEffect>
                                  </p:childTnLst>
                                </p:cTn>
                              </p:par>
                            </p:childTnLst>
                          </p:cTn>
                        </p:par>
                        <p:par>
                          <p:cTn id="17" fill="hold" nodeType="afterGroup">
                            <p:stCondLst>
                              <p:cond delay="1000"/>
                            </p:stCondLst>
                            <p:childTnLst>
                              <p:par>
                                <p:cTn id="18" presetID="20" presetClass="entr" presetSubtype="0" fill="hold" nodeType="afterEffect">
                                  <p:stCondLst>
                                    <p:cond delay="0"/>
                                  </p:stCondLst>
                                  <p:childTnLst>
                                    <p:set>
                                      <p:cBhvr>
                                        <p:cTn id="19" dur="1" fill="hold">
                                          <p:stCondLst>
                                            <p:cond delay="0"/>
                                          </p:stCondLst>
                                        </p:cTn>
                                        <p:tgtEl>
                                          <p:spTgt spid="110600"/>
                                        </p:tgtEl>
                                        <p:attrNameLst>
                                          <p:attrName>style.visibility</p:attrName>
                                        </p:attrNameLst>
                                      </p:cBhvr>
                                      <p:to>
                                        <p:strVal val="visible"/>
                                      </p:to>
                                    </p:set>
                                    <p:animEffect transition="in" filter="wedge">
                                      <p:cBhvr>
                                        <p:cTn id="20" dur="500"/>
                                        <p:tgtEl>
                                          <p:spTgt spid="110600"/>
                                        </p:tgtEl>
                                      </p:cBhvr>
                                    </p:animEffect>
                                  </p:childTnLst>
                                </p:cTn>
                              </p:par>
                            </p:childTnLst>
                          </p:cTn>
                        </p:par>
                        <p:par>
                          <p:cTn id="21" fill="hold" nodeType="afterGroup">
                            <p:stCondLst>
                              <p:cond delay="1500"/>
                            </p:stCondLst>
                            <p:childTnLst>
                              <p:par>
                                <p:cTn id="22" presetID="20" presetClass="entr" presetSubtype="0" fill="hold" nodeType="afterEffect">
                                  <p:stCondLst>
                                    <p:cond delay="0"/>
                                  </p:stCondLst>
                                  <p:childTnLst>
                                    <p:set>
                                      <p:cBhvr>
                                        <p:cTn id="23" dur="1" fill="hold">
                                          <p:stCondLst>
                                            <p:cond delay="0"/>
                                          </p:stCondLst>
                                        </p:cTn>
                                        <p:tgtEl>
                                          <p:spTgt spid="110604"/>
                                        </p:tgtEl>
                                        <p:attrNameLst>
                                          <p:attrName>style.visibility</p:attrName>
                                        </p:attrNameLst>
                                      </p:cBhvr>
                                      <p:to>
                                        <p:strVal val="visible"/>
                                      </p:to>
                                    </p:set>
                                    <p:animEffect transition="in" filter="wedge">
                                      <p:cBhvr>
                                        <p:cTn id="24" dur="500"/>
                                        <p:tgtEl>
                                          <p:spTgt spid="110604"/>
                                        </p:tgtEl>
                                      </p:cBhvr>
                                    </p:animEffect>
                                  </p:childTnLst>
                                </p:cTn>
                              </p:par>
                            </p:childTnLst>
                          </p:cTn>
                        </p:par>
                        <p:par>
                          <p:cTn id="25" fill="hold" nodeType="afterGroup">
                            <p:stCondLst>
                              <p:cond delay="2000"/>
                            </p:stCondLst>
                            <p:childTnLst>
                              <p:par>
                                <p:cTn id="26" presetID="20" presetClass="entr" presetSubtype="0" fill="hold" nodeType="afterEffect">
                                  <p:stCondLst>
                                    <p:cond delay="0"/>
                                  </p:stCondLst>
                                  <p:childTnLst>
                                    <p:set>
                                      <p:cBhvr>
                                        <p:cTn id="27" dur="1" fill="hold">
                                          <p:stCondLst>
                                            <p:cond delay="0"/>
                                          </p:stCondLst>
                                        </p:cTn>
                                        <p:tgtEl>
                                          <p:spTgt spid="110608"/>
                                        </p:tgtEl>
                                        <p:attrNameLst>
                                          <p:attrName>style.visibility</p:attrName>
                                        </p:attrNameLst>
                                      </p:cBhvr>
                                      <p:to>
                                        <p:strVal val="visible"/>
                                      </p:to>
                                    </p:set>
                                    <p:animEffect transition="in" filter="wedge">
                                      <p:cBhvr>
                                        <p:cTn id="28" dur="500"/>
                                        <p:tgtEl>
                                          <p:spTgt spid="110608"/>
                                        </p:tgtEl>
                                      </p:cBhvr>
                                    </p:animEffect>
                                  </p:childTnLst>
                                </p:cTn>
                              </p:par>
                            </p:childTnLst>
                          </p:cTn>
                        </p:par>
                        <p:par>
                          <p:cTn id="29" fill="hold" nodeType="afterGroup">
                            <p:stCondLst>
                              <p:cond delay="2500"/>
                            </p:stCondLst>
                            <p:childTnLst>
                              <p:par>
                                <p:cTn id="30" presetID="20" presetClass="entr" presetSubtype="0" fill="hold" nodeType="afterEffect">
                                  <p:stCondLst>
                                    <p:cond delay="0"/>
                                  </p:stCondLst>
                                  <p:childTnLst>
                                    <p:set>
                                      <p:cBhvr>
                                        <p:cTn id="31" dur="1" fill="hold">
                                          <p:stCondLst>
                                            <p:cond delay="0"/>
                                          </p:stCondLst>
                                        </p:cTn>
                                        <p:tgtEl>
                                          <p:spTgt spid="110612"/>
                                        </p:tgtEl>
                                        <p:attrNameLst>
                                          <p:attrName>style.visibility</p:attrName>
                                        </p:attrNameLst>
                                      </p:cBhvr>
                                      <p:to>
                                        <p:strVal val="visible"/>
                                      </p:to>
                                    </p:set>
                                    <p:animEffect transition="in" filter="wedge">
                                      <p:cBhvr>
                                        <p:cTn id="32" dur="500"/>
                                        <p:tgtEl>
                                          <p:spTgt spid="110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P spid="110595"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835150" y="301625"/>
            <a:ext cx="5041900" cy="519113"/>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0" lang="zh-CN" altLang="en-US" sz="2800" b="1">
                <a:solidFill>
                  <a:schemeClr val="tx2"/>
                </a:solidFill>
                <a:latin typeface="Times New Roman" panose="02020603050405020304" pitchFamily="18" charset="0"/>
                <a:ea typeface="华文楷体" panose="02010600040101010101" pitchFamily="2" charset="-122"/>
              </a:rPr>
              <a:t>基因工程操作的主要步骤</a:t>
            </a:r>
          </a:p>
        </p:txBody>
      </p:sp>
      <p:grpSp>
        <p:nvGrpSpPr>
          <p:cNvPr id="111619" name="Group 3"/>
          <p:cNvGrpSpPr>
            <a:grpSpLocks/>
          </p:cNvGrpSpPr>
          <p:nvPr/>
        </p:nvGrpSpPr>
        <p:grpSpPr bwMode="auto">
          <a:xfrm>
            <a:off x="430213" y="981075"/>
            <a:ext cx="2820987" cy="1185863"/>
            <a:chOff x="120" y="588"/>
            <a:chExt cx="1911" cy="747"/>
          </a:xfrm>
        </p:grpSpPr>
        <p:sp>
          <p:nvSpPr>
            <p:cNvPr id="111620" name="Text Box 4"/>
            <p:cNvSpPr txBox="1">
              <a:spLocks noChangeArrowheads="1"/>
            </p:cNvSpPr>
            <p:nvPr/>
          </p:nvSpPr>
          <p:spPr bwMode="auto">
            <a:xfrm>
              <a:off x="866" y="588"/>
              <a:ext cx="60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sz="2800" b="1">
                  <a:solidFill>
                    <a:srgbClr val="CC0099"/>
                  </a:solidFill>
                  <a:latin typeface="Times New Roman" panose="02020603050405020304" pitchFamily="18" charset="0"/>
                  <a:ea typeface="华文楷体" panose="02010600040101010101" pitchFamily="2" charset="-122"/>
                </a:rPr>
                <a:t>载体</a:t>
              </a:r>
            </a:p>
          </p:txBody>
        </p:sp>
        <p:sp>
          <p:nvSpPr>
            <p:cNvPr id="111621" name="Text Box 5"/>
            <p:cNvSpPr txBox="1">
              <a:spLocks noChangeArrowheads="1"/>
            </p:cNvSpPr>
            <p:nvPr/>
          </p:nvSpPr>
          <p:spPr bwMode="auto">
            <a:xfrm>
              <a:off x="120" y="1085"/>
              <a:ext cx="4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sz="2000" b="1">
                  <a:solidFill>
                    <a:schemeClr val="folHlink"/>
                  </a:solidFill>
                  <a:latin typeface="Times New Roman" panose="02020603050405020304" pitchFamily="18" charset="0"/>
                  <a:ea typeface="华文楷体" panose="02010600040101010101" pitchFamily="2" charset="-122"/>
                </a:rPr>
                <a:t>质粒</a:t>
              </a:r>
            </a:p>
          </p:txBody>
        </p:sp>
        <p:sp>
          <p:nvSpPr>
            <p:cNvPr id="111622" name="Text Box 6"/>
            <p:cNvSpPr txBox="1">
              <a:spLocks noChangeArrowheads="1"/>
            </p:cNvSpPr>
            <p:nvPr/>
          </p:nvSpPr>
          <p:spPr bwMode="auto">
            <a:xfrm>
              <a:off x="738" y="1085"/>
              <a:ext cx="64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sz="2000" b="1">
                  <a:solidFill>
                    <a:schemeClr val="folHlink"/>
                  </a:solidFill>
                  <a:latin typeface="Times New Roman" panose="02020603050405020304" pitchFamily="18" charset="0"/>
                  <a:ea typeface="华文楷体" panose="02010600040101010101" pitchFamily="2" charset="-122"/>
                </a:rPr>
                <a:t>噬菌体</a:t>
              </a:r>
            </a:p>
          </p:txBody>
        </p:sp>
        <p:sp>
          <p:nvSpPr>
            <p:cNvPr id="111623" name="Text Box 7"/>
            <p:cNvSpPr txBox="1">
              <a:spLocks noChangeArrowheads="1"/>
            </p:cNvSpPr>
            <p:nvPr/>
          </p:nvSpPr>
          <p:spPr bwMode="auto">
            <a:xfrm>
              <a:off x="1562" y="1085"/>
              <a:ext cx="4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sz="2000" b="1">
                  <a:solidFill>
                    <a:schemeClr val="folHlink"/>
                  </a:solidFill>
                  <a:latin typeface="Times New Roman" panose="02020603050405020304" pitchFamily="18" charset="0"/>
                  <a:ea typeface="华文楷体" panose="02010600040101010101" pitchFamily="2" charset="-122"/>
                </a:rPr>
                <a:t>病毒</a:t>
              </a:r>
            </a:p>
          </p:txBody>
        </p:sp>
        <p:sp>
          <p:nvSpPr>
            <p:cNvPr id="111624" name="Line 8"/>
            <p:cNvSpPr>
              <a:spLocks noChangeShapeType="1"/>
            </p:cNvSpPr>
            <p:nvPr/>
          </p:nvSpPr>
          <p:spPr bwMode="auto">
            <a:xfrm>
              <a:off x="372" y="915"/>
              <a:ext cx="148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25" name="Line 9"/>
            <p:cNvSpPr>
              <a:spLocks noChangeShapeType="1"/>
            </p:cNvSpPr>
            <p:nvPr/>
          </p:nvSpPr>
          <p:spPr bwMode="auto">
            <a:xfrm>
              <a:off x="372" y="915"/>
              <a:ext cx="0" cy="1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26" name="Line 10"/>
            <p:cNvSpPr>
              <a:spLocks noChangeShapeType="1"/>
            </p:cNvSpPr>
            <p:nvPr/>
          </p:nvSpPr>
          <p:spPr bwMode="auto">
            <a:xfrm>
              <a:off x="1116" y="915"/>
              <a:ext cx="0" cy="1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27" name="Line 11"/>
            <p:cNvSpPr>
              <a:spLocks noChangeShapeType="1"/>
            </p:cNvSpPr>
            <p:nvPr/>
          </p:nvSpPr>
          <p:spPr bwMode="auto">
            <a:xfrm>
              <a:off x="1860" y="915"/>
              <a:ext cx="0" cy="1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111628" name="Group 12"/>
          <p:cNvGrpSpPr>
            <a:grpSpLocks/>
          </p:cNvGrpSpPr>
          <p:nvPr/>
        </p:nvGrpSpPr>
        <p:grpSpPr bwMode="auto">
          <a:xfrm>
            <a:off x="3598863" y="1052513"/>
            <a:ext cx="5545137" cy="1184275"/>
            <a:chOff x="2256" y="588"/>
            <a:chExt cx="3740" cy="794"/>
          </a:xfrm>
        </p:grpSpPr>
        <p:sp>
          <p:nvSpPr>
            <p:cNvPr id="111629" name="Text Box 13"/>
            <p:cNvSpPr txBox="1">
              <a:spLocks noChangeArrowheads="1"/>
            </p:cNvSpPr>
            <p:nvPr/>
          </p:nvSpPr>
          <p:spPr bwMode="auto">
            <a:xfrm>
              <a:off x="2972" y="588"/>
              <a:ext cx="2523"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sz="2800" b="1">
                  <a:solidFill>
                    <a:srgbClr val="CC0099"/>
                  </a:solidFill>
                  <a:latin typeface="Times New Roman" panose="02020603050405020304" pitchFamily="18" charset="0"/>
                  <a:ea typeface="华文楷体" panose="02010600040101010101" pitchFamily="2" charset="-122"/>
                </a:rPr>
                <a:t>目的基因（外源基因）</a:t>
              </a:r>
            </a:p>
          </p:txBody>
        </p:sp>
        <p:sp>
          <p:nvSpPr>
            <p:cNvPr id="111630" name="Text Box 14"/>
            <p:cNvSpPr txBox="1">
              <a:spLocks noChangeArrowheads="1"/>
            </p:cNvSpPr>
            <p:nvPr/>
          </p:nvSpPr>
          <p:spPr bwMode="auto">
            <a:xfrm>
              <a:off x="2256" y="1086"/>
              <a:ext cx="101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sz="2000" b="1">
                  <a:solidFill>
                    <a:schemeClr val="folHlink"/>
                  </a:solidFill>
                  <a:latin typeface="Times New Roman" panose="02020603050405020304" pitchFamily="18" charset="0"/>
                  <a:ea typeface="华文楷体" panose="02010600040101010101" pitchFamily="2" charset="-122"/>
                </a:rPr>
                <a:t>基因组</a:t>
              </a:r>
              <a:r>
                <a:rPr kumimoji="0" lang="en-US" altLang="zh-CN" sz="2000" b="1">
                  <a:solidFill>
                    <a:schemeClr val="folHlink"/>
                  </a:solidFill>
                  <a:latin typeface="Times New Roman" panose="02020603050405020304" pitchFamily="18" charset="0"/>
                  <a:ea typeface="华文楷体" panose="02010600040101010101" pitchFamily="2" charset="-122"/>
                </a:rPr>
                <a:t>DNA</a:t>
              </a:r>
            </a:p>
          </p:txBody>
        </p:sp>
        <p:sp>
          <p:nvSpPr>
            <p:cNvPr id="111631" name="Text Box 15"/>
            <p:cNvSpPr txBox="1">
              <a:spLocks noChangeArrowheads="1"/>
            </p:cNvSpPr>
            <p:nvPr/>
          </p:nvSpPr>
          <p:spPr bwMode="auto">
            <a:xfrm>
              <a:off x="3377" y="1086"/>
              <a:ext cx="616"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en-US" altLang="zh-CN" sz="2000" b="1">
                  <a:solidFill>
                    <a:schemeClr val="folHlink"/>
                  </a:solidFill>
                  <a:latin typeface="Times New Roman" panose="02020603050405020304" pitchFamily="18" charset="0"/>
                  <a:ea typeface="华文楷体" panose="02010600040101010101" pitchFamily="2" charset="-122"/>
                </a:rPr>
                <a:t> cDNA</a:t>
              </a:r>
            </a:p>
          </p:txBody>
        </p:sp>
        <p:sp>
          <p:nvSpPr>
            <p:cNvPr id="111632" name="Text Box 16"/>
            <p:cNvSpPr txBox="1">
              <a:spLocks noChangeArrowheads="1"/>
            </p:cNvSpPr>
            <p:nvPr/>
          </p:nvSpPr>
          <p:spPr bwMode="auto">
            <a:xfrm>
              <a:off x="4000" y="1087"/>
              <a:ext cx="810"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sz="2000" b="1">
                  <a:solidFill>
                    <a:schemeClr val="folHlink"/>
                  </a:solidFill>
                  <a:latin typeface="Times New Roman" panose="02020603050405020304" pitchFamily="18" charset="0"/>
                  <a:ea typeface="华文楷体" panose="02010600040101010101" pitchFamily="2" charset="-122"/>
                </a:rPr>
                <a:t>人工合成</a:t>
              </a:r>
            </a:p>
          </p:txBody>
        </p:sp>
        <p:sp>
          <p:nvSpPr>
            <p:cNvPr id="111633" name="Text Box 17"/>
            <p:cNvSpPr txBox="1">
              <a:spLocks noChangeArrowheads="1"/>
            </p:cNvSpPr>
            <p:nvPr/>
          </p:nvSpPr>
          <p:spPr bwMode="auto">
            <a:xfrm>
              <a:off x="4909" y="1054"/>
              <a:ext cx="1087"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30000"/>
                </a:lnSpc>
                <a:spcBef>
                  <a:spcPct val="50000"/>
                </a:spcBef>
              </a:pPr>
              <a:r>
                <a:rPr kumimoji="0" lang="en-US" altLang="zh-CN" sz="2000" b="1">
                  <a:solidFill>
                    <a:schemeClr val="folHlink"/>
                  </a:solidFill>
                  <a:latin typeface="Times New Roman" panose="02020603050405020304" pitchFamily="18" charset="0"/>
                  <a:ea typeface="华文楷体" panose="02010600040101010101" pitchFamily="2" charset="-122"/>
                </a:rPr>
                <a:t>PCR</a:t>
              </a:r>
              <a:r>
                <a:rPr kumimoji="0" lang="zh-CN" altLang="en-US" sz="2000" b="1">
                  <a:solidFill>
                    <a:schemeClr val="folHlink"/>
                  </a:solidFill>
                  <a:latin typeface="Times New Roman" panose="02020603050405020304" pitchFamily="18" charset="0"/>
                  <a:ea typeface="华文楷体" panose="02010600040101010101" pitchFamily="2" charset="-122"/>
                </a:rPr>
                <a:t>产物</a:t>
              </a:r>
            </a:p>
          </p:txBody>
        </p:sp>
        <p:sp>
          <p:nvSpPr>
            <p:cNvPr id="111634" name="Line 18"/>
            <p:cNvSpPr>
              <a:spLocks noChangeShapeType="1"/>
            </p:cNvSpPr>
            <p:nvPr/>
          </p:nvSpPr>
          <p:spPr bwMode="auto">
            <a:xfrm>
              <a:off x="2874" y="915"/>
              <a:ext cx="245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35" name="Line 19"/>
            <p:cNvSpPr>
              <a:spLocks noChangeShapeType="1"/>
            </p:cNvSpPr>
            <p:nvPr/>
          </p:nvSpPr>
          <p:spPr bwMode="auto">
            <a:xfrm>
              <a:off x="2874" y="915"/>
              <a:ext cx="0" cy="1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36" name="Line 20"/>
            <p:cNvSpPr>
              <a:spLocks noChangeShapeType="1"/>
            </p:cNvSpPr>
            <p:nvPr/>
          </p:nvSpPr>
          <p:spPr bwMode="auto">
            <a:xfrm>
              <a:off x="3662" y="915"/>
              <a:ext cx="0" cy="1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37" name="Line 21"/>
            <p:cNvSpPr>
              <a:spLocks noChangeShapeType="1"/>
            </p:cNvSpPr>
            <p:nvPr/>
          </p:nvSpPr>
          <p:spPr bwMode="auto">
            <a:xfrm>
              <a:off x="4416" y="915"/>
              <a:ext cx="0" cy="1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38" name="Line 22"/>
            <p:cNvSpPr>
              <a:spLocks noChangeShapeType="1"/>
            </p:cNvSpPr>
            <p:nvPr/>
          </p:nvSpPr>
          <p:spPr bwMode="auto">
            <a:xfrm>
              <a:off x="5328" y="915"/>
              <a:ext cx="0" cy="1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111639" name="Group 23"/>
          <p:cNvGrpSpPr>
            <a:grpSpLocks/>
          </p:cNvGrpSpPr>
          <p:nvPr/>
        </p:nvGrpSpPr>
        <p:grpSpPr bwMode="auto">
          <a:xfrm>
            <a:off x="790575" y="2133600"/>
            <a:ext cx="7416800" cy="1093788"/>
            <a:chOff x="385" y="1344"/>
            <a:chExt cx="4672" cy="689"/>
          </a:xfrm>
        </p:grpSpPr>
        <p:sp>
          <p:nvSpPr>
            <p:cNvPr id="111640" name="Text Box 24"/>
            <p:cNvSpPr txBox="1">
              <a:spLocks noChangeArrowheads="1"/>
            </p:cNvSpPr>
            <p:nvPr/>
          </p:nvSpPr>
          <p:spPr bwMode="auto">
            <a:xfrm>
              <a:off x="1957" y="1490"/>
              <a:ext cx="10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b="1">
                  <a:solidFill>
                    <a:srgbClr val="333399"/>
                  </a:solidFill>
                  <a:latin typeface="Times New Roman" panose="02020603050405020304" pitchFamily="18" charset="0"/>
                  <a:ea typeface="华文楷体" panose="02010600040101010101" pitchFamily="2" charset="-122"/>
                </a:rPr>
                <a:t>限制酶消化</a:t>
              </a:r>
            </a:p>
          </p:txBody>
        </p:sp>
        <p:sp>
          <p:nvSpPr>
            <p:cNvPr id="111641" name="Text Box 25"/>
            <p:cNvSpPr txBox="1">
              <a:spLocks noChangeArrowheads="1"/>
            </p:cNvSpPr>
            <p:nvPr/>
          </p:nvSpPr>
          <p:spPr bwMode="auto">
            <a:xfrm>
              <a:off x="385" y="1706"/>
              <a:ext cx="14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sz="2800" b="1">
                  <a:solidFill>
                    <a:srgbClr val="CC0099"/>
                  </a:solidFill>
                  <a:latin typeface="Times New Roman" panose="02020603050405020304" pitchFamily="18" charset="0"/>
                  <a:ea typeface="华文楷体" panose="02010600040101010101" pitchFamily="2" charset="-122"/>
                </a:rPr>
                <a:t>开环载体</a:t>
              </a:r>
              <a:r>
                <a:rPr kumimoji="0" lang="en-US" altLang="zh-CN" sz="2800" b="1">
                  <a:solidFill>
                    <a:srgbClr val="CC0099"/>
                  </a:solidFill>
                  <a:latin typeface="Times New Roman" panose="02020603050405020304" pitchFamily="18" charset="0"/>
                  <a:ea typeface="华文楷体" panose="02010600040101010101" pitchFamily="2" charset="-122"/>
                </a:rPr>
                <a:t>DNA</a:t>
              </a:r>
            </a:p>
          </p:txBody>
        </p:sp>
        <p:sp>
          <p:nvSpPr>
            <p:cNvPr id="111642" name="Text Box 26"/>
            <p:cNvSpPr txBox="1">
              <a:spLocks noChangeArrowheads="1"/>
            </p:cNvSpPr>
            <p:nvPr/>
          </p:nvSpPr>
          <p:spPr bwMode="auto">
            <a:xfrm>
              <a:off x="3470" y="1706"/>
              <a:ext cx="101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0" lang="zh-CN" altLang="en-US" sz="2800" b="1">
                  <a:solidFill>
                    <a:srgbClr val="CC0099"/>
                  </a:solidFill>
                  <a:latin typeface="Times New Roman" panose="02020603050405020304" pitchFamily="18" charset="0"/>
                  <a:ea typeface="华文楷体" panose="02010600040101010101" pitchFamily="2" charset="-122"/>
                </a:rPr>
                <a:t>目的基因</a:t>
              </a:r>
            </a:p>
          </p:txBody>
        </p:sp>
        <p:sp>
          <p:nvSpPr>
            <p:cNvPr id="111643" name="Line 27"/>
            <p:cNvSpPr>
              <a:spLocks noChangeShapeType="1"/>
            </p:cNvSpPr>
            <p:nvPr/>
          </p:nvSpPr>
          <p:spPr bwMode="auto">
            <a:xfrm>
              <a:off x="385" y="1477"/>
              <a:ext cx="140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44" name="Line 28"/>
            <p:cNvSpPr>
              <a:spLocks noChangeShapeType="1"/>
            </p:cNvSpPr>
            <p:nvPr/>
          </p:nvSpPr>
          <p:spPr bwMode="auto">
            <a:xfrm>
              <a:off x="385" y="1357"/>
              <a:ext cx="0" cy="12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45" name="Line 29"/>
            <p:cNvSpPr>
              <a:spLocks noChangeShapeType="1"/>
            </p:cNvSpPr>
            <p:nvPr/>
          </p:nvSpPr>
          <p:spPr bwMode="auto">
            <a:xfrm>
              <a:off x="1086" y="1357"/>
              <a:ext cx="0" cy="38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46" name="Line 30"/>
            <p:cNvSpPr>
              <a:spLocks noChangeShapeType="1"/>
            </p:cNvSpPr>
            <p:nvPr/>
          </p:nvSpPr>
          <p:spPr bwMode="auto">
            <a:xfrm>
              <a:off x="1788" y="1357"/>
              <a:ext cx="0" cy="12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47" name="Line 31"/>
            <p:cNvSpPr>
              <a:spLocks noChangeShapeType="1"/>
            </p:cNvSpPr>
            <p:nvPr/>
          </p:nvSpPr>
          <p:spPr bwMode="auto">
            <a:xfrm>
              <a:off x="2744" y="1464"/>
              <a:ext cx="2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48" name="Line 32"/>
            <p:cNvSpPr>
              <a:spLocks noChangeShapeType="1"/>
            </p:cNvSpPr>
            <p:nvPr/>
          </p:nvSpPr>
          <p:spPr bwMode="auto">
            <a:xfrm>
              <a:off x="2744" y="1344"/>
              <a:ext cx="0" cy="12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49" name="Line 33"/>
            <p:cNvSpPr>
              <a:spLocks noChangeShapeType="1"/>
            </p:cNvSpPr>
            <p:nvPr/>
          </p:nvSpPr>
          <p:spPr bwMode="auto">
            <a:xfrm>
              <a:off x="3486" y="1344"/>
              <a:ext cx="0" cy="12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50" name="Line 34"/>
            <p:cNvSpPr>
              <a:spLocks noChangeShapeType="1"/>
            </p:cNvSpPr>
            <p:nvPr/>
          </p:nvSpPr>
          <p:spPr bwMode="auto">
            <a:xfrm>
              <a:off x="4197" y="1344"/>
              <a:ext cx="0" cy="12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51" name="Line 35"/>
            <p:cNvSpPr>
              <a:spLocks noChangeShapeType="1"/>
            </p:cNvSpPr>
            <p:nvPr/>
          </p:nvSpPr>
          <p:spPr bwMode="auto">
            <a:xfrm>
              <a:off x="5057" y="1344"/>
              <a:ext cx="0" cy="12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52" name="Line 36"/>
            <p:cNvSpPr>
              <a:spLocks noChangeShapeType="1"/>
            </p:cNvSpPr>
            <p:nvPr/>
          </p:nvSpPr>
          <p:spPr bwMode="auto">
            <a:xfrm>
              <a:off x="3952" y="1464"/>
              <a:ext cx="0" cy="273"/>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53" name="Line 37"/>
            <p:cNvSpPr>
              <a:spLocks noChangeShapeType="1"/>
            </p:cNvSpPr>
            <p:nvPr/>
          </p:nvSpPr>
          <p:spPr bwMode="auto">
            <a:xfrm>
              <a:off x="1096" y="1605"/>
              <a:ext cx="89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54" name="Line 38"/>
            <p:cNvSpPr>
              <a:spLocks noChangeShapeType="1"/>
            </p:cNvSpPr>
            <p:nvPr/>
          </p:nvSpPr>
          <p:spPr bwMode="auto">
            <a:xfrm>
              <a:off x="2950" y="1605"/>
              <a:ext cx="100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111655" name="Group 39"/>
          <p:cNvGrpSpPr>
            <a:grpSpLocks/>
          </p:cNvGrpSpPr>
          <p:nvPr/>
        </p:nvGrpSpPr>
        <p:grpSpPr bwMode="auto">
          <a:xfrm>
            <a:off x="1871663" y="3141663"/>
            <a:ext cx="4584700" cy="1131887"/>
            <a:chOff x="1126" y="1980"/>
            <a:chExt cx="3040" cy="713"/>
          </a:xfrm>
        </p:grpSpPr>
        <p:sp>
          <p:nvSpPr>
            <p:cNvPr id="111656" name="Text Box 40"/>
            <p:cNvSpPr txBox="1">
              <a:spLocks noChangeArrowheads="1"/>
            </p:cNvSpPr>
            <p:nvPr/>
          </p:nvSpPr>
          <p:spPr bwMode="auto">
            <a:xfrm>
              <a:off x="2548" y="2182"/>
              <a:ext cx="7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b="1">
                  <a:solidFill>
                    <a:srgbClr val="333399"/>
                  </a:solidFill>
                  <a:latin typeface="Times New Roman" panose="02020603050405020304" pitchFamily="18" charset="0"/>
                  <a:ea typeface="华文楷体" panose="02010600040101010101" pitchFamily="2" charset="-122"/>
                </a:rPr>
                <a:t>连接酶</a:t>
              </a:r>
            </a:p>
          </p:txBody>
        </p:sp>
        <p:sp>
          <p:nvSpPr>
            <p:cNvPr id="111657" name="Text Box 41"/>
            <p:cNvSpPr txBox="1">
              <a:spLocks noChangeArrowheads="1"/>
            </p:cNvSpPr>
            <p:nvPr/>
          </p:nvSpPr>
          <p:spPr bwMode="auto">
            <a:xfrm>
              <a:off x="2194" y="2366"/>
              <a:ext cx="83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sz="2800" b="1">
                  <a:solidFill>
                    <a:srgbClr val="CC0099"/>
                  </a:solidFill>
                  <a:latin typeface="Times New Roman" panose="02020603050405020304" pitchFamily="18" charset="0"/>
                  <a:ea typeface="华文楷体" panose="02010600040101010101" pitchFamily="2" charset="-122"/>
                </a:rPr>
                <a:t>重组体</a:t>
              </a:r>
            </a:p>
          </p:txBody>
        </p:sp>
        <p:sp>
          <p:nvSpPr>
            <p:cNvPr id="111658" name="Line 42"/>
            <p:cNvSpPr>
              <a:spLocks noChangeShapeType="1"/>
            </p:cNvSpPr>
            <p:nvPr/>
          </p:nvSpPr>
          <p:spPr bwMode="auto">
            <a:xfrm>
              <a:off x="1126" y="2182"/>
              <a:ext cx="304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59" name="Line 43"/>
            <p:cNvSpPr>
              <a:spLocks noChangeShapeType="1"/>
            </p:cNvSpPr>
            <p:nvPr/>
          </p:nvSpPr>
          <p:spPr bwMode="auto">
            <a:xfrm flipV="1">
              <a:off x="4166" y="1980"/>
              <a:ext cx="0" cy="20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60" name="Line 44"/>
            <p:cNvSpPr>
              <a:spLocks noChangeShapeType="1"/>
            </p:cNvSpPr>
            <p:nvPr/>
          </p:nvSpPr>
          <p:spPr bwMode="auto">
            <a:xfrm flipV="1">
              <a:off x="1126" y="1980"/>
              <a:ext cx="0" cy="20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61" name="Line 45"/>
            <p:cNvSpPr>
              <a:spLocks noChangeShapeType="1"/>
            </p:cNvSpPr>
            <p:nvPr/>
          </p:nvSpPr>
          <p:spPr bwMode="auto">
            <a:xfrm>
              <a:off x="2540" y="2182"/>
              <a:ext cx="0" cy="226"/>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111662" name="Group 46"/>
          <p:cNvGrpSpPr>
            <a:grpSpLocks/>
          </p:cNvGrpSpPr>
          <p:nvPr/>
        </p:nvGrpSpPr>
        <p:grpSpPr bwMode="auto">
          <a:xfrm>
            <a:off x="3022600" y="4149725"/>
            <a:ext cx="3346450" cy="989013"/>
            <a:chOff x="1892" y="2693"/>
            <a:chExt cx="2108" cy="623"/>
          </a:xfrm>
        </p:grpSpPr>
        <p:sp>
          <p:nvSpPr>
            <p:cNvPr id="111663" name="Text Box 47"/>
            <p:cNvSpPr txBox="1">
              <a:spLocks noChangeArrowheads="1"/>
            </p:cNvSpPr>
            <p:nvPr/>
          </p:nvSpPr>
          <p:spPr bwMode="auto">
            <a:xfrm>
              <a:off x="1976" y="2693"/>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b="1">
                  <a:solidFill>
                    <a:srgbClr val="333399"/>
                  </a:solidFill>
                  <a:latin typeface="Times New Roman" panose="02020603050405020304" pitchFamily="18" charset="0"/>
                  <a:ea typeface="华文楷体" panose="02010600040101010101" pitchFamily="2" charset="-122"/>
                </a:rPr>
                <a:t>转化</a:t>
              </a:r>
            </a:p>
          </p:txBody>
        </p:sp>
        <p:sp>
          <p:nvSpPr>
            <p:cNvPr id="111664" name="Text Box 48"/>
            <p:cNvSpPr txBox="1">
              <a:spLocks noChangeArrowheads="1"/>
            </p:cNvSpPr>
            <p:nvPr/>
          </p:nvSpPr>
          <p:spPr bwMode="auto">
            <a:xfrm>
              <a:off x="2540" y="2693"/>
              <a:ext cx="14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b="1">
                  <a:solidFill>
                    <a:srgbClr val="333399"/>
                  </a:solidFill>
                  <a:latin typeface="Times New Roman" panose="02020603050405020304" pitchFamily="18" charset="0"/>
                  <a:ea typeface="华文楷体" panose="02010600040101010101" pitchFamily="2" charset="-122"/>
                </a:rPr>
                <a:t>体外包装，转染</a:t>
              </a:r>
            </a:p>
          </p:txBody>
        </p:sp>
        <p:sp>
          <p:nvSpPr>
            <p:cNvPr id="111665" name="Text Box 49"/>
            <p:cNvSpPr txBox="1">
              <a:spLocks noChangeArrowheads="1"/>
            </p:cNvSpPr>
            <p:nvPr/>
          </p:nvSpPr>
          <p:spPr bwMode="auto">
            <a:xfrm>
              <a:off x="1892" y="2989"/>
              <a:ext cx="16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sz="2800" b="1">
                  <a:solidFill>
                    <a:srgbClr val="CC0099"/>
                  </a:solidFill>
                  <a:latin typeface="Times New Roman" panose="02020603050405020304" pitchFamily="18" charset="0"/>
                  <a:ea typeface="华文楷体" panose="02010600040101010101" pitchFamily="2" charset="-122"/>
                </a:rPr>
                <a:t>带重组体的宿主</a:t>
              </a:r>
            </a:p>
          </p:txBody>
        </p:sp>
        <p:sp>
          <p:nvSpPr>
            <p:cNvPr id="111666" name="Line 50"/>
            <p:cNvSpPr>
              <a:spLocks noChangeShapeType="1"/>
            </p:cNvSpPr>
            <p:nvPr/>
          </p:nvSpPr>
          <p:spPr bwMode="auto">
            <a:xfrm>
              <a:off x="2540" y="2693"/>
              <a:ext cx="0" cy="327"/>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nvGrpSpPr>
          <p:cNvPr id="111667" name="Group 51"/>
          <p:cNvGrpSpPr>
            <a:grpSpLocks/>
          </p:cNvGrpSpPr>
          <p:nvPr/>
        </p:nvGrpSpPr>
        <p:grpSpPr bwMode="auto">
          <a:xfrm>
            <a:off x="1006475" y="5084763"/>
            <a:ext cx="6896100" cy="1366837"/>
            <a:chOff x="610" y="3286"/>
            <a:chExt cx="4344" cy="861"/>
          </a:xfrm>
        </p:grpSpPr>
        <p:sp>
          <p:nvSpPr>
            <p:cNvPr id="111668" name="Text Box 52"/>
            <p:cNvSpPr txBox="1">
              <a:spLocks noChangeArrowheads="1"/>
            </p:cNvSpPr>
            <p:nvPr/>
          </p:nvSpPr>
          <p:spPr bwMode="auto">
            <a:xfrm>
              <a:off x="2548" y="3316"/>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b="1">
                  <a:solidFill>
                    <a:schemeClr val="folHlink"/>
                  </a:solidFill>
                  <a:latin typeface="Times New Roman" panose="02020603050405020304" pitchFamily="18" charset="0"/>
                  <a:ea typeface="华文楷体" panose="02010600040101010101" pitchFamily="2" charset="-122"/>
                </a:rPr>
                <a:t>筛选</a:t>
              </a:r>
            </a:p>
          </p:txBody>
        </p:sp>
        <p:sp>
          <p:nvSpPr>
            <p:cNvPr id="111669" name="Text Box 53"/>
            <p:cNvSpPr txBox="1">
              <a:spLocks noChangeArrowheads="1"/>
            </p:cNvSpPr>
            <p:nvPr/>
          </p:nvSpPr>
          <p:spPr bwMode="auto">
            <a:xfrm>
              <a:off x="610" y="3859"/>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b="1">
                  <a:solidFill>
                    <a:schemeClr val="folHlink"/>
                  </a:solidFill>
                  <a:latin typeface="Times New Roman" panose="02020603050405020304" pitchFamily="18" charset="0"/>
                  <a:ea typeface="华文楷体" panose="02010600040101010101" pitchFamily="2" charset="-122"/>
                </a:rPr>
                <a:t>表型筛选</a:t>
              </a:r>
            </a:p>
          </p:txBody>
        </p:sp>
        <p:sp>
          <p:nvSpPr>
            <p:cNvPr id="111670" name="Text Box 54"/>
            <p:cNvSpPr txBox="1">
              <a:spLocks noChangeArrowheads="1"/>
            </p:cNvSpPr>
            <p:nvPr/>
          </p:nvSpPr>
          <p:spPr bwMode="auto">
            <a:xfrm>
              <a:off x="1882" y="3859"/>
              <a:ext cx="12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b="1">
                  <a:solidFill>
                    <a:schemeClr val="folHlink"/>
                  </a:solidFill>
                  <a:latin typeface="Times New Roman" panose="02020603050405020304" pitchFamily="18" charset="0"/>
                  <a:ea typeface="华文楷体" panose="02010600040101010101" pitchFamily="2" charset="-122"/>
                </a:rPr>
                <a:t>酶切电泳鉴定</a:t>
              </a:r>
            </a:p>
          </p:txBody>
        </p:sp>
        <p:sp>
          <p:nvSpPr>
            <p:cNvPr id="111671" name="Text Box 55"/>
            <p:cNvSpPr txBox="1">
              <a:spLocks noChangeArrowheads="1"/>
            </p:cNvSpPr>
            <p:nvPr/>
          </p:nvSpPr>
          <p:spPr bwMode="auto">
            <a:xfrm>
              <a:off x="3686" y="3859"/>
              <a:ext cx="12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kumimoji="0" lang="zh-CN" altLang="en-US" b="1">
                  <a:solidFill>
                    <a:schemeClr val="folHlink"/>
                  </a:solidFill>
                  <a:latin typeface="Times New Roman" panose="02020603050405020304" pitchFamily="18" charset="0"/>
                  <a:ea typeface="华文楷体" panose="02010600040101010101" pitchFamily="2" charset="-122"/>
                </a:rPr>
                <a:t>菌落原位杂交</a:t>
              </a:r>
            </a:p>
          </p:txBody>
        </p:sp>
        <p:sp>
          <p:nvSpPr>
            <p:cNvPr id="111672" name="Line 56"/>
            <p:cNvSpPr>
              <a:spLocks noChangeShapeType="1"/>
            </p:cNvSpPr>
            <p:nvPr/>
          </p:nvSpPr>
          <p:spPr bwMode="auto">
            <a:xfrm>
              <a:off x="2530" y="3286"/>
              <a:ext cx="0" cy="394"/>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73" name="Line 57"/>
            <p:cNvSpPr>
              <a:spLocks noChangeShapeType="1"/>
            </p:cNvSpPr>
            <p:nvPr/>
          </p:nvSpPr>
          <p:spPr bwMode="auto">
            <a:xfrm>
              <a:off x="1116" y="3680"/>
              <a:ext cx="298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74" name="Line 58"/>
            <p:cNvSpPr>
              <a:spLocks noChangeShapeType="1"/>
            </p:cNvSpPr>
            <p:nvPr/>
          </p:nvSpPr>
          <p:spPr bwMode="auto">
            <a:xfrm>
              <a:off x="1116" y="3680"/>
              <a:ext cx="0" cy="149"/>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75" name="Line 59"/>
            <p:cNvSpPr>
              <a:spLocks noChangeShapeType="1"/>
            </p:cNvSpPr>
            <p:nvPr/>
          </p:nvSpPr>
          <p:spPr bwMode="auto">
            <a:xfrm>
              <a:off x="2530" y="3680"/>
              <a:ext cx="0" cy="149"/>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11676" name="Line 60"/>
            <p:cNvSpPr>
              <a:spLocks noChangeShapeType="1"/>
            </p:cNvSpPr>
            <p:nvPr/>
          </p:nvSpPr>
          <p:spPr bwMode="auto">
            <a:xfrm>
              <a:off x="4096" y="3680"/>
              <a:ext cx="0" cy="149"/>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slide(fromTop)">
                                      <p:cBhvr>
                                        <p:cTn id="7" dur="500"/>
                                        <p:tgtEl>
                                          <p:spTgt spid="111619"/>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111628"/>
                                        </p:tgtEl>
                                        <p:attrNameLst>
                                          <p:attrName>style.visibility</p:attrName>
                                        </p:attrNameLst>
                                      </p:cBhvr>
                                      <p:to>
                                        <p:strVal val="visible"/>
                                      </p:to>
                                    </p:set>
                                    <p:animEffect transition="in" filter="barn(outVertical)">
                                      <p:cBhvr>
                                        <p:cTn id="11" dur="500"/>
                                        <p:tgtEl>
                                          <p:spTgt spid="1116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11639"/>
                                        </p:tgtEl>
                                        <p:attrNameLst>
                                          <p:attrName>style.visibility</p:attrName>
                                        </p:attrNameLst>
                                      </p:cBhvr>
                                      <p:to>
                                        <p:strVal val="visible"/>
                                      </p:to>
                                    </p:set>
                                    <p:animEffect transition="in" filter="wipe(up)">
                                      <p:cBhvr>
                                        <p:cTn id="16" dur="500"/>
                                        <p:tgtEl>
                                          <p:spTgt spid="1116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 fill="hold" nodeType="clickEffect">
                                  <p:stCondLst>
                                    <p:cond delay="0"/>
                                  </p:stCondLst>
                                  <p:childTnLst>
                                    <p:set>
                                      <p:cBhvr>
                                        <p:cTn id="20" dur="1" fill="hold">
                                          <p:stCondLst>
                                            <p:cond delay="0"/>
                                          </p:stCondLst>
                                        </p:cTn>
                                        <p:tgtEl>
                                          <p:spTgt spid="111655"/>
                                        </p:tgtEl>
                                        <p:attrNameLst>
                                          <p:attrName>style.visibility</p:attrName>
                                        </p:attrNameLst>
                                      </p:cBhvr>
                                      <p:to>
                                        <p:strVal val="visible"/>
                                      </p:to>
                                    </p:set>
                                    <p:anim calcmode="lin" valueType="num">
                                      <p:cBhvr>
                                        <p:cTn id="21" dur="500" fill="hold"/>
                                        <p:tgtEl>
                                          <p:spTgt spid="111655"/>
                                        </p:tgtEl>
                                        <p:attrNameLst>
                                          <p:attrName>ppt_x</p:attrName>
                                        </p:attrNameLst>
                                      </p:cBhvr>
                                      <p:tavLst>
                                        <p:tav tm="0">
                                          <p:val>
                                            <p:strVal val="#ppt_x"/>
                                          </p:val>
                                        </p:tav>
                                        <p:tav tm="100000">
                                          <p:val>
                                            <p:strVal val="#ppt_x"/>
                                          </p:val>
                                        </p:tav>
                                      </p:tavLst>
                                    </p:anim>
                                    <p:anim calcmode="lin" valueType="num">
                                      <p:cBhvr>
                                        <p:cTn id="22" dur="500" fill="hold"/>
                                        <p:tgtEl>
                                          <p:spTgt spid="111655"/>
                                        </p:tgtEl>
                                        <p:attrNameLst>
                                          <p:attrName>ppt_y</p:attrName>
                                        </p:attrNameLst>
                                      </p:cBhvr>
                                      <p:tavLst>
                                        <p:tav tm="0">
                                          <p:val>
                                            <p:strVal val="#ppt_y-#ppt_h/2"/>
                                          </p:val>
                                        </p:tav>
                                        <p:tav tm="100000">
                                          <p:val>
                                            <p:strVal val="#ppt_y"/>
                                          </p:val>
                                        </p:tav>
                                      </p:tavLst>
                                    </p:anim>
                                    <p:anim calcmode="lin" valueType="num">
                                      <p:cBhvr>
                                        <p:cTn id="23" dur="500" fill="hold"/>
                                        <p:tgtEl>
                                          <p:spTgt spid="111655"/>
                                        </p:tgtEl>
                                        <p:attrNameLst>
                                          <p:attrName>ppt_w</p:attrName>
                                        </p:attrNameLst>
                                      </p:cBhvr>
                                      <p:tavLst>
                                        <p:tav tm="0">
                                          <p:val>
                                            <p:strVal val="#ppt_w"/>
                                          </p:val>
                                        </p:tav>
                                        <p:tav tm="100000">
                                          <p:val>
                                            <p:strVal val="#ppt_w"/>
                                          </p:val>
                                        </p:tav>
                                      </p:tavLst>
                                    </p:anim>
                                    <p:anim calcmode="lin" valueType="num">
                                      <p:cBhvr>
                                        <p:cTn id="24" dur="500" fill="hold"/>
                                        <p:tgtEl>
                                          <p:spTgt spid="111655"/>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11662"/>
                                        </p:tgtEl>
                                        <p:attrNameLst>
                                          <p:attrName>style.visibility</p:attrName>
                                        </p:attrNameLst>
                                      </p:cBhvr>
                                      <p:to>
                                        <p:strVal val="visible"/>
                                      </p:to>
                                    </p:set>
                                    <p:animEffect transition="in" filter="blinds(horizontal)">
                                      <p:cBhvr>
                                        <p:cTn id="29" dur="500"/>
                                        <p:tgtEl>
                                          <p:spTgt spid="11166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11667"/>
                                        </p:tgtEl>
                                        <p:attrNameLst>
                                          <p:attrName>style.visibility</p:attrName>
                                        </p:attrNameLst>
                                      </p:cBhvr>
                                      <p:to>
                                        <p:strVal val="visible"/>
                                      </p:to>
                                    </p:set>
                                    <p:animEffect transition="in" filter="dissolve">
                                      <p:cBhvr>
                                        <p:cTn id="34" dur="500"/>
                                        <p:tgtEl>
                                          <p:spTgt spid="111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979613" y="2133600"/>
            <a:ext cx="4100512" cy="299402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15963">
              <a:defRPr kumimoji="1" sz="2400">
                <a:solidFill>
                  <a:schemeClr val="tx1"/>
                </a:solidFill>
                <a:latin typeface="Times New Roman" panose="02020603050405020304" pitchFamily="18" charset="0"/>
                <a:ea typeface="宋体" panose="02010600030101010101" pitchFamily="2" charset="-122"/>
              </a:defRPr>
            </a:lvl2pPr>
            <a:lvl3pPr marL="1338263">
              <a:defRPr kumimoji="1" sz="2400">
                <a:solidFill>
                  <a:schemeClr val="tx1"/>
                </a:solidFill>
                <a:latin typeface="Times New Roman" panose="02020603050405020304" pitchFamily="18" charset="0"/>
                <a:ea typeface="宋体" panose="02010600030101010101" pitchFamily="2" charset="-122"/>
              </a:defRPr>
            </a:lvl3pPr>
            <a:lvl4pPr marL="1517650">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70000"/>
              </a:lnSpc>
            </a:pPr>
            <a:r>
              <a:rPr lang="zh-CN" altLang="en-US" sz="2800" b="1">
                <a:solidFill>
                  <a:srgbClr val="993366"/>
                </a:solidFill>
                <a:ea typeface="华文楷体" panose="02010600040101010101" pitchFamily="2" charset="-122"/>
              </a:rPr>
              <a:t>表达体系的建立</a:t>
            </a:r>
          </a:p>
          <a:p>
            <a:pPr lvl="1">
              <a:lnSpc>
                <a:spcPct val="170000"/>
              </a:lnSpc>
            </a:pPr>
            <a:r>
              <a:rPr lang="zh-CN" altLang="en-US" sz="2800" b="1">
                <a:solidFill>
                  <a:schemeClr val="folHlink"/>
                </a:solidFill>
                <a:ea typeface="华文楷体" panose="02010600040101010101" pitchFamily="2" charset="-122"/>
              </a:rPr>
              <a:t>表达载体的构建</a:t>
            </a:r>
          </a:p>
          <a:p>
            <a:pPr lvl="1">
              <a:lnSpc>
                <a:spcPct val="170000"/>
              </a:lnSpc>
            </a:pPr>
            <a:r>
              <a:rPr lang="zh-CN" altLang="en-US" sz="2800" b="1">
                <a:solidFill>
                  <a:schemeClr val="folHlink"/>
                </a:solidFill>
                <a:ea typeface="华文楷体" panose="02010600040101010101" pitchFamily="2" charset="-122"/>
              </a:rPr>
              <a:t>受体细胞的建立</a:t>
            </a:r>
          </a:p>
          <a:p>
            <a:pPr lvl="1">
              <a:lnSpc>
                <a:spcPct val="170000"/>
              </a:lnSpc>
            </a:pPr>
            <a:r>
              <a:rPr lang="zh-CN" altLang="en-US" sz="2800" b="1">
                <a:solidFill>
                  <a:schemeClr val="folHlink"/>
                </a:solidFill>
                <a:ea typeface="华文楷体" panose="02010600040101010101" pitchFamily="2" charset="-122"/>
              </a:rPr>
              <a:t>表达产物的分离纯化</a:t>
            </a:r>
          </a:p>
        </p:txBody>
      </p:sp>
      <p:sp>
        <p:nvSpPr>
          <p:cNvPr id="112643" name="Rectangle 3"/>
          <p:cNvSpPr>
            <a:spLocks noChangeArrowheads="1"/>
          </p:cNvSpPr>
          <p:nvPr/>
        </p:nvSpPr>
        <p:spPr bwMode="auto">
          <a:xfrm>
            <a:off x="1116013" y="476250"/>
            <a:ext cx="5327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438600"/>
                </a:solidFill>
                <a:latin typeface="Times New Roman" panose="02020603050405020304" pitchFamily="18" charset="0"/>
              </a:rPr>
              <a:t>（六）克隆基因的表达</a:t>
            </a:r>
          </a:p>
        </p:txBody>
      </p:sp>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611188" y="1268413"/>
            <a:ext cx="8064500" cy="5092700"/>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9F29A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indent="-15875">
              <a:defRPr kumimoji="1" sz="2400">
                <a:solidFill>
                  <a:schemeClr val="tx1"/>
                </a:solidFill>
                <a:latin typeface="Times New Roman" panose="02020603050405020304" pitchFamily="18" charset="0"/>
                <a:ea typeface="宋体" panose="02010600030101010101" pitchFamily="2" charset="-122"/>
              </a:defRPr>
            </a:lvl3pPr>
            <a:lvl4pPr marL="1795463" indent="-271463">
              <a:defRPr kumimoji="1" sz="2400">
                <a:solidFill>
                  <a:schemeClr val="tx1"/>
                </a:solidFill>
                <a:latin typeface="Times New Roman" panose="02020603050405020304" pitchFamily="18" charset="0"/>
                <a:ea typeface="宋体" panose="02010600030101010101" pitchFamily="2" charset="-122"/>
              </a:defRPr>
            </a:lvl4pPr>
            <a:lvl5pPr marL="1974850">
              <a:defRPr kumimoji="1" sz="2400">
                <a:solidFill>
                  <a:schemeClr val="tx1"/>
                </a:solidFill>
                <a:latin typeface="Times New Roman" panose="02020603050405020304" pitchFamily="18" charset="0"/>
                <a:ea typeface="宋体" panose="02010600030101010101" pitchFamily="2" charset="-122"/>
              </a:defRPr>
            </a:lvl5pPr>
            <a:lvl6pPr marL="243205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8925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4645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0365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30000"/>
              </a:lnSpc>
            </a:pPr>
            <a:r>
              <a:rPr lang="en-US" altLang="zh-CN" sz="2800" b="1">
                <a:solidFill>
                  <a:srgbClr val="2E3770"/>
                </a:solidFill>
                <a:ea typeface="华文楷体" panose="02010600040101010101" pitchFamily="2" charset="-122"/>
              </a:rPr>
              <a:t>1. </a:t>
            </a:r>
            <a:r>
              <a:rPr lang="zh-CN" altLang="en-US" sz="2800" b="1">
                <a:solidFill>
                  <a:srgbClr val="2E3770"/>
                </a:solidFill>
                <a:ea typeface="华文楷体" panose="02010600040101010101" pitchFamily="2" charset="-122"/>
              </a:rPr>
              <a:t>原核表达体系</a:t>
            </a:r>
            <a:r>
              <a:rPr lang="zh-CN" altLang="en-US" sz="2800" b="1">
                <a:ea typeface="华文楷体" panose="02010600040101010101" pitchFamily="2" charset="-122"/>
              </a:rPr>
              <a:t> （</a:t>
            </a:r>
            <a:r>
              <a:rPr lang="en-US" altLang="zh-CN" sz="2800" b="1">
                <a:solidFill>
                  <a:schemeClr val="folHlink"/>
                </a:solidFill>
                <a:ea typeface="华文楷体" panose="02010600040101010101" pitchFamily="2" charset="-122"/>
              </a:rPr>
              <a:t>E.coli</a:t>
            </a:r>
            <a:r>
              <a:rPr lang="zh-CN" altLang="en-US" sz="2800" b="1">
                <a:solidFill>
                  <a:schemeClr val="folHlink"/>
                </a:solidFill>
                <a:ea typeface="华文楷体" panose="02010600040101010101" pitchFamily="2" charset="-122"/>
              </a:rPr>
              <a:t>表达体系最为常用）</a:t>
            </a:r>
          </a:p>
          <a:p>
            <a:pPr lvl="1">
              <a:lnSpc>
                <a:spcPct val="150000"/>
              </a:lnSpc>
            </a:pPr>
            <a:r>
              <a:rPr lang="zh-CN" altLang="en-US" sz="2800" b="1">
                <a:solidFill>
                  <a:srgbClr val="993366"/>
                </a:solidFill>
                <a:ea typeface="华文楷体" panose="02010600040101010101" pitchFamily="2" charset="-122"/>
              </a:rPr>
              <a:t>标准：</a:t>
            </a:r>
            <a:r>
              <a:rPr lang="zh-CN" altLang="en-US" sz="2800" b="1">
                <a:solidFill>
                  <a:schemeClr val="folHlink"/>
                </a:solidFill>
                <a:ea typeface="华文楷体" panose="02010600040101010101" pitchFamily="2" charset="-122"/>
              </a:rPr>
              <a:t>选择标志	强启动子  </a:t>
            </a:r>
          </a:p>
          <a:p>
            <a:pPr lvl="3">
              <a:lnSpc>
                <a:spcPct val="110000"/>
              </a:lnSpc>
            </a:pPr>
            <a:r>
              <a:rPr lang="zh-CN" altLang="en-US" sz="2800" b="1">
                <a:solidFill>
                  <a:schemeClr val="folHlink"/>
                </a:solidFill>
                <a:ea typeface="华文楷体" panose="02010600040101010101" pitchFamily="2" charset="-122"/>
              </a:rPr>
              <a:t>翻译调控序列	多接头克隆位点</a:t>
            </a:r>
          </a:p>
          <a:p>
            <a:pPr lvl="1">
              <a:lnSpc>
                <a:spcPct val="150000"/>
              </a:lnSpc>
            </a:pPr>
            <a:r>
              <a:rPr lang="en-US" altLang="zh-CN" sz="2800" b="1">
                <a:solidFill>
                  <a:srgbClr val="993366"/>
                </a:solidFill>
                <a:ea typeface="华文楷体" panose="02010600040101010101" pitchFamily="2" charset="-122"/>
              </a:rPr>
              <a:t>E.coli</a:t>
            </a:r>
            <a:r>
              <a:rPr lang="zh-CN" altLang="en-US" sz="2800" b="1">
                <a:solidFill>
                  <a:srgbClr val="993366"/>
                </a:solidFill>
                <a:ea typeface="华文楷体" panose="02010600040101010101" pitchFamily="2" charset="-122"/>
              </a:rPr>
              <a:t>表达体系的不足</a:t>
            </a:r>
            <a:r>
              <a:rPr lang="zh-CN" altLang="en-US" sz="2800" b="1">
                <a:solidFill>
                  <a:schemeClr val="folHlink"/>
                </a:solidFill>
                <a:ea typeface="华文楷体" panose="02010600040101010101" pitchFamily="2" charset="-122"/>
              </a:rPr>
              <a:t>    </a:t>
            </a:r>
          </a:p>
          <a:p>
            <a:pPr lvl="2">
              <a:lnSpc>
                <a:spcPct val="150000"/>
              </a:lnSpc>
            </a:pPr>
            <a:r>
              <a:rPr lang="zh-CN" altLang="en-US" sz="2800" b="1">
                <a:solidFill>
                  <a:schemeClr val="folHlink"/>
                </a:solidFill>
                <a:ea typeface="华文楷体" panose="02010600040101010101" pitchFamily="2" charset="-122"/>
              </a:rPr>
              <a:t>不宜表达真核基因组</a:t>
            </a:r>
            <a:r>
              <a:rPr lang="en-US" altLang="zh-CN" sz="2800" b="1">
                <a:solidFill>
                  <a:schemeClr val="folHlink"/>
                </a:solidFill>
                <a:ea typeface="华文楷体" panose="02010600040101010101" pitchFamily="2" charset="-122"/>
              </a:rPr>
              <a:t>DNA</a:t>
            </a:r>
          </a:p>
          <a:p>
            <a:pPr lvl="2">
              <a:lnSpc>
                <a:spcPct val="130000"/>
              </a:lnSpc>
            </a:pPr>
            <a:r>
              <a:rPr lang="zh-CN" altLang="en-US" sz="2800" b="1">
                <a:solidFill>
                  <a:schemeClr val="folHlink"/>
                </a:solidFill>
                <a:ea typeface="华文楷体" panose="02010600040101010101" pitchFamily="2" charset="-122"/>
              </a:rPr>
              <a:t>不能加工表达的真核蛋白质</a:t>
            </a:r>
          </a:p>
          <a:p>
            <a:pPr lvl="2">
              <a:lnSpc>
                <a:spcPct val="130000"/>
              </a:lnSpc>
            </a:pPr>
            <a:r>
              <a:rPr lang="zh-CN" altLang="en-US" sz="2800" b="1">
                <a:solidFill>
                  <a:schemeClr val="folHlink"/>
                </a:solidFill>
                <a:ea typeface="华文楷体" panose="02010600040101010101" pitchFamily="2" charset="-122"/>
              </a:rPr>
              <a:t>表达的蛋白质常形成不溶性包涵体 </a:t>
            </a:r>
            <a:r>
              <a:rPr lang="en-US" altLang="zh-CN" sz="2800" b="1">
                <a:solidFill>
                  <a:schemeClr val="folHlink"/>
                </a:solidFill>
              </a:rPr>
              <a:t>(inclusion body)</a:t>
            </a:r>
            <a:r>
              <a:rPr lang="en-US" altLang="zh-CN"/>
              <a:t> </a:t>
            </a:r>
            <a:endParaRPr lang="en-US" altLang="zh-CN" sz="2800" b="1">
              <a:solidFill>
                <a:schemeClr val="folHlink"/>
              </a:solidFill>
              <a:ea typeface="华文楷体" panose="02010600040101010101" pitchFamily="2" charset="-122"/>
            </a:endParaRPr>
          </a:p>
          <a:p>
            <a:pPr lvl="2">
              <a:lnSpc>
                <a:spcPct val="90000"/>
              </a:lnSpc>
            </a:pPr>
            <a:r>
              <a:rPr lang="zh-CN" altLang="en-US" sz="2800" b="1">
                <a:solidFill>
                  <a:schemeClr val="folHlink"/>
                </a:solidFill>
                <a:ea typeface="华文楷体" panose="02010600040101010101" pitchFamily="2" charset="-122"/>
              </a:rPr>
              <a:t>很难表达大量可溶性蛋白</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strips(downRight)">
                                      <p:cBhvr>
                                        <p:cTn id="7" dur="5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4690" name="Picture 2" desc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8604250" cy="6353175"/>
          </a:xfrm>
          <a:prstGeom prst="rect">
            <a:avLst/>
          </a:prstGeom>
          <a:noFill/>
          <a:extLst>
            <a:ext uri="{909E8E84-426E-40DD-AFC4-6F175D3DCCD1}">
              <a14:hiddenFill xmlns:a14="http://schemas.microsoft.com/office/drawing/2010/main">
                <a:solidFill>
                  <a:srgbClr val="FFFFFF"/>
                </a:solidFill>
              </a14:hiddenFill>
            </a:ext>
          </a:extLst>
        </p:spPr>
      </p:pic>
      <p:sp>
        <p:nvSpPr>
          <p:cNvPr id="114691" name="Line 3"/>
          <p:cNvSpPr>
            <a:spLocks noChangeShapeType="1"/>
          </p:cNvSpPr>
          <p:nvPr/>
        </p:nvSpPr>
        <p:spPr bwMode="auto">
          <a:xfrm>
            <a:off x="6948488" y="6453188"/>
            <a:ext cx="0" cy="2603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4692" name="Text Box 4"/>
          <p:cNvSpPr txBox="1">
            <a:spLocks noChangeArrowheads="1"/>
          </p:cNvSpPr>
          <p:nvPr/>
        </p:nvSpPr>
        <p:spPr bwMode="auto">
          <a:xfrm>
            <a:off x="573088" y="5013325"/>
            <a:ext cx="3322637" cy="1022350"/>
          </a:xfrm>
          <a:prstGeom prst="rect">
            <a:avLst/>
          </a:prstGeom>
          <a:noFill/>
          <a:ln w="76200" cmpd="tri">
            <a:pattFill prst="sphere">
              <a:fgClr>
                <a:srgbClr val="993366"/>
              </a:fgClr>
              <a:bgClr>
                <a:srgbClr val="FFFF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0" lang="zh-CN" altLang="en-US" sz="2800" b="1">
                <a:solidFill>
                  <a:srgbClr val="993366"/>
                </a:solidFill>
                <a:latin typeface="Times New Roman" panose="02020603050405020304" pitchFamily="18" charset="0"/>
                <a:ea typeface="华文楷体" panose="02010600040101010101" pitchFamily="2" charset="-122"/>
              </a:rPr>
              <a:t>大鼠胰岛素原</a:t>
            </a:r>
            <a:r>
              <a:rPr kumimoji="0" lang="en-US" altLang="zh-CN" sz="2800" b="1">
                <a:solidFill>
                  <a:srgbClr val="993366"/>
                </a:solidFill>
                <a:latin typeface="Times New Roman" panose="02020603050405020304" pitchFamily="18" charset="0"/>
                <a:ea typeface="华文楷体" panose="02010600040101010101" pitchFamily="2" charset="-122"/>
              </a:rPr>
              <a:t>cDNA</a:t>
            </a:r>
          </a:p>
          <a:p>
            <a:pPr algn="ctr"/>
            <a:r>
              <a:rPr kumimoji="0" lang="zh-CN" altLang="en-US" sz="2800" b="1">
                <a:solidFill>
                  <a:srgbClr val="993366"/>
                </a:solidFill>
                <a:latin typeface="Times New Roman" panose="02020603050405020304" pitchFamily="18" charset="0"/>
                <a:ea typeface="华文楷体" panose="02010600040101010101" pitchFamily="2" charset="-122"/>
              </a:rPr>
              <a:t>的表达和分泌	</a:t>
            </a:r>
          </a:p>
        </p:txBody>
      </p:sp>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908050"/>
            <a:ext cx="6613525"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900113" y="1125538"/>
            <a:ext cx="7218362" cy="2184400"/>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indent="625475">
              <a:defRPr kumimoji="1" sz="2400">
                <a:solidFill>
                  <a:schemeClr val="tx1"/>
                </a:solidFill>
                <a:latin typeface="Times New Roman" panose="02020603050405020304" pitchFamily="18" charset="0"/>
                <a:ea typeface="宋体" panose="02010600030101010101" pitchFamily="2" charset="-122"/>
              </a:defRPr>
            </a:lvl2pPr>
            <a:lvl3pPr marL="1262063">
              <a:defRPr kumimoji="1" sz="2400">
                <a:solidFill>
                  <a:schemeClr val="tx1"/>
                </a:solidFill>
                <a:latin typeface="Times New Roman" panose="02020603050405020304" pitchFamily="18" charset="0"/>
                <a:ea typeface="宋体" panose="02010600030101010101" pitchFamily="2" charset="-122"/>
              </a:defRPr>
            </a:lvl3pPr>
            <a:lvl4pPr marL="1441450">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b="1">
                <a:solidFill>
                  <a:srgbClr val="993366"/>
                </a:solidFill>
                <a:ea typeface="华文楷体" panose="02010600040101010101" pitchFamily="2" charset="-122"/>
              </a:rPr>
              <a:t>优点：</a:t>
            </a:r>
            <a:r>
              <a:rPr lang="zh-CN" altLang="en-US" sz="2800" b="1">
                <a:solidFill>
                  <a:schemeClr val="folHlink"/>
                </a:solidFill>
                <a:ea typeface="华文楷体" panose="02010600040101010101" pitchFamily="2" charset="-122"/>
              </a:rPr>
              <a:t>可表达克隆的</a:t>
            </a:r>
            <a:r>
              <a:rPr lang="en-US" altLang="zh-CN" sz="2800" b="1">
                <a:solidFill>
                  <a:schemeClr val="folHlink"/>
                </a:solidFill>
                <a:ea typeface="华文楷体" panose="02010600040101010101" pitchFamily="2" charset="-122"/>
              </a:rPr>
              <a:t>cDNA</a:t>
            </a:r>
            <a:r>
              <a:rPr lang="zh-CN" altLang="en-US" sz="2800" b="1">
                <a:solidFill>
                  <a:schemeClr val="folHlink"/>
                </a:solidFill>
                <a:ea typeface="华文楷体" panose="02010600040101010101" pitchFamily="2" charset="-122"/>
              </a:rPr>
              <a:t>及真核基因组</a:t>
            </a:r>
            <a:r>
              <a:rPr lang="en-US" altLang="zh-CN" sz="2800" b="1">
                <a:solidFill>
                  <a:schemeClr val="folHlink"/>
                </a:solidFill>
                <a:ea typeface="华文楷体" panose="02010600040101010101" pitchFamily="2" charset="-122"/>
              </a:rPr>
              <a:t>DNA</a:t>
            </a:r>
          </a:p>
          <a:p>
            <a:pPr lvl="1"/>
            <a:r>
              <a:rPr lang="zh-CN" altLang="en-US" sz="2800" b="1">
                <a:solidFill>
                  <a:schemeClr val="folHlink"/>
                </a:solidFill>
                <a:ea typeface="华文楷体" panose="02010600040101010101" pitchFamily="2" charset="-122"/>
              </a:rPr>
              <a:t>可适当修饰表达的蛋白质</a:t>
            </a:r>
          </a:p>
          <a:p>
            <a:pPr lvl="1">
              <a:lnSpc>
                <a:spcPct val="110000"/>
              </a:lnSpc>
            </a:pPr>
            <a:r>
              <a:rPr lang="zh-CN" altLang="en-US" sz="2800" b="1">
                <a:solidFill>
                  <a:schemeClr val="folHlink"/>
                </a:solidFill>
                <a:ea typeface="华文楷体" panose="02010600040101010101" pitchFamily="2" charset="-122"/>
              </a:rPr>
              <a:t>表达产物分区域积累</a:t>
            </a:r>
          </a:p>
          <a:p>
            <a:pPr>
              <a:lnSpc>
                <a:spcPct val="160000"/>
              </a:lnSpc>
            </a:pPr>
            <a:r>
              <a:rPr lang="zh-CN" altLang="en-US" sz="2800" b="1">
                <a:solidFill>
                  <a:srgbClr val="993366"/>
                </a:solidFill>
                <a:ea typeface="华文楷体" panose="02010600040101010101" pitchFamily="2" charset="-122"/>
              </a:rPr>
              <a:t>缺点：</a:t>
            </a:r>
            <a:r>
              <a:rPr lang="zh-CN" altLang="en-US" sz="2800" b="1">
                <a:solidFill>
                  <a:schemeClr val="folHlink"/>
                </a:solidFill>
                <a:ea typeface="华文楷体" panose="02010600040101010101" pitchFamily="2" charset="-122"/>
              </a:rPr>
              <a:t>操作技术难、费时、经济</a:t>
            </a:r>
          </a:p>
        </p:txBody>
      </p:sp>
      <p:sp>
        <p:nvSpPr>
          <p:cNvPr id="116739" name="Text Box 3"/>
          <p:cNvSpPr txBox="1">
            <a:spLocks noChangeArrowheads="1"/>
          </p:cNvSpPr>
          <p:nvPr/>
        </p:nvSpPr>
        <p:spPr bwMode="auto">
          <a:xfrm>
            <a:off x="900113" y="3429000"/>
            <a:ext cx="7239000" cy="519113"/>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solidFill>
                  <a:srgbClr val="993366"/>
                </a:solidFill>
                <a:latin typeface="Times New Roman" panose="02020603050405020304" pitchFamily="18" charset="0"/>
                <a:ea typeface="华文楷体" panose="02010600040101010101" pitchFamily="2" charset="-122"/>
              </a:rPr>
              <a:t>转染</a:t>
            </a:r>
            <a:r>
              <a:rPr lang="zh-CN" altLang="en-US" sz="2800" b="1">
                <a:solidFill>
                  <a:schemeClr val="folHlink"/>
                </a:solidFill>
                <a:latin typeface="Times New Roman" panose="02020603050405020304" pitchFamily="18" charset="0"/>
                <a:ea typeface="华文楷体" panose="02010600040101010101" pitchFamily="2" charset="-122"/>
              </a:rPr>
              <a:t> </a:t>
            </a:r>
            <a:r>
              <a:rPr lang="en-US" altLang="zh-CN" sz="2800" b="1">
                <a:solidFill>
                  <a:schemeClr val="folHlink"/>
                </a:solidFill>
                <a:latin typeface="Times New Roman" panose="02020603050405020304" pitchFamily="18" charset="0"/>
              </a:rPr>
              <a:t>—— </a:t>
            </a:r>
            <a:r>
              <a:rPr lang="zh-CN" altLang="en-US" sz="2800" b="1">
                <a:solidFill>
                  <a:schemeClr val="folHlink"/>
                </a:solidFill>
                <a:latin typeface="Times New Roman" panose="02020603050405020304" pitchFamily="18" charset="0"/>
                <a:ea typeface="华文楷体" panose="02010600040101010101" pitchFamily="2" charset="-122"/>
              </a:rPr>
              <a:t>将表达载体导入真核细胞的过程</a:t>
            </a:r>
          </a:p>
        </p:txBody>
      </p:sp>
      <p:sp>
        <p:nvSpPr>
          <p:cNvPr id="116740" name="Rectangle 4"/>
          <p:cNvSpPr>
            <a:spLocks noChangeArrowheads="1"/>
          </p:cNvSpPr>
          <p:nvPr/>
        </p:nvSpPr>
        <p:spPr bwMode="auto">
          <a:xfrm>
            <a:off x="1692275" y="4149725"/>
            <a:ext cx="5486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indent="533400">
              <a:defRPr kumimoji="1" sz="2400">
                <a:solidFill>
                  <a:schemeClr val="tx1"/>
                </a:solidFill>
                <a:latin typeface="Times New Roman" panose="02020603050405020304" pitchFamily="18" charset="0"/>
                <a:ea typeface="宋体" panose="02010600030101010101" pitchFamily="2" charset="-122"/>
              </a:defRPr>
            </a:lvl2pPr>
            <a:lvl3pPr marL="1338263">
              <a:defRPr kumimoji="1" sz="2400">
                <a:solidFill>
                  <a:schemeClr val="tx1"/>
                </a:solidFill>
                <a:latin typeface="Times New Roman" panose="02020603050405020304" pitchFamily="18" charset="0"/>
                <a:ea typeface="宋体" panose="02010600030101010101" pitchFamily="2" charset="-122"/>
              </a:defRPr>
            </a:lvl3pPr>
            <a:lvl4pPr marL="1517650">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60000"/>
              </a:lnSpc>
              <a:spcBef>
                <a:spcPct val="50000"/>
              </a:spcBef>
            </a:pPr>
            <a:r>
              <a:rPr lang="zh-CN" altLang="en-US" sz="2800" b="1">
                <a:solidFill>
                  <a:srgbClr val="993366"/>
                </a:solidFill>
                <a:ea typeface="华文楷体" panose="02010600040101010101" pitchFamily="2" charset="-122"/>
              </a:rPr>
              <a:t>方法：</a:t>
            </a:r>
            <a:r>
              <a:rPr lang="zh-CN" altLang="en-US" sz="2800" b="1">
                <a:solidFill>
                  <a:schemeClr val="folHlink"/>
                </a:solidFill>
                <a:ea typeface="华文楷体" panose="02010600040101010101" pitchFamily="2" charset="-122"/>
              </a:rPr>
              <a:t>磷酸钙转染</a:t>
            </a:r>
          </a:p>
          <a:p>
            <a:pPr lvl="1">
              <a:lnSpc>
                <a:spcPct val="60000"/>
              </a:lnSpc>
              <a:spcBef>
                <a:spcPct val="50000"/>
              </a:spcBef>
            </a:pPr>
            <a:r>
              <a:rPr lang="en-US" altLang="zh-CN" sz="2800" b="1">
                <a:solidFill>
                  <a:schemeClr val="folHlink"/>
                </a:solidFill>
                <a:ea typeface="华文楷体" panose="02010600040101010101" pitchFamily="2" charset="-122"/>
              </a:rPr>
              <a:t>DEAE</a:t>
            </a:r>
            <a:r>
              <a:rPr lang="zh-CN" altLang="en-US" sz="2800" b="1">
                <a:solidFill>
                  <a:schemeClr val="folHlink"/>
                </a:solidFill>
                <a:ea typeface="华文楷体" panose="02010600040101010101" pitchFamily="2" charset="-122"/>
              </a:rPr>
              <a:t>葡聚糖介导转染</a:t>
            </a:r>
          </a:p>
          <a:p>
            <a:pPr lvl="1">
              <a:lnSpc>
                <a:spcPct val="60000"/>
              </a:lnSpc>
              <a:spcBef>
                <a:spcPct val="50000"/>
              </a:spcBef>
            </a:pPr>
            <a:r>
              <a:rPr lang="zh-CN" altLang="en-US" sz="2800" b="1">
                <a:solidFill>
                  <a:schemeClr val="folHlink"/>
                </a:solidFill>
                <a:ea typeface="华文楷体" panose="02010600040101010101" pitchFamily="2" charset="-122"/>
              </a:rPr>
              <a:t>电穿孔   </a:t>
            </a:r>
          </a:p>
          <a:p>
            <a:pPr lvl="1">
              <a:lnSpc>
                <a:spcPct val="60000"/>
              </a:lnSpc>
              <a:spcBef>
                <a:spcPct val="50000"/>
              </a:spcBef>
            </a:pPr>
            <a:r>
              <a:rPr lang="zh-CN" altLang="en-US" sz="2800" b="1">
                <a:solidFill>
                  <a:schemeClr val="folHlink"/>
                </a:solidFill>
                <a:ea typeface="华文楷体" panose="02010600040101010101" pitchFamily="2" charset="-122"/>
              </a:rPr>
              <a:t>脂质体转染   </a:t>
            </a:r>
          </a:p>
          <a:p>
            <a:pPr lvl="1">
              <a:lnSpc>
                <a:spcPct val="60000"/>
              </a:lnSpc>
              <a:spcBef>
                <a:spcPct val="50000"/>
              </a:spcBef>
            </a:pPr>
            <a:r>
              <a:rPr lang="zh-CN" altLang="en-US" sz="2800" b="1">
                <a:solidFill>
                  <a:schemeClr val="folHlink"/>
                </a:solidFill>
                <a:ea typeface="华文楷体" panose="02010600040101010101" pitchFamily="2" charset="-122"/>
              </a:rPr>
              <a:t>显微注射</a:t>
            </a:r>
            <a:r>
              <a:rPr lang="zh-CN" altLang="en-US" sz="2800" b="1">
                <a:ea typeface="华文楷体" panose="02010600040101010101" pitchFamily="2" charset="-122"/>
              </a:rPr>
              <a:t>       </a:t>
            </a:r>
          </a:p>
        </p:txBody>
      </p:sp>
      <p:sp>
        <p:nvSpPr>
          <p:cNvPr id="116741" name="Rectangle 5"/>
          <p:cNvSpPr>
            <a:spLocks noChangeArrowheads="1"/>
          </p:cNvSpPr>
          <p:nvPr/>
        </p:nvSpPr>
        <p:spPr bwMode="auto">
          <a:xfrm>
            <a:off x="1187450" y="549275"/>
            <a:ext cx="7473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solidFill>
                  <a:srgbClr val="2E3770"/>
                </a:solidFill>
                <a:latin typeface="Times New Roman" panose="02020603050405020304" pitchFamily="18" charset="0"/>
                <a:ea typeface="华文楷体" panose="02010600040101010101" pitchFamily="2" charset="-122"/>
              </a:rPr>
              <a:t>2.  </a:t>
            </a:r>
            <a:r>
              <a:rPr lang="zh-CN" altLang="en-US" sz="2800" b="1">
                <a:solidFill>
                  <a:srgbClr val="2E3770"/>
                </a:solidFill>
                <a:latin typeface="Times New Roman" panose="02020603050405020304" pitchFamily="18" charset="0"/>
                <a:ea typeface="华文楷体" panose="02010600040101010101" pitchFamily="2" charset="-122"/>
              </a:rPr>
              <a:t>真核表达体系</a:t>
            </a:r>
            <a:r>
              <a:rPr lang="zh-CN" altLang="en-US" sz="2800" b="1">
                <a:latin typeface="Times New Roman" panose="02020603050405020304" pitchFamily="18" charset="0"/>
                <a:ea typeface="华文楷体" panose="02010600040101010101" pitchFamily="2" charset="-122"/>
              </a:rPr>
              <a:t>     </a:t>
            </a:r>
            <a:r>
              <a:rPr lang="zh-CN" altLang="en-US" sz="2800" b="1">
                <a:solidFill>
                  <a:srgbClr val="993366"/>
                </a:solidFill>
                <a:latin typeface="Times New Roman" panose="02020603050405020304" pitchFamily="18" charset="0"/>
                <a:ea typeface="华文楷体" panose="02010600040101010101" pitchFamily="2" charset="-122"/>
              </a:rPr>
              <a:t>酵母、昆虫、乳类动物细胞</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wipe(up)">
                                      <p:cBhvr>
                                        <p:cTn id="7" dur="500"/>
                                        <p:tgtEl>
                                          <p:spTgt spid="116739"/>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16740"/>
                                        </p:tgtEl>
                                        <p:attrNameLst>
                                          <p:attrName>style.visibility</p:attrName>
                                        </p:attrNameLst>
                                      </p:cBhvr>
                                      <p:to>
                                        <p:strVal val="visible"/>
                                      </p:to>
                                    </p:set>
                                    <p:animEffect transition="in" filter="strips(downRight)">
                                      <p:cBhvr>
                                        <p:cTn id="11" dur="5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utoUpdateAnimBg="0"/>
      <p:bldP spid="11674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00113" y="476250"/>
            <a:ext cx="635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Lst>
              <a:defRPr kumimoji="1" sz="2400">
                <a:solidFill>
                  <a:schemeClr val="tx1"/>
                </a:solidFill>
                <a:latin typeface="Times New Roman" panose="02020603050405020304" pitchFamily="18" charset="0"/>
                <a:ea typeface="宋体" panose="02010600030101010101" pitchFamily="2" charset="-122"/>
              </a:defRPr>
            </a:lvl1pPr>
            <a:lvl2pPr marL="179388">
              <a:tabLst>
                <a:tab pos="0" algn="l"/>
              </a:tabLst>
              <a:defRPr kumimoji="1" sz="2400">
                <a:solidFill>
                  <a:schemeClr val="tx1"/>
                </a:solidFill>
                <a:latin typeface="Times New Roman" panose="02020603050405020304" pitchFamily="18" charset="0"/>
                <a:ea typeface="宋体" panose="02010600030101010101" pitchFamily="2" charset="-122"/>
              </a:defRPr>
            </a:lvl2pPr>
            <a:lvl3pPr>
              <a:tabLst>
                <a:tab pos="0" algn="l"/>
              </a:tabLst>
              <a:defRPr kumimoji="1" sz="2400">
                <a:solidFill>
                  <a:schemeClr val="tx1"/>
                </a:solidFill>
                <a:latin typeface="Times New Roman" panose="02020603050405020304" pitchFamily="18" charset="0"/>
                <a:ea typeface="宋体" panose="02010600030101010101" pitchFamily="2" charset="-122"/>
              </a:defRPr>
            </a:lvl3pPr>
            <a:lvl4pPr>
              <a:tabLst>
                <a:tab pos="0" algn="l"/>
              </a:tabLst>
              <a:defRPr kumimoji="1" sz="2400">
                <a:solidFill>
                  <a:schemeClr val="tx1"/>
                </a:solidFill>
                <a:latin typeface="Times New Roman" panose="02020603050405020304" pitchFamily="18" charset="0"/>
                <a:ea typeface="宋体" panose="02010600030101010101" pitchFamily="2" charset="-122"/>
              </a:defRPr>
            </a:lvl4pPr>
            <a:lvl5pPr>
              <a:tabLst>
                <a:tab pos="0" algn="l"/>
              </a:tabLst>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tabLst>
                <a:tab pos="0" algn="l"/>
              </a:tabLs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tabLst>
                <a:tab pos="0" algn="l"/>
              </a:tabLs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tabLst>
                <a:tab pos="0" algn="l"/>
              </a:tabLs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tabLst>
                <a:tab pos="0" algn="l"/>
              </a:tabLst>
              <a:defRPr kumimoji="1" sz="2400">
                <a:solidFill>
                  <a:schemeClr val="tx1"/>
                </a:solidFill>
                <a:latin typeface="Times New Roman" panose="02020603050405020304" pitchFamily="18" charset="0"/>
                <a:ea typeface="宋体" panose="02010600030101010101" pitchFamily="2" charset="-122"/>
              </a:defRPr>
            </a:lvl9pPr>
          </a:lstStyle>
          <a:p>
            <a:pPr lvl="1"/>
            <a:r>
              <a:rPr lang="zh-CN" altLang="en-US" sz="3600" b="1">
                <a:solidFill>
                  <a:srgbClr val="CC0099"/>
                </a:solidFill>
              </a:rPr>
              <a:t>二、细菌的基因转移与重组</a:t>
            </a:r>
          </a:p>
        </p:txBody>
      </p:sp>
      <p:sp>
        <p:nvSpPr>
          <p:cNvPr id="14339" name="Text Box 3"/>
          <p:cNvSpPr txBox="1">
            <a:spLocks noChangeArrowheads="1"/>
          </p:cNvSpPr>
          <p:nvPr/>
        </p:nvSpPr>
        <p:spPr bwMode="auto">
          <a:xfrm>
            <a:off x="1331913" y="1628775"/>
            <a:ext cx="3671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448D35"/>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chemeClr val="tx2"/>
                </a:solidFill>
                <a:latin typeface="Times New Roman" panose="02020603050405020304" pitchFamily="18" charset="0"/>
              </a:rPr>
              <a:t>（一）接合作用</a:t>
            </a:r>
          </a:p>
        </p:txBody>
      </p:sp>
      <p:sp>
        <p:nvSpPr>
          <p:cNvPr id="14340" name="Text Box 4"/>
          <p:cNvSpPr txBox="1">
            <a:spLocks noChangeArrowheads="1"/>
          </p:cNvSpPr>
          <p:nvPr/>
        </p:nvSpPr>
        <p:spPr bwMode="auto">
          <a:xfrm>
            <a:off x="900113" y="2636838"/>
            <a:ext cx="7129462"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622300">
              <a:defRPr kumimoji="1" sz="2400">
                <a:solidFill>
                  <a:schemeClr val="tx1"/>
                </a:solidFill>
                <a:latin typeface="Times New Roman" panose="02020603050405020304" pitchFamily="18" charset="0"/>
                <a:ea typeface="宋体" panose="02010600030101010101" pitchFamily="2" charset="-122"/>
              </a:defRPr>
            </a:lvl1pPr>
            <a:lvl2pPr marL="1349375">
              <a:defRPr kumimoji="1" sz="2400">
                <a:solidFill>
                  <a:schemeClr val="tx1"/>
                </a:solidFill>
                <a:latin typeface="Times New Roman" panose="02020603050405020304" pitchFamily="18" charset="0"/>
                <a:ea typeface="宋体" panose="02010600030101010101" pitchFamily="2" charset="-122"/>
              </a:defRPr>
            </a:lvl2pPr>
            <a:lvl3pPr marL="1528763">
              <a:defRPr kumimoji="1" sz="2400">
                <a:solidFill>
                  <a:schemeClr val="tx1"/>
                </a:solidFill>
                <a:latin typeface="Times New Roman" panose="02020603050405020304" pitchFamily="18" charset="0"/>
                <a:ea typeface="宋体" panose="02010600030101010101" pitchFamily="2" charset="-122"/>
              </a:defRPr>
            </a:lvl3pPr>
            <a:lvl4pPr marL="1708150">
              <a:defRPr kumimoji="1" sz="2400">
                <a:solidFill>
                  <a:schemeClr val="tx1"/>
                </a:solidFill>
                <a:latin typeface="Times New Roman" panose="02020603050405020304" pitchFamily="18" charset="0"/>
                <a:ea typeface="宋体" panose="02010600030101010101" pitchFamily="2" charset="-122"/>
              </a:defRPr>
            </a:lvl4pPr>
            <a:lvl5pPr marL="1887538">
              <a:defRPr kumimoji="1" sz="2400">
                <a:solidFill>
                  <a:schemeClr val="tx1"/>
                </a:solidFill>
                <a:latin typeface="Times New Roman" panose="02020603050405020304" pitchFamily="18" charset="0"/>
                <a:ea typeface="宋体" panose="02010600030101010101" pitchFamily="2" charset="-122"/>
              </a:defRPr>
            </a:lvl5pPr>
            <a:lvl6pPr marL="23447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019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2591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7163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fontAlgn="ctr">
              <a:lnSpc>
                <a:spcPct val="160000"/>
              </a:lnSpc>
            </a:pPr>
            <a:r>
              <a:rPr lang="zh-CN" altLang="en-US" sz="2800" b="1">
                <a:solidFill>
                  <a:schemeClr val="folHlink"/>
                </a:solidFill>
                <a:ea typeface="华文楷体" panose="02010600040101010101" pitchFamily="2" charset="-122"/>
              </a:rPr>
              <a:t>当细胞与细胞、或细菌通过菌毛相互接触时，质粒</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从一个细胞（细菌）转移至另一细胞（细菌）的</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转移称为</a:t>
            </a:r>
            <a:r>
              <a:rPr lang="zh-CN" altLang="en-US" sz="2800" b="1">
                <a:solidFill>
                  <a:srgbClr val="993366"/>
                </a:solidFill>
                <a:ea typeface="华文楷体" panose="02010600040101010101" pitchFamily="2" charset="-122"/>
              </a:rPr>
              <a:t>接合作用</a:t>
            </a:r>
            <a:r>
              <a:rPr lang="en-US" altLang="zh-CN" sz="2800" b="1">
                <a:solidFill>
                  <a:srgbClr val="993366"/>
                </a:solidFill>
                <a:ea typeface="华文楷体" panose="02010600040101010101" pitchFamily="2" charset="-122"/>
              </a:rPr>
              <a:t>(conjugation)</a:t>
            </a:r>
            <a:r>
              <a:rPr lang="zh-CN" altLang="en-US" sz="2800" b="1">
                <a:solidFill>
                  <a:schemeClr val="folHlink"/>
                </a:solidFill>
                <a:ea typeface="华文楷体" panose="02010600040101010101" pitchFamily="2" charset="-122"/>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4340"/>
                                        </p:tgtEl>
                                        <p:attrNameLst>
                                          <p:attrName>style.visibility</p:attrName>
                                        </p:attrNameLst>
                                      </p:cBhvr>
                                      <p:to>
                                        <p:strVal val="visible"/>
                                      </p:to>
                                    </p:set>
                                    <p:animEffect transition="in" filter="wipe(up)">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2268538" y="6165850"/>
            <a:ext cx="4716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solidFill>
                  <a:schemeClr val="folHlink"/>
                </a:solidFill>
                <a:latin typeface="Times New Roman" panose="02020603050405020304" pitchFamily="18" charset="0"/>
                <a:ea typeface="华文楷体" panose="02010600040101010101" pitchFamily="2" charset="-122"/>
              </a:rPr>
              <a:t>表达载体</a:t>
            </a:r>
            <a:r>
              <a:rPr lang="en-US" altLang="zh-CN" b="1">
                <a:solidFill>
                  <a:schemeClr val="folHlink"/>
                </a:solidFill>
                <a:latin typeface="Times New Roman" panose="02020603050405020304" pitchFamily="18" charset="0"/>
                <a:ea typeface="华文楷体" panose="02010600040101010101" pitchFamily="2" charset="-122"/>
              </a:rPr>
              <a:t>pFASTBACI </a:t>
            </a:r>
            <a:r>
              <a:rPr lang="zh-CN" altLang="en-US" b="1">
                <a:solidFill>
                  <a:schemeClr val="folHlink"/>
                </a:solidFill>
                <a:latin typeface="Times New Roman" panose="02020603050405020304" pitchFamily="18" charset="0"/>
                <a:ea typeface="华文楷体" panose="02010600040101010101" pitchFamily="2" charset="-122"/>
              </a:rPr>
              <a:t>的物理图谱</a:t>
            </a:r>
          </a:p>
        </p:txBody>
      </p:sp>
      <p:pic>
        <p:nvPicPr>
          <p:cNvPr id="117763" name="Picture 3" desc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76250"/>
            <a:ext cx="7416800" cy="559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8786" name="Picture 2" desc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0"/>
            <a:ext cx="756126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Picture 4" descr="0"/>
          <p:cNvPicPr>
            <a:picLocks noChangeAspect="1" noChangeArrowheads="1"/>
          </p:cNvPicPr>
          <p:nvPr/>
        </p:nvPicPr>
        <p:blipFill>
          <a:blip r:embed="rId2">
            <a:clrChange>
              <a:clrFrom>
                <a:srgbClr val="F2F3F8"/>
              </a:clrFrom>
              <a:clrTo>
                <a:srgbClr val="F2F3F8">
                  <a:alpha val="0"/>
                </a:srgbClr>
              </a:clrTo>
            </a:clrChange>
            <a:extLst>
              <a:ext uri="{28A0092B-C50C-407E-A947-70E740481C1C}">
                <a14:useLocalDpi xmlns:a14="http://schemas.microsoft.com/office/drawing/2010/main" val="0"/>
              </a:ext>
            </a:extLst>
          </a:blip>
          <a:srcRect/>
          <a:stretch>
            <a:fillRect/>
          </a:stretch>
        </p:blipFill>
        <p:spPr bwMode="auto">
          <a:xfrm>
            <a:off x="0" y="1052513"/>
            <a:ext cx="9144000" cy="5329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ChangeArrowheads="1"/>
          </p:cNvSpPr>
          <p:nvPr/>
        </p:nvSpPr>
        <p:spPr bwMode="auto">
          <a:xfrm>
            <a:off x="827088" y="1484313"/>
            <a:ext cx="7561262"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179388" indent="719138">
              <a:defRPr kumimoji="1" sz="2400">
                <a:solidFill>
                  <a:schemeClr val="tx1"/>
                </a:solidFill>
                <a:latin typeface="Times New Roman" panose="02020603050405020304" pitchFamily="18" charset="0"/>
                <a:ea typeface="宋体" panose="02010600030101010101" pitchFamily="2" charset="-122"/>
              </a:defRPr>
            </a:lvl2pPr>
            <a:lvl3pPr marL="1438275">
              <a:defRPr kumimoji="1" sz="2400">
                <a:solidFill>
                  <a:schemeClr val="tx1"/>
                </a:solidFill>
                <a:latin typeface="Times New Roman" panose="02020603050405020304" pitchFamily="18" charset="0"/>
                <a:ea typeface="宋体" panose="02010600030101010101" pitchFamily="2" charset="-122"/>
              </a:defRPr>
            </a:lvl3pPr>
            <a:lvl4pPr marL="1617663">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30000"/>
              </a:lnSpc>
              <a:spcBef>
                <a:spcPct val="50000"/>
              </a:spcBef>
              <a:buClr>
                <a:schemeClr val="folHlink"/>
              </a:buClr>
              <a:buSzPct val="60000"/>
              <a:buFont typeface="Wingdings" panose="05000000000000000000" pitchFamily="2" charset="2"/>
              <a:buNone/>
            </a:pPr>
            <a:r>
              <a:rPr lang="zh-CN" altLang="en-US" sz="3200" b="1">
                <a:solidFill>
                  <a:srgbClr val="438600"/>
                </a:solidFill>
                <a:latin typeface="宋体" panose="02010600030101010101" pitchFamily="2" charset="-122"/>
              </a:rPr>
              <a:t>（一）疾病基因的发现与克隆</a:t>
            </a:r>
            <a:endParaRPr lang="zh-CN" altLang="en-US" sz="3200" b="1">
              <a:solidFill>
                <a:schemeClr val="folHlink"/>
              </a:solidFill>
              <a:latin typeface="宋体" panose="02010600030101010101" pitchFamily="2" charset="-122"/>
            </a:endParaRPr>
          </a:p>
          <a:p>
            <a:pPr lvl="1">
              <a:lnSpc>
                <a:spcPct val="130000"/>
              </a:lnSpc>
              <a:spcBef>
                <a:spcPct val="50000"/>
              </a:spcBef>
              <a:buClr>
                <a:schemeClr val="folHlink"/>
              </a:buClr>
              <a:buSzPct val="60000"/>
              <a:buFont typeface="Wingdings" panose="05000000000000000000" pitchFamily="2" charset="2"/>
              <a:buNone/>
            </a:pPr>
            <a:r>
              <a:rPr lang="zh-CN" altLang="en-US" sz="2800" b="1">
                <a:solidFill>
                  <a:schemeClr val="folHlink"/>
                </a:solidFill>
                <a:ea typeface="华文楷体" panose="02010600040101010101" pitchFamily="2" charset="-122"/>
              </a:rPr>
              <a:t>根据基因定位克隆之并研究其性质，而认识疾病的分子机制。</a:t>
            </a:r>
          </a:p>
        </p:txBody>
      </p:sp>
      <p:sp>
        <p:nvSpPr>
          <p:cNvPr id="119810" name="Rectangle 2"/>
          <p:cNvSpPr>
            <a:spLocks noGrp="1" noChangeArrowheads="1"/>
          </p:cNvSpPr>
          <p:nvPr>
            <p:ph type="title"/>
          </p:nvPr>
        </p:nvSpPr>
        <p:spPr>
          <a:xfrm>
            <a:off x="1258888" y="404813"/>
            <a:ext cx="6248400" cy="595312"/>
          </a:xfrm>
        </p:spPr>
        <p:txBody>
          <a:bodyPr/>
          <a:lstStyle/>
          <a:p>
            <a:r>
              <a:rPr lang="zh-CN" altLang="en-US" sz="3600" b="1">
                <a:solidFill>
                  <a:srgbClr val="CC0099"/>
                </a:solidFill>
              </a:rPr>
              <a:t>三、与医学的关系</a:t>
            </a:r>
          </a:p>
        </p:txBody>
      </p:sp>
      <p:sp>
        <p:nvSpPr>
          <p:cNvPr id="119812" name="Rectangle 4">
            <a:hlinkClick r:id="" action="ppaction://hlinkshowjump?jump=nextslide"/>
          </p:cNvPr>
          <p:cNvSpPr>
            <a:spLocks noChangeArrowheads="1"/>
          </p:cNvSpPr>
          <p:nvPr/>
        </p:nvSpPr>
        <p:spPr bwMode="auto">
          <a:xfrm>
            <a:off x="827088" y="4581525"/>
            <a:ext cx="304006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0000"/>
              </a:lnSpc>
              <a:spcBef>
                <a:spcPct val="20000"/>
              </a:spcBef>
              <a:buClr>
                <a:schemeClr val="folHlink"/>
              </a:buClr>
              <a:buSzPct val="60000"/>
              <a:buFont typeface="Wingdings" panose="05000000000000000000" pitchFamily="2" charset="2"/>
              <a:buNone/>
            </a:pPr>
            <a:r>
              <a:rPr kumimoji="0" lang="zh-CN" altLang="en-US" sz="3200" b="1">
                <a:solidFill>
                  <a:srgbClr val="438600"/>
                </a:solidFill>
                <a:latin typeface="Times New Roman" panose="02020603050405020304" pitchFamily="18" charset="0"/>
              </a:rPr>
              <a:t>（二）生</a:t>
            </a:r>
            <a:r>
              <a:rPr lang="zh-CN" altLang="en-US" sz="3200" b="1">
                <a:solidFill>
                  <a:srgbClr val="438600"/>
                </a:solidFill>
                <a:latin typeface="Times New Roman" panose="02020603050405020304" pitchFamily="18" charset="0"/>
              </a:rPr>
              <a:t>物制药</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wipe(left)">
                                      <p:cBhvr>
                                        <p:cTn id="7" dur="500"/>
                                        <p:tgtEl>
                                          <p:spTgt spid="1198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2"/>
                                        </p:tgtEl>
                                        <p:attrNameLst>
                                          <p:attrName>style.visibility</p:attrName>
                                        </p:attrNameLst>
                                      </p:cBhvr>
                                      <p:to>
                                        <p:strVal val="visible"/>
                                      </p:to>
                                    </p:set>
                                    <p:animEffect transition="in" filter="wipe(left)">
                                      <p:cBhvr>
                                        <p:cTn id="12" dur="5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P spid="119812"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3602038" y="333375"/>
            <a:ext cx="1606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CN" altLang="en-US" sz="2800" b="1">
                <a:solidFill>
                  <a:srgbClr val="993366"/>
                </a:solidFill>
                <a:latin typeface="Times New Roman" panose="02020603050405020304" pitchFamily="18" charset="0"/>
                <a:ea typeface="华文楷体" panose="02010600040101010101" pitchFamily="2" charset="-122"/>
              </a:rPr>
              <a:t>医药产品</a:t>
            </a:r>
          </a:p>
        </p:txBody>
      </p:sp>
      <p:graphicFrame>
        <p:nvGraphicFramePr>
          <p:cNvPr id="121859" name="Group 3"/>
          <p:cNvGraphicFramePr>
            <a:graphicFrameLocks noGrp="1"/>
          </p:cNvGraphicFramePr>
          <p:nvPr/>
        </p:nvGraphicFramePr>
        <p:xfrm>
          <a:off x="684213" y="981075"/>
          <a:ext cx="7632700" cy="5386388"/>
        </p:xfrm>
        <a:graphic>
          <a:graphicData uri="http://schemas.openxmlformats.org/drawingml/2006/table">
            <a:tbl>
              <a:tblPr/>
              <a:tblGrid>
                <a:gridCol w="3600450">
                  <a:extLst>
                    <a:ext uri="{9D8B030D-6E8A-4147-A177-3AD203B41FA5}">
                      <a16:colId xmlns:a16="http://schemas.microsoft.com/office/drawing/2014/main" val="2574587643"/>
                    </a:ext>
                  </a:extLst>
                </a:gridCol>
                <a:gridCol w="4032250">
                  <a:extLst>
                    <a:ext uri="{9D8B030D-6E8A-4147-A177-3AD203B41FA5}">
                      <a16:colId xmlns:a16="http://schemas.microsoft.com/office/drawing/2014/main" val="791453955"/>
                    </a:ext>
                  </a:extLst>
                </a:gridCol>
              </a:tblGrid>
              <a:tr h="290513">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rgbClr val="993366"/>
                          </a:solidFill>
                          <a:effectLst/>
                          <a:latin typeface="Times New Roman" panose="02020603050405020304" pitchFamily="18" charset="0"/>
                          <a:ea typeface="华文楷体" panose="02010600040101010101" pitchFamily="2" charset="-122"/>
                        </a:rPr>
                        <a:t>产    品</a:t>
                      </a:r>
                    </a:p>
                  </a:txBody>
                  <a:tcPr anchor="ctr" horzOverflow="overflow">
                    <a:lnL cap="flat">
                      <a:noFill/>
                    </a:lnL>
                    <a:lnR>
                      <a:noFill/>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rgbClr val="993366"/>
                          </a:solidFill>
                          <a:effectLst/>
                          <a:latin typeface="Times New Roman" panose="02020603050405020304" pitchFamily="18" charset="0"/>
                          <a:ea typeface="华文楷体" panose="02010600040101010101" pitchFamily="2" charset="-122"/>
                        </a:rPr>
                        <a:t>功    能</a:t>
                      </a:r>
                    </a:p>
                  </a:txBody>
                  <a:tcPr anchor="ctr" horzOverflow="overflow">
                    <a:lnL>
                      <a:noFill/>
                    </a:lnL>
                    <a:lnR cap="flat">
                      <a:noFill/>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182416478"/>
                  </a:ext>
                </a:extLst>
              </a:tr>
              <a:tr h="23812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组织胞浆素原激活剂</a:t>
                      </a:r>
                    </a:p>
                  </a:txBody>
                  <a:tcPr anchor="ctr" horzOverflow="overflow">
                    <a:lnL cap="flat">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抗凝</a:t>
                      </a:r>
                    </a:p>
                  </a:txBody>
                  <a:tcPr anchor="ctr" horzOverflow="overflow">
                    <a:lnL>
                      <a:noFill/>
                    </a:lnL>
                    <a:lnR cap="flat">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val="1196909372"/>
                  </a:ext>
                </a:extLst>
              </a:tr>
              <a:tr h="23812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血液因子</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VIII</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促进凝血</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375218630"/>
                  </a:ext>
                </a:extLst>
              </a:tr>
              <a:tr h="23812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颗粒细胞</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a:t>
                      </a: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巨噬细胞集落剌激因子</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剌激白细胞生成</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02734380"/>
                  </a:ext>
                </a:extLst>
              </a:tr>
              <a:tr h="23812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促红细胞生成素</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剌激白细胞生成</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713170723"/>
                  </a:ext>
                </a:extLst>
              </a:tr>
              <a:tr h="23812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生长因子</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(bFGF, EGF)</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刺激细胞生长与分化</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916069416"/>
                  </a:ext>
                </a:extLst>
              </a:tr>
              <a:tr h="23812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生长素</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治疗侏儒症</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254434410"/>
                  </a:ext>
                </a:extLst>
              </a:tr>
              <a:tr h="23812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胰岛素</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治疗糖尿病</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550352863"/>
                  </a:ext>
                </a:extLst>
              </a:tr>
              <a:tr h="23812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干扰素</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sym typeface="Symbol" panose="05050102010706020507" pitchFamily="18" charset="2"/>
                        </a:rPr>
                        <a:t></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 1b, </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sym typeface="Symbol" panose="05050102010706020507" pitchFamily="18" charset="2"/>
                        </a:rPr>
                        <a:t></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2a, </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sym typeface="Symbol" panose="05050102010706020507" pitchFamily="18" charset="2"/>
                        </a:rPr>
                        <a:t></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 2b, </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sym typeface="Symbol" panose="05050102010706020507" pitchFamily="18" charset="2"/>
                        </a:rPr>
                        <a:t></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a:t>
                      </a:r>
                      <a:endPar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sym typeface="Symbol" panose="05050102010706020507" pitchFamily="18" charset="2"/>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抗病毒感染及某些肿瘤</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235191762"/>
                  </a:ext>
                </a:extLst>
              </a:tr>
              <a:tr h="23812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白细胞介素</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激活、剌激各类白细胞</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907475917"/>
                  </a:ext>
                </a:extLst>
              </a:tr>
              <a:tr h="23812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超氧化物歧化酶</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抗组织损伤</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855094527"/>
                  </a:ext>
                </a:extLst>
              </a:tr>
              <a:tr h="23812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单克隆抗体</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利用其结合特异性进行诊断试验、肿瘤导向治疗</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72866203"/>
                  </a:ext>
                </a:extLst>
              </a:tr>
              <a:tr h="23812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乙肝疫苗</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(CHO, </a:t>
                      </a: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酵母</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a:t>
                      </a:r>
                    </a:p>
                  </a:txBody>
                  <a:tcPr anchor="ctr"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预防乙肝</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30920916"/>
                  </a:ext>
                </a:extLst>
              </a:tr>
              <a:tr h="180975">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口服重组</a:t>
                      </a:r>
                      <a:r>
                        <a:rPr kumimoji="1" lang="en-US" altLang="zh-CN"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B</a:t>
                      </a: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亚单位菌体霍乱菌苗</a:t>
                      </a:r>
                    </a:p>
                  </a:txBody>
                  <a:tcPr anchor="ctr" horzOverflow="overflow">
                    <a:lnL cap="flat">
                      <a:noFill/>
                    </a:lnL>
                    <a:lnR>
                      <a:noFill/>
                    </a:lnR>
                    <a:lnT>
                      <a:noFill/>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anose="05000000000000000000" pitchFamily="2" charset="2"/>
                        <a:buNone/>
                        <a:tabLst/>
                      </a:pPr>
                      <a:r>
                        <a:rPr kumimoji="1" lang="zh-CN" altLang="en-US" sz="1800" b="1" i="0" u="none" strike="noStrike" cap="none" normalizeH="0" baseline="0" smtClean="0">
                          <a:ln>
                            <a:noFill/>
                          </a:ln>
                          <a:solidFill>
                            <a:schemeClr val="folHlink"/>
                          </a:solidFill>
                          <a:effectLst/>
                          <a:latin typeface="Times New Roman" panose="02020603050405020304" pitchFamily="18" charset="0"/>
                          <a:ea typeface="华文楷体" panose="02010600040101010101" pitchFamily="2" charset="-122"/>
                        </a:rPr>
                        <a:t>预防霍乱</a:t>
                      </a:r>
                    </a:p>
                  </a:txBody>
                  <a:tcPr anchor="ctr" horzOverflow="overflow">
                    <a:lnL>
                      <a:noFill/>
                    </a:lnL>
                    <a:lnR cap="flat">
                      <a:noFill/>
                    </a:lnR>
                    <a:lnT>
                      <a:noFill/>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104303226"/>
                  </a:ext>
                </a:extLst>
              </a:tr>
            </a:tbl>
          </a:graphicData>
        </a:graphic>
      </p:graphicFrame>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898525" y="1592263"/>
            <a:ext cx="184150" cy="579437"/>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zh-CN" altLang="zh-CN" sz="3200">
              <a:latin typeface="Times New Roman" panose="02020603050405020304" pitchFamily="18" charset="0"/>
              <a:ea typeface="楷体_GB2312" pitchFamily="49" charset="-122"/>
            </a:endParaRPr>
          </a:p>
        </p:txBody>
      </p:sp>
      <p:sp>
        <p:nvSpPr>
          <p:cNvPr id="122883" name="Text Box 3"/>
          <p:cNvSpPr txBox="1">
            <a:spLocks noChangeArrowheads="1"/>
          </p:cNvSpPr>
          <p:nvPr/>
        </p:nvSpPr>
        <p:spPr bwMode="auto">
          <a:xfrm>
            <a:off x="755650" y="1268413"/>
            <a:ext cx="7346950" cy="23145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indent="714375">
              <a:defRPr kumimoji="1" sz="2400">
                <a:solidFill>
                  <a:schemeClr val="tx1"/>
                </a:solidFill>
                <a:latin typeface="Times New Roman" panose="02020603050405020304" pitchFamily="18" charset="0"/>
                <a:ea typeface="宋体" panose="02010600030101010101" pitchFamily="2" charset="-122"/>
              </a:defRPr>
            </a:lvl1pPr>
            <a:lvl2pPr marL="979488">
              <a:defRPr kumimoji="1" sz="2400">
                <a:solidFill>
                  <a:schemeClr val="tx1"/>
                </a:solidFill>
                <a:latin typeface="Times New Roman" panose="02020603050405020304" pitchFamily="18" charset="0"/>
                <a:ea typeface="宋体" panose="02010600030101010101" pitchFamily="2" charset="-122"/>
              </a:defRPr>
            </a:lvl2pPr>
            <a:lvl3pPr marL="1158875">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30000"/>
              </a:lnSpc>
            </a:pPr>
            <a:r>
              <a:rPr lang="zh-CN" altLang="en-US" sz="2800" b="1">
                <a:solidFill>
                  <a:schemeClr val="folHlink"/>
                </a:solidFill>
                <a:ea typeface="华文楷体" panose="02010600040101010101" pitchFamily="2" charset="-122"/>
              </a:rPr>
              <a:t>基因诊断</a:t>
            </a:r>
            <a:r>
              <a:rPr kumimoji="0" lang="en-US" altLang="zh-CN" sz="2800" b="1">
                <a:solidFill>
                  <a:schemeClr val="folHlink"/>
                </a:solidFill>
              </a:rPr>
              <a:t>(genetic diagnosis)</a:t>
            </a:r>
            <a:r>
              <a:rPr lang="zh-CN" altLang="en-US" sz="2800">
                <a:solidFill>
                  <a:schemeClr val="folHlink"/>
                </a:solidFill>
                <a:ea typeface="华文楷体" panose="02010600040101010101" pitchFamily="2" charset="-122"/>
              </a:rPr>
              <a:t>是</a:t>
            </a:r>
            <a:r>
              <a:rPr lang="zh-CN" altLang="en-US" sz="2800" b="1">
                <a:solidFill>
                  <a:schemeClr val="folHlink"/>
                </a:solidFill>
                <a:ea typeface="华文楷体" panose="02010600040101010101" pitchFamily="2" charset="-122"/>
              </a:rPr>
              <a:t>利用分子生物学及分子遗传的技术和原理，在</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水平分析、鉴定遗传疾病所涉及基因的置换、缺失或插入等突变。</a:t>
            </a:r>
          </a:p>
        </p:txBody>
      </p:sp>
      <p:sp>
        <p:nvSpPr>
          <p:cNvPr id="122884" name="Rectangle 4"/>
          <p:cNvSpPr>
            <a:spLocks noGrp="1" noChangeArrowheads="1"/>
          </p:cNvSpPr>
          <p:nvPr>
            <p:ph type="title" idx="4294967295"/>
          </p:nvPr>
        </p:nvSpPr>
        <p:spPr>
          <a:xfrm>
            <a:off x="990600" y="363538"/>
            <a:ext cx="7037388" cy="762000"/>
          </a:xfrm>
        </p:spPr>
        <p:txBody>
          <a:bodyPr/>
          <a:lstStyle/>
          <a:p>
            <a:r>
              <a:rPr lang="zh-CN" altLang="en-US" sz="3200" b="1">
                <a:solidFill>
                  <a:srgbClr val="438600"/>
                </a:solidFill>
              </a:rPr>
              <a:t>（三）基因诊断</a:t>
            </a:r>
          </a:p>
        </p:txBody>
      </p:sp>
      <p:sp>
        <p:nvSpPr>
          <p:cNvPr id="122885" name="Text Box 5"/>
          <p:cNvSpPr txBox="1">
            <a:spLocks noChangeArrowheads="1"/>
          </p:cNvSpPr>
          <p:nvPr/>
        </p:nvSpPr>
        <p:spPr bwMode="auto">
          <a:xfrm>
            <a:off x="900113" y="3716338"/>
            <a:ext cx="2438400" cy="519112"/>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4958B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800" b="1">
                <a:solidFill>
                  <a:srgbClr val="993366"/>
                </a:solidFill>
                <a:latin typeface="Times New Roman" panose="02020603050405020304" pitchFamily="18" charset="0"/>
                <a:ea typeface="华文楷体" panose="02010600040101010101" pitchFamily="2" charset="-122"/>
              </a:rPr>
              <a:t>基本过程</a:t>
            </a:r>
            <a:endParaRPr lang="zh-CN" altLang="en-US" sz="2800" b="1">
              <a:solidFill>
                <a:srgbClr val="993366"/>
              </a:solidFill>
              <a:latin typeface="Times New Roman" panose="02020603050405020304" pitchFamily="18" charset="0"/>
              <a:ea typeface="楷体_GB2312" pitchFamily="49" charset="-122"/>
            </a:endParaRPr>
          </a:p>
        </p:txBody>
      </p:sp>
      <p:sp>
        <p:nvSpPr>
          <p:cNvPr id="122886" name="Text Box 6"/>
          <p:cNvSpPr txBox="1">
            <a:spLocks noChangeArrowheads="1"/>
          </p:cNvSpPr>
          <p:nvPr/>
        </p:nvSpPr>
        <p:spPr bwMode="auto">
          <a:xfrm>
            <a:off x="2720975" y="5727700"/>
            <a:ext cx="3800475" cy="519113"/>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9F29A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800" b="1">
                <a:solidFill>
                  <a:schemeClr val="folHlink"/>
                </a:solidFill>
                <a:latin typeface="Times New Roman" panose="02020603050405020304" pitchFamily="18" charset="0"/>
                <a:ea typeface="华文楷体" panose="02010600040101010101" pitchFamily="2" charset="-122"/>
              </a:rPr>
              <a:t>区分或鉴定</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的异常</a:t>
            </a:r>
          </a:p>
        </p:txBody>
      </p:sp>
      <p:sp>
        <p:nvSpPr>
          <p:cNvPr id="122887" name="Rectangle 7"/>
          <p:cNvSpPr>
            <a:spLocks noChangeArrowheads="1"/>
          </p:cNvSpPr>
          <p:nvPr/>
        </p:nvSpPr>
        <p:spPr bwMode="auto">
          <a:xfrm>
            <a:off x="2339975" y="4508500"/>
            <a:ext cx="4511675" cy="519113"/>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9F29A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2800" b="1">
                <a:solidFill>
                  <a:schemeClr val="folHlink"/>
                </a:solidFill>
                <a:latin typeface="Times New Roman" panose="02020603050405020304" pitchFamily="18" charset="0"/>
                <a:ea typeface="华文楷体" panose="02010600040101010101" pitchFamily="2" charset="-122"/>
              </a:rPr>
              <a:t>分离、扩增待测的</a:t>
            </a:r>
            <a:r>
              <a:rPr lang="en-US" altLang="zh-CN" sz="2800" b="1">
                <a:solidFill>
                  <a:schemeClr val="folHlink"/>
                </a:solidFill>
                <a:latin typeface="Times New Roman" panose="02020603050405020304" pitchFamily="18" charset="0"/>
                <a:ea typeface="华文楷体" panose="02010600040101010101" pitchFamily="2" charset="-122"/>
              </a:rPr>
              <a:t>DNA</a:t>
            </a:r>
            <a:r>
              <a:rPr lang="zh-CN" altLang="en-US" sz="2800" b="1">
                <a:solidFill>
                  <a:schemeClr val="folHlink"/>
                </a:solidFill>
                <a:latin typeface="Times New Roman" panose="02020603050405020304" pitchFamily="18" charset="0"/>
                <a:ea typeface="华文楷体" panose="02010600040101010101" pitchFamily="2" charset="-122"/>
              </a:rPr>
              <a:t>片断</a:t>
            </a:r>
          </a:p>
        </p:txBody>
      </p:sp>
      <p:sp>
        <p:nvSpPr>
          <p:cNvPr id="122888" name="Line 8"/>
          <p:cNvSpPr>
            <a:spLocks noChangeShapeType="1"/>
          </p:cNvSpPr>
          <p:nvPr/>
        </p:nvSpPr>
        <p:spPr bwMode="auto">
          <a:xfrm>
            <a:off x="4211638" y="5087938"/>
            <a:ext cx="0" cy="601662"/>
          </a:xfrm>
          <a:prstGeom prst="line">
            <a:avLst/>
          </a:prstGeom>
          <a:noFill/>
          <a:ln w="762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checkerboard(across)">
                                      <p:cBhvr>
                                        <p:cTn id="7" dur="500"/>
                                        <p:tgtEl>
                                          <p:spTgt spid="122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2288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2887"/>
                                        </p:tgtEl>
                                        <p:attrNameLst>
                                          <p:attrName>style.visibility</p:attrName>
                                        </p:attrNameLst>
                                      </p:cBhvr>
                                      <p:to>
                                        <p:strVal val="visible"/>
                                      </p:to>
                                    </p:set>
                                    <p:animEffect transition="in" filter="wipe(up)">
                                      <p:cBhvr>
                                        <p:cTn id="16" dur="500"/>
                                        <p:tgtEl>
                                          <p:spTgt spid="122887"/>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22888"/>
                                        </p:tgtEl>
                                        <p:attrNameLst>
                                          <p:attrName>style.visibility</p:attrName>
                                        </p:attrNameLst>
                                      </p:cBhvr>
                                      <p:to>
                                        <p:strVal val="visible"/>
                                      </p:to>
                                    </p:set>
                                    <p:animEffect transition="in" filter="wipe(up)">
                                      <p:cBhvr>
                                        <p:cTn id="20" dur="500"/>
                                        <p:tgtEl>
                                          <p:spTgt spid="122888"/>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22886"/>
                                        </p:tgtEl>
                                        <p:attrNameLst>
                                          <p:attrName>style.visibility</p:attrName>
                                        </p:attrNameLst>
                                      </p:cBhvr>
                                      <p:to>
                                        <p:strVal val="visible"/>
                                      </p:to>
                                    </p:set>
                                    <p:animEffect transition="in" filter="dissolve">
                                      <p:cBhvr>
                                        <p:cTn id="24"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utoUpdateAnimBg="0"/>
      <p:bldP spid="122885" grpId="0" autoUpdateAnimBg="0"/>
      <p:bldP spid="122886" grpId="0" autoUpdateAnimBg="0"/>
      <p:bldP spid="122887"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1331913" y="1700213"/>
            <a:ext cx="6840537" cy="3683000"/>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898525" indent="-182563">
              <a:defRPr kumimoji="1" sz="2400">
                <a:solidFill>
                  <a:schemeClr val="tx1"/>
                </a:solidFill>
                <a:latin typeface="Times New Roman" panose="02020603050405020304" pitchFamily="18" charset="0"/>
                <a:ea typeface="宋体" panose="02010600030101010101" pitchFamily="2" charset="-122"/>
              </a:defRPr>
            </a:lvl2pPr>
            <a:lvl3pPr marL="1169988">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40000"/>
              </a:lnSpc>
            </a:pPr>
            <a:r>
              <a:rPr lang="zh-CN" altLang="en-US" sz="2800" b="1">
                <a:solidFill>
                  <a:srgbClr val="993366"/>
                </a:solidFill>
                <a:ea typeface="华文楷体" panose="02010600040101010101" pitchFamily="2" charset="-122"/>
              </a:rPr>
              <a:t>标准</a:t>
            </a:r>
          </a:p>
          <a:p>
            <a:pPr lvl="1">
              <a:lnSpc>
                <a:spcPct val="140000"/>
              </a:lnSpc>
            </a:pPr>
            <a:r>
              <a:rPr lang="en-US" altLang="zh-CN" sz="2800" b="1">
                <a:solidFill>
                  <a:schemeClr val="folHlink"/>
                </a:solidFill>
                <a:ea typeface="华文楷体" panose="02010600040101010101" pitchFamily="2" charset="-122"/>
              </a:rPr>
              <a:t>. </a:t>
            </a:r>
            <a:r>
              <a:rPr lang="zh-CN" altLang="en-US" sz="2800" b="1">
                <a:solidFill>
                  <a:schemeClr val="folHlink"/>
                </a:solidFill>
                <a:ea typeface="华文楷体" panose="02010600040101010101" pitchFamily="2" charset="-122"/>
              </a:rPr>
              <a:t>能正确扩增靶基因；</a:t>
            </a:r>
          </a:p>
          <a:p>
            <a:pPr lvl="1">
              <a:lnSpc>
                <a:spcPct val="140000"/>
              </a:lnSpc>
            </a:pPr>
            <a:r>
              <a:rPr lang="en-US" altLang="zh-CN" sz="2800" b="1">
                <a:solidFill>
                  <a:schemeClr val="folHlink"/>
                </a:solidFill>
                <a:ea typeface="华文楷体" panose="02010600040101010101" pitchFamily="2" charset="-122"/>
              </a:rPr>
              <a:t>. </a:t>
            </a:r>
            <a:r>
              <a:rPr lang="zh-CN" altLang="en-US" sz="2800" b="1">
                <a:solidFill>
                  <a:schemeClr val="folHlink"/>
                </a:solidFill>
                <a:ea typeface="华文楷体" panose="02010600040101010101" pitchFamily="2" charset="-122"/>
              </a:rPr>
              <a:t>能准确区分单个碱基的差别；</a:t>
            </a:r>
          </a:p>
          <a:p>
            <a:pPr lvl="1">
              <a:lnSpc>
                <a:spcPct val="140000"/>
              </a:lnSpc>
            </a:pPr>
            <a:r>
              <a:rPr lang="en-US" altLang="zh-CN" sz="2800" b="1">
                <a:solidFill>
                  <a:schemeClr val="folHlink"/>
                </a:solidFill>
                <a:ea typeface="华文楷体" panose="02010600040101010101" pitchFamily="2" charset="-122"/>
              </a:rPr>
              <a:t>. </a:t>
            </a:r>
            <a:r>
              <a:rPr lang="zh-CN" altLang="en-US" sz="2800" b="1">
                <a:solidFill>
                  <a:schemeClr val="folHlink"/>
                </a:solidFill>
                <a:ea typeface="华文楷体" panose="02010600040101010101" pitchFamily="2" charset="-122"/>
              </a:rPr>
              <a:t>本底或噪声低，不干扰</a:t>
            </a:r>
            <a:r>
              <a:rPr lang="en-US" altLang="zh-CN" sz="2800" b="1">
                <a:solidFill>
                  <a:schemeClr val="folHlink"/>
                </a:solidFill>
                <a:ea typeface="华文楷体" panose="02010600040101010101" pitchFamily="2" charset="-122"/>
              </a:rPr>
              <a:t>DNA</a:t>
            </a:r>
            <a:r>
              <a:rPr lang="zh-CN" altLang="en-US" sz="2800" b="1">
                <a:solidFill>
                  <a:schemeClr val="folHlink"/>
                </a:solidFill>
                <a:ea typeface="华文楷体" panose="02010600040101010101" pitchFamily="2" charset="-122"/>
              </a:rPr>
              <a:t>的鉴定</a:t>
            </a:r>
            <a:r>
              <a:rPr lang="en-US" altLang="zh-CN" sz="2800" b="1">
                <a:solidFill>
                  <a:schemeClr val="folHlink"/>
                </a:solidFill>
                <a:ea typeface="华文楷体" panose="02010600040101010101" pitchFamily="2" charset="-122"/>
              </a:rPr>
              <a:t>;</a:t>
            </a:r>
          </a:p>
          <a:p>
            <a:pPr lvl="1">
              <a:lnSpc>
                <a:spcPct val="140000"/>
              </a:lnSpc>
            </a:pPr>
            <a:r>
              <a:rPr lang="en-US" altLang="zh-CN" sz="2800" b="1">
                <a:solidFill>
                  <a:schemeClr val="folHlink"/>
                </a:solidFill>
                <a:ea typeface="华文楷体" panose="02010600040101010101" pitchFamily="2" charset="-122"/>
              </a:rPr>
              <a:t>. </a:t>
            </a:r>
            <a:r>
              <a:rPr lang="zh-CN" altLang="en-US" sz="2800" b="1">
                <a:solidFill>
                  <a:schemeClr val="folHlink"/>
                </a:solidFill>
                <a:ea typeface="华文楷体" panose="02010600040101010101" pitchFamily="2" charset="-122"/>
              </a:rPr>
              <a:t>便于完全自动化操作，适合大面积、大人群普查。</a:t>
            </a:r>
          </a:p>
        </p:txBody>
      </p:sp>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371600" y="457200"/>
            <a:ext cx="3487738" cy="579438"/>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3200" b="1">
                <a:solidFill>
                  <a:srgbClr val="438600"/>
                </a:solidFill>
                <a:latin typeface="Times New Roman" panose="02020603050405020304" pitchFamily="18" charset="0"/>
              </a:rPr>
              <a:t>（四）基因治疗</a:t>
            </a:r>
          </a:p>
        </p:txBody>
      </p:sp>
      <p:sp>
        <p:nvSpPr>
          <p:cNvPr id="125955" name="Text Box 3"/>
          <p:cNvSpPr txBox="1">
            <a:spLocks noChangeArrowheads="1"/>
          </p:cNvSpPr>
          <p:nvPr/>
        </p:nvSpPr>
        <p:spPr bwMode="auto">
          <a:xfrm>
            <a:off x="827088" y="1125538"/>
            <a:ext cx="7272337" cy="2314575"/>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179388" indent="719138">
              <a:defRPr kumimoji="1" sz="2400">
                <a:solidFill>
                  <a:schemeClr val="tx1"/>
                </a:solidFill>
                <a:latin typeface="Times New Roman" panose="02020603050405020304" pitchFamily="18" charset="0"/>
                <a:ea typeface="宋体" panose="02010600030101010101" pitchFamily="2" charset="-122"/>
              </a:defRPr>
            </a:lvl2pPr>
            <a:lvl3pPr marL="1528763">
              <a:defRPr kumimoji="1" sz="2400">
                <a:solidFill>
                  <a:schemeClr val="tx1"/>
                </a:solidFill>
                <a:latin typeface="Times New Roman" panose="02020603050405020304" pitchFamily="18" charset="0"/>
                <a:ea typeface="宋体" panose="02010600030101010101" pitchFamily="2" charset="-122"/>
              </a:defRPr>
            </a:lvl3pPr>
            <a:lvl4pPr marL="1708150">
              <a:defRPr kumimoji="1" sz="2400">
                <a:solidFill>
                  <a:schemeClr val="tx1"/>
                </a:solidFill>
                <a:latin typeface="Times New Roman" panose="02020603050405020304" pitchFamily="18" charset="0"/>
                <a:ea typeface="宋体" panose="02010600030101010101" pitchFamily="2" charset="-122"/>
              </a:defRPr>
            </a:lvl4pPr>
            <a:lvl5pPr marL="1887538">
              <a:defRPr kumimoji="1" sz="2400">
                <a:solidFill>
                  <a:schemeClr val="tx1"/>
                </a:solidFill>
                <a:latin typeface="Times New Roman" panose="02020603050405020304" pitchFamily="18" charset="0"/>
                <a:ea typeface="宋体" panose="02010600030101010101" pitchFamily="2" charset="-122"/>
              </a:defRPr>
            </a:lvl5pPr>
            <a:lvl6pPr marL="23447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8019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2591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71633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30000"/>
              </a:lnSpc>
            </a:pPr>
            <a:r>
              <a:rPr lang="zh-CN" altLang="en-US" sz="2800" b="1">
                <a:solidFill>
                  <a:srgbClr val="993366"/>
                </a:solidFill>
                <a:ea typeface="华文楷体" panose="02010600040101010101" pitchFamily="2" charset="-122"/>
              </a:rPr>
              <a:t>定义</a:t>
            </a:r>
            <a:endParaRPr lang="zh-CN" altLang="en-US" sz="2800" b="1">
              <a:solidFill>
                <a:schemeClr val="folHlink"/>
              </a:solidFill>
              <a:ea typeface="华文楷体" panose="02010600040101010101" pitchFamily="2" charset="-122"/>
            </a:endParaRPr>
          </a:p>
          <a:p>
            <a:pPr lvl="1">
              <a:lnSpc>
                <a:spcPct val="130000"/>
              </a:lnSpc>
            </a:pPr>
            <a:r>
              <a:rPr lang="zh-CN" altLang="en-US" sz="2800" b="1">
                <a:solidFill>
                  <a:schemeClr val="folHlink"/>
                </a:solidFill>
                <a:ea typeface="华文楷体" panose="02010600040101010101" pitchFamily="2" charset="-122"/>
              </a:rPr>
              <a:t>基因治疗</a:t>
            </a:r>
            <a:r>
              <a:rPr lang="en-US" altLang="zh-CN" sz="2800" b="1">
                <a:solidFill>
                  <a:schemeClr val="folHlink"/>
                </a:solidFill>
                <a:ea typeface="华文楷体" panose="02010600040101010101" pitchFamily="2" charset="-122"/>
              </a:rPr>
              <a:t>(gene therapy)</a:t>
            </a:r>
            <a:r>
              <a:rPr lang="zh-CN" altLang="en-US" sz="2800" b="1">
                <a:solidFill>
                  <a:schemeClr val="folHlink"/>
                </a:solidFill>
                <a:ea typeface="华文楷体" panose="02010600040101010101" pitchFamily="2" charset="-122"/>
              </a:rPr>
              <a:t>是向有功能缺陷的细胞补充相应功能的基因，以纠正或补偿其基因的缺陷，从而达到治疗的目的。</a:t>
            </a:r>
          </a:p>
        </p:txBody>
      </p:sp>
      <p:sp>
        <p:nvSpPr>
          <p:cNvPr id="125956" name="Text Box 4"/>
          <p:cNvSpPr txBox="1">
            <a:spLocks noChangeArrowheads="1"/>
          </p:cNvSpPr>
          <p:nvPr/>
        </p:nvSpPr>
        <p:spPr bwMode="auto">
          <a:xfrm>
            <a:off x="900113" y="3789363"/>
            <a:ext cx="7488237" cy="1843087"/>
          </a:xfrm>
          <a:prstGeom prst="rect">
            <a:avLst/>
          </a:prstGeom>
          <a:noFill/>
          <a:ln>
            <a:noFill/>
          </a:ln>
          <a:effectLst/>
          <a:extLst>
            <a:ext uri="{909E8E84-426E-40DD-AFC4-6F175D3DCCD1}">
              <a14:hiddenFill xmlns:a14="http://schemas.microsoft.com/office/drawing/2010/main">
                <a:solidFill>
                  <a:srgbClr val="F2E8D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20000"/>
              </a:lnSpc>
            </a:pPr>
            <a:r>
              <a:rPr lang="zh-CN" altLang="en-US" sz="2800" b="1">
                <a:solidFill>
                  <a:srgbClr val="993366"/>
                </a:solidFill>
                <a:latin typeface="Times New Roman" panose="02020603050405020304" pitchFamily="18" charset="0"/>
                <a:ea typeface="华文楷体" panose="02010600040101010101" pitchFamily="2" charset="-122"/>
              </a:rPr>
              <a:t>方式</a:t>
            </a:r>
          </a:p>
          <a:p>
            <a:pPr lvl="1">
              <a:lnSpc>
                <a:spcPct val="120000"/>
              </a:lnSpc>
            </a:pPr>
            <a:r>
              <a:rPr lang="zh-CN" altLang="en-US" sz="2800" b="1">
                <a:solidFill>
                  <a:schemeClr val="folHlink"/>
                </a:solidFill>
                <a:latin typeface="Times New Roman" panose="02020603050405020304" pitchFamily="18" charset="0"/>
                <a:ea typeface="华文楷体" panose="02010600040101010101" pitchFamily="2" charset="-122"/>
              </a:rPr>
              <a:t>体细胞基因治疗 </a:t>
            </a:r>
            <a:r>
              <a:rPr lang="en-US" altLang="zh-CN" sz="2800" b="1">
                <a:solidFill>
                  <a:schemeClr val="folHlink"/>
                </a:solidFill>
                <a:latin typeface="Times New Roman" panose="02020603050405020304" pitchFamily="18" charset="0"/>
                <a:ea typeface="华文楷体" panose="02010600040101010101" pitchFamily="2" charset="-122"/>
              </a:rPr>
              <a:t>(somatic cell gene therapy)</a:t>
            </a:r>
          </a:p>
          <a:p>
            <a:pPr lvl="1">
              <a:lnSpc>
                <a:spcPct val="170000"/>
              </a:lnSpc>
            </a:pPr>
            <a:r>
              <a:rPr lang="zh-CN" altLang="en-US" sz="2800" b="1">
                <a:solidFill>
                  <a:schemeClr val="folHlink"/>
                </a:solidFill>
                <a:latin typeface="Times New Roman" panose="02020603050405020304" pitchFamily="18" charset="0"/>
                <a:ea typeface="华文楷体" panose="02010600040101010101" pitchFamily="2" charset="-122"/>
              </a:rPr>
              <a:t>性细胞基因治疗 </a:t>
            </a:r>
            <a:r>
              <a:rPr lang="en-US" altLang="zh-CN" sz="2800" b="1">
                <a:solidFill>
                  <a:schemeClr val="folHlink"/>
                </a:solidFill>
                <a:latin typeface="Times New Roman" panose="02020603050405020304" pitchFamily="18" charset="0"/>
                <a:ea typeface="华文楷体" panose="02010600040101010101" pitchFamily="2" charset="-122"/>
              </a:rPr>
              <a:t>(germ line gene therapy)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box(in)">
                                      <p:cBhvr>
                                        <p:cTn id="7" dur="500"/>
                                        <p:tgtEl>
                                          <p:spTgt spid="1259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5956"/>
                                        </p:tgtEl>
                                        <p:attrNameLst>
                                          <p:attrName>style.visibility</p:attrName>
                                        </p:attrNameLst>
                                      </p:cBhvr>
                                      <p:to>
                                        <p:strVal val="visible"/>
                                      </p:to>
                                    </p:set>
                                    <p:animEffect transition="in" filter="wipe(up)">
                                      <p:cBhvr>
                                        <p:cTn id="12"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utoUpdateAnimBg="0"/>
      <p:bldP spid="125956"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2339975" y="2205038"/>
            <a:ext cx="3457575"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179388">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en-US" altLang="zh-CN" b="1">
                <a:solidFill>
                  <a:srgbClr val="2E3770"/>
                </a:solidFill>
                <a:ea typeface="华文楷体" panose="02010600040101010101" pitchFamily="2" charset="-122"/>
              </a:rPr>
              <a:t>1. </a:t>
            </a:r>
            <a:r>
              <a:rPr lang="zh-CN" altLang="en-US" b="1">
                <a:solidFill>
                  <a:srgbClr val="2E3770"/>
                </a:solidFill>
                <a:ea typeface="华文楷体" panose="02010600040101010101" pitchFamily="2" charset="-122"/>
              </a:rPr>
              <a:t>产前诊断</a:t>
            </a:r>
          </a:p>
          <a:p>
            <a:pPr>
              <a:lnSpc>
                <a:spcPct val="120000"/>
              </a:lnSpc>
            </a:pPr>
            <a:r>
              <a:rPr lang="en-US" altLang="zh-CN" b="1">
                <a:solidFill>
                  <a:srgbClr val="2E3770"/>
                </a:solidFill>
                <a:ea typeface="华文楷体" panose="02010600040101010101" pitchFamily="2" charset="-122"/>
              </a:rPr>
              <a:t>2. </a:t>
            </a:r>
            <a:r>
              <a:rPr lang="zh-CN" altLang="en-US" b="1">
                <a:solidFill>
                  <a:srgbClr val="2E3770"/>
                </a:solidFill>
                <a:ea typeface="华文楷体" panose="02010600040101010101" pitchFamily="2" charset="-122"/>
              </a:rPr>
              <a:t>携带者测试</a:t>
            </a:r>
          </a:p>
          <a:p>
            <a:pPr>
              <a:lnSpc>
                <a:spcPct val="120000"/>
              </a:lnSpc>
            </a:pPr>
            <a:r>
              <a:rPr lang="en-US" altLang="zh-CN" b="1">
                <a:solidFill>
                  <a:srgbClr val="2E3770"/>
                </a:solidFill>
                <a:ea typeface="华文楷体" panose="02010600040101010101" pitchFamily="2" charset="-122"/>
              </a:rPr>
              <a:t>3. </a:t>
            </a:r>
            <a:r>
              <a:rPr lang="zh-CN" altLang="en-US" b="1">
                <a:solidFill>
                  <a:srgbClr val="2E3770"/>
                </a:solidFill>
                <a:ea typeface="华文楷体" panose="02010600040101010101" pitchFamily="2" charset="-122"/>
              </a:rPr>
              <a:t>症候前诊断</a:t>
            </a:r>
          </a:p>
          <a:p>
            <a:pPr>
              <a:lnSpc>
                <a:spcPct val="120000"/>
              </a:lnSpc>
            </a:pPr>
            <a:r>
              <a:rPr lang="en-US" altLang="zh-CN" b="1">
                <a:solidFill>
                  <a:srgbClr val="2E3770"/>
                </a:solidFill>
                <a:ea typeface="华文楷体" panose="02010600040101010101" pitchFamily="2" charset="-122"/>
              </a:rPr>
              <a:t>4. </a:t>
            </a:r>
            <a:r>
              <a:rPr lang="zh-CN" altLang="en-US" b="1">
                <a:solidFill>
                  <a:srgbClr val="2E3770"/>
                </a:solidFill>
                <a:ea typeface="华文楷体" panose="02010600040101010101" pitchFamily="2" charset="-122"/>
              </a:rPr>
              <a:t>遗传病易感性</a:t>
            </a:r>
          </a:p>
        </p:txBody>
      </p:sp>
      <p:sp>
        <p:nvSpPr>
          <p:cNvPr id="128003" name="Rectangle 3"/>
          <p:cNvSpPr>
            <a:spLocks noChangeArrowheads="1"/>
          </p:cNvSpPr>
          <p:nvPr/>
        </p:nvSpPr>
        <p:spPr bwMode="auto">
          <a:xfrm>
            <a:off x="1042988" y="404813"/>
            <a:ext cx="50403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sz="3200" b="1">
                <a:solidFill>
                  <a:srgbClr val="438600"/>
                </a:solidFill>
                <a:latin typeface="Times New Roman" panose="02020603050405020304" pitchFamily="18" charset="0"/>
              </a:rPr>
              <a:t>（五）遗传疾病的预防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wipe(up)">
                                      <p:cBhvr>
                                        <p:cTn id="7" dur="500"/>
                                        <p:tgtEl>
                                          <p:spTgt spid="1280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8002">
                                            <p:txEl>
                                              <p:pRg st="1" end="1"/>
                                            </p:txEl>
                                          </p:spTgt>
                                        </p:tgtEl>
                                        <p:attrNameLst>
                                          <p:attrName>style.visibility</p:attrName>
                                        </p:attrNameLst>
                                      </p:cBhvr>
                                      <p:to>
                                        <p:strVal val="visible"/>
                                      </p:to>
                                    </p:set>
                                    <p:animEffect transition="in" filter="wipe(up)">
                                      <p:cBhvr>
                                        <p:cTn id="12" dur="500"/>
                                        <p:tgtEl>
                                          <p:spTgt spid="1280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8002">
                                            <p:txEl>
                                              <p:pRg st="2" end="2"/>
                                            </p:txEl>
                                          </p:spTgt>
                                        </p:tgtEl>
                                        <p:attrNameLst>
                                          <p:attrName>style.visibility</p:attrName>
                                        </p:attrNameLst>
                                      </p:cBhvr>
                                      <p:to>
                                        <p:strVal val="visible"/>
                                      </p:to>
                                    </p:set>
                                    <p:animEffect transition="in" filter="wipe(up)">
                                      <p:cBhvr>
                                        <p:cTn id="17" dur="500"/>
                                        <p:tgtEl>
                                          <p:spTgt spid="1280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8002">
                                            <p:txEl>
                                              <p:pRg st="3" end="3"/>
                                            </p:txEl>
                                          </p:spTgt>
                                        </p:tgtEl>
                                        <p:attrNameLst>
                                          <p:attrName>style.visibility</p:attrName>
                                        </p:attrNameLst>
                                      </p:cBhvr>
                                      <p:to>
                                        <p:strVal val="visible"/>
                                      </p:to>
                                    </p:set>
                                    <p:animEffect transition="in" filter="wipe(up)">
                                      <p:cBhvr>
                                        <p:cTn id="22" dur="500"/>
                                        <p:tgtEl>
                                          <p:spTgt spid="1280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descr="0"/>
          <p:cNvPicPr>
            <a:picLocks noChangeAspect="1" noChangeArrowheads="1"/>
          </p:cNvPicPr>
          <p:nvPr/>
        </p:nvPicPr>
        <p:blipFill>
          <a:blip r:embed="rId2">
            <a:clrChange>
              <a:clrFrom>
                <a:srgbClr val="F5F4FC"/>
              </a:clrFrom>
              <a:clrTo>
                <a:srgbClr val="F5F4FC">
                  <a:alpha val="0"/>
                </a:srgbClr>
              </a:clrTo>
            </a:clrChange>
            <a:extLst>
              <a:ext uri="{28A0092B-C50C-407E-A947-70E740481C1C}">
                <a14:useLocalDpi xmlns:a14="http://schemas.microsoft.com/office/drawing/2010/main" val="0"/>
              </a:ext>
            </a:extLst>
          </a:blip>
          <a:srcRect/>
          <a:stretch>
            <a:fillRect/>
          </a:stretch>
        </p:blipFill>
        <p:spPr bwMode="auto">
          <a:xfrm>
            <a:off x="0" y="1052513"/>
            <a:ext cx="9144000"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theme/theme1.xml><?xml version="1.0" encoding="utf-8"?>
<a:theme xmlns:a="http://schemas.openxmlformats.org/drawingml/2006/main" name="第15章基因工程七年制">
  <a:themeElements>
    <a:clrScheme name="第15章基因工程七年制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第15章基因工程七年制">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第15章基因工程七年制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第15章基因工程七年制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第15章基因工程七年制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第15章基因工程七年制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第15章基因工程七年制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第15章基因工程七年制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第15章基因工程七年制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D:\多媒体教学\七年制\第15章基因工程七年制.ppt</Template>
  <TotalTime>0</TotalTime>
  <Words>4183</Words>
  <Application>Microsoft Office PowerPoint</Application>
  <PresentationFormat>全屏显示(4:3)</PresentationFormat>
  <Paragraphs>781</Paragraphs>
  <Slides>109</Slides>
  <Notes>26</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109</vt:i4>
      </vt:variant>
    </vt:vector>
  </HeadingPairs>
  <TitlesOfParts>
    <vt:vector size="127" baseType="lpstr">
      <vt:lpstr>Times New Roman</vt:lpstr>
      <vt:lpstr>宋体</vt:lpstr>
      <vt:lpstr>Tahoma</vt:lpstr>
      <vt:lpstr>Wingdings</vt:lpstr>
      <vt:lpstr>华文楷体</vt:lpstr>
      <vt:lpstr>楷体_GB2312</vt:lpstr>
      <vt:lpstr>华文宋体</vt:lpstr>
      <vt:lpstr>华文中宋</vt:lpstr>
      <vt:lpstr>Arial</vt:lpstr>
      <vt:lpstr>Symbol</vt:lpstr>
      <vt:lpstr>华文行楷</vt:lpstr>
      <vt:lpstr>华文彩云</vt:lpstr>
      <vt:lpstr>隶书</vt:lpstr>
      <vt:lpstr>华文细黑</vt:lpstr>
      <vt:lpstr>黑体</vt:lpstr>
      <vt:lpstr>Dotum</vt:lpstr>
      <vt:lpstr>第15章基因工程七年制</vt:lpstr>
      <vt:lpstr>ChemWindow Document</vt:lpstr>
      <vt:lpstr>PowerPoint 演示文稿</vt:lpstr>
      <vt:lpstr>第 一 节  基因重组       </vt:lpstr>
      <vt:lpstr>PowerPoint 演示文稿</vt:lpstr>
      <vt:lpstr>PowerPoint 演示文稿</vt:lpstr>
      <vt:lpstr>Holliday模型中，同源重组主要4个关键步骤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 二 节    基因工程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（二）工具酶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（三）目的基因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（一）目的基因的获取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三、与医学的关系</vt:lpstr>
      <vt:lpstr>PowerPoint 演示文稿</vt:lpstr>
      <vt:lpstr>（三）基因诊断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体外基因编辑</vt:lpstr>
      <vt:lpstr>体内基因编辑</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
  <cp:revision>25</cp:revision>
  <dcterms:created xsi:type="dcterms:W3CDTF">2003-10-27T07:50:53Z</dcterms:created>
  <dcterms:modified xsi:type="dcterms:W3CDTF">2020-12-29T07:55:06Z</dcterms:modified>
</cp:coreProperties>
</file>