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57" r:id="rId7"/>
    <p:sldId id="276" r:id="rId8"/>
    <p:sldId id="272" r:id="rId9"/>
    <p:sldId id="273" r:id="rId10"/>
    <p:sldId id="263" r:id="rId11"/>
    <p:sldId id="264" r:id="rId12"/>
    <p:sldId id="265" r:id="rId13"/>
    <p:sldId id="266" r:id="rId14"/>
    <p:sldId id="279" r:id="rId15"/>
    <p:sldId id="267" r:id="rId16"/>
    <p:sldId id="259" r:id="rId17"/>
    <p:sldId id="258" r:id="rId18"/>
    <p:sldId id="261" r:id="rId19"/>
    <p:sldId id="262" r:id="rId20"/>
    <p:sldId id="260" r:id="rId21"/>
    <p:sldId id="282" r:id="rId22"/>
    <p:sldId id="280" r:id="rId23"/>
    <p:sldId id="27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EB8F-589C-4810-9B98-8FA872FD82D6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FCB-F678-4C53-A6E4-3459979164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6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EB8F-589C-4810-9B98-8FA872FD82D6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FCB-F678-4C53-A6E4-3459979164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5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EB8F-589C-4810-9B98-8FA872FD82D6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FCB-F678-4C53-A6E4-3459979164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58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EB8F-589C-4810-9B98-8FA872FD82D6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FCB-F678-4C53-A6E4-3459979164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05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EB8F-589C-4810-9B98-8FA872FD82D6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FCB-F678-4C53-A6E4-3459979164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8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EB8F-589C-4810-9B98-8FA872FD82D6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FCB-F678-4C53-A6E4-3459979164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52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EB8F-589C-4810-9B98-8FA872FD82D6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FCB-F678-4C53-A6E4-3459979164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14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EB8F-589C-4810-9B98-8FA872FD82D6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FCB-F678-4C53-A6E4-3459979164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04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EB8F-589C-4810-9B98-8FA872FD82D6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FCB-F678-4C53-A6E4-3459979164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81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EB8F-589C-4810-9B98-8FA872FD82D6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FCB-F678-4C53-A6E4-3459979164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13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EB8F-589C-4810-9B98-8FA872FD82D6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7FCB-F678-4C53-A6E4-3459979164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8EB8F-589C-4810-9B98-8FA872FD82D6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C7FCB-F678-4C53-A6E4-3459979164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1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基因编辑技术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34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36370" y="1352126"/>
            <a:ext cx="7714211" cy="252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在这套系统里，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Cas9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蛋白会在目标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序列上切出口子，造成双链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断裂。随后，再利用同源重组等方法，在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修复的过程中对基因组进行编辑。</a:t>
            </a:r>
          </a:p>
          <a:p>
            <a:pPr>
              <a:lnSpc>
                <a:spcPct val="150000"/>
              </a:lnSpc>
            </a:pPr>
            <a:endPara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这一方法虽然有效，但很粗暴。打个比方，这就好像一页书上有错别字，为了修正书上的错误，要把这整页书给撕下来，再重新粘上一页那样。可以想象，这样的工作谈不上优雅，也容易产生潜在的问题。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670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8347" y="487878"/>
            <a:ext cx="94432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新型基因编辑技术的诞生。这种技术被称为“先导编辑”（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prime editing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），核心之一是一种由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Cas9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蛋白与逆转录酶（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reverse transcriptase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）融合而成的特殊蛋白。该技术的另一个关键是一种特殊的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gRNA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，它被研究人员们称为“</a:t>
            </a:r>
            <a:r>
              <a:rPr lang="en-US" altLang="zh-CN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pegRNA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，其中</a:t>
            </a:r>
            <a:r>
              <a:rPr lang="en-US" altLang="zh-CN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pe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是“先导编辑”英文单词的两个首字母。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与普通的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gRNA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不同，这种</a:t>
            </a:r>
            <a:r>
              <a:rPr lang="en-US" altLang="zh-CN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pegRNA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不但能够结合想要进行编辑的特定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区域，还自带“修改模板”。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Cas9-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逆转录酶融合蛋白会在</a:t>
            </a:r>
            <a:r>
              <a:rPr lang="en-US" altLang="zh-CN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pegRNA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的引导下，精准地切开一条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链，然后根据“修改模板”，合成含有正确序列的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。细胞内的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修复机制会自动把这段新合成的序列整合进基因组。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随后，研究人员们故技重施，在另一条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链上进行同样的操作。这样一来，两条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都能得到正确的编辑。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8347" y="4801907"/>
            <a:ext cx="1056824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可以把任何碱基转化为任何其他碱基，包含了所有的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种可能性。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除了对单个碱基进行修改之外，这一系统还能够插入或删除特定的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序列。最多可以插入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44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个碱基，或是删除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80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个碱基。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1883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47043"/>
          <a:stretch/>
        </p:blipFill>
        <p:spPr>
          <a:xfrm>
            <a:off x="3773978" y="8879"/>
            <a:ext cx="4847012" cy="68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52917"/>
          <a:stretch/>
        </p:blipFill>
        <p:spPr>
          <a:xfrm>
            <a:off x="3195564" y="0"/>
            <a:ext cx="5458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88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614" y="16625"/>
            <a:ext cx="4826993" cy="6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9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6" y="929381"/>
            <a:ext cx="8603672" cy="44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86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18" y="200285"/>
            <a:ext cx="5267325" cy="3514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796" y="2331373"/>
            <a:ext cx="5840904" cy="460732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4924" y="412026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CCR5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基因表达的产物是白细胞表面的一种蛋白质，称为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CCR5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蛋白质。一些特定类型的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HIV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病毒（如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R5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型）进入并感染宿主细胞的过程需要借助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CCR5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蛋白质。</a:t>
            </a: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然而，在某些人群的基因组中含有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CCR5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基因的一个突变型，称为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CCR5-Δ32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，有一段长为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个碱基对的缺失。其表达产物无法被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HIV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病毒识别和结合，因此可对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R5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型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HIV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病毒引起的艾滋病有免疫力。</a:t>
            </a:r>
          </a:p>
        </p:txBody>
      </p:sp>
      <p:sp>
        <p:nvSpPr>
          <p:cNvPr id="5" name="矩形 4"/>
          <p:cNvSpPr/>
          <p:nvPr/>
        </p:nvSpPr>
        <p:spPr>
          <a:xfrm>
            <a:off x="902538" y="53438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贺建奎</a:t>
            </a:r>
          </a:p>
        </p:txBody>
      </p:sp>
    </p:spTree>
    <p:extLst>
      <p:ext uri="{BB962C8B-B14F-4D97-AF65-F5344CB8AC3E}">
        <p14:creationId xmlns:p14="http://schemas.microsoft.com/office/powerpoint/2010/main" val="372168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2"/>
          <a:stretch/>
        </p:blipFill>
        <p:spPr>
          <a:xfrm>
            <a:off x="739833" y="0"/>
            <a:ext cx="3819234" cy="64589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606" y="390698"/>
            <a:ext cx="3670631" cy="64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87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51"/>
          <a:stretch/>
        </p:blipFill>
        <p:spPr>
          <a:xfrm>
            <a:off x="612375" y="2"/>
            <a:ext cx="4542824" cy="60433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50792"/>
          <a:stretch/>
        </p:blipFill>
        <p:spPr>
          <a:xfrm>
            <a:off x="7387454" y="874423"/>
            <a:ext cx="4474807" cy="59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23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11432" y="728395"/>
            <a:ext cx="6841375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携带两个</a:t>
            </a:r>
            <a:r>
              <a:rPr lang="en-US" altLang="zh-CN" dirty="0"/>
              <a:t>Δ32</a:t>
            </a:r>
            <a:r>
              <a:rPr lang="zh-CN" altLang="en-US" dirty="0"/>
              <a:t>突变的人，也就是完全缺少</a:t>
            </a:r>
            <a:r>
              <a:rPr lang="en-US" altLang="zh-CN" dirty="0"/>
              <a:t>CCR5</a:t>
            </a:r>
            <a:r>
              <a:rPr lang="zh-CN" altLang="en-US" dirty="0"/>
              <a:t>基因的人， 活到</a:t>
            </a:r>
            <a:r>
              <a:rPr lang="en-US" altLang="zh-CN" dirty="0"/>
              <a:t>76</a:t>
            </a:r>
            <a:r>
              <a:rPr lang="zh-CN" altLang="en-US" dirty="0"/>
              <a:t>岁的可能性要比其他人低</a:t>
            </a:r>
            <a:r>
              <a:rPr lang="en-US" altLang="zh-CN" dirty="0"/>
              <a:t>21%</a:t>
            </a:r>
            <a:r>
              <a:rPr lang="zh-CN" altLang="en-US" dirty="0"/>
              <a:t>！</a:t>
            </a:r>
          </a:p>
        </p:txBody>
      </p:sp>
      <p:sp>
        <p:nvSpPr>
          <p:cNvPr id="3" name="矩形 2"/>
          <p:cNvSpPr/>
          <p:nvPr/>
        </p:nvSpPr>
        <p:spPr>
          <a:xfrm>
            <a:off x="2025535" y="1853844"/>
            <a:ext cx="7193280" cy="420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艾滋病病毒有多种亚型，缺少</a:t>
            </a:r>
            <a:r>
              <a:rPr lang="en-US" altLang="zh-CN" dirty="0"/>
              <a:t>CCR5</a:t>
            </a:r>
            <a:r>
              <a:rPr lang="zh-CN" altLang="en-US" dirty="0"/>
              <a:t>基因对于使用</a:t>
            </a:r>
            <a:r>
              <a:rPr lang="en-US" altLang="zh-CN" dirty="0"/>
              <a:t>CXCR4</a:t>
            </a:r>
            <a:r>
              <a:rPr lang="zh-CN" altLang="en-US" dirty="0"/>
              <a:t>受体蛋白的</a:t>
            </a:r>
            <a:r>
              <a:rPr lang="en-US" altLang="zh-CN" dirty="0"/>
              <a:t>X4</a:t>
            </a:r>
            <a:r>
              <a:rPr lang="zh-CN" altLang="en-US" dirty="0"/>
              <a:t>型</a:t>
            </a:r>
            <a:r>
              <a:rPr lang="en-US" altLang="zh-CN" dirty="0"/>
              <a:t>HIV</a:t>
            </a:r>
            <a:r>
              <a:rPr lang="zh-CN" altLang="en-US" dirty="0"/>
              <a:t>病毒并没有免疫能力。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其次，目前的基因编辑技术并没有想象的那么精准、高效。像这样虽然在对准的靶点做了编辑，但是可能存在编辑出错。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而且，基因编辑除了对靶点的编辑会出差错之外，还有可能在别的地方进行编辑，也就是所谓“脱靶”。如果被改动的地方是没有功能或不重要的，那倒没什么。但是有可能有重要功能的基因被改动了，那就会导致疾病 ，而与癌症相关的基因中众多，后果难以预期。</a:t>
            </a:r>
          </a:p>
        </p:txBody>
      </p:sp>
    </p:spTree>
    <p:extLst>
      <p:ext uri="{BB962C8B-B14F-4D97-AF65-F5344CB8AC3E}">
        <p14:creationId xmlns:p14="http://schemas.microsoft.com/office/powerpoint/2010/main" val="207141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6637" y="661842"/>
            <a:ext cx="10515600" cy="55810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基因编辑是指对基因组进行定点修饰的一项新技术。利用该技术，可以精确地定位到基因组的某一位点上， 在这位点上剪断靶标 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片段并插入新的基因片段。此过程既模拟了基因的自然突变， 又修改并编辑了原有的基因组， 真正达成了“编辑基因” 。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目前主要有 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种基因编辑技术， 分别为：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a)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人工核酸酶介导的锌指核酸酶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(zinc-finger nucleases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ZFN)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技术；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b)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转录激活因子样效应物核酸酶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(transcription activator-like effector nucleases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TALEN)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技术；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c)RNA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引导的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CRISPR-</a:t>
            </a:r>
            <a:r>
              <a:rPr lang="en-US" altLang="zh-CN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Cas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核酸酶技术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(clustered regulatory interspaced short palindromic repeat/</a:t>
            </a:r>
            <a:r>
              <a:rPr lang="en-US" altLang="zh-CN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Cas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-based RNA-guided DNA endonucleases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CRISPR/</a:t>
            </a:r>
            <a:r>
              <a:rPr lang="en-US" altLang="zh-CN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Cas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)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8851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 b="10545"/>
          <a:stretch/>
        </p:blipFill>
        <p:spPr>
          <a:xfrm>
            <a:off x="3325951" y="0"/>
            <a:ext cx="4862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70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19498" y="4632698"/>
            <a:ext cx="7789025" cy="129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武汉科技大学生命科学与健康学院张同存、顾潮江两位教授开发出了能杀伤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HIV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感染细胞的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CAR-T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治疗新途径，目前已治疗了两例艾滋病患者，一例治疗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个月，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HIV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指标迅速下降；一例治疗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个月，已经完全清除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HIV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373" y="510340"/>
            <a:ext cx="7382395" cy="37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0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62793" y="1017076"/>
            <a:ext cx="887799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CAR-T</a:t>
            </a:r>
            <a:r>
              <a:rPr lang="zh-CN" altLang="en-US" dirty="0"/>
              <a:t>疗法</a:t>
            </a:r>
            <a:r>
              <a:rPr lang="zh-CN" altLang="en-US" dirty="0" smtClean="0"/>
              <a:t>介绍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CAR-T</a:t>
            </a:r>
            <a:r>
              <a:rPr lang="zh-CN" altLang="en-US" dirty="0"/>
              <a:t>，全称是</a:t>
            </a:r>
            <a:r>
              <a:rPr lang="en-US" altLang="zh-CN" dirty="0"/>
              <a:t>Chimeric Antigen Receptor T-Cell Immunotherapy</a:t>
            </a:r>
            <a:r>
              <a:rPr lang="zh-CN" altLang="en-US" dirty="0"/>
              <a:t>，指的是嵌合抗原受体</a:t>
            </a:r>
            <a:r>
              <a:rPr lang="en-US" altLang="zh-CN" dirty="0"/>
              <a:t>T</a:t>
            </a:r>
            <a:r>
              <a:rPr lang="zh-CN" altLang="en-US" dirty="0"/>
              <a:t>细胞免疫疗法。是将识别肿瘤相关抗原的单链抗体（</a:t>
            </a:r>
            <a:r>
              <a:rPr lang="en-US" altLang="zh-CN" dirty="0" err="1"/>
              <a:t>scFV</a:t>
            </a:r>
            <a:r>
              <a:rPr lang="zh-CN" altLang="en-US" dirty="0"/>
              <a:t>）和</a:t>
            </a:r>
            <a:r>
              <a:rPr lang="en-US" altLang="zh-CN" dirty="0"/>
              <a:t>T</a:t>
            </a:r>
            <a:r>
              <a:rPr lang="zh-CN" altLang="en-US" dirty="0"/>
              <a:t>细胞的活化基序结合为一体。也就是将抗体对肿瘤抗原的高亲和性和</a:t>
            </a:r>
            <a:r>
              <a:rPr lang="en-US" altLang="zh-CN" dirty="0"/>
              <a:t>T</a:t>
            </a:r>
            <a:r>
              <a:rPr lang="zh-CN" altLang="en-US" dirty="0"/>
              <a:t>淋巴细胞的杀伤机制相结合。通过基因转导方法转染</a:t>
            </a:r>
            <a:r>
              <a:rPr lang="en-US" altLang="zh-CN" dirty="0"/>
              <a:t>T</a:t>
            </a:r>
            <a:r>
              <a:rPr lang="zh-CN" altLang="en-US" dirty="0"/>
              <a:t>淋巴细胞，赋予</a:t>
            </a:r>
            <a:r>
              <a:rPr lang="en-US" altLang="zh-CN" dirty="0"/>
              <a:t>T</a:t>
            </a:r>
            <a:r>
              <a:rPr lang="zh-CN" altLang="en-US" dirty="0"/>
              <a:t>细胞肿瘤靶向性、更强的杀伤活性和持久的杀伤力。从而使其能特异性地识别和高效杀伤肿瘤细胞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简单一点说，</a:t>
            </a:r>
            <a:r>
              <a:rPr lang="en-US" altLang="zh-CN" dirty="0"/>
              <a:t>CAR-T</a:t>
            </a:r>
            <a:r>
              <a:rPr lang="zh-CN" altLang="en-US" dirty="0"/>
              <a:t>就是把病人的免疫</a:t>
            </a:r>
            <a:r>
              <a:rPr lang="en-US" altLang="zh-CN" dirty="0"/>
              <a:t>T</a:t>
            </a:r>
            <a:r>
              <a:rPr lang="zh-CN" altLang="en-US" dirty="0"/>
              <a:t>细胞在体外通过生物技术改造，令其识别肿瘤细胞表面的抗原，然后把这些细胞输回病人体内，达到识别、杀死癌细胞的治疗效果。</a:t>
            </a:r>
          </a:p>
        </p:txBody>
      </p:sp>
    </p:spTree>
    <p:extLst>
      <p:ext uri="{BB962C8B-B14F-4D97-AF65-F5344CB8AC3E}">
        <p14:creationId xmlns:p14="http://schemas.microsoft.com/office/powerpoint/2010/main" val="3581952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378" y="332042"/>
            <a:ext cx="7539644" cy="586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5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1847" y="1330036"/>
            <a:ext cx="85621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1.ZFN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基因编辑技术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ZFN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技术是第一代基因组编辑技术，其功能的实现是基于具有独特的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序列识别的锌指蛋白发展起来的。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ZFN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由特异性识别序列的锌指蛋白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(ZFP)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和 </a:t>
            </a:r>
            <a:r>
              <a:rPr lang="en-US" altLang="zh-CN" sz="20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FokⅠ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核酸内切酶组成。其中，由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ZFP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构成的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识别域能识别特异位点并与之结合，而由</a:t>
            </a:r>
            <a:r>
              <a:rPr lang="en-US" altLang="zh-CN" sz="20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FokⅠ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构成的切割域能执行剪切功能，两者结合可使靶位点的双链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断裂。于是，细胞可以通过同源重组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(HR)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修复机制和非同源末端连接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(NHEJ)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修复机制来修复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HR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修复有可能会对靶标位点进行恢复修饰或者插入修饰，而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NHEJ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修复极易发生插入突变或缺失突变。两者都可造成移码突变，因此达到基因敲除的目的。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673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36865" y="1496292"/>
            <a:ext cx="763108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2.TALEN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基因编辑技术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TALE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Transcription activator-like effectors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一种源于植物致病菌</a:t>
            </a:r>
            <a:r>
              <a:rPr lang="en-US" altLang="zh-CN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Xanthomonas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sp.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的靶向基因操作技术。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TALENs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包含两个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TALEN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蛋白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每个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TALEN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都是由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TALE array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FokⅠ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融合而成。其中一个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TALEN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靶向正义链上靶标位点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另一个则靶向反义链上的靶标位点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然后</a:t>
            </a:r>
            <a:r>
              <a:rPr lang="en-US" altLang="zh-CN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FokⅠ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形成二聚体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在靶向序列中间的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spacer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处切割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DNA,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造成双链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断裂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随后细胞启动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损伤修复机制。针对不同的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TALEN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骨架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其最适宜的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spacer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长度不同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其长度范围一般为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12-20 </a:t>
            </a:r>
            <a:r>
              <a:rPr lang="en-US" altLang="zh-CN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bp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。实验结果表明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,TALENs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在靶向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第一个碱基为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时其结合效果更佳。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860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95301" y="1587699"/>
            <a:ext cx="83127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3.CRISPR /Cas9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基因组编辑技术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CRISPR/</a:t>
            </a:r>
            <a:r>
              <a:rPr lang="en-US" altLang="zh-CN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Cas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系统由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Cas9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核酸内切酶与</a:t>
            </a:r>
            <a:r>
              <a:rPr lang="en-US" altLang="zh-CN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sgRNA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构成。转录的</a:t>
            </a:r>
            <a:r>
              <a:rPr lang="en-US" altLang="zh-CN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sgRNA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折叠成特定的三维结构后与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Cas9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蛋白形成复合体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指导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Cas9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核酸内切酶识别特定靶标位点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 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PAM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序列上游处切割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造成双链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断裂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并启动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损伤修复机制。从不同菌种中分离的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CRISPR/</a:t>
            </a:r>
            <a:r>
              <a:rPr lang="en-US" altLang="zh-CN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Cas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系统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CrRNA(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或者是人工构建的</a:t>
            </a:r>
            <a:r>
              <a:rPr lang="en-US" altLang="zh-CN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sgRNA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靶向序列的长度不同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,PAM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序列也可能不同。最新报道，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CRISPR-C2c2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系统能够根据靶向序列特异地编辑单链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RNA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663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62000"/>
            <a:ext cx="6096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2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25" y="209246"/>
            <a:ext cx="11146632" cy="619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0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9420" y="956207"/>
            <a:ext cx="876992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共同点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结构的相似性：无论是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ZFN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TALEN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还是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CRISPR/Cas9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，都是由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识别域和核酸内切酶两部分组成。其中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ZFN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技术具有锌指结构域能够识别靶点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，而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TALEN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识别区域是重复可变双残基的重复，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剪切区域都是一种名为</a:t>
            </a:r>
            <a:r>
              <a:rPr lang="en-US" altLang="zh-CN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Fokl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的核酸内切酶结构域。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CRISPR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识别区域是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crRNA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或向导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RNA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Cas9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蛋白负责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的剪切。当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结合域识别靶点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序列后，核酸内切酶或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Cas9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蛋白将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剪切，靶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双链断裂，再启动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损伤修复机制，实现基因敲除、插入等。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作用过程的相似性：通过ＤＮＡ识别模块对特异性的ＤＮＡ位点识别并结合，然后在相关核酸内切酶的作用下完成特定位点的剪切，从而借助于细胞内固有的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HDR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（同源定向修复）或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NHEJ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（非同源末端连接）途径修复过程完成特定序列的插入、删除及基因融合。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929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21228" y="10747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不同点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34656"/>
              </p:ext>
            </p:extLst>
          </p:nvPr>
        </p:nvGraphicFramePr>
        <p:xfrm>
          <a:off x="1521228" y="1695800"/>
          <a:ext cx="9094124" cy="4807067"/>
        </p:xfrm>
        <a:graphic>
          <a:graphicData uri="http://schemas.openxmlformats.org/drawingml/2006/table">
            <a:tbl>
              <a:tblPr firstRow="1" firstCol="1" bandRow="1"/>
              <a:tblGrid>
                <a:gridCol w="2272998">
                  <a:extLst>
                    <a:ext uri="{9D8B030D-6E8A-4147-A177-3AD203B41FA5}">
                      <a16:colId xmlns:a16="http://schemas.microsoft.com/office/drawing/2014/main" val="3497624568"/>
                    </a:ext>
                  </a:extLst>
                </a:gridCol>
                <a:gridCol w="2272998">
                  <a:extLst>
                    <a:ext uri="{9D8B030D-6E8A-4147-A177-3AD203B41FA5}">
                      <a16:colId xmlns:a16="http://schemas.microsoft.com/office/drawing/2014/main" val="4049038214"/>
                    </a:ext>
                  </a:extLst>
                </a:gridCol>
                <a:gridCol w="2274064">
                  <a:extLst>
                    <a:ext uri="{9D8B030D-6E8A-4147-A177-3AD203B41FA5}">
                      <a16:colId xmlns:a16="http://schemas.microsoft.com/office/drawing/2014/main" val="1547545890"/>
                    </a:ext>
                  </a:extLst>
                </a:gridCol>
                <a:gridCol w="2274064">
                  <a:extLst>
                    <a:ext uri="{9D8B030D-6E8A-4147-A177-3AD203B41FA5}">
                      <a16:colId xmlns:a16="http://schemas.microsoft.com/office/drawing/2014/main" val="1728747929"/>
                    </a:ext>
                  </a:extLst>
                </a:gridCol>
              </a:tblGrid>
              <a:tr h="376288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三种基因编辑技术的差异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561442"/>
                  </a:ext>
                </a:extLst>
              </a:tr>
              <a:tr h="3225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400" b="1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ZFN</a:t>
                      </a:r>
                      <a:endParaRPr lang="zh-CN" sz="1400" b="1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TALEN</a:t>
                      </a:r>
                      <a:endParaRPr lang="zh-CN" sz="1400" b="1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CRISRP</a:t>
                      </a: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系统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368921"/>
                  </a:ext>
                </a:extLst>
              </a:tr>
              <a:tr h="294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识别模式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蛋白质—</a:t>
                      </a: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DNA</a:t>
                      </a:r>
                      <a:endParaRPr lang="zh-CN" sz="1400" b="1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蛋白质—</a:t>
                      </a: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DNA</a:t>
                      </a:r>
                      <a:endParaRPr lang="zh-CN" sz="1400" b="1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RNA</a:t>
                      </a: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DNA</a:t>
                      </a:r>
                      <a:endParaRPr lang="zh-CN" sz="1400" b="1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430669"/>
                  </a:ext>
                </a:extLst>
              </a:tr>
              <a:tr h="294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靶向元件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ZF array</a:t>
                      </a: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蛋白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TALE array</a:t>
                      </a: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蛋白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sgRNA</a:t>
                      </a: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蛋白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320916"/>
                  </a:ext>
                </a:extLst>
              </a:tr>
              <a:tr h="294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切割元件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Fok</a:t>
                      </a: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蛋白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Fok</a:t>
                      </a: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蛋白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Cas</a:t>
                      </a: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蛋白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296076"/>
                  </a:ext>
                </a:extLst>
              </a:tr>
              <a:tr h="294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识别长度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3-6</a:t>
                      </a: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x 3 x 2 bp</a:t>
                      </a:r>
                      <a:endParaRPr lang="zh-CN" sz="1400" b="1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(12-20) x 2 bp</a:t>
                      </a:r>
                      <a:endParaRPr lang="zh-CN" sz="1400" b="1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 bp</a:t>
                      </a:r>
                      <a:endParaRPr lang="zh-CN" sz="1400" b="1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075790"/>
                  </a:ext>
                </a:extLst>
              </a:tr>
              <a:tr h="294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识别序列特点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en-US" sz="1400" b="1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400" b="1" dirty="0" err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bp</a:t>
                      </a:r>
                      <a:r>
                        <a:rPr lang="en-US" sz="1400" b="1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1400" b="1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为单位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‘前一位为</a:t>
                      </a: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</a:t>
                      </a:r>
                      <a:endParaRPr lang="zh-CN" sz="1400" b="1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‘序列为</a:t>
                      </a: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NGC</a:t>
                      </a:r>
                      <a:endParaRPr lang="zh-CN" sz="1400" b="1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631350"/>
                  </a:ext>
                </a:extLst>
              </a:tr>
              <a:tr h="8455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优点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平台成熟、效率高于被动同源重组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设计较</a:t>
                      </a: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ZFN</a:t>
                      </a: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简单、特异性高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靶向精确、脱靶率低、细胞毒性低、廉价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478923"/>
                  </a:ext>
                </a:extLst>
              </a:tr>
              <a:tr h="13424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缺点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设计依赖上下游序列、脱靶率高、具有细胞毒性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细胞毒性、模块组装过程繁琐、需要大量测序工作、一般大型公司才有能力开展、成本高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靶区前无</a:t>
                      </a: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PAM</a:t>
                      </a: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则不能切割、特异性不高、</a:t>
                      </a:r>
                      <a:r>
                        <a:rPr lang="en-US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NHEJ</a:t>
                      </a: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依然会产生随机毒性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813905"/>
                  </a:ext>
                </a:extLst>
              </a:tr>
              <a:tr h="294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能否编辑</a:t>
                      </a:r>
                      <a:r>
                        <a:rPr lang="en-US" sz="1400" b="1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不可以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不可以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可以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000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72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1712</Words>
  <Application>Microsoft Office PowerPoint</Application>
  <PresentationFormat>宽屏</PresentationFormat>
  <Paragraphs>76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等线</vt:lpstr>
      <vt:lpstr>等线 Light</vt:lpstr>
      <vt:lpstr>黑体</vt:lpstr>
      <vt:lpstr>Arial</vt:lpstr>
      <vt:lpstr>Times New Roman</vt:lpstr>
      <vt:lpstr>Office 主题​​</vt:lpstr>
      <vt:lpstr>基因编辑技术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基因编辑技术</dc:title>
  <dc:creator>Administrator</dc:creator>
  <cp:lastModifiedBy>Administrator</cp:lastModifiedBy>
  <cp:revision>14</cp:revision>
  <dcterms:created xsi:type="dcterms:W3CDTF">2019-12-04T03:38:46Z</dcterms:created>
  <dcterms:modified xsi:type="dcterms:W3CDTF">2019-12-16T01:42:32Z</dcterms:modified>
</cp:coreProperties>
</file>