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402" r:id="rId2"/>
    <p:sldId id="424" r:id="rId3"/>
    <p:sldId id="500" r:id="rId4"/>
    <p:sldId id="425" r:id="rId5"/>
    <p:sldId id="427" r:id="rId6"/>
    <p:sldId id="523" r:id="rId7"/>
    <p:sldId id="428" r:id="rId8"/>
    <p:sldId id="429" r:id="rId9"/>
    <p:sldId id="504" r:id="rId10"/>
    <p:sldId id="482" r:id="rId11"/>
    <p:sldId id="505" r:id="rId12"/>
    <p:sldId id="507" r:id="rId13"/>
    <p:sldId id="490" r:id="rId14"/>
    <p:sldId id="508" r:id="rId15"/>
    <p:sldId id="509" r:id="rId16"/>
    <p:sldId id="545" r:id="rId17"/>
    <p:sldId id="510" r:id="rId18"/>
    <p:sldId id="511" r:id="rId19"/>
    <p:sldId id="512" r:id="rId20"/>
    <p:sldId id="514" r:id="rId21"/>
    <p:sldId id="517" r:id="rId22"/>
    <p:sldId id="516" r:id="rId23"/>
    <p:sldId id="515" r:id="rId24"/>
    <p:sldId id="518" r:id="rId25"/>
    <p:sldId id="430" r:id="rId26"/>
    <p:sldId id="519" r:id="rId27"/>
    <p:sldId id="522" r:id="rId28"/>
    <p:sldId id="487" r:id="rId29"/>
    <p:sldId id="524" r:id="rId30"/>
    <p:sldId id="485" r:id="rId31"/>
    <p:sldId id="520" r:id="rId32"/>
    <p:sldId id="521" r:id="rId33"/>
    <p:sldId id="525" r:id="rId34"/>
    <p:sldId id="526" r:id="rId35"/>
    <p:sldId id="488" r:id="rId36"/>
    <p:sldId id="527" r:id="rId37"/>
    <p:sldId id="528" r:id="rId38"/>
    <p:sldId id="529" r:id="rId39"/>
    <p:sldId id="530" r:id="rId40"/>
    <p:sldId id="531" r:id="rId41"/>
    <p:sldId id="532" r:id="rId42"/>
    <p:sldId id="533" r:id="rId43"/>
    <p:sldId id="534" r:id="rId44"/>
    <p:sldId id="536" r:id="rId45"/>
    <p:sldId id="537" r:id="rId46"/>
    <p:sldId id="538" r:id="rId47"/>
    <p:sldId id="539" r:id="rId48"/>
    <p:sldId id="541" r:id="rId49"/>
    <p:sldId id="542" r:id="rId50"/>
    <p:sldId id="540" r:id="rId51"/>
    <p:sldId id="543" r:id="rId52"/>
    <p:sldId id="546" r:id="rId53"/>
    <p:sldId id="547" r:id="rId54"/>
    <p:sldId id="548" r:id="rId55"/>
    <p:sldId id="549" r:id="rId56"/>
    <p:sldId id="550" r:id="rId57"/>
    <p:sldId id="551" r:id="rId58"/>
    <p:sldId id="552" r:id="rId59"/>
    <p:sldId id="553" r:id="rId60"/>
    <p:sldId id="554" r:id="rId61"/>
    <p:sldId id="555" r:id="rId62"/>
    <p:sldId id="557" r:id="rId63"/>
    <p:sldId id="558" r:id="rId64"/>
    <p:sldId id="559" r:id="rId65"/>
    <p:sldId id="560" r:id="rId66"/>
    <p:sldId id="561" r:id="rId67"/>
    <p:sldId id="562" r:id="rId68"/>
    <p:sldId id="563" r:id="rId69"/>
    <p:sldId id="318" r:id="rId70"/>
  </p:sldIdLst>
  <p:sldSz cx="6858000" cy="5143500"/>
  <p:notesSz cx="6858000" cy="9144000"/>
  <p:custDataLst>
    <p:tags r:id="rId7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8FB"/>
    <a:srgbClr val="595959"/>
    <a:srgbClr val="029BA8"/>
    <a:srgbClr val="0198A8"/>
    <a:srgbClr val="039AAB"/>
    <a:srgbClr val="AABEB5"/>
    <a:srgbClr val="BCBFA4"/>
    <a:srgbClr val="A3BB7F"/>
    <a:srgbClr val="EEEEEE"/>
    <a:srgbClr val="778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270" autoAdjust="0"/>
  </p:normalViewPr>
  <p:slideViewPr>
    <p:cSldViewPr>
      <p:cViewPr varScale="1">
        <p:scale>
          <a:sx n="95" d="100"/>
          <a:sy n="95" d="100"/>
        </p:scale>
        <p:origin x="1494" y="6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2-08T04:00:07.3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12692 9725 0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866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352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746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05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89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人类血液中的</a:t>
            </a:r>
            <a:r>
              <a:rPr lang="en-US" altLang="zh-CN" dirty="0"/>
              <a:t>MAIT</a:t>
            </a:r>
            <a:r>
              <a:rPr lang="zh-CN" altLang="en-US" dirty="0"/>
              <a:t>细胞被定义为</a:t>
            </a:r>
            <a:r>
              <a:rPr lang="en-US" altLang="zh-CN" dirty="0"/>
              <a:t>TCRVCD7.2+α+CD161hi</a:t>
            </a:r>
            <a:r>
              <a:rPr lang="zh-CN" altLang="en-US" dirty="0"/>
              <a:t>表达的</a:t>
            </a:r>
            <a:r>
              <a:rPr lang="en-US" altLang="zh-CN" dirty="0"/>
              <a:t>T</a:t>
            </a:r>
            <a:r>
              <a:rPr lang="zh-CN" altLang="en-US" dirty="0"/>
              <a:t>细胞。大多数</a:t>
            </a:r>
            <a:r>
              <a:rPr lang="en-US" altLang="zh-CN" dirty="0"/>
              <a:t>MAIT</a:t>
            </a:r>
            <a:r>
              <a:rPr lang="zh-CN" altLang="en-US" dirty="0"/>
              <a:t>细胞为</a:t>
            </a:r>
            <a:r>
              <a:rPr lang="en-US" altLang="zh-CN" dirty="0"/>
              <a:t>CD8+</a:t>
            </a:r>
            <a:r>
              <a:rPr lang="zh-CN" altLang="en-US" dirty="0"/>
              <a:t>，表达效应</a:t>
            </a:r>
            <a:r>
              <a:rPr lang="en-US" altLang="zh-CN" dirty="0"/>
              <a:t>/</a:t>
            </a:r>
            <a:r>
              <a:rPr lang="zh-CN" altLang="en-US" dirty="0"/>
              <a:t>记忆表型</a:t>
            </a:r>
            <a:r>
              <a:rPr lang="en-US" altLang="zh-CN" dirty="0"/>
              <a:t>CD45RO+CD62LloCCR7−(</a:t>
            </a:r>
            <a:r>
              <a:rPr lang="zh-CN" altLang="en-US" dirty="0"/>
              <a:t>未描绘</a:t>
            </a:r>
            <a:r>
              <a:rPr lang="en-US" altLang="zh-CN" dirty="0"/>
              <a:t>)</a:t>
            </a:r>
            <a:r>
              <a:rPr lang="zh-CN" altLang="en-US" dirty="0"/>
              <a:t>。它们在稳定状态下表达几种趋化因子受体和白细胞介素受体。它们配备了细胞毒性共受体</a:t>
            </a:r>
            <a:r>
              <a:rPr lang="en-US" altLang="zh-CN" dirty="0"/>
              <a:t>NKG2D</a:t>
            </a:r>
            <a:r>
              <a:rPr lang="zh-CN" altLang="en-US" dirty="0"/>
              <a:t>，并显示胞浆内含有颗粒溶素、颗粒酶</a:t>
            </a:r>
            <a:r>
              <a:rPr lang="en-US" altLang="zh-CN" dirty="0"/>
              <a:t>B</a:t>
            </a:r>
            <a:r>
              <a:rPr lang="zh-CN" altLang="en-US" dirty="0"/>
              <a:t>和穿孔素的颗粒。</a:t>
            </a:r>
            <a:r>
              <a:rPr lang="en-US" altLang="zh-CN" dirty="0"/>
              <a:t>CD16 1</a:t>
            </a:r>
            <a:r>
              <a:rPr lang="zh-CN" altLang="en-US" dirty="0"/>
              <a:t>、</a:t>
            </a:r>
            <a:r>
              <a:rPr lang="en-US" altLang="zh-CN" dirty="0"/>
              <a:t>IL-18Rα</a:t>
            </a:r>
            <a:r>
              <a:rPr lang="zh-CN" altLang="en-US" dirty="0"/>
              <a:t>或</a:t>
            </a:r>
            <a:r>
              <a:rPr lang="en-US" altLang="zh-CN" dirty="0"/>
              <a:t>CD2 6</a:t>
            </a:r>
            <a:r>
              <a:rPr lang="zh-CN" altLang="en-US" dirty="0"/>
              <a:t>的高水平表达通常足以识别人血中</a:t>
            </a:r>
            <a:r>
              <a:rPr lang="en-US" altLang="zh-CN" dirty="0"/>
              <a:t>CD8+</a:t>
            </a:r>
            <a:r>
              <a:rPr lang="zh-CN" altLang="en-US" dirty="0"/>
              <a:t>亚群中的</a:t>
            </a:r>
            <a:r>
              <a:rPr lang="en-US" altLang="zh-CN" dirty="0"/>
              <a:t>MAIT</a:t>
            </a:r>
            <a:r>
              <a:rPr lang="zh-CN" altLang="en-US" dirty="0"/>
              <a:t>细胞。小鼠</a:t>
            </a:r>
            <a:r>
              <a:rPr lang="en-US" altLang="zh-CN" dirty="0"/>
              <a:t>MAIT</a:t>
            </a:r>
            <a:r>
              <a:rPr lang="zh-CN" altLang="en-US" dirty="0"/>
              <a:t>细胞的表型明显更加多样化，并且依赖于所检查的组织。大多数是</a:t>
            </a:r>
            <a:r>
              <a:rPr lang="en-US" altLang="zh-CN" dirty="0"/>
              <a:t>cd4-−-cd8−(</a:t>
            </a:r>
            <a:r>
              <a:rPr lang="zh-CN" altLang="en-US" dirty="0"/>
              <a:t>双阴性</a:t>
            </a:r>
            <a:r>
              <a:rPr lang="en-US" altLang="zh-CN" dirty="0"/>
              <a:t>)</a:t>
            </a:r>
            <a:r>
              <a:rPr lang="zh-CN" altLang="en-US" dirty="0"/>
              <a:t>，表现为效应</a:t>
            </a:r>
            <a:r>
              <a:rPr lang="en-US" altLang="zh-CN" dirty="0"/>
              <a:t>/</a:t>
            </a:r>
            <a:r>
              <a:rPr lang="zh-CN" altLang="en-US" dirty="0"/>
              <a:t>记忆表型，白细胞介素和趋化因子受体</a:t>
            </a:r>
            <a:r>
              <a:rPr lang="en-US" altLang="zh-CN" dirty="0"/>
              <a:t>IL-7Rα</a:t>
            </a:r>
            <a:r>
              <a:rPr lang="zh-CN" altLang="en-US" dirty="0"/>
              <a:t>、</a:t>
            </a:r>
            <a:r>
              <a:rPr lang="en-US" altLang="zh-CN" dirty="0"/>
              <a:t>IL-18Rα</a:t>
            </a:r>
            <a:r>
              <a:rPr lang="zh-CN" altLang="en-US" dirty="0"/>
              <a:t>和</a:t>
            </a:r>
            <a:r>
              <a:rPr lang="en-US" altLang="zh-CN" dirty="0"/>
              <a:t>CXCR6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958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MAIT</a:t>
            </a:r>
            <a:r>
              <a:rPr lang="zh-CN" altLang="en-US" dirty="0"/>
              <a:t>细胞被来自细菌和酵母的</a:t>
            </a:r>
            <a:r>
              <a:rPr lang="en-US" altLang="zh-CN" dirty="0"/>
              <a:t>MR1</a:t>
            </a:r>
            <a:r>
              <a:rPr lang="zh-CN" altLang="en-US" dirty="0"/>
              <a:t>配体激活，能够产生维生素</a:t>
            </a:r>
            <a:r>
              <a:rPr lang="en-US" altLang="zh-CN" dirty="0"/>
              <a:t>B2(</a:t>
            </a:r>
            <a:r>
              <a:rPr lang="zh-CN" altLang="en-US" dirty="0"/>
              <a:t>核黄素</a:t>
            </a:r>
            <a:r>
              <a:rPr lang="en-US" altLang="zh-CN" dirty="0"/>
              <a:t>)</a:t>
            </a:r>
            <a:r>
              <a:rPr lang="zh-CN" altLang="en-US" dirty="0"/>
              <a:t>代谢物。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MAIT</a:t>
            </a:r>
            <a:r>
              <a:rPr lang="zh-CN" altLang="en-US" dirty="0"/>
              <a:t>细胞通过其表面表达的不变</a:t>
            </a:r>
            <a:r>
              <a:rPr lang="en-US" altLang="zh-CN" dirty="0"/>
              <a:t>T</a:t>
            </a:r>
            <a:r>
              <a:rPr lang="zh-CN" altLang="en-US" dirty="0"/>
              <a:t>细胞受体</a:t>
            </a:r>
            <a:r>
              <a:rPr lang="en-US" altLang="zh-CN" dirty="0"/>
              <a:t>(ITCR)</a:t>
            </a:r>
            <a:r>
              <a:rPr lang="zh-CN" altLang="en-US" dirty="0"/>
              <a:t>分子感知病原体。</a:t>
            </a:r>
            <a:r>
              <a:rPr lang="en-US" altLang="zh-CN" dirty="0" err="1"/>
              <a:t>iTCR</a:t>
            </a:r>
            <a:r>
              <a:rPr lang="zh-CN" altLang="en-US" dirty="0"/>
              <a:t>分子识别与主要组织相容性复合体</a:t>
            </a:r>
            <a:r>
              <a:rPr lang="en-US" altLang="zh-CN" dirty="0"/>
              <a:t>(MHC)I</a:t>
            </a:r>
            <a:r>
              <a:rPr lang="zh-CN" altLang="en-US" dirty="0"/>
              <a:t>类相关分子限制性</a:t>
            </a:r>
            <a:r>
              <a:rPr lang="en-US" altLang="zh-CN" dirty="0"/>
              <a:t>MAIT(MR1)</a:t>
            </a:r>
            <a:r>
              <a:rPr lang="zh-CN" altLang="en-US" dirty="0"/>
              <a:t>结合的病原体的维生素</a:t>
            </a:r>
            <a:r>
              <a:rPr lang="en-US" altLang="zh-CN" dirty="0"/>
              <a:t>B2</a:t>
            </a:r>
            <a:r>
              <a:rPr lang="zh-CN" altLang="en-US" dirty="0"/>
              <a:t>代谢产物。</a:t>
            </a:r>
            <a:endParaRPr lang="en-US" altLang="zh-CN" dirty="0"/>
          </a:p>
          <a:p>
            <a:r>
              <a:rPr lang="zh-CN" altLang="en-US" dirty="0"/>
              <a:t>识别后，</a:t>
            </a:r>
            <a:r>
              <a:rPr lang="en-US" altLang="zh-CN" dirty="0"/>
              <a:t>MAIT</a:t>
            </a:r>
            <a:r>
              <a:rPr lang="zh-CN" altLang="en-US" dirty="0"/>
              <a:t>细胞杀死受感染的上皮细胞。抗原提呈细胞激活</a:t>
            </a:r>
            <a:r>
              <a:rPr lang="en-US" altLang="zh-CN" dirty="0"/>
              <a:t>MAIT</a:t>
            </a:r>
            <a:r>
              <a:rPr lang="zh-CN" altLang="en-US" dirty="0"/>
              <a:t>细胞可诱导干扰素</a:t>
            </a:r>
            <a:r>
              <a:rPr lang="en-US" altLang="zh-CN" dirty="0"/>
              <a:t>γ(IFN-c)</a:t>
            </a:r>
            <a:r>
              <a:rPr lang="zh-CN" altLang="en-US" dirty="0"/>
              <a:t>、肿瘤坏死因子</a:t>
            </a:r>
            <a:r>
              <a:rPr lang="en-US" altLang="zh-CN" dirty="0"/>
              <a:t>α(TNF-α)</a:t>
            </a:r>
            <a:r>
              <a:rPr lang="zh-CN" altLang="en-US" dirty="0"/>
              <a:t>或白细胞介素</a:t>
            </a:r>
            <a:r>
              <a:rPr lang="en-US" altLang="zh-CN" dirty="0"/>
              <a:t>-17(IL-17)</a:t>
            </a:r>
            <a:r>
              <a:rPr lang="zh-CN" altLang="en-US" dirty="0"/>
              <a:t>的产生，进而改善适应性和免疫反应。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MAIT</a:t>
            </a:r>
            <a:r>
              <a:rPr lang="zh-CN" altLang="en-US" dirty="0"/>
              <a:t>细胞被来自细菌和酵母的</a:t>
            </a:r>
            <a:r>
              <a:rPr lang="en-US" altLang="zh-CN" dirty="0"/>
              <a:t>MR1</a:t>
            </a:r>
            <a:r>
              <a:rPr lang="zh-CN" altLang="en-US" dirty="0"/>
              <a:t>配体激活，能够产生维生素</a:t>
            </a:r>
            <a:r>
              <a:rPr lang="en-US" altLang="zh-CN" dirty="0"/>
              <a:t>B2(</a:t>
            </a:r>
            <a:r>
              <a:rPr lang="zh-CN" altLang="en-US" dirty="0"/>
              <a:t>核黄素</a:t>
            </a:r>
            <a:r>
              <a:rPr lang="en-US" altLang="zh-CN" dirty="0"/>
              <a:t>)</a:t>
            </a:r>
            <a:r>
              <a:rPr lang="zh-CN" altLang="en-US" dirty="0"/>
              <a:t>代谢物。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MAIT</a:t>
            </a:r>
            <a:r>
              <a:rPr lang="zh-CN" altLang="en-US" dirty="0"/>
              <a:t>细胞通过其表面表达的不变</a:t>
            </a:r>
            <a:r>
              <a:rPr lang="en-US" altLang="zh-CN" dirty="0"/>
              <a:t>T</a:t>
            </a:r>
            <a:r>
              <a:rPr lang="zh-CN" altLang="en-US" dirty="0"/>
              <a:t>细胞受体</a:t>
            </a:r>
            <a:r>
              <a:rPr lang="en-US" altLang="zh-CN" dirty="0"/>
              <a:t>(ITCR)</a:t>
            </a:r>
            <a:r>
              <a:rPr lang="zh-CN" altLang="en-US" dirty="0"/>
              <a:t>分子感知病原体。</a:t>
            </a:r>
            <a:r>
              <a:rPr lang="en-US" altLang="zh-CN" dirty="0" err="1"/>
              <a:t>iTCR</a:t>
            </a:r>
            <a:r>
              <a:rPr lang="zh-CN" altLang="en-US" dirty="0"/>
              <a:t>分子识别与主要组织相容性复合体</a:t>
            </a:r>
            <a:r>
              <a:rPr lang="en-US" altLang="zh-CN" dirty="0"/>
              <a:t>(MHC)I</a:t>
            </a:r>
            <a:r>
              <a:rPr lang="zh-CN" altLang="en-US" dirty="0"/>
              <a:t>类相关分子限制性</a:t>
            </a:r>
            <a:r>
              <a:rPr lang="en-US" altLang="zh-CN" dirty="0"/>
              <a:t>MAIT(MR1)</a:t>
            </a:r>
            <a:r>
              <a:rPr lang="zh-CN" altLang="en-US" dirty="0"/>
              <a:t>结合的病原体的维生素</a:t>
            </a:r>
            <a:r>
              <a:rPr lang="en-US" altLang="zh-CN" dirty="0"/>
              <a:t>B2</a:t>
            </a:r>
            <a:r>
              <a:rPr lang="zh-CN" altLang="en-US" dirty="0"/>
              <a:t>代谢产物。</a:t>
            </a:r>
            <a:endParaRPr lang="en-US" altLang="zh-CN" dirty="0"/>
          </a:p>
          <a:p>
            <a:r>
              <a:rPr lang="zh-CN" altLang="en-US" dirty="0"/>
              <a:t>识别后，</a:t>
            </a:r>
            <a:r>
              <a:rPr lang="en-US" altLang="zh-CN" dirty="0"/>
              <a:t>MAIT</a:t>
            </a:r>
            <a:r>
              <a:rPr lang="zh-CN" altLang="en-US" dirty="0"/>
              <a:t>细胞杀死受感染的上皮细胞。抗原提呈细胞激活</a:t>
            </a:r>
            <a:r>
              <a:rPr lang="en-US" altLang="zh-CN" dirty="0"/>
              <a:t>MAIT</a:t>
            </a:r>
            <a:r>
              <a:rPr lang="zh-CN" altLang="en-US" dirty="0"/>
              <a:t>细胞可诱导干扰素</a:t>
            </a:r>
            <a:r>
              <a:rPr lang="en-US" altLang="zh-CN" dirty="0"/>
              <a:t>γ(IFN-c)</a:t>
            </a:r>
            <a:r>
              <a:rPr lang="zh-CN" altLang="en-US" dirty="0"/>
              <a:t>、肿瘤坏死因子</a:t>
            </a:r>
            <a:r>
              <a:rPr lang="en-US" altLang="zh-CN" dirty="0"/>
              <a:t>α(TNF-α)</a:t>
            </a:r>
            <a:r>
              <a:rPr lang="zh-CN" altLang="en-US" dirty="0"/>
              <a:t>或白细胞介素</a:t>
            </a:r>
            <a:r>
              <a:rPr lang="en-US" altLang="zh-CN" dirty="0"/>
              <a:t>-17(IL-17)</a:t>
            </a:r>
            <a:r>
              <a:rPr lang="zh-CN" altLang="en-US" dirty="0"/>
              <a:t>的产生，进而改善适应性和免疫反应。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819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MAIT</a:t>
            </a:r>
            <a:r>
              <a:rPr lang="zh-CN" altLang="en-US" dirty="0"/>
              <a:t>细胞被来自细菌和酵母的</a:t>
            </a:r>
            <a:r>
              <a:rPr lang="en-US" altLang="zh-CN" dirty="0"/>
              <a:t>MR1</a:t>
            </a:r>
            <a:r>
              <a:rPr lang="zh-CN" altLang="en-US" dirty="0"/>
              <a:t>配体激活，能够产生维生素</a:t>
            </a:r>
            <a:r>
              <a:rPr lang="en-US" altLang="zh-CN" dirty="0"/>
              <a:t>B2(</a:t>
            </a:r>
            <a:r>
              <a:rPr lang="zh-CN" altLang="en-US" dirty="0"/>
              <a:t>核黄素</a:t>
            </a:r>
            <a:r>
              <a:rPr lang="en-US" altLang="zh-CN" dirty="0"/>
              <a:t>)</a:t>
            </a:r>
            <a:r>
              <a:rPr lang="zh-CN" altLang="en-US" dirty="0"/>
              <a:t>代谢物。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MAIT</a:t>
            </a:r>
            <a:r>
              <a:rPr lang="zh-CN" altLang="en-US" dirty="0"/>
              <a:t>细胞通过其表面表达的不变</a:t>
            </a:r>
            <a:r>
              <a:rPr lang="en-US" altLang="zh-CN" dirty="0"/>
              <a:t>T</a:t>
            </a:r>
            <a:r>
              <a:rPr lang="zh-CN" altLang="en-US" dirty="0"/>
              <a:t>细胞受体</a:t>
            </a:r>
            <a:r>
              <a:rPr lang="en-US" altLang="zh-CN" dirty="0"/>
              <a:t>(ITCR)</a:t>
            </a:r>
            <a:r>
              <a:rPr lang="zh-CN" altLang="en-US" dirty="0"/>
              <a:t>分子感知病原体。</a:t>
            </a:r>
            <a:r>
              <a:rPr lang="en-US" altLang="zh-CN" dirty="0" err="1"/>
              <a:t>iTCR</a:t>
            </a:r>
            <a:r>
              <a:rPr lang="zh-CN" altLang="en-US" dirty="0"/>
              <a:t>分子识别与主要组织相容性复合体</a:t>
            </a:r>
            <a:r>
              <a:rPr lang="en-US" altLang="zh-CN" dirty="0"/>
              <a:t>(MHC)I</a:t>
            </a:r>
            <a:r>
              <a:rPr lang="zh-CN" altLang="en-US" dirty="0"/>
              <a:t>类相关分子限制性</a:t>
            </a:r>
            <a:r>
              <a:rPr lang="en-US" altLang="zh-CN" dirty="0"/>
              <a:t>MAIT(MR1)</a:t>
            </a:r>
            <a:r>
              <a:rPr lang="zh-CN" altLang="en-US" dirty="0"/>
              <a:t>结合的病原体的维生素</a:t>
            </a:r>
            <a:r>
              <a:rPr lang="en-US" altLang="zh-CN" dirty="0"/>
              <a:t>B2</a:t>
            </a:r>
            <a:r>
              <a:rPr lang="zh-CN" altLang="en-US" dirty="0"/>
              <a:t>代谢产物。</a:t>
            </a:r>
            <a:endParaRPr lang="en-US" altLang="zh-CN" dirty="0"/>
          </a:p>
          <a:p>
            <a:r>
              <a:rPr lang="zh-CN" altLang="en-US" dirty="0"/>
              <a:t>识别后，</a:t>
            </a:r>
            <a:r>
              <a:rPr lang="en-US" altLang="zh-CN" dirty="0"/>
              <a:t>MAIT</a:t>
            </a:r>
            <a:r>
              <a:rPr lang="zh-CN" altLang="en-US" dirty="0"/>
              <a:t>细胞杀死受感染的上皮细胞。抗原提呈细胞激活</a:t>
            </a:r>
            <a:r>
              <a:rPr lang="en-US" altLang="zh-CN" dirty="0"/>
              <a:t>MAIT</a:t>
            </a:r>
            <a:r>
              <a:rPr lang="zh-CN" altLang="en-US" dirty="0"/>
              <a:t>细胞可诱导干扰素</a:t>
            </a:r>
            <a:r>
              <a:rPr lang="en-US" altLang="zh-CN" dirty="0"/>
              <a:t>γ(IFN-c)</a:t>
            </a:r>
            <a:r>
              <a:rPr lang="zh-CN" altLang="en-US" dirty="0"/>
              <a:t>、肿瘤坏死因子</a:t>
            </a:r>
            <a:r>
              <a:rPr lang="en-US" altLang="zh-CN" dirty="0"/>
              <a:t>α(TNF-α)</a:t>
            </a:r>
            <a:r>
              <a:rPr lang="zh-CN" altLang="en-US" dirty="0"/>
              <a:t>或白细胞介素</a:t>
            </a:r>
            <a:r>
              <a:rPr lang="en-US" altLang="zh-CN" dirty="0"/>
              <a:t>-17(IL-17)</a:t>
            </a:r>
            <a:r>
              <a:rPr lang="zh-CN" altLang="en-US" dirty="0"/>
              <a:t>的产生，进而改善适应性和免疫反应。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677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MAIT</a:t>
            </a:r>
            <a:r>
              <a:rPr lang="zh-CN" altLang="en-US" dirty="0"/>
              <a:t>细胞在免疫紊乱中的作用在很大程度上是未知的，</a:t>
            </a:r>
            <a:r>
              <a:rPr lang="en-US" altLang="zh-CN" dirty="0"/>
              <a:t>MAIT</a:t>
            </a:r>
            <a:r>
              <a:rPr lang="zh-CN" altLang="en-US" dirty="0"/>
              <a:t>细胞似乎参与了各种类型的疾病，但它们在每种病理中的作用目前尚不清楚。有研究小组描述了它们对</a:t>
            </a:r>
            <a:r>
              <a:rPr lang="en-US" altLang="zh-CN" dirty="0"/>
              <a:t>MS</a:t>
            </a:r>
            <a:r>
              <a:rPr lang="zh-CN" altLang="en-US" dirty="0"/>
              <a:t>的动物模型实验性自身免疫性脊髓炎</a:t>
            </a:r>
            <a:r>
              <a:rPr lang="en-US" altLang="zh-CN" dirty="0"/>
              <a:t>(EAE)</a:t>
            </a:r>
            <a:r>
              <a:rPr lang="zh-CN" altLang="en-US" dirty="0"/>
              <a:t>的保护作用，以及它们在关节炎模型中的促炎作用。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4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MAIT</a:t>
            </a:r>
            <a:r>
              <a:rPr lang="zh-CN" altLang="en-US" dirty="0"/>
              <a:t>细胞在免疫紊乱中的作用在很大程度上是未知的，</a:t>
            </a:r>
            <a:r>
              <a:rPr lang="en-US" altLang="zh-CN" dirty="0"/>
              <a:t>MAIT</a:t>
            </a:r>
            <a:r>
              <a:rPr lang="zh-CN" altLang="en-US" dirty="0"/>
              <a:t>细胞似乎参与了各种类型的疾病，但它们在每种病理中的作用目前尚不清楚。有研究小组描述了它们对</a:t>
            </a:r>
            <a:r>
              <a:rPr lang="en-US" altLang="zh-CN" dirty="0"/>
              <a:t>MS</a:t>
            </a:r>
            <a:r>
              <a:rPr lang="zh-CN" altLang="en-US" dirty="0"/>
              <a:t>的动物模型实验性自身免疫性脊髓炎</a:t>
            </a:r>
            <a:r>
              <a:rPr lang="en-US" altLang="zh-CN" dirty="0"/>
              <a:t>(EAE)</a:t>
            </a:r>
            <a:r>
              <a:rPr lang="zh-CN" altLang="en-US" dirty="0"/>
              <a:t>的保护作用，以及它们在关节炎模型中的促炎作用。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165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人粘膜相关不变</a:t>
            </a:r>
            <a:r>
              <a:rPr lang="en-US" altLang="zh-CN" dirty="0"/>
              <a:t>T</a:t>
            </a:r>
            <a:r>
              <a:rPr lang="zh-CN" altLang="en-US" dirty="0"/>
              <a:t>细胞</a:t>
            </a:r>
            <a:r>
              <a:rPr lang="en-US" altLang="zh-CN" dirty="0"/>
              <a:t>(MAIT)</a:t>
            </a:r>
            <a:r>
              <a:rPr lang="zh-CN" altLang="en-US" dirty="0"/>
              <a:t>的激活机制。</a:t>
            </a:r>
            <a:r>
              <a:rPr lang="en-US" altLang="zh-CN" dirty="0"/>
              <a:t>MAIT</a:t>
            </a:r>
            <a:r>
              <a:rPr lang="zh-CN" altLang="en-US" dirty="0"/>
              <a:t>细胞被来自微生物和药物的</a:t>
            </a:r>
            <a:r>
              <a:rPr lang="en-US" altLang="zh-CN" dirty="0"/>
              <a:t>MR1</a:t>
            </a:r>
            <a:r>
              <a:rPr lang="zh-CN" altLang="en-US" dirty="0"/>
              <a:t>配体激活。人</a:t>
            </a:r>
            <a:r>
              <a:rPr lang="en-US" altLang="zh-CN" dirty="0"/>
              <a:t>MAIT</a:t>
            </a:r>
            <a:r>
              <a:rPr lang="zh-CN" altLang="en-US" dirty="0"/>
              <a:t>细胞表达多种趋化因子和细胞因子受体以及归巢受体，如高水平的</a:t>
            </a:r>
            <a:r>
              <a:rPr lang="en-US" altLang="zh-CN" dirty="0"/>
              <a:t>IL-18Rα</a:t>
            </a:r>
            <a:r>
              <a:rPr lang="zh-CN" altLang="en-US" dirty="0"/>
              <a:t>，</a:t>
            </a:r>
            <a:r>
              <a:rPr lang="en-US" altLang="zh-CN" dirty="0"/>
              <a:t>IL-12R</a:t>
            </a:r>
            <a:r>
              <a:rPr lang="zh-CN" altLang="en-US" dirty="0"/>
              <a:t>，</a:t>
            </a:r>
            <a:r>
              <a:rPr lang="en-US" altLang="zh-CN" dirty="0"/>
              <a:t>IFNR</a:t>
            </a:r>
            <a:r>
              <a:rPr lang="zh-CN" altLang="en-US" dirty="0"/>
              <a:t>。包括</a:t>
            </a:r>
            <a:r>
              <a:rPr lang="en-US" altLang="zh-CN" dirty="0"/>
              <a:t>IL-12</a:t>
            </a:r>
            <a:r>
              <a:rPr lang="zh-CN" altLang="en-US" dirty="0"/>
              <a:t>、</a:t>
            </a:r>
            <a:r>
              <a:rPr lang="en-US" altLang="zh-CN" dirty="0"/>
              <a:t>IL-18</a:t>
            </a:r>
            <a:r>
              <a:rPr lang="zh-CN" altLang="en-US" dirty="0"/>
              <a:t>和干扰素</a:t>
            </a:r>
            <a:r>
              <a:rPr lang="en-US" altLang="zh-CN" dirty="0"/>
              <a:t>α</a:t>
            </a:r>
            <a:r>
              <a:rPr lang="zh-CN" altLang="en-US" dirty="0"/>
              <a:t>在内的细胞因子也通过抗原不依赖的机制激活</a:t>
            </a:r>
            <a:r>
              <a:rPr lang="en-US" altLang="zh-CN" dirty="0"/>
              <a:t>MAIT</a:t>
            </a:r>
            <a:r>
              <a:rPr lang="zh-CN" altLang="en-US" dirty="0"/>
              <a:t>细胞。被激活的</a:t>
            </a:r>
            <a:r>
              <a:rPr lang="en-US" altLang="zh-CN" dirty="0"/>
              <a:t>MAIT</a:t>
            </a:r>
            <a:r>
              <a:rPr lang="zh-CN" altLang="en-US" dirty="0"/>
              <a:t>细胞上调极晚期抗原</a:t>
            </a:r>
            <a:r>
              <a:rPr lang="en-US" altLang="zh-CN" dirty="0"/>
              <a:t>-4(VLA-4)</a:t>
            </a:r>
            <a:r>
              <a:rPr lang="zh-CN" altLang="en-US" dirty="0"/>
              <a:t>，分泌颗粒酶</a:t>
            </a:r>
            <a:r>
              <a:rPr lang="en-US" altLang="zh-CN" dirty="0"/>
              <a:t>B</a:t>
            </a:r>
            <a:r>
              <a:rPr lang="zh-CN" altLang="en-US" dirty="0"/>
              <a:t>和穿孔素、</a:t>
            </a:r>
            <a:r>
              <a:rPr lang="en-US" altLang="zh-CN" dirty="0"/>
              <a:t>Th1/Th17</a:t>
            </a:r>
            <a:r>
              <a:rPr lang="zh-CN" altLang="en-US" dirty="0"/>
              <a:t>细胞因子和低水平的</a:t>
            </a:r>
            <a:r>
              <a:rPr lang="en-US" altLang="zh-CN" dirty="0"/>
              <a:t>IL-10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IL-7</a:t>
            </a:r>
            <a:r>
              <a:rPr lang="zh-CN" altLang="en-US" dirty="0"/>
              <a:t>、</a:t>
            </a:r>
            <a:r>
              <a:rPr lang="en-US" altLang="zh-CN" dirty="0"/>
              <a:t>IL-12</a:t>
            </a:r>
            <a:r>
              <a:rPr lang="zh-CN" altLang="en-US" dirty="0"/>
              <a:t>、</a:t>
            </a:r>
            <a:r>
              <a:rPr lang="en-US" altLang="zh-CN" dirty="0"/>
              <a:t>IL-18</a:t>
            </a:r>
            <a:r>
              <a:rPr lang="zh-CN" altLang="en-US" dirty="0"/>
              <a:t>和</a:t>
            </a:r>
            <a:r>
              <a:rPr lang="en-US" altLang="zh-CN" dirty="0"/>
              <a:t>IFN-γ</a:t>
            </a:r>
            <a:r>
              <a:rPr lang="zh-CN" altLang="en-US" dirty="0"/>
              <a:t>等细胞因子也可通过抗原非依赖性机制直接激活</a:t>
            </a:r>
            <a:r>
              <a:rPr lang="en-US" altLang="zh-CN" dirty="0"/>
              <a:t>MAIT</a:t>
            </a:r>
            <a:r>
              <a:rPr lang="zh-CN" altLang="en-US" dirty="0"/>
              <a:t>细胞。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76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人粘膜相关不变</a:t>
            </a:r>
            <a:r>
              <a:rPr lang="en-US" altLang="zh-CN" dirty="0"/>
              <a:t>T</a:t>
            </a:r>
            <a:r>
              <a:rPr lang="zh-CN" altLang="en-US" dirty="0"/>
              <a:t>细胞</a:t>
            </a:r>
            <a:r>
              <a:rPr lang="en-US" altLang="zh-CN" dirty="0"/>
              <a:t>(MAIT)</a:t>
            </a:r>
            <a:r>
              <a:rPr lang="zh-CN" altLang="en-US" dirty="0"/>
              <a:t>的激活机制。</a:t>
            </a:r>
            <a:r>
              <a:rPr lang="en-US" altLang="zh-CN" dirty="0"/>
              <a:t>MAIT</a:t>
            </a:r>
            <a:r>
              <a:rPr lang="zh-CN" altLang="en-US" dirty="0"/>
              <a:t>细胞被来自微生物和药物的</a:t>
            </a:r>
            <a:r>
              <a:rPr lang="en-US" altLang="zh-CN" dirty="0"/>
              <a:t>MR1</a:t>
            </a:r>
            <a:r>
              <a:rPr lang="zh-CN" altLang="en-US" dirty="0"/>
              <a:t>配体激活。人</a:t>
            </a:r>
            <a:r>
              <a:rPr lang="en-US" altLang="zh-CN" dirty="0"/>
              <a:t>MAIT</a:t>
            </a:r>
            <a:r>
              <a:rPr lang="zh-CN" altLang="en-US" dirty="0"/>
              <a:t>细胞表达多种趋化因子和细胞因子受体以及归巢受体，如高水平的</a:t>
            </a:r>
            <a:r>
              <a:rPr lang="en-US" altLang="zh-CN" dirty="0"/>
              <a:t>IL-18Rα</a:t>
            </a:r>
            <a:r>
              <a:rPr lang="zh-CN" altLang="en-US" dirty="0"/>
              <a:t>，</a:t>
            </a:r>
            <a:r>
              <a:rPr lang="en-US" altLang="zh-CN" dirty="0"/>
              <a:t>IL-12R</a:t>
            </a:r>
            <a:r>
              <a:rPr lang="zh-CN" altLang="en-US" dirty="0"/>
              <a:t>，</a:t>
            </a:r>
            <a:r>
              <a:rPr lang="en-US" altLang="zh-CN" dirty="0"/>
              <a:t>IFNR</a:t>
            </a:r>
            <a:r>
              <a:rPr lang="zh-CN" altLang="en-US" dirty="0"/>
              <a:t>。包括</a:t>
            </a:r>
            <a:r>
              <a:rPr lang="en-US" altLang="zh-CN" dirty="0"/>
              <a:t>IL-12</a:t>
            </a:r>
            <a:r>
              <a:rPr lang="zh-CN" altLang="en-US" dirty="0"/>
              <a:t>、</a:t>
            </a:r>
            <a:r>
              <a:rPr lang="en-US" altLang="zh-CN" dirty="0"/>
              <a:t>IL-18</a:t>
            </a:r>
            <a:r>
              <a:rPr lang="zh-CN" altLang="en-US" dirty="0"/>
              <a:t>和干扰素</a:t>
            </a:r>
            <a:r>
              <a:rPr lang="en-US" altLang="zh-CN" dirty="0"/>
              <a:t>α</a:t>
            </a:r>
            <a:r>
              <a:rPr lang="zh-CN" altLang="en-US" dirty="0"/>
              <a:t>在内的细胞因子也通过抗原不依赖的机制激活</a:t>
            </a:r>
            <a:r>
              <a:rPr lang="en-US" altLang="zh-CN" dirty="0"/>
              <a:t>MAIT</a:t>
            </a:r>
            <a:r>
              <a:rPr lang="zh-CN" altLang="en-US" dirty="0"/>
              <a:t>细胞。被激活的</a:t>
            </a:r>
            <a:r>
              <a:rPr lang="en-US" altLang="zh-CN" dirty="0"/>
              <a:t>MAIT</a:t>
            </a:r>
            <a:r>
              <a:rPr lang="zh-CN" altLang="en-US" dirty="0"/>
              <a:t>细胞上调极晚期抗原</a:t>
            </a:r>
            <a:r>
              <a:rPr lang="en-US" altLang="zh-CN" dirty="0"/>
              <a:t>-4(VLA-4)</a:t>
            </a:r>
            <a:r>
              <a:rPr lang="zh-CN" altLang="en-US" dirty="0"/>
              <a:t>，分泌颗粒酶</a:t>
            </a:r>
            <a:r>
              <a:rPr lang="en-US" altLang="zh-CN" dirty="0"/>
              <a:t>B</a:t>
            </a:r>
            <a:r>
              <a:rPr lang="zh-CN" altLang="en-US" dirty="0"/>
              <a:t>和穿孔素、</a:t>
            </a:r>
            <a:r>
              <a:rPr lang="en-US" altLang="zh-CN" dirty="0"/>
              <a:t>Th1/Th17</a:t>
            </a:r>
            <a:r>
              <a:rPr lang="zh-CN" altLang="en-US" dirty="0"/>
              <a:t>细胞因子和低水平的</a:t>
            </a:r>
            <a:r>
              <a:rPr lang="en-US" altLang="zh-CN" dirty="0"/>
              <a:t>IL-10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IL-7</a:t>
            </a:r>
            <a:r>
              <a:rPr lang="zh-CN" altLang="en-US" dirty="0"/>
              <a:t>、</a:t>
            </a:r>
            <a:r>
              <a:rPr lang="en-US" altLang="zh-CN" dirty="0"/>
              <a:t>IL-12</a:t>
            </a:r>
            <a:r>
              <a:rPr lang="zh-CN" altLang="en-US" dirty="0"/>
              <a:t>、</a:t>
            </a:r>
            <a:r>
              <a:rPr lang="en-US" altLang="zh-CN" dirty="0"/>
              <a:t>IL-18</a:t>
            </a:r>
            <a:r>
              <a:rPr lang="zh-CN" altLang="en-US" dirty="0"/>
              <a:t>和</a:t>
            </a:r>
            <a:r>
              <a:rPr lang="en-US" altLang="zh-CN" dirty="0"/>
              <a:t>IFN-γ</a:t>
            </a:r>
            <a:r>
              <a:rPr lang="zh-CN" altLang="en-US" dirty="0"/>
              <a:t>等细胞因子也可通过抗原非依赖性机制直接激活</a:t>
            </a:r>
            <a:r>
              <a:rPr lang="en-US" altLang="zh-CN" dirty="0"/>
              <a:t>MAIT</a:t>
            </a:r>
            <a:r>
              <a:rPr lang="zh-CN" altLang="en-US" dirty="0"/>
              <a:t>细胞。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341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367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25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60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确切病因尚不清楚。这是一种复杂的、多因素的疾病，是遗传和环境因素相互作用的结果。在参与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MS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发病的免疫细胞类型中，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CD4+T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细胞，特别是辅助性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(Th)1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Th17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细胞，以及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17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88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1200" b="1" dirty="0"/>
              <a:t>胸部皮节的节段性分布最明显</a:t>
            </a:r>
            <a:endParaRPr lang="en-US" altLang="zh-CN" sz="1200" b="1" dirty="0"/>
          </a:p>
          <a:p>
            <a:pPr eaLnBrk="1" hangingPunct="1">
              <a:defRPr/>
            </a:pPr>
            <a:r>
              <a:rPr lang="zh-CN" altLang="en-US" sz="1200" b="1" dirty="0"/>
              <a:t>一个神经根对应 一个皮节，一个皮节由</a:t>
            </a:r>
            <a:r>
              <a:rPr lang="en-US" altLang="zh-CN" sz="1200" b="1" dirty="0"/>
              <a:t>2-3</a:t>
            </a:r>
            <a:r>
              <a:rPr lang="zh-CN" altLang="en-US" sz="1200" b="1" dirty="0"/>
              <a:t>个神 经后根重叠支配              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1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521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276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0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jp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0.jpeg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3.GIF"/><Relationship Id="rId9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.GI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11" Type="http://schemas.openxmlformats.org/officeDocument/2006/relationships/image" Target="../media/image37.emf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8.jp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0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6021258" y="4387897"/>
            <a:ext cx="462296" cy="462296"/>
            <a:chOff x="3059832" y="3339719"/>
            <a:chExt cx="3607562" cy="3607562"/>
          </a:xfrm>
        </p:grpSpPr>
        <p:sp>
          <p:nvSpPr>
            <p:cNvPr id="86" name="椭圆 85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8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5524323" y="4376493"/>
            <a:ext cx="219175" cy="219175"/>
            <a:chOff x="3059832" y="3339719"/>
            <a:chExt cx="3607562" cy="3607562"/>
          </a:xfrm>
        </p:grpSpPr>
        <p:sp>
          <p:nvSpPr>
            <p:cNvPr id="95" name="椭圆 9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rgbClr val="029B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6142818" y="3873331"/>
            <a:ext cx="219175" cy="219175"/>
            <a:chOff x="3059832" y="3339719"/>
            <a:chExt cx="3607562" cy="3607562"/>
          </a:xfrm>
        </p:grpSpPr>
        <p:sp>
          <p:nvSpPr>
            <p:cNvPr id="102" name="椭圆 101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rgbClr val="029B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5780233" y="3983573"/>
            <a:ext cx="134540" cy="134540"/>
            <a:chOff x="3059832" y="3339719"/>
            <a:chExt cx="3607562" cy="3607562"/>
          </a:xfrm>
        </p:grpSpPr>
        <p:sp>
          <p:nvSpPr>
            <p:cNvPr id="107" name="椭圆 106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9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rgbClr val="029B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标题 1">
            <a:extLst>
              <a:ext uri="{FF2B5EF4-FFF2-40B4-BE49-F238E27FC236}">
                <a16:creationId xmlns:a16="http://schemas.microsoft.com/office/drawing/2014/main" id="{0AFF1AF7-66FC-45E0-9F3C-5FC39768535A}"/>
              </a:ext>
            </a:extLst>
          </p:cNvPr>
          <p:cNvSpPr txBox="1">
            <a:spLocks/>
          </p:cNvSpPr>
          <p:nvPr/>
        </p:nvSpPr>
        <p:spPr>
          <a:xfrm>
            <a:off x="0" y="1258139"/>
            <a:ext cx="6858000" cy="18829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4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脊髓疾病</a:t>
            </a:r>
            <a:b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Disease of Spinal Cord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副标题 2">
            <a:extLst>
              <a:ext uri="{FF2B5EF4-FFF2-40B4-BE49-F238E27FC236}">
                <a16:creationId xmlns:a16="http://schemas.microsoft.com/office/drawing/2014/main" id="{A126D3C6-5865-4DC2-8A3F-EDCAD4B3BB5B}"/>
              </a:ext>
            </a:extLst>
          </p:cNvPr>
          <p:cNvSpPr txBox="1">
            <a:spLocks/>
          </p:cNvSpPr>
          <p:nvPr/>
        </p:nvSpPr>
        <p:spPr>
          <a:xfrm>
            <a:off x="2844350" y="3788125"/>
            <a:ext cx="2025352" cy="108554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200" dirty="0">
              <a:latin typeface="仿宋" pitchFamily="49" charset="-122"/>
              <a:ea typeface="魏碑-简"/>
            </a:endParaRPr>
          </a:p>
          <a:p>
            <a:pPr marL="0" indent="0"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南方医院神经内科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陈金玉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2021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4DF32D5-E2D3-4166-8A0E-0D5D15164019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80B0055-9D8A-4FF7-84C5-66A3E4F56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A272FBF9-4309-4A68-9AC9-E817A8A1E27E}"/>
              </a:ext>
            </a:extLst>
          </p:cNvPr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外部结构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3615949-24E5-42AC-9114-985B3F39FAE5}"/>
              </a:ext>
            </a:extLst>
          </p:cNvPr>
          <p:cNvSpPr txBox="1"/>
          <p:nvPr/>
        </p:nvSpPr>
        <p:spPr>
          <a:xfrm>
            <a:off x="358924" y="1347613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脊髓表面的沟裂：前正中裂、后正中沟、前外侧沟、后外侧沟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14" descr="51">
            <a:extLst>
              <a:ext uri="{FF2B5EF4-FFF2-40B4-BE49-F238E27FC236}">
                <a16:creationId xmlns:a16="http://schemas.microsoft.com/office/drawing/2014/main" id="{42496ED3-2140-480D-A0E9-C8067F68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07" y="1989548"/>
            <a:ext cx="3590758" cy="304890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7" name="AutoShape 11">
            <a:extLst>
              <a:ext uri="{FF2B5EF4-FFF2-40B4-BE49-F238E27FC236}">
                <a16:creationId xmlns:a16="http://schemas.microsoft.com/office/drawing/2014/main" id="{62AF3DA0-C649-48E1-BEA8-2E674B797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82" y="2047089"/>
            <a:ext cx="1778754" cy="64698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前正中裂内经过脊髓前动脉</a:t>
            </a:r>
          </a:p>
        </p:txBody>
      </p:sp>
      <p:sp>
        <p:nvSpPr>
          <p:cNvPr id="8" name="Line 15">
            <a:extLst>
              <a:ext uri="{FF2B5EF4-FFF2-40B4-BE49-F238E27FC236}">
                <a16:creationId xmlns:a16="http://schemas.microsoft.com/office/drawing/2014/main" id="{D21FA46A-CADB-43B6-84DB-6FE4323FE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7678" y="2571750"/>
            <a:ext cx="1925850" cy="129833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23A8A7A6-37EA-468A-BB20-61592375C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41" y="3117542"/>
            <a:ext cx="1778754" cy="64698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后外侧沟内有后根纤维进入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20337B6C-7504-443E-BBF1-09DF241F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52" y="4187995"/>
            <a:ext cx="1778754" cy="64698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前外侧沟有脊神经前根离开</a:t>
            </a:r>
          </a:p>
        </p:txBody>
      </p:sp>
      <p:pic>
        <p:nvPicPr>
          <p:cNvPr id="11" name="Picture 18" descr="1_conew1">
            <a:extLst>
              <a:ext uri="{FF2B5EF4-FFF2-40B4-BE49-F238E27FC236}">
                <a16:creationId xmlns:a16="http://schemas.microsoft.com/office/drawing/2014/main" id="{8BFC3AC2-221E-40AF-B3BA-412FDF4051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03" y="2047089"/>
            <a:ext cx="2997346" cy="29733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12" name="Line 23">
            <a:extLst>
              <a:ext uri="{FF2B5EF4-FFF2-40B4-BE49-F238E27FC236}">
                <a16:creationId xmlns:a16="http://schemas.microsoft.com/office/drawing/2014/main" id="{55C27EC5-DCC8-4EAC-89F2-43BFFF2E1D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6336" y="2523568"/>
            <a:ext cx="2300776" cy="91227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77AE7E30-1674-4829-AEF8-83E847B46C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3895" y="4170002"/>
            <a:ext cx="2249201" cy="29990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43A8B21-5731-48C3-8BF8-49D62EBB9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784" y="2123022"/>
            <a:ext cx="4237437" cy="2711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9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124">
        <p:fade/>
      </p:transition>
    </mc:Choice>
    <mc:Fallback xmlns="">
      <p:transition spd="med" advTm="351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4DF32D5-E2D3-4166-8A0E-0D5D15164019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80B0055-9D8A-4FF7-84C5-66A3E4F56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A272FBF9-4309-4A68-9AC9-E817A8A1E27E}"/>
              </a:ext>
            </a:extLst>
          </p:cNvPr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内部结构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3615949-24E5-42AC-9114-985B3F39FAE5}"/>
              </a:ext>
            </a:extLst>
          </p:cNvPr>
          <p:cNvSpPr txBox="1"/>
          <p:nvPr/>
        </p:nvSpPr>
        <p:spPr>
          <a:xfrm>
            <a:off x="358924" y="1347613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脊髓横断面由由灰质和白质组成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灰质：神经细胞核团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部分胶质细胞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白质：上下行传导束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大量胶质细胞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中央管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A6C50B6-9636-4E89-A90E-70B4C91CF1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19"/>
          <a:stretch/>
        </p:blipFill>
        <p:spPr>
          <a:xfrm>
            <a:off x="4077072" y="1224136"/>
            <a:ext cx="2764160" cy="1851670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E84C7565-1F69-4E08-8B5D-A13098FB1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3090090"/>
            <a:ext cx="2763713" cy="197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0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240">
        <p:fade/>
      </p:transition>
    </mc:Choice>
    <mc:Fallback xmlns="">
      <p:transition spd="med" advTm="412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4DF32D5-E2D3-4166-8A0E-0D5D15164019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80B0055-9D8A-4FF7-84C5-66A3E4F56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A272FBF9-4309-4A68-9AC9-E817A8A1E27E}"/>
              </a:ext>
            </a:extLst>
          </p:cNvPr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内部结构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3615949-24E5-42AC-9114-985B3F39FAE5}"/>
              </a:ext>
            </a:extLst>
          </p:cNvPr>
          <p:cNvSpPr txBox="1"/>
          <p:nvPr/>
        </p:nvSpPr>
        <p:spPr>
          <a:xfrm>
            <a:off x="358924" y="1347613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脊髓灰质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前角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后角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C8~L2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S2~S4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的侧角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灰质前联合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灰质后联合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3D8B7D3-AC67-422F-A1BB-184C5B48B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85" y="1635646"/>
            <a:ext cx="4028534" cy="2958455"/>
          </a:xfrm>
          <a:prstGeom prst="rect">
            <a:avLst/>
          </a:prstGeom>
        </p:spPr>
      </p:pic>
      <p:sp>
        <p:nvSpPr>
          <p:cNvPr id="11" name="AutoShape 7">
            <a:extLst>
              <a:ext uri="{FF2B5EF4-FFF2-40B4-BE49-F238E27FC236}">
                <a16:creationId xmlns:a16="http://schemas.microsoft.com/office/drawing/2014/main" id="{0C1BBEDC-8096-4775-9536-700495C27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986" y="4383561"/>
            <a:ext cx="683835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前角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7CBAF9DC-D82C-4455-87E1-BF072526D7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2885" y="3974937"/>
            <a:ext cx="646116" cy="40862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1E5186F5-BD9D-46E1-AF10-71F4CAAD2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985" y="1207150"/>
            <a:ext cx="683835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后角</a:t>
            </a: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2AD7166B-CFFF-4DE3-9AEA-BDF44BAFD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984" y="2693349"/>
            <a:ext cx="683835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侧角</a:t>
            </a: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743A2EF1-3AD2-4C80-94EE-6D067F703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565" y="1236116"/>
            <a:ext cx="1364724" cy="3779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灰质后联合</a:t>
            </a: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9F21511C-0B97-4966-B14C-1AEF085950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8293" y="2941503"/>
            <a:ext cx="54070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AC2C8028-2684-42F1-881B-1F7D5DD68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885" y="1455304"/>
            <a:ext cx="695020" cy="40862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AC7D007E-E296-4E6C-AD87-E51A40A655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4938" y="1532408"/>
            <a:ext cx="695020" cy="143011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9B9226FD-4006-4931-A0AD-2AFEABE14D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44938" y="3250548"/>
            <a:ext cx="695020" cy="113301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id="{E5959FF4-8CEF-4F8E-83CF-CB41EA3F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400" y="4388978"/>
            <a:ext cx="1467884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灰质前联合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76A6EAE-3039-4DCE-886B-F777A8FF8150}"/>
              </a:ext>
            </a:extLst>
          </p:cNvPr>
          <p:cNvSpPr/>
          <p:nvPr/>
        </p:nvSpPr>
        <p:spPr>
          <a:xfrm>
            <a:off x="5877272" y="1851670"/>
            <a:ext cx="914400" cy="1430109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56DBED9-FC38-4E14-92EE-0A882C91BA59}"/>
              </a:ext>
            </a:extLst>
          </p:cNvPr>
          <p:cNvSpPr/>
          <p:nvPr/>
        </p:nvSpPr>
        <p:spPr>
          <a:xfrm>
            <a:off x="5681362" y="2354774"/>
            <a:ext cx="639688" cy="437861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9C880F0-660F-4036-B4AC-DA1864744C57}"/>
              </a:ext>
            </a:extLst>
          </p:cNvPr>
          <p:cNvSpPr/>
          <p:nvPr/>
        </p:nvSpPr>
        <p:spPr>
          <a:xfrm>
            <a:off x="6021288" y="3595310"/>
            <a:ext cx="790131" cy="437861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E188CE6-0A3E-4BAA-8566-1E72A3DD119F}"/>
              </a:ext>
            </a:extLst>
          </p:cNvPr>
          <p:cNvSpPr/>
          <p:nvPr/>
        </p:nvSpPr>
        <p:spPr>
          <a:xfrm>
            <a:off x="4019177" y="3764810"/>
            <a:ext cx="525762" cy="437861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0323C9B-6B3F-4296-8EF1-10FF80492814}"/>
              </a:ext>
            </a:extLst>
          </p:cNvPr>
          <p:cNvSpPr/>
          <p:nvPr/>
        </p:nvSpPr>
        <p:spPr>
          <a:xfrm>
            <a:off x="2672104" y="1738279"/>
            <a:ext cx="540707" cy="616495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EFA4063-380F-4F40-810E-A6337DA7B74D}"/>
              </a:ext>
            </a:extLst>
          </p:cNvPr>
          <p:cNvSpPr/>
          <p:nvPr/>
        </p:nvSpPr>
        <p:spPr>
          <a:xfrm>
            <a:off x="2976314" y="2210804"/>
            <a:ext cx="379001" cy="616495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22F407C-8795-45C8-9EAC-8E0F36EA7DB3}"/>
              </a:ext>
            </a:extLst>
          </p:cNvPr>
          <p:cNvSpPr/>
          <p:nvPr/>
        </p:nvSpPr>
        <p:spPr>
          <a:xfrm>
            <a:off x="2916442" y="4322426"/>
            <a:ext cx="1952333" cy="616495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10D2A38-9490-4C41-BA3C-E8C62E8CEF8E}"/>
              </a:ext>
            </a:extLst>
          </p:cNvPr>
          <p:cNvSpPr/>
          <p:nvPr/>
        </p:nvSpPr>
        <p:spPr>
          <a:xfrm>
            <a:off x="3177380" y="4172392"/>
            <a:ext cx="1691396" cy="616495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4E178BF-5B17-49AA-96EE-2978C6BD9CFD}"/>
              </a:ext>
            </a:extLst>
          </p:cNvPr>
          <p:cNvSpPr/>
          <p:nvPr/>
        </p:nvSpPr>
        <p:spPr>
          <a:xfrm>
            <a:off x="5248895" y="4213069"/>
            <a:ext cx="1335333" cy="177019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3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005">
        <p:fade/>
      </p:transition>
    </mc:Choice>
    <mc:Fallback xmlns="">
      <p:transition spd="med" advTm="190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4526DAE-35CC-4B92-AAB1-2E0BB863592E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E1B993E1-48B7-44A8-B927-3BA932D47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81300693-287A-4BE0-ADAB-5C479D63CB57}"/>
              </a:ext>
            </a:extLst>
          </p:cNvPr>
          <p:cNvSpPr txBox="1"/>
          <p:nvPr/>
        </p:nvSpPr>
        <p:spPr>
          <a:xfrm>
            <a:off x="620688" y="267494"/>
            <a:ext cx="5493055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内部结构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4E98233-8576-417C-815C-ED30CCB372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750" t="25724" r="20846" b="15285"/>
          <a:stretch/>
        </p:blipFill>
        <p:spPr>
          <a:xfrm>
            <a:off x="3432178" y="1347614"/>
            <a:ext cx="3168352" cy="30544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9" name="AutoShape 7">
            <a:extLst>
              <a:ext uri="{FF2B5EF4-FFF2-40B4-BE49-F238E27FC236}">
                <a16:creationId xmlns:a16="http://schemas.microsoft.com/office/drawing/2014/main" id="{B4089F42-2D60-4499-A2A5-DB775B14A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253" y="2760548"/>
            <a:ext cx="683835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侧角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FA85E1F5-772E-4C75-A45C-5A5A0486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090" y="1314753"/>
            <a:ext cx="1364724" cy="3779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灰质后联合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DBB11796-8384-4ABE-AE76-6230923F21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0678" y="3782695"/>
            <a:ext cx="10668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140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E1C29712-0582-43FB-9977-DE8E1EF8CD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9777" y="2962540"/>
            <a:ext cx="60978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5D01CDCB-F933-4C7D-893D-0209FA36E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278" y="1495777"/>
            <a:ext cx="8382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1400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000673C9-DDB7-4BF9-95DF-76ECA44F76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14111" y="3285152"/>
            <a:ext cx="570262" cy="111686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4066A84B-B96B-4B1C-AC7D-030521302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142" y="4359025"/>
            <a:ext cx="1377672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灰质前联合</a:t>
            </a: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8B8710CF-58CA-469C-9BCF-5B267CE3E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5" y="1888196"/>
            <a:ext cx="2976563" cy="91940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含运动神经细胞，属下运动神经元，主要参与躯干和四肢的运动支配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6AD3E800-33F1-4CEC-B104-0FE2C0E0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677" y="4087495"/>
            <a:ext cx="683835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</a:rPr>
              <a:t>前角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095E4CCE-E568-4FA7-9701-81D1CE50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18" y="1130495"/>
            <a:ext cx="2976563" cy="39615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CD3CBC78-8946-4A79-A7D7-7AD5677CC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253" y="1284106"/>
            <a:ext cx="683835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后角</a:t>
            </a: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930DE89D-211D-4721-B500-D76A056F0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3175" y="1563638"/>
            <a:ext cx="571198" cy="139888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24" name="AutoShape 16">
            <a:extLst>
              <a:ext uri="{FF2B5EF4-FFF2-40B4-BE49-F238E27FC236}">
                <a16:creationId xmlns:a16="http://schemas.microsoft.com/office/drawing/2014/main" id="{4B6AE3CF-B34F-4682-835F-EC95E082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758" y="4050504"/>
            <a:ext cx="683835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前角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AE3F3FA4-AB39-4857-A2A0-3AB76C08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2" y="2920890"/>
            <a:ext cx="2782555" cy="20869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8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51">
        <p:fade/>
      </p:transition>
    </mc:Choice>
    <mc:Fallback xmlns="">
      <p:transition spd="med" advTm="101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4.81481E-6 L -0.30325 -0.535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3" y="-2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4526DAE-35CC-4B92-AAB1-2E0BB863592E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E1B993E1-48B7-44A8-B927-3BA932D47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81300693-287A-4BE0-ADAB-5C479D63CB57}"/>
              </a:ext>
            </a:extLst>
          </p:cNvPr>
          <p:cNvSpPr txBox="1"/>
          <p:nvPr/>
        </p:nvSpPr>
        <p:spPr>
          <a:xfrm>
            <a:off x="620688" y="267494"/>
            <a:ext cx="5493055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内部结构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4E98233-8576-417C-815C-ED30CCB372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750" t="25724" r="20846" b="15285"/>
          <a:stretch/>
        </p:blipFill>
        <p:spPr>
          <a:xfrm>
            <a:off x="3432178" y="1347614"/>
            <a:ext cx="3168352" cy="30544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9" name="AutoShape 7">
            <a:extLst>
              <a:ext uri="{FF2B5EF4-FFF2-40B4-BE49-F238E27FC236}">
                <a16:creationId xmlns:a16="http://schemas.microsoft.com/office/drawing/2014/main" id="{B4089F42-2D60-4499-A2A5-DB775B14A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253" y="2760548"/>
            <a:ext cx="683835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侧角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FA85E1F5-772E-4C75-A45C-5A5A0486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090" y="1314753"/>
            <a:ext cx="1364724" cy="3779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灰质后联合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DBB11796-8384-4ABE-AE76-6230923F21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0678" y="3782695"/>
            <a:ext cx="10668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140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E1C29712-0582-43FB-9977-DE8E1EF8CD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9777" y="2962540"/>
            <a:ext cx="60978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5D01CDCB-F933-4C7D-893D-0209FA36E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278" y="1495777"/>
            <a:ext cx="8382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1400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000673C9-DDB7-4BF9-95DF-76ECA44F76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14111" y="3285152"/>
            <a:ext cx="570262" cy="111686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4066A84B-B96B-4B1C-AC7D-030521302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142" y="4359025"/>
            <a:ext cx="1377672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灰质前联合</a:t>
            </a:r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C8766D26-3C47-494C-8FC3-901ADDED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758" y="4050504"/>
            <a:ext cx="683835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</a:rPr>
              <a:t>前角</a:t>
            </a:r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6AD3E800-33F1-4CEC-B104-0FE2C0E0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9387" y="4064296"/>
            <a:ext cx="683835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前角</a:t>
            </a: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930DE89D-211D-4721-B500-D76A056F0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3175" y="1563638"/>
            <a:ext cx="571198" cy="139888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400"/>
          </a:p>
        </p:txBody>
      </p:sp>
      <p:sp>
        <p:nvSpPr>
          <p:cNvPr id="30" name="AutoShape 14">
            <a:extLst>
              <a:ext uri="{FF2B5EF4-FFF2-40B4-BE49-F238E27FC236}">
                <a16:creationId xmlns:a16="http://schemas.microsoft.com/office/drawing/2014/main" id="{3F2FF876-934E-4D7E-97EF-78B6830D7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77" y="1760826"/>
            <a:ext cx="2310809" cy="91940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含传递痛温觉和部分触觉的</a:t>
            </a:r>
            <a:r>
              <a:rPr lang="en-US" altLang="zh-CN" sz="1600" b="1" dirty="0">
                <a:solidFill>
                  <a:schemeClr val="bg1"/>
                </a:solidFill>
              </a:rPr>
              <a:t>Ⅱ</a:t>
            </a:r>
            <a:r>
              <a:rPr lang="zh-CN" altLang="en-US" sz="1600" b="1" dirty="0">
                <a:solidFill>
                  <a:schemeClr val="bg1"/>
                </a:solidFill>
              </a:rPr>
              <a:t>级感觉神经元，参与感觉信息的中转</a:t>
            </a:r>
          </a:p>
        </p:txBody>
      </p:sp>
      <p:sp>
        <p:nvSpPr>
          <p:cNvPr id="31" name="AutoShape 15">
            <a:extLst>
              <a:ext uri="{FF2B5EF4-FFF2-40B4-BE49-F238E27FC236}">
                <a16:creationId xmlns:a16="http://schemas.microsoft.com/office/drawing/2014/main" id="{F7A9E0BD-8A0A-4485-A447-ACF21133B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893" y="1298361"/>
            <a:ext cx="683835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</a:rPr>
              <a:t>后角</a:t>
            </a:r>
          </a:p>
        </p:txBody>
      </p:sp>
      <p:sp>
        <p:nvSpPr>
          <p:cNvPr id="32" name="AutoShape 16">
            <a:extLst>
              <a:ext uri="{FF2B5EF4-FFF2-40B4-BE49-F238E27FC236}">
                <a16:creationId xmlns:a16="http://schemas.microsoft.com/office/drawing/2014/main" id="{B1608083-8CC0-4F80-8F5C-6D11739E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1" y="1291465"/>
            <a:ext cx="683835" cy="408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后角</a:t>
            </a: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8E92F128-87CD-4A92-8868-E6F62DA21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" y="2962815"/>
            <a:ext cx="2508438" cy="17522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34" name="Picture 18" descr="4">
            <a:extLst>
              <a:ext uri="{FF2B5EF4-FFF2-40B4-BE49-F238E27FC236}">
                <a16:creationId xmlns:a16="http://schemas.microsoft.com/office/drawing/2014/main" id="{A483379F-2143-4F0B-B895-2BA9632C6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26" y="1356393"/>
            <a:ext cx="4218139" cy="33674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6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685">
        <p:fade/>
      </p:transition>
    </mc:Choice>
    <mc:Fallback xmlns="">
      <p:transition spd="med" advTm="256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0.01111 L -0.36319 -0.026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1" y="-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4526DAE-35CC-4B92-AAB1-2E0BB863592E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E1B993E1-48B7-44A8-B927-3BA932D47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81300693-287A-4BE0-ADAB-5C479D63CB57}"/>
              </a:ext>
            </a:extLst>
          </p:cNvPr>
          <p:cNvSpPr txBox="1"/>
          <p:nvPr/>
        </p:nvSpPr>
        <p:spPr>
          <a:xfrm>
            <a:off x="620688" y="267494"/>
            <a:ext cx="5493055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内部结构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2AAEF30E-550D-4257-888A-AA508009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7494" y="1441273"/>
            <a:ext cx="3880506" cy="313721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AutoShape 17">
            <a:extLst>
              <a:ext uri="{FF2B5EF4-FFF2-40B4-BE49-F238E27FC236}">
                <a16:creationId xmlns:a16="http://schemas.microsoft.com/office/drawing/2014/main" id="{9EA8075F-86EA-41DA-91B1-7372DA31A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8" y="1905524"/>
            <a:ext cx="2543944" cy="83767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chemeClr val="bg1"/>
                </a:solidFill>
              </a:rPr>
              <a:t>C8~L2</a:t>
            </a:r>
            <a:r>
              <a:rPr lang="zh-CN" altLang="en-US" sz="1600" b="1" dirty="0">
                <a:solidFill>
                  <a:schemeClr val="bg1"/>
                </a:solidFill>
              </a:rPr>
              <a:t>侧角是脊髓</a:t>
            </a:r>
            <a:r>
              <a:rPr lang="zh-CN" altLang="en-US" sz="1600" b="1" dirty="0">
                <a:solidFill>
                  <a:srgbClr val="C00000"/>
                </a:solidFill>
              </a:rPr>
              <a:t>交感神经中枢</a:t>
            </a:r>
            <a:r>
              <a:rPr lang="zh-CN" altLang="en-US" sz="1600" b="1" dirty="0">
                <a:solidFill>
                  <a:schemeClr val="bg1"/>
                </a:solidFill>
              </a:rPr>
              <a:t>，支配血管、内脏及腺体的活动</a:t>
            </a:r>
          </a:p>
        </p:txBody>
      </p:sp>
      <p:sp>
        <p:nvSpPr>
          <p:cNvPr id="38" name="AutoShape 18">
            <a:extLst>
              <a:ext uri="{FF2B5EF4-FFF2-40B4-BE49-F238E27FC236}">
                <a16:creationId xmlns:a16="http://schemas.microsoft.com/office/drawing/2014/main" id="{B7F302BA-8F10-48E6-9C17-6830322C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681" y="2650195"/>
            <a:ext cx="629563" cy="37457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侧角</a:t>
            </a:r>
          </a:p>
        </p:txBody>
      </p:sp>
      <p:pic>
        <p:nvPicPr>
          <p:cNvPr id="39" name="Picture 19" descr="交感1">
            <a:extLst>
              <a:ext uri="{FF2B5EF4-FFF2-40B4-BE49-F238E27FC236}">
                <a16:creationId xmlns:a16="http://schemas.microsoft.com/office/drawing/2014/main" id="{B1777AAA-4C36-4174-A175-E1FAC1833C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23" y="1184399"/>
            <a:ext cx="2769825" cy="37838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41" name="AutoShape 21">
            <a:extLst>
              <a:ext uri="{FF2B5EF4-FFF2-40B4-BE49-F238E27FC236}">
                <a16:creationId xmlns:a16="http://schemas.microsoft.com/office/drawing/2014/main" id="{483A342B-75E8-4EEF-96A9-2722E322F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03" y="3225860"/>
            <a:ext cx="2596494" cy="83767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chemeClr val="bg1"/>
                </a:solidFill>
              </a:rPr>
              <a:t> S2~S4</a:t>
            </a:r>
            <a:r>
              <a:rPr lang="zh-CN" altLang="en-US" sz="1600" b="1" dirty="0">
                <a:solidFill>
                  <a:schemeClr val="bg1"/>
                </a:solidFill>
              </a:rPr>
              <a:t>侧角是脊髓</a:t>
            </a:r>
            <a:r>
              <a:rPr lang="zh-CN" altLang="en-US" sz="1600" b="1" dirty="0">
                <a:solidFill>
                  <a:srgbClr val="C00000"/>
                </a:solidFill>
              </a:rPr>
              <a:t>副交感</a:t>
            </a:r>
            <a:r>
              <a:rPr lang="zh-CN" altLang="en-US" sz="1600" b="1" dirty="0">
                <a:solidFill>
                  <a:schemeClr val="bg1"/>
                </a:solidFill>
              </a:rPr>
              <a:t>神经中枢，支配膀胱、直肠和性腺</a:t>
            </a:r>
          </a:p>
        </p:txBody>
      </p:sp>
      <p:pic>
        <p:nvPicPr>
          <p:cNvPr id="43" name="Picture 23" descr="交感2">
            <a:extLst>
              <a:ext uri="{FF2B5EF4-FFF2-40B4-BE49-F238E27FC236}">
                <a16:creationId xmlns:a16="http://schemas.microsoft.com/office/drawing/2014/main" id="{1604B45E-8658-4002-9E33-734BBEF78A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23" y="1184399"/>
            <a:ext cx="2751365" cy="37585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44" name="Picture 24" descr="交感">
            <a:extLst>
              <a:ext uri="{FF2B5EF4-FFF2-40B4-BE49-F238E27FC236}">
                <a16:creationId xmlns:a16="http://schemas.microsoft.com/office/drawing/2014/main" id="{6B2F7D72-44D1-4C6F-B8D2-FDEF7F426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23" y="1119729"/>
            <a:ext cx="2908940" cy="397230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3EEA9C-E668-4E84-997C-CDA616C019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11" y="1763980"/>
            <a:ext cx="3469352" cy="2599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9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235">
        <p:fade/>
      </p:transition>
    </mc:Choice>
    <mc:Fallback xmlns="">
      <p:transition spd="med" advTm="622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9 0.00772 L -0.40416 -0.2614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1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4DF32D5-E2D3-4166-8A0E-0D5D15164019}"/>
              </a:ext>
            </a:extLst>
          </p:cNvPr>
          <p:cNvCxnSpPr/>
          <p:nvPr/>
        </p:nvCxnSpPr>
        <p:spPr>
          <a:xfrm>
            <a:off x="-105713" y="128124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80B0055-9D8A-4FF7-84C5-66A3E4F56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A272FBF9-4309-4A68-9AC9-E817A8A1E27E}"/>
              </a:ext>
            </a:extLst>
          </p:cNvPr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内部结构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3615949-24E5-42AC-9114-985B3F39FAE5}"/>
              </a:ext>
            </a:extLst>
          </p:cNvPr>
          <p:cNvSpPr txBox="1"/>
          <p:nvPr/>
        </p:nvSpPr>
        <p:spPr>
          <a:xfrm>
            <a:off x="358924" y="1347613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脊髓白质</a:t>
            </a:r>
            <a:r>
              <a:rPr lang="zh-CN" altLang="en-US" sz="1800" b="1" dirty="0">
                <a:solidFill>
                  <a:srgbClr val="C00000"/>
                </a:solidFill>
              </a:rPr>
              <a:t>（按部位分类）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357C7EF-B5A6-4398-9BA5-00C5733E47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1" b="9560"/>
          <a:stretch/>
        </p:blipFill>
        <p:spPr>
          <a:xfrm>
            <a:off x="1556792" y="1995686"/>
            <a:ext cx="3955841" cy="281276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43D809E-7E0D-4C36-9E5C-F7B2083349AB}"/>
              </a:ext>
            </a:extLst>
          </p:cNvPr>
          <p:cNvSpPr txBox="1"/>
          <p:nvPr/>
        </p:nvSpPr>
        <p:spPr>
          <a:xfrm>
            <a:off x="2564904" y="213970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defTabSz="685800">
              <a:spcBef>
                <a:spcPct val="20000"/>
              </a:spcBef>
              <a:buClr>
                <a:srgbClr val="FF0000"/>
              </a:buClr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后索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0C0573-AF72-4EAF-B334-E587DF99622E}"/>
              </a:ext>
            </a:extLst>
          </p:cNvPr>
          <p:cNvSpPr txBox="1"/>
          <p:nvPr/>
        </p:nvSpPr>
        <p:spPr>
          <a:xfrm>
            <a:off x="1700808" y="264375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defTabSz="685800">
              <a:spcBef>
                <a:spcPct val="20000"/>
              </a:spcBef>
              <a:buClr>
                <a:srgbClr val="FF0000"/>
              </a:buClr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侧索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60436D-2E5F-4F6B-8FB5-98E7BFBDAD9D}"/>
              </a:ext>
            </a:extLst>
          </p:cNvPr>
          <p:cNvSpPr txBox="1"/>
          <p:nvPr/>
        </p:nvSpPr>
        <p:spPr>
          <a:xfrm>
            <a:off x="1700808" y="355837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defTabSz="685800">
              <a:spcBef>
                <a:spcPct val="20000"/>
              </a:spcBef>
              <a:buClr>
                <a:srgbClr val="FF0000"/>
              </a:buClr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前索</a:t>
            </a:r>
          </a:p>
        </p:txBody>
      </p:sp>
    </p:spTree>
    <p:extLst>
      <p:ext uri="{BB962C8B-B14F-4D97-AF65-F5344CB8AC3E}">
        <p14:creationId xmlns:p14="http://schemas.microsoft.com/office/powerpoint/2010/main" val="40511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678">
        <p:fade/>
      </p:transition>
    </mc:Choice>
    <mc:Fallback xmlns="">
      <p:transition spd="med" advTm="1867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4DF32D5-E2D3-4166-8A0E-0D5D15164019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80B0055-9D8A-4FF7-84C5-66A3E4F56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A272FBF9-4309-4A68-9AC9-E817A8A1E27E}"/>
              </a:ext>
            </a:extLst>
          </p:cNvPr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内部结构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3615949-24E5-42AC-9114-985B3F39FAE5}"/>
              </a:ext>
            </a:extLst>
          </p:cNvPr>
          <p:cNvSpPr txBox="1"/>
          <p:nvPr/>
        </p:nvSpPr>
        <p:spPr>
          <a:xfrm>
            <a:off x="358924" y="1347613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脊髓白质</a:t>
            </a:r>
            <a:r>
              <a:rPr lang="zh-CN" altLang="en-US" sz="1800" b="1" dirty="0">
                <a:solidFill>
                  <a:srgbClr val="C00000"/>
                </a:solidFill>
              </a:rPr>
              <a:t>（按功能分类）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上行束（感觉传导束）：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脊髓丘脑束、薄束、楔束、脊髓小脑束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-28575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下行束（运动传导束）：皮质脊髓束、红核脊髓束、前庭脊髓束、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顶盖脊髓束、网状脊髓束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1">
            <a:extLst>
              <a:ext uri="{FF2B5EF4-FFF2-40B4-BE49-F238E27FC236}">
                <a16:creationId xmlns:a16="http://schemas.microsoft.com/office/drawing/2014/main" id="{3D42BB24-28FB-42CD-9708-913C0A20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3004180"/>
            <a:ext cx="4151372" cy="201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6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22">
        <p:fade/>
      </p:transition>
    </mc:Choice>
    <mc:Fallback xmlns="">
      <p:transition spd="med" advTm="32422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4DF32D5-E2D3-4166-8A0E-0D5D15164019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80B0055-9D8A-4FF7-84C5-66A3E4F56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A272FBF9-4309-4A68-9AC9-E817A8A1E27E}"/>
              </a:ext>
            </a:extLst>
          </p:cNvPr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内部结构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3615949-24E5-42AC-9114-985B3F39FAE5}"/>
              </a:ext>
            </a:extLst>
          </p:cNvPr>
          <p:cNvSpPr txBox="1"/>
          <p:nvPr/>
        </p:nvSpPr>
        <p:spPr>
          <a:xfrm>
            <a:off x="332656" y="1067718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上行束：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脊髓丘脑束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分为侧束和前束，分别走行于外侧索的前部和前索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功能：将后根信息向上传至丘脑腹后外侧核（侧束传导痛温觉，前束传导触压觉）</a:t>
            </a:r>
          </a:p>
        </p:txBody>
      </p:sp>
      <p:pic>
        <p:nvPicPr>
          <p:cNvPr id="7" name="Picture 2" descr="脊髓丘脑前束">
            <a:extLst>
              <a:ext uri="{FF2B5EF4-FFF2-40B4-BE49-F238E27FC236}">
                <a16:creationId xmlns:a16="http://schemas.microsoft.com/office/drawing/2014/main" id="{C7F96242-994B-4025-AE35-40C116AC10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68" y="3145817"/>
            <a:ext cx="1543359" cy="18599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8" name="Picture 9" descr="7">
            <a:extLst>
              <a:ext uri="{FF2B5EF4-FFF2-40B4-BE49-F238E27FC236}">
                <a16:creationId xmlns:a16="http://schemas.microsoft.com/office/drawing/2014/main" id="{E43F52C5-8313-44E3-8F95-695947D0B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" y="2987319"/>
            <a:ext cx="1543359" cy="19993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9" name="AutoShape 10">
            <a:extLst>
              <a:ext uri="{FF2B5EF4-FFF2-40B4-BE49-F238E27FC236}">
                <a16:creationId xmlns:a16="http://schemas.microsoft.com/office/drawing/2014/main" id="{2DC45AA5-A54A-4A0B-B723-989A86FB3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84" y="2771246"/>
            <a:ext cx="1443157" cy="374571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脊髓丘脑前束</a:t>
            </a:r>
          </a:p>
        </p:txBody>
      </p:sp>
      <p:pic>
        <p:nvPicPr>
          <p:cNvPr id="11" name="Picture 3" descr="脊髓丘脑侧束">
            <a:extLst>
              <a:ext uri="{FF2B5EF4-FFF2-40B4-BE49-F238E27FC236}">
                <a16:creationId xmlns:a16="http://schemas.microsoft.com/office/drawing/2014/main" id="{152A7150-27D3-4E5C-AEEC-9C77D1F2D0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85" y="3145817"/>
            <a:ext cx="1564719" cy="18408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12" name="AutoShape 11">
            <a:extLst>
              <a:ext uri="{FF2B5EF4-FFF2-40B4-BE49-F238E27FC236}">
                <a16:creationId xmlns:a16="http://schemas.microsoft.com/office/drawing/2014/main" id="{18404362-6A9F-4D10-9531-5E82CC82E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465" y="2771245"/>
            <a:ext cx="1443157" cy="374571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脊髓丘脑侧束</a:t>
            </a:r>
          </a:p>
        </p:txBody>
      </p:sp>
      <p:pic>
        <p:nvPicPr>
          <p:cNvPr id="13" name="Picture 8" descr="脊髓丘脑侧束">
            <a:extLst>
              <a:ext uri="{FF2B5EF4-FFF2-40B4-BE49-F238E27FC236}">
                <a16:creationId xmlns:a16="http://schemas.microsoft.com/office/drawing/2014/main" id="{2A46B598-E155-4229-B89C-BD654D2D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39" y="2948695"/>
            <a:ext cx="1589035" cy="20488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029E766F-A7CA-4684-98FC-EE5A21427BC5}"/>
                  </a:ext>
                </a:extLst>
              </p14:cNvPr>
              <p14:cNvContentPartPr/>
              <p14:nvPr/>
            </p14:nvContentPartPr>
            <p14:xfrm>
              <a:off x="4569120" y="3501000"/>
              <a:ext cx="360" cy="36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029E766F-A7CA-4684-98FC-EE5A21427B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53280" y="343764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5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691">
        <p:fade/>
      </p:transition>
    </mc:Choice>
    <mc:Fallback xmlns="">
      <p:transition spd="med" advTm="62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4DF32D5-E2D3-4166-8A0E-0D5D15164019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80B0055-9D8A-4FF7-84C5-66A3E4F56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A272FBF9-4309-4A68-9AC9-E817A8A1E27E}"/>
              </a:ext>
            </a:extLst>
          </p:cNvPr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内部结构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3615949-24E5-42AC-9114-985B3F39FAE5}"/>
              </a:ext>
            </a:extLst>
          </p:cNvPr>
          <p:cNvSpPr txBox="1"/>
          <p:nvPr/>
        </p:nvSpPr>
        <p:spPr>
          <a:xfrm>
            <a:off x="332656" y="1067718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上行束：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薄束（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T4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以下）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楔束（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T4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以上） 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走行在后索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能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：传导同侧（肌肉、关节）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深感觉、识别性触觉</a:t>
            </a:r>
          </a:p>
        </p:txBody>
      </p:sp>
      <p:pic>
        <p:nvPicPr>
          <p:cNvPr id="14" name="Picture 10" descr="后索">
            <a:extLst>
              <a:ext uri="{FF2B5EF4-FFF2-40B4-BE49-F238E27FC236}">
                <a16:creationId xmlns:a16="http://schemas.microsoft.com/office/drawing/2014/main" id="{6F8443BC-6B44-4579-8CFE-3D4FB6D5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33" y="1208800"/>
            <a:ext cx="2502495" cy="385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302">
        <p:fade/>
      </p:transition>
    </mc:Choice>
    <mc:Fallback xmlns="">
      <p:transition spd="med" advTm="2830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55D417D-2AFD-491D-B2A1-419E77F80D08}"/>
              </a:ext>
            </a:extLst>
          </p:cNvPr>
          <p:cNvGrpSpPr/>
          <p:nvPr/>
        </p:nvGrpSpPr>
        <p:grpSpPr>
          <a:xfrm>
            <a:off x="1254502" y="854328"/>
            <a:ext cx="5107667" cy="2509509"/>
            <a:chOff x="3669569" y="1105927"/>
            <a:chExt cx="5107667" cy="250950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0B2587E-78D1-4724-B8AE-B8E13EE3FFC4}"/>
                </a:ext>
              </a:extLst>
            </p:cNvPr>
            <p:cNvGrpSpPr/>
            <p:nvPr/>
          </p:nvGrpSpPr>
          <p:grpSpPr>
            <a:xfrm>
              <a:off x="3669569" y="1105927"/>
              <a:ext cx="5107667" cy="2509509"/>
              <a:chOff x="2487755" y="1103176"/>
              <a:chExt cx="5107667" cy="2509509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0590BED4-3AF2-4EC5-B8F9-CBE153AFDEA4}"/>
                  </a:ext>
                </a:extLst>
              </p:cNvPr>
              <p:cNvSpPr/>
              <p:nvPr/>
            </p:nvSpPr>
            <p:spPr>
              <a:xfrm rot="5400000">
                <a:off x="4819224" y="-1157691"/>
                <a:ext cx="444730" cy="510766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6CD024D-4B4E-4954-8F8D-E8961222B01D}"/>
                  </a:ext>
                </a:extLst>
              </p:cNvPr>
              <p:cNvSpPr/>
              <p:nvPr/>
            </p:nvSpPr>
            <p:spPr>
              <a:xfrm>
                <a:off x="2578903" y="1103176"/>
                <a:ext cx="2994279" cy="458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50000"/>
                  </a:lnSpc>
                  <a:defRPr/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脊髓的解剖</a:t>
                </a:r>
              </a:p>
            </p:txBody>
          </p:sp>
          <p:sp>
            <p:nvSpPr>
              <p:cNvPr id="12" name="矩形: 圆角 3">
                <a:extLst>
                  <a:ext uri="{FF2B5EF4-FFF2-40B4-BE49-F238E27FC236}">
                    <a16:creationId xmlns:a16="http://schemas.microsoft.com/office/drawing/2014/main" id="{52EB0039-CEB6-432A-9AC7-2892DBE1C0A8}"/>
                  </a:ext>
                </a:extLst>
              </p:cNvPr>
              <p:cNvSpPr/>
              <p:nvPr/>
            </p:nvSpPr>
            <p:spPr>
              <a:xfrm rot="5400000">
                <a:off x="4819224" y="-486925"/>
                <a:ext cx="444729" cy="5107666"/>
              </a:xfrm>
              <a:prstGeom prst="roundRect">
                <a:avLst>
                  <a:gd name="adj" fmla="val 4531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矩形: 圆角 3">
                <a:extLst>
                  <a:ext uri="{FF2B5EF4-FFF2-40B4-BE49-F238E27FC236}">
                    <a16:creationId xmlns:a16="http://schemas.microsoft.com/office/drawing/2014/main" id="{F218043B-A32E-4188-AC64-E53D5C1D5581}"/>
                  </a:ext>
                </a:extLst>
              </p:cNvPr>
              <p:cNvSpPr/>
              <p:nvPr/>
            </p:nvSpPr>
            <p:spPr>
              <a:xfrm rot="5400000">
                <a:off x="4824805" y="213628"/>
                <a:ext cx="433568" cy="510766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矩形: 圆角 3">
                <a:extLst>
                  <a:ext uri="{FF2B5EF4-FFF2-40B4-BE49-F238E27FC236}">
                    <a16:creationId xmlns:a16="http://schemas.microsoft.com/office/drawing/2014/main" id="{DBBB3CFA-39CD-43E7-A43F-DC18E8D6F7ED}"/>
                  </a:ext>
                </a:extLst>
              </p:cNvPr>
              <p:cNvSpPr/>
              <p:nvPr/>
            </p:nvSpPr>
            <p:spPr>
              <a:xfrm rot="5400000">
                <a:off x="4807813" y="825077"/>
                <a:ext cx="467550" cy="510766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5B3974E-588C-4328-94B3-9EEFDB62FD69}"/>
                </a:ext>
              </a:extLst>
            </p:cNvPr>
            <p:cNvSpPr/>
            <p:nvPr/>
          </p:nvSpPr>
          <p:spPr>
            <a:xfrm>
              <a:off x="3760717" y="1898561"/>
              <a:ext cx="29013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脊髓病变的临床特点</a:t>
              </a:r>
              <a:endPara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9BD3FD5-8BFF-4F5A-B158-818554635B30}"/>
                </a:ext>
              </a:extLst>
            </p:cNvPr>
            <p:cNvSpPr/>
            <p:nvPr/>
          </p:nvSpPr>
          <p:spPr>
            <a:xfrm>
              <a:off x="3760717" y="2485711"/>
              <a:ext cx="4917602" cy="458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急性脊髓炎的临床表现及诊治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24D7239-AE4D-492A-911F-73F1032B4BB7}"/>
                </a:ext>
              </a:extLst>
            </p:cNvPr>
            <p:cNvSpPr/>
            <p:nvPr/>
          </p:nvSpPr>
          <p:spPr>
            <a:xfrm>
              <a:off x="3760717" y="3123419"/>
              <a:ext cx="4124140" cy="458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脊髓压迫症的临床表现及诊治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F37F8DB-2047-4996-9510-1EE6C194C0D3}"/>
              </a:ext>
            </a:extLst>
          </p:cNvPr>
          <p:cNvGrpSpPr/>
          <p:nvPr/>
        </p:nvGrpSpPr>
        <p:grpSpPr>
          <a:xfrm>
            <a:off x="537587" y="915566"/>
            <a:ext cx="521220" cy="2387783"/>
            <a:chOff x="3038666" y="1325657"/>
            <a:chExt cx="521220" cy="238778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E779D3-A3EE-428A-9903-BBF76B9949CA}"/>
                </a:ext>
              </a:extLst>
            </p:cNvPr>
            <p:cNvSpPr/>
            <p:nvPr/>
          </p:nvSpPr>
          <p:spPr>
            <a:xfrm>
              <a:off x="3038666" y="2715752"/>
              <a:ext cx="5020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A3A1DFA-CA60-487A-9FB2-982AC4A1A992}"/>
                </a:ext>
              </a:extLst>
            </p:cNvPr>
            <p:cNvSpPr/>
            <p:nvPr/>
          </p:nvSpPr>
          <p:spPr>
            <a:xfrm>
              <a:off x="3057825" y="3313330"/>
              <a:ext cx="5020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6EB6FD7-EBAA-462E-ABD9-25A1927FFB8B}"/>
                </a:ext>
              </a:extLst>
            </p:cNvPr>
            <p:cNvSpPr/>
            <p:nvPr/>
          </p:nvSpPr>
          <p:spPr>
            <a:xfrm>
              <a:off x="3038666" y="1994425"/>
              <a:ext cx="5020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7C16189-432E-45A8-AE27-105693DA9569}"/>
                </a:ext>
              </a:extLst>
            </p:cNvPr>
            <p:cNvSpPr/>
            <p:nvPr/>
          </p:nvSpPr>
          <p:spPr>
            <a:xfrm>
              <a:off x="3038667" y="1325657"/>
              <a:ext cx="5020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355D8938-AF18-4624-8C0F-085F69D8E01A}"/>
              </a:ext>
            </a:extLst>
          </p:cNvPr>
          <p:cNvSpPr/>
          <p:nvPr/>
        </p:nvSpPr>
        <p:spPr>
          <a:xfrm>
            <a:off x="548674" y="3516165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05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FA09943-DB82-4313-9004-101087C49B06}"/>
              </a:ext>
            </a:extLst>
          </p:cNvPr>
          <p:cNvSpPr/>
          <p:nvPr/>
        </p:nvSpPr>
        <p:spPr>
          <a:xfrm>
            <a:off x="537586" y="4129092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06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688237D-729A-42C4-A736-237DC9A28735}"/>
              </a:ext>
            </a:extLst>
          </p:cNvPr>
          <p:cNvSpPr/>
          <p:nvPr/>
        </p:nvSpPr>
        <p:spPr>
          <a:xfrm rot="5400000">
            <a:off x="3593455" y="1154936"/>
            <a:ext cx="418878" cy="51185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DDFBD02A-EDEA-43B4-AA6D-D8993B0C88CD}"/>
              </a:ext>
            </a:extLst>
          </p:cNvPr>
          <p:cNvSpPr/>
          <p:nvPr/>
        </p:nvSpPr>
        <p:spPr>
          <a:xfrm rot="5400000">
            <a:off x="3577502" y="1806089"/>
            <a:ext cx="461665" cy="5107669"/>
          </a:xfrm>
          <a:prstGeom prst="roundRect">
            <a:avLst>
              <a:gd name="adj" fmla="val 476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24DB439-8E59-4AAA-876B-619F0CD478B0}"/>
              </a:ext>
            </a:extLst>
          </p:cNvPr>
          <p:cNvSpPr/>
          <p:nvPr/>
        </p:nvSpPr>
        <p:spPr>
          <a:xfrm>
            <a:off x="1376933" y="3441225"/>
            <a:ext cx="547750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脊髓亚急性联合变性的临床表现及诊治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86AFED4-6578-4DDE-8E92-0A06CCB4B1B8}"/>
              </a:ext>
            </a:extLst>
          </p:cNvPr>
          <p:cNvSpPr/>
          <p:nvPr/>
        </p:nvSpPr>
        <p:spPr>
          <a:xfrm>
            <a:off x="1376933" y="4064587"/>
            <a:ext cx="412414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脊髓空洞症的的临床表现及诊治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4DF32D5-E2D3-4166-8A0E-0D5D15164019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80B0055-9D8A-4FF7-84C5-66A3E4F56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A272FBF9-4309-4A68-9AC9-E817A8A1E27E}"/>
              </a:ext>
            </a:extLst>
          </p:cNvPr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内部结构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3615949-24E5-42AC-9114-985B3F39FAE5}"/>
              </a:ext>
            </a:extLst>
          </p:cNvPr>
          <p:cNvSpPr txBox="1"/>
          <p:nvPr/>
        </p:nvSpPr>
        <p:spPr>
          <a:xfrm>
            <a:off x="332656" y="1067718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下行束：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皮质脊髓束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分皮质脊髓侧束和前束，分别走行于脊髓侧索和前索；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止于同侧前角细胞，支配肌肉随意运动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11" descr="皮质脊髓束1">
            <a:extLst>
              <a:ext uri="{FF2B5EF4-FFF2-40B4-BE49-F238E27FC236}">
                <a16:creationId xmlns:a16="http://schemas.microsoft.com/office/drawing/2014/main" id="{E2FE0146-7C61-487B-96C7-A32C15E8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47" y="2052407"/>
            <a:ext cx="1925354" cy="29363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8" name="AutoShape 14">
            <a:extLst>
              <a:ext uri="{FF2B5EF4-FFF2-40B4-BE49-F238E27FC236}">
                <a16:creationId xmlns:a16="http://schemas.microsoft.com/office/drawing/2014/main" id="{429A22F4-3187-4B7D-93AA-B0915EAFA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084" y="2149979"/>
            <a:ext cx="957140" cy="432792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前束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AC614D29-322D-4B0B-970A-D6391E784C8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984988" y="2174118"/>
            <a:ext cx="820476" cy="432792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rot="10800000" wrap="square" anchor="ctr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侧束</a:t>
            </a:r>
          </a:p>
        </p:txBody>
      </p:sp>
      <p:pic>
        <p:nvPicPr>
          <p:cNvPr id="10" name="Picture 10" descr="皮质脊髓束2_conew2">
            <a:extLst>
              <a:ext uri="{FF2B5EF4-FFF2-40B4-BE49-F238E27FC236}">
                <a16:creationId xmlns:a16="http://schemas.microsoft.com/office/drawing/2014/main" id="{EEE0CAE7-C9D9-4C97-B1F6-C2A8AF7C8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4" y="2463947"/>
            <a:ext cx="3563888" cy="243161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11" name="AutoShape 12">
            <a:extLst>
              <a:ext uri="{FF2B5EF4-FFF2-40B4-BE49-F238E27FC236}">
                <a16:creationId xmlns:a16="http://schemas.microsoft.com/office/drawing/2014/main" id="{373B9C51-80C7-49E5-82A0-5AD9E244D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57" y="2788154"/>
            <a:ext cx="1002669" cy="578882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皮质脊髓前束</a:t>
            </a: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5F235C83-33A5-4A8C-AD3A-311577F2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20" y="2761538"/>
            <a:ext cx="1002669" cy="578882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皮质脊髓侧束</a:t>
            </a:r>
          </a:p>
        </p:txBody>
      </p:sp>
    </p:spTree>
    <p:extLst>
      <p:ext uri="{BB962C8B-B14F-4D97-AF65-F5344CB8AC3E}">
        <p14:creationId xmlns:p14="http://schemas.microsoft.com/office/powerpoint/2010/main" val="24678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532">
        <p:fade/>
      </p:transition>
    </mc:Choice>
    <mc:Fallback xmlns="">
      <p:transition spd="med" advTm="22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脊髓血液供应</a:t>
            </a:r>
          </a:p>
        </p:txBody>
      </p:sp>
      <p:sp>
        <p:nvSpPr>
          <p:cNvPr id="8" name="内容占位符 2"/>
          <p:cNvSpPr txBox="1"/>
          <p:nvPr/>
        </p:nvSpPr>
        <p:spPr>
          <a:xfrm>
            <a:off x="358924" y="1347613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脊髓前动脉（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）：前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2/3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脊髓后动脉（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）：后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根动脉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8" descr="50">
            <a:extLst>
              <a:ext uri="{FF2B5EF4-FFF2-40B4-BE49-F238E27FC236}">
                <a16:creationId xmlns:a16="http://schemas.microsoft.com/office/drawing/2014/main" id="{F3D9DBFC-B866-4DAE-9831-108D48BD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1093001"/>
            <a:ext cx="2520280" cy="2232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F158041-E017-4492-A066-A6AF251A4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14179" r="10047" b="15000"/>
          <a:stretch/>
        </p:blipFill>
        <p:spPr>
          <a:xfrm>
            <a:off x="3789039" y="3325083"/>
            <a:ext cx="2448273" cy="18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540">
        <p:fade/>
      </p:transition>
    </mc:Choice>
    <mc:Fallback xmlns="">
      <p:transition spd="med" advTm="27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脊髓血液供应</a:t>
            </a:r>
          </a:p>
        </p:txBody>
      </p:sp>
      <p:sp>
        <p:nvSpPr>
          <p:cNvPr id="8" name="内容占位符 2"/>
          <p:cNvSpPr txBox="1"/>
          <p:nvPr/>
        </p:nvSpPr>
        <p:spPr>
          <a:xfrm>
            <a:off x="358924" y="1347613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脊髓前静脉、脊髓后静脉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椎静脉丛压力低、无静脉瓣，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血流方向常随胸、腹腔压力变化而改变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8287B6D6-64BF-41EA-81FD-AB42448A0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808" y="3939902"/>
            <a:ext cx="3960440" cy="69755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临床意义：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常为感染、恶性肿瘤转移途径</a:t>
            </a:r>
            <a:endParaRPr lang="en-US" altLang="zh-CN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96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416">
        <p:fade/>
      </p:transition>
    </mc:Choice>
    <mc:Fallback xmlns="">
      <p:transition spd="med" advTm="2941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BBA0ED5-AFDD-40F5-9994-879FE3AFD9B2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62CC38EB-12BD-4778-BE10-31CED3A6E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C8F881C5-76F0-4EB5-BECF-A4D998908448}"/>
              </a:ext>
            </a:extLst>
          </p:cNvPr>
          <p:cNvSpPr txBox="1"/>
          <p:nvPr/>
        </p:nvSpPr>
        <p:spPr>
          <a:xfrm>
            <a:off x="1628800" y="274645"/>
            <a:ext cx="432048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脊髓反射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6FC8062A-5E3D-45D0-B2F0-89E695E0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9" y="1227076"/>
            <a:ext cx="6434193" cy="83767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许多肌肉、腺体和内脏反射初级中枢均在脊髓，脊髓分析传入冲动，通过联络神经元完成节段间与高级中枢的联系，支配骨骼肌、腺体反射活动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6EDC413-48BE-4E4A-AD35-B63D4D381534}"/>
              </a:ext>
            </a:extLst>
          </p:cNvPr>
          <p:cNvGrpSpPr>
            <a:grpSpLocks/>
          </p:cNvGrpSpPr>
          <p:nvPr/>
        </p:nvGrpSpPr>
        <p:grpSpPr bwMode="auto">
          <a:xfrm>
            <a:off x="101138" y="2216940"/>
            <a:ext cx="2474913" cy="2689225"/>
            <a:chOff x="394" y="1957"/>
            <a:chExt cx="1559" cy="1694"/>
          </a:xfrm>
          <a:solidFill>
            <a:schemeClr val="accent2"/>
          </a:solidFill>
        </p:grpSpPr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EA1BB1DE-1D0B-4353-B262-3D1F5391D2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3000"/>
              <a:ext cx="1522" cy="651"/>
              <a:chOff x="431" y="1656"/>
              <a:chExt cx="1522" cy="651"/>
            </a:xfrm>
            <a:grpFill/>
          </p:grpSpPr>
          <p:sp>
            <p:nvSpPr>
              <p:cNvPr id="13" name="AutoShape 8">
                <a:extLst>
                  <a:ext uri="{FF2B5EF4-FFF2-40B4-BE49-F238E27FC236}">
                    <a16:creationId xmlns:a16="http://schemas.microsoft.com/office/drawing/2014/main" id="{FB6AAC15-E2A9-4D9E-8040-7C1AB4478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899"/>
                <a:ext cx="1521" cy="408"/>
              </a:xfrm>
              <a:prstGeom prst="flowChartAlternateProcess">
                <a:avLst/>
              </a:prstGeom>
              <a:grpFill/>
              <a:ln w="381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+mn-ea"/>
                  </a:rPr>
                  <a:t>骨骼肌被牵引时引起骨骼肌收缩和肌张力增高</a:t>
                </a:r>
              </a:p>
            </p:txBody>
          </p:sp>
          <p:sp>
            <p:nvSpPr>
              <p:cNvPr id="14" name="AutoShape 9">
                <a:extLst>
                  <a:ext uri="{FF2B5EF4-FFF2-40B4-BE49-F238E27FC236}">
                    <a16:creationId xmlns:a16="http://schemas.microsoft.com/office/drawing/2014/main" id="{343ED07A-83B5-42BB-9D0A-5DF9CEE3C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1656"/>
                <a:ext cx="715" cy="215"/>
              </a:xfrm>
              <a:prstGeom prst="flowChartAlternateProcess">
                <a:avLst/>
              </a:prstGeom>
              <a:grpFill/>
              <a:ln w="762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1400" b="1" dirty="0">
                    <a:latin typeface="+mn-ea"/>
                  </a:rPr>
                  <a:t>牵张反射</a:t>
                </a:r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90DE414C-4432-4C37-A625-634AEA2AF6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" y="1957"/>
              <a:ext cx="1559" cy="970"/>
              <a:chOff x="383" y="3061"/>
              <a:chExt cx="1559" cy="970"/>
            </a:xfrm>
            <a:grpFill/>
          </p:grpSpPr>
          <p:sp>
            <p:nvSpPr>
              <p:cNvPr id="11" name="AutoShape 11">
                <a:extLst>
                  <a:ext uri="{FF2B5EF4-FFF2-40B4-BE49-F238E27FC236}">
                    <a16:creationId xmlns:a16="http://schemas.microsoft.com/office/drawing/2014/main" id="{2CEBE128-17B2-4369-8675-66AC6F1F6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" y="3280"/>
                <a:ext cx="1559" cy="751"/>
              </a:xfrm>
              <a:prstGeom prst="flowChartAlternateProcess">
                <a:avLst/>
              </a:prstGeom>
              <a:grpFill/>
              <a:ln w="381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+mn-ea"/>
                  </a:rPr>
                  <a:t>肢体受到伤害性刺激时屈曲快速收缩以逃避这种刺激，是一种防御反射</a:t>
                </a:r>
              </a:p>
            </p:txBody>
          </p:sp>
          <p:sp>
            <p:nvSpPr>
              <p:cNvPr id="12" name="AutoShape 12">
                <a:extLst>
                  <a:ext uri="{FF2B5EF4-FFF2-40B4-BE49-F238E27FC236}">
                    <a16:creationId xmlns:a16="http://schemas.microsoft.com/office/drawing/2014/main" id="{301BF140-08FF-445E-A844-D37A830E1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" y="3061"/>
                <a:ext cx="709" cy="215"/>
              </a:xfrm>
              <a:prstGeom prst="flowChartAlternateProcess">
                <a:avLst/>
              </a:prstGeom>
              <a:grpFill/>
              <a:ln w="762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1400" b="1" dirty="0">
                    <a:latin typeface="+mn-ea"/>
                  </a:rPr>
                  <a:t>屈曲反射</a:t>
                </a:r>
              </a:p>
            </p:txBody>
          </p:sp>
        </p:grpSp>
      </p:grpSp>
      <p:sp>
        <p:nvSpPr>
          <p:cNvPr id="15" name="AutoShape 13">
            <a:extLst>
              <a:ext uri="{FF2B5EF4-FFF2-40B4-BE49-F238E27FC236}">
                <a16:creationId xmlns:a16="http://schemas.microsoft.com/office/drawing/2014/main" id="{9583A08D-C3A9-41E0-8CBB-502D591F3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648" y="2690793"/>
            <a:ext cx="3468704" cy="59250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腱反射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—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突然牵伸骨骼肌时引起肌肉快速收缩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043B44FC-E391-4134-908D-094F0F8FE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812" y="4258466"/>
            <a:ext cx="3384376" cy="59250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姿势反射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—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持续牵伸骨骼肌时肌张力增高以保持姿势</a:t>
            </a: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831CC8D5-5E9D-45F0-A82A-AB84A23D4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82" y="3318302"/>
            <a:ext cx="209742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 sz="1400"/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167E53A3-6C0D-4089-8556-4AC2E861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5507" y="1381512"/>
            <a:ext cx="4047941" cy="339447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9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027">
        <p:fade/>
      </p:transition>
    </mc:Choice>
    <mc:Fallback xmlns="">
      <p:transition spd="med" advTm="55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95062E-6 L -0.00185 -0.195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97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EFB7E8-0D0B-4DCE-8621-2B2A44154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1923678"/>
            <a:ext cx="4466420" cy="15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61">
        <p:fade/>
      </p:transition>
    </mc:Choice>
    <mc:Fallback xmlns="">
      <p:transition spd="med" advTm="9861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BCF8EBF-FB91-4AE6-96E4-7B7EA361F4F3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C0C30C9E-5FAE-4985-826C-5CE371D8A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57B0329D-F4D9-45F0-9902-271429DBDA2D}"/>
              </a:ext>
            </a:extLst>
          </p:cNvPr>
          <p:cNvSpPr txBox="1"/>
          <p:nvPr/>
        </p:nvSpPr>
        <p:spPr>
          <a:xfrm>
            <a:off x="555948" y="366275"/>
            <a:ext cx="6048672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脊髓病变三主征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D338913A-49AC-4FC2-A6F9-CF08DF9D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784" y="1599693"/>
            <a:ext cx="4191000" cy="863600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运动障碍：</a:t>
            </a:r>
            <a:r>
              <a:rPr kumimoji="1" lang="zh-CN" altLang="en-US" sz="2000" b="1" dirty="0">
                <a:solidFill>
                  <a:schemeClr val="bg1"/>
                </a:solidFill>
                <a:latin typeface="+mn-ea"/>
              </a:rPr>
              <a:t>肌肉无力，腱反射亢进，病理症阳性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C1D12111-2F4E-4402-9952-CF4DD861F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784" y="2666493"/>
            <a:ext cx="4191000" cy="863600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感觉障碍：</a:t>
            </a:r>
            <a:r>
              <a:rPr kumimoji="1" lang="zh-CN" altLang="en-US" sz="2000" b="1" dirty="0">
                <a:solidFill>
                  <a:schemeClr val="bg1"/>
                </a:solidFill>
                <a:latin typeface="+mn-ea"/>
              </a:rPr>
              <a:t>束性、节段性、分离性等感觉异常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E9227C90-FA83-47C8-9BAB-A5EFDE16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784" y="3733293"/>
            <a:ext cx="4191000" cy="102203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自主神经功能障碍</a:t>
            </a:r>
            <a:r>
              <a:rPr kumimoji="1" lang="zh-CN" altLang="en-US" sz="2000" b="1" dirty="0">
                <a:solidFill>
                  <a:srgbClr val="C00000"/>
                </a:solidFill>
                <a:latin typeface="+mn-ea"/>
              </a:rPr>
              <a:t>：</a:t>
            </a:r>
            <a:r>
              <a:rPr kumimoji="1" lang="zh-CN" altLang="en-US" sz="2000" b="1" dirty="0">
                <a:solidFill>
                  <a:schemeClr val="bg1"/>
                </a:solidFill>
                <a:latin typeface="+mn-ea"/>
              </a:rPr>
              <a:t>皮肤干燥、无汗、指甲松脆、大小便异常等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583">
        <p:fade/>
      </p:transition>
    </mc:Choice>
    <mc:Fallback xmlns="">
      <p:transition spd="med" advTm="155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BCF8EBF-FB91-4AE6-96E4-7B7EA361F4F3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C0C30C9E-5FAE-4985-826C-5CE371D8A1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57B0329D-F4D9-45F0-9902-271429DBDA2D}"/>
              </a:ext>
            </a:extLst>
          </p:cNvPr>
          <p:cNvSpPr txBox="1"/>
          <p:nvPr/>
        </p:nvSpPr>
        <p:spPr>
          <a:xfrm>
            <a:off x="555948" y="366275"/>
            <a:ext cx="6048672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脊髓病变的临床特点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E86BC22D-7D11-47BE-9345-9FF107A73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08" y="1229137"/>
            <a:ext cx="2297469" cy="99060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不完全性脊髓损害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latin typeface="+mn-ea"/>
              </a:rPr>
              <a:t>脊髓半切综合征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BBD4FB4E-D046-4F06-AA7C-D3823B4BB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767" y="1370638"/>
            <a:ext cx="3203847" cy="138975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脊髓病变平面以下同侧肢体瘫痪和深感觉、精细触压觉及血管舒缩功能障碍，对侧痛温觉障碍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10030C75-A8EF-44FC-A060-99C9D598E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6" y="3179538"/>
            <a:ext cx="2297469" cy="734825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脊髓横贯性损害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latin typeface="+mn-ea"/>
              </a:rPr>
              <a:t>脊髓休克</a:t>
            </a: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65A0F6E4-2F9B-4CD1-B144-3DC5100CF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201" y="3169925"/>
            <a:ext cx="3136413" cy="1389752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损伤平面以下弛缓性瘫，肌张力低，腱反射减弱或消失，无病理征。一般持续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2~4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周</a:t>
            </a: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389EC309-BE0E-4CEF-85E0-39EEA5207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0928" y="1779662"/>
            <a:ext cx="45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1200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4460C778-A1E6-476A-8B81-019D97943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0928" y="3546950"/>
            <a:ext cx="45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1200"/>
          </a:p>
        </p:txBody>
      </p:sp>
      <p:pic>
        <p:nvPicPr>
          <p:cNvPr id="17" name="Picture 14" descr="脊髓半切">
            <a:extLst>
              <a:ext uri="{FF2B5EF4-FFF2-40B4-BE49-F238E27FC236}">
                <a16:creationId xmlns:a16="http://schemas.microsoft.com/office/drawing/2014/main" id="{349784B7-1003-4FEF-8F8E-6ACA5AB5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1" y="1961485"/>
            <a:ext cx="1714918" cy="13355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18" name="Picture 15" descr="脊髓休克">
            <a:extLst>
              <a:ext uri="{FF2B5EF4-FFF2-40B4-BE49-F238E27FC236}">
                <a16:creationId xmlns:a16="http://schemas.microsoft.com/office/drawing/2014/main" id="{A919E690-3D7B-40A5-8FA0-E6D36E631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9" y="3779844"/>
            <a:ext cx="1736734" cy="13525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11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111">
        <p:fade/>
      </p:transition>
    </mc:Choice>
    <mc:Fallback xmlns="">
      <p:transition spd="med" advTm="261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BCF8EBF-FB91-4AE6-96E4-7B7EA361F4F3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C0C30C9E-5FAE-4985-826C-5CE371D8A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57B0329D-F4D9-45F0-9902-271429DBDA2D}"/>
              </a:ext>
            </a:extLst>
          </p:cNvPr>
          <p:cNvSpPr txBox="1"/>
          <p:nvPr/>
        </p:nvSpPr>
        <p:spPr>
          <a:xfrm>
            <a:off x="555948" y="366275"/>
            <a:ext cx="6048672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脊髓休克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AEB1617F-A686-4E71-BB52-7DE6F42F85BC}"/>
              </a:ext>
            </a:extLst>
          </p:cNvPr>
          <p:cNvSpPr txBox="1"/>
          <p:nvPr/>
        </p:nvSpPr>
        <p:spPr>
          <a:xfrm>
            <a:off x="358924" y="1347613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脊髓休克（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spinal shock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）：脊髓被完全切断，脊髓与高级中枢的联系中断，失去了高级中枢对脊髓的调节，出现病变水平以下的脊髓反射活动完全消失。持续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3-4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原因：脊髓突然失去高级中枢的调节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后期  （高反射期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stage of heightened reflex activity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0" lvl="1" indent="0">
              <a:lnSpc>
                <a:spcPct val="200000"/>
              </a:lnSpc>
              <a:buClr>
                <a:srgbClr val="FF0000"/>
              </a:buClr>
              <a:buNone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肌张力增高、腱反射亢进、病理征（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 反射性排尿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42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641">
        <p:fade/>
      </p:transition>
    </mc:Choice>
    <mc:Fallback xmlns="">
      <p:transition spd="med" advTm="37641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548680" y="366275"/>
            <a:ext cx="6048672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脊髓横贯性损害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EDA4AF11-6F8A-4DB4-A2DC-E7A9ADA6D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82" y="3915396"/>
            <a:ext cx="1255081" cy="535919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腰膨大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B9A73D6-0027-4106-903E-C6A651A6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83" y="2184185"/>
            <a:ext cx="1243608" cy="535930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颈膨大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E20DF3F8-E14B-47E7-9721-881E4D0B0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51" y="3051000"/>
            <a:ext cx="1286713" cy="535920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胸髓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BB28F5C5-FC31-4785-B43E-8C7C844E3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56" y="1212349"/>
            <a:ext cx="1243608" cy="535929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高颈段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1BB5D702-4E63-4E40-9099-B00FE810F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093" y="1217420"/>
            <a:ext cx="4057234" cy="2920374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C1-4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损害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平面下各种感觉缺失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四肢上运动神经元瘫痪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括约肌障碍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C3-5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损害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膈神经麻痹、呼吸困难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后索损害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Lhermitte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征：屈颈时触电样刺痛沿着脊柱向下放射至躯干和下肢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BCF61153-F551-4214-8BC4-E256341CF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091" y="1181974"/>
            <a:ext cx="3959236" cy="1847740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C5-T2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损害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平面下各种感觉缺失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双上肢下运动神经元瘫痪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双下肢上运动神经元瘫痪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C8-T1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损害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Horner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征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803D0B20-9E11-401F-9645-E855E547D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808" y="1385928"/>
            <a:ext cx="265584" cy="1777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/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DB736BD8-218F-49F2-A0AD-62B2BEE05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808" y="2361915"/>
            <a:ext cx="312765" cy="18047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/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30E8252A-D9D7-47A9-9C27-7BD4B440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499" y="1592488"/>
            <a:ext cx="4057235" cy="3277919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损害平面以下各种感觉缺失，双上肢正常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双下肢上运动神经元瘫痪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尿便障碍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胸部体表：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T4-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乳头 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T6-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剑突 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T8-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肋缘 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T10-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脐 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T12-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腹股沟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 err="1">
                <a:solidFill>
                  <a:srgbClr val="C00000"/>
                </a:solidFill>
                <a:latin typeface="+mn-ea"/>
                <a:ea typeface="+mn-ea"/>
              </a:rPr>
              <a:t>Beevor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ea typeface="+mn-ea"/>
              </a:rPr>
              <a:t>征：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ea typeface="+mn-ea"/>
              </a:rPr>
              <a:t>T10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ea typeface="+mn-ea"/>
              </a:rPr>
              <a:t>病变所致，表现为仰卧抬头脐孔上移</a:t>
            </a:r>
            <a:endParaRPr lang="en-US" altLang="zh-CN" sz="14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腹壁反射：上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T7-8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，中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T9-10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，下</a:t>
            </a: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T11-12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8B3F16B8-532F-4ABE-91C7-F7F6B8BFB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872" y="3256904"/>
            <a:ext cx="308342" cy="16750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/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CA01D556-1901-4831-9EB2-6083EA1F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298" y="2823437"/>
            <a:ext cx="4078436" cy="2205285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双下肢、会阴部各种感觉缺失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双下肢下运动神经元瘫痪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尿便障碍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T2-4 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膝腱反射消失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bg1"/>
                </a:solidFill>
                <a:latin typeface="+mn-ea"/>
                <a:ea typeface="+mn-ea"/>
              </a:rPr>
              <a:t>S1-2 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跟腱反射消失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9764C52F-2B9F-4133-A186-5656371BF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435" y="4138925"/>
            <a:ext cx="317107" cy="18047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9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534">
        <p:fade/>
      </p:transition>
    </mc:Choice>
    <mc:Fallback xmlns="">
      <p:transition spd="med" advTm="1185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548680" y="366275"/>
            <a:ext cx="6048672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脊髓半切综合征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9614A50-E62F-4A30-821A-9807F6E8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5267" r="1920"/>
          <a:stretch>
            <a:fillRect/>
          </a:stretch>
        </p:blipFill>
        <p:spPr bwMode="auto">
          <a:xfrm>
            <a:off x="237480" y="1380988"/>
            <a:ext cx="6383039" cy="3408913"/>
          </a:xfrm>
          <a:prstGeom prst="rect">
            <a:avLst/>
          </a:prstGeom>
          <a:noFill/>
          <a:ln w="9525" cap="rnd" algn="ctr">
            <a:solidFill>
              <a:srgbClr val="00B0F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258">
        <p:fade/>
      </p:transition>
    </mc:Choice>
    <mc:Fallback xmlns="">
      <p:transition spd="med" advTm="2825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229D577-3E31-48CA-85B9-DF216B7C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59" y="1995686"/>
            <a:ext cx="3015681" cy="15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70E9D27-AF8E-4B49-9596-002095A29553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B68EF4CF-6E6B-4A8C-9B71-993225112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BF53A029-BB73-4732-A2D9-B59EB2A54BA9}"/>
              </a:ext>
            </a:extLst>
          </p:cNvPr>
          <p:cNvSpPr txBox="1"/>
          <p:nvPr/>
        </p:nvSpPr>
        <p:spPr>
          <a:xfrm>
            <a:off x="692696" y="366275"/>
            <a:ext cx="6048672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脊髓不完全损害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6EF728D4-B7E4-4693-AA3B-A12986B4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1680" y="1363401"/>
            <a:ext cx="2813358" cy="736035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n-ea"/>
              </a:rPr>
              <a:t>脊髓的定位定性诊断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9FDF07F-2ED1-4A55-9056-CB91C17FC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35" y="1299777"/>
            <a:ext cx="1492802" cy="736035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前角</a:t>
            </a: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D4A69EA2-F5AE-4A94-8CFA-C6A391BB8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35" y="2290377"/>
            <a:ext cx="1492802" cy="736035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后角</a:t>
            </a: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100DDE1F-F664-4770-B0D7-D1FF6F12C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35" y="3280977"/>
            <a:ext cx="1837295" cy="736035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中央管周围及灰质前联合</a:t>
            </a: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60539147-60A7-4DE1-9E1D-23070D7D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35" y="4271577"/>
            <a:ext cx="1837295" cy="736035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侧角</a:t>
            </a:r>
          </a:p>
        </p:txBody>
      </p:sp>
      <p:pic>
        <p:nvPicPr>
          <p:cNvPr id="12" name="Picture 14" descr="前角">
            <a:extLst>
              <a:ext uri="{FF2B5EF4-FFF2-40B4-BE49-F238E27FC236}">
                <a16:creationId xmlns:a16="http://schemas.microsoft.com/office/drawing/2014/main" id="{015335EB-1632-40A2-BF58-FA463B21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35" y="1302614"/>
            <a:ext cx="3247212" cy="16317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13" name="AutoShape 15">
            <a:extLst>
              <a:ext uri="{FF2B5EF4-FFF2-40B4-BE49-F238E27FC236}">
                <a16:creationId xmlns:a16="http://schemas.microsoft.com/office/drawing/2014/main" id="{94ED1F7C-D24A-4AAA-80B3-A8CF3C90C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874" y="3333930"/>
            <a:ext cx="2985605" cy="1298885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同侧下运动神经元瘫痪            （急性脊髓灰质炎、                                                                         进行性脊肌萎缩症）</a:t>
            </a:r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7061F423-DFC1-4D24-A31C-757B41CBF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179" y="3318082"/>
            <a:ext cx="2985605" cy="1298885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同侧节段性分离性感觉障碍（痛温觉减退、深感觉正常）</a:t>
            </a:r>
          </a:p>
        </p:txBody>
      </p:sp>
      <p:sp>
        <p:nvSpPr>
          <p:cNvPr id="15" name="AutoShape 19">
            <a:extLst>
              <a:ext uri="{FF2B5EF4-FFF2-40B4-BE49-F238E27FC236}">
                <a16:creationId xmlns:a16="http://schemas.microsoft.com/office/drawing/2014/main" id="{BBBBDED5-783D-478A-9788-682C61A80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374" y="3414853"/>
            <a:ext cx="2985605" cy="1298885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痛觉、温度觉缺失，触觉存在（脊髓空洞症、髓内肿瘤）</a:t>
            </a:r>
          </a:p>
        </p:txBody>
      </p:sp>
      <p:sp>
        <p:nvSpPr>
          <p:cNvPr id="16" name="AutoShape 21">
            <a:extLst>
              <a:ext uri="{FF2B5EF4-FFF2-40B4-BE49-F238E27FC236}">
                <a16:creationId xmlns:a16="http://schemas.microsoft.com/office/drawing/2014/main" id="{8C564BBD-978B-4C62-B3E4-E61B071D2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709" y="3316323"/>
            <a:ext cx="3005383" cy="132327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altLang="zh-CN" sz="14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+mn-ea"/>
              </a:rPr>
              <a:t>C8-L2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交感：血管舒缩障碍、泌 </a:t>
            </a:r>
            <a:endParaRPr lang="en-US" altLang="zh-CN" sz="14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+mn-ea"/>
              </a:rPr>
              <a:t>           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汗障碍、营养障碍</a:t>
            </a:r>
            <a:endParaRPr lang="en-US" altLang="zh-CN" sz="14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C8-T1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可见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Horner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征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latin typeface="+mn-ea"/>
              </a:rPr>
              <a:t>S2-4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</a:rPr>
              <a:t>副交感：膀胱直肠、性功能</a:t>
            </a:r>
            <a:endParaRPr lang="en-US" altLang="zh-CN" sz="1400" b="1" dirty="0">
              <a:solidFill>
                <a:schemeClr val="bg1"/>
              </a:solidFill>
              <a:latin typeface="+mn-ea"/>
            </a:endParaRPr>
          </a:p>
          <a:p>
            <a:pPr algn="ctr"/>
            <a:endParaRPr lang="zh-CN" altLang="en-US" sz="1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7EF4FCB-2263-4011-AA0B-D6D2FB15A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09" y="1395443"/>
            <a:ext cx="3274540" cy="154924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18" name="Picture 27" descr="中央管周围及灰质前联合">
            <a:extLst>
              <a:ext uri="{FF2B5EF4-FFF2-40B4-BE49-F238E27FC236}">
                <a16:creationId xmlns:a16="http://schemas.microsoft.com/office/drawing/2014/main" id="{883BA4CB-D844-4772-A735-CDA8B82D1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15" y="1323269"/>
            <a:ext cx="3255331" cy="172102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90FE216-B542-46B6-ADCB-FDBCC16DF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74" y="1275606"/>
            <a:ext cx="3418962" cy="17433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0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181">
        <p:fade/>
      </p:transition>
    </mc:Choice>
    <mc:Fallback xmlns="">
      <p:transition spd="med" advTm="1501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2.46914E-7 L 0.34699 -0.214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8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70E9D27-AF8E-4B49-9596-002095A29553}"/>
              </a:ext>
            </a:extLst>
          </p:cNvPr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B68EF4CF-6E6B-4A8C-9B71-993225112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BF53A029-BB73-4732-A2D9-B59EB2A54BA9}"/>
              </a:ext>
            </a:extLst>
          </p:cNvPr>
          <p:cNvSpPr txBox="1"/>
          <p:nvPr/>
        </p:nvSpPr>
        <p:spPr>
          <a:xfrm>
            <a:off x="692696" y="366275"/>
            <a:ext cx="6048672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脊髓不完全损害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25" descr="后索1">
            <a:extLst>
              <a:ext uri="{FF2B5EF4-FFF2-40B4-BE49-F238E27FC236}">
                <a16:creationId xmlns:a16="http://schemas.microsoft.com/office/drawing/2014/main" id="{E581A66A-699B-4F0C-91F1-E4B98C5B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99" y="1495257"/>
            <a:ext cx="3293065" cy="1728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21" name="AutoShape 12">
            <a:extLst>
              <a:ext uri="{FF2B5EF4-FFF2-40B4-BE49-F238E27FC236}">
                <a16:creationId xmlns:a16="http://schemas.microsoft.com/office/drawing/2014/main" id="{660F6683-A98C-47DD-A58F-318E007FB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686" y="133032"/>
            <a:ext cx="3733800" cy="863600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脊髓的定位定性诊断</a:t>
            </a: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C1D9DF34-ED26-48B2-BDF7-2E3876DE6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80" y="1450131"/>
            <a:ext cx="1031080" cy="52836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后索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C03FEC2C-BC84-414A-A9B0-B4EAF3D3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90" y="2359687"/>
            <a:ext cx="1031080" cy="52836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前索</a:t>
            </a:r>
          </a:p>
        </p:txBody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66185143-BE3C-4EED-96DA-AC14A592C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90" y="3305339"/>
            <a:ext cx="1031080" cy="52836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侧索</a:t>
            </a:r>
          </a:p>
        </p:txBody>
      </p:sp>
      <p:sp>
        <p:nvSpPr>
          <p:cNvPr id="25" name="AutoShape 16">
            <a:extLst>
              <a:ext uri="{FF2B5EF4-FFF2-40B4-BE49-F238E27FC236}">
                <a16:creationId xmlns:a16="http://schemas.microsoft.com/office/drawing/2014/main" id="{69A341E7-AD35-44DB-9901-077B0616D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90" y="4250991"/>
            <a:ext cx="1820390" cy="52836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脊髓束性损害</a:t>
            </a:r>
          </a:p>
        </p:txBody>
      </p:sp>
      <p:sp>
        <p:nvSpPr>
          <p:cNvPr id="26" name="AutoShape 18">
            <a:extLst>
              <a:ext uri="{FF2B5EF4-FFF2-40B4-BE49-F238E27FC236}">
                <a16:creationId xmlns:a16="http://schemas.microsoft.com/office/drawing/2014/main" id="{E4A77FCF-4DEC-4C31-8CFA-6BC829AB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61" y="3736704"/>
            <a:ext cx="2958133" cy="932402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深感觉障碍、感觉性共济失调（脊髓结核）</a:t>
            </a:r>
          </a:p>
        </p:txBody>
      </p:sp>
      <p:sp>
        <p:nvSpPr>
          <p:cNvPr id="27" name="AutoShape 20">
            <a:extLst>
              <a:ext uri="{FF2B5EF4-FFF2-40B4-BE49-F238E27FC236}">
                <a16:creationId xmlns:a16="http://schemas.microsoft.com/office/drawing/2014/main" id="{CB595230-7B08-44D7-85D5-FAAF34B2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07" y="3716673"/>
            <a:ext cx="2958133" cy="932402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病灶对侧水平以下粗触觉障碍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AutoShape 22">
            <a:extLst>
              <a:ext uri="{FF2B5EF4-FFF2-40B4-BE49-F238E27FC236}">
                <a16:creationId xmlns:a16="http://schemas.microsoft.com/office/drawing/2014/main" id="{F96D24B7-28C1-4836-880A-B1640E88D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730" y="3744576"/>
            <a:ext cx="2958133" cy="932402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同侧肢体上运动神经元瘫痪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AutoShape 24">
            <a:extLst>
              <a:ext uri="{FF2B5EF4-FFF2-40B4-BE49-F238E27FC236}">
                <a16:creationId xmlns:a16="http://schemas.microsoft.com/office/drawing/2014/main" id="{5D3166E5-C5F7-4FAE-9494-66842A2B1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053" y="3736704"/>
            <a:ext cx="2958133" cy="932402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选择性损害脊髓内个别传导束为特点</a:t>
            </a:r>
          </a:p>
        </p:txBody>
      </p:sp>
      <p:pic>
        <p:nvPicPr>
          <p:cNvPr id="30" name="内容占位符 17">
            <a:extLst>
              <a:ext uri="{FF2B5EF4-FFF2-40B4-BE49-F238E27FC236}">
                <a16:creationId xmlns:a16="http://schemas.microsoft.com/office/drawing/2014/main" id="{4C5E9456-D264-4E6D-BAE7-0E9F2E78B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09" y="1511016"/>
            <a:ext cx="3278678" cy="16973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31" name="Picture 16" descr="锥体束">
            <a:extLst>
              <a:ext uri="{FF2B5EF4-FFF2-40B4-BE49-F238E27FC236}">
                <a16:creationId xmlns:a16="http://schemas.microsoft.com/office/drawing/2014/main" id="{D1B9770B-7873-45F1-B706-4E8E443A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09" y="1505382"/>
            <a:ext cx="3278678" cy="16475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32" name="Picture 26" descr="脊髓小脑束、后索、锥体束">
            <a:extLst>
              <a:ext uri="{FF2B5EF4-FFF2-40B4-BE49-F238E27FC236}">
                <a16:creationId xmlns:a16="http://schemas.microsoft.com/office/drawing/2014/main" id="{ABCD44BF-2828-49BF-9DFB-B7F0FEB4F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10" y="1495255"/>
            <a:ext cx="3270154" cy="17288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7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597">
        <p:fade/>
      </p:transition>
    </mc:Choice>
    <mc:Fallback xmlns="">
      <p:transition spd="med" advTm="805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AC7F4D-A724-469F-A4D2-8E1218A57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1995686"/>
            <a:ext cx="4531076" cy="14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38">
        <p:fade/>
      </p:transition>
    </mc:Choice>
    <mc:Fallback xmlns="">
      <p:transition spd="med" advTm="3938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189AA544-2DE5-4130-B5BA-500D62FA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3973945"/>
            <a:ext cx="1517104" cy="59394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临床表现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5F86D66A-6A93-4E9D-88EA-209A49F7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1651517"/>
            <a:ext cx="1517104" cy="59394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病因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4DAA6DED-B9AD-4A64-8660-532A636C0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2820513"/>
            <a:ext cx="1517104" cy="59394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病理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5C9DE56A-E5A3-4AFF-B7BD-D43CF18BB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411510"/>
            <a:ext cx="1517104" cy="59394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定义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42DAD2DD-F0F9-4E8E-8A10-D12B7DD2E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212" y="208616"/>
            <a:ext cx="3892100" cy="132802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C000"/>
              </a:buClr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各种感染后引起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自身免疫反应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所致的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急性横贯性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脊髓炎性病变。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buClr>
                <a:srgbClr val="FFC000"/>
              </a:buClr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以肢体瘫痪、感觉障碍、尿便障碍为特征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（急、瘫、麻、尿）</a:t>
            </a:r>
            <a:endParaRPr lang="en-US" altLang="zh-CN" sz="1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0114E4BE-D665-4C61-B16F-CB3670C13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576" y="1651517"/>
            <a:ext cx="3892100" cy="146423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部分病人起病后，瘫痪和感觉障碍的水平均不断上升，最终甚至波及上颈髓而引起四肢瘫痪和呼吸肌麻痹，并可伴高热，危及病人生命安全，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称为上升性脊髓炎。</a:t>
            </a: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110F3F71-211A-4600-8CB3-418AC7D9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832" y="627534"/>
            <a:ext cx="390546" cy="23823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8F31549C-54AB-494B-A4DE-0595ECB8B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133" y="1872191"/>
            <a:ext cx="390546" cy="25229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84ACCD82-CC0A-4E77-A3AF-557614A1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576" y="1628683"/>
            <a:ext cx="3892100" cy="91940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未明，可能由于某些病毒感染所致，或感染后的一种机体自身免疫反应，有的发生于疫苗接种之后。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E5F9F4B1-7F47-4135-9181-6BB45E1CC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212" y="2383632"/>
            <a:ext cx="3892100" cy="200906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炎症可累及脊髓的不同部位，但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以上胸髓最多见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。病变部位的脊髓肿胀、充血、变软，软脊膜充血、混浊，脊髓切面灰白质分界不清，可见点状出血。镜下见有软脊膜充血和炎性细胞浸润。严重者脊髓软化、坏死，后期可有脊髓萎缩和疤痕形成。</a:t>
            </a: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2D205D2F-80C2-4A86-B68F-DC836169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44" y="2991341"/>
            <a:ext cx="390546" cy="25229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7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3394">
        <p:fade/>
      </p:transition>
    </mc:Choice>
    <mc:Fallback xmlns="">
      <p:transition spd="med" advTm="1133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75319A9E-0DC0-4EF2-84C0-2442ADBD1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4234086"/>
            <a:ext cx="1589112" cy="66595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临床表现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5F797293-62AB-4E61-8DE3-C6FEC0D7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1567086"/>
            <a:ext cx="1589112" cy="66595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病因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28FE94D8-CAD3-4489-BFA5-D07364551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2938686"/>
            <a:ext cx="1589112" cy="66595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病理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487707B9-251D-4907-B949-619780857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195486"/>
            <a:ext cx="1589112" cy="66595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定义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3CFFBABB-B6FC-4C5B-9C65-8DCB48A77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641" y="657130"/>
            <a:ext cx="3666521" cy="40862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青壮年多见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9E973A10-3116-4BA6-89A2-446385D55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864" y="2571750"/>
            <a:ext cx="360040" cy="28287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>
              <a:latin typeface="+mn-ea"/>
              <a:ea typeface="+mn-ea"/>
            </a:endParaRPr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FCD81C0F-F380-4B2B-9C0D-AE48D3CB7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50" y="3046195"/>
            <a:ext cx="3787502" cy="132802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起病急，常先有背痛或胸腰部束带感，随后出现麻木、无力等症状，多于数小时至数天内症状发展至高峰，出现脊髓横贯性损害症状。</a:t>
            </a:r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7C810141-AC9D-412A-9147-4F2BA456B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50" y="1542519"/>
            <a:ext cx="3787502" cy="715089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病前数天或</a:t>
            </a:r>
            <a:r>
              <a:rPr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1-2</a:t>
            </a: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周可有发热、全身不适或上呼吸道感染等病史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F0DD8887-8817-4C75-A355-A6EB887A1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50" y="763848"/>
            <a:ext cx="3787502" cy="3779758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800" b="1" dirty="0">
                <a:solidFill>
                  <a:srgbClr val="C00000"/>
                </a:solidFill>
                <a:latin typeface="+mn-ea"/>
                <a:ea typeface="+mn-ea"/>
              </a:rPr>
              <a:t>运动障碍：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早期为脊髓休克，病变水平以下呈弛缓性</a:t>
            </a: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瘫痪，肌张力降低，各种反射消失。通常持续</a:t>
            </a:r>
            <a:r>
              <a:rPr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2-3</a:t>
            </a: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周。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hangingPunct="1"/>
            <a:r>
              <a:rPr lang="zh-CN" altLang="en-US" sz="1800" b="1" dirty="0">
                <a:solidFill>
                  <a:srgbClr val="C00000"/>
                </a:solidFill>
                <a:latin typeface="+mn-ea"/>
                <a:ea typeface="+mn-ea"/>
              </a:rPr>
              <a:t>感觉障碍：</a:t>
            </a: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病变节段以下所有感觉丧失，在感觉缺失平面的上缘可有感觉过敏或束带感；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hangingPunct="1"/>
            <a:r>
              <a:rPr lang="zh-CN" altLang="en-US" sz="1800" b="1" dirty="0">
                <a:solidFill>
                  <a:srgbClr val="C00000"/>
                </a:solidFill>
                <a:latin typeface="+mn-ea"/>
                <a:ea typeface="+mn-ea"/>
              </a:rPr>
              <a:t>自主神经功能障碍：</a:t>
            </a: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早期为尿潴留（充盈性尿失禁），恢复期为反射性神经源性膀胱（充溢性尿失禁）。自主神经反射异常。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7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490">
        <p:fade/>
      </p:transition>
    </mc:Choice>
    <mc:Fallback xmlns="">
      <p:transition spd="med" advTm="984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96296E-6 L -0.00417 -0.3845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8" grpId="0" animBg="1"/>
      <p:bldP spid="9" grpId="0" animBg="1"/>
      <p:bldP spid="9" grpId="1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5">
            <a:extLst>
              <a:ext uri="{FF2B5EF4-FFF2-40B4-BE49-F238E27FC236}">
                <a16:creationId xmlns:a16="http://schemas.microsoft.com/office/drawing/2014/main" id="{6F6B9A65-0A05-4853-BB90-AC664D6EF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13" y="1419622"/>
            <a:ext cx="1141667" cy="544314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+mn-ea"/>
                <a:ea typeface="+mn-ea"/>
              </a:rPr>
              <a:t>临床表现</a:t>
            </a: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68B62DDD-572F-4FE0-99DF-93E5DB48C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376" y="586655"/>
            <a:ext cx="3817968" cy="64698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其他：颈髓病变影响了交感神经下行纤维可出现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Horner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征。</a:t>
            </a:r>
          </a:p>
        </p:txBody>
      </p:sp>
      <p:sp>
        <p:nvSpPr>
          <p:cNvPr id="22" name="AutoShape 7">
            <a:extLst>
              <a:ext uri="{FF2B5EF4-FFF2-40B4-BE49-F238E27FC236}">
                <a16:creationId xmlns:a16="http://schemas.microsoft.com/office/drawing/2014/main" id="{7C243488-E70A-476F-8CB6-79392508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513" y="1771328"/>
            <a:ext cx="3817968" cy="64698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1600" b="1">
                <a:solidFill>
                  <a:schemeClr val="bg1"/>
                </a:solidFill>
                <a:latin typeface="+mn-ea"/>
              </a:rPr>
              <a:t>常见的并发症：肺部感染、褥疮、泌尿系感染</a:t>
            </a:r>
            <a:r>
              <a:rPr kumimoji="1"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</a:t>
            </a:r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F1071EBD-3188-428B-8360-8E69F37F6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56" y="669745"/>
            <a:ext cx="1389856" cy="544314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+mn-ea"/>
                <a:ea typeface="+mn-ea"/>
              </a:rPr>
              <a:t>实验室检查</a:t>
            </a:r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039E9EE2-D632-4057-8B06-9D5B2F4C3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950" y="1584453"/>
            <a:ext cx="396109" cy="239514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C9310538-D5DB-4B78-BE0F-A9F397AA1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56" y="669745"/>
            <a:ext cx="1389856" cy="544314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1"/>
                </a:solidFill>
                <a:latin typeface="+mn-ea"/>
                <a:ea typeface="+mn-ea"/>
              </a:rPr>
              <a:t>MRI</a:t>
            </a:r>
          </a:p>
        </p:txBody>
      </p:sp>
      <p:sp>
        <p:nvSpPr>
          <p:cNvPr id="26" name="AutoShape 11">
            <a:extLst>
              <a:ext uri="{FF2B5EF4-FFF2-40B4-BE49-F238E27FC236}">
                <a16:creationId xmlns:a16="http://schemas.microsoft.com/office/drawing/2014/main" id="{F064490B-5102-404D-A537-3B86C635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64" y="567073"/>
            <a:ext cx="3817968" cy="64698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血常规：急性期周围血白细胞总数可稍增高。</a:t>
            </a:r>
          </a:p>
        </p:txBody>
      </p:sp>
      <p:sp>
        <p:nvSpPr>
          <p:cNvPr id="27" name="AutoShape 12">
            <a:extLst>
              <a:ext uri="{FF2B5EF4-FFF2-40B4-BE49-F238E27FC236}">
                <a16:creationId xmlns:a16="http://schemas.microsoft.com/office/drawing/2014/main" id="{1A7C842D-C3FC-49BD-AF36-93CB27043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826" y="1536661"/>
            <a:ext cx="3822104" cy="1600438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脑脊液：压力正常，除脊髓严重肿胀外，一般无椎管梗阻现象；细胞数、蛋白正常或轻度增高。</a:t>
            </a:r>
            <a:endParaRPr kumimoji="1"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hangingPunct="1"/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电生理：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VEP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正常，可作为与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NMO/MS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的鉴别诊断依据。</a:t>
            </a:r>
          </a:p>
        </p:txBody>
      </p:sp>
      <p:sp>
        <p:nvSpPr>
          <p:cNvPr id="28" name="AutoShape 13">
            <a:extLst>
              <a:ext uri="{FF2B5EF4-FFF2-40B4-BE49-F238E27FC236}">
                <a16:creationId xmlns:a16="http://schemas.microsoft.com/office/drawing/2014/main" id="{4B05E7F8-B5AF-49BA-B900-5193D255D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820" y="872438"/>
            <a:ext cx="396109" cy="239514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9" name="Picture 14" descr="脊髓炎">
            <a:extLst>
              <a:ext uri="{FF2B5EF4-FFF2-40B4-BE49-F238E27FC236}">
                <a16:creationId xmlns:a16="http://schemas.microsoft.com/office/drawing/2014/main" id="{D3AC9036-BB48-436A-B440-72A307C3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90" y="1419622"/>
            <a:ext cx="1605987" cy="35242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30" name="Picture 15" descr="脊髓炎2">
            <a:extLst>
              <a:ext uri="{FF2B5EF4-FFF2-40B4-BE49-F238E27FC236}">
                <a16:creationId xmlns:a16="http://schemas.microsoft.com/office/drawing/2014/main" id="{CD511128-D8BC-432E-BF72-E03D1ED0D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48" y="1419622"/>
            <a:ext cx="1588407" cy="35242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31" name="Picture 16" descr="脊髓炎3">
            <a:extLst>
              <a:ext uri="{FF2B5EF4-FFF2-40B4-BE49-F238E27FC236}">
                <a16:creationId xmlns:a16="http://schemas.microsoft.com/office/drawing/2014/main" id="{4CB5C22B-F522-406A-8689-1F699EA68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1" y="2775496"/>
            <a:ext cx="2497398" cy="178489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44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438">
        <p:fade/>
      </p:transition>
    </mc:Choice>
    <mc:Fallback xmlns="">
      <p:transition spd="med" advTm="964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8C68A6AF-7AD8-4CDB-9BB9-5BBC5DF43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68" y="2859972"/>
            <a:ext cx="1239416" cy="563175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鉴别诊断</a:t>
            </a:r>
          </a:p>
        </p:txBody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CB82C63B-D939-469C-B3FF-B910FCA5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80" y="1491630"/>
            <a:ext cx="1023392" cy="563175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+mn-ea"/>
                <a:ea typeface="+mn-ea"/>
              </a:rPr>
              <a:t>诊断</a:t>
            </a: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497C80D4-DE42-4260-A2FD-2AB216DCF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772" y="1139631"/>
            <a:ext cx="2803204" cy="119181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根据急性起病，病前的感染史，横贯性脊髓损害症状及影像学、脑脊液所见，不难诊断</a:t>
            </a: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CCEE2824-22A9-46F8-A61E-5F0ED83B2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214" y="1707653"/>
            <a:ext cx="342658" cy="27701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8B19BECC-FC43-4B6F-A35B-412940754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214" y="3003053"/>
            <a:ext cx="342658" cy="277014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E7662E72-93E4-4909-93B3-CBD608E61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677" y="530331"/>
            <a:ext cx="3673643" cy="119181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吉兰巴雷综合症： 呈弛缓性瘫痪，可有肢体远端套式感觉障碍，颅神经常受损，一般无大小便障碍，起病十天后脑脊液常有蛋白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—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细胞分离现象。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4330B2FE-1E11-4C69-81A7-FEFEA1923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286" y="3468166"/>
            <a:ext cx="3648615" cy="119181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视神经脊髓炎：急性或亚急性起病，兼有脊髓炎和视神经炎症状，如两者同时或先后相隔不久出现，易于诊断。常有复发缓解。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84C115CF-F31A-43A8-8CE6-2F2C61130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188" y="1984050"/>
            <a:ext cx="3658812" cy="119181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脊髓压迫症：脊髓肿瘤一般发病慢，常有神经根性疼痛史，椎管有梗阻。硬脊膜外脓肿起病急，全身中毒症状较明显，棘突叩击痛。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MRI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有助鉴别。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3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63">
        <p:fade/>
      </p:transition>
    </mc:Choice>
    <mc:Fallback xmlns="">
      <p:transition spd="med" advTm="75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9515641D-3323-4E45-B597-BA41D96D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32" y="195486"/>
            <a:ext cx="1383432" cy="463922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</a:rPr>
              <a:t>治疗</a:t>
            </a:r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9F50D2A3-6D8E-4952-BCED-1FE481531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303" y="1626633"/>
            <a:ext cx="1924775" cy="40862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药物治疗</a:t>
            </a: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33942908-5FA0-4D98-926D-6447F4894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027" y="3219807"/>
            <a:ext cx="2187743" cy="40862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康复及防治并发症</a:t>
            </a:r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745B52F5-CAEF-4843-BF98-6486219DA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4322" y="1751702"/>
            <a:ext cx="18044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061156AE-FC97-4A16-BD59-91BAA1D22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502" y="301097"/>
            <a:ext cx="2443506" cy="228147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1600" b="1" dirty="0">
                <a:solidFill>
                  <a:srgbClr val="C00000"/>
                </a:solidFill>
                <a:latin typeface="+mn-ea"/>
                <a:ea typeface="+mn-ea"/>
              </a:rPr>
              <a:t>1.</a:t>
            </a:r>
            <a:r>
              <a:rPr kumimoji="1"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皮质类固醇激素：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早期甲泼尼龙短期冲击疗法，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0.5g-1g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，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VD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，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3-5d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，后改为口服强的松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60mg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，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1/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日。病情缓解后逐渐减量 ；地塞米松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10-20mg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，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1/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日，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7-14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日一疗程。</a:t>
            </a: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EDDD9AEA-A973-4621-A365-0ABE741119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44" y="1820650"/>
            <a:ext cx="18044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AutoShape 17">
            <a:extLst>
              <a:ext uri="{FF2B5EF4-FFF2-40B4-BE49-F238E27FC236}">
                <a16:creationId xmlns:a16="http://schemas.microsoft.com/office/drawing/2014/main" id="{62E18780-EEB4-4514-B583-E312DB65E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895" y="2638071"/>
            <a:ext cx="2396390" cy="2172510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1600" b="1" dirty="0">
                <a:solidFill>
                  <a:srgbClr val="C00000"/>
                </a:solidFill>
                <a:latin typeface="+mn-ea"/>
                <a:ea typeface="+mn-ea"/>
              </a:rPr>
              <a:t>2.</a:t>
            </a:r>
            <a:r>
              <a:rPr kumimoji="1"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大剂量免疫球蛋白：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0.4g/Kg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，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 1/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日，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5d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endParaRPr kumimoji="1"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1600" b="1" dirty="0">
                <a:solidFill>
                  <a:srgbClr val="C00000"/>
                </a:solidFill>
                <a:latin typeface="+mn-ea"/>
                <a:ea typeface="+mn-ea"/>
              </a:rPr>
              <a:t>3.</a:t>
            </a:r>
            <a:r>
              <a:rPr kumimoji="1"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血浆置换治疗：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血浆置换量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40ml/Kg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1600" b="1" dirty="0">
                <a:solidFill>
                  <a:srgbClr val="C00000"/>
                </a:solidFill>
                <a:latin typeface="+mn-ea"/>
                <a:ea typeface="+mn-ea"/>
              </a:rPr>
              <a:t>4.</a:t>
            </a:r>
            <a:r>
              <a:rPr kumimoji="1"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营养神经治疗：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有助于神经功能的恢复，常用的有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Vit B1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，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 Vit B12</a:t>
            </a:r>
            <a:endParaRPr kumimoji="1" lang="zh-CN" altLang="en-US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Line 18">
            <a:extLst>
              <a:ext uri="{FF2B5EF4-FFF2-40B4-BE49-F238E27FC236}">
                <a16:creationId xmlns:a16="http://schemas.microsoft.com/office/drawing/2014/main" id="{D8E622AC-6646-4C48-96A1-7F0BB6938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9635" y="3907366"/>
            <a:ext cx="18044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AutoShape 19">
            <a:extLst>
              <a:ext uri="{FF2B5EF4-FFF2-40B4-BE49-F238E27FC236}">
                <a16:creationId xmlns:a16="http://schemas.microsoft.com/office/drawing/2014/main" id="{88CFFCFE-BC89-48A9-9CFA-23AEE0C4A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77" y="1199695"/>
            <a:ext cx="1262992" cy="715089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solidFill>
                  <a:schemeClr val="bg1"/>
                </a:solidFill>
                <a:latin typeface="+mn-ea"/>
                <a:ea typeface="+mn-ea"/>
              </a:rPr>
              <a:t>维护呼吸机能</a:t>
            </a:r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35DCD031-7646-46BB-94BC-9376F1169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14" y="2190295"/>
            <a:ext cx="1087479" cy="715089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800" b="1">
                <a:solidFill>
                  <a:schemeClr val="bg1"/>
                </a:solidFill>
                <a:latin typeface="+mn-ea"/>
                <a:ea typeface="+mn-ea"/>
              </a:rPr>
              <a:t>褥疮的防治</a:t>
            </a:r>
          </a:p>
        </p:txBody>
      </p:sp>
      <p:sp>
        <p:nvSpPr>
          <p:cNvPr id="12" name="AutoShape 21">
            <a:extLst>
              <a:ext uri="{FF2B5EF4-FFF2-40B4-BE49-F238E27FC236}">
                <a16:creationId xmlns:a16="http://schemas.microsoft.com/office/drawing/2014/main" id="{115C31FF-28EC-4010-AEE2-939EEB1B9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31" y="3180895"/>
            <a:ext cx="2354842" cy="715089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尿潴留及泌尿道感染的防治</a:t>
            </a:r>
          </a:p>
        </p:txBody>
      </p:sp>
      <p:sp>
        <p:nvSpPr>
          <p:cNvPr id="13" name="AutoShape 22">
            <a:extLst>
              <a:ext uri="{FF2B5EF4-FFF2-40B4-BE49-F238E27FC236}">
                <a16:creationId xmlns:a16="http://schemas.microsoft.com/office/drawing/2014/main" id="{448E803C-C537-4CA5-91D0-5BAEA8CE5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565" y="2175270"/>
            <a:ext cx="1618954" cy="715089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800" b="1">
                <a:solidFill>
                  <a:schemeClr val="bg1"/>
                </a:solidFill>
                <a:latin typeface="+mn-ea"/>
                <a:ea typeface="+mn-ea"/>
              </a:rPr>
              <a:t>预防肢体挛缩畸形</a:t>
            </a:r>
          </a:p>
        </p:txBody>
      </p:sp>
      <p:sp>
        <p:nvSpPr>
          <p:cNvPr id="14" name="AutoShape 23">
            <a:extLst>
              <a:ext uri="{FF2B5EF4-FFF2-40B4-BE49-F238E27FC236}">
                <a16:creationId xmlns:a16="http://schemas.microsoft.com/office/drawing/2014/main" id="{0D1DA8FA-5FDA-4C2A-8B71-D5374B33F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546" y="1207652"/>
            <a:ext cx="899983" cy="715089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800" b="1">
                <a:solidFill>
                  <a:schemeClr val="bg1"/>
                </a:solidFill>
                <a:latin typeface="+mn-ea"/>
                <a:ea typeface="+mn-ea"/>
              </a:rPr>
              <a:t>预防便秘</a:t>
            </a:r>
          </a:p>
        </p:txBody>
      </p:sp>
      <p:grpSp>
        <p:nvGrpSpPr>
          <p:cNvPr id="15" name="Group 29">
            <a:extLst>
              <a:ext uri="{FF2B5EF4-FFF2-40B4-BE49-F238E27FC236}">
                <a16:creationId xmlns:a16="http://schemas.microsoft.com/office/drawing/2014/main" id="{9FF7ABC0-FE10-4B5C-B9CC-FCD9A862858D}"/>
              </a:ext>
            </a:extLst>
          </p:cNvPr>
          <p:cNvGrpSpPr>
            <a:grpSpLocks/>
          </p:cNvGrpSpPr>
          <p:nvPr/>
        </p:nvGrpSpPr>
        <p:grpSpPr bwMode="auto">
          <a:xfrm>
            <a:off x="1953374" y="1715908"/>
            <a:ext cx="842089" cy="1432700"/>
            <a:chOff x="1536" y="1392"/>
            <a:chExt cx="672" cy="1680"/>
          </a:xfrm>
          <a:solidFill>
            <a:schemeClr val="accent2"/>
          </a:solidFill>
        </p:grpSpPr>
        <p:sp>
          <p:nvSpPr>
            <p:cNvPr id="16" name="Line 24">
              <a:extLst>
                <a:ext uri="{FF2B5EF4-FFF2-40B4-BE49-F238E27FC236}">
                  <a16:creationId xmlns:a16="http://schemas.microsoft.com/office/drawing/2014/main" id="{1C6F9D62-8666-49DC-88B0-2DE629ACB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392"/>
              <a:ext cx="0" cy="1680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DC8043BF-8585-4B31-9296-823CC3494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064"/>
              <a:ext cx="144" cy="0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AB1ED7FA-0271-412A-86C1-3D3A474D1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144" cy="0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1226E35D-5243-4E2A-8F07-E75113BCD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6" y="2016"/>
              <a:ext cx="288" cy="0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404B80D8-9EB5-4E6E-908A-1871A11F4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592"/>
              <a:ext cx="528" cy="0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1" name="AutoShape 5">
            <a:extLst>
              <a:ext uri="{FF2B5EF4-FFF2-40B4-BE49-F238E27FC236}">
                <a16:creationId xmlns:a16="http://schemas.microsoft.com/office/drawing/2014/main" id="{73CED97A-943B-4614-B2DE-D94F92A8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164" y="4319551"/>
            <a:ext cx="4615199" cy="50229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zh-CN" altLang="en-US" sz="1800" dirty="0">
                <a:solidFill>
                  <a:srgbClr val="C00000"/>
                </a:solidFill>
                <a:latin typeface="+mn-ea"/>
                <a:ea typeface="+mn-ea"/>
              </a:rPr>
              <a:t>早期康复训练助于功能恢复、改善预后</a:t>
            </a:r>
            <a:endParaRPr kumimoji="1" lang="en-US" altLang="zh-CN" sz="1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2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4401">
        <p:fade/>
      </p:transition>
    </mc:Choice>
    <mc:Fallback xmlns="">
      <p:transition spd="med" advTm="1644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2.34568E-6 L 0.11019 -0.49012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9" y="-2450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7039BAF2-56FD-4043-9610-5BE296420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483518"/>
            <a:ext cx="1167408" cy="463922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预后</a:t>
            </a:r>
          </a:p>
        </p:txBody>
      </p:sp>
      <p:sp>
        <p:nvSpPr>
          <p:cNvPr id="3" name="Line 14">
            <a:extLst>
              <a:ext uri="{FF2B5EF4-FFF2-40B4-BE49-F238E27FC236}">
                <a16:creationId xmlns:a16="http://schemas.microsoft.com/office/drawing/2014/main" id="{983892A0-70A4-45E5-A349-F240B91AE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3992" y="1388874"/>
            <a:ext cx="152271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6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2E0E3133-0A96-4833-8DD3-3614FB846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257" y="1065381"/>
            <a:ext cx="3573292" cy="64698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取决于脊髓急性损害的程度及并发症情况</a:t>
            </a:r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08B3569E-84AA-4EE8-8409-2024E08BA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3992" y="1919097"/>
            <a:ext cx="152271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6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CF493DFD-02B5-44FF-A1F4-7AAEEA6A4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257" y="1792147"/>
            <a:ext cx="3573292" cy="64698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无严重并发症，多于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3-6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个月内基本恢复，生活自理</a:t>
            </a: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FEEA878E-E0FB-4144-98CC-CCA8CFB1B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3992" y="2969299"/>
            <a:ext cx="152271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6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EC7DE80B-CFC1-49CB-BBFD-6916F045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880" y="2554762"/>
            <a:ext cx="3573292" cy="91940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完全性截瘫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6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个月后肌电图仍为失神经改变、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MRI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示髓内广泛信号改变、病变累及节段多，提示预后不良</a:t>
            </a: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6A4F136A-429D-4A19-942D-C6118DD13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0127" y="3913285"/>
            <a:ext cx="152271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 sz="16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409E138E-CAFA-4396-8B67-06A975C11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055" y="3589792"/>
            <a:ext cx="3573292" cy="64698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急性上升性脊髓炎和高颈段脊髓炎预后差，短期内可死于呼吸循环衰竭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820">
        <p:fade/>
      </p:transition>
    </mc:Choice>
    <mc:Fallback xmlns="">
      <p:transition spd="med" advTm="438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F75F58-A29F-46C1-B8FD-47CEB7A88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84" y="1707654"/>
            <a:ext cx="4998232" cy="18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77">
        <p:fade/>
      </p:transition>
    </mc:Choice>
    <mc:Fallback xmlns="">
      <p:transition spd="med" advTm="637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脊髓解剖</a:t>
            </a:r>
          </a:p>
        </p:txBody>
      </p:sp>
      <p:sp>
        <p:nvSpPr>
          <p:cNvPr id="8" name="内容占位符 2"/>
          <p:cNvSpPr txBox="1"/>
          <p:nvPr/>
        </p:nvSpPr>
        <p:spPr>
          <a:xfrm>
            <a:off x="358924" y="1347613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1800" b="1" dirty="0"/>
              <a:t>脊髓呈微扁圆柱体，位于椎管内，为脑干向下延伸部位，起于枕骨大孔，终于圆锥。</a:t>
            </a:r>
          </a:p>
          <a:p>
            <a:pPr marL="0" lvl="1" indent="0">
              <a:lnSpc>
                <a:spcPct val="200000"/>
              </a:lnSpc>
              <a:buClr>
                <a:srgbClr val="FF0000"/>
              </a:buClr>
              <a:buNone/>
            </a:pP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2" descr="19547">
            <a:extLst>
              <a:ext uri="{FF2B5EF4-FFF2-40B4-BE49-F238E27FC236}">
                <a16:creationId xmlns:a16="http://schemas.microsoft.com/office/drawing/2014/main" id="{2B260E39-D77B-4F3A-804D-AE4ADF40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9" y="2510857"/>
            <a:ext cx="2808312" cy="247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 descr="31_conew2">
            <a:extLst>
              <a:ext uri="{FF2B5EF4-FFF2-40B4-BE49-F238E27FC236}">
                <a16:creationId xmlns:a16="http://schemas.microsoft.com/office/drawing/2014/main" id="{B8F4E44E-F843-4006-A157-FB60DA0C50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79" y="2526080"/>
            <a:ext cx="1543745" cy="244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A0499A73-FAED-4C2A-841A-4724D85AE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48" y="4234086"/>
            <a:ext cx="1301080" cy="572914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临床表现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A82BE07F-42E7-4704-B2AA-35C15359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48" y="1567086"/>
            <a:ext cx="1301080" cy="572914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病因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A3EEB197-A1BE-4140-B723-E681E1AA8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48" y="2938686"/>
            <a:ext cx="1301080" cy="572914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病理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DA68CDF3-8C5E-4111-A41A-AA10189E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48" y="472942"/>
            <a:ext cx="1301080" cy="572914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定义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7F3E7287-7011-4916-9B93-73F1C8F7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962" y="272641"/>
            <a:ext cx="4400573" cy="132802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机械性压迫病变引起的</a:t>
            </a:r>
            <a:r>
              <a:rPr kumimoji="1" lang="zh-CN" altLang="en-US" sz="1800" b="1" dirty="0">
                <a:solidFill>
                  <a:srgbClr val="C00000"/>
                </a:solidFill>
                <a:latin typeface="+mn-ea"/>
                <a:ea typeface="+mn-ea"/>
              </a:rPr>
              <a:t>脊髓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及</a:t>
            </a:r>
            <a:r>
              <a:rPr kumimoji="1" lang="zh-CN" altLang="en-US" sz="1800" b="1" dirty="0">
                <a:solidFill>
                  <a:srgbClr val="C00000"/>
                </a:solidFill>
                <a:latin typeface="+mn-ea"/>
                <a:ea typeface="+mn-ea"/>
              </a:rPr>
              <a:t>脊神经根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机能缺陷统称为脊髓压迫症。病变进行性发展，最后导致不同程度的脊髓横贯性损害及椎管狭窄。</a:t>
            </a:r>
          </a:p>
        </p:txBody>
      </p:sp>
      <p:sp>
        <p:nvSpPr>
          <p:cNvPr id="7" name="AutoShape 11">
            <a:extLst>
              <a:ext uri="{FF2B5EF4-FFF2-40B4-BE49-F238E27FC236}">
                <a16:creationId xmlns:a16="http://schemas.microsoft.com/office/drawing/2014/main" id="{1D0FFEA3-1C93-41B9-9EE1-14C6FA5F1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816" y="627534"/>
            <a:ext cx="360040" cy="30067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Picture 13" descr="脊髓压迫症">
            <a:extLst>
              <a:ext uri="{FF2B5EF4-FFF2-40B4-BE49-F238E27FC236}">
                <a16:creationId xmlns:a16="http://schemas.microsoft.com/office/drawing/2014/main" id="{5F31C62C-F360-4458-961A-E9943846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71" y="2043545"/>
            <a:ext cx="2553841" cy="26021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9" name="Picture 14" descr="脊髓压迫症2">
            <a:extLst>
              <a:ext uri="{FF2B5EF4-FFF2-40B4-BE49-F238E27FC236}">
                <a16:creationId xmlns:a16="http://schemas.microsoft.com/office/drawing/2014/main" id="{506AD015-BBB8-4877-9DD6-EC27EDEA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26" y="2269820"/>
            <a:ext cx="2213250" cy="21496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09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561">
        <p:fade/>
      </p:transition>
    </mc:Choice>
    <mc:Fallback xmlns="">
      <p:transition spd="med" advTm="505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864EABAD-DDB9-4772-8CF4-5EBC32870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56" y="4306094"/>
            <a:ext cx="1085056" cy="60793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</a:rPr>
              <a:t>临床表现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55E434F3-A24D-4904-A2F9-B7295A4A2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56" y="1639094"/>
            <a:ext cx="1085056" cy="60793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solidFill>
                  <a:schemeClr val="bg1"/>
                </a:solidFill>
                <a:latin typeface="+mn-lt"/>
                <a:ea typeface="+mn-ea"/>
              </a:rPr>
              <a:t>病因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D28B8C35-C933-4021-8BCD-0DD237EE4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56" y="3010694"/>
            <a:ext cx="1085056" cy="60793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solidFill>
                  <a:schemeClr val="bg1"/>
                </a:solidFill>
                <a:latin typeface="+mn-lt"/>
                <a:ea typeface="+mn-ea"/>
              </a:rPr>
              <a:t>发病机制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FA3CFDCF-B6D8-449A-8AC7-D04DE625B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56" y="267494"/>
            <a:ext cx="1085056" cy="60793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</a:rPr>
              <a:t>定义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41080352-4CA2-4AC2-A24C-988435B8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151" y="461427"/>
            <a:ext cx="3465496" cy="255389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1600" b="1" dirty="0">
                <a:solidFill>
                  <a:schemeClr val="bg1"/>
                </a:solidFill>
                <a:latin typeface="+mn-lt"/>
                <a:ea typeface="+mn-ea"/>
              </a:rPr>
              <a:t>1.</a:t>
            </a: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肿瘤 常见 </a:t>
            </a:r>
            <a:r>
              <a:rPr kumimoji="1" lang="en-US" altLang="zh-CN" sz="1600" b="1" dirty="0">
                <a:solidFill>
                  <a:schemeClr val="bg1"/>
                </a:solidFill>
                <a:latin typeface="+mn-lt"/>
                <a:ea typeface="+mn-ea"/>
              </a:rPr>
              <a:t>&gt;1/3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髓外硬膜内：最常见，神经鞘膜瘤、脊膜瘤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髓内：神经胶质细胞瘤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硬膜外：转移瘤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rgbClr val="C00000"/>
                </a:solidFill>
                <a:latin typeface="+mn-lt"/>
                <a:ea typeface="+mn-ea"/>
              </a:rPr>
              <a:t>脊柱恶性肿瘤沿椎周静脉丛侵犯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64E1EDB-E10F-437F-B272-3B01696CB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139" y="1815150"/>
            <a:ext cx="504070" cy="30471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 b="1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DB4E8D10-959D-40BF-93E0-F09425AD4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384" y="2688819"/>
            <a:ext cx="3752540" cy="119181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机械压迫    急性压迫</a:t>
            </a:r>
            <a:r>
              <a:rPr kumimoji="1" lang="en-US" altLang="zh-CN" sz="1600" b="1" dirty="0">
                <a:solidFill>
                  <a:schemeClr val="bg1"/>
                </a:solidFill>
                <a:latin typeface="+mn-lt"/>
                <a:ea typeface="+mn-ea"/>
              </a:rPr>
              <a:t>——</a:t>
            </a: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代偿差</a:t>
            </a:r>
          </a:p>
          <a:p>
            <a:pPr eaLnBrk="1" hangingPunct="1"/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            慢性压迫</a:t>
            </a:r>
            <a:r>
              <a:rPr kumimoji="1" lang="en-US" altLang="zh-CN" sz="1600" b="1" dirty="0">
                <a:solidFill>
                  <a:schemeClr val="bg1"/>
                </a:solidFill>
                <a:latin typeface="+mn-lt"/>
                <a:ea typeface="+mn-ea"/>
              </a:rPr>
              <a:t>——</a:t>
            </a: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代偿  血供障碍</a:t>
            </a:r>
          </a:p>
          <a:p>
            <a:pPr eaLnBrk="1" hangingPunct="1"/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浸润破坏   （髓内病变）</a:t>
            </a: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00A851D4-B406-4602-A0FB-0D9979F0E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809" y="3169429"/>
            <a:ext cx="480343" cy="30471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 b="1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62469472-9C97-4F01-86D5-656842EE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825" y="146660"/>
            <a:ext cx="4151519" cy="255389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C000"/>
              </a:buClr>
              <a:defRPr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急性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起病急、进展迅速，常有脊髓休克</a:t>
            </a:r>
            <a:endParaRPr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buClr>
                <a:srgbClr val="FFC000"/>
              </a:buClr>
              <a:defRPr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慢性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（根痛期）刺激期，部分受压，完全受压期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buClr>
                <a:srgbClr val="FFC000"/>
              </a:buClr>
              <a:defRPr/>
            </a:pPr>
            <a:r>
              <a:rPr kumimoji="1" lang="zh-CN" altLang="en-US" sz="1600" b="1" dirty="0">
                <a:solidFill>
                  <a:srgbClr val="C00000"/>
                </a:solidFill>
                <a:latin typeface="+mn-lt"/>
                <a:ea typeface="+mn-ea"/>
              </a:rPr>
              <a:t>三期表现并非截然分开，常有重叠，界限不清</a:t>
            </a:r>
            <a:endParaRPr kumimoji="1" lang="en-US" altLang="zh-CN" sz="1600" b="1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0AFBF2CF-F03C-4FCD-B999-06C6382A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383" y="749868"/>
            <a:ext cx="3465496" cy="309872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C000"/>
              </a:buClr>
            </a:pPr>
            <a:r>
              <a:rPr kumimoji="1" lang="en-US" altLang="zh-CN" sz="1600" b="1" dirty="0">
                <a:solidFill>
                  <a:schemeClr val="bg1"/>
                </a:solidFill>
                <a:latin typeface="+mn-lt"/>
                <a:ea typeface="+mn-ea"/>
              </a:rPr>
              <a:t>2.</a:t>
            </a: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炎症（蛛网膜粘连、压迫血管）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脊髓非特异炎症、结核性脑脊髓膜炎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严重椎管狭窄、椎管内注药、手术、麻醉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寄生虫、结核慢性肉芽肿、蛛网膜囊肿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化脓性：引起急性硬膜外、硬膜下脓肿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42933F3C-48B0-448F-A5AF-995DF4F14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451" y="498446"/>
            <a:ext cx="3465496" cy="4244340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C000"/>
              </a:buClr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</a:rPr>
              <a:t>3.</a:t>
            </a: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脊柱外伤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骨折、脱位、血肿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buClr>
                <a:srgbClr val="FFC000"/>
              </a:buClr>
            </a:pPr>
            <a:r>
              <a:rPr kumimoji="1" lang="en-US" altLang="zh-CN" sz="1600" b="1" dirty="0">
                <a:solidFill>
                  <a:schemeClr val="bg1"/>
                </a:solidFill>
                <a:latin typeface="+mn-lt"/>
                <a:ea typeface="+mn-ea"/>
              </a:rPr>
              <a:t>4.</a:t>
            </a: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脊柱退行性变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椎间盘脱出、韧带钙化、肥厚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buClr>
                <a:srgbClr val="FFC000"/>
              </a:buClr>
            </a:pPr>
            <a:r>
              <a:rPr kumimoji="1" lang="en-US" altLang="zh-CN" sz="1600" b="1" dirty="0">
                <a:solidFill>
                  <a:schemeClr val="bg1"/>
                </a:solidFill>
                <a:latin typeface="+mn-lt"/>
                <a:ea typeface="+mn-ea"/>
              </a:rPr>
              <a:t>5.</a:t>
            </a: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先天性疾病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颅底凹陷、血管畸形致血肿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急性：脊柱旁、硬膜外病变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慢性：髓内、硬膜下病变</a:t>
            </a:r>
            <a:endParaRPr kumimoji="1" lang="en-US" altLang="zh-CN" sz="1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3" name="Picture 16" descr="脊髓压迫7">
            <a:extLst>
              <a:ext uri="{FF2B5EF4-FFF2-40B4-BE49-F238E27FC236}">
                <a16:creationId xmlns:a16="http://schemas.microsoft.com/office/drawing/2014/main" id="{95857815-DF82-47DE-A378-A8214637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52" y="2800929"/>
            <a:ext cx="3840913" cy="223029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sp>
        <p:nvSpPr>
          <p:cNvPr id="14" name="AutoShape 17">
            <a:extLst>
              <a:ext uri="{FF2B5EF4-FFF2-40B4-BE49-F238E27FC236}">
                <a16:creationId xmlns:a16="http://schemas.microsoft.com/office/drawing/2014/main" id="{C071C75A-FEC7-4432-93E0-2F1246DE1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583" y="3124418"/>
            <a:ext cx="1224202" cy="476071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硬膜外</a:t>
            </a:r>
          </a:p>
        </p:txBody>
      </p:sp>
      <p:sp>
        <p:nvSpPr>
          <p:cNvPr id="15" name="AutoShape 18">
            <a:extLst>
              <a:ext uri="{FF2B5EF4-FFF2-40B4-BE49-F238E27FC236}">
                <a16:creationId xmlns:a16="http://schemas.microsoft.com/office/drawing/2014/main" id="{67815910-912C-4215-9DE0-B8CB451EA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644" y="4099223"/>
            <a:ext cx="1122444" cy="476071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硬膜内</a:t>
            </a:r>
          </a:p>
        </p:txBody>
      </p:sp>
      <p:sp>
        <p:nvSpPr>
          <p:cNvPr id="16" name="AutoShape 19">
            <a:extLst>
              <a:ext uri="{FF2B5EF4-FFF2-40B4-BE49-F238E27FC236}">
                <a16:creationId xmlns:a16="http://schemas.microsoft.com/office/drawing/2014/main" id="{B31E08CE-8767-4C11-8CF2-39F139744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788" y="3140321"/>
            <a:ext cx="1010240" cy="476071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髓外</a:t>
            </a:r>
          </a:p>
        </p:txBody>
      </p:sp>
      <p:sp>
        <p:nvSpPr>
          <p:cNvPr id="17" name="AutoShape 20">
            <a:extLst>
              <a:ext uri="{FF2B5EF4-FFF2-40B4-BE49-F238E27FC236}">
                <a16:creationId xmlns:a16="http://schemas.microsoft.com/office/drawing/2014/main" id="{F419F426-A08E-4B1B-BAEC-5A7AC142F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107" y="4111191"/>
            <a:ext cx="901085" cy="476071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</a:rPr>
              <a:t>髓内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5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354">
        <p:fade/>
      </p:transition>
    </mc:Choice>
    <mc:Fallback xmlns="">
      <p:transition spd="med" advTm="102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3.7037E-6 L -0.00417 -0.5734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867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8" grpId="0" animBg="1"/>
      <p:bldP spid="8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7FCFA372-227D-4B74-B4EE-3CAAD2F48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72" y="1923678"/>
            <a:ext cx="1296144" cy="648072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临床表现</a:t>
            </a:r>
          </a:p>
        </p:txBody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20834FE4-0BF3-40ED-B1C8-C1B5D8DE0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881" y="1702918"/>
            <a:ext cx="4183102" cy="173664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C000"/>
              </a:buClr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急性脊髓压迫症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起病、进展迅速，数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h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至数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d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高峰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脊髓横贯性损害，脊髓休克：病变以下弛缓性瘫、各种感觉及反射消失，尿潴留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BEF78AF0-890B-474D-ABE2-E9D0CBC2F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880" y="897917"/>
            <a:ext cx="4183102" cy="337113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C000"/>
              </a:buClr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慢性脊髓压迫症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Clr>
                <a:srgbClr val="FFC000"/>
              </a:buClr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神经根症状</a:t>
            </a:r>
            <a:endParaRPr lang="en-US" altLang="zh-CN" sz="16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FF6600"/>
                </a:solidFill>
                <a:latin typeface="+mn-ea"/>
                <a:ea typeface="+mn-ea"/>
              </a:rPr>
              <a:t>髓外硬膜内肿瘤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最常见首发症状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后根刺激：根痛，分布区自发疼痛，咳嗽、喷嚏、负重可加剧或减轻，严重束带感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后根破坏：节段性感觉障碍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前根刺激：肌束颤动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前根破坏：肌无力、肌萎缩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6A587820-9A37-4679-8DE2-5C1E82046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879" y="882796"/>
            <a:ext cx="4183102" cy="337113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C000"/>
              </a:buClr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慢性脊髓压迫症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Clr>
                <a:srgbClr val="FFC000"/>
              </a:buClr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感觉障碍</a:t>
            </a:r>
            <a:endParaRPr lang="en-US" altLang="zh-CN" sz="16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脊髓丘脑束损害：对侧低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2-3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节段痛温消失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髓外：自下至上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髓内：分离性障碍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→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自上而下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→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鞍区保留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后索：同侧以下深感觉障碍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晚期：横贯损害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D459EEF1-E0F4-4076-9422-06B8BB4AB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515" y="1505955"/>
            <a:ext cx="4183102" cy="282630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C000"/>
              </a:buClr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慢性脊髓压迫症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Clr>
                <a:srgbClr val="FFC000"/>
              </a:buClr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运动障碍</a:t>
            </a:r>
            <a:endParaRPr lang="en-US" altLang="zh-CN" sz="16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锥体束：病变以下同侧上运动神经元瘫痪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双侧锥体束：伸直样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→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屈曲样痉挛性瘫痪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脊髓前角、前根：迟缓性瘫痪、肌萎缩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681F3595-C719-4128-AEB5-17DCE62E3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561" y="1470452"/>
            <a:ext cx="4183102" cy="2145268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C000"/>
              </a:buClr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慢性脊髓压迫症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Clr>
                <a:srgbClr val="FFC000"/>
              </a:buClr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反射异常</a:t>
            </a:r>
            <a:endParaRPr lang="en-US" altLang="zh-CN" sz="16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后根、前根、前角受累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病变节段腱反射减弱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锥体束受累：病变以下腱反射亢进、腹壁反射消失、病理征（+）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29662E6C-E3C3-4225-A773-EF1B336F9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606" y="575310"/>
            <a:ext cx="4183102" cy="405217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C000"/>
              </a:buClr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慢性脊髓压迫症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自主神经异常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括约肌障碍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髓内病变出现早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圆锥以上：尿潴留→尿失禁（无张力性神经源性膀</a:t>
            </a: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   胱→反射性神经源性膀胱）、便秘</a:t>
            </a: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圆锥、马尾：尿便失禁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血管运动、泌汗障碍、皮肤干燥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58498CCB-A57B-414B-9190-0090D3DFD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607" y="1460659"/>
            <a:ext cx="4183102" cy="228147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C000"/>
              </a:buClr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慢性脊髓压迫症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buClr>
                <a:srgbClr val="FFC000"/>
              </a:buClr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脊膜刺激症状</a:t>
            </a:r>
            <a:endParaRPr lang="en-US" altLang="zh-CN" sz="16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硬膜外病变引起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脊柱局部自发痛、叩击痛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活动受限：颈抵抗、直腿抬高试验（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+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）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3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709">
        <p:fade/>
      </p:transition>
    </mc:Choice>
    <mc:Fallback xmlns="">
      <p:transition spd="med" advTm="717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2A8B93D-CC66-4362-8440-65C3871FD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21" y="1705248"/>
            <a:ext cx="6240524" cy="32131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                                        </a:t>
            </a:r>
            <a:r>
              <a:rPr lang="zh-CN" altLang="en-US" sz="1800" b="1" dirty="0">
                <a:solidFill>
                  <a:schemeClr val="bg1"/>
                </a:solidFill>
                <a:effectLst/>
              </a:rPr>
              <a:t>髓    内                                  髓    外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effectLst/>
                <a:ea typeface="隶书" panose="02010509060101010101" pitchFamily="49" charset="-122"/>
              </a:rPr>
              <a:t>根性疼痛</a:t>
            </a:r>
            <a:r>
              <a:rPr lang="zh-CN" altLang="en-US" sz="1600" b="1" dirty="0">
                <a:solidFill>
                  <a:schemeClr val="bg1"/>
                </a:solidFill>
                <a:effectLst/>
              </a:rPr>
              <a:t>        少有，或有灼痛，定位模糊        多见，根性分布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effectLst/>
                <a:ea typeface="隶书" panose="02010509060101010101" pitchFamily="49" charset="-122"/>
              </a:rPr>
              <a:t>感觉障碍</a:t>
            </a:r>
            <a:r>
              <a:rPr lang="zh-CN" altLang="en-US" sz="1600" b="1" dirty="0">
                <a:solidFill>
                  <a:schemeClr val="bg1"/>
                </a:solidFill>
                <a:effectLst/>
              </a:rPr>
              <a:t>        自上而下，上界不显                     自下而上，上界明显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effectLst/>
              </a:rPr>
              <a:t>                         感觉分离，马鞍回避                    无感觉分离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effectLst/>
                <a:ea typeface="隶书" panose="02010509060101010101" pitchFamily="49" charset="-122"/>
              </a:rPr>
              <a:t>肌肉萎缩</a:t>
            </a:r>
            <a:r>
              <a:rPr lang="zh-CN" altLang="en-US" sz="1600" b="1" dirty="0">
                <a:solidFill>
                  <a:schemeClr val="bg1"/>
                </a:solidFill>
                <a:effectLst/>
              </a:rPr>
              <a:t>        多见，明显，肌束震颤                 少见，马尾肿瘤下肢肌</a:t>
            </a:r>
            <a:r>
              <a:rPr lang="zh-CN" altLang="en-US" sz="1600" b="1" dirty="0">
                <a:solidFill>
                  <a:schemeClr val="bg1"/>
                </a:solidFill>
                <a:effectLst/>
                <a:ea typeface="隶书" panose="02010509060101010101" pitchFamily="49" charset="-122"/>
              </a:rPr>
              <a:t>萎缩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effectLst/>
                <a:ea typeface="隶书" panose="02010509060101010101" pitchFamily="49" charset="-122"/>
              </a:rPr>
              <a:t>锥体束征</a:t>
            </a:r>
            <a:r>
              <a:rPr lang="zh-CN" altLang="en-US" sz="1600" b="1" dirty="0">
                <a:solidFill>
                  <a:schemeClr val="bg1"/>
                </a:solidFill>
                <a:effectLst/>
              </a:rPr>
              <a:t>          晚，不明显                                    早，明显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effectLst/>
                <a:ea typeface="隶书" panose="02010509060101010101" pitchFamily="49" charset="-122"/>
              </a:rPr>
              <a:t>皮肤营养         </a:t>
            </a:r>
            <a:r>
              <a:rPr lang="zh-CN" altLang="en-US" sz="1600" b="1" dirty="0">
                <a:solidFill>
                  <a:schemeClr val="bg1"/>
                </a:solidFill>
                <a:effectLst/>
              </a:rPr>
              <a:t>多见，明显                                    少见，不明显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effectLst/>
                <a:ea typeface="隶书" panose="02010509060101010101" pitchFamily="49" charset="-122"/>
              </a:rPr>
              <a:t>括约肌障碍</a:t>
            </a:r>
            <a:r>
              <a:rPr lang="zh-CN" altLang="en-US" sz="1600" b="1" dirty="0">
                <a:solidFill>
                  <a:schemeClr val="bg1"/>
                </a:solidFill>
                <a:effectLst/>
              </a:rPr>
              <a:t>      较早（圆锥病变著）                     晚期出现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effectLst/>
                <a:ea typeface="隶书" panose="02010509060101010101" pitchFamily="49" charset="-122"/>
              </a:rPr>
              <a:t>不全半切</a:t>
            </a:r>
            <a:r>
              <a:rPr lang="zh-CN" altLang="en-US" sz="1600" b="1" dirty="0">
                <a:solidFill>
                  <a:schemeClr val="bg1"/>
                </a:solidFill>
                <a:effectLst/>
              </a:rPr>
              <a:t>          少见                                                常见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effectLst/>
                <a:ea typeface="隶书" panose="02010509060101010101" pitchFamily="49" charset="-122"/>
              </a:rPr>
              <a:t>椎管梗阻</a:t>
            </a:r>
            <a:r>
              <a:rPr lang="zh-CN" altLang="en-US" sz="1600" b="1" dirty="0">
                <a:solidFill>
                  <a:schemeClr val="bg1"/>
                </a:solidFill>
                <a:effectLst/>
              </a:rPr>
              <a:t>         无或晚期出现                                  较早出现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effectLst/>
                <a:ea typeface="隶书" panose="02010509060101010101" pitchFamily="49" charset="-122"/>
              </a:rPr>
              <a:t>CSF</a:t>
            </a:r>
            <a:r>
              <a:rPr lang="zh-CN" altLang="en-US" sz="1600" b="1" dirty="0">
                <a:solidFill>
                  <a:schemeClr val="bg1"/>
                </a:solidFill>
                <a:effectLst/>
                <a:ea typeface="隶书" panose="02010509060101010101" pitchFamily="49" charset="-122"/>
              </a:rPr>
              <a:t>改变</a:t>
            </a:r>
            <a:r>
              <a:rPr lang="zh-CN" altLang="en-US" sz="1600" b="1" dirty="0">
                <a:solidFill>
                  <a:schemeClr val="bg1"/>
                </a:solidFill>
                <a:effectLst/>
              </a:rPr>
              <a:t>          少见                                                 蛋白增高*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effectLst/>
                <a:ea typeface="隶书" panose="02010509060101010101" pitchFamily="49" charset="-122"/>
              </a:rPr>
              <a:t>椎体改变</a:t>
            </a:r>
            <a:r>
              <a:rPr lang="zh-CN" altLang="en-US" sz="1600" b="1" dirty="0">
                <a:solidFill>
                  <a:schemeClr val="bg1"/>
                </a:solidFill>
                <a:effectLst/>
              </a:rPr>
              <a:t>         无或少见                                          多</a:t>
            </a:r>
            <a:endParaRPr lang="zh-CN" alt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8A9E8127-496F-4014-BA9E-A99F4304A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47" y="545968"/>
            <a:ext cx="1391173" cy="620187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</a:rPr>
              <a:t>临床特征</a:t>
            </a:r>
          </a:p>
        </p:txBody>
      </p:sp>
      <p:pic>
        <p:nvPicPr>
          <p:cNvPr id="4" name="Picture 8" descr="脊髓压迫6">
            <a:extLst>
              <a:ext uri="{FF2B5EF4-FFF2-40B4-BE49-F238E27FC236}">
                <a16:creationId xmlns:a16="http://schemas.microsoft.com/office/drawing/2014/main" id="{4EDA8BCD-17DD-4E9B-A174-FCFB20EF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225102"/>
            <a:ext cx="2056990" cy="12655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5" name="Picture 9" descr="脊髓压迫4">
            <a:extLst>
              <a:ext uri="{FF2B5EF4-FFF2-40B4-BE49-F238E27FC236}">
                <a16:creationId xmlns:a16="http://schemas.microsoft.com/office/drawing/2014/main" id="{4AE04AC9-F294-401F-A33D-3CA2720A4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24" y="212263"/>
            <a:ext cx="2058221" cy="126556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BF6D125-5655-4BD6-B757-A0089A911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42" y="2787774"/>
            <a:ext cx="3528392" cy="2191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6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581">
        <p:fade/>
      </p:transition>
    </mc:Choice>
    <mc:Fallback xmlns="">
      <p:transition spd="med" advTm="925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8EA3A1BD-4200-4EAB-B991-38BD3A45D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02" y="643816"/>
            <a:ext cx="1362734" cy="58596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辅助检查</a:t>
            </a: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CFC9DD7A-23E8-4CCF-8378-973F8C613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595" y="643816"/>
            <a:ext cx="4018709" cy="391596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lvl="1" indent="0">
              <a:buClr>
                <a:srgbClr val="FFC000"/>
              </a:buClr>
            </a:pP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脑脊液：</a:t>
            </a:r>
            <a:endParaRPr kumimoji="1"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完全阻塞：阻塞水平以下压力很低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部分阻塞或未阻塞：压力正常甚至增高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457200" lvl="1" indent="0">
              <a:buClr>
                <a:srgbClr val="FFC000"/>
              </a:buClr>
            </a:pPr>
            <a:r>
              <a:rPr lang="zh-CN" altLang="en-US" sz="1600" b="1" dirty="0">
                <a:solidFill>
                  <a:srgbClr val="FF6600"/>
                </a:solidFill>
                <a:latin typeface="+mn-ea"/>
                <a:ea typeface="+mn-ea"/>
              </a:rPr>
              <a:t>压颈试验</a:t>
            </a:r>
            <a:r>
              <a:rPr lang="zh-CN" altLang="en-US" sz="1600" b="1" dirty="0">
                <a:solidFill>
                  <a:srgbClr val="FF6600"/>
                </a:solidFill>
                <a:latin typeface="+mn-ea"/>
                <a:ea typeface="+mn-ea"/>
                <a:sym typeface="Arial" panose="020B0604020202020204" pitchFamily="34" charset="0"/>
              </a:rPr>
              <a:t>：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可证实梗阻，但正常不能排除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不完全梗阻：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1371600" lvl="2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压颈上升快、解除下降较慢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1371600" lvl="2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压颈上升慢、下降更慢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27D1A943-F7F4-4AF5-86C9-C1D68A996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540" y="764371"/>
            <a:ext cx="504055" cy="34485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962CC0B8-C13A-47B7-8581-5C7EA0E5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568" y="645943"/>
            <a:ext cx="4018709" cy="3813810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lvl="1" indent="0">
              <a:buClr>
                <a:srgbClr val="FFC000"/>
              </a:buClr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脑脊液：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椎管严重梗阻：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CSF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蛋白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细胞分离</a:t>
            </a:r>
            <a:endParaRPr kumimoji="1"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kumimoji="1" lang="en-US" altLang="zh-CN" sz="1600" b="1" dirty="0" err="1">
                <a:solidFill>
                  <a:schemeClr val="bg1"/>
                </a:solidFill>
                <a:latin typeface="+mn-ea"/>
                <a:ea typeface="+mn-ea"/>
              </a:rPr>
              <a:t>Froin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征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：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蛋白含量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&gt;10g/L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，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CSF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流出后自动凝结</a:t>
            </a:r>
            <a:endParaRPr kumimoji="1"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注意：</a:t>
            </a:r>
            <a:endParaRPr kumimoji="1"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1257300" lvl="2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梗阻下腰穿放</a:t>
            </a: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CSF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和压颈试验可使病灶移位致症状加重</a:t>
            </a:r>
            <a:endParaRPr kumimoji="1"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1257300" lvl="2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怀疑硬膜外脓肿，切忌在脊柱压痛处腰穿</a:t>
            </a:r>
            <a:endParaRPr kumimoji="1"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A20BB486-1DC5-440A-BDE0-7690BB711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567" y="1614622"/>
            <a:ext cx="4018709" cy="146423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lvl="1" indent="0">
              <a:buClr>
                <a:srgbClr val="FFC000"/>
              </a:buClr>
            </a:pP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影像学检查：</a:t>
            </a:r>
            <a:endParaRPr kumimoji="1"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kumimoji="1"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CT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及</a:t>
            </a:r>
            <a:r>
              <a:rPr kumimoji="1" lang="en-US" altLang="zh-CN" sz="1600" b="1" dirty="0">
                <a:solidFill>
                  <a:srgbClr val="C00000"/>
                </a:solidFill>
                <a:latin typeface="+mn-ea"/>
                <a:ea typeface="+mn-ea"/>
              </a:rPr>
              <a:t>MRI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：椎管内病变、性质、部位和边界</a:t>
            </a:r>
            <a:endParaRPr kumimoji="1"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kumimoji="1"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椎管造影：显示梗阻界面</a:t>
            </a:r>
            <a:endParaRPr kumimoji="1"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8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9150">
        <p:fade/>
      </p:transition>
    </mc:Choice>
    <mc:Fallback xmlns="">
      <p:transition spd="med" advTm="149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 animBg="1"/>
      <p:bldP spid="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0323B78-5537-4B9F-8F17-0064FFD1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1275606"/>
            <a:ext cx="6643552" cy="3050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3" name="AutoShape 5">
            <a:extLst>
              <a:ext uri="{FF2B5EF4-FFF2-40B4-BE49-F238E27FC236}">
                <a16:creationId xmlns:a16="http://schemas.microsoft.com/office/drawing/2014/main" id="{2F3E5A3B-E64D-45A6-8D48-53B4BE649DCF}"/>
              </a:ext>
            </a:extLst>
          </p:cNvPr>
          <p:cNvSpPr txBox="1">
            <a:spLocks noChangeArrowheads="1"/>
          </p:cNvSpPr>
          <p:nvPr/>
        </p:nvSpPr>
        <p:spPr>
          <a:xfrm>
            <a:off x="1052736" y="4392269"/>
            <a:ext cx="1440160" cy="44968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p"/>
              <a:defRPr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FF"/>
              </a:buClr>
              <a:buFont typeface="Wingdings" charset="2"/>
              <a:buChar char="p"/>
              <a:defRPr sz="2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1FF0B"/>
              </a:buClr>
              <a:buFont typeface="Wingdings" charset="2"/>
              <a:buChar char="p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FFFF"/>
              </a:buClr>
              <a:buFont typeface="Wingdings" charset="2"/>
              <a:buChar char="p"/>
              <a:defRPr sz="2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000FF"/>
              </a:buClr>
              <a:buFont typeface="Wingdings" charset="2"/>
              <a:buChar char="p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chemeClr val="bg1"/>
                </a:solidFill>
              </a:rPr>
              <a:t>T1WI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0CC99A2E-37CF-478C-9930-76D7E1643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097" y="4392269"/>
            <a:ext cx="1656184" cy="44968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>
              <a:buClr>
                <a:srgbClr val="FFC000"/>
              </a:buClr>
              <a:buNone/>
            </a:pP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T2WI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919FFB2-BF0C-47C6-BA80-645D1DD35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784" y="301547"/>
            <a:ext cx="4105275" cy="596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髓内病变：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ea typeface="+mn-ea"/>
              </a:rPr>
              <a:t>C3-8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神经胶质瘤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5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323">
        <p:fade/>
      </p:transition>
    </mc:Choice>
    <mc:Fallback xmlns="">
      <p:transition spd="med" advTm="31323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>
            <a:extLst>
              <a:ext uri="{FF2B5EF4-FFF2-40B4-BE49-F238E27FC236}">
                <a16:creationId xmlns:a16="http://schemas.microsoft.com/office/drawing/2014/main" id="{2F3E5A3B-E64D-45A6-8D48-53B4BE649DCF}"/>
              </a:ext>
            </a:extLst>
          </p:cNvPr>
          <p:cNvSpPr txBox="1">
            <a:spLocks noChangeArrowheads="1"/>
          </p:cNvSpPr>
          <p:nvPr/>
        </p:nvSpPr>
        <p:spPr>
          <a:xfrm>
            <a:off x="1124744" y="4555517"/>
            <a:ext cx="1440160" cy="44968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p"/>
              <a:defRPr sz="2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FF"/>
              </a:buClr>
              <a:buFont typeface="Wingdings" charset="2"/>
              <a:buChar char="p"/>
              <a:defRPr sz="2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1FF0B"/>
              </a:buClr>
              <a:buFont typeface="Wingdings" charset="2"/>
              <a:buChar char="p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FFFF"/>
              </a:buClr>
              <a:buFont typeface="Wingdings" charset="2"/>
              <a:buChar char="p"/>
              <a:defRPr sz="2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000FF"/>
              </a:buClr>
              <a:buFont typeface="Wingdings" charset="2"/>
              <a:buChar char="p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chemeClr val="bg1"/>
                </a:solidFill>
              </a:rPr>
              <a:t>T1WI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0CC99A2E-37CF-478C-9930-76D7E1643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462" y="4553929"/>
            <a:ext cx="1656184" cy="44968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>
              <a:buClr>
                <a:srgbClr val="FFC000"/>
              </a:buClr>
              <a:buNone/>
            </a:pP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T2WI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919FFB2-BF0C-47C6-BA80-645D1DD35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784" y="301547"/>
            <a:ext cx="4105275" cy="596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髓外硬膜下肿物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A43C048E-2104-4E43-8CD5-E0103B5A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061695"/>
            <a:ext cx="2519364" cy="333057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ADE40026-C571-4C76-9087-21E31138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10" y="1060107"/>
            <a:ext cx="2427288" cy="33321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6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220">
        <p:fade/>
      </p:transition>
    </mc:Choice>
    <mc:Fallback xmlns="">
      <p:transition spd="med" advTm="3122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AEB29D25-DAA4-43AB-8D3B-6240E98A7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48" y="955700"/>
            <a:ext cx="1224136" cy="535930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诊断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142433F1-A8C7-478B-9E43-5F669A658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890" y="657392"/>
            <a:ext cx="3039318" cy="132802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1.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判断是否脊髓压迫症</a:t>
            </a:r>
          </a:p>
          <a:p>
            <a:pPr eaLnBrk="1" hangingPunct="1"/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2.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判断脊髓受损的平面 </a:t>
            </a:r>
          </a:p>
          <a:p>
            <a:pPr eaLnBrk="1" hangingPunct="1"/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3.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髓内髓外病变的鉴别</a:t>
            </a: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5A8BF98E-AA67-4301-BF8B-0FF39AACC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800" y="1170192"/>
            <a:ext cx="504056" cy="21204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0F264E52-07A7-471E-8CAF-56EDE9DA1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43664"/>
            <a:ext cx="3930352" cy="40862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   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判断脊髓受损的平面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2774861-A9EF-4078-A9F4-72C4C45AD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00" y="2286855"/>
            <a:ext cx="6264696" cy="192540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effectLst/>
                <a:latin typeface="+mn-ea"/>
                <a:ea typeface="+mn-ea"/>
              </a:rPr>
              <a:t>高位颈髓</a:t>
            </a:r>
            <a:r>
              <a:rPr lang="en-US" altLang="zh-CN" sz="1800" b="1" dirty="0">
                <a:solidFill>
                  <a:schemeClr val="bg1"/>
                </a:solidFill>
                <a:effectLst/>
                <a:latin typeface="+mn-ea"/>
                <a:ea typeface="+mn-ea"/>
              </a:rPr>
              <a:t>(C1-4)</a:t>
            </a:r>
            <a:r>
              <a:rPr lang="zh-CN" altLang="en-US" sz="1800" dirty="0">
                <a:solidFill>
                  <a:schemeClr val="bg1"/>
                </a:solidFill>
                <a:effectLst/>
                <a:latin typeface="+mn-ea"/>
                <a:ea typeface="+mn-ea"/>
              </a:rPr>
              <a:t>：</a:t>
            </a:r>
            <a:r>
              <a:rPr lang="zh-CN" altLang="en-US" sz="1600" b="1" dirty="0">
                <a:solidFill>
                  <a:schemeClr val="bg1"/>
                </a:solidFill>
                <a:effectLst/>
                <a:latin typeface="+mn-ea"/>
                <a:ea typeface="+mn-ea"/>
              </a:rPr>
              <a:t>四肢上运动神经元瘫痪；病变以下感觉障碍和植物神经功能障碍；枕颈部疼痛，强迫头位；上颈髓常有呼吸困难、发烧。</a:t>
            </a:r>
            <a:endParaRPr lang="en-US" altLang="zh-CN" sz="1600" b="1" dirty="0">
              <a:solidFill>
                <a:schemeClr val="bg1"/>
              </a:solidFill>
              <a:effectLst/>
              <a:latin typeface="+mn-ea"/>
              <a:ea typeface="+mn-ea"/>
            </a:endParaRPr>
          </a:p>
          <a:p>
            <a:pPr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effectLst/>
                <a:latin typeface="+mn-ea"/>
                <a:ea typeface="+mn-ea"/>
              </a:rPr>
              <a:t>颈膨大</a:t>
            </a:r>
            <a:r>
              <a:rPr lang="en-US" altLang="zh-CN" sz="1800" b="1" dirty="0">
                <a:solidFill>
                  <a:schemeClr val="bg1"/>
                </a:solidFill>
                <a:effectLst/>
                <a:latin typeface="+mn-ea"/>
                <a:ea typeface="+mn-ea"/>
              </a:rPr>
              <a:t>(C5-T2)</a:t>
            </a:r>
            <a:r>
              <a:rPr lang="zh-CN" altLang="en-US" sz="1800" b="1" dirty="0">
                <a:solidFill>
                  <a:schemeClr val="bg1"/>
                </a:solidFill>
                <a:effectLst/>
                <a:latin typeface="+mn-ea"/>
                <a:ea typeface="+mn-ea"/>
              </a:rPr>
              <a:t>：</a:t>
            </a:r>
            <a:r>
              <a:rPr lang="zh-CN" altLang="en-US" sz="1600" b="1" dirty="0">
                <a:solidFill>
                  <a:schemeClr val="bg1"/>
                </a:solidFill>
                <a:effectLst/>
                <a:latin typeface="+mn-ea"/>
                <a:ea typeface="+mn-ea"/>
              </a:rPr>
              <a:t>为上肢根痛；上肢呈下运动神经元或混合性麻痹，下肢上运动神经元麻痹；病变以下感觉障碍和植物神经功能障碍；可有</a:t>
            </a:r>
            <a:r>
              <a:rPr lang="en-US" altLang="zh-CN" sz="1600" b="1" dirty="0">
                <a:solidFill>
                  <a:schemeClr val="bg1"/>
                </a:solidFill>
                <a:effectLst/>
                <a:latin typeface="+mn-ea"/>
                <a:ea typeface="+mn-ea"/>
              </a:rPr>
              <a:t>Horner</a:t>
            </a:r>
            <a:r>
              <a:rPr lang="zh-CN" altLang="en-US" sz="1600" b="1" dirty="0">
                <a:solidFill>
                  <a:schemeClr val="bg1"/>
                </a:solidFill>
                <a:effectLst/>
                <a:latin typeface="+mn-ea"/>
                <a:ea typeface="+mn-ea"/>
              </a:rPr>
              <a:t>综合征；上肢的腱反射变化有助于病变的定位诊断。 </a:t>
            </a:r>
            <a:endParaRPr lang="zh-CN" altLang="en-US" sz="1800" b="1" dirty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A6A2E84-E999-4221-B4AD-97A9A8CEA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15" y="2252016"/>
            <a:ext cx="6279760" cy="17133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胸髓</a:t>
            </a:r>
            <a:r>
              <a:rPr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(T3-T12)</a:t>
            </a: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双下肢上运动神经元瘫痪；病变以下感觉障碍和植物神经功能障碍；常伴有受损节段神经根痛或束带感。</a:t>
            </a:r>
          </a:p>
          <a:p>
            <a:pPr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腰膨大</a:t>
            </a:r>
            <a:r>
              <a:rPr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(L1-S2)</a:t>
            </a: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下肢下运动神经元或混合性麻痹；双下肢及会阴部感觉异常；尿便功能障碍，病变在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L 1-2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时膝腱反射减退，在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L2-4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时，跟腱反射减退，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S 1-2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时，有阳痿。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441B119-F276-49AF-93C8-004F7E0DD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36" y="2609605"/>
            <a:ext cx="6279760" cy="145995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脊髓圆锥（</a:t>
            </a:r>
            <a:r>
              <a:rPr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S3-5</a:t>
            </a: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及尾髓）</a:t>
            </a: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表现为马鞍区感觉异常，肛门反射消失、性功能障碍，真性尿失禁；无明显的肢体瘫痪  </a:t>
            </a:r>
            <a:endParaRPr lang="zh-CN" altLang="en-US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马尾（</a:t>
            </a:r>
            <a:r>
              <a:rPr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L2-</a:t>
            </a: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尾节神经根）：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根痛较明显，位于一侧下或会阴部；下肢可有下运动神经元瘫痪；尿便障碍不明显或出现的比较晚。 </a:t>
            </a:r>
            <a:endParaRPr lang="zh-CN" altLang="en-US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7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367">
        <p:fade/>
      </p:transition>
    </mc:Choice>
    <mc:Fallback xmlns="">
      <p:transition spd="med" advTm="1183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4.81481E-6 L -0.14398 -0.3648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99" y="-1824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>
            <a:extLst>
              <a:ext uri="{FF2B5EF4-FFF2-40B4-BE49-F238E27FC236}">
                <a16:creationId xmlns:a16="http://schemas.microsoft.com/office/drawing/2014/main" id="{1A004094-F3B9-473E-B284-8C73455CA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872" y="843558"/>
            <a:ext cx="4094112" cy="3660577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C000"/>
              </a:buClr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尽快去除病因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如需手术则及早进行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恶性肿瘤及转移瘤酌情手术、放疗、化疗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硬膜外脓肿：椎体切除清除脓肿、长期抗感染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脊髓出血：支持治疗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血管畸形：血管造影明确部位，外科或介入</a:t>
            </a:r>
            <a:endParaRPr kumimoji="1" lang="zh-CN" altLang="en-US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61A8C7CB-3D80-4F7E-8118-F3AF59E3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56" y="709379"/>
            <a:ext cx="1512168" cy="720080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治疗原则</a:t>
            </a:r>
          </a:p>
        </p:txBody>
      </p:sp>
    </p:spTree>
    <p:extLst>
      <p:ext uri="{BB962C8B-B14F-4D97-AF65-F5344CB8AC3E}">
        <p14:creationId xmlns:p14="http://schemas.microsoft.com/office/powerpoint/2010/main" val="11828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977">
        <p:fade/>
      </p:transition>
    </mc:Choice>
    <mc:Fallback xmlns="">
      <p:transition spd="med" advTm="42977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>
            <a:extLst>
              <a:ext uri="{FF2B5EF4-FFF2-40B4-BE49-F238E27FC236}">
                <a16:creationId xmlns:a16="http://schemas.microsoft.com/office/drawing/2014/main" id="{AB048343-E1B8-44AE-97E5-D69B20C87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856" y="801052"/>
            <a:ext cx="4248472" cy="3541395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C000"/>
              </a:buClr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急性脊髓压迫抓紧治疗时机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  <a:ea typeface="+mn-ea"/>
              </a:rPr>
              <a:t>6h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</a:rPr>
              <a:t>内减压</a:t>
            </a:r>
            <a:endParaRPr lang="en-US" altLang="zh-CN" sz="20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硬膜外脓肿紧急手术、足量抗生素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脊柱结核根治术，同时抗结核治疗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瘫痪肢体积极康复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857250" lvl="2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长期卧床预防并发症：感染、褥疮、肢体挛缩等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17F36684-244F-44C1-85D1-56393944D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32" y="483518"/>
            <a:ext cx="1368152" cy="648072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治疗方案</a:t>
            </a:r>
          </a:p>
        </p:txBody>
      </p:sp>
    </p:spTree>
    <p:extLst>
      <p:ext uri="{BB962C8B-B14F-4D97-AF65-F5344CB8AC3E}">
        <p14:creationId xmlns:p14="http://schemas.microsoft.com/office/powerpoint/2010/main" val="23294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297">
        <p:fade/>
      </p:transition>
    </mc:Choice>
    <mc:Fallback xmlns="">
      <p:transition spd="med" advTm="2129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外部结构</a:t>
            </a:r>
          </a:p>
        </p:txBody>
      </p:sp>
      <p:sp>
        <p:nvSpPr>
          <p:cNvPr id="8" name="内容占位符 2"/>
          <p:cNvSpPr txBox="1"/>
          <p:nvPr/>
        </p:nvSpPr>
        <p:spPr>
          <a:xfrm>
            <a:off x="358924" y="1347613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与延髓相连，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下缘形成脊髓圆锥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节段（发出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对脊神经）：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颈（C）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、胸（T）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                  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腰（L）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、骶（S）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、尾（Co）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颈膨大：（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C5-T2)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支配上肢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腰膨大：（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L1-S2)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支配下肢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脊髓圆锥：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S3-5</a:t>
            </a: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马尾：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L2-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尾节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对神经根组成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A45090E-FA45-4884-9FD4-B17C1C8FF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81" r="6024" b="6824"/>
          <a:stretch/>
        </p:blipFill>
        <p:spPr>
          <a:xfrm>
            <a:off x="4365104" y="1302242"/>
            <a:ext cx="2333286" cy="356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A77E57-94D5-4171-83B6-AEEC4AF1A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281" y="1730444"/>
            <a:ext cx="4237437" cy="27119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512A11FC-6227-4AB7-8C86-2FCF56ED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72" y="2033903"/>
            <a:ext cx="1165448" cy="687710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</a:rPr>
              <a:t>治疗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FAFB0523-52C9-43A5-B828-4B0755C06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912" y="986120"/>
            <a:ext cx="3040848" cy="442674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病因治疗</a:t>
            </a: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A0DADFC8-C2A2-4F48-B033-3CCC155F6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912" y="2156421"/>
            <a:ext cx="3040848" cy="442674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对症治疗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B0D06BD5-C344-4ABD-BB33-4E4D60F1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912" y="3361794"/>
            <a:ext cx="3040848" cy="442674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康复治疗</a:t>
            </a:r>
          </a:p>
        </p:txBody>
      </p:sp>
    </p:spTree>
    <p:extLst>
      <p:ext uri="{BB962C8B-B14F-4D97-AF65-F5344CB8AC3E}">
        <p14:creationId xmlns:p14="http://schemas.microsoft.com/office/powerpoint/2010/main" val="9250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44">
        <p:fade/>
      </p:transition>
    </mc:Choice>
    <mc:Fallback xmlns="">
      <p:transition spd="med" advTm="10844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>
            <a:extLst>
              <a:ext uri="{FF2B5EF4-FFF2-40B4-BE49-F238E27FC236}">
                <a16:creationId xmlns:a16="http://schemas.microsoft.com/office/drawing/2014/main" id="{5F21B24F-8DDF-46BE-A261-34CF228B6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27" y="1747448"/>
            <a:ext cx="5841801" cy="132802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髓外硬膜内肿瘤多良性，髓内肿瘤预后差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受压时间越短，脊髓功能损害越小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急性脊髓压迫预后较差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5A6AC1C0-2E7D-410B-847A-73D80B4E9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411510"/>
            <a:ext cx="1427632" cy="50760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预后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4EAACDD0-CE2B-4B78-9951-4616DE24B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04" y="3903803"/>
            <a:ext cx="5509195" cy="50853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</a:rPr>
              <a:t>取决于压迫病因、病变性质、可能解除的程度</a:t>
            </a:r>
            <a:endParaRPr lang="en-US" altLang="zh-CN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33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320">
        <p:fade/>
      </p:transition>
    </mc:Choice>
    <mc:Fallback xmlns="">
      <p:transition spd="med" advTm="2932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A7C473-C082-42B4-90AB-60B101D90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1923678"/>
            <a:ext cx="4977888" cy="16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99">
        <p:fade/>
      </p:transition>
    </mc:Choice>
    <mc:Fallback xmlns="">
      <p:transition spd="med" advTm="8099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A3596902-A084-4AFC-8A89-F1F3B9351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3973945"/>
            <a:ext cx="1517104" cy="59394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临床表现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AEF8B224-6E2E-4EA0-9A15-9579A9E03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1651517"/>
            <a:ext cx="1517104" cy="59394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病因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F6F08F05-A687-4B44-8E0B-E487AF4E2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2820513"/>
            <a:ext cx="1517104" cy="59394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发病机制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80FAA088-A518-406F-A466-2D09DB4C4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411510"/>
            <a:ext cx="1517104" cy="59394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定义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E595B72-5B77-4386-AD05-A953E79F3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212" y="412928"/>
            <a:ext cx="3892100" cy="91940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C000"/>
              </a:buClr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由于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维生素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  <a:ea typeface="+mn-ea"/>
              </a:rPr>
              <a:t>B12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的摄入、吸收、结合、转运或代谢障碍，导致体内含量不足而引起的中枢和周围神经系统变性的疾病</a:t>
            </a:r>
            <a:endParaRPr lang="en-US" altLang="zh-CN" sz="1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29D9C88B-6CC9-4B38-A496-C5EB4DD6F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832" y="627534"/>
            <a:ext cx="390546" cy="23823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BB232F89-43D2-4507-BF30-AAEA5A92A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133" y="1872191"/>
            <a:ext cx="390546" cy="25229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F353A681-6611-4F02-8172-306077E23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11" y="423689"/>
            <a:ext cx="3892100" cy="364355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各种原因导致的维生素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B12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缺乏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营养不足、体内需要增加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内因子缺乏（先天分泌不足、萎缩性胃炎、胃大部切除）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小肠疾病（吸收不良、克罗恩病）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药物（依地酸钙钠、新霉素）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叶酸缺乏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能由于某些病毒感染所致，或感染后的一种机体自身免疫反应，有的发生于疫苗接种之后。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A294E626-6C1F-48BB-8516-590A7B420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665" y="2681835"/>
            <a:ext cx="3892100" cy="871302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VitB12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缺乏→核酸合成障碍→造血异常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→髓鞘代谢异常→进行性脱髓鞘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62BC307C-AC5C-46C3-A5A3-A6C030DC4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44" y="2991341"/>
            <a:ext cx="390546" cy="25229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4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621">
        <p:fade/>
      </p:transition>
    </mc:Choice>
    <mc:Fallback xmlns="">
      <p:transition spd="med" advTm="130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4D3A5284-66D8-4427-88D5-CC848EC87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4234086"/>
            <a:ext cx="1589112" cy="66595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临床表现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0B73411C-D789-48CB-AE7B-DDB6809B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1567086"/>
            <a:ext cx="1589112" cy="66595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病因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06CD5092-C369-4A55-B62D-F379A62C2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2938686"/>
            <a:ext cx="1589112" cy="66595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发病机制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30D8D936-6675-43D1-8619-EC9712D1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195486"/>
            <a:ext cx="1589112" cy="66595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定义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EF925BFE-ABB7-4B47-BE19-6B3755CD2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928" y="1419217"/>
            <a:ext cx="3666521" cy="258794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indent="-45720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一般特征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发病年龄：中年以上起病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性    别：无差异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起病情况：亚急性或慢性起病，缓慢进展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全身症状：贫血（苍白、倦怠、腹泻、舌炎）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FFFB1FC3-C12F-4270-8198-1B6B8AAC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864" y="2571750"/>
            <a:ext cx="360040" cy="28287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>
              <a:latin typeface="+mn-ea"/>
              <a:ea typeface="+mn-ea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3695A1BE-2A48-404E-A2F9-669B43E07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437" y="296703"/>
            <a:ext cx="3787502" cy="455009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lvl="1" indent="0">
              <a:buClr>
                <a:srgbClr val="FFC000"/>
              </a:buClr>
            </a:pPr>
            <a:r>
              <a:rPr lang="zh-CN" altLang="en-US" sz="1800" b="1" dirty="0">
                <a:solidFill>
                  <a:srgbClr val="C00000"/>
                </a:solidFill>
                <a:latin typeface="+mn-ea"/>
                <a:ea typeface="+mn-ea"/>
              </a:rPr>
              <a:t>神经系统</a:t>
            </a:r>
            <a:endParaRPr lang="en-US" altLang="zh-CN" sz="18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感觉障碍：对称性末梢性感觉障碍（针刺、麻木感）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深感觉障碍、感觉性共济失调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运动障碍：双下肢无力、肌张力高，步态不稳，步基增宽，双手动作笨拙，周围神经病变严重可见肌张力减低，但病理征（＋）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Lhermitte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征：屈颈时由脊背向下肢放射的针刺感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括约肌功能障碍：晚期可出现</a:t>
            </a: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DC899224-2830-4F91-9B21-F6EE60D7D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928" y="1415182"/>
            <a:ext cx="3787502" cy="2315528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lvl="1" indent="0">
              <a:buClr>
                <a:srgbClr val="FFC000"/>
              </a:buClr>
            </a:pPr>
            <a:r>
              <a:rPr lang="zh-CN" altLang="en-US" sz="1800" b="1" dirty="0">
                <a:solidFill>
                  <a:srgbClr val="C00000"/>
                </a:solidFill>
                <a:latin typeface="+mn-ea"/>
                <a:ea typeface="+mn-ea"/>
              </a:rPr>
              <a:t>神经系统</a:t>
            </a:r>
            <a:endParaRPr lang="en-US" altLang="zh-CN" sz="18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精神症状：易激惹、抑郁、幻觉、精神混乱认知功能减退，痴呆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视神经萎缩、中心暗点，提示大脑白质与视神经广泛受累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3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9059">
        <p:fade/>
      </p:transition>
    </mc:Choice>
    <mc:Fallback xmlns="">
      <p:transition spd="med" advTm="1490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96296E-6 L -0.00417 -0.3845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10" grpId="0" animBg="1"/>
      <p:bldP spid="10" grpId="1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3B639C67-DA98-4ACE-86CE-360CE6236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06" y="1491571"/>
            <a:ext cx="1362734" cy="58596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辅助检查</a:t>
            </a: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2F18B10D-17D6-45B6-9724-87DA24783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223" y="555526"/>
            <a:ext cx="4018709" cy="1634490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血液、骨髓涂片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巨细胞低色素性贫血，血网织红细胞减少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血清</a:t>
            </a:r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Vit.B12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降低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B0D010FD-F2D6-437D-9305-F57A8F22B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816" y="1578823"/>
            <a:ext cx="504055" cy="34485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4590A873-72E2-4736-863B-226A94E35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350" y="2405556"/>
            <a:ext cx="4018709" cy="1174790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胃液分析：内因子缺乏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注射组织胺后分析，发现抗组胺性胃酸缺乏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67C7298D-9B5D-4C3D-87E1-7DA131CC5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350" y="3795886"/>
            <a:ext cx="4018709" cy="86832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脑脊液检查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多正常，少数轻度蛋白增高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DAFA65FF-0E80-49EE-BC08-6C069D2BD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350" y="2069545"/>
            <a:ext cx="4018709" cy="1174790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脊髓及头颅</a:t>
            </a:r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MRI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病变部位条形、点片状病灶，</a:t>
            </a:r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T1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低信号，</a:t>
            </a:r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T2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高信号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2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603">
        <p:fade/>
      </p:transition>
    </mc:Choice>
    <mc:Fallback xmlns="">
      <p:transition spd="med" advTm="816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 animBg="1"/>
      <p:bldP spid="6" grpId="1" animBg="1"/>
      <p:bldP spid="9" grpId="0" animBg="1"/>
      <p:bldP spid="9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46855E43-F20D-402E-9A14-818D5BE0FE3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>
              <a:buClr>
                <a:srgbClr val="FFC000"/>
              </a:buClr>
              <a:buFontTx/>
              <a:buNone/>
            </a:pPr>
            <a:endParaRPr lang="en-US" altLang="zh-CN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en-US" altLang="zh-CN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en-US" altLang="zh-CN" sz="3200"/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13308A28-EAE1-4AC2-A75A-51F8F672B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36068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36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E53358F5-8F44-448C-B519-EE1926BE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062983"/>
            <a:ext cx="2510751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7A536E4-CA3B-4591-8CA7-A6EDB012C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47" y="1062984"/>
            <a:ext cx="2438741" cy="253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C070B937-1D8C-4712-AEAE-C6F6A6F42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32" y="3781189"/>
            <a:ext cx="2222717" cy="42570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>
              <a:buClr>
                <a:srgbClr val="FFC000"/>
              </a:buClr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脊髓后索矢状位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T2WI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A5E83421-CDE8-4702-A5EC-634ABACA9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547" y="3781189"/>
            <a:ext cx="2222717" cy="42570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>
              <a:buClr>
                <a:srgbClr val="FFC000"/>
              </a:buClr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脊髓后索横断位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T2WI</a:t>
            </a:r>
          </a:p>
        </p:txBody>
      </p:sp>
    </p:spTree>
    <p:extLst>
      <p:ext uri="{BB962C8B-B14F-4D97-AF65-F5344CB8AC3E}">
        <p14:creationId xmlns:p14="http://schemas.microsoft.com/office/powerpoint/2010/main" val="20351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2">
        <p:fade/>
      </p:transition>
    </mc:Choice>
    <mc:Fallback xmlns="">
      <p:transition spd="med" advTm="35802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748BF443-9535-45D2-ACA4-115A5A7D2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64" y="1487164"/>
            <a:ext cx="1224136" cy="535930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诊断要点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74C6529D-93D0-4963-A599-031070DA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920" y="1141571"/>
            <a:ext cx="3312368" cy="2860358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57150" lvl="1" indent="-342900"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中年以后起病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慢性病程，进行性加重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脊髓后索、锥体束、周围神经症状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血清</a:t>
            </a:r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Vit.B12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缺乏，合并贫血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应用</a:t>
            </a:r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Vit.B12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治疗后好转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A4CB5C20-FAA6-4868-8E13-63591BE60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816" y="1649106"/>
            <a:ext cx="504056" cy="21204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49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564">
        <p:fade/>
      </p:transition>
    </mc:Choice>
    <mc:Fallback xmlns="">
      <p:transition spd="med" advTm="49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0D099C80-4928-431A-B2FE-5F2246BAE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96" y="2008575"/>
            <a:ext cx="1239416" cy="563175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鉴别诊断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5C109733-DD03-490A-A7AD-11A9D223B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53" y="2097754"/>
            <a:ext cx="342658" cy="277014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AutoShape 14">
            <a:extLst>
              <a:ext uri="{FF2B5EF4-FFF2-40B4-BE49-F238E27FC236}">
                <a16:creationId xmlns:a16="http://schemas.microsoft.com/office/drawing/2014/main" id="{F6BF3582-3A06-4FAC-8D4E-BF54A58F1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913" y="926958"/>
            <a:ext cx="2808312" cy="2895620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57150" lvl="1" indent="-342900">
              <a:lnSpc>
                <a:spcPct val="200000"/>
              </a:lnSpc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多发性神经病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lnSpc>
                <a:spcPct val="200000"/>
              </a:lnSpc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脊髓压迫症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lnSpc>
                <a:spcPct val="200000"/>
              </a:lnSpc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多发性硬化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lnSpc>
                <a:spcPct val="200000"/>
              </a:lnSpc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周围神经病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58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698">
        <p:fade/>
      </p:transition>
    </mc:Choice>
    <mc:Fallback xmlns="">
      <p:transition spd="med" advTm="65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>
            <a:extLst>
              <a:ext uri="{FF2B5EF4-FFF2-40B4-BE49-F238E27FC236}">
                <a16:creationId xmlns:a16="http://schemas.microsoft.com/office/drawing/2014/main" id="{B3B5C7BD-84DA-49FD-B92E-35F0ED6C8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856" y="479084"/>
            <a:ext cx="4248472" cy="418533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57150" lvl="1" indent="-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病因治疗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药物治疗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大剂量维生素</a:t>
            </a:r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B12</a:t>
            </a:r>
          </a:p>
          <a:p>
            <a:pPr marL="57150" lvl="1" indent="-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铁剂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叶酸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胃蛋白酶合剂或饭前稀盐酸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康复治疗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419FE1B4-8011-409E-BB5E-A71C0BD07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64" y="987574"/>
            <a:ext cx="1368152" cy="648072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治疗方案</a:t>
            </a:r>
          </a:p>
        </p:txBody>
      </p:sp>
    </p:spTree>
    <p:extLst>
      <p:ext uri="{BB962C8B-B14F-4D97-AF65-F5344CB8AC3E}">
        <p14:creationId xmlns:p14="http://schemas.microsoft.com/office/powerpoint/2010/main" val="19407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248">
        <p:fade/>
      </p:transition>
    </mc:Choice>
    <mc:Fallback xmlns="">
      <p:transition spd="med" advTm="11824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9405EF-6A74-4D81-8796-108CC444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/>
          <a:stretch>
            <a:fillRect/>
          </a:stretch>
        </p:blipFill>
        <p:spPr bwMode="auto">
          <a:xfrm>
            <a:off x="332656" y="334931"/>
            <a:ext cx="4119172" cy="4473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485AB060-E40B-4BD5-AAB4-3CF947C78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136" y="1419622"/>
            <a:ext cx="2643188" cy="209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lvl="1" indent="-342900" defTabSz="685800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乳   头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-----T4</a:t>
            </a:r>
          </a:p>
          <a:p>
            <a:pPr marL="342900" lvl="1" indent="-342900" defTabSz="685800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剑   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-----T6</a:t>
            </a:r>
          </a:p>
          <a:p>
            <a:pPr marL="342900" lvl="1" indent="-342900" defTabSz="685800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肋   缘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-----T8 </a:t>
            </a:r>
          </a:p>
          <a:p>
            <a:pPr marL="342900" lvl="1" indent="-342900" defTabSz="685800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脐     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-----T10</a:t>
            </a:r>
          </a:p>
          <a:p>
            <a:pPr marL="342900" lvl="1" indent="-342900" defTabSz="685800" eaLnBrk="1" hangingPunct="1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腹股沟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-T12- L1 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0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33">
        <p:fade/>
      </p:transition>
    </mc:Choice>
    <mc:Fallback xmlns="">
      <p:transition spd="med" advTm="400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>
            <a:extLst>
              <a:ext uri="{FF2B5EF4-FFF2-40B4-BE49-F238E27FC236}">
                <a16:creationId xmlns:a16="http://schemas.microsoft.com/office/drawing/2014/main" id="{879F1BB3-44AD-4609-A803-B9E0E7C8D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27" y="1697895"/>
            <a:ext cx="5841801" cy="1427129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起病3m内积极治疗可望康复治疗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充分治疗</a:t>
            </a:r>
            <a:r>
              <a:rPr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6-12</a:t>
            </a: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m仍有症状，难以恢复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不经治疗会持续加重，甚至死亡</a:t>
            </a:r>
            <a:endParaRPr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F10B9162-2288-487C-87A2-5A7AACBD0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411510"/>
            <a:ext cx="1427632" cy="50760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预后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6E2AFFE1-0751-4C69-A9ED-EB1F84C88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04" y="3903803"/>
            <a:ext cx="5509195" cy="50853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marL="285750" indent="-285750" algn="ctr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C00000"/>
                </a:solidFill>
                <a:latin typeface="+mn-ea"/>
                <a:ea typeface="+mn-ea"/>
              </a:rPr>
              <a:t>早期诊断及时治疗是改善预后关键</a:t>
            </a:r>
            <a:endParaRPr lang="en-US" altLang="zh-CN" sz="1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69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137">
        <p:fade/>
      </p:transition>
    </mc:Choice>
    <mc:Fallback xmlns="">
      <p:transition spd="med" advTm="39137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A2F2CD-DAEA-4CFF-8940-9CEBD2E40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4" y="1923678"/>
            <a:ext cx="5358272" cy="172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40">
        <p:fade/>
      </p:transition>
    </mc:Choice>
    <mc:Fallback xmlns="">
      <p:transition spd="med" advTm="504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A3596902-A084-4AFC-8A89-F1F3B9351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3973945"/>
            <a:ext cx="1517104" cy="59394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临床表现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AEF8B224-6E2E-4EA0-9A15-9579A9E03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1651517"/>
            <a:ext cx="1517104" cy="59394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病因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F6F08F05-A687-4B44-8E0B-E487AF4E2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2820513"/>
            <a:ext cx="1517104" cy="59394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病理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80FAA088-A518-406F-A466-2D09DB4C4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411510"/>
            <a:ext cx="1517104" cy="593948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定义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E595B72-5B77-4386-AD05-A953E79F3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499" y="238364"/>
            <a:ext cx="3892100" cy="2826306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慢性进行性脊髓变性疾病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多位于颈髓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延髓空洞症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典型表现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节段性分离性感觉障碍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病变节段支配区肌萎缩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营养障碍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29D9C88B-6CC9-4B38-A496-C5EB4DD6F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832" y="627534"/>
            <a:ext cx="390546" cy="23823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BB232F89-43D2-4507-BF30-AAEA5A92A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133" y="1872191"/>
            <a:ext cx="390546" cy="25229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F353A681-6611-4F02-8172-306077E23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290" y="1464232"/>
            <a:ext cx="3892100" cy="1600438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多种致病因素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先天发育异常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脑脊液动力学异常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血液循环异常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A294E626-6C1F-48BB-8516-590A7B420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499" y="2725889"/>
            <a:ext cx="3892100" cy="78319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外形：脊髓呈梭形膨大或萎缩变细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空洞形成、胶质增生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62BC307C-AC5C-46C3-A5A3-A6C030DC4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44" y="2991341"/>
            <a:ext cx="390546" cy="25229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3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036">
        <p:fade/>
      </p:transition>
    </mc:Choice>
    <mc:Fallback xmlns="">
      <p:transition spd="med" advTm="730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4D3A5284-66D8-4427-88D5-CC848EC87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4234086"/>
            <a:ext cx="1589112" cy="66595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临床表现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0B73411C-D789-48CB-AE7B-DDB6809B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1567086"/>
            <a:ext cx="1589112" cy="66595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病因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06CD5092-C369-4A55-B62D-F379A62C2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2938686"/>
            <a:ext cx="1589112" cy="66595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发病机制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30D8D936-6675-43D1-8619-EC9712D1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0" y="195486"/>
            <a:ext cx="1589112" cy="66595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定义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FFFB1FC3-C12F-4270-8198-1B6B8AAC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864" y="2571750"/>
            <a:ext cx="360040" cy="28287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>
              <a:latin typeface="+mn-ea"/>
              <a:ea typeface="+mn-ea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3695A1BE-2A48-404E-A2F9-669B43E07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928" y="929943"/>
            <a:ext cx="3787502" cy="2724150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lvl="1" indent="0">
              <a:buClr>
                <a:srgbClr val="FFC000"/>
              </a:buClr>
            </a:pPr>
            <a:r>
              <a:rPr lang="zh-CN" altLang="en-US" sz="1800" b="1" dirty="0">
                <a:solidFill>
                  <a:srgbClr val="C00000"/>
                </a:solidFill>
                <a:latin typeface="+mn-ea"/>
                <a:ea typeface="+mn-ea"/>
              </a:rPr>
              <a:t>临床分型</a:t>
            </a:r>
            <a:endParaRPr lang="en-US" altLang="zh-CN" sz="18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Barnett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分型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脊髓空洞伴第四脑室正中孔堵塞、中央管扩大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特发性脊髓空洞症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继发性脊髓空洞症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单纯性脊髓积水或伴脑积水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DC899224-2830-4F91-9B21-F6EE60D7D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018" y="1275606"/>
            <a:ext cx="3787502" cy="2145268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lvl="1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发病年龄：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20-30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岁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男女性别比：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隐匿起病，进展缓慢，病程数m至数十y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空洞大小、病变位置决定临床表现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C6BB9108-F24B-4F9A-B566-012C55586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724" y="377726"/>
            <a:ext cx="3987706" cy="4388048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lvl="1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感觉障碍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节段性分离性感觉障碍，呈短上衣样分布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运动障碍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前角细胞：支配区肌无力、肌萎缩、肌束颤动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神经营养性障碍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皮肤营养障碍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神经源性膀胱和小便失禁（晚期）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夏科关节（本病特征）：关节磨损、萎缩、畸形，运动时有明显骨摩擦音而无疼痛感。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8601F9CD-1EC9-4534-8D84-16D1CE18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904" y="1133058"/>
            <a:ext cx="3987706" cy="287738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lvl="1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空洞累及延髓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三叉神经脊束核：面部痛温觉减退洋葱皮样分布，外侧向鼻唇部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面神经核：周围性面瘫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疑核：球麻痹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舌下神经核：伸舌偏向患侧，舌肌萎缩、纤颤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前庭小脑传导束：眩晕、恶心、眼球平衡障碍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9344">
        <p:fade/>
      </p:transition>
    </mc:Choice>
    <mc:Fallback xmlns="">
      <p:transition spd="med" advTm="2993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96296E-6 L -0.00417 -0.3845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0" grpId="1" animBg="1"/>
      <p:bldP spid="12" grpId="0" animBg="1"/>
      <p:bldP spid="11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3B639C67-DA98-4ACE-86CE-360CE6236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06" y="1491571"/>
            <a:ext cx="1362734" cy="585966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辅助检查</a:t>
            </a: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2F18B10D-17D6-45B6-9724-87DA24783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7147" y="915566"/>
            <a:ext cx="4018709" cy="2707124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脑脊液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无特异性改变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影像学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X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线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延迟脊髓</a:t>
            </a:r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CT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扫描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MRI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：确诊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B0D010FD-F2D6-437D-9305-F57A8F22B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816" y="1578823"/>
            <a:ext cx="504055" cy="34485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0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839">
        <p:fade/>
      </p:transition>
    </mc:Choice>
    <mc:Fallback xmlns="">
      <p:transition spd="med" advTm="388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46855E43-F20D-402E-9A14-818D5BE0FE3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62687"/>
            <a:ext cx="8229600" cy="452596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>
              <a:buClr>
                <a:srgbClr val="FFC000"/>
              </a:buClr>
              <a:buFontTx/>
              <a:buNone/>
            </a:pPr>
            <a:endParaRPr lang="en-US" altLang="zh-CN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en-US" altLang="zh-CN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en-US" altLang="zh-CN" sz="3200"/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13308A28-EAE1-4AC2-A75A-51F8F672B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4069287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zh-CN" sz="36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C070B937-1D8C-4712-AEAE-C6F6A6F42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11" y="4392343"/>
            <a:ext cx="2222717" cy="42570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>
              <a:buClr>
                <a:srgbClr val="FFC000"/>
              </a:buClr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脊髓矢状位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T1WI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A5E83421-CDE8-4702-A5EC-634ABACA9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546" y="4392343"/>
            <a:ext cx="2222717" cy="42570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>
              <a:buClr>
                <a:srgbClr val="FFC000"/>
              </a:buClr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脊髓矢状位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T2WI</a:t>
            </a:r>
          </a:p>
        </p:txBody>
      </p:sp>
      <p:pic>
        <p:nvPicPr>
          <p:cNvPr id="8" name="内容占位符 1">
            <a:extLst>
              <a:ext uri="{FF2B5EF4-FFF2-40B4-BE49-F238E27FC236}">
                <a16:creationId xmlns:a16="http://schemas.microsoft.com/office/drawing/2014/main" id="{28C8B63B-3CCA-4EE2-BADE-7FF6DB67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6" y="843558"/>
            <a:ext cx="5368355" cy="34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994">
        <p:fade/>
      </p:transition>
    </mc:Choice>
    <mc:Fallback xmlns="">
      <p:transition spd="med" advTm="24994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748BF443-9535-45D2-ACA4-115A5A7D2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64" y="1487164"/>
            <a:ext cx="1224136" cy="535930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诊断要点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74C6529D-93D0-4963-A599-031070DA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920" y="1448038"/>
            <a:ext cx="3312368" cy="2247424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57150" lvl="1" indent="-342900"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青壮年，隐匿起病，进展缓慢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节段性分离性感觉障碍，肌无力、萎缩，关节营养障碍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buClr>
                <a:srgbClr val="FFC000"/>
              </a:buClr>
              <a:buFont typeface="+mj-lt"/>
              <a:buAutoNum type="arabicPeriod"/>
            </a:pPr>
            <a:r>
              <a:rPr kumimoji="1" lang="en-US" altLang="zh-CN" sz="1800" b="1" dirty="0">
                <a:solidFill>
                  <a:schemeClr val="bg1"/>
                </a:solidFill>
                <a:latin typeface="+mn-ea"/>
                <a:ea typeface="+mn-ea"/>
              </a:rPr>
              <a:t>MRI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发现空洞确诊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A4CB5C20-FAA6-4868-8E13-63591BE60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816" y="1649106"/>
            <a:ext cx="504056" cy="21204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8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267">
        <p:fade/>
      </p:transition>
    </mc:Choice>
    <mc:Fallback xmlns="">
      <p:transition spd="med" advTm="402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0D099C80-4928-431A-B2FE-5F2246BAE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96" y="2008575"/>
            <a:ext cx="1239416" cy="563175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鉴别诊断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5C109733-DD03-490A-A7AD-11A9D223B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53" y="2097754"/>
            <a:ext cx="342658" cy="277014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AutoShape 14">
            <a:extLst>
              <a:ext uri="{FF2B5EF4-FFF2-40B4-BE49-F238E27FC236}">
                <a16:creationId xmlns:a16="http://schemas.microsoft.com/office/drawing/2014/main" id="{F6BF3582-3A06-4FAC-8D4E-BF54A58F1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913" y="1480907"/>
            <a:ext cx="2808312" cy="178772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57150" lvl="1" indent="-342900"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脊髓肿瘤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脑干肿瘤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颈椎病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buClr>
                <a:srgbClr val="FFC000"/>
              </a:buClr>
              <a:buFont typeface="+mj-lt"/>
              <a:buAutoNum type="arabicPeriod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肌萎缩侧索硬化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54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434">
        <p:fade/>
      </p:transition>
    </mc:Choice>
    <mc:Fallback xmlns="">
      <p:transition spd="med" advTm="82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>
            <a:extLst>
              <a:ext uri="{FF2B5EF4-FFF2-40B4-BE49-F238E27FC236}">
                <a16:creationId xmlns:a16="http://schemas.microsoft.com/office/drawing/2014/main" id="{B3B5C7BD-84DA-49FD-B92E-35F0ED6C8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856" y="835103"/>
            <a:ext cx="4248472" cy="3473291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57150" lvl="1" indent="-3429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对症治疗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营养神经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镇痛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防止外伤、烫伤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防止关节挛缩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手术治疗：枕大孔和上颈段椎管减压手术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57150" lvl="1" indent="-342900"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kumimoji="1" lang="zh-CN" altLang="en-US" sz="1800" b="1" dirty="0">
                <a:solidFill>
                  <a:schemeClr val="bg1"/>
                </a:solidFill>
                <a:latin typeface="+mn-ea"/>
                <a:ea typeface="+mn-ea"/>
              </a:rPr>
              <a:t>放射治疗</a:t>
            </a:r>
            <a:endParaRPr kumimoji="1" lang="en-US" altLang="zh-CN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419FE1B4-8011-409E-BB5E-A71C0BD07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64" y="987574"/>
            <a:ext cx="1368152" cy="648072"/>
          </a:xfrm>
          <a:prstGeom prst="flowChartAlternateProcess">
            <a:avLst/>
          </a:prstGeom>
          <a:solidFill>
            <a:schemeClr val="accent2"/>
          </a:solidFill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治疗方案</a:t>
            </a:r>
          </a:p>
        </p:txBody>
      </p:sp>
    </p:spTree>
    <p:extLst>
      <p:ext uri="{BB962C8B-B14F-4D97-AF65-F5344CB8AC3E}">
        <p14:creationId xmlns:p14="http://schemas.microsoft.com/office/powerpoint/2010/main" val="21330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591">
        <p:fade/>
      </p:transition>
    </mc:Choice>
    <mc:Fallback xmlns="">
      <p:transition spd="med" advTm="70591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978870"/>
            <a:ext cx="6741368" cy="224676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lang="zh-CN" altLang="en-US" sz="6000" b="1" spc="225" dirty="0">
                <a:cs typeface="+mn-ea"/>
                <a:sym typeface="+mn-lt"/>
              </a:rPr>
              <a:t>        谢  谢</a:t>
            </a:r>
            <a:r>
              <a:rPr lang="zh-CN" altLang="en-US" sz="4800" b="1" spc="225" dirty="0">
                <a:cs typeface="+mn-ea"/>
                <a:sym typeface="+mn-lt"/>
              </a:rPr>
              <a:t>！</a:t>
            </a:r>
            <a:endParaRPr lang="en-US" altLang="zh-CN" sz="4800" b="1" spc="225" dirty="0">
              <a:cs typeface="+mn-ea"/>
              <a:sym typeface="+mn-lt"/>
            </a:endParaRPr>
          </a:p>
          <a:p>
            <a:pPr>
              <a:defRPr/>
            </a:pPr>
            <a:endParaRPr lang="en-US" altLang="zh-CN" sz="2000" b="1" spc="225" dirty="0">
              <a:cs typeface="+mn-ea"/>
              <a:sym typeface="+mn-lt"/>
            </a:endParaRPr>
          </a:p>
          <a:p>
            <a:pPr>
              <a:defRPr/>
            </a:pPr>
            <a:endParaRPr lang="en-US" altLang="zh-CN" sz="2000" b="1" spc="225" dirty="0">
              <a:cs typeface="+mn-ea"/>
              <a:sym typeface="+mn-lt"/>
            </a:endParaRPr>
          </a:p>
          <a:p>
            <a:pPr>
              <a:defRPr/>
            </a:pPr>
            <a:endParaRPr lang="en-US" altLang="zh-CN" sz="2000" b="1" spc="225" dirty="0"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2000" b="1" spc="225" dirty="0">
                <a:cs typeface="+mn-ea"/>
                <a:sym typeface="+mn-lt"/>
              </a:rPr>
              <a:t>               </a:t>
            </a:r>
            <a:r>
              <a:rPr lang="zh-CN" altLang="en-US" b="1" spc="225" dirty="0">
                <a:cs typeface="+mn-ea"/>
                <a:sym typeface="+mn-lt"/>
              </a:rPr>
              <a:t>邮箱：</a:t>
            </a:r>
            <a:r>
              <a:rPr lang="en-US" altLang="zh-CN" b="1" spc="225" dirty="0">
                <a:cs typeface="+mn-ea"/>
                <a:sym typeface="+mn-lt"/>
              </a:rPr>
              <a:t>chenjinyu0218@163.com</a:t>
            </a:r>
            <a:endParaRPr lang="zh-CN" altLang="en-US" sz="2000" b="1" spc="225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84271" y="1994829"/>
            <a:ext cx="556104" cy="556104"/>
            <a:chOff x="3059832" y="3339719"/>
            <a:chExt cx="3607562" cy="3607562"/>
          </a:xfrm>
        </p:grpSpPr>
        <p:sp>
          <p:nvSpPr>
            <p:cNvPr id="16" name="椭圆 15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6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4" y="760414"/>
                <a:ext cx="3825871" cy="382587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83332" y="2727500"/>
            <a:ext cx="300278" cy="300278"/>
            <a:chOff x="3059832" y="3339719"/>
            <a:chExt cx="3607562" cy="3607562"/>
          </a:xfrm>
        </p:grpSpPr>
        <p:sp>
          <p:nvSpPr>
            <p:cNvPr id="31" name="椭圆 30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4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1052736" y="3102255"/>
            <a:ext cx="219175" cy="219175"/>
            <a:chOff x="3059832" y="3339719"/>
            <a:chExt cx="3607562" cy="3607562"/>
          </a:xfrm>
        </p:grpSpPr>
        <p:sp>
          <p:nvSpPr>
            <p:cNvPr id="41" name="椭圆 40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rgbClr val="029B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313349" y="1060035"/>
            <a:ext cx="243418" cy="243418"/>
            <a:chOff x="3059832" y="3339719"/>
            <a:chExt cx="3607562" cy="3607562"/>
          </a:xfrm>
        </p:grpSpPr>
        <p:sp>
          <p:nvSpPr>
            <p:cNvPr id="56" name="椭圆 55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8" name="同心圆 7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298595" y="1336059"/>
            <a:ext cx="243418" cy="243418"/>
            <a:chOff x="3059832" y="3339719"/>
            <a:chExt cx="3607562" cy="3607562"/>
          </a:xfrm>
          <a:solidFill>
            <a:srgbClr val="0198A8"/>
          </a:solidFill>
        </p:grpSpPr>
        <p:sp>
          <p:nvSpPr>
            <p:cNvPr id="61" name="椭圆 60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8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音频 2">
            <a:hlinkClick r:id="" action="ppaction://media"/>
            <a:extLst>
              <a:ext uri="{FF2B5EF4-FFF2-40B4-BE49-F238E27FC236}">
                <a16:creationId xmlns:a16="http://schemas.microsoft.com/office/drawing/2014/main" id="{60147243-72CE-443C-91D7-B591E8F4CB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2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745">
        <p:fade/>
      </p:transition>
    </mc:Choice>
    <mc:Fallback xmlns="">
      <p:transition spd="med" advTm="147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外部结构</a:t>
            </a:r>
          </a:p>
        </p:txBody>
      </p:sp>
      <p:sp>
        <p:nvSpPr>
          <p:cNvPr id="8" name="内容占位符 2"/>
          <p:cNvSpPr txBox="1"/>
          <p:nvPr/>
        </p:nvSpPr>
        <p:spPr>
          <a:xfrm>
            <a:off x="358924" y="1347613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2000" b="1" dirty="0">
                <a:solidFill>
                  <a:srgbClr val="C00000"/>
                </a:solidFill>
              </a:rPr>
              <a:t>脊柱节段</a:t>
            </a:r>
            <a:r>
              <a:rPr lang="en-US" altLang="zh-CN" sz="2000" b="1" dirty="0">
                <a:solidFill>
                  <a:srgbClr val="C00000"/>
                </a:solidFill>
              </a:rPr>
              <a:t>=</a:t>
            </a:r>
            <a:r>
              <a:rPr lang="zh-CN" altLang="en-US" sz="2000" b="1" dirty="0">
                <a:solidFill>
                  <a:srgbClr val="C00000"/>
                </a:solidFill>
              </a:rPr>
              <a:t>脊髓节段</a:t>
            </a:r>
            <a:r>
              <a:rPr lang="en-US" altLang="zh-CN" sz="2000" b="1" dirty="0">
                <a:solidFill>
                  <a:srgbClr val="C00000"/>
                </a:solidFill>
              </a:rPr>
              <a:t>-n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</a:rPr>
              <a:t>  </a:t>
            </a:r>
            <a:r>
              <a:rPr lang="zh-CN" altLang="en-US" sz="1600" b="1" dirty="0"/>
              <a:t>上颈髓（</a:t>
            </a:r>
            <a:r>
              <a:rPr lang="en-US" altLang="zh-CN" sz="1600" b="1" dirty="0"/>
              <a:t>C1-4</a:t>
            </a:r>
            <a:r>
              <a:rPr lang="zh-CN" altLang="en-US" sz="1600" b="1" dirty="0"/>
              <a:t>）    平颈椎</a:t>
            </a:r>
            <a:r>
              <a:rPr lang="en-US" altLang="zh-CN" sz="1600" b="1" dirty="0"/>
              <a:t> n=0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zh-CN" altLang="en-US" sz="1600" b="1" dirty="0"/>
              <a:t>   下颈髓（</a:t>
            </a:r>
            <a:r>
              <a:rPr lang="en-US" altLang="zh-CN" sz="1600" b="1" dirty="0"/>
              <a:t>C5-8)      </a:t>
            </a:r>
            <a:r>
              <a:rPr lang="zh-CN" altLang="en-US" sz="1600" b="1" dirty="0"/>
              <a:t>高</a:t>
            </a:r>
            <a:r>
              <a:rPr lang="en-US" altLang="zh-CN" sz="1600" b="1" dirty="0"/>
              <a:t>1</a:t>
            </a:r>
            <a:r>
              <a:rPr lang="zh-CN" altLang="en-US" sz="1600" b="1" dirty="0"/>
              <a:t>节段 </a:t>
            </a:r>
            <a:r>
              <a:rPr lang="en-US" altLang="zh-CN" sz="1600" b="1" dirty="0"/>
              <a:t>n=1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zh-CN" altLang="en-US" sz="1600" b="1" dirty="0"/>
              <a:t>   上胸髓（</a:t>
            </a:r>
            <a:r>
              <a:rPr lang="en-US" altLang="zh-CN" sz="1600" b="1" dirty="0"/>
              <a:t>T1-8</a:t>
            </a:r>
            <a:r>
              <a:rPr lang="zh-CN" altLang="en-US" sz="1600" b="1" dirty="0"/>
              <a:t>）    高</a:t>
            </a:r>
            <a:r>
              <a:rPr lang="en-US" altLang="zh-CN" sz="1600" b="1" dirty="0"/>
              <a:t>2</a:t>
            </a:r>
            <a:r>
              <a:rPr lang="zh-CN" altLang="en-US" sz="1600" b="1" dirty="0"/>
              <a:t>节段 </a:t>
            </a:r>
            <a:r>
              <a:rPr lang="en-US" altLang="zh-CN" sz="1600" b="1" dirty="0"/>
              <a:t>n=2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zh-CN" altLang="en-US" sz="1600" b="1" dirty="0"/>
              <a:t>   下胸髓 </a:t>
            </a:r>
            <a:r>
              <a:rPr lang="en-US" altLang="zh-CN" sz="1600" b="1" dirty="0"/>
              <a:t>(T9-12)     </a:t>
            </a:r>
            <a:r>
              <a:rPr lang="zh-CN" altLang="en-US" sz="1600" b="1" dirty="0"/>
              <a:t>高</a:t>
            </a:r>
            <a:r>
              <a:rPr lang="en-US" altLang="zh-CN" sz="1600" b="1" dirty="0"/>
              <a:t>3</a:t>
            </a:r>
            <a:r>
              <a:rPr lang="zh-CN" altLang="en-US" sz="1600" b="1" dirty="0"/>
              <a:t>节段 </a:t>
            </a:r>
            <a:r>
              <a:rPr lang="en-US" altLang="zh-CN" sz="1600" b="1" dirty="0"/>
              <a:t>n=3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zh-CN" altLang="en-US" sz="1600" b="1" dirty="0"/>
              <a:t>    腰髓位于</a:t>
            </a:r>
            <a:r>
              <a:rPr lang="en-US" altLang="zh-CN" sz="1600" b="1" dirty="0"/>
              <a:t>T10-12</a:t>
            </a:r>
            <a:r>
              <a:rPr lang="zh-CN" altLang="en-US" sz="1600" b="1" dirty="0"/>
              <a:t>胸椎处</a:t>
            </a:r>
            <a:r>
              <a:rPr lang="en-US" altLang="zh-CN" sz="1600" b="1" dirty="0"/>
              <a:t>  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en-US" altLang="zh-CN" sz="1600" b="1" dirty="0"/>
              <a:t>    </a:t>
            </a:r>
            <a:r>
              <a:rPr lang="zh-CN" altLang="en-US" sz="1600" b="1" dirty="0"/>
              <a:t>骶髓位于</a:t>
            </a:r>
            <a:r>
              <a:rPr lang="en-US" altLang="zh-CN" sz="1600" b="1" dirty="0"/>
              <a:t>T12-L1</a:t>
            </a:r>
            <a:r>
              <a:rPr lang="zh-CN" altLang="en-US" sz="1600" b="1" dirty="0"/>
              <a:t>腰椎处</a:t>
            </a:r>
            <a:endParaRPr lang="en-US" altLang="zh-CN" sz="16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A4FA09-A936-48FA-9737-D77F60A64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48" y="1180498"/>
            <a:ext cx="1944824" cy="3911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076">
        <p:fade/>
      </p:transition>
    </mc:Choice>
    <mc:Fallback xmlns="">
      <p:transition spd="med" advTm="4807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1079204"/>
            <a:ext cx="685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53231"/>
            <a:ext cx="823203" cy="823203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1916832" y="263038"/>
            <a:ext cx="2880320" cy="712929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外部结构</a:t>
            </a:r>
          </a:p>
        </p:txBody>
      </p:sp>
      <p:sp>
        <p:nvSpPr>
          <p:cNvPr id="8" name="内容占位符 2"/>
          <p:cNvSpPr txBox="1"/>
          <p:nvPr/>
        </p:nvSpPr>
        <p:spPr>
          <a:xfrm>
            <a:off x="358924" y="1347613"/>
            <a:ext cx="6140152" cy="364265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脊髓的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层结缔组织被膜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/>
              <a:t>外</a:t>
            </a:r>
            <a:r>
              <a:rPr lang="en-US" altLang="zh-CN" sz="1600" b="1" dirty="0"/>
              <a:t>——</a:t>
            </a:r>
            <a:r>
              <a:rPr lang="zh-CN" altLang="en-US" sz="1600" b="1" dirty="0"/>
              <a:t>硬脊膜</a:t>
            </a:r>
            <a:endParaRPr lang="en-US" altLang="zh-CN" sz="1600" b="1" dirty="0"/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/>
              <a:t>内</a:t>
            </a:r>
            <a:r>
              <a:rPr lang="en-US" altLang="zh-CN" sz="1600" b="1" dirty="0"/>
              <a:t>——</a:t>
            </a:r>
            <a:r>
              <a:rPr lang="zh-CN" altLang="en-US" sz="1600" b="1" dirty="0"/>
              <a:t>软脊膜</a:t>
            </a:r>
            <a:endParaRPr lang="en-US" altLang="zh-CN" sz="1600" b="1" dirty="0"/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/>
              <a:t>间</a:t>
            </a:r>
            <a:r>
              <a:rPr lang="en-US" altLang="zh-CN" sz="1600" b="1" dirty="0"/>
              <a:t>——</a:t>
            </a:r>
            <a:r>
              <a:rPr lang="zh-CN" altLang="en-US" sz="1600" b="1" dirty="0"/>
              <a:t>蛛网膜</a:t>
            </a:r>
            <a:endParaRPr lang="en-US" altLang="zh-CN" sz="1600" b="1" dirty="0"/>
          </a:p>
          <a:p>
            <a:pPr marL="342900" lvl="1" indent="-342900"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7" descr="23">
            <a:extLst>
              <a:ext uri="{FF2B5EF4-FFF2-40B4-BE49-F238E27FC236}">
                <a16:creationId xmlns:a16="http://schemas.microsoft.com/office/drawing/2014/main" id="{4FDEB5A2-299E-45D8-89D9-B329446BB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2283718"/>
            <a:ext cx="4514910" cy="218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694">
        <p:fade/>
      </p:transition>
    </mc:Choice>
    <mc:Fallback xmlns="">
      <p:transition spd="med" advTm="48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>
            <a:extLst>
              <a:ext uri="{FF2B5EF4-FFF2-40B4-BE49-F238E27FC236}">
                <a16:creationId xmlns:a16="http://schemas.microsoft.com/office/drawing/2014/main" id="{C878696D-6ED7-4FCE-A2CC-0AA93625B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" y="695638"/>
            <a:ext cx="5399088" cy="783193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腰椎穿刺术  选择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腰椎间隙或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腰椎间隙，避免损伤脊髓。</a:t>
            </a:r>
          </a:p>
        </p:txBody>
      </p:sp>
      <p:pic>
        <p:nvPicPr>
          <p:cNvPr id="3" name="Picture 14" descr="2406-207694">
            <a:extLst>
              <a:ext uri="{FF2B5EF4-FFF2-40B4-BE49-F238E27FC236}">
                <a16:creationId xmlns:a16="http://schemas.microsoft.com/office/drawing/2014/main" id="{67345CE5-DFDA-4E6E-B751-57AFAA6A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41" y="1851670"/>
            <a:ext cx="3839118" cy="30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8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52">
        <p:fade/>
      </p:transition>
    </mc:Choice>
    <mc:Fallback xmlns="">
      <p:transition spd="med" advTm="8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0.2|14.1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22.4|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8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8|1.4|12.1|2.5|75.5|2|6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5.4|31|56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9|22.9|13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8|55.2|1.4|15.6|2.1|33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4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1.1|81.3|1.3|2|15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1|8.8|16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4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1.4|2.3|1.3|8.3|41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6.2|2.7|24.2|2|2.3|0.9|1.5|0.9|1.1|0.9|0.9|0.7|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41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0.1|1.8|75.1|2.3|14.7|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|45.1|2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5.8|1.4|0.8|0.6|49.7|1|0.9|55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2.2|1.3|73|1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8.8|0.7|14.6|0.7|9.7|1|0.8|1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0.9|26.6|0.9|23.2|1.4|14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3|52.6|1|46.2|146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6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.2|7.3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|5.9|3.1|2.7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08080"/>
      </a:accent1>
      <a:accent2>
        <a:srgbClr val="029BA8"/>
      </a:accent2>
      <a:accent3>
        <a:srgbClr val="848484"/>
      </a:accent3>
      <a:accent4>
        <a:srgbClr val="029BA8"/>
      </a:accent4>
      <a:accent5>
        <a:srgbClr val="858585"/>
      </a:accent5>
      <a:accent6>
        <a:srgbClr val="029BA8"/>
      </a:accent6>
      <a:hlink>
        <a:srgbClr val="818181"/>
      </a:hlink>
      <a:folHlink>
        <a:srgbClr val="029BA8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08080"/>
    </a:accent1>
    <a:accent2>
      <a:srgbClr val="029BA8"/>
    </a:accent2>
    <a:accent3>
      <a:srgbClr val="848484"/>
    </a:accent3>
    <a:accent4>
      <a:srgbClr val="029BA8"/>
    </a:accent4>
    <a:accent5>
      <a:srgbClr val="858585"/>
    </a:accent5>
    <a:accent6>
      <a:srgbClr val="029BA8"/>
    </a:accent6>
    <a:hlink>
      <a:srgbClr val="818181"/>
    </a:hlink>
    <a:folHlink>
      <a:srgbClr val="029BA8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808080"/>
    </a:accent1>
    <a:accent2>
      <a:srgbClr val="029BA8"/>
    </a:accent2>
    <a:accent3>
      <a:srgbClr val="848484"/>
    </a:accent3>
    <a:accent4>
      <a:srgbClr val="029BA8"/>
    </a:accent4>
    <a:accent5>
      <a:srgbClr val="858585"/>
    </a:accent5>
    <a:accent6>
      <a:srgbClr val="029BA8"/>
    </a:accent6>
    <a:hlink>
      <a:srgbClr val="818181"/>
    </a:hlink>
    <a:folHlink>
      <a:srgbClr val="029BA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7330</TotalTime>
  <Words>5036</Words>
  <Application>Microsoft Office PowerPoint</Application>
  <PresentationFormat>自定义</PresentationFormat>
  <Paragraphs>601</Paragraphs>
  <Slides>69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76" baseType="lpstr">
      <vt:lpstr>仿宋</vt:lpstr>
      <vt:lpstr>微软雅黑</vt:lpstr>
      <vt:lpstr>Arial</vt:lpstr>
      <vt:lpstr>Calibri</vt:lpstr>
      <vt:lpstr>Garamond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Administrator</cp:lastModifiedBy>
  <cp:revision>422</cp:revision>
  <dcterms:created xsi:type="dcterms:W3CDTF">2015-12-11T17:46:00Z</dcterms:created>
  <dcterms:modified xsi:type="dcterms:W3CDTF">2021-02-01T03:00:00Z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