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161"/>
  </p:notesMasterIdLst>
  <p:sldIdLst>
    <p:sldId id="686" r:id="rId2"/>
    <p:sldId id="509" r:id="rId3"/>
    <p:sldId id="259" r:id="rId4"/>
    <p:sldId id="510" r:id="rId5"/>
    <p:sldId id="267" r:id="rId6"/>
    <p:sldId id="514" r:id="rId7"/>
    <p:sldId id="515" r:id="rId8"/>
    <p:sldId id="516" r:id="rId9"/>
    <p:sldId id="517" r:id="rId10"/>
    <p:sldId id="278" r:id="rId11"/>
    <p:sldId id="280" r:id="rId12"/>
    <p:sldId id="281" r:id="rId13"/>
    <p:sldId id="282" r:id="rId14"/>
    <p:sldId id="283" r:id="rId15"/>
    <p:sldId id="284" r:id="rId16"/>
    <p:sldId id="285" r:id="rId17"/>
    <p:sldId id="477" r:id="rId18"/>
    <p:sldId id="289" r:id="rId19"/>
    <p:sldId id="290" r:id="rId20"/>
    <p:sldId id="291" r:id="rId21"/>
    <p:sldId id="518" r:id="rId22"/>
    <p:sldId id="519" r:id="rId23"/>
    <p:sldId id="520" r:id="rId24"/>
    <p:sldId id="521" r:id="rId25"/>
    <p:sldId id="522" r:id="rId26"/>
    <p:sldId id="523" r:id="rId27"/>
    <p:sldId id="524" r:id="rId28"/>
    <p:sldId id="525" r:id="rId29"/>
    <p:sldId id="526" r:id="rId30"/>
    <p:sldId id="303" r:id="rId31"/>
    <p:sldId id="527" r:id="rId32"/>
    <p:sldId id="528" r:id="rId33"/>
    <p:sldId id="529" r:id="rId34"/>
    <p:sldId id="531" r:id="rId35"/>
    <p:sldId id="532" r:id="rId36"/>
    <p:sldId id="533" r:id="rId37"/>
    <p:sldId id="534" r:id="rId38"/>
    <p:sldId id="535" r:id="rId39"/>
    <p:sldId id="536" r:id="rId40"/>
    <p:sldId id="537" r:id="rId41"/>
    <p:sldId id="538" r:id="rId42"/>
    <p:sldId id="539" r:id="rId43"/>
    <p:sldId id="540" r:id="rId44"/>
    <p:sldId id="541" r:id="rId45"/>
    <p:sldId id="542" r:id="rId46"/>
    <p:sldId id="543" r:id="rId47"/>
    <p:sldId id="544" r:id="rId48"/>
    <p:sldId id="545" r:id="rId49"/>
    <p:sldId id="546" r:id="rId50"/>
    <p:sldId id="547" r:id="rId51"/>
    <p:sldId id="548" r:id="rId52"/>
    <p:sldId id="549" r:id="rId53"/>
    <p:sldId id="551" r:id="rId54"/>
    <p:sldId id="552" r:id="rId55"/>
    <p:sldId id="336" r:id="rId56"/>
    <p:sldId id="479" r:id="rId57"/>
    <p:sldId id="553" r:id="rId58"/>
    <p:sldId id="554" r:id="rId59"/>
    <p:sldId id="555" r:id="rId60"/>
    <p:sldId id="556" r:id="rId61"/>
    <p:sldId id="557" r:id="rId62"/>
    <p:sldId id="558" r:id="rId63"/>
    <p:sldId id="559" r:id="rId64"/>
    <p:sldId id="560" r:id="rId65"/>
    <p:sldId id="561" r:id="rId66"/>
    <p:sldId id="562" r:id="rId67"/>
    <p:sldId id="563" r:id="rId68"/>
    <p:sldId id="564" r:id="rId69"/>
    <p:sldId id="565" r:id="rId70"/>
    <p:sldId id="566" r:id="rId71"/>
    <p:sldId id="567" r:id="rId72"/>
    <p:sldId id="356" r:id="rId73"/>
    <p:sldId id="568" r:id="rId74"/>
    <p:sldId id="569" r:id="rId75"/>
    <p:sldId id="570" r:id="rId76"/>
    <p:sldId id="579" r:id="rId77"/>
    <p:sldId id="580" r:id="rId78"/>
    <p:sldId id="581" r:id="rId79"/>
    <p:sldId id="582" r:id="rId80"/>
    <p:sldId id="583" r:id="rId81"/>
    <p:sldId id="584" r:id="rId82"/>
    <p:sldId id="585" r:id="rId83"/>
    <p:sldId id="586" r:id="rId84"/>
    <p:sldId id="587" r:id="rId85"/>
    <p:sldId id="588" r:id="rId86"/>
    <p:sldId id="589" r:id="rId87"/>
    <p:sldId id="590" r:id="rId88"/>
    <p:sldId id="591" r:id="rId89"/>
    <p:sldId id="592" r:id="rId90"/>
    <p:sldId id="593" r:id="rId91"/>
    <p:sldId id="378" r:id="rId92"/>
    <p:sldId id="594" r:id="rId93"/>
    <p:sldId id="595" r:id="rId94"/>
    <p:sldId id="596" r:id="rId95"/>
    <p:sldId id="597" r:id="rId96"/>
    <p:sldId id="598" r:id="rId97"/>
    <p:sldId id="486" r:id="rId98"/>
    <p:sldId id="599" r:id="rId99"/>
    <p:sldId id="600" r:id="rId100"/>
    <p:sldId id="601" r:id="rId101"/>
    <p:sldId id="602" r:id="rId102"/>
    <p:sldId id="603" r:id="rId103"/>
    <p:sldId id="604" r:id="rId104"/>
    <p:sldId id="605" r:id="rId105"/>
    <p:sldId id="606" r:id="rId106"/>
    <p:sldId id="608" r:id="rId107"/>
    <p:sldId id="609" r:id="rId108"/>
    <p:sldId id="610" r:id="rId109"/>
    <p:sldId id="611" r:id="rId110"/>
    <p:sldId id="612" r:id="rId111"/>
    <p:sldId id="613" r:id="rId112"/>
    <p:sldId id="614" r:id="rId113"/>
    <p:sldId id="615" r:id="rId114"/>
    <p:sldId id="616" r:id="rId115"/>
    <p:sldId id="408" r:id="rId116"/>
    <p:sldId id="617" r:id="rId117"/>
    <p:sldId id="618" r:id="rId118"/>
    <p:sldId id="620" r:id="rId119"/>
    <p:sldId id="621" r:id="rId120"/>
    <p:sldId id="622" r:id="rId121"/>
    <p:sldId id="624" r:id="rId122"/>
    <p:sldId id="625" r:id="rId123"/>
    <p:sldId id="626" r:id="rId124"/>
    <p:sldId id="643" r:id="rId125"/>
    <p:sldId id="644" r:id="rId126"/>
    <p:sldId id="645" r:id="rId127"/>
    <p:sldId id="646" r:id="rId128"/>
    <p:sldId id="647" r:id="rId129"/>
    <p:sldId id="648" r:id="rId130"/>
    <p:sldId id="649" r:id="rId131"/>
    <p:sldId id="650" r:id="rId132"/>
    <p:sldId id="651" r:id="rId133"/>
    <p:sldId id="652" r:id="rId134"/>
    <p:sldId id="653" r:id="rId135"/>
    <p:sldId id="656" r:id="rId136"/>
    <p:sldId id="661" r:id="rId137"/>
    <p:sldId id="663" r:id="rId138"/>
    <p:sldId id="664" r:id="rId139"/>
    <p:sldId id="665" r:id="rId140"/>
    <p:sldId id="666" r:id="rId141"/>
    <p:sldId id="667" r:id="rId142"/>
    <p:sldId id="668" r:id="rId143"/>
    <p:sldId id="669" r:id="rId144"/>
    <p:sldId id="670" r:id="rId145"/>
    <p:sldId id="671" r:id="rId146"/>
    <p:sldId id="672" r:id="rId147"/>
    <p:sldId id="673" r:id="rId148"/>
    <p:sldId id="674" r:id="rId149"/>
    <p:sldId id="675" r:id="rId150"/>
    <p:sldId id="676" r:id="rId151"/>
    <p:sldId id="677" r:id="rId152"/>
    <p:sldId id="678" r:id="rId153"/>
    <p:sldId id="679" r:id="rId154"/>
    <p:sldId id="680" r:id="rId155"/>
    <p:sldId id="681" r:id="rId156"/>
    <p:sldId id="682" r:id="rId157"/>
    <p:sldId id="683" r:id="rId158"/>
    <p:sldId id="684" r:id="rId159"/>
    <p:sldId id="464" r:id="rId160"/>
  </p:sldIdLst>
  <p:sldSz cx="12192000" cy="6858000"/>
  <p:notesSz cx="6858000" cy="9144000"/>
  <p:defaultTextStyle>
    <a:defPPr>
      <a:defRPr lang="zh-CN"/>
    </a:defPPr>
    <a:lvl1pPr algn="l" rtl="0" fontAlgn="base">
      <a:spcBef>
        <a:spcPct val="20000"/>
      </a:spcBef>
      <a:spcAft>
        <a:spcPct val="0"/>
      </a:spcAft>
      <a:defRPr sz="28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20000"/>
      </a:spcBef>
      <a:spcAft>
        <a:spcPct val="0"/>
      </a:spcAft>
      <a:defRPr sz="28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20000"/>
      </a:spcBef>
      <a:spcAft>
        <a:spcPct val="0"/>
      </a:spcAft>
      <a:defRPr sz="28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20000"/>
      </a:spcBef>
      <a:spcAft>
        <a:spcPct val="0"/>
      </a:spcAft>
      <a:defRPr sz="28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20000"/>
      </a:spcBef>
      <a:spcAft>
        <a:spcPct val="0"/>
      </a:spcAft>
      <a:defRPr sz="28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28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28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28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2800"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6600FF"/>
    <a:srgbClr val="FBE66B"/>
    <a:srgbClr val="FCC8CF"/>
    <a:srgbClr val="FF0000"/>
    <a:srgbClr val="DDDDDD"/>
    <a:srgbClr val="FF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4081" autoAdjust="0"/>
  </p:normalViewPr>
  <p:slideViewPr>
    <p:cSldViewPr showGuides="1">
      <p:cViewPr varScale="1">
        <p:scale>
          <a:sx n="84" d="100"/>
          <a:sy n="84" d="100"/>
        </p:scale>
        <p:origin x="643" y="67"/>
      </p:cViewPr>
      <p:guideLst>
        <p:guide orient="horz" pos="2160"/>
        <p:guide pos="3840"/>
      </p:guideLst>
    </p:cSldViewPr>
  </p:slideViewPr>
  <p:outlineViewPr>
    <p:cViewPr>
      <p:scale>
        <a:sx n="33" d="100"/>
        <a:sy n="33" d="100"/>
      </p:scale>
      <p:origin x="0" y="27894"/>
    </p:cViewPr>
  </p:outlineViewPr>
  <p:notesTextViewPr>
    <p:cViewPr>
      <p:scale>
        <a:sx n="100" d="100"/>
        <a:sy n="100" d="100"/>
      </p:scale>
      <p:origin x="0" y="0"/>
    </p:cViewPr>
  </p:notesTextViewPr>
  <p:sorterViewPr>
    <p:cViewPr>
      <p:scale>
        <a:sx n="66" d="100"/>
        <a:sy n="66" d="100"/>
      </p:scale>
      <p:origin x="0" y="6636"/>
    </p:cViewPr>
  </p:sorterViewPr>
  <p:notesViewPr>
    <p:cSldViewPr showGuides="1">
      <p:cViewPr varScale="1">
        <p:scale>
          <a:sx n="55" d="100"/>
          <a:sy n="55" d="100"/>
        </p:scale>
        <p:origin x="-187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248147B4-1DA4-4753-A2C7-EEFEB3D0123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0"/>
              </a:spcBef>
              <a:defRPr sz="1200">
                <a:latin typeface="Arial" charset="0"/>
              </a:defRPr>
            </a:lvl1pPr>
          </a:lstStyle>
          <a:p>
            <a:pPr>
              <a:defRPr/>
            </a:pPr>
            <a:endParaRPr lang="en-US" altLang="zh-CN"/>
          </a:p>
        </p:txBody>
      </p:sp>
      <p:sp>
        <p:nvSpPr>
          <p:cNvPr id="283651" name="Rectangle 3">
            <a:extLst>
              <a:ext uri="{FF2B5EF4-FFF2-40B4-BE49-F238E27FC236}">
                <a16:creationId xmlns:a16="http://schemas.microsoft.com/office/drawing/2014/main" id="{333E6DE0-8348-497E-A749-77793381476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defRPr>
            </a:lvl1pPr>
          </a:lstStyle>
          <a:p>
            <a:pPr>
              <a:defRPr/>
            </a:pPr>
            <a:endParaRPr lang="en-US" altLang="zh-CN"/>
          </a:p>
        </p:txBody>
      </p:sp>
      <p:sp>
        <p:nvSpPr>
          <p:cNvPr id="204804" name="Rectangle 4">
            <a:extLst>
              <a:ext uri="{FF2B5EF4-FFF2-40B4-BE49-F238E27FC236}">
                <a16:creationId xmlns:a16="http://schemas.microsoft.com/office/drawing/2014/main" id="{721AEAFA-1A2D-4CFB-A285-D5966FE0E9F0}"/>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3" name="Rectangle 5">
            <a:extLst>
              <a:ext uri="{FF2B5EF4-FFF2-40B4-BE49-F238E27FC236}">
                <a16:creationId xmlns:a16="http://schemas.microsoft.com/office/drawing/2014/main" id="{882720F2-DCB9-4C03-B8B5-5C6B785E8306}"/>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283654" name="Rectangle 6">
            <a:extLst>
              <a:ext uri="{FF2B5EF4-FFF2-40B4-BE49-F238E27FC236}">
                <a16:creationId xmlns:a16="http://schemas.microsoft.com/office/drawing/2014/main" id="{B220F0ED-9325-435A-8B98-CF1E4D624E62}"/>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Bef>
                <a:spcPct val="0"/>
              </a:spcBef>
              <a:defRPr sz="1200">
                <a:latin typeface="Arial" charset="0"/>
              </a:defRPr>
            </a:lvl1pPr>
          </a:lstStyle>
          <a:p>
            <a:pPr>
              <a:defRPr/>
            </a:pPr>
            <a:endParaRPr lang="en-US" altLang="zh-CN"/>
          </a:p>
        </p:txBody>
      </p:sp>
      <p:sp>
        <p:nvSpPr>
          <p:cNvPr id="283655" name="Rectangle 7">
            <a:extLst>
              <a:ext uri="{FF2B5EF4-FFF2-40B4-BE49-F238E27FC236}">
                <a16:creationId xmlns:a16="http://schemas.microsoft.com/office/drawing/2014/main" id="{53F55534-3FEA-4A49-A18B-E8E115BD8608}"/>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defRPr sz="1200">
                <a:latin typeface="Arial" panose="020B0604020202020204" pitchFamily="34" charset="0"/>
              </a:defRPr>
            </a:lvl1pPr>
          </a:lstStyle>
          <a:p>
            <a:fld id="{E6EA0019-C0D6-4BA6-98CD-40E3FE424F59}"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60471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97426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40459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6211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9260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175097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1751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0442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68408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34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28611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735526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文中背景">
            <a:extLst>
              <a:ext uri="{FF2B5EF4-FFF2-40B4-BE49-F238E27FC236}">
                <a16:creationId xmlns:a16="http://schemas.microsoft.com/office/drawing/2014/main" id="{7F91344E-2406-4E9D-B79B-6BE05C47ADF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285133"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SM">
            <a:extLst>
              <a:ext uri="{FF2B5EF4-FFF2-40B4-BE49-F238E27FC236}">
                <a16:creationId xmlns:a16="http://schemas.microsoft.com/office/drawing/2014/main" id="{88DF8E35-03C0-41DF-87A6-2CF3778131A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39185" y="115889"/>
            <a:ext cx="76073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7">
            <a:extLst>
              <a:ext uri="{FF2B5EF4-FFF2-40B4-BE49-F238E27FC236}">
                <a16:creationId xmlns:a16="http://schemas.microsoft.com/office/drawing/2014/main" id="{8022D17F-38C6-4276-B22A-AA10E5D6C340}"/>
              </a:ext>
            </a:extLst>
          </p:cNvPr>
          <p:cNvSpPr>
            <a:spLocks noChangeArrowheads="1"/>
          </p:cNvSpPr>
          <p:nvPr userDrawn="1"/>
        </p:nvSpPr>
        <p:spPr bwMode="auto">
          <a:xfrm>
            <a:off x="1110281" y="115888"/>
            <a:ext cx="3231974" cy="338554"/>
          </a:xfrm>
          <a:prstGeom prst="rect">
            <a:avLst/>
          </a:prstGeom>
          <a:noFill/>
          <a:ln w="9525" algn="ctr">
            <a:noFill/>
            <a:miter lim="800000"/>
            <a:headEnd/>
            <a:tailEnd/>
          </a:ln>
          <a:effectLst>
            <a:prstShdw prst="shdw13" dist="53882" dir="13500000">
              <a:schemeClr val="bg2">
                <a:alpha val="50000"/>
              </a:schemeClr>
            </a:prstShdw>
          </a:effectLst>
        </p:spPr>
        <p:txBody>
          <a:bodyPr wrap="none">
            <a:spAutoFit/>
          </a:bodyPr>
          <a:lstStyle/>
          <a:p>
            <a:pPr algn="ctr">
              <a:defRPr/>
            </a:pPr>
            <a:r>
              <a:rPr lang="zh-CN" altLang="en-US" sz="1600" b="1"/>
              <a:t>第十八章    神经系统遗传性疾病   </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72.xml"/><Relationship Id="rId7" Type="http://schemas.openxmlformats.org/officeDocument/2006/relationships/image" Target="../media/image3.emf"/><Relationship Id="rId2" Type="http://schemas.openxmlformats.org/officeDocument/2006/relationships/slide" Target="slide30.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slide" Target="slide91.xml"/><Relationship Id="rId4" Type="http://schemas.openxmlformats.org/officeDocument/2006/relationships/slide" Target="slide115.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 Target="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1C63DF7D-7E6C-4C96-B102-F2B6EA594C8D}"/>
              </a:ext>
            </a:extLst>
          </p:cNvPr>
          <p:cNvSpPr/>
          <p:nvPr/>
        </p:nvSpPr>
        <p:spPr>
          <a:xfrm>
            <a:off x="2639616" y="1988840"/>
            <a:ext cx="6687715" cy="2585323"/>
          </a:xfrm>
          <a:prstGeom prst="rect">
            <a:avLst/>
          </a:prstGeom>
        </p:spPr>
        <p:txBody>
          <a:bodyPr wrap="square">
            <a:spAutoFit/>
          </a:bodyPr>
          <a:lstStyle/>
          <a:p>
            <a:pPr algn="ctr">
              <a:defRPr/>
            </a:pPr>
            <a:r>
              <a:rPr lang="zh-CN" altLang="en-US" sz="5400">
                <a:effectLst>
                  <a:outerShdw blurRad="38100" dist="38100" dir="2700000" algn="tl">
                    <a:srgbClr val="C0C0C0"/>
                  </a:outerShdw>
                </a:effectLst>
                <a:latin typeface="微软雅黑" panose="020B0503020204020204" pitchFamily="34" charset="-122"/>
                <a:ea typeface="微软雅黑" panose="020B0503020204020204" pitchFamily="34" charset="-122"/>
              </a:rPr>
              <a:t> 神经系统遗传性疾病</a:t>
            </a:r>
            <a:endParaRPr lang="en-US" altLang="zh-CN" sz="54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a:defRPr/>
            </a:pPr>
            <a:endParaRPr lang="en-US" altLang="zh-CN" sz="5400"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a:defRPr/>
            </a:pPr>
            <a:r>
              <a:rPr lang="zh-CN" altLang="en-US" sz="3600" dirty="0">
                <a:effectLst>
                  <a:outerShdw blurRad="38100" dist="38100" dir="2700000" algn="tl">
                    <a:srgbClr val="C0C0C0"/>
                  </a:outerShdw>
                </a:effectLst>
                <a:latin typeface="微软雅黑" panose="020B0503020204020204" pitchFamily="34" charset="-122"/>
                <a:ea typeface="微软雅黑" panose="020B0503020204020204" pitchFamily="34" charset="-122"/>
              </a:rPr>
              <a:t>南方医院神经</a:t>
            </a:r>
            <a:r>
              <a:rPr lang="zh-CN" altLang="en-US" sz="3600">
                <a:effectLst>
                  <a:outerShdw blurRad="38100" dist="38100" dir="2700000" algn="tl">
                    <a:srgbClr val="C0C0C0"/>
                  </a:outerShdw>
                </a:effectLst>
                <a:latin typeface="微软雅黑" panose="020B0503020204020204" pitchFamily="34" charset="-122"/>
                <a:ea typeface="微软雅黑" panose="020B0503020204020204" pitchFamily="34" charset="-122"/>
              </a:rPr>
              <a:t>内科  吴齐恒</a:t>
            </a:r>
            <a:endParaRPr lang="en-US" altLang="zh-CN" sz="3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6850136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46">
            <a:extLst>
              <a:ext uri="{FF2B5EF4-FFF2-40B4-BE49-F238E27FC236}">
                <a16:creationId xmlns:a16="http://schemas.microsoft.com/office/drawing/2014/main" id="{2DB8174F-BA2B-4304-82C9-9BD77510A1A9}"/>
              </a:ext>
            </a:extLst>
          </p:cNvPr>
          <p:cNvGrpSpPr>
            <a:grpSpLocks/>
          </p:cNvGrpSpPr>
          <p:nvPr/>
        </p:nvGrpSpPr>
        <p:grpSpPr bwMode="auto">
          <a:xfrm>
            <a:off x="1524000" y="381000"/>
            <a:ext cx="228600" cy="6248400"/>
            <a:chOff x="0" y="240"/>
            <a:chExt cx="144" cy="3936"/>
          </a:xfrm>
        </p:grpSpPr>
        <p:grpSp>
          <p:nvGrpSpPr>
            <p:cNvPr id="21522" name="Group 3">
              <a:extLst>
                <a:ext uri="{FF2B5EF4-FFF2-40B4-BE49-F238E27FC236}">
                  <a16:creationId xmlns:a16="http://schemas.microsoft.com/office/drawing/2014/main" id="{611DDD64-E602-4BD8-9612-F0EE96295625}"/>
                </a:ext>
              </a:extLst>
            </p:cNvPr>
            <p:cNvGrpSpPr>
              <a:grpSpLocks/>
            </p:cNvGrpSpPr>
            <p:nvPr/>
          </p:nvGrpSpPr>
          <p:grpSpPr bwMode="auto">
            <a:xfrm>
              <a:off x="0" y="240"/>
              <a:ext cx="96" cy="3936"/>
              <a:chOff x="-8" y="768"/>
              <a:chExt cx="136" cy="3552"/>
            </a:xfrm>
          </p:grpSpPr>
          <p:sp>
            <p:nvSpPr>
              <p:cNvPr id="21524" name="Rectangle 4">
                <a:extLst>
                  <a:ext uri="{FF2B5EF4-FFF2-40B4-BE49-F238E27FC236}">
                    <a16:creationId xmlns:a16="http://schemas.microsoft.com/office/drawing/2014/main" id="{80E29918-3FF9-4F3B-AED5-E5444F04164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1525" name="Line 5">
                <a:extLst>
                  <a:ext uri="{FF2B5EF4-FFF2-40B4-BE49-F238E27FC236}">
                    <a16:creationId xmlns:a16="http://schemas.microsoft.com/office/drawing/2014/main" id="{9E605685-799B-4712-A1B2-6AA688FB37D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1523" name="Line 18">
              <a:extLst>
                <a:ext uri="{FF2B5EF4-FFF2-40B4-BE49-F238E27FC236}">
                  <a16:creationId xmlns:a16="http://schemas.microsoft.com/office/drawing/2014/main" id="{24AD6EA8-F9FE-40C2-A291-3FF7C20C2BA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21507" name="Rectangle 18">
            <a:extLst>
              <a:ext uri="{FF2B5EF4-FFF2-40B4-BE49-F238E27FC236}">
                <a16:creationId xmlns:a16="http://schemas.microsoft.com/office/drawing/2014/main" id="{3C0CEB68-3D83-4CF7-8F73-D7DF76FB5C9B}"/>
              </a:ext>
            </a:extLst>
          </p:cNvPr>
          <p:cNvSpPr>
            <a:spLocks noChangeArrowheads="1"/>
          </p:cNvSpPr>
          <p:nvPr/>
        </p:nvSpPr>
        <p:spPr bwMode="auto">
          <a:xfrm>
            <a:off x="1703389" y="2708276"/>
            <a:ext cx="8135937"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又称多因子病</a:t>
            </a:r>
          </a:p>
          <a:p>
            <a:pPr lvl="1" eaLnBrk="1" hangingPunct="1">
              <a:spcBef>
                <a:spcPct val="0"/>
              </a:spcBef>
              <a:buClr>
                <a:schemeClr val="hlink"/>
              </a:buClr>
              <a:buFont typeface="Wingdings" panose="05000000000000000000" pitchFamily="2" charset="2"/>
              <a:buChar char="Ø"/>
            </a:pPr>
            <a:endParaRPr lang="zh-CN" altLang="en-US" b="1">
              <a:latin typeface="Arial" panose="020B0604020202020204" pitchFamily="34" charset="0"/>
            </a:endParaRPr>
          </a:p>
          <a:p>
            <a:pPr lvl="1"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一个主基因和其他基因加上环境因子共同作用</a:t>
            </a:r>
          </a:p>
          <a:p>
            <a:pPr lvl="1" eaLnBrk="1" hangingPunct="1">
              <a:spcBef>
                <a:spcPct val="0"/>
              </a:spcBef>
              <a:buClr>
                <a:schemeClr val="hlink"/>
              </a:buClr>
              <a:buFont typeface="Wingdings" panose="05000000000000000000" pitchFamily="2" charset="2"/>
              <a:buChar char="Ø"/>
            </a:pPr>
            <a:endParaRPr lang="zh-CN" altLang="en-US" b="1">
              <a:latin typeface="Arial" panose="020B0604020202020204" pitchFamily="34" charset="0"/>
            </a:endParaRPr>
          </a:p>
          <a:p>
            <a:pPr lvl="1"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多个微效基因共同参与加上环境因子引起</a:t>
            </a:r>
          </a:p>
        </p:txBody>
      </p:sp>
      <p:grpSp>
        <p:nvGrpSpPr>
          <p:cNvPr id="21508" name="Group 92">
            <a:extLst>
              <a:ext uri="{FF2B5EF4-FFF2-40B4-BE49-F238E27FC236}">
                <a16:creationId xmlns:a16="http://schemas.microsoft.com/office/drawing/2014/main" id="{245BB904-91F8-431D-AF98-07B4E763B872}"/>
              </a:ext>
            </a:extLst>
          </p:cNvPr>
          <p:cNvGrpSpPr>
            <a:grpSpLocks/>
          </p:cNvGrpSpPr>
          <p:nvPr/>
        </p:nvGrpSpPr>
        <p:grpSpPr bwMode="auto">
          <a:xfrm>
            <a:off x="1752601" y="1371601"/>
            <a:ext cx="2759075" cy="519113"/>
            <a:chOff x="144" y="816"/>
            <a:chExt cx="2688" cy="342"/>
          </a:xfrm>
        </p:grpSpPr>
        <p:sp>
          <p:nvSpPr>
            <p:cNvPr id="21520" name="Rectangle 93">
              <a:extLst>
                <a:ext uri="{FF2B5EF4-FFF2-40B4-BE49-F238E27FC236}">
                  <a16:creationId xmlns:a16="http://schemas.microsoft.com/office/drawing/2014/main" id="{1B7576F2-4EE9-4780-817A-74B62B128991}"/>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分类及遗传方式  </a:t>
              </a:r>
            </a:p>
          </p:txBody>
        </p:sp>
        <p:sp>
          <p:nvSpPr>
            <p:cNvPr id="21521" name="Line 94">
              <a:extLst>
                <a:ext uri="{FF2B5EF4-FFF2-40B4-BE49-F238E27FC236}">
                  <a16:creationId xmlns:a16="http://schemas.microsoft.com/office/drawing/2014/main" id="{274953D4-826F-4C75-AB83-7C10EA36A1D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21509" name="Group 95">
            <a:extLst>
              <a:ext uri="{FF2B5EF4-FFF2-40B4-BE49-F238E27FC236}">
                <a16:creationId xmlns:a16="http://schemas.microsoft.com/office/drawing/2014/main" id="{78F9FAF1-6971-49A4-A528-4EC09C396358}"/>
              </a:ext>
            </a:extLst>
          </p:cNvPr>
          <p:cNvGrpSpPr>
            <a:grpSpLocks/>
          </p:cNvGrpSpPr>
          <p:nvPr/>
        </p:nvGrpSpPr>
        <p:grpSpPr bwMode="auto">
          <a:xfrm>
            <a:off x="1774825" y="620713"/>
            <a:ext cx="7327900" cy="685800"/>
            <a:chOff x="144" y="384"/>
            <a:chExt cx="4616" cy="432"/>
          </a:xfrm>
        </p:grpSpPr>
        <p:sp>
          <p:nvSpPr>
            <p:cNvPr id="21518" name="Rectangle 96">
              <a:hlinkClick r:id="rId2" action="ppaction://hlinksldjump"/>
              <a:extLst>
                <a:ext uri="{FF2B5EF4-FFF2-40B4-BE49-F238E27FC236}">
                  <a16:creationId xmlns:a16="http://schemas.microsoft.com/office/drawing/2014/main" id="{65EDB8EF-DB5B-41F8-BF70-1715904A64A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21519" name="Picture 97" descr="图片1">
              <a:extLst>
                <a:ext uri="{FF2B5EF4-FFF2-40B4-BE49-F238E27FC236}">
                  <a16:creationId xmlns:a16="http://schemas.microsoft.com/office/drawing/2014/main" id="{EB61B69B-C7B1-4F28-87C7-52F6CC4A253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98">
            <a:extLst>
              <a:ext uri="{FF2B5EF4-FFF2-40B4-BE49-F238E27FC236}">
                <a16:creationId xmlns:a16="http://schemas.microsoft.com/office/drawing/2014/main" id="{E7A5637C-F0C2-4462-BE41-2A43B8FA7A1C}"/>
              </a:ext>
            </a:extLst>
          </p:cNvPr>
          <p:cNvGrpSpPr>
            <a:grpSpLocks/>
          </p:cNvGrpSpPr>
          <p:nvPr/>
        </p:nvGrpSpPr>
        <p:grpSpPr bwMode="auto">
          <a:xfrm>
            <a:off x="1992314" y="1989139"/>
            <a:ext cx="5311775" cy="688975"/>
            <a:chOff x="720" y="1392"/>
            <a:chExt cx="4058" cy="480"/>
          </a:xfrm>
        </p:grpSpPr>
        <p:sp>
          <p:nvSpPr>
            <p:cNvPr id="40035" name="AutoShape 99">
              <a:extLst>
                <a:ext uri="{FF2B5EF4-FFF2-40B4-BE49-F238E27FC236}">
                  <a16:creationId xmlns:a16="http://schemas.microsoft.com/office/drawing/2014/main" id="{20B7C5C6-43AA-400C-A7BA-40ACB54AB27A}"/>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a:noFill/>
            </a:ln>
            <a:effectLst/>
          </p:spPr>
          <p:txBody>
            <a:bodyPr wrap="none" anchor="ctr"/>
            <a:lstStyle/>
            <a:p>
              <a:pPr>
                <a:defRPr/>
              </a:pPr>
              <a:endParaRPr lang="zh-CN" altLang="en-US"/>
            </a:p>
          </p:txBody>
        </p:sp>
        <p:grpSp>
          <p:nvGrpSpPr>
            <p:cNvPr id="21515" name="Group 100">
              <a:extLst>
                <a:ext uri="{FF2B5EF4-FFF2-40B4-BE49-F238E27FC236}">
                  <a16:creationId xmlns:a16="http://schemas.microsoft.com/office/drawing/2014/main" id="{A35FF445-A144-4AC7-ACB3-99EEDEB891CF}"/>
                </a:ext>
              </a:extLst>
            </p:cNvPr>
            <p:cNvGrpSpPr>
              <a:grpSpLocks/>
            </p:cNvGrpSpPr>
            <p:nvPr/>
          </p:nvGrpSpPr>
          <p:grpSpPr bwMode="auto">
            <a:xfrm>
              <a:off x="730" y="1407"/>
              <a:ext cx="4043" cy="444"/>
              <a:chOff x="744" y="1407"/>
              <a:chExt cx="3988" cy="444"/>
            </a:xfrm>
          </p:grpSpPr>
          <p:sp>
            <p:nvSpPr>
              <p:cNvPr id="40037" name="AutoShape 101">
                <a:extLst>
                  <a:ext uri="{FF2B5EF4-FFF2-40B4-BE49-F238E27FC236}">
                    <a16:creationId xmlns:a16="http://schemas.microsoft.com/office/drawing/2014/main" id="{A4E17235-10A2-42AD-972D-7D982AF2EA4C}"/>
                  </a:ext>
                </a:extLst>
              </p:cNvPr>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a:noFill/>
              </a:ln>
              <a:effectLst/>
            </p:spPr>
            <p:txBody>
              <a:bodyPr wrap="none" anchor="ctr"/>
              <a:lstStyle/>
              <a:p>
                <a:pPr>
                  <a:defRPr/>
                </a:pPr>
                <a:endParaRPr lang="zh-CN" altLang="en-US"/>
              </a:p>
            </p:txBody>
          </p:sp>
          <p:sp>
            <p:nvSpPr>
              <p:cNvPr id="40038" name="AutoShape 102">
                <a:extLst>
                  <a:ext uri="{FF2B5EF4-FFF2-40B4-BE49-F238E27FC236}">
                    <a16:creationId xmlns:a16="http://schemas.microsoft.com/office/drawing/2014/main" id="{824B8EAF-9B48-4D30-9F98-7341E685B5C7}"/>
                  </a:ext>
                </a:extLst>
              </p:cNvPr>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a:noFill/>
              </a:ln>
              <a:effectLst/>
            </p:spPr>
            <p:txBody>
              <a:bodyPr wrap="none" anchor="ctr"/>
              <a:lstStyle/>
              <a:p>
                <a:pPr>
                  <a:defRPr/>
                </a:pPr>
                <a:endParaRPr lang="zh-CN" altLang="en-US"/>
              </a:p>
            </p:txBody>
          </p:sp>
        </p:grpSp>
      </p:grpSp>
      <p:sp>
        <p:nvSpPr>
          <p:cNvPr id="21511" name="Text Box 103">
            <a:extLst>
              <a:ext uri="{FF2B5EF4-FFF2-40B4-BE49-F238E27FC236}">
                <a16:creationId xmlns:a16="http://schemas.microsoft.com/office/drawing/2014/main" id="{DF0916CA-C2D7-4875-89BF-2144B23D4F8D}"/>
              </a:ext>
            </a:extLst>
          </p:cNvPr>
          <p:cNvSpPr txBox="1">
            <a:spLocks noChangeArrowheads="1"/>
          </p:cNvSpPr>
          <p:nvPr/>
        </p:nvSpPr>
        <p:spPr bwMode="white">
          <a:xfrm>
            <a:off x="2470150" y="2097088"/>
            <a:ext cx="449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Clr>
                <a:schemeClr val="tx1"/>
              </a:buClr>
            </a:pPr>
            <a:r>
              <a:rPr lang="zh-CN" altLang="en-US" b="1">
                <a:solidFill>
                  <a:schemeClr val="bg1"/>
                </a:solidFill>
              </a:rPr>
              <a:t>多基因病 </a:t>
            </a:r>
          </a:p>
        </p:txBody>
      </p:sp>
      <p:pic>
        <p:nvPicPr>
          <p:cNvPr id="21512" name="Picture 104" descr="1">
            <a:extLst>
              <a:ext uri="{FF2B5EF4-FFF2-40B4-BE49-F238E27FC236}">
                <a16:creationId xmlns:a16="http://schemas.microsoft.com/office/drawing/2014/main" id="{4263047D-DE01-419F-9FE3-197E97C56C96}"/>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l="42606" t="64474" r="19473"/>
          <a:stretch>
            <a:fillRect/>
          </a:stretch>
        </p:blipFill>
        <p:spPr bwMode="auto">
          <a:xfrm>
            <a:off x="1808163" y="1978026"/>
            <a:ext cx="7921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105">
            <a:extLst>
              <a:ext uri="{FF2B5EF4-FFF2-40B4-BE49-F238E27FC236}">
                <a16:creationId xmlns:a16="http://schemas.microsoft.com/office/drawing/2014/main" id="{E1D96907-D769-4399-8E23-4937CFDFEC6A}"/>
              </a:ext>
            </a:extLst>
          </p:cNvPr>
          <p:cNvSpPr txBox="1">
            <a:spLocks noChangeArrowheads="1"/>
          </p:cNvSpPr>
          <p:nvPr/>
        </p:nvSpPr>
        <p:spPr bwMode="white">
          <a:xfrm>
            <a:off x="2130425" y="207645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2400" b="1">
                <a:solidFill>
                  <a:schemeClr val="bg1"/>
                </a:solidFill>
                <a:latin typeface="Arial" panose="020B0604020202020204" pitchFamily="34" charset="0"/>
                <a:cs typeface="Arial" panose="020B0604020202020204" pitchFamily="34" charset="0"/>
              </a:rPr>
              <a:t>2</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2">
            <a:extLst>
              <a:ext uri="{FF2B5EF4-FFF2-40B4-BE49-F238E27FC236}">
                <a16:creationId xmlns:a16="http://schemas.microsoft.com/office/drawing/2014/main" id="{C8480E55-0315-47F9-9542-0861572B463D}"/>
              </a:ext>
            </a:extLst>
          </p:cNvPr>
          <p:cNvGrpSpPr>
            <a:grpSpLocks/>
          </p:cNvGrpSpPr>
          <p:nvPr/>
        </p:nvGrpSpPr>
        <p:grpSpPr bwMode="auto">
          <a:xfrm>
            <a:off x="1524000" y="381000"/>
            <a:ext cx="228600" cy="6248400"/>
            <a:chOff x="0" y="240"/>
            <a:chExt cx="144" cy="3936"/>
          </a:xfrm>
        </p:grpSpPr>
        <p:grpSp>
          <p:nvGrpSpPr>
            <p:cNvPr id="119822" name="Group 3">
              <a:extLst>
                <a:ext uri="{FF2B5EF4-FFF2-40B4-BE49-F238E27FC236}">
                  <a16:creationId xmlns:a16="http://schemas.microsoft.com/office/drawing/2014/main" id="{66F627D8-CE08-434F-8BC2-16C7E4D783A4}"/>
                </a:ext>
              </a:extLst>
            </p:cNvPr>
            <p:cNvGrpSpPr>
              <a:grpSpLocks/>
            </p:cNvGrpSpPr>
            <p:nvPr/>
          </p:nvGrpSpPr>
          <p:grpSpPr bwMode="auto">
            <a:xfrm>
              <a:off x="0" y="240"/>
              <a:ext cx="96" cy="3936"/>
              <a:chOff x="-8" y="768"/>
              <a:chExt cx="136" cy="3552"/>
            </a:xfrm>
          </p:grpSpPr>
          <p:sp>
            <p:nvSpPr>
              <p:cNvPr id="119824" name="Rectangle 4">
                <a:extLst>
                  <a:ext uri="{FF2B5EF4-FFF2-40B4-BE49-F238E27FC236}">
                    <a16:creationId xmlns:a16="http://schemas.microsoft.com/office/drawing/2014/main" id="{9C0B7B99-E70D-429D-8704-61842F79E01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19825" name="Line 5">
                <a:extLst>
                  <a:ext uri="{FF2B5EF4-FFF2-40B4-BE49-F238E27FC236}">
                    <a16:creationId xmlns:a16="http://schemas.microsoft.com/office/drawing/2014/main" id="{6885EA18-2E5D-48AA-91DB-CC8A31A6AF38}"/>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19823" name="Line 18">
              <a:extLst>
                <a:ext uri="{FF2B5EF4-FFF2-40B4-BE49-F238E27FC236}">
                  <a16:creationId xmlns:a16="http://schemas.microsoft.com/office/drawing/2014/main" id="{7FCC24B1-D3B2-4DAF-9E3F-7FF6C134BBB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19811" name="Group 7">
            <a:extLst>
              <a:ext uri="{FF2B5EF4-FFF2-40B4-BE49-F238E27FC236}">
                <a16:creationId xmlns:a16="http://schemas.microsoft.com/office/drawing/2014/main" id="{A418B4FD-9FBF-4DFC-827B-69100F0ED389}"/>
              </a:ext>
            </a:extLst>
          </p:cNvPr>
          <p:cNvGrpSpPr>
            <a:grpSpLocks/>
          </p:cNvGrpSpPr>
          <p:nvPr/>
        </p:nvGrpSpPr>
        <p:grpSpPr bwMode="auto">
          <a:xfrm>
            <a:off x="1752600" y="1371601"/>
            <a:ext cx="2687638" cy="519113"/>
            <a:chOff x="144" y="816"/>
            <a:chExt cx="2688" cy="342"/>
          </a:xfrm>
        </p:grpSpPr>
        <p:sp>
          <p:nvSpPr>
            <p:cNvPr id="119820" name="Rectangle 8">
              <a:extLst>
                <a:ext uri="{FF2B5EF4-FFF2-40B4-BE49-F238E27FC236}">
                  <a16:creationId xmlns:a16="http://schemas.microsoft.com/office/drawing/2014/main" id="{8E29B117-3E42-4806-A68D-1534EC773469}"/>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119821" name="Line 9">
              <a:extLst>
                <a:ext uri="{FF2B5EF4-FFF2-40B4-BE49-F238E27FC236}">
                  <a16:creationId xmlns:a16="http://schemas.microsoft.com/office/drawing/2014/main" id="{A1C637E7-3155-45A0-A3FE-126A5526ABE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119812" name="Group 35">
            <a:extLst>
              <a:ext uri="{FF2B5EF4-FFF2-40B4-BE49-F238E27FC236}">
                <a16:creationId xmlns:a16="http://schemas.microsoft.com/office/drawing/2014/main" id="{D506BC76-C8A6-4913-B9BE-1058E050C37D}"/>
              </a:ext>
            </a:extLst>
          </p:cNvPr>
          <p:cNvGrpSpPr>
            <a:grpSpLocks/>
          </p:cNvGrpSpPr>
          <p:nvPr/>
        </p:nvGrpSpPr>
        <p:grpSpPr bwMode="auto">
          <a:xfrm>
            <a:off x="2135189" y="1989138"/>
            <a:ext cx="8353425" cy="3744912"/>
            <a:chOff x="385" y="1253"/>
            <a:chExt cx="5262" cy="2359"/>
          </a:xfrm>
        </p:grpSpPr>
        <p:sp>
          <p:nvSpPr>
            <p:cNvPr id="119816" name="AutoShape 2">
              <a:extLst>
                <a:ext uri="{FF2B5EF4-FFF2-40B4-BE49-F238E27FC236}">
                  <a16:creationId xmlns:a16="http://schemas.microsoft.com/office/drawing/2014/main" id="{69EEA16D-41C4-4230-AE90-D503DAF6B29D}"/>
                </a:ext>
              </a:extLst>
            </p:cNvPr>
            <p:cNvSpPr>
              <a:spLocks noChangeArrowheads="1"/>
            </p:cNvSpPr>
            <p:nvPr/>
          </p:nvSpPr>
          <p:spPr bwMode="auto">
            <a:xfrm>
              <a:off x="1020" y="1298"/>
              <a:ext cx="4037" cy="817"/>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a:p>
          </p:txBody>
        </p:sp>
        <p:sp>
          <p:nvSpPr>
            <p:cNvPr id="119817" name="AutoShape 5">
              <a:extLst>
                <a:ext uri="{FF2B5EF4-FFF2-40B4-BE49-F238E27FC236}">
                  <a16:creationId xmlns:a16="http://schemas.microsoft.com/office/drawing/2014/main" id="{26AE5BFE-FB75-4A8D-945D-E85F14756B88}"/>
                </a:ext>
              </a:extLst>
            </p:cNvPr>
            <p:cNvSpPr>
              <a:spLocks noChangeArrowheads="1"/>
            </p:cNvSpPr>
            <p:nvPr/>
          </p:nvSpPr>
          <p:spPr bwMode="auto">
            <a:xfrm>
              <a:off x="385" y="2205"/>
              <a:ext cx="5262" cy="1407"/>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SzPct val="75000"/>
                <a:buFont typeface="Wingdings" panose="05000000000000000000" pitchFamily="2" charset="2"/>
                <a:buChar char="Ø"/>
              </a:pPr>
              <a:r>
                <a:rPr lang="zh-CN" altLang="en-US" b="1"/>
                <a:t>慢性进行性、对称性的肢体远端肌肉无力和萎缩</a:t>
              </a:r>
            </a:p>
            <a:p>
              <a:pPr eaLnBrk="1" hangingPunct="1">
                <a:lnSpc>
                  <a:spcPct val="120000"/>
                </a:lnSpc>
                <a:buClr>
                  <a:schemeClr val="hlink"/>
                </a:buClr>
                <a:buSzPct val="75000"/>
                <a:buFont typeface="Wingdings" panose="05000000000000000000" pitchFamily="2" charset="2"/>
                <a:buChar char="Ø"/>
              </a:pPr>
              <a:r>
                <a:rPr lang="zh-CN" altLang="en-US" b="1"/>
                <a:t>感觉障碍</a:t>
              </a:r>
            </a:p>
            <a:p>
              <a:pPr eaLnBrk="1" hangingPunct="1">
                <a:lnSpc>
                  <a:spcPct val="120000"/>
                </a:lnSpc>
                <a:buClr>
                  <a:schemeClr val="hlink"/>
                </a:buClr>
                <a:buSzPct val="75000"/>
                <a:buFont typeface="Wingdings" panose="05000000000000000000" pitchFamily="2" charset="2"/>
                <a:buChar char="Ø"/>
              </a:pPr>
              <a:r>
                <a:rPr lang="zh-CN" altLang="en-US" b="1"/>
                <a:t>腱反射减低或消失</a:t>
              </a:r>
              <a:r>
                <a:rPr lang="zh-CN" altLang="en-US"/>
                <a:t> </a:t>
              </a:r>
              <a:endParaRPr lang="zh-CN" altLang="en-US" b="1"/>
            </a:p>
          </p:txBody>
        </p:sp>
        <p:sp>
          <p:nvSpPr>
            <p:cNvPr id="129049" name="AutoShape 25">
              <a:extLst>
                <a:ext uri="{FF2B5EF4-FFF2-40B4-BE49-F238E27FC236}">
                  <a16:creationId xmlns:a16="http://schemas.microsoft.com/office/drawing/2014/main" id="{D0800B68-925D-405B-BD5B-E8EB19E38A41}"/>
                </a:ext>
              </a:extLst>
            </p:cNvPr>
            <p:cNvSpPr>
              <a:spLocks noChangeArrowheads="1"/>
            </p:cNvSpPr>
            <p:nvPr/>
          </p:nvSpPr>
          <p:spPr bwMode="auto">
            <a:xfrm>
              <a:off x="930" y="1253"/>
              <a:ext cx="4128" cy="136"/>
            </a:xfrm>
            <a:prstGeom prst="roundRect">
              <a:avLst>
                <a:gd name="adj" fmla="val 50000"/>
              </a:avLst>
            </a:prstGeom>
            <a:gradFill rotWithShape="1">
              <a:gsLst>
                <a:gs pos="0">
                  <a:schemeClr val="bg1">
                    <a:gamma/>
                    <a:tint val="57255"/>
                    <a:invGamma/>
                    <a:alpha val="64999"/>
                  </a:schemeClr>
                </a:gs>
                <a:gs pos="100000">
                  <a:schemeClr val="bg1">
                    <a:alpha val="0"/>
                  </a:schemeClr>
                </a:gs>
              </a:gsLst>
              <a:lin ang="5400000" scaled="1"/>
            </a:gradFill>
            <a:ln w="9525">
              <a:noFill/>
              <a:round/>
              <a:headEnd/>
              <a:tailEnd/>
            </a:ln>
            <a:effectLst/>
          </p:spPr>
          <p:txBody>
            <a:bodyPr wrap="none" anchor="ctr"/>
            <a:lstStyle/>
            <a:p>
              <a:pPr algn="ctr">
                <a:spcBef>
                  <a:spcPct val="0"/>
                </a:spcBef>
                <a:defRPr/>
              </a:pPr>
              <a:endParaRPr lang="zh-CN" altLang="en-US" sz="4400" b="1"/>
            </a:p>
          </p:txBody>
        </p:sp>
        <p:sp>
          <p:nvSpPr>
            <p:cNvPr id="119819" name="Rectangle 34">
              <a:extLst>
                <a:ext uri="{FF2B5EF4-FFF2-40B4-BE49-F238E27FC236}">
                  <a16:creationId xmlns:a16="http://schemas.microsoft.com/office/drawing/2014/main" id="{7FFD223B-BA5E-42A5-9120-141EE7CC7859}"/>
                </a:ext>
              </a:extLst>
            </p:cNvPr>
            <p:cNvSpPr>
              <a:spLocks noChangeArrowheads="1"/>
            </p:cNvSpPr>
            <p:nvPr/>
          </p:nvSpPr>
          <p:spPr bwMode="auto">
            <a:xfrm>
              <a:off x="1610" y="1389"/>
              <a:ext cx="2816" cy="6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通常是儿童或青春期起病</a:t>
              </a:r>
            </a:p>
            <a:p>
              <a:pPr algn="ctr" eaLnBrk="1" hangingPunct="1"/>
              <a:r>
                <a:rPr lang="zh-CN" altLang="en-US" b="1"/>
                <a:t>也可以中年起病</a:t>
              </a:r>
              <a:r>
                <a:rPr lang="zh-CN" altLang="en-US"/>
                <a:t> </a:t>
              </a:r>
            </a:p>
          </p:txBody>
        </p:sp>
      </p:grpSp>
      <p:grpSp>
        <p:nvGrpSpPr>
          <p:cNvPr id="119813" name="Group 36">
            <a:extLst>
              <a:ext uri="{FF2B5EF4-FFF2-40B4-BE49-F238E27FC236}">
                <a16:creationId xmlns:a16="http://schemas.microsoft.com/office/drawing/2014/main" id="{5E3A99E9-C86B-4AE9-B93C-67414E205990}"/>
              </a:ext>
            </a:extLst>
          </p:cNvPr>
          <p:cNvGrpSpPr>
            <a:grpSpLocks/>
          </p:cNvGrpSpPr>
          <p:nvPr/>
        </p:nvGrpSpPr>
        <p:grpSpPr bwMode="auto">
          <a:xfrm>
            <a:off x="1774825" y="620713"/>
            <a:ext cx="7327900" cy="685800"/>
            <a:chOff x="144" y="384"/>
            <a:chExt cx="4616" cy="432"/>
          </a:xfrm>
        </p:grpSpPr>
        <p:sp>
          <p:nvSpPr>
            <p:cNvPr id="119814" name="Rectangle 37">
              <a:hlinkClick r:id="rId2" action="ppaction://hlinksldjump"/>
              <a:extLst>
                <a:ext uri="{FF2B5EF4-FFF2-40B4-BE49-F238E27FC236}">
                  <a16:creationId xmlns:a16="http://schemas.microsoft.com/office/drawing/2014/main" id="{8DB83B3D-715B-44A0-8080-578FA963A08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19815" name="Picture 38" descr="图片1">
              <a:extLst>
                <a:ext uri="{FF2B5EF4-FFF2-40B4-BE49-F238E27FC236}">
                  <a16:creationId xmlns:a16="http://schemas.microsoft.com/office/drawing/2014/main" id="{E2D9FC44-CEB6-489B-A515-526F9ED49F7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a:extLst>
              <a:ext uri="{FF2B5EF4-FFF2-40B4-BE49-F238E27FC236}">
                <a16:creationId xmlns:a16="http://schemas.microsoft.com/office/drawing/2014/main" id="{1EEF0464-2B4C-493F-A15E-319A4A349A63}"/>
              </a:ext>
            </a:extLst>
          </p:cNvPr>
          <p:cNvGrpSpPr>
            <a:grpSpLocks/>
          </p:cNvGrpSpPr>
          <p:nvPr/>
        </p:nvGrpSpPr>
        <p:grpSpPr bwMode="auto">
          <a:xfrm>
            <a:off x="1524000" y="381000"/>
            <a:ext cx="228600" cy="6248400"/>
            <a:chOff x="0" y="240"/>
            <a:chExt cx="144" cy="3936"/>
          </a:xfrm>
        </p:grpSpPr>
        <p:grpSp>
          <p:nvGrpSpPr>
            <p:cNvPr id="120846" name="Group 3">
              <a:extLst>
                <a:ext uri="{FF2B5EF4-FFF2-40B4-BE49-F238E27FC236}">
                  <a16:creationId xmlns:a16="http://schemas.microsoft.com/office/drawing/2014/main" id="{4FAF8C73-0601-4936-A7D9-80A0ACBD173D}"/>
                </a:ext>
              </a:extLst>
            </p:cNvPr>
            <p:cNvGrpSpPr>
              <a:grpSpLocks/>
            </p:cNvGrpSpPr>
            <p:nvPr/>
          </p:nvGrpSpPr>
          <p:grpSpPr bwMode="auto">
            <a:xfrm>
              <a:off x="0" y="240"/>
              <a:ext cx="96" cy="3936"/>
              <a:chOff x="-8" y="768"/>
              <a:chExt cx="136" cy="3552"/>
            </a:xfrm>
          </p:grpSpPr>
          <p:sp>
            <p:nvSpPr>
              <p:cNvPr id="120848" name="Rectangle 4">
                <a:extLst>
                  <a:ext uri="{FF2B5EF4-FFF2-40B4-BE49-F238E27FC236}">
                    <a16:creationId xmlns:a16="http://schemas.microsoft.com/office/drawing/2014/main" id="{614111B1-2C7F-4F91-91E2-3B897534A691}"/>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20849" name="Line 5">
                <a:extLst>
                  <a:ext uri="{FF2B5EF4-FFF2-40B4-BE49-F238E27FC236}">
                    <a16:creationId xmlns:a16="http://schemas.microsoft.com/office/drawing/2014/main" id="{89636272-0D5E-4493-896C-3F14567D18D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0847" name="Line 18">
              <a:extLst>
                <a:ext uri="{FF2B5EF4-FFF2-40B4-BE49-F238E27FC236}">
                  <a16:creationId xmlns:a16="http://schemas.microsoft.com/office/drawing/2014/main" id="{0BAF7894-0AEC-4594-B41D-4960A40D712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20835" name="AutoShape 2">
            <a:extLst>
              <a:ext uri="{FF2B5EF4-FFF2-40B4-BE49-F238E27FC236}">
                <a16:creationId xmlns:a16="http://schemas.microsoft.com/office/drawing/2014/main" id="{6C2A64A8-5AC8-409A-8A3E-8108F64CBD17}"/>
              </a:ext>
            </a:extLst>
          </p:cNvPr>
          <p:cNvSpPr>
            <a:spLocks noChangeArrowheads="1"/>
          </p:cNvSpPr>
          <p:nvPr/>
        </p:nvSpPr>
        <p:spPr bwMode="auto">
          <a:xfrm>
            <a:off x="3143250" y="2060576"/>
            <a:ext cx="6408738" cy="720725"/>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a:p>
        </p:txBody>
      </p:sp>
      <p:sp>
        <p:nvSpPr>
          <p:cNvPr id="129049" name="AutoShape 25">
            <a:extLst>
              <a:ext uri="{FF2B5EF4-FFF2-40B4-BE49-F238E27FC236}">
                <a16:creationId xmlns:a16="http://schemas.microsoft.com/office/drawing/2014/main" id="{6CDA1E13-A712-4049-9B66-B50C1AB2FB1B}"/>
              </a:ext>
            </a:extLst>
          </p:cNvPr>
          <p:cNvSpPr>
            <a:spLocks noChangeArrowheads="1"/>
          </p:cNvSpPr>
          <p:nvPr/>
        </p:nvSpPr>
        <p:spPr bwMode="auto">
          <a:xfrm>
            <a:off x="3000375" y="1989138"/>
            <a:ext cx="6553200" cy="215900"/>
          </a:xfrm>
          <a:prstGeom prst="roundRect">
            <a:avLst>
              <a:gd name="adj" fmla="val 50000"/>
            </a:avLst>
          </a:prstGeom>
          <a:gradFill rotWithShape="1">
            <a:gsLst>
              <a:gs pos="0">
                <a:schemeClr val="bg1">
                  <a:gamma/>
                  <a:tint val="57255"/>
                  <a:invGamma/>
                  <a:alpha val="64999"/>
                </a:schemeClr>
              </a:gs>
              <a:gs pos="100000">
                <a:schemeClr val="bg1">
                  <a:alpha val="0"/>
                </a:schemeClr>
              </a:gs>
            </a:gsLst>
            <a:lin ang="5400000" scaled="1"/>
          </a:gradFill>
          <a:ln w="9525">
            <a:noFill/>
            <a:round/>
            <a:headEnd/>
            <a:tailEnd/>
          </a:ln>
          <a:effectLst/>
        </p:spPr>
        <p:txBody>
          <a:bodyPr wrap="none" anchor="ctr"/>
          <a:lstStyle/>
          <a:p>
            <a:pPr algn="ctr">
              <a:spcBef>
                <a:spcPct val="0"/>
              </a:spcBef>
              <a:defRPr/>
            </a:pPr>
            <a:endParaRPr lang="zh-CN" altLang="en-US" sz="4400" b="1"/>
          </a:p>
        </p:txBody>
      </p:sp>
      <p:sp>
        <p:nvSpPr>
          <p:cNvPr id="120837" name="Rectangle 17">
            <a:extLst>
              <a:ext uri="{FF2B5EF4-FFF2-40B4-BE49-F238E27FC236}">
                <a16:creationId xmlns:a16="http://schemas.microsoft.com/office/drawing/2014/main" id="{E4962546-031A-4A42-BA38-17AF67B8FE77}"/>
              </a:ext>
            </a:extLst>
          </p:cNvPr>
          <p:cNvSpPr>
            <a:spLocks noChangeArrowheads="1"/>
          </p:cNvSpPr>
          <p:nvPr/>
        </p:nvSpPr>
        <p:spPr bwMode="auto">
          <a:xfrm>
            <a:off x="4079875" y="2133601"/>
            <a:ext cx="447040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肌肉萎缩和无力</a:t>
            </a:r>
            <a:r>
              <a:rPr lang="zh-CN" altLang="en-US"/>
              <a:t> </a:t>
            </a:r>
            <a:r>
              <a:rPr lang="en-US" altLang="zh-CN"/>
              <a:t>-</a:t>
            </a:r>
            <a:r>
              <a:rPr lang="zh-CN" altLang="en-US" b="1"/>
              <a:t>下肢受累</a:t>
            </a:r>
          </a:p>
        </p:txBody>
      </p:sp>
      <p:sp>
        <p:nvSpPr>
          <p:cNvPr id="120838" name="AutoShape 5">
            <a:extLst>
              <a:ext uri="{FF2B5EF4-FFF2-40B4-BE49-F238E27FC236}">
                <a16:creationId xmlns:a16="http://schemas.microsoft.com/office/drawing/2014/main" id="{7CF9E3B5-BA45-471F-8637-9B07E28E9305}"/>
              </a:ext>
            </a:extLst>
          </p:cNvPr>
          <p:cNvSpPr>
            <a:spLocks noChangeArrowheads="1"/>
          </p:cNvSpPr>
          <p:nvPr/>
        </p:nvSpPr>
        <p:spPr bwMode="auto">
          <a:xfrm>
            <a:off x="1992313" y="2781301"/>
            <a:ext cx="6121400" cy="3313113"/>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SzPct val="75000"/>
              <a:buFont typeface="Wingdings" panose="05000000000000000000" pitchFamily="2" charset="2"/>
              <a:buChar char="Ø"/>
            </a:pPr>
            <a:r>
              <a:rPr lang="zh-CN" altLang="en-US" b="1"/>
              <a:t>足下垂</a:t>
            </a:r>
          </a:p>
          <a:p>
            <a:pPr eaLnBrk="1" hangingPunct="1">
              <a:lnSpc>
                <a:spcPct val="120000"/>
              </a:lnSpc>
              <a:buClr>
                <a:schemeClr val="hlink"/>
              </a:buClr>
              <a:buSzPct val="75000"/>
              <a:buFont typeface="Wingdings" panose="05000000000000000000" pitchFamily="2" charset="2"/>
              <a:buChar char="Ø"/>
            </a:pPr>
            <a:r>
              <a:rPr lang="zh-CN" altLang="en-US" b="1"/>
              <a:t>行走呈跨阈步态</a:t>
            </a:r>
          </a:p>
          <a:p>
            <a:pPr eaLnBrk="1" hangingPunct="1">
              <a:lnSpc>
                <a:spcPct val="120000"/>
              </a:lnSpc>
              <a:buClr>
                <a:schemeClr val="hlink"/>
              </a:buClr>
              <a:buSzPct val="75000"/>
              <a:buFont typeface="Wingdings" panose="05000000000000000000" pitchFamily="2" charset="2"/>
              <a:buChar char="Ø"/>
            </a:pPr>
            <a:r>
              <a:rPr lang="zh-CN" altLang="en-US" b="1"/>
              <a:t>跑步和行走困难</a:t>
            </a:r>
          </a:p>
          <a:p>
            <a:pPr eaLnBrk="1" hangingPunct="1">
              <a:lnSpc>
                <a:spcPct val="120000"/>
              </a:lnSpc>
              <a:buClr>
                <a:schemeClr val="hlink"/>
              </a:buClr>
              <a:buSzPct val="75000"/>
              <a:buFont typeface="Wingdings" panose="05000000000000000000" pitchFamily="2" charset="2"/>
              <a:buChar char="Ø"/>
            </a:pPr>
            <a:r>
              <a:rPr lang="zh-CN" altLang="en-US" b="1"/>
              <a:t>易被绊倒</a:t>
            </a:r>
            <a:r>
              <a:rPr lang="zh-CN" altLang="en-US"/>
              <a:t> </a:t>
            </a:r>
            <a:endParaRPr lang="zh-CN" altLang="en-US" b="1"/>
          </a:p>
          <a:p>
            <a:pPr eaLnBrk="1" hangingPunct="1">
              <a:lnSpc>
                <a:spcPct val="120000"/>
              </a:lnSpc>
              <a:buClr>
                <a:schemeClr val="hlink"/>
              </a:buClr>
              <a:buSzPct val="75000"/>
              <a:buFont typeface="Wingdings" panose="05000000000000000000" pitchFamily="2" charset="2"/>
              <a:buNone/>
            </a:pPr>
            <a:endParaRPr lang="en-US" altLang="zh-CN"/>
          </a:p>
        </p:txBody>
      </p:sp>
      <p:sp>
        <p:nvSpPr>
          <p:cNvPr id="120839" name="AutoShape 5">
            <a:extLst>
              <a:ext uri="{FF2B5EF4-FFF2-40B4-BE49-F238E27FC236}">
                <a16:creationId xmlns:a16="http://schemas.microsoft.com/office/drawing/2014/main" id="{DA4E2BC1-5DE5-4FE5-832F-3B26CF14C747}"/>
              </a:ext>
            </a:extLst>
          </p:cNvPr>
          <p:cNvSpPr>
            <a:spLocks noChangeArrowheads="1"/>
          </p:cNvSpPr>
          <p:nvPr/>
        </p:nvSpPr>
        <p:spPr bwMode="auto">
          <a:xfrm>
            <a:off x="5232400" y="2852738"/>
            <a:ext cx="5111750" cy="3313112"/>
          </a:xfrm>
          <a:prstGeom prst="roundRect">
            <a:avLst>
              <a:gd name="adj" fmla="val 83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SzPct val="75000"/>
              <a:buFont typeface="Wingdings" panose="05000000000000000000" pitchFamily="2" charset="2"/>
              <a:buChar char="Ø"/>
            </a:pPr>
            <a:r>
              <a:rPr lang="zh-CN" altLang="en-US" b="1"/>
              <a:t>弓形足和锤状趾畸形</a:t>
            </a:r>
            <a:r>
              <a:rPr lang="zh-CN" altLang="en-US"/>
              <a:t> </a:t>
            </a:r>
            <a:endParaRPr lang="zh-CN" altLang="en-US" b="1"/>
          </a:p>
          <a:p>
            <a:pPr eaLnBrk="1" hangingPunct="1">
              <a:lnSpc>
                <a:spcPct val="120000"/>
              </a:lnSpc>
              <a:buClr>
                <a:schemeClr val="hlink"/>
              </a:buClr>
              <a:buSzPct val="75000"/>
              <a:buFont typeface="Wingdings" panose="05000000000000000000" pitchFamily="2" charset="2"/>
              <a:buChar char="Ø"/>
            </a:pPr>
            <a:r>
              <a:rPr lang="zh-CN" altLang="en-US" b="1"/>
              <a:t>累及小腿全部肌群和大腿的下</a:t>
            </a:r>
            <a:r>
              <a:rPr lang="en-US" altLang="zh-CN" b="1"/>
              <a:t>1/3</a:t>
            </a:r>
            <a:r>
              <a:rPr lang="zh-CN" altLang="en-US" b="1"/>
              <a:t>时，整个下肢呈倒立的香槟酒瓶状，称</a:t>
            </a:r>
            <a:r>
              <a:rPr lang="zh-CN" altLang="en-US" b="1">
                <a:latin typeface="宋体" panose="02010600030101010101" pitchFamily="2" charset="-122"/>
              </a:rPr>
              <a:t>“</a:t>
            </a:r>
            <a:r>
              <a:rPr lang="zh-CN" altLang="en-US" b="1"/>
              <a:t>鹤腿</a:t>
            </a:r>
            <a:r>
              <a:rPr lang="zh-CN" altLang="en-US" b="1">
                <a:latin typeface="宋体" panose="02010600030101010101" pitchFamily="2" charset="-122"/>
              </a:rPr>
              <a:t>”</a:t>
            </a:r>
            <a:r>
              <a:rPr lang="zh-CN" altLang="en-US"/>
              <a:t> </a:t>
            </a:r>
          </a:p>
        </p:txBody>
      </p:sp>
      <p:grpSp>
        <p:nvGrpSpPr>
          <p:cNvPr id="120840" name="Group 20">
            <a:extLst>
              <a:ext uri="{FF2B5EF4-FFF2-40B4-BE49-F238E27FC236}">
                <a16:creationId xmlns:a16="http://schemas.microsoft.com/office/drawing/2014/main" id="{F653CC13-86E8-4B67-9544-50785B2C811D}"/>
              </a:ext>
            </a:extLst>
          </p:cNvPr>
          <p:cNvGrpSpPr>
            <a:grpSpLocks/>
          </p:cNvGrpSpPr>
          <p:nvPr/>
        </p:nvGrpSpPr>
        <p:grpSpPr bwMode="auto">
          <a:xfrm>
            <a:off x="1774825" y="620713"/>
            <a:ext cx="7327900" cy="685800"/>
            <a:chOff x="144" y="384"/>
            <a:chExt cx="4616" cy="432"/>
          </a:xfrm>
        </p:grpSpPr>
        <p:sp>
          <p:nvSpPr>
            <p:cNvPr id="120844" name="Rectangle 21">
              <a:hlinkClick r:id="rId2" action="ppaction://hlinksldjump"/>
              <a:extLst>
                <a:ext uri="{FF2B5EF4-FFF2-40B4-BE49-F238E27FC236}">
                  <a16:creationId xmlns:a16="http://schemas.microsoft.com/office/drawing/2014/main" id="{9CCBEBCA-534B-4765-B346-B5CBCCC85B30}"/>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20845" name="Picture 22" descr="图片1">
              <a:extLst>
                <a:ext uri="{FF2B5EF4-FFF2-40B4-BE49-F238E27FC236}">
                  <a16:creationId xmlns:a16="http://schemas.microsoft.com/office/drawing/2014/main" id="{82A3486F-8DA1-4F86-9AB0-C1C204BB33D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41" name="Group 23">
            <a:extLst>
              <a:ext uri="{FF2B5EF4-FFF2-40B4-BE49-F238E27FC236}">
                <a16:creationId xmlns:a16="http://schemas.microsoft.com/office/drawing/2014/main" id="{22B399E2-8F78-4667-B913-7C97BEC56205}"/>
              </a:ext>
            </a:extLst>
          </p:cNvPr>
          <p:cNvGrpSpPr>
            <a:grpSpLocks/>
          </p:cNvGrpSpPr>
          <p:nvPr/>
        </p:nvGrpSpPr>
        <p:grpSpPr bwMode="auto">
          <a:xfrm>
            <a:off x="1752600" y="1371601"/>
            <a:ext cx="2687638" cy="519113"/>
            <a:chOff x="144" y="816"/>
            <a:chExt cx="2688" cy="342"/>
          </a:xfrm>
        </p:grpSpPr>
        <p:sp>
          <p:nvSpPr>
            <p:cNvPr id="120842" name="Rectangle 24">
              <a:extLst>
                <a:ext uri="{FF2B5EF4-FFF2-40B4-BE49-F238E27FC236}">
                  <a16:creationId xmlns:a16="http://schemas.microsoft.com/office/drawing/2014/main" id="{BF20969B-3A24-4440-A1DB-63B0DA3D9E3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120843" name="Line 25">
              <a:extLst>
                <a:ext uri="{FF2B5EF4-FFF2-40B4-BE49-F238E27FC236}">
                  <a16:creationId xmlns:a16="http://schemas.microsoft.com/office/drawing/2014/main" id="{50CE0D14-206B-4469-926D-552A47EC704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a:extLst>
              <a:ext uri="{FF2B5EF4-FFF2-40B4-BE49-F238E27FC236}">
                <a16:creationId xmlns:a16="http://schemas.microsoft.com/office/drawing/2014/main" id="{57A2A114-94A0-4DF2-9C06-23D545F59AD1}"/>
              </a:ext>
            </a:extLst>
          </p:cNvPr>
          <p:cNvGrpSpPr>
            <a:grpSpLocks/>
          </p:cNvGrpSpPr>
          <p:nvPr/>
        </p:nvGrpSpPr>
        <p:grpSpPr bwMode="auto">
          <a:xfrm>
            <a:off x="1524000" y="381000"/>
            <a:ext cx="228600" cy="6248400"/>
            <a:chOff x="0" y="240"/>
            <a:chExt cx="144" cy="3936"/>
          </a:xfrm>
        </p:grpSpPr>
        <p:grpSp>
          <p:nvGrpSpPr>
            <p:cNvPr id="121869" name="Group 3">
              <a:extLst>
                <a:ext uri="{FF2B5EF4-FFF2-40B4-BE49-F238E27FC236}">
                  <a16:creationId xmlns:a16="http://schemas.microsoft.com/office/drawing/2014/main" id="{1F680471-93D2-4520-800B-9389F323CE4C}"/>
                </a:ext>
              </a:extLst>
            </p:cNvPr>
            <p:cNvGrpSpPr>
              <a:grpSpLocks/>
            </p:cNvGrpSpPr>
            <p:nvPr/>
          </p:nvGrpSpPr>
          <p:grpSpPr bwMode="auto">
            <a:xfrm>
              <a:off x="0" y="240"/>
              <a:ext cx="96" cy="3936"/>
              <a:chOff x="-8" y="768"/>
              <a:chExt cx="136" cy="3552"/>
            </a:xfrm>
          </p:grpSpPr>
          <p:sp>
            <p:nvSpPr>
              <p:cNvPr id="121871" name="Rectangle 4">
                <a:extLst>
                  <a:ext uri="{FF2B5EF4-FFF2-40B4-BE49-F238E27FC236}">
                    <a16:creationId xmlns:a16="http://schemas.microsoft.com/office/drawing/2014/main" id="{6AB10710-81C6-4022-9898-1FA08DF9C0A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21872" name="Line 5">
                <a:extLst>
                  <a:ext uri="{FF2B5EF4-FFF2-40B4-BE49-F238E27FC236}">
                    <a16:creationId xmlns:a16="http://schemas.microsoft.com/office/drawing/2014/main" id="{EC936A14-78E5-4B81-BE0D-C0A7FB8D2D3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1870" name="Line 18">
              <a:extLst>
                <a:ext uri="{FF2B5EF4-FFF2-40B4-BE49-F238E27FC236}">
                  <a16:creationId xmlns:a16="http://schemas.microsoft.com/office/drawing/2014/main" id="{90CCFE5B-E5FE-4137-8AFB-C38DE4164FF3}"/>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21859" name="AutoShape 2">
            <a:extLst>
              <a:ext uri="{FF2B5EF4-FFF2-40B4-BE49-F238E27FC236}">
                <a16:creationId xmlns:a16="http://schemas.microsoft.com/office/drawing/2014/main" id="{9221F0FB-041C-4626-9B21-78C234811589}"/>
              </a:ext>
            </a:extLst>
          </p:cNvPr>
          <p:cNvSpPr>
            <a:spLocks noChangeArrowheads="1"/>
          </p:cNvSpPr>
          <p:nvPr/>
        </p:nvSpPr>
        <p:spPr bwMode="auto">
          <a:xfrm>
            <a:off x="3143250" y="2060576"/>
            <a:ext cx="6408738" cy="720725"/>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a:p>
        </p:txBody>
      </p:sp>
      <p:sp>
        <p:nvSpPr>
          <p:cNvPr id="129049" name="AutoShape 25">
            <a:extLst>
              <a:ext uri="{FF2B5EF4-FFF2-40B4-BE49-F238E27FC236}">
                <a16:creationId xmlns:a16="http://schemas.microsoft.com/office/drawing/2014/main" id="{665B3EEF-BCF4-461D-A83F-A41B6F7AF06C}"/>
              </a:ext>
            </a:extLst>
          </p:cNvPr>
          <p:cNvSpPr>
            <a:spLocks noChangeArrowheads="1"/>
          </p:cNvSpPr>
          <p:nvPr/>
        </p:nvSpPr>
        <p:spPr bwMode="auto">
          <a:xfrm>
            <a:off x="3000375" y="1989138"/>
            <a:ext cx="6553200" cy="215900"/>
          </a:xfrm>
          <a:prstGeom prst="roundRect">
            <a:avLst>
              <a:gd name="adj" fmla="val 50000"/>
            </a:avLst>
          </a:prstGeom>
          <a:gradFill rotWithShape="1">
            <a:gsLst>
              <a:gs pos="0">
                <a:schemeClr val="bg1">
                  <a:gamma/>
                  <a:tint val="57255"/>
                  <a:invGamma/>
                  <a:alpha val="64999"/>
                </a:schemeClr>
              </a:gs>
              <a:gs pos="100000">
                <a:schemeClr val="bg1">
                  <a:alpha val="0"/>
                </a:schemeClr>
              </a:gs>
            </a:gsLst>
            <a:lin ang="5400000" scaled="1"/>
          </a:gradFill>
          <a:ln w="9525">
            <a:noFill/>
            <a:round/>
            <a:headEnd/>
            <a:tailEnd/>
          </a:ln>
          <a:effectLst/>
        </p:spPr>
        <p:txBody>
          <a:bodyPr wrap="none" anchor="ctr"/>
          <a:lstStyle/>
          <a:p>
            <a:pPr algn="ctr">
              <a:spcBef>
                <a:spcPct val="0"/>
              </a:spcBef>
              <a:defRPr/>
            </a:pPr>
            <a:endParaRPr lang="zh-CN" altLang="en-US" sz="4400" b="1"/>
          </a:p>
        </p:txBody>
      </p:sp>
      <p:sp>
        <p:nvSpPr>
          <p:cNvPr id="121861" name="Rectangle 15">
            <a:extLst>
              <a:ext uri="{FF2B5EF4-FFF2-40B4-BE49-F238E27FC236}">
                <a16:creationId xmlns:a16="http://schemas.microsoft.com/office/drawing/2014/main" id="{88A244B9-CB47-43A5-890A-3F23B2B383A2}"/>
              </a:ext>
            </a:extLst>
          </p:cNvPr>
          <p:cNvSpPr>
            <a:spLocks noChangeArrowheads="1"/>
          </p:cNvSpPr>
          <p:nvPr/>
        </p:nvSpPr>
        <p:spPr bwMode="auto">
          <a:xfrm>
            <a:off x="4079875" y="2133601"/>
            <a:ext cx="447040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肌肉萎缩和无力</a:t>
            </a:r>
            <a:r>
              <a:rPr lang="zh-CN" altLang="en-US"/>
              <a:t> </a:t>
            </a:r>
            <a:r>
              <a:rPr lang="en-US" altLang="zh-CN" b="1"/>
              <a:t>-</a:t>
            </a:r>
            <a:r>
              <a:rPr lang="zh-CN" altLang="en-US" b="1"/>
              <a:t>上肢受累</a:t>
            </a:r>
          </a:p>
        </p:txBody>
      </p:sp>
      <p:sp>
        <p:nvSpPr>
          <p:cNvPr id="121862" name="AutoShape 5">
            <a:extLst>
              <a:ext uri="{FF2B5EF4-FFF2-40B4-BE49-F238E27FC236}">
                <a16:creationId xmlns:a16="http://schemas.microsoft.com/office/drawing/2014/main" id="{467D6373-4E18-4677-BAE2-5F62C6EB4F4B}"/>
              </a:ext>
            </a:extLst>
          </p:cNvPr>
          <p:cNvSpPr>
            <a:spLocks noChangeArrowheads="1"/>
          </p:cNvSpPr>
          <p:nvPr/>
        </p:nvSpPr>
        <p:spPr bwMode="auto">
          <a:xfrm>
            <a:off x="2208214" y="2852738"/>
            <a:ext cx="8135937" cy="3313112"/>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SzPct val="75000"/>
              <a:buFont typeface="Wingdings" panose="05000000000000000000" pitchFamily="2" charset="2"/>
              <a:buChar char="Ø"/>
            </a:pPr>
            <a:r>
              <a:rPr lang="zh-CN" altLang="en-US" b="1"/>
              <a:t>数年后，波及手肌和前臂肌，可出现系纽扣、开锁等动作困难</a:t>
            </a:r>
          </a:p>
          <a:p>
            <a:pPr eaLnBrk="1" hangingPunct="1">
              <a:lnSpc>
                <a:spcPct val="120000"/>
              </a:lnSpc>
              <a:buClr>
                <a:schemeClr val="hlink"/>
              </a:buClr>
              <a:buSzPct val="75000"/>
              <a:buFont typeface="Wingdings" panose="05000000000000000000" pitchFamily="2" charset="2"/>
              <a:buChar char="Ø"/>
            </a:pPr>
            <a:endParaRPr lang="zh-CN" altLang="en-US" b="1"/>
          </a:p>
          <a:p>
            <a:pPr eaLnBrk="1" hangingPunct="1">
              <a:lnSpc>
                <a:spcPct val="120000"/>
              </a:lnSpc>
              <a:buClr>
                <a:schemeClr val="hlink"/>
              </a:buClr>
              <a:buSzPct val="75000"/>
              <a:buFont typeface="Wingdings" panose="05000000000000000000" pitchFamily="2" charset="2"/>
              <a:buChar char="Ø"/>
            </a:pPr>
            <a:r>
              <a:rPr lang="en-US" altLang="zh-CN" b="1"/>
              <a:t>CMT</a:t>
            </a:r>
            <a:r>
              <a:rPr lang="zh-CN" altLang="en-US" b="1"/>
              <a:t>肌肉萎缩很少超过肘部和大腿的中</a:t>
            </a:r>
            <a:r>
              <a:rPr lang="en-US" altLang="zh-CN" b="1"/>
              <a:t>1/3</a:t>
            </a:r>
            <a:r>
              <a:rPr lang="en-US" altLang="zh-CN"/>
              <a:t>  </a:t>
            </a:r>
          </a:p>
        </p:txBody>
      </p:sp>
      <p:grpSp>
        <p:nvGrpSpPr>
          <p:cNvPr id="121863" name="Group 19">
            <a:extLst>
              <a:ext uri="{FF2B5EF4-FFF2-40B4-BE49-F238E27FC236}">
                <a16:creationId xmlns:a16="http://schemas.microsoft.com/office/drawing/2014/main" id="{A7F09F0E-FE32-4127-9574-906C3C33106A}"/>
              </a:ext>
            </a:extLst>
          </p:cNvPr>
          <p:cNvGrpSpPr>
            <a:grpSpLocks/>
          </p:cNvGrpSpPr>
          <p:nvPr/>
        </p:nvGrpSpPr>
        <p:grpSpPr bwMode="auto">
          <a:xfrm>
            <a:off x="1774825" y="620713"/>
            <a:ext cx="7327900" cy="685800"/>
            <a:chOff x="144" y="384"/>
            <a:chExt cx="4616" cy="432"/>
          </a:xfrm>
        </p:grpSpPr>
        <p:sp>
          <p:nvSpPr>
            <p:cNvPr id="121867" name="Rectangle 20">
              <a:hlinkClick r:id="rId2" action="ppaction://hlinksldjump"/>
              <a:extLst>
                <a:ext uri="{FF2B5EF4-FFF2-40B4-BE49-F238E27FC236}">
                  <a16:creationId xmlns:a16="http://schemas.microsoft.com/office/drawing/2014/main" id="{51F6E3F1-06BC-48F6-ABB6-1FE1EB85E51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21868" name="Picture 21" descr="图片1">
              <a:extLst>
                <a:ext uri="{FF2B5EF4-FFF2-40B4-BE49-F238E27FC236}">
                  <a16:creationId xmlns:a16="http://schemas.microsoft.com/office/drawing/2014/main" id="{5D215390-5551-48DE-8E40-D12CB7D5257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1864" name="Group 22">
            <a:extLst>
              <a:ext uri="{FF2B5EF4-FFF2-40B4-BE49-F238E27FC236}">
                <a16:creationId xmlns:a16="http://schemas.microsoft.com/office/drawing/2014/main" id="{4A670B6C-4FD7-41B3-96F8-F2E68CC4CC87}"/>
              </a:ext>
            </a:extLst>
          </p:cNvPr>
          <p:cNvGrpSpPr>
            <a:grpSpLocks/>
          </p:cNvGrpSpPr>
          <p:nvPr/>
        </p:nvGrpSpPr>
        <p:grpSpPr bwMode="auto">
          <a:xfrm>
            <a:off x="1752600" y="1371601"/>
            <a:ext cx="2687638" cy="519113"/>
            <a:chOff x="144" y="816"/>
            <a:chExt cx="2688" cy="342"/>
          </a:xfrm>
        </p:grpSpPr>
        <p:sp>
          <p:nvSpPr>
            <p:cNvPr id="121865" name="Rectangle 23">
              <a:extLst>
                <a:ext uri="{FF2B5EF4-FFF2-40B4-BE49-F238E27FC236}">
                  <a16:creationId xmlns:a16="http://schemas.microsoft.com/office/drawing/2014/main" id="{5E3D91DF-F8CA-49EF-B955-649779A9BFA9}"/>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121866" name="Line 24">
              <a:extLst>
                <a:ext uri="{FF2B5EF4-FFF2-40B4-BE49-F238E27FC236}">
                  <a16:creationId xmlns:a16="http://schemas.microsoft.com/office/drawing/2014/main" id="{0A82278D-02A0-4C7A-B131-F6008A41B723}"/>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2">
            <a:extLst>
              <a:ext uri="{FF2B5EF4-FFF2-40B4-BE49-F238E27FC236}">
                <a16:creationId xmlns:a16="http://schemas.microsoft.com/office/drawing/2014/main" id="{6E78C740-76A2-4037-B29A-871D7E9C282E}"/>
              </a:ext>
            </a:extLst>
          </p:cNvPr>
          <p:cNvGrpSpPr>
            <a:grpSpLocks/>
          </p:cNvGrpSpPr>
          <p:nvPr/>
        </p:nvGrpSpPr>
        <p:grpSpPr bwMode="auto">
          <a:xfrm>
            <a:off x="1524000" y="381000"/>
            <a:ext cx="228600" cy="6248400"/>
            <a:chOff x="0" y="240"/>
            <a:chExt cx="144" cy="3936"/>
          </a:xfrm>
        </p:grpSpPr>
        <p:grpSp>
          <p:nvGrpSpPr>
            <p:cNvPr id="122890" name="Group 3">
              <a:extLst>
                <a:ext uri="{FF2B5EF4-FFF2-40B4-BE49-F238E27FC236}">
                  <a16:creationId xmlns:a16="http://schemas.microsoft.com/office/drawing/2014/main" id="{7E3EAAA1-7963-497B-8847-351D53D81A43}"/>
                </a:ext>
              </a:extLst>
            </p:cNvPr>
            <p:cNvGrpSpPr>
              <a:grpSpLocks/>
            </p:cNvGrpSpPr>
            <p:nvPr/>
          </p:nvGrpSpPr>
          <p:grpSpPr bwMode="auto">
            <a:xfrm>
              <a:off x="0" y="240"/>
              <a:ext cx="96" cy="3936"/>
              <a:chOff x="-8" y="768"/>
              <a:chExt cx="136" cy="3552"/>
            </a:xfrm>
          </p:grpSpPr>
          <p:sp>
            <p:nvSpPr>
              <p:cNvPr id="122892" name="Rectangle 4">
                <a:extLst>
                  <a:ext uri="{FF2B5EF4-FFF2-40B4-BE49-F238E27FC236}">
                    <a16:creationId xmlns:a16="http://schemas.microsoft.com/office/drawing/2014/main" id="{FA8E5DE9-E03D-414C-AAF6-5A1092C2992C}"/>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22893" name="Line 5">
                <a:extLst>
                  <a:ext uri="{FF2B5EF4-FFF2-40B4-BE49-F238E27FC236}">
                    <a16:creationId xmlns:a16="http://schemas.microsoft.com/office/drawing/2014/main" id="{59258963-365A-4271-96B4-34DC35FFCF3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2891" name="Line 18">
              <a:extLst>
                <a:ext uri="{FF2B5EF4-FFF2-40B4-BE49-F238E27FC236}">
                  <a16:creationId xmlns:a16="http://schemas.microsoft.com/office/drawing/2014/main" id="{55C77BAD-CC2F-44EE-9DAA-BFE06FB145B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22883" name="AutoShape 5">
            <a:extLst>
              <a:ext uri="{FF2B5EF4-FFF2-40B4-BE49-F238E27FC236}">
                <a16:creationId xmlns:a16="http://schemas.microsoft.com/office/drawing/2014/main" id="{AE7DF8CF-ED2E-4DD4-B9C6-1CB5BCF0AC98}"/>
              </a:ext>
            </a:extLst>
          </p:cNvPr>
          <p:cNvSpPr>
            <a:spLocks noChangeArrowheads="1"/>
          </p:cNvSpPr>
          <p:nvPr/>
        </p:nvSpPr>
        <p:spPr bwMode="auto">
          <a:xfrm>
            <a:off x="2135189" y="2205038"/>
            <a:ext cx="8137525" cy="3744912"/>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SzPct val="75000"/>
              <a:buFont typeface="Wingdings" panose="05000000000000000000" pitchFamily="2" charset="2"/>
              <a:buChar char="Ø"/>
            </a:pPr>
            <a:r>
              <a:rPr lang="zh-CN" altLang="en-US" b="1"/>
              <a:t>可累及感觉神经，但肢体疼痛和感觉障碍的症状往往不突出</a:t>
            </a:r>
          </a:p>
          <a:p>
            <a:pPr eaLnBrk="1" hangingPunct="1">
              <a:lnSpc>
                <a:spcPct val="120000"/>
              </a:lnSpc>
              <a:buClr>
                <a:schemeClr val="hlink"/>
              </a:buClr>
              <a:buSzPct val="75000"/>
              <a:buFont typeface="Wingdings" panose="05000000000000000000" pitchFamily="2" charset="2"/>
              <a:buChar char="Ø"/>
            </a:pPr>
            <a:r>
              <a:rPr lang="zh-CN" altLang="en-US" b="1"/>
              <a:t>深、浅感觉减退多呈手套</a:t>
            </a:r>
            <a:r>
              <a:rPr lang="en-US" altLang="zh-CN" b="1"/>
              <a:t>-</a:t>
            </a:r>
            <a:r>
              <a:rPr lang="zh-CN" altLang="en-US" b="1"/>
              <a:t>袜套样改变</a:t>
            </a:r>
          </a:p>
          <a:p>
            <a:pPr eaLnBrk="1" hangingPunct="1">
              <a:lnSpc>
                <a:spcPct val="120000"/>
              </a:lnSpc>
              <a:buClr>
                <a:schemeClr val="hlink"/>
              </a:buClr>
              <a:buSzPct val="75000"/>
              <a:buFont typeface="Wingdings" panose="05000000000000000000" pitchFamily="2" charset="2"/>
              <a:buChar char="Ø"/>
            </a:pPr>
            <a:r>
              <a:rPr lang="zh-CN" altLang="en-US" b="1"/>
              <a:t>一般自主神经和脑神经不受累</a:t>
            </a:r>
          </a:p>
          <a:p>
            <a:pPr eaLnBrk="1" hangingPunct="1">
              <a:lnSpc>
                <a:spcPct val="120000"/>
              </a:lnSpc>
              <a:buClr>
                <a:schemeClr val="hlink"/>
              </a:buClr>
              <a:buSzPct val="75000"/>
              <a:buFont typeface="Wingdings" panose="05000000000000000000" pitchFamily="2" charset="2"/>
              <a:buChar char="Ø"/>
            </a:pPr>
            <a:r>
              <a:rPr lang="en-US" altLang="zh-CN" b="1"/>
              <a:t>CMT 1</a:t>
            </a:r>
            <a:r>
              <a:rPr lang="zh-CN" altLang="en-US" b="1"/>
              <a:t>型可以触及粗大的周围神经，尤其是耳大神经和尺神经更易触及</a:t>
            </a:r>
            <a:r>
              <a:rPr lang="zh-CN" altLang="en-US"/>
              <a:t> </a:t>
            </a:r>
          </a:p>
        </p:txBody>
      </p:sp>
      <p:grpSp>
        <p:nvGrpSpPr>
          <p:cNvPr id="122884" name="Group 18">
            <a:extLst>
              <a:ext uri="{FF2B5EF4-FFF2-40B4-BE49-F238E27FC236}">
                <a16:creationId xmlns:a16="http://schemas.microsoft.com/office/drawing/2014/main" id="{E4989AC5-E5A4-4BD2-8D73-0EEA3B60CF87}"/>
              </a:ext>
            </a:extLst>
          </p:cNvPr>
          <p:cNvGrpSpPr>
            <a:grpSpLocks/>
          </p:cNvGrpSpPr>
          <p:nvPr/>
        </p:nvGrpSpPr>
        <p:grpSpPr bwMode="auto">
          <a:xfrm>
            <a:off x="1774825" y="620713"/>
            <a:ext cx="7327900" cy="685800"/>
            <a:chOff x="144" y="384"/>
            <a:chExt cx="4616" cy="432"/>
          </a:xfrm>
        </p:grpSpPr>
        <p:sp>
          <p:nvSpPr>
            <p:cNvPr id="122888" name="Rectangle 19">
              <a:hlinkClick r:id="rId2" action="ppaction://hlinksldjump"/>
              <a:extLst>
                <a:ext uri="{FF2B5EF4-FFF2-40B4-BE49-F238E27FC236}">
                  <a16:creationId xmlns:a16="http://schemas.microsoft.com/office/drawing/2014/main" id="{3C6E31F0-7F3F-4B42-A17B-CA123F30B9D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22889" name="Picture 20" descr="图片1">
              <a:extLst>
                <a:ext uri="{FF2B5EF4-FFF2-40B4-BE49-F238E27FC236}">
                  <a16:creationId xmlns:a16="http://schemas.microsoft.com/office/drawing/2014/main" id="{8F0F7387-544B-4A48-8ED5-DFFFF3E14F2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2885" name="Group 21">
            <a:extLst>
              <a:ext uri="{FF2B5EF4-FFF2-40B4-BE49-F238E27FC236}">
                <a16:creationId xmlns:a16="http://schemas.microsoft.com/office/drawing/2014/main" id="{4DE93DE8-46BC-43C8-A28F-7D918834DE53}"/>
              </a:ext>
            </a:extLst>
          </p:cNvPr>
          <p:cNvGrpSpPr>
            <a:grpSpLocks/>
          </p:cNvGrpSpPr>
          <p:nvPr/>
        </p:nvGrpSpPr>
        <p:grpSpPr bwMode="auto">
          <a:xfrm>
            <a:off x="1752600" y="1371601"/>
            <a:ext cx="2687638" cy="519113"/>
            <a:chOff x="144" y="816"/>
            <a:chExt cx="2688" cy="342"/>
          </a:xfrm>
        </p:grpSpPr>
        <p:sp>
          <p:nvSpPr>
            <p:cNvPr id="122886" name="Rectangle 22">
              <a:extLst>
                <a:ext uri="{FF2B5EF4-FFF2-40B4-BE49-F238E27FC236}">
                  <a16:creationId xmlns:a16="http://schemas.microsoft.com/office/drawing/2014/main" id="{46EFBB7C-036E-40F4-902A-D6E19BDE13EB}"/>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122887" name="Line 23">
              <a:extLst>
                <a:ext uri="{FF2B5EF4-FFF2-40B4-BE49-F238E27FC236}">
                  <a16:creationId xmlns:a16="http://schemas.microsoft.com/office/drawing/2014/main" id="{3D68367D-D00C-4B86-A6D1-B843379263F3}"/>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2">
            <a:extLst>
              <a:ext uri="{FF2B5EF4-FFF2-40B4-BE49-F238E27FC236}">
                <a16:creationId xmlns:a16="http://schemas.microsoft.com/office/drawing/2014/main" id="{1274B830-74B3-4DBB-B87C-8448799B3357}"/>
              </a:ext>
            </a:extLst>
          </p:cNvPr>
          <p:cNvGrpSpPr>
            <a:grpSpLocks/>
          </p:cNvGrpSpPr>
          <p:nvPr/>
        </p:nvGrpSpPr>
        <p:grpSpPr bwMode="auto">
          <a:xfrm>
            <a:off x="1524000" y="381000"/>
            <a:ext cx="228600" cy="6248400"/>
            <a:chOff x="0" y="240"/>
            <a:chExt cx="144" cy="3936"/>
          </a:xfrm>
        </p:grpSpPr>
        <p:grpSp>
          <p:nvGrpSpPr>
            <p:cNvPr id="123917" name="Group 3">
              <a:extLst>
                <a:ext uri="{FF2B5EF4-FFF2-40B4-BE49-F238E27FC236}">
                  <a16:creationId xmlns:a16="http://schemas.microsoft.com/office/drawing/2014/main" id="{079E031A-BDC8-45B4-A95B-B48EA67BBD8F}"/>
                </a:ext>
              </a:extLst>
            </p:cNvPr>
            <p:cNvGrpSpPr>
              <a:grpSpLocks/>
            </p:cNvGrpSpPr>
            <p:nvPr/>
          </p:nvGrpSpPr>
          <p:grpSpPr bwMode="auto">
            <a:xfrm>
              <a:off x="0" y="240"/>
              <a:ext cx="96" cy="3936"/>
              <a:chOff x="-8" y="768"/>
              <a:chExt cx="136" cy="3552"/>
            </a:xfrm>
          </p:grpSpPr>
          <p:sp>
            <p:nvSpPr>
              <p:cNvPr id="123919" name="Rectangle 4">
                <a:extLst>
                  <a:ext uri="{FF2B5EF4-FFF2-40B4-BE49-F238E27FC236}">
                    <a16:creationId xmlns:a16="http://schemas.microsoft.com/office/drawing/2014/main" id="{6FC9D730-9A0B-4012-82E5-866A7CB909D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23920" name="Line 5">
                <a:extLst>
                  <a:ext uri="{FF2B5EF4-FFF2-40B4-BE49-F238E27FC236}">
                    <a16:creationId xmlns:a16="http://schemas.microsoft.com/office/drawing/2014/main" id="{AD694C20-EE7B-4729-BE6F-F7F7314E476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3918" name="Line 18">
              <a:extLst>
                <a:ext uri="{FF2B5EF4-FFF2-40B4-BE49-F238E27FC236}">
                  <a16:creationId xmlns:a16="http://schemas.microsoft.com/office/drawing/2014/main" id="{356336A6-E7C2-480F-B74E-E7E8654AA20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23907" name="AutoShape 2">
            <a:extLst>
              <a:ext uri="{FF2B5EF4-FFF2-40B4-BE49-F238E27FC236}">
                <a16:creationId xmlns:a16="http://schemas.microsoft.com/office/drawing/2014/main" id="{D1E1BC16-5A42-4810-B786-4F13C9847C35}"/>
              </a:ext>
            </a:extLst>
          </p:cNvPr>
          <p:cNvSpPr>
            <a:spLocks noChangeArrowheads="1"/>
          </p:cNvSpPr>
          <p:nvPr/>
        </p:nvSpPr>
        <p:spPr bwMode="auto">
          <a:xfrm>
            <a:off x="3143250" y="2060576"/>
            <a:ext cx="6408738" cy="720725"/>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a:p>
        </p:txBody>
      </p:sp>
      <p:sp>
        <p:nvSpPr>
          <p:cNvPr id="129049" name="AutoShape 25">
            <a:extLst>
              <a:ext uri="{FF2B5EF4-FFF2-40B4-BE49-F238E27FC236}">
                <a16:creationId xmlns:a16="http://schemas.microsoft.com/office/drawing/2014/main" id="{6C702465-3ADE-4FFC-9AFF-1D0C6433752E}"/>
              </a:ext>
            </a:extLst>
          </p:cNvPr>
          <p:cNvSpPr>
            <a:spLocks noChangeArrowheads="1"/>
          </p:cNvSpPr>
          <p:nvPr/>
        </p:nvSpPr>
        <p:spPr bwMode="auto">
          <a:xfrm>
            <a:off x="3000375" y="1989138"/>
            <a:ext cx="6553200" cy="215900"/>
          </a:xfrm>
          <a:prstGeom prst="roundRect">
            <a:avLst>
              <a:gd name="adj" fmla="val 50000"/>
            </a:avLst>
          </a:prstGeom>
          <a:gradFill rotWithShape="1">
            <a:gsLst>
              <a:gs pos="0">
                <a:schemeClr val="bg1">
                  <a:gamma/>
                  <a:tint val="57255"/>
                  <a:invGamma/>
                  <a:alpha val="64999"/>
                </a:schemeClr>
              </a:gs>
              <a:gs pos="100000">
                <a:schemeClr val="bg1">
                  <a:alpha val="0"/>
                </a:schemeClr>
              </a:gs>
            </a:gsLst>
            <a:lin ang="5400000" scaled="1"/>
          </a:gradFill>
          <a:ln w="9525">
            <a:noFill/>
            <a:round/>
            <a:headEnd/>
            <a:tailEnd/>
          </a:ln>
          <a:effectLst/>
        </p:spPr>
        <p:txBody>
          <a:bodyPr wrap="none" anchor="ctr"/>
          <a:lstStyle/>
          <a:p>
            <a:pPr algn="ctr">
              <a:spcBef>
                <a:spcPct val="0"/>
              </a:spcBef>
              <a:defRPr/>
            </a:pPr>
            <a:endParaRPr lang="zh-CN" altLang="en-US" sz="4400" b="1"/>
          </a:p>
        </p:txBody>
      </p:sp>
      <p:sp>
        <p:nvSpPr>
          <p:cNvPr id="123909" name="Rectangle 15">
            <a:extLst>
              <a:ext uri="{FF2B5EF4-FFF2-40B4-BE49-F238E27FC236}">
                <a16:creationId xmlns:a16="http://schemas.microsoft.com/office/drawing/2014/main" id="{BDE0913D-20F2-4822-ABDE-E2FD4E01432A}"/>
              </a:ext>
            </a:extLst>
          </p:cNvPr>
          <p:cNvSpPr>
            <a:spLocks noChangeArrowheads="1"/>
          </p:cNvSpPr>
          <p:nvPr/>
        </p:nvSpPr>
        <p:spPr bwMode="auto">
          <a:xfrm>
            <a:off x="4584701" y="2133601"/>
            <a:ext cx="3095625"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临床表现差异较大</a:t>
            </a:r>
          </a:p>
        </p:txBody>
      </p:sp>
      <p:sp>
        <p:nvSpPr>
          <p:cNvPr id="123910" name="AutoShape 5">
            <a:extLst>
              <a:ext uri="{FF2B5EF4-FFF2-40B4-BE49-F238E27FC236}">
                <a16:creationId xmlns:a16="http://schemas.microsoft.com/office/drawing/2014/main" id="{FAA80B31-E21D-4B52-B6E0-01F0A1EEA228}"/>
              </a:ext>
            </a:extLst>
          </p:cNvPr>
          <p:cNvSpPr>
            <a:spLocks noChangeArrowheads="1"/>
          </p:cNvSpPr>
          <p:nvPr/>
        </p:nvSpPr>
        <p:spPr bwMode="auto">
          <a:xfrm>
            <a:off x="2208213" y="2924176"/>
            <a:ext cx="8064500" cy="3313113"/>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SzPct val="75000"/>
              <a:buFont typeface="Wingdings" panose="05000000000000000000" pitchFamily="2" charset="2"/>
              <a:buChar char="Ø"/>
            </a:pPr>
            <a:r>
              <a:rPr lang="zh-CN" altLang="en-US" b="1"/>
              <a:t>有些患者可能仅有弓形足，甚至无任何临床症状，仅在偶然的神经电生理检查中发现异常</a:t>
            </a:r>
          </a:p>
          <a:p>
            <a:pPr eaLnBrk="1" hangingPunct="1">
              <a:lnSpc>
                <a:spcPct val="120000"/>
              </a:lnSpc>
              <a:buClr>
                <a:schemeClr val="hlink"/>
              </a:buClr>
              <a:buSzPct val="75000"/>
              <a:buFont typeface="Wingdings" panose="05000000000000000000" pitchFamily="2" charset="2"/>
              <a:buChar char="Ø"/>
            </a:pPr>
            <a:endParaRPr lang="zh-CN" altLang="en-US" b="1"/>
          </a:p>
          <a:p>
            <a:pPr eaLnBrk="1" hangingPunct="1">
              <a:lnSpc>
                <a:spcPct val="120000"/>
              </a:lnSpc>
              <a:buClr>
                <a:schemeClr val="hlink"/>
              </a:buClr>
              <a:buSzPct val="75000"/>
              <a:buFont typeface="Wingdings" panose="05000000000000000000" pitchFamily="2" charset="2"/>
              <a:buChar char="Ø"/>
            </a:pPr>
            <a:r>
              <a:rPr lang="zh-CN" altLang="en-US" b="1"/>
              <a:t>而有些患者则出现严重的肌肉无力和萎缩</a:t>
            </a:r>
            <a:r>
              <a:rPr lang="zh-CN" altLang="en-US"/>
              <a:t> </a:t>
            </a:r>
          </a:p>
        </p:txBody>
      </p:sp>
      <p:grpSp>
        <p:nvGrpSpPr>
          <p:cNvPr id="123911" name="Group 18">
            <a:extLst>
              <a:ext uri="{FF2B5EF4-FFF2-40B4-BE49-F238E27FC236}">
                <a16:creationId xmlns:a16="http://schemas.microsoft.com/office/drawing/2014/main" id="{E91D1619-4FC7-45C4-93D0-3800BE78D9D4}"/>
              </a:ext>
            </a:extLst>
          </p:cNvPr>
          <p:cNvGrpSpPr>
            <a:grpSpLocks/>
          </p:cNvGrpSpPr>
          <p:nvPr/>
        </p:nvGrpSpPr>
        <p:grpSpPr bwMode="auto">
          <a:xfrm>
            <a:off x="1774825" y="620713"/>
            <a:ext cx="7327900" cy="685800"/>
            <a:chOff x="144" y="384"/>
            <a:chExt cx="4616" cy="432"/>
          </a:xfrm>
        </p:grpSpPr>
        <p:sp>
          <p:nvSpPr>
            <p:cNvPr id="123915" name="Rectangle 19">
              <a:hlinkClick r:id="rId2" action="ppaction://hlinksldjump"/>
              <a:extLst>
                <a:ext uri="{FF2B5EF4-FFF2-40B4-BE49-F238E27FC236}">
                  <a16:creationId xmlns:a16="http://schemas.microsoft.com/office/drawing/2014/main" id="{8AD4F14F-BC41-4EBC-A818-C257F0E098F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23916" name="Picture 20" descr="图片1">
              <a:extLst>
                <a:ext uri="{FF2B5EF4-FFF2-40B4-BE49-F238E27FC236}">
                  <a16:creationId xmlns:a16="http://schemas.microsoft.com/office/drawing/2014/main" id="{3A8A9798-94EE-4C35-B9D7-729ADF0F459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12" name="Group 21">
            <a:extLst>
              <a:ext uri="{FF2B5EF4-FFF2-40B4-BE49-F238E27FC236}">
                <a16:creationId xmlns:a16="http://schemas.microsoft.com/office/drawing/2014/main" id="{7530BDDB-AF48-4405-999E-E78E8D3B665A}"/>
              </a:ext>
            </a:extLst>
          </p:cNvPr>
          <p:cNvGrpSpPr>
            <a:grpSpLocks/>
          </p:cNvGrpSpPr>
          <p:nvPr/>
        </p:nvGrpSpPr>
        <p:grpSpPr bwMode="auto">
          <a:xfrm>
            <a:off x="1752600" y="1371601"/>
            <a:ext cx="2687638" cy="519113"/>
            <a:chOff x="144" y="816"/>
            <a:chExt cx="2688" cy="342"/>
          </a:xfrm>
        </p:grpSpPr>
        <p:sp>
          <p:nvSpPr>
            <p:cNvPr id="123913" name="Rectangle 22">
              <a:extLst>
                <a:ext uri="{FF2B5EF4-FFF2-40B4-BE49-F238E27FC236}">
                  <a16:creationId xmlns:a16="http://schemas.microsoft.com/office/drawing/2014/main" id="{8EB049E4-C7D0-4069-86B1-02036083C8D6}"/>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123914" name="Line 23">
              <a:extLst>
                <a:ext uri="{FF2B5EF4-FFF2-40B4-BE49-F238E27FC236}">
                  <a16:creationId xmlns:a16="http://schemas.microsoft.com/office/drawing/2014/main" id="{0A59BF93-44BA-414F-8A6F-CA1654B2DC7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Group 2">
            <a:extLst>
              <a:ext uri="{FF2B5EF4-FFF2-40B4-BE49-F238E27FC236}">
                <a16:creationId xmlns:a16="http://schemas.microsoft.com/office/drawing/2014/main" id="{14A1DEA7-2EFE-4EF0-8D0F-3A4975D779B3}"/>
              </a:ext>
            </a:extLst>
          </p:cNvPr>
          <p:cNvGrpSpPr>
            <a:grpSpLocks/>
          </p:cNvGrpSpPr>
          <p:nvPr/>
        </p:nvGrpSpPr>
        <p:grpSpPr bwMode="auto">
          <a:xfrm>
            <a:off x="1524000" y="381000"/>
            <a:ext cx="228600" cy="6248400"/>
            <a:chOff x="0" y="240"/>
            <a:chExt cx="144" cy="3936"/>
          </a:xfrm>
        </p:grpSpPr>
        <p:grpSp>
          <p:nvGrpSpPr>
            <p:cNvPr id="124936" name="Group 3">
              <a:extLst>
                <a:ext uri="{FF2B5EF4-FFF2-40B4-BE49-F238E27FC236}">
                  <a16:creationId xmlns:a16="http://schemas.microsoft.com/office/drawing/2014/main" id="{95E78F47-868D-4FF6-90A0-4202A1BDAA8A}"/>
                </a:ext>
              </a:extLst>
            </p:cNvPr>
            <p:cNvGrpSpPr>
              <a:grpSpLocks/>
            </p:cNvGrpSpPr>
            <p:nvPr/>
          </p:nvGrpSpPr>
          <p:grpSpPr bwMode="auto">
            <a:xfrm>
              <a:off x="0" y="240"/>
              <a:ext cx="96" cy="3936"/>
              <a:chOff x="-8" y="768"/>
              <a:chExt cx="136" cy="3552"/>
            </a:xfrm>
          </p:grpSpPr>
          <p:sp>
            <p:nvSpPr>
              <p:cNvPr id="124938" name="Rectangle 4">
                <a:extLst>
                  <a:ext uri="{FF2B5EF4-FFF2-40B4-BE49-F238E27FC236}">
                    <a16:creationId xmlns:a16="http://schemas.microsoft.com/office/drawing/2014/main" id="{6E7C8C38-EF1E-46A2-B589-E401272A171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24939" name="Line 5">
                <a:extLst>
                  <a:ext uri="{FF2B5EF4-FFF2-40B4-BE49-F238E27FC236}">
                    <a16:creationId xmlns:a16="http://schemas.microsoft.com/office/drawing/2014/main" id="{DC1527F6-458E-4D6E-B072-889EAC193EB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4937" name="Line 18">
              <a:extLst>
                <a:ext uri="{FF2B5EF4-FFF2-40B4-BE49-F238E27FC236}">
                  <a16:creationId xmlns:a16="http://schemas.microsoft.com/office/drawing/2014/main" id="{7770E768-5CDE-4AC9-8AA5-6FD3F9E5D8EF}"/>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pic>
        <p:nvPicPr>
          <p:cNvPr id="124931" name="Picture 17" descr="18-1（彩图）">
            <a:extLst>
              <a:ext uri="{FF2B5EF4-FFF2-40B4-BE49-F238E27FC236}">
                <a16:creationId xmlns:a16="http://schemas.microsoft.com/office/drawing/2014/main" id="{8DDA2BD5-0160-45C8-8E75-7083D27D1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9" y="1341439"/>
            <a:ext cx="6696075"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18">
            <a:extLst>
              <a:ext uri="{FF2B5EF4-FFF2-40B4-BE49-F238E27FC236}">
                <a16:creationId xmlns:a16="http://schemas.microsoft.com/office/drawing/2014/main" id="{5BA0B178-1E42-4D8E-A8E3-74CF59D35178}"/>
              </a:ext>
            </a:extLst>
          </p:cNvPr>
          <p:cNvSpPr>
            <a:spLocks noChangeArrowheads="1"/>
          </p:cNvSpPr>
          <p:nvPr/>
        </p:nvSpPr>
        <p:spPr bwMode="auto">
          <a:xfrm>
            <a:off x="5448301" y="6338888"/>
            <a:ext cx="1255713"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rgbClr val="FF0000"/>
                </a:solidFill>
              </a:rPr>
              <a:t>弓形足</a:t>
            </a:r>
          </a:p>
        </p:txBody>
      </p:sp>
      <p:grpSp>
        <p:nvGrpSpPr>
          <p:cNvPr id="124933" name="Group 19">
            <a:extLst>
              <a:ext uri="{FF2B5EF4-FFF2-40B4-BE49-F238E27FC236}">
                <a16:creationId xmlns:a16="http://schemas.microsoft.com/office/drawing/2014/main" id="{067BA78D-CBDD-4D54-9860-529760D7DEA4}"/>
              </a:ext>
            </a:extLst>
          </p:cNvPr>
          <p:cNvGrpSpPr>
            <a:grpSpLocks/>
          </p:cNvGrpSpPr>
          <p:nvPr/>
        </p:nvGrpSpPr>
        <p:grpSpPr bwMode="auto">
          <a:xfrm>
            <a:off x="1774825" y="620713"/>
            <a:ext cx="7327900" cy="685800"/>
            <a:chOff x="144" y="384"/>
            <a:chExt cx="4616" cy="432"/>
          </a:xfrm>
        </p:grpSpPr>
        <p:sp>
          <p:nvSpPr>
            <p:cNvPr id="124934" name="Rectangle 20">
              <a:hlinkClick r:id="rId3" action="ppaction://hlinksldjump"/>
              <a:extLst>
                <a:ext uri="{FF2B5EF4-FFF2-40B4-BE49-F238E27FC236}">
                  <a16:creationId xmlns:a16="http://schemas.microsoft.com/office/drawing/2014/main" id="{C558668A-286F-48DF-AB12-FF08EEC2F99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24935" name="Picture 21" descr="图片1">
              <a:extLst>
                <a:ext uri="{FF2B5EF4-FFF2-40B4-BE49-F238E27FC236}">
                  <a16:creationId xmlns:a16="http://schemas.microsoft.com/office/drawing/2014/main" id="{FD7E6019-D198-4652-A4DA-5537556B23F7}"/>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2">
            <a:extLst>
              <a:ext uri="{FF2B5EF4-FFF2-40B4-BE49-F238E27FC236}">
                <a16:creationId xmlns:a16="http://schemas.microsoft.com/office/drawing/2014/main" id="{B1B95411-9237-4DD2-A160-53FA69DFF1EC}"/>
              </a:ext>
            </a:extLst>
          </p:cNvPr>
          <p:cNvGrpSpPr>
            <a:grpSpLocks/>
          </p:cNvGrpSpPr>
          <p:nvPr/>
        </p:nvGrpSpPr>
        <p:grpSpPr bwMode="auto">
          <a:xfrm>
            <a:off x="1524000" y="381000"/>
            <a:ext cx="228600" cy="6248400"/>
            <a:chOff x="0" y="240"/>
            <a:chExt cx="144" cy="3936"/>
          </a:xfrm>
        </p:grpSpPr>
        <p:grpSp>
          <p:nvGrpSpPr>
            <p:cNvPr id="125971" name="Group 3">
              <a:extLst>
                <a:ext uri="{FF2B5EF4-FFF2-40B4-BE49-F238E27FC236}">
                  <a16:creationId xmlns:a16="http://schemas.microsoft.com/office/drawing/2014/main" id="{B0185B10-2BC7-4B87-924F-583407EF642F}"/>
                </a:ext>
              </a:extLst>
            </p:cNvPr>
            <p:cNvGrpSpPr>
              <a:grpSpLocks/>
            </p:cNvGrpSpPr>
            <p:nvPr/>
          </p:nvGrpSpPr>
          <p:grpSpPr bwMode="auto">
            <a:xfrm>
              <a:off x="0" y="240"/>
              <a:ext cx="96" cy="3936"/>
              <a:chOff x="-8" y="768"/>
              <a:chExt cx="136" cy="3552"/>
            </a:xfrm>
          </p:grpSpPr>
          <p:sp>
            <p:nvSpPr>
              <p:cNvPr id="125973" name="Rectangle 4">
                <a:extLst>
                  <a:ext uri="{FF2B5EF4-FFF2-40B4-BE49-F238E27FC236}">
                    <a16:creationId xmlns:a16="http://schemas.microsoft.com/office/drawing/2014/main" id="{3914FCEB-6B12-450A-A2E7-1912D4ACA0FC}"/>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25974" name="Line 5">
                <a:extLst>
                  <a:ext uri="{FF2B5EF4-FFF2-40B4-BE49-F238E27FC236}">
                    <a16:creationId xmlns:a16="http://schemas.microsoft.com/office/drawing/2014/main" id="{7D41F5BD-2DD5-4947-A33D-B050D5672278}"/>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5972" name="Line 18">
              <a:extLst>
                <a:ext uri="{FF2B5EF4-FFF2-40B4-BE49-F238E27FC236}">
                  <a16:creationId xmlns:a16="http://schemas.microsoft.com/office/drawing/2014/main" id="{B151915C-9236-4216-9360-05D41AFE79F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25955" name="Group 7">
            <a:extLst>
              <a:ext uri="{FF2B5EF4-FFF2-40B4-BE49-F238E27FC236}">
                <a16:creationId xmlns:a16="http://schemas.microsoft.com/office/drawing/2014/main" id="{2EFEC550-ADCA-43B2-98F6-8BF011882B10}"/>
              </a:ext>
            </a:extLst>
          </p:cNvPr>
          <p:cNvGrpSpPr>
            <a:grpSpLocks/>
          </p:cNvGrpSpPr>
          <p:nvPr/>
        </p:nvGrpSpPr>
        <p:grpSpPr bwMode="auto">
          <a:xfrm>
            <a:off x="1752600" y="1371601"/>
            <a:ext cx="2687638" cy="519113"/>
            <a:chOff x="144" y="816"/>
            <a:chExt cx="2688" cy="342"/>
          </a:xfrm>
        </p:grpSpPr>
        <p:sp>
          <p:nvSpPr>
            <p:cNvPr id="125969" name="Rectangle 8">
              <a:extLst>
                <a:ext uri="{FF2B5EF4-FFF2-40B4-BE49-F238E27FC236}">
                  <a16:creationId xmlns:a16="http://schemas.microsoft.com/office/drawing/2014/main" id="{F7C9553D-3350-46A1-9EB1-2899285B4A1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  </a:t>
              </a:r>
            </a:p>
          </p:txBody>
        </p:sp>
        <p:sp>
          <p:nvSpPr>
            <p:cNvPr id="125970" name="Line 9">
              <a:extLst>
                <a:ext uri="{FF2B5EF4-FFF2-40B4-BE49-F238E27FC236}">
                  <a16:creationId xmlns:a16="http://schemas.microsoft.com/office/drawing/2014/main" id="{A2F28629-903F-401C-8C4D-1706167F942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125956" name="Group 13">
            <a:extLst>
              <a:ext uri="{FF2B5EF4-FFF2-40B4-BE49-F238E27FC236}">
                <a16:creationId xmlns:a16="http://schemas.microsoft.com/office/drawing/2014/main" id="{1CA06413-1356-4448-832D-4AFD413E0469}"/>
              </a:ext>
            </a:extLst>
          </p:cNvPr>
          <p:cNvGrpSpPr>
            <a:grpSpLocks/>
          </p:cNvGrpSpPr>
          <p:nvPr/>
        </p:nvGrpSpPr>
        <p:grpSpPr bwMode="auto">
          <a:xfrm>
            <a:off x="2640014" y="1989138"/>
            <a:ext cx="6408737" cy="647700"/>
            <a:chOff x="752" y="1413"/>
            <a:chExt cx="1321" cy="294"/>
          </a:xfrm>
        </p:grpSpPr>
        <p:sp>
          <p:nvSpPr>
            <p:cNvPr id="437262" name="AutoShape 14">
              <a:extLst>
                <a:ext uri="{FF2B5EF4-FFF2-40B4-BE49-F238E27FC236}">
                  <a16:creationId xmlns:a16="http://schemas.microsoft.com/office/drawing/2014/main" id="{502E3B28-2CBD-441B-A12C-5AFD5642ACAB}"/>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437263" name="AutoShape 15">
              <a:extLst>
                <a:ext uri="{FF2B5EF4-FFF2-40B4-BE49-F238E27FC236}">
                  <a16:creationId xmlns:a16="http://schemas.microsoft.com/office/drawing/2014/main" id="{8FA54D7B-BF02-4935-BE8C-90A064460BF6}"/>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437264" name="AutoShape 16">
              <a:extLst>
                <a:ext uri="{FF2B5EF4-FFF2-40B4-BE49-F238E27FC236}">
                  <a16:creationId xmlns:a16="http://schemas.microsoft.com/office/drawing/2014/main" id="{1103F3E5-DD85-475C-B45E-1D35B6AADEF7}"/>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125957" name="Rectangle 17">
            <a:extLst>
              <a:ext uri="{FF2B5EF4-FFF2-40B4-BE49-F238E27FC236}">
                <a16:creationId xmlns:a16="http://schemas.microsoft.com/office/drawing/2014/main" id="{256885AC-069C-44E2-8F5A-6D8CA5137AF8}"/>
              </a:ext>
            </a:extLst>
          </p:cNvPr>
          <p:cNvSpPr>
            <a:spLocks noChangeArrowheads="1"/>
          </p:cNvSpPr>
          <p:nvPr/>
        </p:nvSpPr>
        <p:spPr bwMode="auto">
          <a:xfrm>
            <a:off x="4684714" y="2060576"/>
            <a:ext cx="2058987"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rPr>
              <a:t>神经电生理</a:t>
            </a:r>
            <a:r>
              <a:rPr lang="zh-CN" altLang="en-US" b="1"/>
              <a:t> </a:t>
            </a:r>
          </a:p>
        </p:txBody>
      </p:sp>
      <p:sp>
        <p:nvSpPr>
          <p:cNvPr id="125958" name="AutoShape 5">
            <a:extLst>
              <a:ext uri="{FF2B5EF4-FFF2-40B4-BE49-F238E27FC236}">
                <a16:creationId xmlns:a16="http://schemas.microsoft.com/office/drawing/2014/main" id="{11995FD3-C558-4EE7-A9E9-9A3FFB7A4CFE}"/>
              </a:ext>
            </a:extLst>
          </p:cNvPr>
          <p:cNvSpPr>
            <a:spLocks noChangeArrowheads="1"/>
          </p:cNvSpPr>
          <p:nvPr/>
        </p:nvSpPr>
        <p:spPr bwMode="auto">
          <a:xfrm>
            <a:off x="1919289" y="2708275"/>
            <a:ext cx="8353425" cy="3455988"/>
          </a:xfrm>
          <a:prstGeom prst="roundRect">
            <a:avLst>
              <a:gd name="adj" fmla="val 8366"/>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r>
              <a:rPr lang="en-US" altLang="zh-CN" b="1"/>
              <a:t> CMT 1</a:t>
            </a:r>
            <a:r>
              <a:rPr lang="zh-CN" altLang="en-US" b="1"/>
              <a:t>型</a:t>
            </a:r>
          </a:p>
          <a:p>
            <a:pPr lvl="1" eaLnBrk="1" hangingPunct="1"/>
            <a:r>
              <a:rPr lang="zh-CN" altLang="en-US" b="1"/>
              <a:t>   有广泛的神经传导速度显著下降，不伴传导阻滞，复合肌肉动作电位和感觉神经动作电位的波幅正常或降低</a:t>
            </a:r>
          </a:p>
          <a:p>
            <a:pPr lvl="1" eaLnBrk="1" hangingPunct="1"/>
            <a:r>
              <a:rPr lang="en-US" altLang="zh-CN" b="1"/>
              <a:t>CMT 2 </a:t>
            </a:r>
            <a:r>
              <a:rPr lang="zh-CN" altLang="en-US" b="1"/>
              <a:t>型</a:t>
            </a:r>
          </a:p>
          <a:p>
            <a:pPr lvl="1" eaLnBrk="1" hangingPunct="1"/>
            <a:r>
              <a:rPr lang="zh-CN" altLang="en-US" b="1"/>
              <a:t>   神经传导速度大致正常或轻度下降，复合肌肉动作电位和感觉神经动作电位的波幅明显降低</a:t>
            </a:r>
          </a:p>
        </p:txBody>
      </p:sp>
      <p:grpSp>
        <p:nvGrpSpPr>
          <p:cNvPr id="125959" name="Group 21">
            <a:extLst>
              <a:ext uri="{FF2B5EF4-FFF2-40B4-BE49-F238E27FC236}">
                <a16:creationId xmlns:a16="http://schemas.microsoft.com/office/drawing/2014/main" id="{947C54F5-4892-47FF-8761-0A6B8B9A96C4}"/>
              </a:ext>
            </a:extLst>
          </p:cNvPr>
          <p:cNvGrpSpPr>
            <a:grpSpLocks/>
          </p:cNvGrpSpPr>
          <p:nvPr/>
        </p:nvGrpSpPr>
        <p:grpSpPr bwMode="auto">
          <a:xfrm>
            <a:off x="1774825" y="620713"/>
            <a:ext cx="7327900" cy="685800"/>
            <a:chOff x="144" y="384"/>
            <a:chExt cx="4616" cy="432"/>
          </a:xfrm>
        </p:grpSpPr>
        <p:sp>
          <p:nvSpPr>
            <p:cNvPr id="125960" name="Rectangle 22">
              <a:hlinkClick r:id="rId2" action="ppaction://hlinksldjump"/>
              <a:extLst>
                <a:ext uri="{FF2B5EF4-FFF2-40B4-BE49-F238E27FC236}">
                  <a16:creationId xmlns:a16="http://schemas.microsoft.com/office/drawing/2014/main" id="{10621D99-EC83-40A6-931A-4963A511119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25961" name="Picture 23" descr="图片1">
              <a:extLst>
                <a:ext uri="{FF2B5EF4-FFF2-40B4-BE49-F238E27FC236}">
                  <a16:creationId xmlns:a16="http://schemas.microsoft.com/office/drawing/2014/main" id="{AF96069A-8C0A-4B1D-AAAE-05CF532ED45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Group 2">
            <a:extLst>
              <a:ext uri="{FF2B5EF4-FFF2-40B4-BE49-F238E27FC236}">
                <a16:creationId xmlns:a16="http://schemas.microsoft.com/office/drawing/2014/main" id="{3A647579-3A97-4CB9-8713-C6A4A1E854DA}"/>
              </a:ext>
            </a:extLst>
          </p:cNvPr>
          <p:cNvGrpSpPr>
            <a:grpSpLocks/>
          </p:cNvGrpSpPr>
          <p:nvPr/>
        </p:nvGrpSpPr>
        <p:grpSpPr bwMode="auto">
          <a:xfrm>
            <a:off x="1524000" y="381000"/>
            <a:ext cx="228600" cy="6248400"/>
            <a:chOff x="0" y="240"/>
            <a:chExt cx="144" cy="3936"/>
          </a:xfrm>
        </p:grpSpPr>
        <p:grpSp>
          <p:nvGrpSpPr>
            <p:cNvPr id="127005" name="Group 3">
              <a:extLst>
                <a:ext uri="{FF2B5EF4-FFF2-40B4-BE49-F238E27FC236}">
                  <a16:creationId xmlns:a16="http://schemas.microsoft.com/office/drawing/2014/main" id="{D1FA438A-C51C-44A5-BCE6-A0B468C3D107}"/>
                </a:ext>
              </a:extLst>
            </p:cNvPr>
            <p:cNvGrpSpPr>
              <a:grpSpLocks/>
            </p:cNvGrpSpPr>
            <p:nvPr/>
          </p:nvGrpSpPr>
          <p:grpSpPr bwMode="auto">
            <a:xfrm>
              <a:off x="0" y="240"/>
              <a:ext cx="96" cy="3936"/>
              <a:chOff x="-8" y="768"/>
              <a:chExt cx="136" cy="3552"/>
            </a:xfrm>
          </p:grpSpPr>
          <p:sp>
            <p:nvSpPr>
              <p:cNvPr id="127007" name="Rectangle 4">
                <a:extLst>
                  <a:ext uri="{FF2B5EF4-FFF2-40B4-BE49-F238E27FC236}">
                    <a16:creationId xmlns:a16="http://schemas.microsoft.com/office/drawing/2014/main" id="{AF3EB9DF-9D40-4094-B2C8-A05E3BB0AC5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27008" name="Line 5">
                <a:extLst>
                  <a:ext uri="{FF2B5EF4-FFF2-40B4-BE49-F238E27FC236}">
                    <a16:creationId xmlns:a16="http://schemas.microsoft.com/office/drawing/2014/main" id="{ACC482BC-7157-4DF2-8801-D7F390FB7E0E}"/>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7006" name="Line 18">
              <a:extLst>
                <a:ext uri="{FF2B5EF4-FFF2-40B4-BE49-F238E27FC236}">
                  <a16:creationId xmlns:a16="http://schemas.microsoft.com/office/drawing/2014/main" id="{248975A9-D8FC-45C9-9CA4-067311ACA8F3}"/>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26979" name="Group 13">
            <a:extLst>
              <a:ext uri="{FF2B5EF4-FFF2-40B4-BE49-F238E27FC236}">
                <a16:creationId xmlns:a16="http://schemas.microsoft.com/office/drawing/2014/main" id="{C2A52DAE-C266-4AC0-888C-87F3FE782DDD}"/>
              </a:ext>
            </a:extLst>
          </p:cNvPr>
          <p:cNvGrpSpPr>
            <a:grpSpLocks/>
          </p:cNvGrpSpPr>
          <p:nvPr/>
        </p:nvGrpSpPr>
        <p:grpSpPr bwMode="auto">
          <a:xfrm>
            <a:off x="2640014" y="1989138"/>
            <a:ext cx="6408737" cy="647700"/>
            <a:chOff x="752" y="1413"/>
            <a:chExt cx="1321" cy="294"/>
          </a:xfrm>
        </p:grpSpPr>
        <p:sp>
          <p:nvSpPr>
            <p:cNvPr id="438286" name="AutoShape 14">
              <a:extLst>
                <a:ext uri="{FF2B5EF4-FFF2-40B4-BE49-F238E27FC236}">
                  <a16:creationId xmlns:a16="http://schemas.microsoft.com/office/drawing/2014/main" id="{9AF0FD27-93E0-438B-BFAB-82DBA8D252C2}"/>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438287" name="AutoShape 15">
              <a:extLst>
                <a:ext uri="{FF2B5EF4-FFF2-40B4-BE49-F238E27FC236}">
                  <a16:creationId xmlns:a16="http://schemas.microsoft.com/office/drawing/2014/main" id="{7C3AD7E8-AAF5-4148-8C90-6050D22ECE8F}"/>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438288" name="AutoShape 16">
              <a:extLst>
                <a:ext uri="{FF2B5EF4-FFF2-40B4-BE49-F238E27FC236}">
                  <a16:creationId xmlns:a16="http://schemas.microsoft.com/office/drawing/2014/main" id="{7768260F-D772-46EB-89EA-1A4F4F6FB2FE}"/>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126980" name="Rectangle 17">
            <a:extLst>
              <a:ext uri="{FF2B5EF4-FFF2-40B4-BE49-F238E27FC236}">
                <a16:creationId xmlns:a16="http://schemas.microsoft.com/office/drawing/2014/main" id="{ADB6839C-80A1-4ED4-B864-588E3F8217ED}"/>
              </a:ext>
            </a:extLst>
          </p:cNvPr>
          <p:cNvSpPr>
            <a:spLocks noChangeArrowheads="1"/>
          </p:cNvSpPr>
          <p:nvPr/>
        </p:nvSpPr>
        <p:spPr bwMode="auto">
          <a:xfrm>
            <a:off x="4684714" y="2060576"/>
            <a:ext cx="2327275"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rPr>
              <a:t>周围神经活检</a:t>
            </a:r>
          </a:p>
        </p:txBody>
      </p:sp>
      <p:sp>
        <p:nvSpPr>
          <p:cNvPr id="126981" name="AutoShape 5">
            <a:extLst>
              <a:ext uri="{FF2B5EF4-FFF2-40B4-BE49-F238E27FC236}">
                <a16:creationId xmlns:a16="http://schemas.microsoft.com/office/drawing/2014/main" id="{6A63BA2E-534D-42FF-B851-E2BA954AB6C9}"/>
              </a:ext>
            </a:extLst>
          </p:cNvPr>
          <p:cNvSpPr>
            <a:spLocks noChangeArrowheads="1"/>
          </p:cNvSpPr>
          <p:nvPr/>
        </p:nvSpPr>
        <p:spPr bwMode="auto">
          <a:xfrm>
            <a:off x="2782888" y="2779714"/>
            <a:ext cx="3384550" cy="649287"/>
          </a:xfrm>
          <a:prstGeom prst="roundRect">
            <a:avLst>
              <a:gd name="adj" fmla="val 83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脱髓鞘和轴索变性</a:t>
            </a:r>
          </a:p>
        </p:txBody>
      </p:sp>
      <p:grpSp>
        <p:nvGrpSpPr>
          <p:cNvPr id="126982" name="Group 21">
            <a:extLst>
              <a:ext uri="{FF2B5EF4-FFF2-40B4-BE49-F238E27FC236}">
                <a16:creationId xmlns:a16="http://schemas.microsoft.com/office/drawing/2014/main" id="{BEA29BEE-502D-4CD8-A7DD-6C555A3A2BE1}"/>
              </a:ext>
            </a:extLst>
          </p:cNvPr>
          <p:cNvGrpSpPr>
            <a:grpSpLocks/>
          </p:cNvGrpSpPr>
          <p:nvPr/>
        </p:nvGrpSpPr>
        <p:grpSpPr bwMode="auto">
          <a:xfrm>
            <a:off x="2782889" y="3933825"/>
            <a:ext cx="6408737" cy="647700"/>
            <a:chOff x="752" y="1413"/>
            <a:chExt cx="1321" cy="294"/>
          </a:xfrm>
        </p:grpSpPr>
        <p:sp>
          <p:nvSpPr>
            <p:cNvPr id="438294" name="AutoShape 22">
              <a:extLst>
                <a:ext uri="{FF2B5EF4-FFF2-40B4-BE49-F238E27FC236}">
                  <a16:creationId xmlns:a16="http://schemas.microsoft.com/office/drawing/2014/main" id="{3D8D246E-8BD2-42AE-8F38-7391710BF4F6}"/>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438295" name="AutoShape 23">
              <a:extLst>
                <a:ext uri="{FF2B5EF4-FFF2-40B4-BE49-F238E27FC236}">
                  <a16:creationId xmlns:a16="http://schemas.microsoft.com/office/drawing/2014/main" id="{DF0A9E5F-7BE6-4284-95AF-3A5D0DC1AC8A}"/>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438296" name="AutoShape 24">
              <a:extLst>
                <a:ext uri="{FF2B5EF4-FFF2-40B4-BE49-F238E27FC236}">
                  <a16:creationId xmlns:a16="http://schemas.microsoft.com/office/drawing/2014/main" id="{9184D438-A086-4A0B-8128-D7318A84E5D7}"/>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126983" name="Rectangle 25">
            <a:extLst>
              <a:ext uri="{FF2B5EF4-FFF2-40B4-BE49-F238E27FC236}">
                <a16:creationId xmlns:a16="http://schemas.microsoft.com/office/drawing/2014/main" id="{97C13B9B-CCA4-4166-80CC-EAB7269F6F11}"/>
              </a:ext>
            </a:extLst>
          </p:cNvPr>
          <p:cNvSpPr>
            <a:spLocks noChangeArrowheads="1"/>
          </p:cNvSpPr>
          <p:nvPr/>
        </p:nvSpPr>
        <p:spPr bwMode="auto">
          <a:xfrm>
            <a:off x="5289550" y="3989388"/>
            <a:ext cx="1612900"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bg1"/>
                </a:solidFill>
              </a:rPr>
              <a:t>基因检测</a:t>
            </a:r>
          </a:p>
        </p:txBody>
      </p:sp>
      <p:sp>
        <p:nvSpPr>
          <p:cNvPr id="126984" name="AutoShape 5">
            <a:extLst>
              <a:ext uri="{FF2B5EF4-FFF2-40B4-BE49-F238E27FC236}">
                <a16:creationId xmlns:a16="http://schemas.microsoft.com/office/drawing/2014/main" id="{A03ED9E6-017A-4E75-841D-A89AFC81E407}"/>
              </a:ext>
            </a:extLst>
          </p:cNvPr>
          <p:cNvSpPr>
            <a:spLocks noChangeArrowheads="1"/>
          </p:cNvSpPr>
          <p:nvPr/>
        </p:nvSpPr>
        <p:spPr bwMode="auto">
          <a:xfrm>
            <a:off x="2278063" y="4941888"/>
            <a:ext cx="5473700" cy="647700"/>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r>
              <a:rPr lang="zh-CN" altLang="en-US" b="1"/>
              <a:t>遗传学检查有助于疾病的分型</a:t>
            </a:r>
          </a:p>
        </p:txBody>
      </p:sp>
      <p:grpSp>
        <p:nvGrpSpPr>
          <p:cNvPr id="126985" name="Group 28">
            <a:extLst>
              <a:ext uri="{FF2B5EF4-FFF2-40B4-BE49-F238E27FC236}">
                <a16:creationId xmlns:a16="http://schemas.microsoft.com/office/drawing/2014/main" id="{0CE94920-D67F-4608-9976-1387A7BAF7B5}"/>
              </a:ext>
            </a:extLst>
          </p:cNvPr>
          <p:cNvGrpSpPr>
            <a:grpSpLocks/>
          </p:cNvGrpSpPr>
          <p:nvPr/>
        </p:nvGrpSpPr>
        <p:grpSpPr bwMode="auto">
          <a:xfrm>
            <a:off x="1774825" y="620713"/>
            <a:ext cx="7327900" cy="685800"/>
            <a:chOff x="144" y="384"/>
            <a:chExt cx="4616" cy="432"/>
          </a:xfrm>
        </p:grpSpPr>
        <p:sp>
          <p:nvSpPr>
            <p:cNvPr id="126989" name="Rectangle 29">
              <a:hlinkClick r:id="rId2" action="ppaction://hlinksldjump"/>
              <a:extLst>
                <a:ext uri="{FF2B5EF4-FFF2-40B4-BE49-F238E27FC236}">
                  <a16:creationId xmlns:a16="http://schemas.microsoft.com/office/drawing/2014/main" id="{5891F187-F272-43F0-9869-7274086477E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26990" name="Picture 30" descr="图片1">
              <a:extLst>
                <a:ext uri="{FF2B5EF4-FFF2-40B4-BE49-F238E27FC236}">
                  <a16:creationId xmlns:a16="http://schemas.microsoft.com/office/drawing/2014/main" id="{A6668407-5478-4E72-8BC9-AD13E87F628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6986" name="Group 31">
            <a:extLst>
              <a:ext uri="{FF2B5EF4-FFF2-40B4-BE49-F238E27FC236}">
                <a16:creationId xmlns:a16="http://schemas.microsoft.com/office/drawing/2014/main" id="{178DF325-D2D7-4653-82C7-EC64BEABE892}"/>
              </a:ext>
            </a:extLst>
          </p:cNvPr>
          <p:cNvGrpSpPr>
            <a:grpSpLocks/>
          </p:cNvGrpSpPr>
          <p:nvPr/>
        </p:nvGrpSpPr>
        <p:grpSpPr bwMode="auto">
          <a:xfrm>
            <a:off x="1752600" y="1371601"/>
            <a:ext cx="2687638" cy="519113"/>
            <a:chOff x="144" y="816"/>
            <a:chExt cx="2688" cy="342"/>
          </a:xfrm>
        </p:grpSpPr>
        <p:sp>
          <p:nvSpPr>
            <p:cNvPr id="126987" name="Rectangle 32">
              <a:extLst>
                <a:ext uri="{FF2B5EF4-FFF2-40B4-BE49-F238E27FC236}">
                  <a16:creationId xmlns:a16="http://schemas.microsoft.com/office/drawing/2014/main" id="{6498FCA5-24AB-4B12-85E6-B3B55C627280}"/>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  </a:t>
              </a:r>
            </a:p>
          </p:txBody>
        </p:sp>
        <p:sp>
          <p:nvSpPr>
            <p:cNvPr id="126988" name="Line 33">
              <a:extLst>
                <a:ext uri="{FF2B5EF4-FFF2-40B4-BE49-F238E27FC236}">
                  <a16:creationId xmlns:a16="http://schemas.microsoft.com/office/drawing/2014/main" id="{6DE89C20-3C75-4E7F-BA87-9A90A7D48035}"/>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2">
            <a:extLst>
              <a:ext uri="{FF2B5EF4-FFF2-40B4-BE49-F238E27FC236}">
                <a16:creationId xmlns:a16="http://schemas.microsoft.com/office/drawing/2014/main" id="{699A8416-9519-4E60-8E5B-650A8D5FDF3E}"/>
              </a:ext>
            </a:extLst>
          </p:cNvPr>
          <p:cNvGrpSpPr>
            <a:grpSpLocks/>
          </p:cNvGrpSpPr>
          <p:nvPr/>
        </p:nvGrpSpPr>
        <p:grpSpPr bwMode="auto">
          <a:xfrm>
            <a:off x="1524000" y="381000"/>
            <a:ext cx="228600" cy="6248400"/>
            <a:chOff x="0" y="240"/>
            <a:chExt cx="144" cy="3936"/>
          </a:xfrm>
        </p:grpSpPr>
        <p:grpSp>
          <p:nvGrpSpPr>
            <p:cNvPr id="128011" name="Group 3">
              <a:extLst>
                <a:ext uri="{FF2B5EF4-FFF2-40B4-BE49-F238E27FC236}">
                  <a16:creationId xmlns:a16="http://schemas.microsoft.com/office/drawing/2014/main" id="{6440756D-CFB4-46A1-B507-ED976ED63474}"/>
                </a:ext>
              </a:extLst>
            </p:cNvPr>
            <p:cNvGrpSpPr>
              <a:grpSpLocks/>
            </p:cNvGrpSpPr>
            <p:nvPr/>
          </p:nvGrpSpPr>
          <p:grpSpPr bwMode="auto">
            <a:xfrm>
              <a:off x="0" y="240"/>
              <a:ext cx="96" cy="3936"/>
              <a:chOff x="-8" y="768"/>
              <a:chExt cx="136" cy="3552"/>
            </a:xfrm>
          </p:grpSpPr>
          <p:sp>
            <p:nvSpPr>
              <p:cNvPr id="128013" name="Rectangle 4">
                <a:extLst>
                  <a:ext uri="{FF2B5EF4-FFF2-40B4-BE49-F238E27FC236}">
                    <a16:creationId xmlns:a16="http://schemas.microsoft.com/office/drawing/2014/main" id="{F4B10233-7B16-4F2E-97AA-92D0D5F7D3FC}"/>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28014" name="Line 5">
                <a:extLst>
                  <a:ext uri="{FF2B5EF4-FFF2-40B4-BE49-F238E27FC236}">
                    <a16:creationId xmlns:a16="http://schemas.microsoft.com/office/drawing/2014/main" id="{24167AF6-1171-41A4-9666-467BC6E0B81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8012" name="Line 18">
              <a:extLst>
                <a:ext uri="{FF2B5EF4-FFF2-40B4-BE49-F238E27FC236}">
                  <a16:creationId xmlns:a16="http://schemas.microsoft.com/office/drawing/2014/main" id="{6F97CF6F-D47D-4CF8-A9C1-911607E371C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28003" name="Group 7">
            <a:extLst>
              <a:ext uri="{FF2B5EF4-FFF2-40B4-BE49-F238E27FC236}">
                <a16:creationId xmlns:a16="http://schemas.microsoft.com/office/drawing/2014/main" id="{BA22B77A-09AE-4AA5-B148-B9C9C747F491}"/>
              </a:ext>
            </a:extLst>
          </p:cNvPr>
          <p:cNvGrpSpPr>
            <a:grpSpLocks/>
          </p:cNvGrpSpPr>
          <p:nvPr/>
        </p:nvGrpSpPr>
        <p:grpSpPr bwMode="auto">
          <a:xfrm>
            <a:off x="1752600" y="1371601"/>
            <a:ext cx="2687638" cy="519113"/>
            <a:chOff x="144" y="816"/>
            <a:chExt cx="2688" cy="342"/>
          </a:xfrm>
        </p:grpSpPr>
        <p:sp>
          <p:nvSpPr>
            <p:cNvPr id="128009" name="Rectangle 8">
              <a:extLst>
                <a:ext uri="{FF2B5EF4-FFF2-40B4-BE49-F238E27FC236}">
                  <a16:creationId xmlns:a16="http://schemas.microsoft.com/office/drawing/2014/main" id="{B2AE9BCA-11D4-4A05-AE86-D8945A643F60}"/>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诊    断 </a:t>
              </a:r>
            </a:p>
          </p:txBody>
        </p:sp>
        <p:sp>
          <p:nvSpPr>
            <p:cNvPr id="128010" name="Line 9">
              <a:extLst>
                <a:ext uri="{FF2B5EF4-FFF2-40B4-BE49-F238E27FC236}">
                  <a16:creationId xmlns:a16="http://schemas.microsoft.com/office/drawing/2014/main" id="{6861DF22-B640-418D-95A4-F59672051401}"/>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28004" name="AutoShape 5">
            <a:extLst>
              <a:ext uri="{FF2B5EF4-FFF2-40B4-BE49-F238E27FC236}">
                <a16:creationId xmlns:a16="http://schemas.microsoft.com/office/drawing/2014/main" id="{EAD7BF81-8E92-4383-85F7-62864FB40798}"/>
              </a:ext>
            </a:extLst>
          </p:cNvPr>
          <p:cNvSpPr>
            <a:spLocks noChangeArrowheads="1"/>
          </p:cNvSpPr>
          <p:nvPr/>
        </p:nvSpPr>
        <p:spPr bwMode="auto">
          <a:xfrm>
            <a:off x="2928938" y="2060575"/>
            <a:ext cx="5975350" cy="4032250"/>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Font typeface="Wingdings" panose="05000000000000000000" pitchFamily="2" charset="2"/>
              <a:buChar char="Ø"/>
            </a:pPr>
            <a:r>
              <a:rPr lang="zh-CN" altLang="en-US" b="1"/>
              <a:t>儿童或青春期起病</a:t>
            </a:r>
          </a:p>
          <a:p>
            <a:pPr eaLnBrk="1" hangingPunct="1">
              <a:lnSpc>
                <a:spcPct val="80000"/>
              </a:lnSpc>
              <a:buClr>
                <a:schemeClr val="hlink"/>
              </a:buClr>
              <a:buFont typeface="Wingdings" panose="05000000000000000000" pitchFamily="2" charset="2"/>
              <a:buChar char="Ø"/>
            </a:pPr>
            <a:r>
              <a:rPr lang="zh-CN" altLang="en-US" b="1"/>
              <a:t>家族史</a:t>
            </a:r>
          </a:p>
          <a:p>
            <a:pPr eaLnBrk="1" hangingPunct="1">
              <a:lnSpc>
                <a:spcPct val="80000"/>
              </a:lnSpc>
              <a:buClr>
                <a:schemeClr val="hlink"/>
              </a:buClr>
              <a:buFont typeface="Wingdings" panose="05000000000000000000" pitchFamily="2" charset="2"/>
              <a:buChar char="Ø"/>
            </a:pPr>
            <a:r>
              <a:rPr lang="zh-CN" altLang="en-US" b="1"/>
              <a:t>缓慢进展的对称性双下肢无力</a:t>
            </a:r>
          </a:p>
          <a:p>
            <a:pPr eaLnBrk="1" hangingPunct="1">
              <a:lnSpc>
                <a:spcPct val="80000"/>
              </a:lnSpc>
              <a:buClr>
                <a:schemeClr val="hlink"/>
              </a:buClr>
              <a:buFont typeface="Wingdings" panose="05000000000000000000" pitchFamily="2" charset="2"/>
              <a:buChar char="Ø"/>
            </a:pPr>
            <a:r>
              <a:rPr lang="zh-CN" altLang="en-US" b="1">
                <a:latin typeface="宋体" panose="02010600030101010101" pitchFamily="2" charset="-122"/>
              </a:rPr>
              <a:t>“</a:t>
            </a:r>
            <a:r>
              <a:rPr lang="zh-CN" altLang="en-US" b="1"/>
              <a:t>鹤腿</a:t>
            </a:r>
            <a:r>
              <a:rPr lang="zh-CN" altLang="en-US" b="1">
                <a:latin typeface="宋体" panose="02010600030101010101" pitchFamily="2" charset="-122"/>
              </a:rPr>
              <a:t>”</a:t>
            </a:r>
            <a:r>
              <a:rPr lang="zh-CN" altLang="en-US" b="1"/>
              <a:t>、足下垂、弓形足</a:t>
            </a:r>
          </a:p>
          <a:p>
            <a:pPr eaLnBrk="1" hangingPunct="1">
              <a:lnSpc>
                <a:spcPct val="80000"/>
              </a:lnSpc>
              <a:buClr>
                <a:schemeClr val="hlink"/>
              </a:buClr>
              <a:buFont typeface="Wingdings" panose="05000000000000000000" pitchFamily="2" charset="2"/>
              <a:buChar char="Ø"/>
            </a:pPr>
            <a:r>
              <a:rPr lang="zh-CN" altLang="en-US" b="1"/>
              <a:t>感觉障碍</a:t>
            </a:r>
          </a:p>
          <a:p>
            <a:pPr eaLnBrk="1" hangingPunct="1">
              <a:lnSpc>
                <a:spcPct val="80000"/>
              </a:lnSpc>
              <a:buClr>
                <a:schemeClr val="hlink"/>
              </a:buClr>
              <a:buFont typeface="Wingdings" panose="05000000000000000000" pitchFamily="2" charset="2"/>
              <a:buChar char="Ø"/>
            </a:pPr>
            <a:r>
              <a:rPr lang="zh-CN" altLang="en-US" b="1"/>
              <a:t>腱反射减弱或消失</a:t>
            </a:r>
          </a:p>
          <a:p>
            <a:pPr eaLnBrk="1" hangingPunct="1">
              <a:lnSpc>
                <a:spcPct val="80000"/>
              </a:lnSpc>
              <a:buClr>
                <a:schemeClr val="hlink"/>
              </a:buClr>
              <a:buFont typeface="Wingdings" panose="05000000000000000000" pitchFamily="2" charset="2"/>
              <a:buChar char="Ø"/>
            </a:pPr>
            <a:r>
              <a:rPr lang="zh-CN" altLang="en-US" b="1"/>
              <a:t>运动神经传导速度减慢</a:t>
            </a:r>
          </a:p>
          <a:p>
            <a:pPr eaLnBrk="1" hangingPunct="1">
              <a:lnSpc>
                <a:spcPct val="80000"/>
              </a:lnSpc>
              <a:buClr>
                <a:schemeClr val="hlink"/>
              </a:buClr>
              <a:buFont typeface="Wingdings" panose="05000000000000000000" pitchFamily="2" charset="2"/>
              <a:buChar char="Ø"/>
            </a:pPr>
            <a:r>
              <a:rPr lang="zh-CN" altLang="en-US" b="1"/>
              <a:t>神经活检有脱髓鞘和</a:t>
            </a:r>
            <a:r>
              <a:rPr lang="en-US" altLang="zh-CN" b="1"/>
              <a:t>/</a:t>
            </a:r>
            <a:r>
              <a:rPr lang="zh-CN" altLang="en-US" b="1"/>
              <a:t>或轴索变性</a:t>
            </a:r>
          </a:p>
          <a:p>
            <a:pPr eaLnBrk="1" hangingPunct="1">
              <a:lnSpc>
                <a:spcPct val="80000"/>
              </a:lnSpc>
              <a:buClr>
                <a:schemeClr val="hlink"/>
              </a:buClr>
              <a:buFont typeface="Wingdings" panose="05000000000000000000" pitchFamily="2" charset="2"/>
              <a:buChar char="Ø"/>
            </a:pPr>
            <a:r>
              <a:rPr lang="zh-CN" altLang="en-US" b="1"/>
              <a:t>基因检测的异常        确诊</a:t>
            </a:r>
          </a:p>
        </p:txBody>
      </p:sp>
      <p:sp>
        <p:nvSpPr>
          <p:cNvPr id="128005" name="Line 28">
            <a:extLst>
              <a:ext uri="{FF2B5EF4-FFF2-40B4-BE49-F238E27FC236}">
                <a16:creationId xmlns:a16="http://schemas.microsoft.com/office/drawing/2014/main" id="{EC365D51-2A61-47CC-B40D-0521336013EB}"/>
              </a:ext>
            </a:extLst>
          </p:cNvPr>
          <p:cNvSpPr>
            <a:spLocks noChangeShapeType="1"/>
          </p:cNvSpPr>
          <p:nvPr/>
        </p:nvSpPr>
        <p:spPr bwMode="auto">
          <a:xfrm>
            <a:off x="6167439" y="5805488"/>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128006" name="Group 29">
            <a:extLst>
              <a:ext uri="{FF2B5EF4-FFF2-40B4-BE49-F238E27FC236}">
                <a16:creationId xmlns:a16="http://schemas.microsoft.com/office/drawing/2014/main" id="{6CB568F1-0204-4A6B-BCB0-5ECF2AA5EFB7}"/>
              </a:ext>
            </a:extLst>
          </p:cNvPr>
          <p:cNvGrpSpPr>
            <a:grpSpLocks/>
          </p:cNvGrpSpPr>
          <p:nvPr/>
        </p:nvGrpSpPr>
        <p:grpSpPr bwMode="auto">
          <a:xfrm>
            <a:off x="1774825" y="620713"/>
            <a:ext cx="7327900" cy="685800"/>
            <a:chOff x="144" y="384"/>
            <a:chExt cx="4616" cy="432"/>
          </a:xfrm>
        </p:grpSpPr>
        <p:sp>
          <p:nvSpPr>
            <p:cNvPr id="128007" name="Rectangle 30">
              <a:hlinkClick r:id="rId2" action="ppaction://hlinksldjump"/>
              <a:extLst>
                <a:ext uri="{FF2B5EF4-FFF2-40B4-BE49-F238E27FC236}">
                  <a16:creationId xmlns:a16="http://schemas.microsoft.com/office/drawing/2014/main" id="{12B0D782-E804-4111-AD77-75633E54838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28008" name="Picture 31" descr="图片1">
              <a:extLst>
                <a:ext uri="{FF2B5EF4-FFF2-40B4-BE49-F238E27FC236}">
                  <a16:creationId xmlns:a16="http://schemas.microsoft.com/office/drawing/2014/main" id="{DD7D7436-822F-4B37-8D64-A1DD564D128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a:extLst>
              <a:ext uri="{FF2B5EF4-FFF2-40B4-BE49-F238E27FC236}">
                <a16:creationId xmlns:a16="http://schemas.microsoft.com/office/drawing/2014/main" id="{D140DEC6-0E6B-438E-B584-7291C47DE057}"/>
              </a:ext>
            </a:extLst>
          </p:cNvPr>
          <p:cNvGrpSpPr>
            <a:grpSpLocks/>
          </p:cNvGrpSpPr>
          <p:nvPr/>
        </p:nvGrpSpPr>
        <p:grpSpPr bwMode="auto">
          <a:xfrm>
            <a:off x="1524000" y="381000"/>
            <a:ext cx="228600" cy="6248400"/>
            <a:chOff x="0" y="240"/>
            <a:chExt cx="144" cy="3936"/>
          </a:xfrm>
        </p:grpSpPr>
        <p:grpSp>
          <p:nvGrpSpPr>
            <p:cNvPr id="129035" name="Group 3">
              <a:extLst>
                <a:ext uri="{FF2B5EF4-FFF2-40B4-BE49-F238E27FC236}">
                  <a16:creationId xmlns:a16="http://schemas.microsoft.com/office/drawing/2014/main" id="{2424B465-3714-4146-BDD7-478AF6AC7563}"/>
                </a:ext>
              </a:extLst>
            </p:cNvPr>
            <p:cNvGrpSpPr>
              <a:grpSpLocks/>
            </p:cNvGrpSpPr>
            <p:nvPr/>
          </p:nvGrpSpPr>
          <p:grpSpPr bwMode="auto">
            <a:xfrm>
              <a:off x="0" y="240"/>
              <a:ext cx="96" cy="3936"/>
              <a:chOff x="-8" y="768"/>
              <a:chExt cx="136" cy="3552"/>
            </a:xfrm>
          </p:grpSpPr>
          <p:sp>
            <p:nvSpPr>
              <p:cNvPr id="129037" name="Rectangle 4">
                <a:extLst>
                  <a:ext uri="{FF2B5EF4-FFF2-40B4-BE49-F238E27FC236}">
                    <a16:creationId xmlns:a16="http://schemas.microsoft.com/office/drawing/2014/main" id="{180ADA8C-A6E1-4980-B7A7-A84474F935F4}"/>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29038" name="Line 5">
                <a:extLst>
                  <a:ext uri="{FF2B5EF4-FFF2-40B4-BE49-F238E27FC236}">
                    <a16:creationId xmlns:a16="http://schemas.microsoft.com/office/drawing/2014/main" id="{61EC45A3-D644-498D-B041-9827833D10A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9036" name="Line 18">
              <a:extLst>
                <a:ext uri="{FF2B5EF4-FFF2-40B4-BE49-F238E27FC236}">
                  <a16:creationId xmlns:a16="http://schemas.microsoft.com/office/drawing/2014/main" id="{86BF2445-B1A3-4127-9C51-6AF59CD7BFE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29027" name="Group 7">
            <a:extLst>
              <a:ext uri="{FF2B5EF4-FFF2-40B4-BE49-F238E27FC236}">
                <a16:creationId xmlns:a16="http://schemas.microsoft.com/office/drawing/2014/main" id="{03BFB937-718A-4CC4-A6BC-4BD26FB13AFF}"/>
              </a:ext>
            </a:extLst>
          </p:cNvPr>
          <p:cNvGrpSpPr>
            <a:grpSpLocks/>
          </p:cNvGrpSpPr>
          <p:nvPr/>
        </p:nvGrpSpPr>
        <p:grpSpPr bwMode="auto">
          <a:xfrm>
            <a:off x="1752600" y="1371601"/>
            <a:ext cx="2687638" cy="519113"/>
            <a:chOff x="144" y="816"/>
            <a:chExt cx="2688" cy="342"/>
          </a:xfrm>
        </p:grpSpPr>
        <p:sp>
          <p:nvSpPr>
            <p:cNvPr id="129033" name="Rectangle 8">
              <a:extLst>
                <a:ext uri="{FF2B5EF4-FFF2-40B4-BE49-F238E27FC236}">
                  <a16:creationId xmlns:a16="http://schemas.microsoft.com/office/drawing/2014/main" id="{66FDA60E-5968-42BF-87D5-263078C2AD49}"/>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   </a:t>
              </a:r>
            </a:p>
          </p:txBody>
        </p:sp>
        <p:sp>
          <p:nvSpPr>
            <p:cNvPr id="129034" name="Line 9">
              <a:extLst>
                <a:ext uri="{FF2B5EF4-FFF2-40B4-BE49-F238E27FC236}">
                  <a16:creationId xmlns:a16="http://schemas.microsoft.com/office/drawing/2014/main" id="{953A5644-2842-434E-97E2-74FFE8104B5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29028" name="Rectangle 15">
            <a:extLst>
              <a:ext uri="{FF2B5EF4-FFF2-40B4-BE49-F238E27FC236}">
                <a16:creationId xmlns:a16="http://schemas.microsoft.com/office/drawing/2014/main" id="{CCAB902F-F9E0-4830-8C22-40EC665F23E2}"/>
              </a:ext>
            </a:extLst>
          </p:cNvPr>
          <p:cNvSpPr>
            <a:spLocks noChangeArrowheads="1"/>
          </p:cNvSpPr>
          <p:nvPr/>
        </p:nvSpPr>
        <p:spPr bwMode="auto">
          <a:xfrm>
            <a:off x="2135188" y="2060575"/>
            <a:ext cx="3143250" cy="579438"/>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solidFill>
                  <a:schemeClr val="accent2"/>
                </a:solidFill>
              </a:rPr>
              <a:t>远端型肌营养不良</a:t>
            </a:r>
            <a:r>
              <a:rPr lang="zh-CN" altLang="en-US" sz="3200" b="1">
                <a:solidFill>
                  <a:schemeClr val="accent2"/>
                </a:solidFill>
              </a:rPr>
              <a:t> </a:t>
            </a:r>
          </a:p>
        </p:txBody>
      </p:sp>
      <p:sp>
        <p:nvSpPr>
          <p:cNvPr id="129029" name="Rectangle 16">
            <a:extLst>
              <a:ext uri="{FF2B5EF4-FFF2-40B4-BE49-F238E27FC236}">
                <a16:creationId xmlns:a16="http://schemas.microsoft.com/office/drawing/2014/main" id="{C8F165C4-F30E-4179-9B07-127E46F43874}"/>
              </a:ext>
            </a:extLst>
          </p:cNvPr>
          <p:cNvSpPr>
            <a:spLocks noChangeArrowheads="1"/>
          </p:cNvSpPr>
          <p:nvPr/>
        </p:nvSpPr>
        <p:spPr bwMode="auto">
          <a:xfrm>
            <a:off x="2063750" y="2636838"/>
            <a:ext cx="7416800" cy="24003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Font typeface="Wingdings" panose="05000000000000000000" pitchFamily="2" charset="2"/>
              <a:buChar char="Ø"/>
            </a:pPr>
            <a:r>
              <a:rPr lang="zh-CN" altLang="en-US" b="1"/>
              <a:t>四肢远端逐渐向上发展的肌无力、肌萎缩</a:t>
            </a:r>
          </a:p>
          <a:p>
            <a:pPr eaLnBrk="1" hangingPunct="1">
              <a:lnSpc>
                <a:spcPct val="120000"/>
              </a:lnSpc>
              <a:buClr>
                <a:schemeClr val="hlink"/>
              </a:buClr>
              <a:buFont typeface="Wingdings" panose="05000000000000000000" pitchFamily="2" charset="2"/>
              <a:buChar char="Ø"/>
            </a:pPr>
            <a:r>
              <a:rPr lang="zh-CN" altLang="en-US" b="1"/>
              <a:t>成年期发病</a:t>
            </a:r>
          </a:p>
          <a:p>
            <a:pPr eaLnBrk="1" hangingPunct="1">
              <a:lnSpc>
                <a:spcPct val="120000"/>
              </a:lnSpc>
              <a:buClr>
                <a:schemeClr val="hlink"/>
              </a:buClr>
              <a:buFont typeface="Wingdings" panose="05000000000000000000" pitchFamily="2" charset="2"/>
              <a:buChar char="Ø"/>
            </a:pPr>
            <a:r>
              <a:rPr lang="zh-CN" altLang="en-US" b="1"/>
              <a:t>肌电图呈肌源性改变</a:t>
            </a:r>
          </a:p>
          <a:p>
            <a:pPr eaLnBrk="1" hangingPunct="1">
              <a:lnSpc>
                <a:spcPct val="120000"/>
              </a:lnSpc>
              <a:buClr>
                <a:schemeClr val="hlink"/>
              </a:buClr>
              <a:buFont typeface="Wingdings" panose="05000000000000000000" pitchFamily="2" charset="2"/>
              <a:buChar char="Ø"/>
            </a:pPr>
            <a:r>
              <a:rPr lang="zh-CN" altLang="en-US" b="1"/>
              <a:t>运动神经传导速度正常</a:t>
            </a:r>
          </a:p>
        </p:txBody>
      </p:sp>
      <p:grpSp>
        <p:nvGrpSpPr>
          <p:cNvPr id="129030" name="Group 18">
            <a:extLst>
              <a:ext uri="{FF2B5EF4-FFF2-40B4-BE49-F238E27FC236}">
                <a16:creationId xmlns:a16="http://schemas.microsoft.com/office/drawing/2014/main" id="{17C63677-9531-4417-AF81-4012442AC5D9}"/>
              </a:ext>
            </a:extLst>
          </p:cNvPr>
          <p:cNvGrpSpPr>
            <a:grpSpLocks/>
          </p:cNvGrpSpPr>
          <p:nvPr/>
        </p:nvGrpSpPr>
        <p:grpSpPr bwMode="auto">
          <a:xfrm>
            <a:off x="1774825" y="620713"/>
            <a:ext cx="7327900" cy="685800"/>
            <a:chOff x="144" y="384"/>
            <a:chExt cx="4616" cy="432"/>
          </a:xfrm>
        </p:grpSpPr>
        <p:sp>
          <p:nvSpPr>
            <p:cNvPr id="129031" name="Rectangle 19">
              <a:hlinkClick r:id="rId2" action="ppaction://hlinksldjump"/>
              <a:extLst>
                <a:ext uri="{FF2B5EF4-FFF2-40B4-BE49-F238E27FC236}">
                  <a16:creationId xmlns:a16="http://schemas.microsoft.com/office/drawing/2014/main" id="{8CB937B7-1625-40B3-98C7-BDBAE3C4200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29032" name="Picture 20" descr="图片1">
              <a:extLst>
                <a:ext uri="{FF2B5EF4-FFF2-40B4-BE49-F238E27FC236}">
                  <a16:creationId xmlns:a16="http://schemas.microsoft.com/office/drawing/2014/main" id="{C8A84BF5-C40F-4E4B-BA16-792C955C1DD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52">
            <a:extLst>
              <a:ext uri="{FF2B5EF4-FFF2-40B4-BE49-F238E27FC236}">
                <a16:creationId xmlns:a16="http://schemas.microsoft.com/office/drawing/2014/main" id="{4C574599-D754-48FD-A075-26A99CA9330C}"/>
              </a:ext>
            </a:extLst>
          </p:cNvPr>
          <p:cNvGrpSpPr>
            <a:grpSpLocks/>
          </p:cNvGrpSpPr>
          <p:nvPr/>
        </p:nvGrpSpPr>
        <p:grpSpPr bwMode="auto">
          <a:xfrm>
            <a:off x="1524000" y="381000"/>
            <a:ext cx="228600" cy="6248400"/>
            <a:chOff x="0" y="240"/>
            <a:chExt cx="144" cy="3936"/>
          </a:xfrm>
        </p:grpSpPr>
        <p:grpSp>
          <p:nvGrpSpPr>
            <p:cNvPr id="22538" name="Group 3">
              <a:extLst>
                <a:ext uri="{FF2B5EF4-FFF2-40B4-BE49-F238E27FC236}">
                  <a16:creationId xmlns:a16="http://schemas.microsoft.com/office/drawing/2014/main" id="{FA0D009D-4121-4FEA-BF86-F39E111FE048}"/>
                </a:ext>
              </a:extLst>
            </p:cNvPr>
            <p:cNvGrpSpPr>
              <a:grpSpLocks/>
            </p:cNvGrpSpPr>
            <p:nvPr/>
          </p:nvGrpSpPr>
          <p:grpSpPr bwMode="auto">
            <a:xfrm>
              <a:off x="0" y="240"/>
              <a:ext cx="96" cy="3936"/>
              <a:chOff x="-8" y="768"/>
              <a:chExt cx="136" cy="3552"/>
            </a:xfrm>
          </p:grpSpPr>
          <p:sp>
            <p:nvSpPr>
              <p:cNvPr id="22540" name="Rectangle 4">
                <a:extLst>
                  <a:ext uri="{FF2B5EF4-FFF2-40B4-BE49-F238E27FC236}">
                    <a16:creationId xmlns:a16="http://schemas.microsoft.com/office/drawing/2014/main" id="{3B26BBCD-166A-47AA-90D7-43C82AA72BE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2541" name="Line 5">
                <a:extLst>
                  <a:ext uri="{FF2B5EF4-FFF2-40B4-BE49-F238E27FC236}">
                    <a16:creationId xmlns:a16="http://schemas.microsoft.com/office/drawing/2014/main" id="{42640BC3-91B3-4D4B-9110-E740E8D765E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2539" name="Line 18">
              <a:extLst>
                <a:ext uri="{FF2B5EF4-FFF2-40B4-BE49-F238E27FC236}">
                  <a16:creationId xmlns:a16="http://schemas.microsoft.com/office/drawing/2014/main" id="{FF8A2E5E-896E-4D15-8D15-FD7AAB4CB5F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22531" name="Group 93">
            <a:extLst>
              <a:ext uri="{FF2B5EF4-FFF2-40B4-BE49-F238E27FC236}">
                <a16:creationId xmlns:a16="http://schemas.microsoft.com/office/drawing/2014/main" id="{D7257D99-DA63-49E7-9E26-1820A1B49BD8}"/>
              </a:ext>
            </a:extLst>
          </p:cNvPr>
          <p:cNvGrpSpPr>
            <a:grpSpLocks/>
          </p:cNvGrpSpPr>
          <p:nvPr/>
        </p:nvGrpSpPr>
        <p:grpSpPr bwMode="auto">
          <a:xfrm>
            <a:off x="1752601" y="1371601"/>
            <a:ext cx="2759075" cy="519113"/>
            <a:chOff x="144" y="816"/>
            <a:chExt cx="2688" cy="342"/>
          </a:xfrm>
        </p:grpSpPr>
        <p:sp>
          <p:nvSpPr>
            <p:cNvPr id="22536" name="Rectangle 94">
              <a:extLst>
                <a:ext uri="{FF2B5EF4-FFF2-40B4-BE49-F238E27FC236}">
                  <a16:creationId xmlns:a16="http://schemas.microsoft.com/office/drawing/2014/main" id="{AE714731-1C6F-46D5-A986-5136E737C6C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常见的多基因病  </a:t>
              </a:r>
            </a:p>
          </p:txBody>
        </p:sp>
        <p:sp>
          <p:nvSpPr>
            <p:cNvPr id="22537" name="Line 95">
              <a:extLst>
                <a:ext uri="{FF2B5EF4-FFF2-40B4-BE49-F238E27FC236}">
                  <a16:creationId xmlns:a16="http://schemas.microsoft.com/office/drawing/2014/main" id="{94F37026-29F5-4A3A-8ED0-879A4F521CF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22532" name="Rectangle 96">
            <a:extLst>
              <a:ext uri="{FF2B5EF4-FFF2-40B4-BE49-F238E27FC236}">
                <a16:creationId xmlns:a16="http://schemas.microsoft.com/office/drawing/2014/main" id="{AE8D6CB2-2B42-4DA5-BA7E-64E00E3545FC}"/>
              </a:ext>
            </a:extLst>
          </p:cNvPr>
          <p:cNvSpPr>
            <a:spLocks noChangeArrowheads="1"/>
          </p:cNvSpPr>
          <p:nvPr/>
        </p:nvSpPr>
        <p:spPr bwMode="auto">
          <a:xfrm>
            <a:off x="2640013" y="2420938"/>
            <a:ext cx="4464050" cy="257016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癫痫</a:t>
            </a:r>
          </a:p>
          <a:p>
            <a:pPr eaLnBrk="1" hangingPunct="1">
              <a:buClr>
                <a:schemeClr val="hlink"/>
              </a:buClr>
              <a:buFont typeface="Wingdings" panose="05000000000000000000" pitchFamily="2" charset="2"/>
              <a:buChar char="Ø"/>
            </a:pPr>
            <a:r>
              <a:rPr lang="zh-CN" altLang="en-US" b="1"/>
              <a:t>偏头痛</a:t>
            </a:r>
          </a:p>
          <a:p>
            <a:pPr eaLnBrk="1" hangingPunct="1">
              <a:buClr>
                <a:schemeClr val="hlink"/>
              </a:buClr>
              <a:buFont typeface="Wingdings" panose="05000000000000000000" pitchFamily="2" charset="2"/>
              <a:buChar char="Ø"/>
            </a:pPr>
            <a:r>
              <a:rPr lang="zh-CN" altLang="en-US" b="1"/>
              <a:t>帕金森病</a:t>
            </a:r>
          </a:p>
          <a:p>
            <a:pPr eaLnBrk="1" hangingPunct="1">
              <a:buClr>
                <a:schemeClr val="hlink"/>
              </a:buClr>
              <a:buFont typeface="Wingdings" panose="05000000000000000000" pitchFamily="2" charset="2"/>
              <a:buChar char="Ø"/>
            </a:pPr>
            <a:r>
              <a:rPr lang="zh-CN" altLang="en-US" b="1"/>
              <a:t>阿尔茨海默病</a:t>
            </a:r>
          </a:p>
          <a:p>
            <a:pPr eaLnBrk="1" hangingPunct="1">
              <a:buClr>
                <a:schemeClr val="hlink"/>
              </a:buClr>
              <a:buFont typeface="Wingdings" panose="05000000000000000000" pitchFamily="2" charset="2"/>
              <a:buChar char="Ø"/>
            </a:pPr>
            <a:r>
              <a:rPr lang="zh-CN" altLang="en-US" b="1"/>
              <a:t>脑动脉硬化症</a:t>
            </a:r>
          </a:p>
        </p:txBody>
      </p:sp>
      <p:grpSp>
        <p:nvGrpSpPr>
          <p:cNvPr id="22533" name="Group 100">
            <a:extLst>
              <a:ext uri="{FF2B5EF4-FFF2-40B4-BE49-F238E27FC236}">
                <a16:creationId xmlns:a16="http://schemas.microsoft.com/office/drawing/2014/main" id="{0AA85760-E134-4356-8D39-8EF1DD450DD8}"/>
              </a:ext>
            </a:extLst>
          </p:cNvPr>
          <p:cNvGrpSpPr>
            <a:grpSpLocks/>
          </p:cNvGrpSpPr>
          <p:nvPr/>
        </p:nvGrpSpPr>
        <p:grpSpPr bwMode="auto">
          <a:xfrm>
            <a:off x="1774825" y="620713"/>
            <a:ext cx="7327900" cy="685800"/>
            <a:chOff x="144" y="384"/>
            <a:chExt cx="4616" cy="432"/>
          </a:xfrm>
        </p:grpSpPr>
        <p:sp>
          <p:nvSpPr>
            <p:cNvPr id="22534" name="Rectangle 101">
              <a:hlinkClick r:id="rId2" action="ppaction://hlinksldjump"/>
              <a:extLst>
                <a:ext uri="{FF2B5EF4-FFF2-40B4-BE49-F238E27FC236}">
                  <a16:creationId xmlns:a16="http://schemas.microsoft.com/office/drawing/2014/main" id="{EECCBEA4-F015-4C7C-90FD-A4DD5BBF07D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22535" name="Picture 102" descr="图片1">
              <a:extLst>
                <a:ext uri="{FF2B5EF4-FFF2-40B4-BE49-F238E27FC236}">
                  <a16:creationId xmlns:a16="http://schemas.microsoft.com/office/drawing/2014/main" id="{37DE7C21-13FE-421A-B708-9D8D34C723F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2">
            <a:extLst>
              <a:ext uri="{FF2B5EF4-FFF2-40B4-BE49-F238E27FC236}">
                <a16:creationId xmlns:a16="http://schemas.microsoft.com/office/drawing/2014/main" id="{AE5403EA-80A1-4FB1-8F22-91419BDAF430}"/>
              </a:ext>
            </a:extLst>
          </p:cNvPr>
          <p:cNvGrpSpPr>
            <a:grpSpLocks/>
          </p:cNvGrpSpPr>
          <p:nvPr/>
        </p:nvGrpSpPr>
        <p:grpSpPr bwMode="auto">
          <a:xfrm>
            <a:off x="1524000" y="381000"/>
            <a:ext cx="228600" cy="6248400"/>
            <a:chOff x="0" y="240"/>
            <a:chExt cx="144" cy="3936"/>
          </a:xfrm>
        </p:grpSpPr>
        <p:grpSp>
          <p:nvGrpSpPr>
            <p:cNvPr id="130059" name="Group 3">
              <a:extLst>
                <a:ext uri="{FF2B5EF4-FFF2-40B4-BE49-F238E27FC236}">
                  <a16:creationId xmlns:a16="http://schemas.microsoft.com/office/drawing/2014/main" id="{1BB990DC-1D24-4954-8BBC-6DC780D0D6AA}"/>
                </a:ext>
              </a:extLst>
            </p:cNvPr>
            <p:cNvGrpSpPr>
              <a:grpSpLocks/>
            </p:cNvGrpSpPr>
            <p:nvPr/>
          </p:nvGrpSpPr>
          <p:grpSpPr bwMode="auto">
            <a:xfrm>
              <a:off x="0" y="240"/>
              <a:ext cx="96" cy="3936"/>
              <a:chOff x="-8" y="768"/>
              <a:chExt cx="136" cy="3552"/>
            </a:xfrm>
          </p:grpSpPr>
          <p:sp>
            <p:nvSpPr>
              <p:cNvPr id="130061" name="Rectangle 4">
                <a:extLst>
                  <a:ext uri="{FF2B5EF4-FFF2-40B4-BE49-F238E27FC236}">
                    <a16:creationId xmlns:a16="http://schemas.microsoft.com/office/drawing/2014/main" id="{BB981675-2A15-4DFD-9F80-7F3A1E071621}"/>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30062" name="Line 5">
                <a:extLst>
                  <a:ext uri="{FF2B5EF4-FFF2-40B4-BE49-F238E27FC236}">
                    <a16:creationId xmlns:a16="http://schemas.microsoft.com/office/drawing/2014/main" id="{2DFD7957-373F-4232-85E1-C966E317832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30060" name="Line 18">
              <a:extLst>
                <a:ext uri="{FF2B5EF4-FFF2-40B4-BE49-F238E27FC236}">
                  <a16:creationId xmlns:a16="http://schemas.microsoft.com/office/drawing/2014/main" id="{3C6BFAC5-3763-488A-AB84-B5DC1258BBCF}"/>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30051" name="Rectangle 14">
            <a:extLst>
              <a:ext uri="{FF2B5EF4-FFF2-40B4-BE49-F238E27FC236}">
                <a16:creationId xmlns:a16="http://schemas.microsoft.com/office/drawing/2014/main" id="{6CF2FF53-711B-4A71-9155-06E70493CBEF}"/>
              </a:ext>
            </a:extLst>
          </p:cNvPr>
          <p:cNvSpPr>
            <a:spLocks noChangeArrowheads="1"/>
          </p:cNvSpPr>
          <p:nvPr/>
        </p:nvSpPr>
        <p:spPr bwMode="auto">
          <a:xfrm>
            <a:off x="2208213" y="2133601"/>
            <a:ext cx="3041650" cy="519113"/>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solidFill>
                  <a:schemeClr val="accent2"/>
                </a:solidFill>
              </a:rPr>
              <a:t>远端型脊肌萎缩症</a:t>
            </a:r>
          </a:p>
        </p:txBody>
      </p:sp>
      <p:sp>
        <p:nvSpPr>
          <p:cNvPr id="130052" name="Rectangle 17">
            <a:extLst>
              <a:ext uri="{FF2B5EF4-FFF2-40B4-BE49-F238E27FC236}">
                <a16:creationId xmlns:a16="http://schemas.microsoft.com/office/drawing/2014/main" id="{0C3B454A-4972-4212-928E-6C18904204FC}"/>
              </a:ext>
            </a:extLst>
          </p:cNvPr>
          <p:cNvSpPr>
            <a:spLocks noChangeArrowheads="1"/>
          </p:cNvSpPr>
          <p:nvPr/>
        </p:nvSpPr>
        <p:spPr bwMode="auto">
          <a:xfrm>
            <a:off x="2063751" y="2636838"/>
            <a:ext cx="7777163" cy="24003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Font typeface="Wingdings" panose="05000000000000000000" pitchFamily="2" charset="2"/>
              <a:buChar char="Ø"/>
            </a:pPr>
            <a:r>
              <a:rPr lang="zh-CN" altLang="en-US" b="1"/>
              <a:t>肌萎缩分布和病程与</a:t>
            </a:r>
            <a:r>
              <a:rPr lang="en-US" altLang="zh-CN" b="1"/>
              <a:t>CMT2</a:t>
            </a:r>
            <a:r>
              <a:rPr lang="zh-CN" altLang="en-US" b="1"/>
              <a:t>型相似</a:t>
            </a:r>
          </a:p>
          <a:p>
            <a:pPr eaLnBrk="1" hangingPunct="1">
              <a:lnSpc>
                <a:spcPct val="120000"/>
              </a:lnSpc>
              <a:buClr>
                <a:schemeClr val="hlink"/>
              </a:buClr>
              <a:buFont typeface="Wingdings" panose="05000000000000000000" pitchFamily="2" charset="2"/>
              <a:buChar char="Ø"/>
            </a:pPr>
            <a:r>
              <a:rPr lang="zh-CN" altLang="en-US" b="1"/>
              <a:t>肌电图示广泛的纤颤、束颤和巨大动作电位</a:t>
            </a:r>
          </a:p>
          <a:p>
            <a:pPr eaLnBrk="1" hangingPunct="1">
              <a:lnSpc>
                <a:spcPct val="120000"/>
              </a:lnSpc>
              <a:buClr>
                <a:schemeClr val="hlink"/>
              </a:buClr>
              <a:buFont typeface="Wingdings" panose="05000000000000000000" pitchFamily="2" charset="2"/>
              <a:buChar char="Ø"/>
            </a:pPr>
            <a:r>
              <a:rPr lang="zh-CN" altLang="en-US" b="1"/>
              <a:t>脊旁肌肉和颏舌肌或面肌广泛的失神经支配</a:t>
            </a:r>
          </a:p>
          <a:p>
            <a:pPr eaLnBrk="1" hangingPunct="1">
              <a:lnSpc>
                <a:spcPct val="120000"/>
              </a:lnSpc>
              <a:buClr>
                <a:schemeClr val="hlink"/>
              </a:buClr>
              <a:buFont typeface="Wingdings" panose="05000000000000000000" pitchFamily="2" charset="2"/>
              <a:buNone/>
            </a:pPr>
            <a:r>
              <a:rPr lang="zh-CN" altLang="en-US" b="1"/>
              <a:t>   提示脊肌萎缩症</a:t>
            </a:r>
          </a:p>
        </p:txBody>
      </p:sp>
      <p:grpSp>
        <p:nvGrpSpPr>
          <p:cNvPr id="130053" name="Group 19">
            <a:extLst>
              <a:ext uri="{FF2B5EF4-FFF2-40B4-BE49-F238E27FC236}">
                <a16:creationId xmlns:a16="http://schemas.microsoft.com/office/drawing/2014/main" id="{360B5E85-9FCE-4E77-8AF1-8DDB74C2E4BB}"/>
              </a:ext>
            </a:extLst>
          </p:cNvPr>
          <p:cNvGrpSpPr>
            <a:grpSpLocks/>
          </p:cNvGrpSpPr>
          <p:nvPr/>
        </p:nvGrpSpPr>
        <p:grpSpPr bwMode="auto">
          <a:xfrm>
            <a:off x="1774825" y="620713"/>
            <a:ext cx="7327900" cy="685800"/>
            <a:chOff x="144" y="384"/>
            <a:chExt cx="4616" cy="432"/>
          </a:xfrm>
        </p:grpSpPr>
        <p:sp>
          <p:nvSpPr>
            <p:cNvPr id="130057" name="Rectangle 20">
              <a:hlinkClick r:id="rId2" action="ppaction://hlinksldjump"/>
              <a:extLst>
                <a:ext uri="{FF2B5EF4-FFF2-40B4-BE49-F238E27FC236}">
                  <a16:creationId xmlns:a16="http://schemas.microsoft.com/office/drawing/2014/main" id="{3E69EDB8-420F-4BB9-BEB4-71EB4AD40A6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30058" name="Picture 21" descr="图片1">
              <a:extLst>
                <a:ext uri="{FF2B5EF4-FFF2-40B4-BE49-F238E27FC236}">
                  <a16:creationId xmlns:a16="http://schemas.microsoft.com/office/drawing/2014/main" id="{6FF9DA91-BE22-43C0-9319-3AC9FCE97D8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0054" name="Group 22">
            <a:extLst>
              <a:ext uri="{FF2B5EF4-FFF2-40B4-BE49-F238E27FC236}">
                <a16:creationId xmlns:a16="http://schemas.microsoft.com/office/drawing/2014/main" id="{5BBCBD83-E764-4FBF-A8E8-361441A49B66}"/>
              </a:ext>
            </a:extLst>
          </p:cNvPr>
          <p:cNvGrpSpPr>
            <a:grpSpLocks/>
          </p:cNvGrpSpPr>
          <p:nvPr/>
        </p:nvGrpSpPr>
        <p:grpSpPr bwMode="auto">
          <a:xfrm>
            <a:off x="1752600" y="1371601"/>
            <a:ext cx="2687638" cy="519113"/>
            <a:chOff x="144" y="816"/>
            <a:chExt cx="2688" cy="342"/>
          </a:xfrm>
        </p:grpSpPr>
        <p:sp>
          <p:nvSpPr>
            <p:cNvPr id="130055" name="Rectangle 23">
              <a:extLst>
                <a:ext uri="{FF2B5EF4-FFF2-40B4-BE49-F238E27FC236}">
                  <a16:creationId xmlns:a16="http://schemas.microsoft.com/office/drawing/2014/main" id="{40B375AC-6A47-4852-BC1A-8C181D963A3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   </a:t>
              </a:r>
            </a:p>
          </p:txBody>
        </p:sp>
        <p:sp>
          <p:nvSpPr>
            <p:cNvPr id="130056" name="Line 24">
              <a:extLst>
                <a:ext uri="{FF2B5EF4-FFF2-40B4-BE49-F238E27FC236}">
                  <a16:creationId xmlns:a16="http://schemas.microsoft.com/office/drawing/2014/main" id="{989C9F42-747C-49AB-91D1-B1DD8B47FF9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a:extLst>
              <a:ext uri="{FF2B5EF4-FFF2-40B4-BE49-F238E27FC236}">
                <a16:creationId xmlns:a16="http://schemas.microsoft.com/office/drawing/2014/main" id="{DE7FE97F-6A94-49FA-ADF9-EBBE07A3810E}"/>
              </a:ext>
            </a:extLst>
          </p:cNvPr>
          <p:cNvGrpSpPr>
            <a:grpSpLocks/>
          </p:cNvGrpSpPr>
          <p:nvPr/>
        </p:nvGrpSpPr>
        <p:grpSpPr bwMode="auto">
          <a:xfrm>
            <a:off x="1524000" y="381000"/>
            <a:ext cx="228600" cy="6248400"/>
            <a:chOff x="0" y="240"/>
            <a:chExt cx="144" cy="3936"/>
          </a:xfrm>
        </p:grpSpPr>
        <p:grpSp>
          <p:nvGrpSpPr>
            <p:cNvPr id="131083" name="Group 3">
              <a:extLst>
                <a:ext uri="{FF2B5EF4-FFF2-40B4-BE49-F238E27FC236}">
                  <a16:creationId xmlns:a16="http://schemas.microsoft.com/office/drawing/2014/main" id="{4EDFE9F3-C0AF-4215-A3E4-E4AB336A98FD}"/>
                </a:ext>
              </a:extLst>
            </p:cNvPr>
            <p:cNvGrpSpPr>
              <a:grpSpLocks/>
            </p:cNvGrpSpPr>
            <p:nvPr/>
          </p:nvGrpSpPr>
          <p:grpSpPr bwMode="auto">
            <a:xfrm>
              <a:off x="0" y="240"/>
              <a:ext cx="96" cy="3936"/>
              <a:chOff x="-8" y="768"/>
              <a:chExt cx="136" cy="3552"/>
            </a:xfrm>
          </p:grpSpPr>
          <p:sp>
            <p:nvSpPr>
              <p:cNvPr id="131085" name="Rectangle 4">
                <a:extLst>
                  <a:ext uri="{FF2B5EF4-FFF2-40B4-BE49-F238E27FC236}">
                    <a16:creationId xmlns:a16="http://schemas.microsoft.com/office/drawing/2014/main" id="{FDAB8A37-8333-4589-AFC3-DC833A30C20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31086" name="Line 5">
                <a:extLst>
                  <a:ext uri="{FF2B5EF4-FFF2-40B4-BE49-F238E27FC236}">
                    <a16:creationId xmlns:a16="http://schemas.microsoft.com/office/drawing/2014/main" id="{5A1A1FE6-58AE-4AEC-B489-DF4B3225E41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31084" name="Line 18">
              <a:extLst>
                <a:ext uri="{FF2B5EF4-FFF2-40B4-BE49-F238E27FC236}">
                  <a16:creationId xmlns:a16="http://schemas.microsoft.com/office/drawing/2014/main" id="{04ACA692-B6D3-4441-80C3-E4927526A5D3}"/>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31075" name="Rectangle 13">
            <a:extLst>
              <a:ext uri="{FF2B5EF4-FFF2-40B4-BE49-F238E27FC236}">
                <a16:creationId xmlns:a16="http://schemas.microsoft.com/office/drawing/2014/main" id="{E7753E45-FA61-4AA8-BD9B-3C445AE55F87}"/>
              </a:ext>
            </a:extLst>
          </p:cNvPr>
          <p:cNvSpPr>
            <a:spLocks noChangeArrowheads="1"/>
          </p:cNvSpPr>
          <p:nvPr/>
        </p:nvSpPr>
        <p:spPr bwMode="auto">
          <a:xfrm>
            <a:off x="2208213" y="2276476"/>
            <a:ext cx="5922962" cy="1031875"/>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accent2"/>
                </a:solidFill>
              </a:rPr>
              <a:t>遗传性共济失调伴肌萎缩症</a:t>
            </a:r>
          </a:p>
          <a:p>
            <a:pPr eaLnBrk="1" hangingPunct="1"/>
            <a:r>
              <a:rPr lang="zh-CN" altLang="en-US" b="1">
                <a:solidFill>
                  <a:schemeClr val="accent2"/>
                </a:solidFill>
              </a:rPr>
              <a:t>    </a:t>
            </a:r>
            <a:r>
              <a:rPr lang="en-US" altLang="zh-CN" b="1">
                <a:solidFill>
                  <a:schemeClr val="accent2"/>
                </a:solidFill>
              </a:rPr>
              <a:t>(Roussy-L</a:t>
            </a:r>
            <a:r>
              <a:rPr lang="en-US" altLang="zh-CN" b="1">
                <a:solidFill>
                  <a:schemeClr val="accent2"/>
                </a:solidFill>
                <a:latin typeface="宋体" panose="02010600030101010101" pitchFamily="2" charset="-122"/>
              </a:rPr>
              <a:t>é</a:t>
            </a:r>
            <a:r>
              <a:rPr lang="en-US" altLang="zh-CN" b="1">
                <a:solidFill>
                  <a:schemeClr val="accent2"/>
                </a:solidFill>
              </a:rPr>
              <a:t>vy</a:t>
            </a:r>
            <a:r>
              <a:rPr lang="zh-CN" altLang="en-US" b="1">
                <a:solidFill>
                  <a:schemeClr val="accent2"/>
                </a:solidFill>
              </a:rPr>
              <a:t>综合征</a:t>
            </a:r>
            <a:r>
              <a:rPr lang="en-US" altLang="zh-CN" b="1">
                <a:solidFill>
                  <a:schemeClr val="accent2"/>
                </a:solidFill>
              </a:rPr>
              <a:t>)</a:t>
            </a:r>
          </a:p>
        </p:txBody>
      </p:sp>
      <p:sp>
        <p:nvSpPr>
          <p:cNvPr id="131076" name="Rectangle 16">
            <a:extLst>
              <a:ext uri="{FF2B5EF4-FFF2-40B4-BE49-F238E27FC236}">
                <a16:creationId xmlns:a16="http://schemas.microsoft.com/office/drawing/2014/main" id="{4D49D947-36D2-4ADE-96F1-D4153783BAF1}"/>
              </a:ext>
            </a:extLst>
          </p:cNvPr>
          <p:cNvSpPr>
            <a:spLocks noChangeArrowheads="1"/>
          </p:cNvSpPr>
          <p:nvPr/>
        </p:nvSpPr>
        <p:spPr bwMode="auto">
          <a:xfrm>
            <a:off x="2063750" y="3284539"/>
            <a:ext cx="8280400" cy="30829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缓慢进展的病程</a:t>
            </a:r>
          </a:p>
          <a:p>
            <a:pPr eaLnBrk="1" hangingPunct="1">
              <a:buClr>
                <a:schemeClr val="hlink"/>
              </a:buClr>
              <a:buFont typeface="Wingdings" panose="05000000000000000000" pitchFamily="2" charset="2"/>
              <a:buChar char="Ø"/>
            </a:pPr>
            <a:r>
              <a:rPr lang="zh-CN" altLang="en-US" b="1"/>
              <a:t>有腓骨肌萎缩、弓形足、反射消失</a:t>
            </a:r>
          </a:p>
          <a:p>
            <a:pPr eaLnBrk="1" hangingPunct="1">
              <a:buClr>
                <a:schemeClr val="hlink"/>
              </a:buClr>
              <a:buFont typeface="Wingdings" panose="05000000000000000000" pitchFamily="2" charset="2"/>
              <a:buChar char="Ø"/>
            </a:pPr>
            <a:r>
              <a:rPr lang="zh-CN" altLang="en-US" b="1"/>
              <a:t>神经传导速度减慢</a:t>
            </a:r>
          </a:p>
          <a:p>
            <a:pPr eaLnBrk="1" hangingPunct="1">
              <a:buClr>
                <a:schemeClr val="hlink"/>
              </a:buClr>
              <a:buFont typeface="Wingdings" panose="05000000000000000000" pitchFamily="2" charset="2"/>
              <a:buChar char="Ø"/>
            </a:pPr>
            <a:r>
              <a:rPr lang="zh-CN" altLang="en-US" b="1"/>
              <a:t>神经活检有脱髓鞘和洋葱头结构，类似</a:t>
            </a:r>
            <a:r>
              <a:rPr lang="en-US" altLang="zh-CN" b="1"/>
              <a:t>CMT1</a:t>
            </a:r>
            <a:r>
              <a:rPr lang="zh-CN" altLang="en-US" b="1"/>
              <a:t>型</a:t>
            </a:r>
          </a:p>
          <a:p>
            <a:pPr eaLnBrk="1" hangingPunct="1">
              <a:buClr>
                <a:schemeClr val="hlink"/>
              </a:buClr>
              <a:buFont typeface="Wingdings" panose="05000000000000000000" pitchFamily="2" charset="2"/>
              <a:buChar char="Ø"/>
            </a:pPr>
            <a:r>
              <a:rPr lang="zh-CN" altLang="en-US" b="1"/>
              <a:t>但是有振动觉和位置觉的缺失</a:t>
            </a:r>
          </a:p>
          <a:p>
            <a:pPr eaLnBrk="1" hangingPunct="1">
              <a:buClr>
                <a:schemeClr val="hlink"/>
              </a:buClr>
              <a:buFont typeface="Wingdings" panose="05000000000000000000" pitchFamily="2" charset="2"/>
              <a:buChar char="Ø"/>
            </a:pPr>
            <a:r>
              <a:rPr lang="zh-CN" altLang="en-US" b="1"/>
              <a:t>感觉性共济失调和姿势性震颤</a:t>
            </a:r>
          </a:p>
        </p:txBody>
      </p:sp>
      <p:grpSp>
        <p:nvGrpSpPr>
          <p:cNvPr id="131077" name="Group 18">
            <a:extLst>
              <a:ext uri="{FF2B5EF4-FFF2-40B4-BE49-F238E27FC236}">
                <a16:creationId xmlns:a16="http://schemas.microsoft.com/office/drawing/2014/main" id="{933DDD9D-C772-46D2-8723-F9A389F37A97}"/>
              </a:ext>
            </a:extLst>
          </p:cNvPr>
          <p:cNvGrpSpPr>
            <a:grpSpLocks/>
          </p:cNvGrpSpPr>
          <p:nvPr/>
        </p:nvGrpSpPr>
        <p:grpSpPr bwMode="auto">
          <a:xfrm>
            <a:off x="1774825" y="620713"/>
            <a:ext cx="7327900" cy="685800"/>
            <a:chOff x="144" y="384"/>
            <a:chExt cx="4616" cy="432"/>
          </a:xfrm>
        </p:grpSpPr>
        <p:sp>
          <p:nvSpPr>
            <p:cNvPr id="131081" name="Rectangle 19">
              <a:hlinkClick r:id="rId2" action="ppaction://hlinksldjump"/>
              <a:extLst>
                <a:ext uri="{FF2B5EF4-FFF2-40B4-BE49-F238E27FC236}">
                  <a16:creationId xmlns:a16="http://schemas.microsoft.com/office/drawing/2014/main" id="{8A2BC146-7130-4F91-964E-FFAD589B7760}"/>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31082" name="Picture 20" descr="图片1">
              <a:extLst>
                <a:ext uri="{FF2B5EF4-FFF2-40B4-BE49-F238E27FC236}">
                  <a16:creationId xmlns:a16="http://schemas.microsoft.com/office/drawing/2014/main" id="{832CB671-367B-4C88-B791-BCE723870F3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1078" name="Group 21">
            <a:extLst>
              <a:ext uri="{FF2B5EF4-FFF2-40B4-BE49-F238E27FC236}">
                <a16:creationId xmlns:a16="http://schemas.microsoft.com/office/drawing/2014/main" id="{35BADE3D-E26F-4AAC-9F41-4E25CBDBA248}"/>
              </a:ext>
            </a:extLst>
          </p:cNvPr>
          <p:cNvGrpSpPr>
            <a:grpSpLocks/>
          </p:cNvGrpSpPr>
          <p:nvPr/>
        </p:nvGrpSpPr>
        <p:grpSpPr bwMode="auto">
          <a:xfrm>
            <a:off x="1752600" y="1371601"/>
            <a:ext cx="2687638" cy="519113"/>
            <a:chOff x="144" y="816"/>
            <a:chExt cx="2688" cy="342"/>
          </a:xfrm>
        </p:grpSpPr>
        <p:sp>
          <p:nvSpPr>
            <p:cNvPr id="131079" name="Rectangle 22">
              <a:extLst>
                <a:ext uri="{FF2B5EF4-FFF2-40B4-BE49-F238E27FC236}">
                  <a16:creationId xmlns:a16="http://schemas.microsoft.com/office/drawing/2014/main" id="{D1AAE7E4-B09A-49BB-8082-82BFC0E4801B}"/>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   </a:t>
              </a:r>
            </a:p>
          </p:txBody>
        </p:sp>
        <p:sp>
          <p:nvSpPr>
            <p:cNvPr id="131080" name="Line 23">
              <a:extLst>
                <a:ext uri="{FF2B5EF4-FFF2-40B4-BE49-F238E27FC236}">
                  <a16:creationId xmlns:a16="http://schemas.microsoft.com/office/drawing/2014/main" id="{2F3E85CA-AC7D-4AEA-9D56-03A58692626E}"/>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2">
            <a:extLst>
              <a:ext uri="{FF2B5EF4-FFF2-40B4-BE49-F238E27FC236}">
                <a16:creationId xmlns:a16="http://schemas.microsoft.com/office/drawing/2014/main" id="{0EA48D17-CB1F-4E69-AD9D-EE3A90A09DE5}"/>
              </a:ext>
            </a:extLst>
          </p:cNvPr>
          <p:cNvGrpSpPr>
            <a:grpSpLocks/>
          </p:cNvGrpSpPr>
          <p:nvPr/>
        </p:nvGrpSpPr>
        <p:grpSpPr bwMode="auto">
          <a:xfrm>
            <a:off x="1524000" y="381000"/>
            <a:ext cx="228600" cy="6248400"/>
            <a:chOff x="0" y="240"/>
            <a:chExt cx="144" cy="3936"/>
          </a:xfrm>
        </p:grpSpPr>
        <p:grpSp>
          <p:nvGrpSpPr>
            <p:cNvPr id="132107" name="Group 3">
              <a:extLst>
                <a:ext uri="{FF2B5EF4-FFF2-40B4-BE49-F238E27FC236}">
                  <a16:creationId xmlns:a16="http://schemas.microsoft.com/office/drawing/2014/main" id="{F4E89A0F-BB0E-4B8A-970B-7052A44C00BC}"/>
                </a:ext>
              </a:extLst>
            </p:cNvPr>
            <p:cNvGrpSpPr>
              <a:grpSpLocks/>
            </p:cNvGrpSpPr>
            <p:nvPr/>
          </p:nvGrpSpPr>
          <p:grpSpPr bwMode="auto">
            <a:xfrm>
              <a:off x="0" y="240"/>
              <a:ext cx="96" cy="3936"/>
              <a:chOff x="-8" y="768"/>
              <a:chExt cx="136" cy="3552"/>
            </a:xfrm>
          </p:grpSpPr>
          <p:sp>
            <p:nvSpPr>
              <p:cNvPr id="132109" name="Rectangle 4">
                <a:extLst>
                  <a:ext uri="{FF2B5EF4-FFF2-40B4-BE49-F238E27FC236}">
                    <a16:creationId xmlns:a16="http://schemas.microsoft.com/office/drawing/2014/main" id="{412A7EF2-BB44-4EA7-A8F3-995898C5A72C}"/>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32110" name="Line 5">
                <a:extLst>
                  <a:ext uri="{FF2B5EF4-FFF2-40B4-BE49-F238E27FC236}">
                    <a16:creationId xmlns:a16="http://schemas.microsoft.com/office/drawing/2014/main" id="{36467100-4381-4AF0-A8BB-615986213C7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32108" name="Line 18">
              <a:extLst>
                <a:ext uri="{FF2B5EF4-FFF2-40B4-BE49-F238E27FC236}">
                  <a16:creationId xmlns:a16="http://schemas.microsoft.com/office/drawing/2014/main" id="{ED087ACB-2BFE-4658-8FEF-D2DE502F79C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32099" name="Rectangle 13">
            <a:extLst>
              <a:ext uri="{FF2B5EF4-FFF2-40B4-BE49-F238E27FC236}">
                <a16:creationId xmlns:a16="http://schemas.microsoft.com/office/drawing/2014/main" id="{5B664500-82AB-4A7F-97C9-59449524D079}"/>
              </a:ext>
            </a:extLst>
          </p:cNvPr>
          <p:cNvSpPr>
            <a:spLocks noChangeArrowheads="1"/>
          </p:cNvSpPr>
          <p:nvPr/>
        </p:nvSpPr>
        <p:spPr bwMode="auto">
          <a:xfrm>
            <a:off x="2135188" y="2133601"/>
            <a:ext cx="5541962" cy="519113"/>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accent2"/>
                </a:solidFill>
              </a:rPr>
              <a:t>慢性炎症性脱髓鞘性多发性神经病</a:t>
            </a:r>
          </a:p>
        </p:txBody>
      </p:sp>
      <p:sp>
        <p:nvSpPr>
          <p:cNvPr id="132100" name="Rectangle 16">
            <a:extLst>
              <a:ext uri="{FF2B5EF4-FFF2-40B4-BE49-F238E27FC236}">
                <a16:creationId xmlns:a16="http://schemas.microsoft.com/office/drawing/2014/main" id="{033B0D9A-55BF-4508-8522-58AD2EB7D46B}"/>
              </a:ext>
            </a:extLst>
          </p:cNvPr>
          <p:cNvSpPr>
            <a:spLocks noChangeArrowheads="1"/>
          </p:cNvSpPr>
          <p:nvPr/>
        </p:nvSpPr>
        <p:spPr bwMode="auto">
          <a:xfrm>
            <a:off x="2063750" y="2736851"/>
            <a:ext cx="7920038" cy="257016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进展相对较快</a:t>
            </a:r>
          </a:p>
          <a:p>
            <a:pPr eaLnBrk="1" hangingPunct="1">
              <a:buClr>
                <a:schemeClr val="hlink"/>
              </a:buClr>
              <a:buFont typeface="Wingdings" panose="05000000000000000000" pitchFamily="2" charset="2"/>
              <a:buChar char="Ø"/>
            </a:pPr>
            <a:r>
              <a:rPr lang="zh-CN" altLang="en-US" b="1"/>
              <a:t>脑脊液中蛋白含量增加</a:t>
            </a:r>
          </a:p>
          <a:p>
            <a:pPr eaLnBrk="1" hangingPunct="1">
              <a:buClr>
                <a:schemeClr val="hlink"/>
              </a:buClr>
              <a:buFont typeface="Wingdings" panose="05000000000000000000" pitchFamily="2" charset="2"/>
              <a:buChar char="Ø"/>
            </a:pPr>
            <a:r>
              <a:rPr lang="zh-CN" altLang="en-US" b="1"/>
              <a:t>激素治疗有效</a:t>
            </a:r>
          </a:p>
          <a:p>
            <a:pPr eaLnBrk="1" hangingPunct="1">
              <a:buClr>
                <a:schemeClr val="hlink"/>
              </a:buClr>
              <a:buFont typeface="Wingdings" panose="05000000000000000000" pitchFamily="2" charset="2"/>
              <a:buChar char="Ø"/>
            </a:pPr>
            <a:r>
              <a:rPr lang="zh-CN" altLang="en-US" b="1"/>
              <a:t>肌电图</a:t>
            </a:r>
          </a:p>
          <a:p>
            <a:pPr eaLnBrk="1" hangingPunct="1">
              <a:buClr>
                <a:schemeClr val="hlink"/>
              </a:buClr>
              <a:buFont typeface="Wingdings" panose="05000000000000000000" pitchFamily="2" charset="2"/>
              <a:buNone/>
            </a:pPr>
            <a:r>
              <a:rPr lang="zh-CN" altLang="en-US" b="1"/>
              <a:t>   复合肌肉动作电位时限增宽或有传导阻滞</a:t>
            </a:r>
          </a:p>
        </p:txBody>
      </p:sp>
      <p:grpSp>
        <p:nvGrpSpPr>
          <p:cNvPr id="132101" name="Group 18">
            <a:extLst>
              <a:ext uri="{FF2B5EF4-FFF2-40B4-BE49-F238E27FC236}">
                <a16:creationId xmlns:a16="http://schemas.microsoft.com/office/drawing/2014/main" id="{BC03109A-E3EF-497F-B90A-FD8CCD510BEE}"/>
              </a:ext>
            </a:extLst>
          </p:cNvPr>
          <p:cNvGrpSpPr>
            <a:grpSpLocks/>
          </p:cNvGrpSpPr>
          <p:nvPr/>
        </p:nvGrpSpPr>
        <p:grpSpPr bwMode="auto">
          <a:xfrm>
            <a:off x="1774825" y="620713"/>
            <a:ext cx="7327900" cy="685800"/>
            <a:chOff x="144" y="384"/>
            <a:chExt cx="4616" cy="432"/>
          </a:xfrm>
        </p:grpSpPr>
        <p:sp>
          <p:nvSpPr>
            <p:cNvPr id="132105" name="Rectangle 19">
              <a:hlinkClick r:id="rId2" action="ppaction://hlinksldjump"/>
              <a:extLst>
                <a:ext uri="{FF2B5EF4-FFF2-40B4-BE49-F238E27FC236}">
                  <a16:creationId xmlns:a16="http://schemas.microsoft.com/office/drawing/2014/main" id="{DA57A446-07EB-432D-8E78-74FF1412503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32106" name="Picture 20" descr="图片1">
              <a:extLst>
                <a:ext uri="{FF2B5EF4-FFF2-40B4-BE49-F238E27FC236}">
                  <a16:creationId xmlns:a16="http://schemas.microsoft.com/office/drawing/2014/main" id="{C1E9374B-68A3-4191-8C1E-32471403125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2102" name="Group 21">
            <a:extLst>
              <a:ext uri="{FF2B5EF4-FFF2-40B4-BE49-F238E27FC236}">
                <a16:creationId xmlns:a16="http://schemas.microsoft.com/office/drawing/2014/main" id="{47615131-1DDA-4AD7-B346-ED906D7DCCF6}"/>
              </a:ext>
            </a:extLst>
          </p:cNvPr>
          <p:cNvGrpSpPr>
            <a:grpSpLocks/>
          </p:cNvGrpSpPr>
          <p:nvPr/>
        </p:nvGrpSpPr>
        <p:grpSpPr bwMode="auto">
          <a:xfrm>
            <a:off x="1752600" y="1371601"/>
            <a:ext cx="2687638" cy="519113"/>
            <a:chOff x="144" y="816"/>
            <a:chExt cx="2688" cy="342"/>
          </a:xfrm>
        </p:grpSpPr>
        <p:sp>
          <p:nvSpPr>
            <p:cNvPr id="132103" name="Rectangle 22">
              <a:extLst>
                <a:ext uri="{FF2B5EF4-FFF2-40B4-BE49-F238E27FC236}">
                  <a16:creationId xmlns:a16="http://schemas.microsoft.com/office/drawing/2014/main" id="{BB3C038E-B023-465C-9A46-47E071F78276}"/>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   </a:t>
              </a:r>
            </a:p>
          </p:txBody>
        </p:sp>
        <p:sp>
          <p:nvSpPr>
            <p:cNvPr id="132104" name="Line 23">
              <a:extLst>
                <a:ext uri="{FF2B5EF4-FFF2-40B4-BE49-F238E27FC236}">
                  <a16:creationId xmlns:a16="http://schemas.microsoft.com/office/drawing/2014/main" id="{97A27FD8-DD3F-4EC2-ACF0-C1284B4589B3}"/>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2">
            <a:extLst>
              <a:ext uri="{FF2B5EF4-FFF2-40B4-BE49-F238E27FC236}">
                <a16:creationId xmlns:a16="http://schemas.microsoft.com/office/drawing/2014/main" id="{CF87AF00-4533-4252-A30B-D82EA67BA50F}"/>
              </a:ext>
            </a:extLst>
          </p:cNvPr>
          <p:cNvGrpSpPr>
            <a:grpSpLocks/>
          </p:cNvGrpSpPr>
          <p:nvPr/>
        </p:nvGrpSpPr>
        <p:grpSpPr bwMode="auto">
          <a:xfrm>
            <a:off x="1524000" y="381000"/>
            <a:ext cx="228600" cy="6248400"/>
            <a:chOff x="0" y="240"/>
            <a:chExt cx="144" cy="3936"/>
          </a:xfrm>
        </p:grpSpPr>
        <p:grpSp>
          <p:nvGrpSpPr>
            <p:cNvPr id="133134" name="Group 3">
              <a:extLst>
                <a:ext uri="{FF2B5EF4-FFF2-40B4-BE49-F238E27FC236}">
                  <a16:creationId xmlns:a16="http://schemas.microsoft.com/office/drawing/2014/main" id="{4617ED80-BFC0-42B2-A62F-02C0727F3178}"/>
                </a:ext>
              </a:extLst>
            </p:cNvPr>
            <p:cNvGrpSpPr>
              <a:grpSpLocks/>
            </p:cNvGrpSpPr>
            <p:nvPr/>
          </p:nvGrpSpPr>
          <p:grpSpPr bwMode="auto">
            <a:xfrm>
              <a:off x="0" y="240"/>
              <a:ext cx="96" cy="3936"/>
              <a:chOff x="-8" y="768"/>
              <a:chExt cx="136" cy="3552"/>
            </a:xfrm>
          </p:grpSpPr>
          <p:sp>
            <p:nvSpPr>
              <p:cNvPr id="133136" name="Rectangle 4">
                <a:extLst>
                  <a:ext uri="{FF2B5EF4-FFF2-40B4-BE49-F238E27FC236}">
                    <a16:creationId xmlns:a16="http://schemas.microsoft.com/office/drawing/2014/main" id="{C399E3BD-EEB4-4299-A8D7-040BF0C77621}"/>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33137" name="Line 5">
                <a:extLst>
                  <a:ext uri="{FF2B5EF4-FFF2-40B4-BE49-F238E27FC236}">
                    <a16:creationId xmlns:a16="http://schemas.microsoft.com/office/drawing/2014/main" id="{0EF6C884-599A-40D5-8D5D-D32AE06211E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33135" name="Line 18">
              <a:extLst>
                <a:ext uri="{FF2B5EF4-FFF2-40B4-BE49-F238E27FC236}">
                  <a16:creationId xmlns:a16="http://schemas.microsoft.com/office/drawing/2014/main" id="{A5CCCFA0-AB6B-44FF-8C72-C0E5B236136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33123" name="Group 7">
            <a:extLst>
              <a:ext uri="{FF2B5EF4-FFF2-40B4-BE49-F238E27FC236}">
                <a16:creationId xmlns:a16="http://schemas.microsoft.com/office/drawing/2014/main" id="{2C451D81-AFA1-450F-894A-0B20211A8D3E}"/>
              </a:ext>
            </a:extLst>
          </p:cNvPr>
          <p:cNvGrpSpPr>
            <a:grpSpLocks/>
          </p:cNvGrpSpPr>
          <p:nvPr/>
        </p:nvGrpSpPr>
        <p:grpSpPr bwMode="auto">
          <a:xfrm>
            <a:off x="1752600" y="1371601"/>
            <a:ext cx="2687638" cy="519113"/>
            <a:chOff x="144" y="816"/>
            <a:chExt cx="2688" cy="342"/>
          </a:xfrm>
        </p:grpSpPr>
        <p:sp>
          <p:nvSpPr>
            <p:cNvPr id="133132" name="Rectangle 8">
              <a:extLst>
                <a:ext uri="{FF2B5EF4-FFF2-40B4-BE49-F238E27FC236}">
                  <a16:creationId xmlns:a16="http://schemas.microsoft.com/office/drawing/2014/main" id="{AAFFE1EE-321B-44EA-8E5D-C2DAEFA3B82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治    疗 </a:t>
              </a:r>
            </a:p>
          </p:txBody>
        </p:sp>
        <p:sp>
          <p:nvSpPr>
            <p:cNvPr id="133133" name="Line 9">
              <a:extLst>
                <a:ext uri="{FF2B5EF4-FFF2-40B4-BE49-F238E27FC236}">
                  <a16:creationId xmlns:a16="http://schemas.microsoft.com/office/drawing/2014/main" id="{C75C67AF-51B3-4CCC-801E-3E7D14BA890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33124" name="AutoShape 67">
            <a:extLst>
              <a:ext uri="{FF2B5EF4-FFF2-40B4-BE49-F238E27FC236}">
                <a16:creationId xmlns:a16="http://schemas.microsoft.com/office/drawing/2014/main" id="{5BE05914-9E4F-42BB-B8A0-EACC63A2999E}"/>
              </a:ext>
            </a:extLst>
          </p:cNvPr>
          <p:cNvSpPr>
            <a:spLocks noChangeArrowheads="1"/>
          </p:cNvSpPr>
          <p:nvPr/>
        </p:nvSpPr>
        <p:spPr bwMode="auto">
          <a:xfrm>
            <a:off x="2566989" y="3068638"/>
            <a:ext cx="6372225" cy="792162"/>
          </a:xfrm>
          <a:prstGeom prst="roundRect">
            <a:avLst>
              <a:gd name="adj" fmla="val 16667"/>
            </a:avLst>
          </a:prstGeom>
          <a:gradFill rotWithShape="1">
            <a:gsLst>
              <a:gs pos="0">
                <a:srgbClr val="006666"/>
              </a:gs>
              <a:gs pos="100000">
                <a:srgbClr val="336699"/>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latin typeface="Arial" panose="020B0604020202020204" pitchFamily="34" charset="0"/>
            </a:endParaRPr>
          </a:p>
        </p:txBody>
      </p:sp>
      <p:sp>
        <p:nvSpPr>
          <p:cNvPr id="133125" name="Rectangle 19">
            <a:extLst>
              <a:ext uri="{FF2B5EF4-FFF2-40B4-BE49-F238E27FC236}">
                <a16:creationId xmlns:a16="http://schemas.microsoft.com/office/drawing/2014/main" id="{378BE2A7-09EF-4F01-8E48-3335AE71CDC5}"/>
              </a:ext>
            </a:extLst>
          </p:cNvPr>
          <p:cNvSpPr>
            <a:spLocks noChangeArrowheads="1"/>
          </p:cNvSpPr>
          <p:nvPr/>
        </p:nvSpPr>
        <p:spPr bwMode="auto">
          <a:xfrm>
            <a:off x="2566989" y="2405063"/>
            <a:ext cx="6192837" cy="519112"/>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solidFill>
                  <a:srgbClr val="FF0000"/>
                </a:solidFill>
              </a:rPr>
              <a:t>目前尚无特殊治疗 </a:t>
            </a:r>
          </a:p>
        </p:txBody>
      </p:sp>
      <p:sp>
        <p:nvSpPr>
          <p:cNvPr id="133126" name="Rectangle 20">
            <a:extLst>
              <a:ext uri="{FF2B5EF4-FFF2-40B4-BE49-F238E27FC236}">
                <a16:creationId xmlns:a16="http://schemas.microsoft.com/office/drawing/2014/main" id="{FE095A08-C760-4FF9-93E0-34A8AA6954A5}"/>
              </a:ext>
            </a:extLst>
          </p:cNvPr>
          <p:cNvSpPr>
            <a:spLocks noChangeArrowheads="1"/>
          </p:cNvSpPr>
          <p:nvPr/>
        </p:nvSpPr>
        <p:spPr bwMode="auto">
          <a:xfrm>
            <a:off x="2709864" y="3211513"/>
            <a:ext cx="5976937"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solidFill>
                  <a:schemeClr val="bg1"/>
                </a:solidFill>
              </a:rPr>
              <a:t>主要是对症和支持疗法</a:t>
            </a:r>
          </a:p>
        </p:txBody>
      </p:sp>
      <p:sp>
        <p:nvSpPr>
          <p:cNvPr id="133127" name="AutoShape 67">
            <a:extLst>
              <a:ext uri="{FF2B5EF4-FFF2-40B4-BE49-F238E27FC236}">
                <a16:creationId xmlns:a16="http://schemas.microsoft.com/office/drawing/2014/main" id="{4F49AA5C-3148-4521-90A2-D1FE2FB67622}"/>
              </a:ext>
            </a:extLst>
          </p:cNvPr>
          <p:cNvSpPr>
            <a:spLocks noChangeArrowheads="1"/>
          </p:cNvSpPr>
          <p:nvPr/>
        </p:nvSpPr>
        <p:spPr bwMode="auto">
          <a:xfrm>
            <a:off x="3143251" y="3357564"/>
            <a:ext cx="6335713" cy="324008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latin typeface="Arial" panose="020B0604020202020204" pitchFamily="34" charset="0"/>
            </a:endParaRPr>
          </a:p>
        </p:txBody>
      </p:sp>
      <p:sp>
        <p:nvSpPr>
          <p:cNvPr id="133128" name="Rectangle 22">
            <a:extLst>
              <a:ext uri="{FF2B5EF4-FFF2-40B4-BE49-F238E27FC236}">
                <a16:creationId xmlns:a16="http://schemas.microsoft.com/office/drawing/2014/main" id="{FAC73C48-DAAC-4003-BA00-59C6AF0EC1F9}"/>
              </a:ext>
            </a:extLst>
          </p:cNvPr>
          <p:cNvSpPr>
            <a:spLocks noChangeArrowheads="1"/>
          </p:cNvSpPr>
          <p:nvPr/>
        </p:nvSpPr>
        <p:spPr bwMode="auto">
          <a:xfrm>
            <a:off x="2782888" y="3933825"/>
            <a:ext cx="5867400" cy="154463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足下垂或足畸形可以穿矫形鞋 </a:t>
            </a:r>
          </a:p>
          <a:p>
            <a:pPr eaLnBrk="1" hangingPunct="1">
              <a:buClr>
                <a:schemeClr val="hlink"/>
              </a:buClr>
              <a:buFont typeface="Wingdings" panose="05000000000000000000" pitchFamily="2" charset="2"/>
              <a:buChar char="Ø"/>
            </a:pPr>
            <a:r>
              <a:rPr lang="zh-CN" altLang="en-US" b="1"/>
              <a:t>为了减轻行走困难，应避免肥胖 </a:t>
            </a:r>
          </a:p>
          <a:p>
            <a:pPr eaLnBrk="1" hangingPunct="1">
              <a:buClr>
                <a:schemeClr val="hlink"/>
              </a:buClr>
              <a:buFont typeface="Wingdings" panose="05000000000000000000" pitchFamily="2" charset="2"/>
              <a:buChar char="Ø"/>
            </a:pPr>
            <a:r>
              <a:rPr lang="zh-CN" altLang="en-US" b="1"/>
              <a:t>避免应用可能导致神经损害的药物 </a:t>
            </a:r>
          </a:p>
        </p:txBody>
      </p:sp>
      <p:grpSp>
        <p:nvGrpSpPr>
          <p:cNvPr id="133129" name="Group 23">
            <a:extLst>
              <a:ext uri="{FF2B5EF4-FFF2-40B4-BE49-F238E27FC236}">
                <a16:creationId xmlns:a16="http://schemas.microsoft.com/office/drawing/2014/main" id="{24E1DD49-83A9-43D3-8798-B33D37940A28}"/>
              </a:ext>
            </a:extLst>
          </p:cNvPr>
          <p:cNvGrpSpPr>
            <a:grpSpLocks/>
          </p:cNvGrpSpPr>
          <p:nvPr/>
        </p:nvGrpSpPr>
        <p:grpSpPr bwMode="auto">
          <a:xfrm>
            <a:off x="1774825" y="620713"/>
            <a:ext cx="7327900" cy="685800"/>
            <a:chOff x="144" y="384"/>
            <a:chExt cx="4616" cy="432"/>
          </a:xfrm>
        </p:grpSpPr>
        <p:sp>
          <p:nvSpPr>
            <p:cNvPr id="133130" name="Rectangle 24">
              <a:hlinkClick r:id="rId2" action="ppaction://hlinksldjump"/>
              <a:extLst>
                <a:ext uri="{FF2B5EF4-FFF2-40B4-BE49-F238E27FC236}">
                  <a16:creationId xmlns:a16="http://schemas.microsoft.com/office/drawing/2014/main" id="{25C15C74-638E-483A-817A-0104B9AE047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33131" name="Picture 25" descr="图片1">
              <a:extLst>
                <a:ext uri="{FF2B5EF4-FFF2-40B4-BE49-F238E27FC236}">
                  <a16:creationId xmlns:a16="http://schemas.microsoft.com/office/drawing/2014/main" id="{F1BCFE6C-60B7-4ED4-9853-DA80CDA7C04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2">
            <a:extLst>
              <a:ext uri="{FF2B5EF4-FFF2-40B4-BE49-F238E27FC236}">
                <a16:creationId xmlns:a16="http://schemas.microsoft.com/office/drawing/2014/main" id="{C690A7EE-C31A-41A6-BD9C-E9010BBA9C92}"/>
              </a:ext>
            </a:extLst>
          </p:cNvPr>
          <p:cNvGrpSpPr>
            <a:grpSpLocks/>
          </p:cNvGrpSpPr>
          <p:nvPr/>
        </p:nvGrpSpPr>
        <p:grpSpPr bwMode="auto">
          <a:xfrm>
            <a:off x="1524000" y="381000"/>
            <a:ext cx="228600" cy="6248400"/>
            <a:chOff x="0" y="240"/>
            <a:chExt cx="144" cy="3936"/>
          </a:xfrm>
        </p:grpSpPr>
        <p:grpSp>
          <p:nvGrpSpPr>
            <p:cNvPr id="134157" name="Group 3">
              <a:extLst>
                <a:ext uri="{FF2B5EF4-FFF2-40B4-BE49-F238E27FC236}">
                  <a16:creationId xmlns:a16="http://schemas.microsoft.com/office/drawing/2014/main" id="{9F64D834-7385-4C98-BED7-291A6874855A}"/>
                </a:ext>
              </a:extLst>
            </p:cNvPr>
            <p:cNvGrpSpPr>
              <a:grpSpLocks/>
            </p:cNvGrpSpPr>
            <p:nvPr/>
          </p:nvGrpSpPr>
          <p:grpSpPr bwMode="auto">
            <a:xfrm>
              <a:off x="0" y="240"/>
              <a:ext cx="96" cy="3936"/>
              <a:chOff x="-8" y="768"/>
              <a:chExt cx="136" cy="3552"/>
            </a:xfrm>
          </p:grpSpPr>
          <p:sp>
            <p:nvSpPr>
              <p:cNvPr id="134159" name="Rectangle 4">
                <a:extLst>
                  <a:ext uri="{FF2B5EF4-FFF2-40B4-BE49-F238E27FC236}">
                    <a16:creationId xmlns:a16="http://schemas.microsoft.com/office/drawing/2014/main" id="{69FD5BB9-AFAC-4A3E-AA16-96C464C5CAE3}"/>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34160" name="Line 5">
                <a:extLst>
                  <a:ext uri="{FF2B5EF4-FFF2-40B4-BE49-F238E27FC236}">
                    <a16:creationId xmlns:a16="http://schemas.microsoft.com/office/drawing/2014/main" id="{7AC9ACA9-6006-4DFA-8827-5381E4D3C44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34158" name="Line 18">
              <a:extLst>
                <a:ext uri="{FF2B5EF4-FFF2-40B4-BE49-F238E27FC236}">
                  <a16:creationId xmlns:a16="http://schemas.microsoft.com/office/drawing/2014/main" id="{FC99CBFE-DCDE-49B6-A998-08F394F90E1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34147" name="Group 7">
            <a:extLst>
              <a:ext uri="{FF2B5EF4-FFF2-40B4-BE49-F238E27FC236}">
                <a16:creationId xmlns:a16="http://schemas.microsoft.com/office/drawing/2014/main" id="{1A12B264-0037-40DD-9358-731EDEAEF371}"/>
              </a:ext>
            </a:extLst>
          </p:cNvPr>
          <p:cNvGrpSpPr>
            <a:grpSpLocks/>
          </p:cNvGrpSpPr>
          <p:nvPr/>
        </p:nvGrpSpPr>
        <p:grpSpPr bwMode="auto">
          <a:xfrm>
            <a:off x="1752600" y="1371601"/>
            <a:ext cx="2687638" cy="519113"/>
            <a:chOff x="144" y="816"/>
            <a:chExt cx="2688" cy="342"/>
          </a:xfrm>
        </p:grpSpPr>
        <p:sp>
          <p:nvSpPr>
            <p:cNvPr id="134155" name="Rectangle 8">
              <a:extLst>
                <a:ext uri="{FF2B5EF4-FFF2-40B4-BE49-F238E27FC236}">
                  <a16:creationId xmlns:a16="http://schemas.microsoft.com/office/drawing/2014/main" id="{90F61C69-F909-47AD-AA63-CC92E0343A7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预    防</a:t>
              </a:r>
            </a:p>
          </p:txBody>
        </p:sp>
        <p:sp>
          <p:nvSpPr>
            <p:cNvPr id="134156" name="Line 9">
              <a:extLst>
                <a:ext uri="{FF2B5EF4-FFF2-40B4-BE49-F238E27FC236}">
                  <a16:creationId xmlns:a16="http://schemas.microsoft.com/office/drawing/2014/main" id="{5AFAB755-9724-4794-BE1D-26A5874BF30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34148" name="AutoShape 67">
            <a:extLst>
              <a:ext uri="{FF2B5EF4-FFF2-40B4-BE49-F238E27FC236}">
                <a16:creationId xmlns:a16="http://schemas.microsoft.com/office/drawing/2014/main" id="{BA3F7E9F-B83F-46DF-9A9A-112F59100F84}"/>
              </a:ext>
            </a:extLst>
          </p:cNvPr>
          <p:cNvSpPr>
            <a:spLocks noChangeArrowheads="1"/>
          </p:cNvSpPr>
          <p:nvPr/>
        </p:nvSpPr>
        <p:spPr bwMode="auto">
          <a:xfrm>
            <a:off x="3071813" y="2205038"/>
            <a:ext cx="6335712" cy="792162"/>
          </a:xfrm>
          <a:prstGeom prst="roundRect">
            <a:avLst>
              <a:gd name="adj" fmla="val 16667"/>
            </a:avLst>
          </a:prstGeom>
          <a:gradFill rotWithShape="1">
            <a:gsLst>
              <a:gs pos="0">
                <a:srgbClr val="006666"/>
              </a:gs>
              <a:gs pos="100000">
                <a:srgbClr val="336699"/>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latin typeface="Arial" panose="020B0604020202020204" pitchFamily="34" charset="0"/>
            </a:endParaRPr>
          </a:p>
        </p:txBody>
      </p:sp>
      <p:sp>
        <p:nvSpPr>
          <p:cNvPr id="134149" name="Rectangle 20">
            <a:extLst>
              <a:ext uri="{FF2B5EF4-FFF2-40B4-BE49-F238E27FC236}">
                <a16:creationId xmlns:a16="http://schemas.microsoft.com/office/drawing/2014/main" id="{F64270A7-12EB-4F67-896D-C9A225BE1DB6}"/>
              </a:ext>
            </a:extLst>
          </p:cNvPr>
          <p:cNvSpPr>
            <a:spLocks noChangeArrowheads="1"/>
          </p:cNvSpPr>
          <p:nvPr/>
        </p:nvSpPr>
        <p:spPr bwMode="auto">
          <a:xfrm>
            <a:off x="3214689" y="2349501"/>
            <a:ext cx="5329237"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solidFill>
                  <a:schemeClr val="bg1"/>
                </a:solidFill>
              </a:rPr>
              <a:t>基因诊断来确定先证者基因型</a:t>
            </a:r>
          </a:p>
        </p:txBody>
      </p:sp>
      <p:sp>
        <p:nvSpPr>
          <p:cNvPr id="134150" name="AutoShape 67">
            <a:extLst>
              <a:ext uri="{FF2B5EF4-FFF2-40B4-BE49-F238E27FC236}">
                <a16:creationId xmlns:a16="http://schemas.microsoft.com/office/drawing/2014/main" id="{FF46C4A0-475B-4AAA-B021-9DAAF70CFFBD}"/>
              </a:ext>
            </a:extLst>
          </p:cNvPr>
          <p:cNvSpPr>
            <a:spLocks noChangeArrowheads="1"/>
          </p:cNvSpPr>
          <p:nvPr/>
        </p:nvSpPr>
        <p:spPr bwMode="auto">
          <a:xfrm>
            <a:off x="3071813" y="2997200"/>
            <a:ext cx="6335712" cy="32400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latin typeface="Arial" panose="020B0604020202020204" pitchFamily="34" charset="0"/>
            </a:endParaRPr>
          </a:p>
        </p:txBody>
      </p:sp>
      <p:sp>
        <p:nvSpPr>
          <p:cNvPr id="134151" name="Rectangle 22">
            <a:extLst>
              <a:ext uri="{FF2B5EF4-FFF2-40B4-BE49-F238E27FC236}">
                <a16:creationId xmlns:a16="http://schemas.microsoft.com/office/drawing/2014/main" id="{E6318DF4-266B-4572-A8C5-4914B1B62A47}"/>
              </a:ext>
            </a:extLst>
          </p:cNvPr>
          <p:cNvSpPr>
            <a:spLocks noChangeArrowheads="1"/>
          </p:cNvSpPr>
          <p:nvPr/>
        </p:nvSpPr>
        <p:spPr bwMode="auto">
          <a:xfrm>
            <a:off x="2566989" y="3573464"/>
            <a:ext cx="7489825" cy="1031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用胎儿绒毛、羊水或脐带血分析胎儿基因型</a:t>
            </a:r>
          </a:p>
          <a:p>
            <a:pPr eaLnBrk="1" hangingPunct="1">
              <a:buClr>
                <a:schemeClr val="hlink"/>
              </a:buClr>
              <a:buFont typeface="Wingdings" panose="05000000000000000000" pitchFamily="2" charset="2"/>
              <a:buChar char="Ø"/>
            </a:pPr>
            <a:r>
              <a:rPr lang="zh-CN" altLang="en-US" b="1"/>
              <a:t>产前诊断并终止妊娠</a:t>
            </a:r>
          </a:p>
        </p:txBody>
      </p:sp>
      <p:grpSp>
        <p:nvGrpSpPr>
          <p:cNvPr id="134152" name="Group 25">
            <a:extLst>
              <a:ext uri="{FF2B5EF4-FFF2-40B4-BE49-F238E27FC236}">
                <a16:creationId xmlns:a16="http://schemas.microsoft.com/office/drawing/2014/main" id="{5AA60904-5D66-44A7-8C71-4A024F16F6DA}"/>
              </a:ext>
            </a:extLst>
          </p:cNvPr>
          <p:cNvGrpSpPr>
            <a:grpSpLocks/>
          </p:cNvGrpSpPr>
          <p:nvPr/>
        </p:nvGrpSpPr>
        <p:grpSpPr bwMode="auto">
          <a:xfrm>
            <a:off x="1774825" y="620713"/>
            <a:ext cx="7327900" cy="685800"/>
            <a:chOff x="144" y="384"/>
            <a:chExt cx="4616" cy="432"/>
          </a:xfrm>
        </p:grpSpPr>
        <p:sp>
          <p:nvSpPr>
            <p:cNvPr id="134153" name="Rectangle 26">
              <a:hlinkClick r:id="rId2" action="ppaction://hlinksldjump"/>
              <a:extLst>
                <a:ext uri="{FF2B5EF4-FFF2-40B4-BE49-F238E27FC236}">
                  <a16:creationId xmlns:a16="http://schemas.microsoft.com/office/drawing/2014/main" id="{D791BB92-7524-44E2-8332-A6A43337FD9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34154" name="Picture 27" descr="图片1">
              <a:extLst>
                <a:ext uri="{FF2B5EF4-FFF2-40B4-BE49-F238E27FC236}">
                  <a16:creationId xmlns:a16="http://schemas.microsoft.com/office/drawing/2014/main" id="{0202B74E-1C4F-443D-A335-6EAAA0A07ED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9" descr="栎木">
            <a:hlinkClick r:id="rId2" action="ppaction://hlinksldjump"/>
            <a:extLst>
              <a:ext uri="{FF2B5EF4-FFF2-40B4-BE49-F238E27FC236}">
                <a16:creationId xmlns:a16="http://schemas.microsoft.com/office/drawing/2014/main" id="{2A18F3C3-3998-4847-9610-4B4213F7C2BA}"/>
              </a:ext>
            </a:extLst>
          </p:cNvPr>
          <p:cNvSpPr>
            <a:spLocks noChangeArrowheads="1"/>
          </p:cNvSpPr>
          <p:nvPr/>
        </p:nvSpPr>
        <p:spPr bwMode="auto">
          <a:xfrm>
            <a:off x="3071813" y="2133600"/>
            <a:ext cx="6172200" cy="1981200"/>
          </a:xfrm>
          <a:prstGeom prst="horizontalScroll">
            <a:avLst>
              <a:gd name="adj" fmla="val 12500"/>
            </a:avLst>
          </a:prstGeom>
          <a:blipFill dpi="0" rotWithShape="1">
            <a:blip r:embed="rId3">
              <a:alphaModFix amt="44000"/>
            </a:blip>
            <a:srcRect/>
            <a:tile tx="0" ty="0" sx="100000" sy="100000" flip="none" algn="tl"/>
          </a:blipFill>
          <a:ln w="9525">
            <a:solidFill>
              <a:srgbClr val="C0C0C0"/>
            </a:solidFill>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sz="4400" b="1">
                <a:solidFill>
                  <a:schemeClr val="tx2"/>
                </a:solidFill>
              </a:rPr>
              <a:t> </a:t>
            </a:r>
            <a:r>
              <a:rPr lang="zh-CN" altLang="en-US" sz="4400" b="1">
                <a:solidFill>
                  <a:schemeClr val="tx2"/>
                </a:solidFill>
              </a:rPr>
              <a:t>第四节	 神经皮肤综合征 </a:t>
            </a:r>
          </a:p>
        </p:txBody>
      </p:sp>
      <p:sp>
        <p:nvSpPr>
          <p:cNvPr id="135171" name="Rectangle 10">
            <a:extLst>
              <a:ext uri="{FF2B5EF4-FFF2-40B4-BE49-F238E27FC236}">
                <a16:creationId xmlns:a16="http://schemas.microsoft.com/office/drawing/2014/main" id="{828CD5D1-04F3-4F2C-BD79-86EA6ACAB474}"/>
              </a:ext>
            </a:extLst>
          </p:cNvPr>
          <p:cNvSpPr>
            <a:spLocks noChangeArrowheads="1"/>
          </p:cNvSpPr>
          <p:nvPr/>
        </p:nvSpPr>
        <p:spPr bwMode="auto">
          <a:xfrm>
            <a:off x="4149726" y="3929064"/>
            <a:ext cx="5186363" cy="5794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3200" b="1"/>
              <a:t> Neurocutaneous syndromes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Group 2">
            <a:extLst>
              <a:ext uri="{FF2B5EF4-FFF2-40B4-BE49-F238E27FC236}">
                <a16:creationId xmlns:a16="http://schemas.microsoft.com/office/drawing/2014/main" id="{A4A961C3-26C2-4B45-BDC0-405D42D96EEF}"/>
              </a:ext>
            </a:extLst>
          </p:cNvPr>
          <p:cNvGrpSpPr>
            <a:grpSpLocks/>
          </p:cNvGrpSpPr>
          <p:nvPr/>
        </p:nvGrpSpPr>
        <p:grpSpPr bwMode="auto">
          <a:xfrm>
            <a:off x="1524000" y="381000"/>
            <a:ext cx="228600" cy="6248400"/>
            <a:chOff x="0" y="240"/>
            <a:chExt cx="144" cy="3936"/>
          </a:xfrm>
        </p:grpSpPr>
        <p:grpSp>
          <p:nvGrpSpPr>
            <p:cNvPr id="136202" name="Group 3">
              <a:extLst>
                <a:ext uri="{FF2B5EF4-FFF2-40B4-BE49-F238E27FC236}">
                  <a16:creationId xmlns:a16="http://schemas.microsoft.com/office/drawing/2014/main" id="{587C1B66-CCE8-4D38-A053-24EBEA40BB1E}"/>
                </a:ext>
              </a:extLst>
            </p:cNvPr>
            <p:cNvGrpSpPr>
              <a:grpSpLocks/>
            </p:cNvGrpSpPr>
            <p:nvPr/>
          </p:nvGrpSpPr>
          <p:grpSpPr bwMode="auto">
            <a:xfrm>
              <a:off x="0" y="240"/>
              <a:ext cx="96" cy="3936"/>
              <a:chOff x="-8" y="768"/>
              <a:chExt cx="136" cy="3552"/>
            </a:xfrm>
          </p:grpSpPr>
          <p:sp>
            <p:nvSpPr>
              <p:cNvPr id="136204" name="Rectangle 4">
                <a:extLst>
                  <a:ext uri="{FF2B5EF4-FFF2-40B4-BE49-F238E27FC236}">
                    <a16:creationId xmlns:a16="http://schemas.microsoft.com/office/drawing/2014/main" id="{ED341CA1-6C2F-46DC-B83A-AC013E128C6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36205" name="Line 5">
                <a:extLst>
                  <a:ext uri="{FF2B5EF4-FFF2-40B4-BE49-F238E27FC236}">
                    <a16:creationId xmlns:a16="http://schemas.microsoft.com/office/drawing/2014/main" id="{2CEB53A6-9C91-4DC3-925D-33A714134D5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36203" name="Line 18">
              <a:extLst>
                <a:ext uri="{FF2B5EF4-FFF2-40B4-BE49-F238E27FC236}">
                  <a16:creationId xmlns:a16="http://schemas.microsoft.com/office/drawing/2014/main" id="{49B1B477-56A3-4E85-8977-A856CB72FBE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36195" name="Rectangle 19">
            <a:extLst>
              <a:ext uri="{FF2B5EF4-FFF2-40B4-BE49-F238E27FC236}">
                <a16:creationId xmlns:a16="http://schemas.microsoft.com/office/drawing/2014/main" id="{F07CE533-63B3-4B7E-9B7B-92D223FFC5F0}"/>
              </a:ext>
            </a:extLst>
          </p:cNvPr>
          <p:cNvSpPr>
            <a:spLocks noChangeArrowheads="1"/>
          </p:cNvSpPr>
          <p:nvPr/>
        </p:nvSpPr>
        <p:spPr bwMode="auto">
          <a:xfrm>
            <a:off x="2136775" y="2139951"/>
            <a:ext cx="8351838" cy="41116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40000"/>
              </a:lnSpc>
              <a:buClr>
                <a:schemeClr val="hlink"/>
              </a:buClr>
              <a:buFont typeface="Wingdings" panose="05000000000000000000" pitchFamily="2" charset="2"/>
              <a:buChar char="Ø"/>
            </a:pPr>
            <a:r>
              <a:rPr lang="zh-CN" altLang="en-US" b="1"/>
              <a:t>常见的神经皮肤综合征：包括神经纤维瘤病、结节</a:t>
            </a:r>
          </a:p>
          <a:p>
            <a:pPr eaLnBrk="1" hangingPunct="1">
              <a:lnSpc>
                <a:spcPct val="140000"/>
              </a:lnSpc>
              <a:buClr>
                <a:schemeClr val="hlink"/>
              </a:buClr>
              <a:buFont typeface="Wingdings" panose="05000000000000000000" pitchFamily="2" charset="2"/>
              <a:buNone/>
            </a:pPr>
            <a:r>
              <a:rPr lang="zh-CN" altLang="en-US" b="1"/>
              <a:t>   性硬化症和脑面血管瘤</a:t>
            </a:r>
          </a:p>
          <a:p>
            <a:pPr eaLnBrk="1" hangingPunct="1">
              <a:lnSpc>
                <a:spcPct val="140000"/>
              </a:lnSpc>
              <a:buClr>
                <a:schemeClr val="hlink"/>
              </a:buClr>
              <a:buFont typeface="Wingdings" panose="05000000000000000000" pitchFamily="2" charset="2"/>
              <a:buChar char="Ø"/>
            </a:pPr>
            <a:r>
              <a:rPr lang="zh-CN" altLang="en-US" b="1"/>
              <a:t>以神经系统、皮肤和眼部等多器官或多系统病变为</a:t>
            </a:r>
          </a:p>
          <a:p>
            <a:pPr eaLnBrk="1" hangingPunct="1">
              <a:lnSpc>
                <a:spcPct val="140000"/>
              </a:lnSpc>
              <a:buClr>
                <a:schemeClr val="hlink"/>
              </a:buClr>
              <a:buFont typeface="Wingdings" panose="05000000000000000000" pitchFamily="2" charset="2"/>
              <a:buNone/>
            </a:pPr>
            <a:r>
              <a:rPr lang="zh-CN" altLang="en-US" b="1"/>
              <a:t>   主要特征</a:t>
            </a:r>
          </a:p>
          <a:p>
            <a:pPr eaLnBrk="1" hangingPunct="1">
              <a:lnSpc>
                <a:spcPct val="140000"/>
              </a:lnSpc>
              <a:buClr>
                <a:schemeClr val="hlink"/>
              </a:buClr>
              <a:buFont typeface="Wingdings" panose="05000000000000000000" pitchFamily="2" charset="2"/>
              <a:buChar char="Ø"/>
            </a:pPr>
            <a:r>
              <a:rPr lang="zh-CN" altLang="en-US" b="1"/>
              <a:t>源于外胚层的器官发育异常</a:t>
            </a:r>
          </a:p>
          <a:p>
            <a:pPr eaLnBrk="1" hangingPunct="1">
              <a:lnSpc>
                <a:spcPct val="140000"/>
              </a:lnSpc>
              <a:buClr>
                <a:schemeClr val="hlink"/>
              </a:buClr>
              <a:buFont typeface="Wingdings" panose="05000000000000000000" pitchFamily="2" charset="2"/>
              <a:buChar char="Ø"/>
            </a:pPr>
            <a:r>
              <a:rPr lang="zh-CN" altLang="en-US" b="1"/>
              <a:t>可累及中胚层、内胚层器官</a:t>
            </a:r>
          </a:p>
        </p:txBody>
      </p:sp>
      <p:grpSp>
        <p:nvGrpSpPr>
          <p:cNvPr id="136196" name="Group 20">
            <a:extLst>
              <a:ext uri="{FF2B5EF4-FFF2-40B4-BE49-F238E27FC236}">
                <a16:creationId xmlns:a16="http://schemas.microsoft.com/office/drawing/2014/main" id="{345EBE1B-E6EF-44A6-BFE5-20D75AED5EAB}"/>
              </a:ext>
            </a:extLst>
          </p:cNvPr>
          <p:cNvGrpSpPr>
            <a:grpSpLocks/>
          </p:cNvGrpSpPr>
          <p:nvPr/>
        </p:nvGrpSpPr>
        <p:grpSpPr bwMode="auto">
          <a:xfrm>
            <a:off x="1774825" y="620713"/>
            <a:ext cx="7327900" cy="685800"/>
            <a:chOff x="144" y="384"/>
            <a:chExt cx="4616" cy="432"/>
          </a:xfrm>
        </p:grpSpPr>
        <p:sp>
          <p:nvSpPr>
            <p:cNvPr id="136200" name="Rectangle 21">
              <a:hlinkClick r:id="rId2" action="ppaction://hlinksldjump"/>
              <a:extLst>
                <a:ext uri="{FF2B5EF4-FFF2-40B4-BE49-F238E27FC236}">
                  <a16:creationId xmlns:a16="http://schemas.microsoft.com/office/drawing/2014/main" id="{DA7A860D-1313-47DC-9B09-C70D0ECFA59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神经皮肤综合征  </a:t>
              </a:r>
              <a:r>
                <a:rPr lang="zh-CN" altLang="en-US" b="1">
                  <a:solidFill>
                    <a:schemeClr val="tx2"/>
                  </a:solidFill>
                </a:rPr>
                <a:t>   </a:t>
              </a:r>
            </a:p>
          </p:txBody>
        </p:sp>
        <p:pic>
          <p:nvPicPr>
            <p:cNvPr id="136201" name="Picture 22" descr="图片1">
              <a:extLst>
                <a:ext uri="{FF2B5EF4-FFF2-40B4-BE49-F238E27FC236}">
                  <a16:creationId xmlns:a16="http://schemas.microsoft.com/office/drawing/2014/main" id="{B237A224-1218-48F2-AD38-63952DE6777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6197" name="Group 23">
            <a:extLst>
              <a:ext uri="{FF2B5EF4-FFF2-40B4-BE49-F238E27FC236}">
                <a16:creationId xmlns:a16="http://schemas.microsoft.com/office/drawing/2014/main" id="{3520E4BD-1C01-46C3-8418-24FC3C910D0F}"/>
              </a:ext>
            </a:extLst>
          </p:cNvPr>
          <p:cNvGrpSpPr>
            <a:grpSpLocks/>
          </p:cNvGrpSpPr>
          <p:nvPr/>
        </p:nvGrpSpPr>
        <p:grpSpPr bwMode="auto">
          <a:xfrm>
            <a:off x="1752600" y="1371601"/>
            <a:ext cx="2687638" cy="519113"/>
            <a:chOff x="144" y="816"/>
            <a:chExt cx="2688" cy="342"/>
          </a:xfrm>
        </p:grpSpPr>
        <p:sp>
          <p:nvSpPr>
            <p:cNvPr id="136198" name="Rectangle 24">
              <a:extLst>
                <a:ext uri="{FF2B5EF4-FFF2-40B4-BE49-F238E27FC236}">
                  <a16:creationId xmlns:a16="http://schemas.microsoft.com/office/drawing/2014/main" id="{2E4538F8-5E8F-4696-B0AC-FAFBA313D09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 </a:t>
              </a:r>
            </a:p>
          </p:txBody>
        </p:sp>
        <p:sp>
          <p:nvSpPr>
            <p:cNvPr id="136199" name="Line 25">
              <a:extLst>
                <a:ext uri="{FF2B5EF4-FFF2-40B4-BE49-F238E27FC236}">
                  <a16:creationId xmlns:a16="http://schemas.microsoft.com/office/drawing/2014/main" id="{B2F2BE4C-7BC4-495F-88AC-0BF01764CC0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Group 2">
            <a:extLst>
              <a:ext uri="{FF2B5EF4-FFF2-40B4-BE49-F238E27FC236}">
                <a16:creationId xmlns:a16="http://schemas.microsoft.com/office/drawing/2014/main" id="{938C9FB6-4B27-4561-BE83-29D254EC4FF5}"/>
              </a:ext>
            </a:extLst>
          </p:cNvPr>
          <p:cNvGrpSpPr>
            <a:grpSpLocks/>
          </p:cNvGrpSpPr>
          <p:nvPr/>
        </p:nvGrpSpPr>
        <p:grpSpPr bwMode="auto">
          <a:xfrm>
            <a:off x="1524000" y="381000"/>
            <a:ext cx="228600" cy="6248400"/>
            <a:chOff x="0" y="240"/>
            <a:chExt cx="144" cy="3936"/>
          </a:xfrm>
        </p:grpSpPr>
        <p:grpSp>
          <p:nvGrpSpPr>
            <p:cNvPr id="137230" name="Group 3">
              <a:extLst>
                <a:ext uri="{FF2B5EF4-FFF2-40B4-BE49-F238E27FC236}">
                  <a16:creationId xmlns:a16="http://schemas.microsoft.com/office/drawing/2014/main" id="{FE706C2E-C464-4A3E-8545-6B2FAC4239D6}"/>
                </a:ext>
              </a:extLst>
            </p:cNvPr>
            <p:cNvGrpSpPr>
              <a:grpSpLocks/>
            </p:cNvGrpSpPr>
            <p:nvPr/>
          </p:nvGrpSpPr>
          <p:grpSpPr bwMode="auto">
            <a:xfrm>
              <a:off x="0" y="240"/>
              <a:ext cx="96" cy="3936"/>
              <a:chOff x="-8" y="768"/>
              <a:chExt cx="136" cy="3552"/>
            </a:xfrm>
          </p:grpSpPr>
          <p:sp>
            <p:nvSpPr>
              <p:cNvPr id="137232" name="Rectangle 4">
                <a:extLst>
                  <a:ext uri="{FF2B5EF4-FFF2-40B4-BE49-F238E27FC236}">
                    <a16:creationId xmlns:a16="http://schemas.microsoft.com/office/drawing/2014/main" id="{568760A1-6916-47C9-8CFD-F458AD6C577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37233" name="Line 5">
                <a:extLst>
                  <a:ext uri="{FF2B5EF4-FFF2-40B4-BE49-F238E27FC236}">
                    <a16:creationId xmlns:a16="http://schemas.microsoft.com/office/drawing/2014/main" id="{49B64DEC-0B5F-4A4B-974E-F7FF3326E2BE}"/>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37231" name="Line 18">
              <a:extLst>
                <a:ext uri="{FF2B5EF4-FFF2-40B4-BE49-F238E27FC236}">
                  <a16:creationId xmlns:a16="http://schemas.microsoft.com/office/drawing/2014/main" id="{E0D682D3-E3A9-40C1-9998-2D53410599B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37219" name="Text Box 28">
            <a:extLst>
              <a:ext uri="{FF2B5EF4-FFF2-40B4-BE49-F238E27FC236}">
                <a16:creationId xmlns:a16="http://schemas.microsoft.com/office/drawing/2014/main" id="{EE602228-592B-4661-BA71-BA1C9B44F09C}"/>
              </a:ext>
            </a:extLst>
          </p:cNvPr>
          <p:cNvSpPr txBox="1">
            <a:spLocks noChangeArrowheads="1"/>
          </p:cNvSpPr>
          <p:nvPr/>
        </p:nvSpPr>
        <p:spPr bwMode="auto">
          <a:xfrm>
            <a:off x="1919289" y="2276476"/>
            <a:ext cx="50117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t>常见的常染色体显性遗传病 </a:t>
            </a:r>
            <a:endParaRPr lang="ko-KR" altLang="en-US" b="1"/>
          </a:p>
        </p:txBody>
      </p:sp>
      <p:sp>
        <p:nvSpPr>
          <p:cNvPr id="137220" name="Text Box 37">
            <a:extLst>
              <a:ext uri="{FF2B5EF4-FFF2-40B4-BE49-F238E27FC236}">
                <a16:creationId xmlns:a16="http://schemas.microsoft.com/office/drawing/2014/main" id="{EF8F8541-7CE1-4B04-A3DE-18AACA947C52}"/>
              </a:ext>
            </a:extLst>
          </p:cNvPr>
          <p:cNvSpPr txBox="1">
            <a:spLocks noChangeArrowheads="1"/>
          </p:cNvSpPr>
          <p:nvPr/>
        </p:nvSpPr>
        <p:spPr bwMode="auto">
          <a:xfrm>
            <a:off x="1943100" y="3275013"/>
            <a:ext cx="80406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buClr>
                <a:schemeClr val="hlink"/>
              </a:buClr>
              <a:buFont typeface="Wingdings" panose="05000000000000000000" pitchFamily="2" charset="2"/>
              <a:buChar char="Ø"/>
            </a:pPr>
            <a:r>
              <a:rPr lang="zh-CN" altLang="en-US" b="1"/>
              <a:t>皮肤牛奶咖啡斑和多发的神经纤维瘤可伴有骨和内分泌腺或伴有其它脏器的先天性异常</a:t>
            </a:r>
            <a:endParaRPr lang="ko-KR" altLang="en-US" b="1"/>
          </a:p>
        </p:txBody>
      </p:sp>
      <p:sp>
        <p:nvSpPr>
          <p:cNvPr id="137221" name="Text Box 59">
            <a:extLst>
              <a:ext uri="{FF2B5EF4-FFF2-40B4-BE49-F238E27FC236}">
                <a16:creationId xmlns:a16="http://schemas.microsoft.com/office/drawing/2014/main" id="{EE9BE2D1-00ED-436A-A626-53BC9698F028}"/>
              </a:ext>
            </a:extLst>
          </p:cNvPr>
          <p:cNvSpPr txBox="1">
            <a:spLocks noChangeArrowheads="1"/>
          </p:cNvSpPr>
          <p:nvPr/>
        </p:nvSpPr>
        <p:spPr bwMode="auto">
          <a:xfrm>
            <a:off x="1919289" y="2779713"/>
            <a:ext cx="8497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基因缺陷使神经嵴细胞发育异常导致的多系统损害</a:t>
            </a:r>
          </a:p>
        </p:txBody>
      </p:sp>
      <p:sp>
        <p:nvSpPr>
          <p:cNvPr id="137222" name="Rectangle 21">
            <a:extLst>
              <a:ext uri="{FF2B5EF4-FFF2-40B4-BE49-F238E27FC236}">
                <a16:creationId xmlns:a16="http://schemas.microsoft.com/office/drawing/2014/main" id="{11897072-717C-4944-9C89-7BC279DD8EE7}"/>
              </a:ext>
            </a:extLst>
          </p:cNvPr>
          <p:cNvSpPr>
            <a:spLocks noChangeArrowheads="1"/>
          </p:cNvSpPr>
          <p:nvPr/>
        </p:nvSpPr>
        <p:spPr bwMode="auto">
          <a:xfrm>
            <a:off x="2495550" y="4629151"/>
            <a:ext cx="5653088" cy="1031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根据临床表现和基因定位分为</a:t>
            </a:r>
          </a:p>
          <a:p>
            <a:pPr algn="ctr" eaLnBrk="1" hangingPunct="1"/>
            <a:r>
              <a:rPr lang="zh-CN" altLang="en-US" b="1"/>
              <a:t>神经纤维瘤病</a:t>
            </a:r>
            <a:r>
              <a:rPr lang="en-US" altLang="zh-CN" b="1"/>
              <a:t>I</a:t>
            </a:r>
            <a:r>
              <a:rPr lang="zh-CN" altLang="en-US" b="1"/>
              <a:t>型</a:t>
            </a:r>
            <a:r>
              <a:rPr lang="en-US" altLang="zh-CN" b="1"/>
              <a:t>(NFI)</a:t>
            </a:r>
            <a:r>
              <a:rPr lang="zh-CN" altLang="en-US" b="1"/>
              <a:t>和</a:t>
            </a:r>
            <a:r>
              <a:rPr lang="en-US" altLang="zh-CN" b="1"/>
              <a:t>II</a:t>
            </a:r>
            <a:r>
              <a:rPr lang="zh-CN" altLang="en-US" b="1"/>
              <a:t>型</a:t>
            </a:r>
            <a:r>
              <a:rPr lang="en-US" altLang="zh-CN" b="1"/>
              <a:t>(NFII)</a:t>
            </a:r>
          </a:p>
        </p:txBody>
      </p:sp>
      <p:grpSp>
        <p:nvGrpSpPr>
          <p:cNvPr id="137223" name="Group 22">
            <a:extLst>
              <a:ext uri="{FF2B5EF4-FFF2-40B4-BE49-F238E27FC236}">
                <a16:creationId xmlns:a16="http://schemas.microsoft.com/office/drawing/2014/main" id="{24D30DAD-4BF9-4338-8EC7-4487391C45DF}"/>
              </a:ext>
            </a:extLst>
          </p:cNvPr>
          <p:cNvGrpSpPr>
            <a:grpSpLocks/>
          </p:cNvGrpSpPr>
          <p:nvPr/>
        </p:nvGrpSpPr>
        <p:grpSpPr bwMode="auto">
          <a:xfrm>
            <a:off x="1774825" y="620713"/>
            <a:ext cx="7327900" cy="685800"/>
            <a:chOff x="144" y="384"/>
            <a:chExt cx="4616" cy="432"/>
          </a:xfrm>
        </p:grpSpPr>
        <p:sp>
          <p:nvSpPr>
            <p:cNvPr id="137228" name="Rectangle 23">
              <a:hlinkClick r:id="rId2" action="ppaction://hlinksldjump"/>
              <a:extLst>
                <a:ext uri="{FF2B5EF4-FFF2-40B4-BE49-F238E27FC236}">
                  <a16:creationId xmlns:a16="http://schemas.microsoft.com/office/drawing/2014/main" id="{9C6A0F91-4B8E-4A6F-AFE7-5F678D402C9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37229" name="Picture 24" descr="图片1">
              <a:extLst>
                <a:ext uri="{FF2B5EF4-FFF2-40B4-BE49-F238E27FC236}">
                  <a16:creationId xmlns:a16="http://schemas.microsoft.com/office/drawing/2014/main" id="{352649F4-82F7-45D6-AE46-0E9003D1C7D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7224" name="Group 25">
            <a:extLst>
              <a:ext uri="{FF2B5EF4-FFF2-40B4-BE49-F238E27FC236}">
                <a16:creationId xmlns:a16="http://schemas.microsoft.com/office/drawing/2014/main" id="{98F1CC8F-CFEB-4D33-A8FE-C87CF7ACB876}"/>
              </a:ext>
            </a:extLst>
          </p:cNvPr>
          <p:cNvGrpSpPr>
            <a:grpSpLocks/>
          </p:cNvGrpSpPr>
          <p:nvPr/>
        </p:nvGrpSpPr>
        <p:grpSpPr bwMode="auto">
          <a:xfrm>
            <a:off x="1752600" y="1371601"/>
            <a:ext cx="2687638" cy="519113"/>
            <a:chOff x="144" y="816"/>
            <a:chExt cx="2688" cy="342"/>
          </a:xfrm>
        </p:grpSpPr>
        <p:sp>
          <p:nvSpPr>
            <p:cNvPr id="137226" name="Rectangle 26">
              <a:extLst>
                <a:ext uri="{FF2B5EF4-FFF2-40B4-BE49-F238E27FC236}">
                  <a16:creationId xmlns:a16="http://schemas.microsoft.com/office/drawing/2014/main" id="{8E6B722E-9D61-4D93-9474-346B735BD744}"/>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 </a:t>
              </a:r>
            </a:p>
          </p:txBody>
        </p:sp>
        <p:sp>
          <p:nvSpPr>
            <p:cNvPr id="137227" name="Line 27">
              <a:extLst>
                <a:ext uri="{FF2B5EF4-FFF2-40B4-BE49-F238E27FC236}">
                  <a16:creationId xmlns:a16="http://schemas.microsoft.com/office/drawing/2014/main" id="{6D4E5617-05AF-40B3-A90A-781976E8A0C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37225" name="Oval 28">
            <a:extLst>
              <a:ext uri="{FF2B5EF4-FFF2-40B4-BE49-F238E27FC236}">
                <a16:creationId xmlns:a16="http://schemas.microsoft.com/office/drawing/2014/main" id="{B9320A89-2E0D-4A92-9668-132EA8B16B8E}"/>
              </a:ext>
            </a:extLst>
          </p:cNvPr>
          <p:cNvSpPr>
            <a:spLocks noChangeArrowheads="1"/>
          </p:cNvSpPr>
          <p:nvPr/>
        </p:nvSpPr>
        <p:spPr bwMode="auto">
          <a:xfrm flipV="1">
            <a:off x="2566989" y="4773614"/>
            <a:ext cx="236537" cy="288925"/>
          </a:xfrm>
          <a:prstGeom prst="ellipse">
            <a:avLst/>
          </a:prstGeom>
          <a:gradFill rotWithShape="1">
            <a:gsLst>
              <a:gs pos="0">
                <a:schemeClr val="bg1"/>
              </a:gs>
              <a:gs pos="100000">
                <a:schemeClr val="hlink"/>
              </a:gs>
            </a:gsLst>
            <a:path path="shape">
              <a:fillToRect l="50000" t="50000" r="50000" b="50000"/>
            </a:path>
          </a:gradFill>
          <a:ln>
            <a:noFill/>
          </a:ln>
          <a:effectLst>
            <a:prstShdw prst="shdw11">
              <a:schemeClr val="bg2">
                <a:alpha val="5000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AutoShape 35">
            <a:extLst>
              <a:ext uri="{FF2B5EF4-FFF2-40B4-BE49-F238E27FC236}">
                <a16:creationId xmlns:a16="http://schemas.microsoft.com/office/drawing/2014/main" id="{F58D35B3-5910-4267-9C8E-DF938551139D}"/>
              </a:ext>
            </a:extLst>
          </p:cNvPr>
          <p:cNvSpPr>
            <a:spLocks noChangeArrowheads="1"/>
          </p:cNvSpPr>
          <p:nvPr/>
        </p:nvSpPr>
        <p:spPr bwMode="auto">
          <a:xfrm>
            <a:off x="6527801" y="2492376"/>
            <a:ext cx="3889375" cy="3744913"/>
          </a:xfrm>
          <a:prstGeom prst="roundRect">
            <a:avLst>
              <a:gd name="adj" fmla="val 16667"/>
            </a:avLst>
          </a:prstGeom>
          <a:noFill/>
          <a:ln w="9525" algn="ctr">
            <a:solidFill>
              <a:schemeClr val="hlink"/>
            </a:solidFill>
            <a:round/>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8243" name="AutoShape 34">
            <a:extLst>
              <a:ext uri="{FF2B5EF4-FFF2-40B4-BE49-F238E27FC236}">
                <a16:creationId xmlns:a16="http://schemas.microsoft.com/office/drawing/2014/main" id="{1013E0B2-CB8A-4EB0-880E-157A6677D37C}"/>
              </a:ext>
            </a:extLst>
          </p:cNvPr>
          <p:cNvSpPr>
            <a:spLocks noChangeArrowheads="1"/>
          </p:cNvSpPr>
          <p:nvPr/>
        </p:nvSpPr>
        <p:spPr bwMode="auto">
          <a:xfrm>
            <a:off x="1847851" y="2492375"/>
            <a:ext cx="4537075" cy="3816350"/>
          </a:xfrm>
          <a:prstGeom prst="roundRect">
            <a:avLst>
              <a:gd name="adj" fmla="val 16667"/>
            </a:avLst>
          </a:prstGeom>
          <a:noFill/>
          <a:ln w="9525" algn="ctr">
            <a:solidFill>
              <a:schemeClr val="accent2"/>
            </a:solidFill>
            <a:round/>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138244" name="Group 2">
            <a:extLst>
              <a:ext uri="{FF2B5EF4-FFF2-40B4-BE49-F238E27FC236}">
                <a16:creationId xmlns:a16="http://schemas.microsoft.com/office/drawing/2014/main" id="{41629DF8-AED5-4DD5-9405-820E85638803}"/>
              </a:ext>
            </a:extLst>
          </p:cNvPr>
          <p:cNvGrpSpPr>
            <a:grpSpLocks/>
          </p:cNvGrpSpPr>
          <p:nvPr/>
        </p:nvGrpSpPr>
        <p:grpSpPr bwMode="auto">
          <a:xfrm>
            <a:off x="1524000" y="381000"/>
            <a:ext cx="228600" cy="6248400"/>
            <a:chOff x="0" y="240"/>
            <a:chExt cx="144" cy="3936"/>
          </a:xfrm>
        </p:grpSpPr>
        <p:grpSp>
          <p:nvGrpSpPr>
            <p:cNvPr id="138271" name="Group 3">
              <a:extLst>
                <a:ext uri="{FF2B5EF4-FFF2-40B4-BE49-F238E27FC236}">
                  <a16:creationId xmlns:a16="http://schemas.microsoft.com/office/drawing/2014/main" id="{3D92C46A-0968-4C39-AA81-A472A988A744}"/>
                </a:ext>
              </a:extLst>
            </p:cNvPr>
            <p:cNvGrpSpPr>
              <a:grpSpLocks/>
            </p:cNvGrpSpPr>
            <p:nvPr/>
          </p:nvGrpSpPr>
          <p:grpSpPr bwMode="auto">
            <a:xfrm>
              <a:off x="0" y="240"/>
              <a:ext cx="96" cy="3936"/>
              <a:chOff x="-8" y="768"/>
              <a:chExt cx="136" cy="3552"/>
            </a:xfrm>
          </p:grpSpPr>
          <p:sp>
            <p:nvSpPr>
              <p:cNvPr id="138273" name="Rectangle 4">
                <a:extLst>
                  <a:ext uri="{FF2B5EF4-FFF2-40B4-BE49-F238E27FC236}">
                    <a16:creationId xmlns:a16="http://schemas.microsoft.com/office/drawing/2014/main" id="{1F8D5EC3-8808-44DF-8625-3551BF90444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38274" name="Line 5">
                <a:extLst>
                  <a:ext uri="{FF2B5EF4-FFF2-40B4-BE49-F238E27FC236}">
                    <a16:creationId xmlns:a16="http://schemas.microsoft.com/office/drawing/2014/main" id="{53346722-3BA6-4844-B9EE-4F8B18A1FF6B}"/>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38272" name="Line 18">
              <a:extLst>
                <a:ext uri="{FF2B5EF4-FFF2-40B4-BE49-F238E27FC236}">
                  <a16:creationId xmlns:a16="http://schemas.microsoft.com/office/drawing/2014/main" id="{3BD280C0-9FD3-4E63-912F-E9B68FE2794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38245" name="Group 7">
            <a:extLst>
              <a:ext uri="{FF2B5EF4-FFF2-40B4-BE49-F238E27FC236}">
                <a16:creationId xmlns:a16="http://schemas.microsoft.com/office/drawing/2014/main" id="{B569E5C3-077D-4983-AB8A-19951F44A151}"/>
              </a:ext>
            </a:extLst>
          </p:cNvPr>
          <p:cNvGrpSpPr>
            <a:grpSpLocks/>
          </p:cNvGrpSpPr>
          <p:nvPr/>
        </p:nvGrpSpPr>
        <p:grpSpPr bwMode="auto">
          <a:xfrm>
            <a:off x="1752600" y="1371601"/>
            <a:ext cx="1822450" cy="519113"/>
            <a:chOff x="144" y="816"/>
            <a:chExt cx="2688" cy="342"/>
          </a:xfrm>
        </p:grpSpPr>
        <p:sp>
          <p:nvSpPr>
            <p:cNvPr id="138269" name="Rectangle 8">
              <a:extLst>
                <a:ext uri="{FF2B5EF4-FFF2-40B4-BE49-F238E27FC236}">
                  <a16:creationId xmlns:a16="http://schemas.microsoft.com/office/drawing/2014/main" id="{50CFB5F6-AA49-4E09-B801-327213475E81}"/>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138270" name="Line 9">
              <a:extLst>
                <a:ext uri="{FF2B5EF4-FFF2-40B4-BE49-F238E27FC236}">
                  <a16:creationId xmlns:a16="http://schemas.microsoft.com/office/drawing/2014/main" id="{E116F57E-5F84-448D-ADB7-40D80FF4876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38246" name="Rectangle 22">
            <a:extLst>
              <a:ext uri="{FF2B5EF4-FFF2-40B4-BE49-F238E27FC236}">
                <a16:creationId xmlns:a16="http://schemas.microsoft.com/office/drawing/2014/main" id="{7815208B-6F64-4BCA-A769-37A905305565}"/>
              </a:ext>
            </a:extLst>
          </p:cNvPr>
          <p:cNvSpPr>
            <a:spLocks noChangeArrowheads="1"/>
          </p:cNvSpPr>
          <p:nvPr/>
        </p:nvSpPr>
        <p:spPr bwMode="auto">
          <a:xfrm>
            <a:off x="6527801" y="2492376"/>
            <a:ext cx="3960813"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rgbClr val="FF0000"/>
              </a:buClr>
              <a:buFont typeface="BatangChe" panose="02030609000101010101" pitchFamily="49" charset="-127"/>
              <a:buChar char="☞"/>
            </a:pPr>
            <a:r>
              <a:rPr lang="zh-CN" altLang="en-US" sz="2400" b="1"/>
              <a:t>又称为中枢神经纤维瘤或</a:t>
            </a:r>
          </a:p>
          <a:p>
            <a:pPr eaLnBrk="1" hangingPunct="1">
              <a:buClr>
                <a:srgbClr val="FF0000"/>
              </a:buClr>
              <a:buFont typeface="BatangChe" panose="02030609000101010101" pitchFamily="49" charset="-127"/>
              <a:buNone/>
            </a:pPr>
            <a:r>
              <a:rPr lang="zh-CN" altLang="en-US" sz="2400" b="1"/>
              <a:t>     双侧听神经瘤病</a:t>
            </a:r>
          </a:p>
          <a:p>
            <a:pPr eaLnBrk="1" hangingPunct="1">
              <a:buClr>
                <a:srgbClr val="FF0000"/>
              </a:buClr>
              <a:buFont typeface="BatangChe" panose="02030609000101010101" pitchFamily="49" charset="-127"/>
              <a:buNone/>
            </a:pPr>
            <a:endParaRPr lang="zh-CN" altLang="en-US" sz="2400" b="1"/>
          </a:p>
          <a:p>
            <a:pPr eaLnBrk="1" hangingPunct="1">
              <a:buClr>
                <a:srgbClr val="FF0000"/>
              </a:buClr>
              <a:buFont typeface="BatangChe" panose="02030609000101010101" pitchFamily="49" charset="-127"/>
              <a:buChar char="☞"/>
            </a:pPr>
            <a:r>
              <a:rPr lang="zh-CN" altLang="en-US" sz="2400" b="1"/>
              <a:t>皮肤改变轻</a:t>
            </a:r>
          </a:p>
          <a:p>
            <a:pPr eaLnBrk="1" hangingPunct="1">
              <a:buClr>
                <a:srgbClr val="FF0000"/>
              </a:buClr>
              <a:buFont typeface="BatangChe" panose="02030609000101010101" pitchFamily="49" charset="-127"/>
              <a:buChar char="☞"/>
            </a:pPr>
            <a:endParaRPr lang="zh-CN" altLang="en-US" sz="2400" b="1"/>
          </a:p>
          <a:p>
            <a:pPr eaLnBrk="1" hangingPunct="1">
              <a:buClr>
                <a:srgbClr val="FF0000"/>
              </a:buClr>
              <a:buFont typeface="BatangChe" panose="02030609000101010101" pitchFamily="49" charset="-127"/>
              <a:buChar char="☞"/>
            </a:pPr>
            <a:r>
              <a:rPr lang="zh-CN" altLang="en-US" sz="2400" b="1"/>
              <a:t>基因定位于染色体</a:t>
            </a:r>
            <a:r>
              <a:rPr lang="en-US" altLang="zh-CN" sz="2400" b="1"/>
              <a:t>22q12</a:t>
            </a:r>
          </a:p>
        </p:txBody>
      </p:sp>
      <p:sp>
        <p:nvSpPr>
          <p:cNvPr id="138247" name="Rectangle 23">
            <a:extLst>
              <a:ext uri="{FF2B5EF4-FFF2-40B4-BE49-F238E27FC236}">
                <a16:creationId xmlns:a16="http://schemas.microsoft.com/office/drawing/2014/main" id="{61D3E6E1-2A39-4866-9202-5EA4AF83362F}"/>
              </a:ext>
            </a:extLst>
          </p:cNvPr>
          <p:cNvSpPr>
            <a:spLocks noChangeArrowheads="1"/>
          </p:cNvSpPr>
          <p:nvPr/>
        </p:nvSpPr>
        <p:spPr bwMode="auto">
          <a:xfrm>
            <a:off x="1847851" y="2565400"/>
            <a:ext cx="45370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BatangChe" panose="02030609000101010101" pitchFamily="49" charset="-127"/>
              <a:buChar char="☞"/>
            </a:pPr>
            <a:r>
              <a:rPr lang="en-US" altLang="zh-CN" sz="2400" b="1"/>
              <a:t>von Recklinghausen(1882)</a:t>
            </a:r>
            <a:r>
              <a:rPr lang="zh-CN" altLang="en-US" sz="2400" b="1"/>
              <a:t>首次</a:t>
            </a:r>
          </a:p>
          <a:p>
            <a:pPr eaLnBrk="1" hangingPunct="1">
              <a:buClr>
                <a:schemeClr val="hlink"/>
              </a:buClr>
              <a:buFont typeface="BatangChe" panose="02030609000101010101" pitchFamily="49" charset="-127"/>
              <a:buNone/>
            </a:pPr>
            <a:r>
              <a:rPr lang="zh-CN" altLang="en-US" sz="2400" b="1"/>
              <a:t>    描述</a:t>
            </a:r>
          </a:p>
          <a:p>
            <a:pPr eaLnBrk="1" hangingPunct="1">
              <a:buClr>
                <a:schemeClr val="hlink"/>
              </a:buClr>
              <a:buFont typeface="BatangChe" panose="02030609000101010101" pitchFamily="49" charset="-127"/>
              <a:buChar char="☞"/>
            </a:pPr>
            <a:r>
              <a:rPr lang="zh-CN" altLang="en-US" sz="2400" b="1"/>
              <a:t>主要特征为皮肤牛奶咖啡斑</a:t>
            </a:r>
          </a:p>
          <a:p>
            <a:pPr eaLnBrk="1" hangingPunct="1">
              <a:buClr>
                <a:schemeClr val="hlink"/>
              </a:buClr>
              <a:buFont typeface="BatangChe" panose="02030609000101010101" pitchFamily="49" charset="-127"/>
              <a:buChar char="☞"/>
            </a:pPr>
            <a:r>
              <a:rPr lang="zh-CN" altLang="en-US" sz="2400" b="1"/>
              <a:t>周围神经多发性神经纤维瘤</a:t>
            </a:r>
          </a:p>
          <a:p>
            <a:pPr eaLnBrk="1" hangingPunct="1">
              <a:buClr>
                <a:schemeClr val="hlink"/>
              </a:buClr>
              <a:buFont typeface="BatangChe" panose="02030609000101010101" pitchFamily="49" charset="-127"/>
              <a:buChar char="☞"/>
            </a:pPr>
            <a:r>
              <a:rPr lang="zh-CN" altLang="en-US" sz="2400" b="1"/>
              <a:t>外显率高，基因定位于染色体</a:t>
            </a:r>
          </a:p>
          <a:p>
            <a:pPr eaLnBrk="1" hangingPunct="1">
              <a:buClr>
                <a:schemeClr val="hlink"/>
              </a:buClr>
              <a:buFont typeface="BatangChe" panose="02030609000101010101" pitchFamily="49" charset="-127"/>
              <a:buNone/>
            </a:pPr>
            <a:r>
              <a:rPr lang="zh-CN" altLang="en-US" sz="2400" b="1"/>
              <a:t>    </a:t>
            </a:r>
            <a:r>
              <a:rPr lang="en-US" altLang="zh-CN" sz="2400" b="1"/>
              <a:t>17q11.2</a:t>
            </a:r>
          </a:p>
          <a:p>
            <a:pPr eaLnBrk="1" hangingPunct="1">
              <a:buClr>
                <a:schemeClr val="hlink"/>
              </a:buClr>
              <a:buFont typeface="BatangChe" panose="02030609000101010101" pitchFamily="49" charset="-127"/>
              <a:buChar char="☞"/>
            </a:pPr>
            <a:r>
              <a:rPr lang="zh-CN" altLang="en-US" sz="2400" b="1"/>
              <a:t>患病率为</a:t>
            </a:r>
            <a:r>
              <a:rPr lang="en-US" altLang="zh-CN" sz="2400" b="1"/>
              <a:t>30~40/10</a:t>
            </a:r>
            <a:r>
              <a:rPr lang="zh-CN" altLang="en-US" sz="2400" b="1"/>
              <a:t>万</a:t>
            </a:r>
          </a:p>
        </p:txBody>
      </p:sp>
      <p:grpSp>
        <p:nvGrpSpPr>
          <p:cNvPr id="138248" name="Group 24">
            <a:extLst>
              <a:ext uri="{FF2B5EF4-FFF2-40B4-BE49-F238E27FC236}">
                <a16:creationId xmlns:a16="http://schemas.microsoft.com/office/drawing/2014/main" id="{0E490E5C-4B13-4E60-B87A-3DAA89011659}"/>
              </a:ext>
            </a:extLst>
          </p:cNvPr>
          <p:cNvGrpSpPr>
            <a:grpSpLocks/>
          </p:cNvGrpSpPr>
          <p:nvPr/>
        </p:nvGrpSpPr>
        <p:grpSpPr bwMode="auto">
          <a:xfrm>
            <a:off x="1992313" y="1989138"/>
            <a:ext cx="4241800" cy="576262"/>
            <a:chOff x="336" y="1735"/>
            <a:chExt cx="4806" cy="294"/>
          </a:xfrm>
        </p:grpSpPr>
        <p:sp>
          <p:nvSpPr>
            <p:cNvPr id="138261" name="AutoShape 25">
              <a:extLst>
                <a:ext uri="{FF2B5EF4-FFF2-40B4-BE49-F238E27FC236}">
                  <a16:creationId xmlns:a16="http://schemas.microsoft.com/office/drawing/2014/main" id="{F88C7E05-C9FD-45D0-A964-D3E33D9956D1}"/>
                </a:ext>
              </a:extLst>
            </p:cNvPr>
            <p:cNvSpPr>
              <a:spLocks noChangeArrowheads="1"/>
            </p:cNvSpPr>
            <p:nvPr/>
          </p:nvSpPr>
          <p:spPr bwMode="gray">
            <a:xfrm>
              <a:off x="336" y="1735"/>
              <a:ext cx="4806" cy="294"/>
            </a:xfrm>
            <a:prstGeom prst="roundRect">
              <a:avLst>
                <a:gd name="adj" fmla="val 50000"/>
              </a:avLst>
            </a:prstGeom>
            <a:solidFill>
              <a:schemeClr val="accent2"/>
            </a:solidFill>
            <a:ln w="12700">
              <a:solidFill>
                <a:schemeClr val="accent2"/>
              </a:solidFill>
              <a:round/>
              <a:headEnd/>
              <a:tailEnd/>
            </a:ln>
            <a:effectLst>
              <a:outerShdw dist="63500" dir="5400000" algn="ctr" rotWithShape="0">
                <a:srgbClr val="808080">
                  <a:alpha val="50000"/>
                </a:srgbClr>
              </a:outerShdw>
            </a:effectLst>
          </p:spPr>
          <p:txBody>
            <a:bodyPr wrap="none" anchor="ctr"/>
            <a:lstStyle/>
            <a:p>
              <a:pPr>
                <a:defRPr/>
              </a:pPr>
              <a:endParaRPr lang="zh-CN" altLang="en-US"/>
            </a:p>
          </p:txBody>
        </p:sp>
        <p:sp>
          <p:nvSpPr>
            <p:cNvPr id="450586" name="AutoShape 26">
              <a:extLst>
                <a:ext uri="{FF2B5EF4-FFF2-40B4-BE49-F238E27FC236}">
                  <a16:creationId xmlns:a16="http://schemas.microsoft.com/office/drawing/2014/main" id="{40D8F94E-B3B0-4743-821D-B97625FB6BEA}"/>
                </a:ext>
              </a:extLst>
            </p:cNvPr>
            <p:cNvSpPr>
              <a:spLocks noChangeArrowheads="1"/>
            </p:cNvSpPr>
            <p:nvPr/>
          </p:nvSpPr>
          <p:spPr bwMode="gray">
            <a:xfrm flipH="1">
              <a:off x="4990" y="1741"/>
              <a:ext cx="140" cy="287"/>
            </a:xfrm>
            <a:prstGeom prst="moon">
              <a:avLst>
                <a:gd name="adj" fmla="val 16278"/>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450587" name="AutoShape 27">
              <a:extLst>
                <a:ext uri="{FF2B5EF4-FFF2-40B4-BE49-F238E27FC236}">
                  <a16:creationId xmlns:a16="http://schemas.microsoft.com/office/drawing/2014/main" id="{A212169B-51E0-476B-B36A-24C33B3C6142}"/>
                </a:ext>
              </a:extLst>
            </p:cNvPr>
            <p:cNvSpPr>
              <a:spLocks noChangeArrowheads="1"/>
            </p:cNvSpPr>
            <p:nvPr/>
          </p:nvSpPr>
          <p:spPr bwMode="gray">
            <a:xfrm>
              <a:off x="348" y="1761"/>
              <a:ext cx="93" cy="23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138268" name="AutoShape 28">
              <a:extLst>
                <a:ext uri="{FF2B5EF4-FFF2-40B4-BE49-F238E27FC236}">
                  <a16:creationId xmlns:a16="http://schemas.microsoft.com/office/drawing/2014/main" id="{89588585-54E4-4E2C-ADD9-1224BED8B1DE}"/>
                </a:ext>
              </a:extLst>
            </p:cNvPr>
            <p:cNvSpPr>
              <a:spLocks noChangeArrowheads="1"/>
            </p:cNvSpPr>
            <p:nvPr/>
          </p:nvSpPr>
          <p:spPr bwMode="gray">
            <a:xfrm>
              <a:off x="350" y="1740"/>
              <a:ext cx="4771" cy="228"/>
            </a:xfrm>
            <a:prstGeom prst="roundRect">
              <a:avLst>
                <a:gd name="adj" fmla="val 50000"/>
              </a:avLst>
            </a:prstGeom>
            <a:gradFill rotWithShape="1">
              <a:gsLst>
                <a:gs pos="0">
                  <a:srgbClr val="FFFFFF">
                    <a:alpha val="70000"/>
                  </a:srgbClr>
                </a:gs>
                <a:gs pos="100000">
                  <a:schemeClr val="accent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t>NFI</a:t>
              </a:r>
            </a:p>
          </p:txBody>
        </p:sp>
      </p:grpSp>
      <p:grpSp>
        <p:nvGrpSpPr>
          <p:cNvPr id="138249" name="Group 29">
            <a:extLst>
              <a:ext uri="{FF2B5EF4-FFF2-40B4-BE49-F238E27FC236}">
                <a16:creationId xmlns:a16="http://schemas.microsoft.com/office/drawing/2014/main" id="{4CFBEDFA-AE5B-476B-9E40-9657E4CBF2C8}"/>
              </a:ext>
            </a:extLst>
          </p:cNvPr>
          <p:cNvGrpSpPr>
            <a:grpSpLocks/>
          </p:cNvGrpSpPr>
          <p:nvPr/>
        </p:nvGrpSpPr>
        <p:grpSpPr bwMode="auto">
          <a:xfrm>
            <a:off x="6384926" y="1989138"/>
            <a:ext cx="3959225" cy="576262"/>
            <a:chOff x="336" y="1735"/>
            <a:chExt cx="4806" cy="294"/>
          </a:xfrm>
        </p:grpSpPr>
        <p:sp>
          <p:nvSpPr>
            <p:cNvPr id="138253" name="AutoShape 30">
              <a:extLst>
                <a:ext uri="{FF2B5EF4-FFF2-40B4-BE49-F238E27FC236}">
                  <a16:creationId xmlns:a16="http://schemas.microsoft.com/office/drawing/2014/main" id="{493699CF-D59B-48B3-98DD-F0B7A6BC2DF8}"/>
                </a:ext>
              </a:extLst>
            </p:cNvPr>
            <p:cNvSpPr>
              <a:spLocks noChangeArrowheads="1"/>
            </p:cNvSpPr>
            <p:nvPr/>
          </p:nvSpPr>
          <p:spPr bwMode="gray">
            <a:xfrm>
              <a:off x="336" y="1735"/>
              <a:ext cx="4806" cy="294"/>
            </a:xfrm>
            <a:prstGeom prst="roundRect">
              <a:avLst>
                <a:gd name="adj" fmla="val 50000"/>
              </a:avLst>
            </a:prstGeom>
            <a:solidFill>
              <a:schemeClr val="hlink"/>
            </a:solidFill>
            <a:ln w="12700">
              <a:noFill/>
              <a:round/>
              <a:headEnd/>
              <a:tailEnd/>
            </a:ln>
            <a:effectLst>
              <a:outerShdw dist="50800" dir="5400000" algn="ctr" rotWithShape="0">
                <a:srgbClr val="808080">
                  <a:alpha val="50000"/>
                </a:srgbClr>
              </a:outerShdw>
            </a:effectLst>
          </p:spPr>
          <p:txBody>
            <a:bodyPr wrap="none" anchor="ctr"/>
            <a:lstStyle/>
            <a:p>
              <a:pPr>
                <a:defRPr/>
              </a:pPr>
              <a:endParaRPr lang="zh-CN" altLang="en-US"/>
            </a:p>
          </p:txBody>
        </p:sp>
        <p:sp>
          <p:nvSpPr>
            <p:cNvPr id="450591" name="AutoShape 31">
              <a:extLst>
                <a:ext uri="{FF2B5EF4-FFF2-40B4-BE49-F238E27FC236}">
                  <a16:creationId xmlns:a16="http://schemas.microsoft.com/office/drawing/2014/main" id="{92C16762-9060-4E41-A265-9C644659EBEE}"/>
                </a:ext>
              </a:extLst>
            </p:cNvPr>
            <p:cNvSpPr>
              <a:spLocks noChangeArrowheads="1"/>
            </p:cNvSpPr>
            <p:nvPr/>
          </p:nvSpPr>
          <p:spPr bwMode="gray">
            <a:xfrm flipH="1">
              <a:off x="4990" y="1741"/>
              <a:ext cx="140" cy="287"/>
            </a:xfrm>
            <a:prstGeom prst="moon">
              <a:avLst>
                <a:gd name="adj" fmla="val 16278"/>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450592" name="AutoShape 32">
              <a:extLst>
                <a:ext uri="{FF2B5EF4-FFF2-40B4-BE49-F238E27FC236}">
                  <a16:creationId xmlns:a16="http://schemas.microsoft.com/office/drawing/2014/main" id="{95A1424B-BFB1-4A90-AF7C-F6D7DF67D7F0}"/>
                </a:ext>
              </a:extLst>
            </p:cNvPr>
            <p:cNvSpPr>
              <a:spLocks noChangeArrowheads="1"/>
            </p:cNvSpPr>
            <p:nvPr/>
          </p:nvSpPr>
          <p:spPr bwMode="gray">
            <a:xfrm>
              <a:off x="348" y="1761"/>
              <a:ext cx="93" cy="23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138260" name="AutoShape 33">
              <a:extLst>
                <a:ext uri="{FF2B5EF4-FFF2-40B4-BE49-F238E27FC236}">
                  <a16:creationId xmlns:a16="http://schemas.microsoft.com/office/drawing/2014/main" id="{9D29078E-F177-4C19-9E3F-4427BA0D6092}"/>
                </a:ext>
              </a:extLst>
            </p:cNvPr>
            <p:cNvSpPr>
              <a:spLocks noChangeArrowheads="1"/>
            </p:cNvSpPr>
            <p:nvPr/>
          </p:nvSpPr>
          <p:spPr bwMode="gray">
            <a:xfrm>
              <a:off x="350" y="1740"/>
              <a:ext cx="4771" cy="228"/>
            </a:xfrm>
            <a:prstGeom prst="roundRect">
              <a:avLst>
                <a:gd name="adj" fmla="val 50000"/>
              </a:avLst>
            </a:prstGeom>
            <a:gradFill rotWithShape="1">
              <a:gsLst>
                <a:gs pos="0">
                  <a:srgbClr val="FFFFFF">
                    <a:alpha val="50000"/>
                  </a:srgbClr>
                </a:gs>
                <a:gs pos="100000">
                  <a:schemeClr val="hlink"/>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t> NFII </a:t>
              </a:r>
            </a:p>
          </p:txBody>
        </p:sp>
      </p:grpSp>
      <p:grpSp>
        <p:nvGrpSpPr>
          <p:cNvPr id="138250" name="Group 36">
            <a:extLst>
              <a:ext uri="{FF2B5EF4-FFF2-40B4-BE49-F238E27FC236}">
                <a16:creationId xmlns:a16="http://schemas.microsoft.com/office/drawing/2014/main" id="{66DBC9D4-1AA9-4B28-8895-236F921F364D}"/>
              </a:ext>
            </a:extLst>
          </p:cNvPr>
          <p:cNvGrpSpPr>
            <a:grpSpLocks/>
          </p:cNvGrpSpPr>
          <p:nvPr/>
        </p:nvGrpSpPr>
        <p:grpSpPr bwMode="auto">
          <a:xfrm>
            <a:off x="1774825" y="620713"/>
            <a:ext cx="7327900" cy="685800"/>
            <a:chOff x="144" y="384"/>
            <a:chExt cx="4616" cy="432"/>
          </a:xfrm>
        </p:grpSpPr>
        <p:sp>
          <p:nvSpPr>
            <p:cNvPr id="138251" name="Rectangle 37">
              <a:hlinkClick r:id="rId2" action="ppaction://hlinksldjump"/>
              <a:extLst>
                <a:ext uri="{FF2B5EF4-FFF2-40B4-BE49-F238E27FC236}">
                  <a16:creationId xmlns:a16="http://schemas.microsoft.com/office/drawing/2014/main" id="{AE68987B-4A26-4F8A-8197-D004144298F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38252" name="Picture 38" descr="图片1">
              <a:extLst>
                <a:ext uri="{FF2B5EF4-FFF2-40B4-BE49-F238E27FC236}">
                  <a16:creationId xmlns:a16="http://schemas.microsoft.com/office/drawing/2014/main" id="{55318A27-8B2F-4317-9E45-AE3BE5E18A6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Group 2">
            <a:extLst>
              <a:ext uri="{FF2B5EF4-FFF2-40B4-BE49-F238E27FC236}">
                <a16:creationId xmlns:a16="http://schemas.microsoft.com/office/drawing/2014/main" id="{6646086C-690A-4188-9081-93E2CD2A149B}"/>
              </a:ext>
            </a:extLst>
          </p:cNvPr>
          <p:cNvGrpSpPr>
            <a:grpSpLocks/>
          </p:cNvGrpSpPr>
          <p:nvPr/>
        </p:nvGrpSpPr>
        <p:grpSpPr bwMode="auto">
          <a:xfrm>
            <a:off x="1524000" y="381000"/>
            <a:ext cx="228600" cy="6248400"/>
            <a:chOff x="0" y="240"/>
            <a:chExt cx="144" cy="3936"/>
          </a:xfrm>
        </p:grpSpPr>
        <p:grpSp>
          <p:nvGrpSpPr>
            <p:cNvPr id="139281" name="Group 3">
              <a:extLst>
                <a:ext uri="{FF2B5EF4-FFF2-40B4-BE49-F238E27FC236}">
                  <a16:creationId xmlns:a16="http://schemas.microsoft.com/office/drawing/2014/main" id="{443C5E7C-D925-441E-BCA0-FE23A265FC2F}"/>
                </a:ext>
              </a:extLst>
            </p:cNvPr>
            <p:cNvGrpSpPr>
              <a:grpSpLocks/>
            </p:cNvGrpSpPr>
            <p:nvPr/>
          </p:nvGrpSpPr>
          <p:grpSpPr bwMode="auto">
            <a:xfrm>
              <a:off x="0" y="240"/>
              <a:ext cx="96" cy="3936"/>
              <a:chOff x="-8" y="768"/>
              <a:chExt cx="136" cy="3552"/>
            </a:xfrm>
          </p:grpSpPr>
          <p:sp>
            <p:nvSpPr>
              <p:cNvPr id="139283" name="Rectangle 4">
                <a:extLst>
                  <a:ext uri="{FF2B5EF4-FFF2-40B4-BE49-F238E27FC236}">
                    <a16:creationId xmlns:a16="http://schemas.microsoft.com/office/drawing/2014/main" id="{3D67742D-F282-471D-B1A7-24F6B3B688E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39284" name="Line 5">
                <a:extLst>
                  <a:ext uri="{FF2B5EF4-FFF2-40B4-BE49-F238E27FC236}">
                    <a16:creationId xmlns:a16="http://schemas.microsoft.com/office/drawing/2014/main" id="{254DBF6A-0289-4D50-BA1D-FD4B13E1B45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39282" name="Line 18">
              <a:extLst>
                <a:ext uri="{FF2B5EF4-FFF2-40B4-BE49-F238E27FC236}">
                  <a16:creationId xmlns:a16="http://schemas.microsoft.com/office/drawing/2014/main" id="{F1A80191-B622-4683-BB32-264F933DF1A7}"/>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39267" name="Group 7">
            <a:extLst>
              <a:ext uri="{FF2B5EF4-FFF2-40B4-BE49-F238E27FC236}">
                <a16:creationId xmlns:a16="http://schemas.microsoft.com/office/drawing/2014/main" id="{3B8ED4F1-AFB6-40EC-BDE3-0AEED631B274}"/>
              </a:ext>
            </a:extLst>
          </p:cNvPr>
          <p:cNvGrpSpPr>
            <a:grpSpLocks/>
          </p:cNvGrpSpPr>
          <p:nvPr/>
        </p:nvGrpSpPr>
        <p:grpSpPr bwMode="auto">
          <a:xfrm>
            <a:off x="1752601" y="1371601"/>
            <a:ext cx="2759075" cy="519113"/>
            <a:chOff x="144" y="816"/>
            <a:chExt cx="2688" cy="342"/>
          </a:xfrm>
        </p:grpSpPr>
        <p:sp>
          <p:nvSpPr>
            <p:cNvPr id="139279" name="Rectangle 8">
              <a:extLst>
                <a:ext uri="{FF2B5EF4-FFF2-40B4-BE49-F238E27FC236}">
                  <a16:creationId xmlns:a16="http://schemas.microsoft.com/office/drawing/2014/main" id="{1F3BEC39-B962-46E6-AFC1-82478A804BB7}"/>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139280" name="Line 9">
              <a:extLst>
                <a:ext uri="{FF2B5EF4-FFF2-40B4-BE49-F238E27FC236}">
                  <a16:creationId xmlns:a16="http://schemas.microsoft.com/office/drawing/2014/main" id="{CCE1BE6A-956D-4C31-86B2-CD1C7E37F77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451612" name="AutoShape 28">
            <a:extLst>
              <a:ext uri="{FF2B5EF4-FFF2-40B4-BE49-F238E27FC236}">
                <a16:creationId xmlns:a16="http://schemas.microsoft.com/office/drawing/2014/main" id="{2AA6CB6E-3C18-4A06-98E6-DFBAA3134213}"/>
              </a:ext>
            </a:extLst>
          </p:cNvPr>
          <p:cNvSpPr>
            <a:spLocks noChangeArrowheads="1"/>
          </p:cNvSpPr>
          <p:nvPr/>
        </p:nvSpPr>
        <p:spPr bwMode="auto">
          <a:xfrm>
            <a:off x="3143250" y="4560888"/>
            <a:ext cx="7073900" cy="812800"/>
          </a:xfrm>
          <a:prstGeom prst="roundRect">
            <a:avLst>
              <a:gd name="adj" fmla="val 16667"/>
            </a:avLst>
          </a:prstGeom>
          <a:gradFill rotWithShape="1">
            <a:gsLst>
              <a:gs pos="0">
                <a:schemeClr val="bg1"/>
              </a:gs>
              <a:gs pos="50000">
                <a:srgbClr val="EAEAEA"/>
              </a:gs>
              <a:gs pos="100000">
                <a:schemeClr val="bg1"/>
              </a:gs>
            </a:gsLst>
            <a:lin ang="2700000" scaled="1"/>
          </a:gradFill>
          <a:ln w="15875">
            <a:solidFill>
              <a:srgbClr val="B2B2B2"/>
            </a:solidFill>
            <a:round/>
            <a:headEnd/>
            <a:tailEnd/>
          </a:ln>
          <a:effectLst/>
        </p:spPr>
        <p:txBody>
          <a:bodyPr wrap="none" anchor="ctr"/>
          <a:lstStyle/>
          <a:p>
            <a:pPr>
              <a:defRPr/>
            </a:pPr>
            <a:endParaRPr lang="zh-CN" altLang="en-US"/>
          </a:p>
        </p:txBody>
      </p:sp>
      <p:sp>
        <p:nvSpPr>
          <p:cNvPr id="451613" name="AutoShape 29">
            <a:extLst>
              <a:ext uri="{FF2B5EF4-FFF2-40B4-BE49-F238E27FC236}">
                <a16:creationId xmlns:a16="http://schemas.microsoft.com/office/drawing/2014/main" id="{81EB0DA8-78D7-4912-B9DB-D83D7BE4AD06}"/>
              </a:ext>
            </a:extLst>
          </p:cNvPr>
          <p:cNvSpPr>
            <a:spLocks noChangeArrowheads="1"/>
          </p:cNvSpPr>
          <p:nvPr/>
        </p:nvSpPr>
        <p:spPr bwMode="auto">
          <a:xfrm>
            <a:off x="3054350" y="2060576"/>
            <a:ext cx="7145338" cy="1871663"/>
          </a:xfrm>
          <a:prstGeom prst="roundRect">
            <a:avLst>
              <a:gd name="adj" fmla="val 16667"/>
            </a:avLst>
          </a:prstGeom>
          <a:gradFill rotWithShape="1">
            <a:gsLst>
              <a:gs pos="0">
                <a:schemeClr val="bg1"/>
              </a:gs>
              <a:gs pos="50000">
                <a:srgbClr val="EAEAEA"/>
              </a:gs>
              <a:gs pos="100000">
                <a:schemeClr val="bg1"/>
              </a:gs>
            </a:gsLst>
            <a:lin ang="2700000" scaled="1"/>
          </a:gradFill>
          <a:ln w="15875">
            <a:solidFill>
              <a:srgbClr val="B2B2B2"/>
            </a:solidFill>
            <a:round/>
            <a:headEnd/>
            <a:tailEnd/>
          </a:ln>
          <a:effectLst/>
        </p:spPr>
        <p:txBody>
          <a:bodyPr wrap="none" anchor="ctr"/>
          <a:lstStyle/>
          <a:p>
            <a:pPr>
              <a:defRPr/>
            </a:pPr>
            <a:endParaRPr lang="zh-CN" altLang="en-US"/>
          </a:p>
        </p:txBody>
      </p:sp>
      <p:sp>
        <p:nvSpPr>
          <p:cNvPr id="451614" name="AutoShape 30">
            <a:extLst>
              <a:ext uri="{FF2B5EF4-FFF2-40B4-BE49-F238E27FC236}">
                <a16:creationId xmlns:a16="http://schemas.microsoft.com/office/drawing/2014/main" id="{55EC9909-0350-4B42-91F1-D02137C1F233}"/>
              </a:ext>
            </a:extLst>
          </p:cNvPr>
          <p:cNvSpPr>
            <a:spLocks noChangeArrowheads="1"/>
          </p:cNvSpPr>
          <p:nvPr/>
        </p:nvSpPr>
        <p:spPr bwMode="gray">
          <a:xfrm>
            <a:off x="2138363" y="2708276"/>
            <a:ext cx="1397000" cy="523875"/>
          </a:xfrm>
          <a:prstGeom prst="homePlate">
            <a:avLst>
              <a:gd name="adj" fmla="val 39951"/>
            </a:avLst>
          </a:prstGeom>
          <a:gradFill rotWithShape="1">
            <a:gsLst>
              <a:gs pos="0">
                <a:schemeClr val="accent2"/>
              </a:gs>
              <a:gs pos="100000">
                <a:schemeClr val="accent2">
                  <a:gamma/>
                  <a:shade val="62745"/>
                  <a:invGamma/>
                </a:schemeClr>
              </a:gs>
            </a:gsLst>
            <a:lin ang="5400000" scaled="1"/>
          </a:gradFill>
          <a:ln w="19050">
            <a:solidFill>
              <a:srgbClr val="FEFFFF"/>
            </a:solidFill>
            <a:miter lim="800000"/>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139271" name="Text Box 18">
            <a:extLst>
              <a:ext uri="{FF2B5EF4-FFF2-40B4-BE49-F238E27FC236}">
                <a16:creationId xmlns:a16="http://schemas.microsoft.com/office/drawing/2014/main" id="{B12FBD48-070C-42CB-835D-B28A7B98B715}"/>
              </a:ext>
            </a:extLst>
          </p:cNvPr>
          <p:cNvSpPr txBox="1">
            <a:spLocks noChangeArrowheads="1"/>
          </p:cNvSpPr>
          <p:nvPr/>
        </p:nvSpPr>
        <p:spPr bwMode="white">
          <a:xfrm>
            <a:off x="1919288" y="2713038"/>
            <a:ext cx="1447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b="1">
                <a:solidFill>
                  <a:schemeClr val="bg1"/>
                </a:solidFill>
              </a:rPr>
              <a:t>NFI</a:t>
            </a:r>
          </a:p>
        </p:txBody>
      </p:sp>
      <p:sp>
        <p:nvSpPr>
          <p:cNvPr id="451616" name="AutoShape 32">
            <a:extLst>
              <a:ext uri="{FF2B5EF4-FFF2-40B4-BE49-F238E27FC236}">
                <a16:creationId xmlns:a16="http://schemas.microsoft.com/office/drawing/2014/main" id="{60728B8A-E772-4240-917A-DF35A6E7DC17}"/>
              </a:ext>
            </a:extLst>
          </p:cNvPr>
          <p:cNvSpPr>
            <a:spLocks noChangeArrowheads="1"/>
          </p:cNvSpPr>
          <p:nvPr/>
        </p:nvSpPr>
        <p:spPr bwMode="gray">
          <a:xfrm>
            <a:off x="2138363" y="4700589"/>
            <a:ext cx="1397000" cy="522287"/>
          </a:xfrm>
          <a:prstGeom prst="homePlate">
            <a:avLst>
              <a:gd name="adj" fmla="val 40072"/>
            </a:avLst>
          </a:prstGeom>
          <a:gradFill rotWithShape="1">
            <a:gsLst>
              <a:gs pos="0">
                <a:schemeClr val="hlink"/>
              </a:gs>
              <a:gs pos="100000">
                <a:schemeClr val="hlink">
                  <a:gamma/>
                  <a:shade val="62745"/>
                  <a:invGamma/>
                </a:schemeClr>
              </a:gs>
            </a:gsLst>
            <a:lin ang="5400000" scaled="1"/>
          </a:gradFill>
          <a:ln w="19050">
            <a:solidFill>
              <a:srgbClr val="FEFFFF"/>
            </a:solidFill>
            <a:miter lim="800000"/>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139273" name="Text Box 18">
            <a:extLst>
              <a:ext uri="{FF2B5EF4-FFF2-40B4-BE49-F238E27FC236}">
                <a16:creationId xmlns:a16="http://schemas.microsoft.com/office/drawing/2014/main" id="{71A6B278-09D9-4754-8194-2D1E3F5736B9}"/>
              </a:ext>
            </a:extLst>
          </p:cNvPr>
          <p:cNvSpPr txBox="1">
            <a:spLocks noChangeArrowheads="1"/>
          </p:cNvSpPr>
          <p:nvPr/>
        </p:nvSpPr>
        <p:spPr bwMode="white">
          <a:xfrm>
            <a:off x="1919288" y="4710113"/>
            <a:ext cx="1447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b="1">
                <a:solidFill>
                  <a:schemeClr val="bg1"/>
                </a:solidFill>
              </a:rPr>
              <a:t> NFII</a:t>
            </a:r>
            <a:r>
              <a:rPr lang="en-US" altLang="zh-CN" b="1"/>
              <a:t> </a:t>
            </a:r>
          </a:p>
        </p:txBody>
      </p:sp>
      <p:sp>
        <p:nvSpPr>
          <p:cNvPr id="139274" name="Text Box 34">
            <a:extLst>
              <a:ext uri="{FF2B5EF4-FFF2-40B4-BE49-F238E27FC236}">
                <a16:creationId xmlns:a16="http://schemas.microsoft.com/office/drawing/2014/main" id="{8A9D582E-8A25-438B-AA38-CFA674AB36D9}"/>
              </a:ext>
            </a:extLst>
          </p:cNvPr>
          <p:cNvSpPr txBox="1">
            <a:spLocks noChangeArrowheads="1"/>
          </p:cNvSpPr>
          <p:nvPr/>
        </p:nvSpPr>
        <p:spPr bwMode="gray">
          <a:xfrm>
            <a:off x="3527425" y="2060576"/>
            <a:ext cx="65293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基因组跨度</a:t>
            </a:r>
            <a:r>
              <a:rPr lang="en-US" altLang="zh-CN" b="1"/>
              <a:t>350Kb</a:t>
            </a:r>
            <a:r>
              <a:rPr lang="zh-CN" altLang="en-US" b="1"/>
              <a:t>，</a:t>
            </a:r>
            <a:r>
              <a:rPr lang="en-US" altLang="zh-CN" b="1"/>
              <a:t>cDNA</a:t>
            </a:r>
            <a:r>
              <a:rPr lang="zh-CN" altLang="en-US" b="1"/>
              <a:t>长</a:t>
            </a:r>
            <a:r>
              <a:rPr lang="en-US" altLang="zh-CN" b="1"/>
              <a:t>11Kb</a:t>
            </a:r>
            <a:r>
              <a:rPr lang="zh-CN" altLang="en-US" b="1"/>
              <a:t>，含</a:t>
            </a:r>
            <a:r>
              <a:rPr lang="en-US" altLang="zh-CN" b="1"/>
              <a:t>56</a:t>
            </a:r>
            <a:r>
              <a:rPr lang="zh-CN" altLang="en-US" b="1"/>
              <a:t>个外显子，编码</a:t>
            </a:r>
            <a:r>
              <a:rPr lang="en-US" altLang="zh-CN" b="1"/>
              <a:t>2818</a:t>
            </a:r>
            <a:r>
              <a:rPr lang="zh-CN" altLang="en-US" b="1"/>
              <a:t>个氨基酸组成</a:t>
            </a:r>
            <a:r>
              <a:rPr lang="en-US" altLang="zh-CN" b="1"/>
              <a:t>327kD</a:t>
            </a:r>
            <a:r>
              <a:rPr lang="zh-CN" altLang="en-US" b="1"/>
              <a:t>的神经纤维素蛋白</a:t>
            </a:r>
            <a:r>
              <a:rPr lang="en-US" altLang="zh-CN" b="1"/>
              <a:t>(neurofibromin)</a:t>
            </a:r>
            <a:r>
              <a:rPr lang="zh-CN" altLang="en-US" b="1"/>
              <a:t>分布在神经元</a:t>
            </a:r>
          </a:p>
        </p:txBody>
      </p:sp>
      <p:sp>
        <p:nvSpPr>
          <p:cNvPr id="139275" name="Rectangle 36">
            <a:extLst>
              <a:ext uri="{FF2B5EF4-FFF2-40B4-BE49-F238E27FC236}">
                <a16:creationId xmlns:a16="http://schemas.microsoft.com/office/drawing/2014/main" id="{177D7F2E-9219-47CB-9616-DAEF2288779D}"/>
              </a:ext>
            </a:extLst>
          </p:cNvPr>
          <p:cNvSpPr>
            <a:spLocks noChangeArrowheads="1"/>
          </p:cNvSpPr>
          <p:nvPr/>
        </p:nvSpPr>
        <p:spPr bwMode="auto">
          <a:xfrm>
            <a:off x="3719513" y="4725988"/>
            <a:ext cx="6203950"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rgbClr val="FF0000"/>
              </a:buClr>
              <a:buFont typeface="Wingdings" panose="05000000000000000000" pitchFamily="2" charset="2"/>
              <a:buNone/>
            </a:pPr>
            <a:r>
              <a:rPr lang="zh-CN" altLang="en-US" b="1"/>
              <a:t>致病基因为</a:t>
            </a:r>
            <a:r>
              <a:rPr lang="en-US" altLang="zh-CN" b="1"/>
              <a:t>merlin(</a:t>
            </a:r>
            <a:r>
              <a:rPr lang="zh-CN" altLang="en-US" b="1"/>
              <a:t>或称</a:t>
            </a:r>
            <a:r>
              <a:rPr lang="en-US" altLang="zh-CN" b="1"/>
              <a:t>schawannomin)</a:t>
            </a:r>
          </a:p>
        </p:txBody>
      </p:sp>
      <p:grpSp>
        <p:nvGrpSpPr>
          <p:cNvPr id="139276" name="Group 37">
            <a:extLst>
              <a:ext uri="{FF2B5EF4-FFF2-40B4-BE49-F238E27FC236}">
                <a16:creationId xmlns:a16="http://schemas.microsoft.com/office/drawing/2014/main" id="{B4B9F603-D004-4C02-9D6D-1D4F6B6218E9}"/>
              </a:ext>
            </a:extLst>
          </p:cNvPr>
          <p:cNvGrpSpPr>
            <a:grpSpLocks/>
          </p:cNvGrpSpPr>
          <p:nvPr/>
        </p:nvGrpSpPr>
        <p:grpSpPr bwMode="auto">
          <a:xfrm>
            <a:off x="1774825" y="620713"/>
            <a:ext cx="7327900" cy="685800"/>
            <a:chOff x="144" y="384"/>
            <a:chExt cx="4616" cy="432"/>
          </a:xfrm>
        </p:grpSpPr>
        <p:sp>
          <p:nvSpPr>
            <p:cNvPr id="139277" name="Rectangle 38">
              <a:hlinkClick r:id="rId2" action="ppaction://hlinksldjump"/>
              <a:extLst>
                <a:ext uri="{FF2B5EF4-FFF2-40B4-BE49-F238E27FC236}">
                  <a16:creationId xmlns:a16="http://schemas.microsoft.com/office/drawing/2014/main" id="{6F8734DC-0036-4E36-9CA3-C8BDD90DE89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39278" name="Picture 39" descr="图片1">
              <a:extLst>
                <a:ext uri="{FF2B5EF4-FFF2-40B4-BE49-F238E27FC236}">
                  <a16:creationId xmlns:a16="http://schemas.microsoft.com/office/drawing/2014/main" id="{3A85160F-1555-45F5-910F-1465FDE97CD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46">
            <a:extLst>
              <a:ext uri="{FF2B5EF4-FFF2-40B4-BE49-F238E27FC236}">
                <a16:creationId xmlns:a16="http://schemas.microsoft.com/office/drawing/2014/main" id="{7FDA7514-A7DE-42F4-B97A-963429E6A7E4}"/>
              </a:ext>
            </a:extLst>
          </p:cNvPr>
          <p:cNvGrpSpPr>
            <a:grpSpLocks/>
          </p:cNvGrpSpPr>
          <p:nvPr/>
        </p:nvGrpSpPr>
        <p:grpSpPr bwMode="auto">
          <a:xfrm>
            <a:off x="1524000" y="381000"/>
            <a:ext cx="228600" cy="6248400"/>
            <a:chOff x="0" y="240"/>
            <a:chExt cx="144" cy="3936"/>
          </a:xfrm>
        </p:grpSpPr>
        <p:grpSp>
          <p:nvGrpSpPr>
            <p:cNvPr id="23575" name="Group 3">
              <a:extLst>
                <a:ext uri="{FF2B5EF4-FFF2-40B4-BE49-F238E27FC236}">
                  <a16:creationId xmlns:a16="http://schemas.microsoft.com/office/drawing/2014/main" id="{524CFBBA-9BAB-4168-B926-2D9B908107F6}"/>
                </a:ext>
              </a:extLst>
            </p:cNvPr>
            <p:cNvGrpSpPr>
              <a:grpSpLocks/>
            </p:cNvGrpSpPr>
            <p:nvPr/>
          </p:nvGrpSpPr>
          <p:grpSpPr bwMode="auto">
            <a:xfrm>
              <a:off x="0" y="240"/>
              <a:ext cx="96" cy="3936"/>
              <a:chOff x="-8" y="768"/>
              <a:chExt cx="136" cy="3552"/>
            </a:xfrm>
          </p:grpSpPr>
          <p:sp>
            <p:nvSpPr>
              <p:cNvPr id="23577" name="Rectangle 4">
                <a:extLst>
                  <a:ext uri="{FF2B5EF4-FFF2-40B4-BE49-F238E27FC236}">
                    <a16:creationId xmlns:a16="http://schemas.microsoft.com/office/drawing/2014/main" id="{A08FD2EC-B8FE-4090-A639-C3E119018D7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3578" name="Line 5">
                <a:extLst>
                  <a:ext uri="{FF2B5EF4-FFF2-40B4-BE49-F238E27FC236}">
                    <a16:creationId xmlns:a16="http://schemas.microsoft.com/office/drawing/2014/main" id="{C0C214F3-9BAB-4AC9-9374-6B184D01C05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3576" name="Line 18">
              <a:extLst>
                <a:ext uri="{FF2B5EF4-FFF2-40B4-BE49-F238E27FC236}">
                  <a16:creationId xmlns:a16="http://schemas.microsoft.com/office/drawing/2014/main" id="{5490F79C-2E05-4C4B-9AE6-F95619C2311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23555" name="Rectangle 19">
            <a:extLst>
              <a:ext uri="{FF2B5EF4-FFF2-40B4-BE49-F238E27FC236}">
                <a16:creationId xmlns:a16="http://schemas.microsoft.com/office/drawing/2014/main" id="{7E8FE74E-BE32-4C1D-A6ED-0D78DE0CB491}"/>
              </a:ext>
            </a:extLst>
          </p:cNvPr>
          <p:cNvSpPr>
            <a:spLocks noChangeArrowheads="1"/>
          </p:cNvSpPr>
          <p:nvPr/>
        </p:nvSpPr>
        <p:spPr bwMode="auto">
          <a:xfrm>
            <a:off x="2122488" y="2838450"/>
            <a:ext cx="46121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None/>
            </a:pPr>
            <a:r>
              <a:rPr lang="zh-CN" altLang="en-US" b="1">
                <a:latin typeface="Arial" panose="020B0604020202020204" pitchFamily="34" charset="0"/>
              </a:rPr>
              <a:t>染色体数目或结构异常所致 </a:t>
            </a:r>
          </a:p>
        </p:txBody>
      </p:sp>
      <p:sp>
        <p:nvSpPr>
          <p:cNvPr id="23556" name="Oval 2">
            <a:extLst>
              <a:ext uri="{FF2B5EF4-FFF2-40B4-BE49-F238E27FC236}">
                <a16:creationId xmlns:a16="http://schemas.microsoft.com/office/drawing/2014/main" id="{FAB5F1FA-B0F8-4314-A789-31F0C06D4E35}"/>
              </a:ext>
            </a:extLst>
          </p:cNvPr>
          <p:cNvSpPr>
            <a:spLocks noChangeArrowheads="1"/>
          </p:cNvSpPr>
          <p:nvPr/>
        </p:nvSpPr>
        <p:spPr bwMode="auto">
          <a:xfrm>
            <a:off x="4006850" y="3476626"/>
            <a:ext cx="2952750" cy="576263"/>
          </a:xfrm>
          <a:prstGeom prst="ellipse">
            <a:avLst/>
          </a:prstGeom>
          <a:gradFill rotWithShape="1">
            <a:gsLst>
              <a:gs pos="0">
                <a:srgbClr val="FF9966"/>
              </a:gs>
              <a:gs pos="100000">
                <a:schemeClr val="bg1"/>
              </a:gs>
            </a:gsLst>
            <a:lin ang="5400000" scaled="1"/>
          </a:gradFill>
          <a:ln w="9525">
            <a:solidFill>
              <a:schemeClr val="bg1"/>
            </a:solidFill>
            <a:round/>
            <a:headEnd/>
            <a:tailEnd/>
          </a:ln>
          <a:effectLst>
            <a:outerShdw dist="35921" dir="2700000" algn="ctr" rotWithShape="0">
              <a:srgbClr val="808080"/>
            </a:outerShdw>
          </a:effectLst>
        </p:spPr>
        <p:txBody>
          <a:bodyPr wrap="none" anchor="ctr"/>
          <a:lstStyle/>
          <a:p>
            <a:pPr algn="ctr">
              <a:spcBef>
                <a:spcPct val="0"/>
              </a:spcBef>
              <a:defRPr/>
            </a:pPr>
            <a:r>
              <a:rPr lang="zh-CN" altLang="en-US" b="1">
                <a:latin typeface="Arial" charset="0"/>
              </a:rPr>
              <a:t>常见的染色体病</a:t>
            </a:r>
          </a:p>
        </p:txBody>
      </p:sp>
      <p:sp>
        <p:nvSpPr>
          <p:cNvPr id="23557" name="Rectangle 21">
            <a:extLst>
              <a:ext uri="{FF2B5EF4-FFF2-40B4-BE49-F238E27FC236}">
                <a16:creationId xmlns:a16="http://schemas.microsoft.com/office/drawing/2014/main" id="{59510F04-9676-4428-8CA0-22240BF8149A}"/>
              </a:ext>
            </a:extLst>
          </p:cNvPr>
          <p:cNvSpPr>
            <a:spLocks noChangeArrowheads="1"/>
          </p:cNvSpPr>
          <p:nvPr/>
        </p:nvSpPr>
        <p:spPr bwMode="auto">
          <a:xfrm>
            <a:off x="3384550" y="4268788"/>
            <a:ext cx="4186238" cy="519112"/>
          </a:xfrm>
          <a:prstGeom prst="rect">
            <a:avLst/>
          </a:prstGeom>
          <a:solidFill>
            <a:srgbClr val="EE6A54">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None/>
            </a:pPr>
            <a:r>
              <a:rPr lang="zh-CN" altLang="en-US" b="1">
                <a:solidFill>
                  <a:schemeClr val="accent2"/>
                </a:solidFill>
                <a:latin typeface="Arial" panose="020B0604020202020204" pitchFamily="34" charset="0"/>
              </a:rPr>
              <a:t>先天愚型</a:t>
            </a:r>
            <a:r>
              <a:rPr lang="en-US" altLang="zh-CN" b="1">
                <a:solidFill>
                  <a:schemeClr val="accent2"/>
                </a:solidFill>
                <a:latin typeface="Arial" panose="020B0604020202020204" pitchFamily="34" charset="0"/>
              </a:rPr>
              <a:t>(Down</a:t>
            </a:r>
            <a:r>
              <a:rPr lang="zh-CN" altLang="en-US" b="1">
                <a:solidFill>
                  <a:schemeClr val="accent2"/>
                </a:solidFill>
                <a:latin typeface="Arial" panose="020B0604020202020204" pitchFamily="34" charset="0"/>
              </a:rPr>
              <a:t>综合征</a:t>
            </a:r>
            <a:r>
              <a:rPr lang="en-US" altLang="zh-CN" b="1">
                <a:solidFill>
                  <a:schemeClr val="accent2"/>
                </a:solidFill>
                <a:latin typeface="Arial" panose="020B0604020202020204" pitchFamily="34" charset="0"/>
              </a:rPr>
              <a:t>)   </a:t>
            </a:r>
          </a:p>
        </p:txBody>
      </p:sp>
      <p:sp>
        <p:nvSpPr>
          <p:cNvPr id="23558" name="Rectangle 22">
            <a:extLst>
              <a:ext uri="{FF2B5EF4-FFF2-40B4-BE49-F238E27FC236}">
                <a16:creationId xmlns:a16="http://schemas.microsoft.com/office/drawing/2014/main" id="{8B13E67D-D596-4907-BFE9-A1208F74EF43}"/>
              </a:ext>
            </a:extLst>
          </p:cNvPr>
          <p:cNvSpPr>
            <a:spLocks noChangeArrowheads="1"/>
          </p:cNvSpPr>
          <p:nvPr/>
        </p:nvSpPr>
        <p:spPr bwMode="auto">
          <a:xfrm>
            <a:off x="2062164" y="5060951"/>
            <a:ext cx="68421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eaLnBrk="0" hangingPunct="0">
              <a:defRPr sz="2800">
                <a:solidFill>
                  <a:schemeClr val="tx1"/>
                </a:solidFill>
                <a:latin typeface="Times New Roman" panose="02020603050405020304" pitchFamily="18" charset="0"/>
                <a:ea typeface="宋体" panose="02010600030101010101" pitchFamily="2" charset="-122"/>
              </a:defRPr>
            </a:lvl4pPr>
            <a:lvl5pPr eaLnBrk="0" hangingPunct="0">
              <a:defRPr sz="2800">
                <a:solidFill>
                  <a:schemeClr val="tx1"/>
                </a:solidFill>
                <a:latin typeface="Times New Roman" panose="02020603050405020304" pitchFamily="18" charset="0"/>
                <a:ea typeface="宋体" panose="02010600030101010101" pitchFamily="2" charset="-122"/>
              </a:defRPr>
            </a:lvl5pPr>
            <a:lvl6pPr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3" eaLnBrk="1" hangingPunct="1"/>
            <a:r>
              <a:rPr lang="zh-CN" altLang="en-US" b="1">
                <a:latin typeface="Arial" panose="020B0604020202020204" pitchFamily="34" charset="0"/>
              </a:rPr>
              <a:t>体细胞中多了一个</a:t>
            </a:r>
            <a:r>
              <a:rPr lang="en-US" altLang="zh-CN" b="1">
                <a:latin typeface="Arial" panose="020B0604020202020204" pitchFamily="34" charset="0"/>
              </a:rPr>
              <a:t>21</a:t>
            </a:r>
            <a:r>
              <a:rPr lang="zh-CN" altLang="en-US" b="1">
                <a:latin typeface="Arial" panose="020B0604020202020204" pitchFamily="34" charset="0"/>
              </a:rPr>
              <a:t>号染色体  </a:t>
            </a:r>
          </a:p>
          <a:p>
            <a:pPr lvl="4" eaLnBrk="1" hangingPunct="1"/>
            <a:r>
              <a:rPr lang="zh-CN" altLang="en-US" b="1">
                <a:latin typeface="Arial" panose="020B0604020202020204" pitchFamily="34" charset="0"/>
              </a:rPr>
              <a:t>　    </a:t>
            </a:r>
            <a:r>
              <a:rPr lang="en-US" altLang="zh-CN" b="1">
                <a:latin typeface="Arial" panose="020B0604020202020204" pitchFamily="34" charset="0"/>
              </a:rPr>
              <a:t>21-</a:t>
            </a:r>
            <a:r>
              <a:rPr lang="zh-CN" altLang="en-US" b="1">
                <a:latin typeface="Arial" panose="020B0604020202020204" pitchFamily="34" charset="0"/>
              </a:rPr>
              <a:t>三体性</a:t>
            </a:r>
          </a:p>
        </p:txBody>
      </p:sp>
      <p:sp>
        <p:nvSpPr>
          <p:cNvPr id="23559" name="Line 23">
            <a:extLst>
              <a:ext uri="{FF2B5EF4-FFF2-40B4-BE49-F238E27FC236}">
                <a16:creationId xmlns:a16="http://schemas.microsoft.com/office/drawing/2014/main" id="{DD75559D-FB5A-4D92-90F2-1131907F389E}"/>
              </a:ext>
            </a:extLst>
          </p:cNvPr>
          <p:cNvSpPr>
            <a:spLocks noChangeShapeType="1"/>
          </p:cNvSpPr>
          <p:nvPr/>
        </p:nvSpPr>
        <p:spPr bwMode="auto">
          <a:xfrm>
            <a:off x="4006851" y="5853113"/>
            <a:ext cx="504825" cy="0"/>
          </a:xfrm>
          <a:prstGeom prst="line">
            <a:avLst/>
          </a:prstGeom>
          <a:noFill/>
          <a:ln w="508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3560" name="Text Box 34">
            <a:extLst>
              <a:ext uri="{FF2B5EF4-FFF2-40B4-BE49-F238E27FC236}">
                <a16:creationId xmlns:a16="http://schemas.microsoft.com/office/drawing/2014/main" id="{9F644011-678D-4F21-9808-9749E16FB409}"/>
              </a:ext>
            </a:extLst>
          </p:cNvPr>
          <p:cNvSpPr txBox="1">
            <a:spLocks noChangeArrowheads="1"/>
          </p:cNvSpPr>
          <p:nvPr/>
        </p:nvSpPr>
        <p:spPr bwMode="auto">
          <a:xfrm>
            <a:off x="1990726" y="1916113"/>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kumimoji="1" lang="ko-KR" altLang="en-US" b="1">
              <a:solidFill>
                <a:schemeClr val="bg1"/>
              </a:solidFill>
              <a:latin typeface="Arial" panose="020B0604020202020204" pitchFamily="34" charset="0"/>
              <a:ea typeface="HY헤드라인M" pitchFamily="18" charset="-127"/>
            </a:endParaRPr>
          </a:p>
        </p:txBody>
      </p:sp>
      <p:grpSp>
        <p:nvGrpSpPr>
          <p:cNvPr id="23561" name="Group 107">
            <a:extLst>
              <a:ext uri="{FF2B5EF4-FFF2-40B4-BE49-F238E27FC236}">
                <a16:creationId xmlns:a16="http://schemas.microsoft.com/office/drawing/2014/main" id="{E9B1CE17-AD97-48FB-87E4-8760B2219B5F}"/>
              </a:ext>
            </a:extLst>
          </p:cNvPr>
          <p:cNvGrpSpPr>
            <a:grpSpLocks/>
          </p:cNvGrpSpPr>
          <p:nvPr/>
        </p:nvGrpSpPr>
        <p:grpSpPr bwMode="auto">
          <a:xfrm>
            <a:off x="1752601" y="1371601"/>
            <a:ext cx="2759075" cy="519113"/>
            <a:chOff x="144" y="816"/>
            <a:chExt cx="2688" cy="342"/>
          </a:xfrm>
        </p:grpSpPr>
        <p:sp>
          <p:nvSpPr>
            <p:cNvPr id="23573" name="Rectangle 108">
              <a:extLst>
                <a:ext uri="{FF2B5EF4-FFF2-40B4-BE49-F238E27FC236}">
                  <a16:creationId xmlns:a16="http://schemas.microsoft.com/office/drawing/2014/main" id="{63DF2B92-CADB-43F3-B7FD-6B979A7E3233}"/>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分类及遗传方式  </a:t>
              </a:r>
            </a:p>
          </p:txBody>
        </p:sp>
        <p:sp>
          <p:nvSpPr>
            <p:cNvPr id="23574" name="Line 109">
              <a:extLst>
                <a:ext uri="{FF2B5EF4-FFF2-40B4-BE49-F238E27FC236}">
                  <a16:creationId xmlns:a16="http://schemas.microsoft.com/office/drawing/2014/main" id="{3CAFA812-37B0-4566-ACEE-5791AB6A9013}"/>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23562" name="Group 110">
            <a:extLst>
              <a:ext uri="{FF2B5EF4-FFF2-40B4-BE49-F238E27FC236}">
                <a16:creationId xmlns:a16="http://schemas.microsoft.com/office/drawing/2014/main" id="{77389161-4F11-4C54-B61C-C1495B086834}"/>
              </a:ext>
            </a:extLst>
          </p:cNvPr>
          <p:cNvGrpSpPr>
            <a:grpSpLocks/>
          </p:cNvGrpSpPr>
          <p:nvPr/>
        </p:nvGrpSpPr>
        <p:grpSpPr bwMode="auto">
          <a:xfrm>
            <a:off x="1774825" y="620713"/>
            <a:ext cx="7327900" cy="685800"/>
            <a:chOff x="144" y="384"/>
            <a:chExt cx="4616" cy="432"/>
          </a:xfrm>
        </p:grpSpPr>
        <p:sp>
          <p:nvSpPr>
            <p:cNvPr id="23571" name="Rectangle 111">
              <a:hlinkClick r:id="rId2" action="ppaction://hlinksldjump"/>
              <a:extLst>
                <a:ext uri="{FF2B5EF4-FFF2-40B4-BE49-F238E27FC236}">
                  <a16:creationId xmlns:a16="http://schemas.microsoft.com/office/drawing/2014/main" id="{27CA235B-A0D4-4E59-B990-9F676D89030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23572" name="Picture 112" descr="图片1">
              <a:extLst>
                <a:ext uri="{FF2B5EF4-FFF2-40B4-BE49-F238E27FC236}">
                  <a16:creationId xmlns:a16="http://schemas.microsoft.com/office/drawing/2014/main" id="{F71A3CE6-48E8-4024-97B1-7DD9ED431B4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63" name="Group 113">
            <a:extLst>
              <a:ext uri="{FF2B5EF4-FFF2-40B4-BE49-F238E27FC236}">
                <a16:creationId xmlns:a16="http://schemas.microsoft.com/office/drawing/2014/main" id="{38394929-84EB-4949-B8BB-EBFE8AAD57FF}"/>
              </a:ext>
            </a:extLst>
          </p:cNvPr>
          <p:cNvGrpSpPr>
            <a:grpSpLocks/>
          </p:cNvGrpSpPr>
          <p:nvPr/>
        </p:nvGrpSpPr>
        <p:grpSpPr bwMode="auto">
          <a:xfrm>
            <a:off x="2063751" y="1989139"/>
            <a:ext cx="5311775" cy="688975"/>
            <a:chOff x="720" y="1392"/>
            <a:chExt cx="4058" cy="480"/>
          </a:xfrm>
        </p:grpSpPr>
        <p:sp>
          <p:nvSpPr>
            <p:cNvPr id="44146" name="AutoShape 114">
              <a:extLst>
                <a:ext uri="{FF2B5EF4-FFF2-40B4-BE49-F238E27FC236}">
                  <a16:creationId xmlns:a16="http://schemas.microsoft.com/office/drawing/2014/main" id="{FEBFE4C1-8A14-46F9-8983-D907F1682268}"/>
                </a:ext>
              </a:extLst>
            </p:cNvPr>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a:noFill/>
            </a:ln>
            <a:effectLst/>
          </p:spPr>
          <p:txBody>
            <a:bodyPr wrap="none" anchor="ctr"/>
            <a:lstStyle/>
            <a:p>
              <a:pPr>
                <a:defRPr/>
              </a:pPr>
              <a:endParaRPr lang="zh-CN" altLang="en-US"/>
            </a:p>
          </p:txBody>
        </p:sp>
        <p:grpSp>
          <p:nvGrpSpPr>
            <p:cNvPr id="23568" name="Group 115">
              <a:extLst>
                <a:ext uri="{FF2B5EF4-FFF2-40B4-BE49-F238E27FC236}">
                  <a16:creationId xmlns:a16="http://schemas.microsoft.com/office/drawing/2014/main" id="{EBE66F8D-2AAB-437D-A5D9-86820C454D5E}"/>
                </a:ext>
              </a:extLst>
            </p:cNvPr>
            <p:cNvGrpSpPr>
              <a:grpSpLocks/>
            </p:cNvGrpSpPr>
            <p:nvPr/>
          </p:nvGrpSpPr>
          <p:grpSpPr bwMode="auto">
            <a:xfrm>
              <a:off x="730" y="1407"/>
              <a:ext cx="4043" cy="444"/>
              <a:chOff x="744" y="1407"/>
              <a:chExt cx="3988" cy="444"/>
            </a:xfrm>
          </p:grpSpPr>
          <p:sp>
            <p:nvSpPr>
              <p:cNvPr id="44148" name="AutoShape 116">
                <a:extLst>
                  <a:ext uri="{FF2B5EF4-FFF2-40B4-BE49-F238E27FC236}">
                    <a16:creationId xmlns:a16="http://schemas.microsoft.com/office/drawing/2014/main" id="{E3F29DA0-8BCB-4DCD-84A8-AB521D7E2A93}"/>
                  </a:ext>
                </a:extLst>
              </p:cNvPr>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a:noFill/>
              </a:ln>
              <a:effectLst/>
            </p:spPr>
            <p:txBody>
              <a:bodyPr wrap="none" anchor="ctr"/>
              <a:lstStyle/>
              <a:p>
                <a:pPr>
                  <a:defRPr/>
                </a:pPr>
                <a:endParaRPr lang="zh-CN" altLang="en-US"/>
              </a:p>
            </p:txBody>
          </p:sp>
          <p:sp>
            <p:nvSpPr>
              <p:cNvPr id="44149" name="AutoShape 117">
                <a:extLst>
                  <a:ext uri="{FF2B5EF4-FFF2-40B4-BE49-F238E27FC236}">
                    <a16:creationId xmlns:a16="http://schemas.microsoft.com/office/drawing/2014/main" id="{56DC6D49-6FAF-4990-90F7-BD39A9348919}"/>
                  </a:ext>
                </a:extLst>
              </p:cNvPr>
              <p:cNvSpPr>
                <a:spLocks noChangeArrowheads="1"/>
              </p:cNvSpPr>
              <p:nvPr/>
            </p:nvSpPr>
            <p:spPr bwMode="gray">
              <a:xfrm>
                <a:off x="744" y="1407"/>
                <a:ext cx="3988" cy="115"/>
              </a:xfrm>
              <a:prstGeom prst="roundRect">
                <a:avLst>
                  <a:gd name="adj" fmla="val 50000"/>
                </a:avLst>
              </a:prstGeom>
              <a:gradFill rotWithShape="1">
                <a:gsLst>
                  <a:gs pos="0">
                    <a:schemeClr val="hlink">
                      <a:gamma/>
                      <a:tint val="0"/>
                      <a:invGamma/>
                    </a:schemeClr>
                  </a:gs>
                  <a:gs pos="100000">
                    <a:schemeClr val="hlink">
                      <a:alpha val="0"/>
                    </a:schemeClr>
                  </a:gs>
                </a:gsLst>
                <a:lin ang="5400000" scaled="1"/>
              </a:gradFill>
              <a:ln>
                <a:noFill/>
              </a:ln>
              <a:effectLst/>
            </p:spPr>
            <p:txBody>
              <a:bodyPr wrap="none" anchor="ctr"/>
              <a:lstStyle/>
              <a:p>
                <a:pPr>
                  <a:defRPr/>
                </a:pPr>
                <a:endParaRPr lang="zh-CN" altLang="en-US"/>
              </a:p>
            </p:txBody>
          </p:sp>
        </p:grpSp>
      </p:grpSp>
      <p:sp>
        <p:nvSpPr>
          <p:cNvPr id="23564" name="Text Box 118">
            <a:extLst>
              <a:ext uri="{FF2B5EF4-FFF2-40B4-BE49-F238E27FC236}">
                <a16:creationId xmlns:a16="http://schemas.microsoft.com/office/drawing/2014/main" id="{FDA1351D-2BC9-4D2E-B9FA-99578FA1D8D8}"/>
              </a:ext>
            </a:extLst>
          </p:cNvPr>
          <p:cNvSpPr txBox="1">
            <a:spLocks noChangeArrowheads="1"/>
          </p:cNvSpPr>
          <p:nvPr/>
        </p:nvSpPr>
        <p:spPr bwMode="white">
          <a:xfrm>
            <a:off x="2541588" y="2090738"/>
            <a:ext cx="449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Clr>
                <a:schemeClr val="tx1"/>
              </a:buClr>
            </a:pPr>
            <a:r>
              <a:rPr lang="zh-CN" altLang="en-US" b="1">
                <a:solidFill>
                  <a:schemeClr val="bg1"/>
                </a:solidFill>
              </a:rPr>
              <a:t>染色体病 </a:t>
            </a:r>
          </a:p>
        </p:txBody>
      </p:sp>
      <p:pic>
        <p:nvPicPr>
          <p:cNvPr id="23565" name="Picture 119" descr="1">
            <a:extLst>
              <a:ext uri="{FF2B5EF4-FFF2-40B4-BE49-F238E27FC236}">
                <a16:creationId xmlns:a16="http://schemas.microsoft.com/office/drawing/2014/main" id="{F16EBBEE-F8B4-49C3-8AD4-B500F1D1CB01}"/>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l="42606" t="64474" r="19473"/>
          <a:stretch>
            <a:fillRect/>
          </a:stretch>
        </p:blipFill>
        <p:spPr bwMode="auto">
          <a:xfrm>
            <a:off x="1879601" y="1963739"/>
            <a:ext cx="7921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 Box 120">
            <a:extLst>
              <a:ext uri="{FF2B5EF4-FFF2-40B4-BE49-F238E27FC236}">
                <a16:creationId xmlns:a16="http://schemas.microsoft.com/office/drawing/2014/main" id="{08B60C9B-8313-4F55-B19D-41521B9E89E1}"/>
              </a:ext>
            </a:extLst>
          </p:cNvPr>
          <p:cNvSpPr txBox="1">
            <a:spLocks noChangeArrowheads="1"/>
          </p:cNvSpPr>
          <p:nvPr/>
        </p:nvSpPr>
        <p:spPr bwMode="white">
          <a:xfrm>
            <a:off x="2201863" y="2098675"/>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2400" b="1">
                <a:solidFill>
                  <a:schemeClr val="bg1"/>
                </a:solidFill>
                <a:latin typeface="Arial" panose="020B0604020202020204" pitchFamily="34" charset="0"/>
                <a:cs typeface="Arial" panose="020B0604020202020204" pitchFamily="34" charset="0"/>
              </a:rPr>
              <a:t>3</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90" name="Group 2">
            <a:extLst>
              <a:ext uri="{FF2B5EF4-FFF2-40B4-BE49-F238E27FC236}">
                <a16:creationId xmlns:a16="http://schemas.microsoft.com/office/drawing/2014/main" id="{151AF2D9-711A-41C0-AEAD-38619D87B089}"/>
              </a:ext>
            </a:extLst>
          </p:cNvPr>
          <p:cNvGrpSpPr>
            <a:grpSpLocks/>
          </p:cNvGrpSpPr>
          <p:nvPr/>
        </p:nvGrpSpPr>
        <p:grpSpPr bwMode="auto">
          <a:xfrm>
            <a:off x="1524000" y="381000"/>
            <a:ext cx="228600" cy="6248400"/>
            <a:chOff x="0" y="240"/>
            <a:chExt cx="144" cy="3936"/>
          </a:xfrm>
        </p:grpSpPr>
        <p:grpSp>
          <p:nvGrpSpPr>
            <p:cNvPr id="140309" name="Group 3">
              <a:extLst>
                <a:ext uri="{FF2B5EF4-FFF2-40B4-BE49-F238E27FC236}">
                  <a16:creationId xmlns:a16="http://schemas.microsoft.com/office/drawing/2014/main" id="{F70058FF-6C4D-45B3-AB06-3814C8524F0D}"/>
                </a:ext>
              </a:extLst>
            </p:cNvPr>
            <p:cNvGrpSpPr>
              <a:grpSpLocks/>
            </p:cNvGrpSpPr>
            <p:nvPr/>
          </p:nvGrpSpPr>
          <p:grpSpPr bwMode="auto">
            <a:xfrm>
              <a:off x="0" y="240"/>
              <a:ext cx="96" cy="3936"/>
              <a:chOff x="-8" y="768"/>
              <a:chExt cx="136" cy="3552"/>
            </a:xfrm>
          </p:grpSpPr>
          <p:sp>
            <p:nvSpPr>
              <p:cNvPr id="140311" name="Rectangle 4">
                <a:extLst>
                  <a:ext uri="{FF2B5EF4-FFF2-40B4-BE49-F238E27FC236}">
                    <a16:creationId xmlns:a16="http://schemas.microsoft.com/office/drawing/2014/main" id="{2CE8A8AF-A619-448F-A464-4B3348E5988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40312" name="Line 5">
                <a:extLst>
                  <a:ext uri="{FF2B5EF4-FFF2-40B4-BE49-F238E27FC236}">
                    <a16:creationId xmlns:a16="http://schemas.microsoft.com/office/drawing/2014/main" id="{7C4D57DC-43B7-439F-AB54-D4FF0B5D546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40310" name="Line 18">
              <a:extLst>
                <a:ext uri="{FF2B5EF4-FFF2-40B4-BE49-F238E27FC236}">
                  <a16:creationId xmlns:a16="http://schemas.microsoft.com/office/drawing/2014/main" id="{0609D12F-4E4D-45EC-BB04-4761DE7958E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40291" name="Group 7">
            <a:extLst>
              <a:ext uri="{FF2B5EF4-FFF2-40B4-BE49-F238E27FC236}">
                <a16:creationId xmlns:a16="http://schemas.microsoft.com/office/drawing/2014/main" id="{37D8B084-332A-4572-AE41-4047772F0F59}"/>
              </a:ext>
            </a:extLst>
          </p:cNvPr>
          <p:cNvGrpSpPr>
            <a:grpSpLocks/>
          </p:cNvGrpSpPr>
          <p:nvPr/>
        </p:nvGrpSpPr>
        <p:grpSpPr bwMode="auto">
          <a:xfrm>
            <a:off x="1752601" y="1371601"/>
            <a:ext cx="2759075" cy="519113"/>
            <a:chOff x="144" y="816"/>
            <a:chExt cx="2688" cy="342"/>
          </a:xfrm>
        </p:grpSpPr>
        <p:sp>
          <p:nvSpPr>
            <p:cNvPr id="140307" name="Rectangle 8">
              <a:extLst>
                <a:ext uri="{FF2B5EF4-FFF2-40B4-BE49-F238E27FC236}">
                  <a16:creationId xmlns:a16="http://schemas.microsoft.com/office/drawing/2014/main" id="{C7BCF77B-A0C6-4042-A401-5609692245F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140308" name="Line 9">
              <a:extLst>
                <a:ext uri="{FF2B5EF4-FFF2-40B4-BE49-F238E27FC236}">
                  <a16:creationId xmlns:a16="http://schemas.microsoft.com/office/drawing/2014/main" id="{FB35CB65-E21A-4F3F-A3AE-7B9547295C3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40292" name="Rectangle 27">
            <a:extLst>
              <a:ext uri="{FF2B5EF4-FFF2-40B4-BE49-F238E27FC236}">
                <a16:creationId xmlns:a16="http://schemas.microsoft.com/office/drawing/2014/main" id="{A953A482-BA19-45E0-ABD6-D37B5561B52A}"/>
              </a:ext>
            </a:extLst>
          </p:cNvPr>
          <p:cNvSpPr>
            <a:spLocks noChangeArrowheads="1"/>
          </p:cNvSpPr>
          <p:nvPr/>
        </p:nvSpPr>
        <p:spPr bwMode="auto">
          <a:xfrm>
            <a:off x="2063751" y="1989138"/>
            <a:ext cx="83534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Font typeface="Wingdings" panose="05000000000000000000" pitchFamily="2" charset="2"/>
              <a:buChar char="Ø"/>
            </a:pPr>
            <a:endParaRPr lang="zh-CN" altLang="zh-CN"/>
          </a:p>
        </p:txBody>
      </p:sp>
      <p:sp>
        <p:nvSpPr>
          <p:cNvPr id="140293" name="Rectangle 22">
            <a:extLst>
              <a:ext uri="{FF2B5EF4-FFF2-40B4-BE49-F238E27FC236}">
                <a16:creationId xmlns:a16="http://schemas.microsoft.com/office/drawing/2014/main" id="{94F7050B-9E7D-4EF7-B797-12571E2440F0}"/>
              </a:ext>
            </a:extLst>
          </p:cNvPr>
          <p:cNvSpPr>
            <a:spLocks noChangeArrowheads="1"/>
          </p:cNvSpPr>
          <p:nvPr/>
        </p:nvSpPr>
        <p:spPr bwMode="auto">
          <a:xfrm>
            <a:off x="2136776" y="2128838"/>
            <a:ext cx="8207375" cy="29337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400" b="1"/>
              <a:t>        </a:t>
            </a:r>
            <a:r>
              <a:rPr lang="zh-CN" altLang="en-US" b="1"/>
              <a:t>基因的产物是肿瘤抑制因子</a:t>
            </a:r>
          </a:p>
          <a:p>
            <a:pPr eaLnBrk="1" hangingPunct="1"/>
            <a:endParaRPr lang="zh-CN" altLang="en-US" sz="2400" b="1"/>
          </a:p>
          <a:p>
            <a:pPr eaLnBrk="1" hangingPunct="1"/>
            <a:endParaRPr lang="zh-CN" altLang="en-US" b="1"/>
          </a:p>
          <a:p>
            <a:pPr eaLnBrk="1" hangingPunct="1"/>
            <a:endParaRPr lang="zh-CN" altLang="en-US" b="1"/>
          </a:p>
          <a:p>
            <a:pPr eaLnBrk="1" hangingPunct="1"/>
            <a:endParaRPr lang="zh-CN" altLang="en-US" b="1"/>
          </a:p>
          <a:p>
            <a:pPr eaLnBrk="1" hangingPunct="1"/>
            <a:r>
              <a:rPr lang="zh-CN" altLang="en-US" sz="2400" b="1"/>
              <a:t>                         </a:t>
            </a:r>
            <a:endParaRPr lang="zh-CN" altLang="en-US" sz="2400"/>
          </a:p>
        </p:txBody>
      </p:sp>
      <p:sp>
        <p:nvSpPr>
          <p:cNvPr id="140294" name="AutoShape 23">
            <a:extLst>
              <a:ext uri="{FF2B5EF4-FFF2-40B4-BE49-F238E27FC236}">
                <a16:creationId xmlns:a16="http://schemas.microsoft.com/office/drawing/2014/main" id="{29CE7D59-3AC3-4E45-B855-B4B6D68C69FC}"/>
              </a:ext>
            </a:extLst>
          </p:cNvPr>
          <p:cNvSpPr>
            <a:spLocks noChangeArrowheads="1"/>
          </p:cNvSpPr>
          <p:nvPr/>
        </p:nvSpPr>
        <p:spPr bwMode="auto">
          <a:xfrm rot="5400000">
            <a:off x="5426869" y="3377407"/>
            <a:ext cx="687388" cy="358775"/>
          </a:xfrm>
          <a:custGeom>
            <a:avLst/>
            <a:gdLst>
              <a:gd name="T0" fmla="*/ 522107021 w 21600"/>
              <a:gd name="T1" fmla="*/ 0 h 21600"/>
              <a:gd name="T2" fmla="*/ 0 w 21600"/>
              <a:gd name="T3" fmla="*/ 49491449 h 21600"/>
              <a:gd name="T4" fmla="*/ 522107021 w 21600"/>
              <a:gd name="T5" fmla="*/ 98982631 h 21600"/>
              <a:gd name="T6" fmla="*/ 696142780 w 21600"/>
              <a:gd name="T7" fmla="*/ 49491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lgn="ctr">
            <a:solidFill>
              <a:schemeClr val="tx1"/>
            </a:solidFill>
            <a:miter lim="800000"/>
            <a:headEnd/>
            <a:tailEnd/>
          </a:ln>
          <a:effectLst>
            <a:prstShdw prst="shdw13" dist="53882" dir="13500000">
              <a:schemeClr val="bg2">
                <a:alpha val="50000"/>
              </a:schemeClr>
            </a:prstShdw>
          </a:effec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40295" name="AutoShape 24">
            <a:extLst>
              <a:ext uri="{FF2B5EF4-FFF2-40B4-BE49-F238E27FC236}">
                <a16:creationId xmlns:a16="http://schemas.microsoft.com/office/drawing/2014/main" id="{9983AC6F-58C6-4ADA-8E02-F24D24C94454}"/>
              </a:ext>
            </a:extLst>
          </p:cNvPr>
          <p:cNvSpPr>
            <a:spLocks noChangeArrowheads="1"/>
          </p:cNvSpPr>
          <p:nvPr/>
        </p:nvSpPr>
        <p:spPr bwMode="auto">
          <a:xfrm rot="5400000">
            <a:off x="5426869" y="5177632"/>
            <a:ext cx="687388" cy="358775"/>
          </a:xfrm>
          <a:custGeom>
            <a:avLst/>
            <a:gdLst>
              <a:gd name="T0" fmla="*/ 522107021 w 21600"/>
              <a:gd name="T1" fmla="*/ 0 h 21600"/>
              <a:gd name="T2" fmla="*/ 0 w 21600"/>
              <a:gd name="T3" fmla="*/ 49491449 h 21600"/>
              <a:gd name="T4" fmla="*/ 522107021 w 21600"/>
              <a:gd name="T5" fmla="*/ 98982631 h 21600"/>
              <a:gd name="T6" fmla="*/ 696142780 w 21600"/>
              <a:gd name="T7" fmla="*/ 4949144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lgn="ctr">
            <a:solidFill>
              <a:schemeClr val="tx1"/>
            </a:solidFill>
            <a:miter lim="800000"/>
            <a:headEnd/>
            <a:tailEnd/>
          </a:ln>
          <a:effectLst>
            <a:prstShdw prst="shdw13" dist="53882" dir="13500000">
              <a:schemeClr val="bg2">
                <a:alpha val="50000"/>
              </a:schemeClr>
            </a:prstShdw>
          </a:effec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140296" name="Group 25">
            <a:extLst>
              <a:ext uri="{FF2B5EF4-FFF2-40B4-BE49-F238E27FC236}">
                <a16:creationId xmlns:a16="http://schemas.microsoft.com/office/drawing/2014/main" id="{FC299E79-B925-48EF-8149-E7BAF9E0406D}"/>
              </a:ext>
            </a:extLst>
          </p:cNvPr>
          <p:cNvGrpSpPr>
            <a:grpSpLocks/>
          </p:cNvGrpSpPr>
          <p:nvPr/>
        </p:nvGrpSpPr>
        <p:grpSpPr bwMode="auto">
          <a:xfrm>
            <a:off x="2352675" y="2133601"/>
            <a:ext cx="431800" cy="593725"/>
            <a:chOff x="5919" y="1298"/>
            <a:chExt cx="867" cy="1082"/>
          </a:xfrm>
        </p:grpSpPr>
        <p:grpSp>
          <p:nvGrpSpPr>
            <p:cNvPr id="140303" name="Group 26">
              <a:extLst>
                <a:ext uri="{FF2B5EF4-FFF2-40B4-BE49-F238E27FC236}">
                  <a16:creationId xmlns:a16="http://schemas.microsoft.com/office/drawing/2014/main" id="{7C4C4AF6-9CB6-46E2-BED5-A7DDF2774357}"/>
                </a:ext>
              </a:extLst>
            </p:cNvPr>
            <p:cNvGrpSpPr>
              <a:grpSpLocks/>
            </p:cNvGrpSpPr>
            <p:nvPr/>
          </p:nvGrpSpPr>
          <p:grpSpPr bwMode="auto">
            <a:xfrm>
              <a:off x="5919" y="1298"/>
              <a:ext cx="867" cy="842"/>
              <a:chOff x="4902" y="1129"/>
              <a:chExt cx="867" cy="842"/>
            </a:xfrm>
          </p:grpSpPr>
          <p:pic>
            <p:nvPicPr>
              <p:cNvPr id="140305" name="Picture 60" descr="볼">
                <a:extLst>
                  <a:ext uri="{FF2B5EF4-FFF2-40B4-BE49-F238E27FC236}">
                    <a16:creationId xmlns:a16="http://schemas.microsoft.com/office/drawing/2014/main" id="{9EA5CA1A-D814-47BE-AC8D-405BF7D05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 y="1129"/>
                <a:ext cx="848" cy="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6" name="Text Box 64">
                <a:extLst>
                  <a:ext uri="{FF2B5EF4-FFF2-40B4-BE49-F238E27FC236}">
                    <a16:creationId xmlns:a16="http://schemas.microsoft.com/office/drawing/2014/main" id="{995C273E-0789-4F19-9441-F46F0DF28266}"/>
                  </a:ext>
                </a:extLst>
              </p:cNvPr>
              <p:cNvSpPr txBox="1">
                <a:spLocks noChangeArrowheads="1"/>
              </p:cNvSpPr>
              <p:nvPr/>
            </p:nvSpPr>
            <p:spPr bwMode="auto">
              <a:xfrm>
                <a:off x="4902" y="1253"/>
                <a:ext cx="857"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lnSpc>
                    <a:spcPct val="120000"/>
                  </a:lnSpc>
                </a:pPr>
                <a:endParaRPr kumimoji="1" lang="ko-KR" altLang="en-US" sz="1800" b="1">
                  <a:latin typeface="Arial" panose="020B0604020202020204" pitchFamily="34" charset="0"/>
                  <a:ea typeface="HY헤드라인M" pitchFamily="18" charset="-127"/>
                </a:endParaRPr>
              </a:p>
            </p:txBody>
          </p:sp>
        </p:grpSp>
        <p:sp>
          <p:nvSpPr>
            <p:cNvPr id="140304" name="Rectangle 29">
              <a:extLst>
                <a:ext uri="{FF2B5EF4-FFF2-40B4-BE49-F238E27FC236}">
                  <a16:creationId xmlns:a16="http://schemas.microsoft.com/office/drawing/2014/main" id="{1CEB710F-217D-41B0-A09D-D91F631DF2C0}"/>
                </a:ext>
              </a:extLst>
            </p:cNvPr>
            <p:cNvSpPr>
              <a:spLocks noChangeArrowheads="1"/>
            </p:cNvSpPr>
            <p:nvPr/>
          </p:nvSpPr>
          <p:spPr bwMode="auto">
            <a:xfrm>
              <a:off x="6145" y="1434"/>
              <a:ext cx="504" cy="946"/>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zh-CN" b="1">
                <a:solidFill>
                  <a:schemeClr val="accent2"/>
                </a:solidFill>
              </a:endParaRPr>
            </a:p>
          </p:txBody>
        </p:sp>
      </p:grpSp>
      <p:sp>
        <p:nvSpPr>
          <p:cNvPr id="140297" name="Rectangle 30">
            <a:extLst>
              <a:ext uri="{FF2B5EF4-FFF2-40B4-BE49-F238E27FC236}">
                <a16:creationId xmlns:a16="http://schemas.microsoft.com/office/drawing/2014/main" id="{55632613-B6E5-4F30-81E6-8C67281B67D9}"/>
              </a:ext>
            </a:extLst>
          </p:cNvPr>
          <p:cNvSpPr>
            <a:spLocks noChangeArrowheads="1"/>
          </p:cNvSpPr>
          <p:nvPr/>
        </p:nvSpPr>
        <p:spPr bwMode="auto">
          <a:xfrm>
            <a:off x="3792538" y="5661026"/>
            <a:ext cx="455930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黑色素细胞功能异常而致病 </a:t>
            </a:r>
          </a:p>
        </p:txBody>
      </p:sp>
      <p:sp>
        <p:nvSpPr>
          <p:cNvPr id="140298" name="Rectangle 31">
            <a:extLst>
              <a:ext uri="{FF2B5EF4-FFF2-40B4-BE49-F238E27FC236}">
                <a16:creationId xmlns:a16="http://schemas.microsoft.com/office/drawing/2014/main" id="{ECB6AD0E-B611-4554-BE6F-976A2C2D84FA}"/>
              </a:ext>
            </a:extLst>
          </p:cNvPr>
          <p:cNvSpPr>
            <a:spLocks noChangeArrowheads="1"/>
          </p:cNvSpPr>
          <p:nvPr/>
        </p:nvSpPr>
        <p:spPr bwMode="auto">
          <a:xfrm>
            <a:off x="2208214" y="3933825"/>
            <a:ext cx="8042275" cy="154463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来源于神经嵴的细胞成分施万细胞、黑色素细胞、</a:t>
            </a:r>
          </a:p>
          <a:p>
            <a:pPr eaLnBrk="1" hangingPunct="1"/>
            <a:r>
              <a:rPr lang="zh-CN" altLang="en-US" b="1"/>
              <a:t>神经内膜的成纤维细胞以及皮肤和神经的细胞在</a:t>
            </a:r>
          </a:p>
          <a:p>
            <a:pPr eaLnBrk="1" hangingPunct="1"/>
            <a:r>
              <a:rPr lang="zh-CN" altLang="en-US" b="1"/>
              <a:t>多个部位过度增殖</a:t>
            </a:r>
          </a:p>
        </p:txBody>
      </p:sp>
      <p:sp>
        <p:nvSpPr>
          <p:cNvPr id="140299" name="Rectangle 32">
            <a:extLst>
              <a:ext uri="{FF2B5EF4-FFF2-40B4-BE49-F238E27FC236}">
                <a16:creationId xmlns:a16="http://schemas.microsoft.com/office/drawing/2014/main" id="{35D46EBD-133A-4860-B8C6-A6BDDE99FE2A}"/>
              </a:ext>
            </a:extLst>
          </p:cNvPr>
          <p:cNvSpPr>
            <a:spLocks noChangeArrowheads="1"/>
          </p:cNvSpPr>
          <p:nvPr/>
        </p:nvSpPr>
        <p:spPr bwMode="auto">
          <a:xfrm>
            <a:off x="2351089" y="2708276"/>
            <a:ext cx="7088187" cy="1031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b="1"/>
              <a:t>NFⅠ</a:t>
            </a:r>
            <a:r>
              <a:rPr lang="zh-CN" altLang="en-US" b="1"/>
              <a:t>基因出现易位、缺失、重排或点突变或</a:t>
            </a:r>
          </a:p>
          <a:p>
            <a:pPr eaLnBrk="1" hangingPunct="1"/>
            <a:r>
              <a:rPr lang="en-US" altLang="zh-CN" b="1"/>
              <a:t>NFⅡ</a:t>
            </a:r>
            <a:r>
              <a:rPr lang="zh-CN" altLang="en-US" b="1"/>
              <a:t>基因缺失突变</a:t>
            </a:r>
          </a:p>
        </p:txBody>
      </p:sp>
      <p:grpSp>
        <p:nvGrpSpPr>
          <p:cNvPr id="140300" name="Group 33">
            <a:extLst>
              <a:ext uri="{FF2B5EF4-FFF2-40B4-BE49-F238E27FC236}">
                <a16:creationId xmlns:a16="http://schemas.microsoft.com/office/drawing/2014/main" id="{67248BE0-CD28-42D2-BA7A-45516BA8F896}"/>
              </a:ext>
            </a:extLst>
          </p:cNvPr>
          <p:cNvGrpSpPr>
            <a:grpSpLocks/>
          </p:cNvGrpSpPr>
          <p:nvPr/>
        </p:nvGrpSpPr>
        <p:grpSpPr bwMode="auto">
          <a:xfrm>
            <a:off x="1774825" y="620713"/>
            <a:ext cx="7327900" cy="685800"/>
            <a:chOff x="144" y="384"/>
            <a:chExt cx="4616" cy="432"/>
          </a:xfrm>
        </p:grpSpPr>
        <p:sp>
          <p:nvSpPr>
            <p:cNvPr id="140301" name="Rectangle 34">
              <a:hlinkClick r:id="rId3" action="ppaction://hlinksldjump"/>
              <a:extLst>
                <a:ext uri="{FF2B5EF4-FFF2-40B4-BE49-F238E27FC236}">
                  <a16:creationId xmlns:a16="http://schemas.microsoft.com/office/drawing/2014/main" id="{C45D6785-5B2F-4405-9B2A-68FB6D3B60E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40302" name="Picture 35" descr="图片1">
              <a:extLst>
                <a:ext uri="{FF2B5EF4-FFF2-40B4-BE49-F238E27FC236}">
                  <a16:creationId xmlns:a16="http://schemas.microsoft.com/office/drawing/2014/main" id="{4F43F703-0739-4397-A8D8-49D0587B45F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a:extLst>
              <a:ext uri="{FF2B5EF4-FFF2-40B4-BE49-F238E27FC236}">
                <a16:creationId xmlns:a16="http://schemas.microsoft.com/office/drawing/2014/main" id="{4143F8B4-1D94-4A11-999B-EBA2A9DCE50F}"/>
              </a:ext>
            </a:extLst>
          </p:cNvPr>
          <p:cNvGrpSpPr>
            <a:grpSpLocks/>
          </p:cNvGrpSpPr>
          <p:nvPr/>
        </p:nvGrpSpPr>
        <p:grpSpPr bwMode="auto">
          <a:xfrm>
            <a:off x="1524000" y="381000"/>
            <a:ext cx="228600" cy="6248400"/>
            <a:chOff x="0" y="240"/>
            <a:chExt cx="144" cy="3936"/>
          </a:xfrm>
        </p:grpSpPr>
        <p:grpSp>
          <p:nvGrpSpPr>
            <p:cNvPr id="142349" name="Group 3">
              <a:extLst>
                <a:ext uri="{FF2B5EF4-FFF2-40B4-BE49-F238E27FC236}">
                  <a16:creationId xmlns:a16="http://schemas.microsoft.com/office/drawing/2014/main" id="{B9786DB0-E57E-43DE-88E0-7667DF447852}"/>
                </a:ext>
              </a:extLst>
            </p:cNvPr>
            <p:cNvGrpSpPr>
              <a:grpSpLocks/>
            </p:cNvGrpSpPr>
            <p:nvPr/>
          </p:nvGrpSpPr>
          <p:grpSpPr bwMode="auto">
            <a:xfrm>
              <a:off x="0" y="240"/>
              <a:ext cx="96" cy="3936"/>
              <a:chOff x="-8" y="768"/>
              <a:chExt cx="136" cy="3552"/>
            </a:xfrm>
          </p:grpSpPr>
          <p:sp>
            <p:nvSpPr>
              <p:cNvPr id="142351" name="Rectangle 4">
                <a:extLst>
                  <a:ext uri="{FF2B5EF4-FFF2-40B4-BE49-F238E27FC236}">
                    <a16:creationId xmlns:a16="http://schemas.microsoft.com/office/drawing/2014/main" id="{65F01604-16FB-4508-8AA3-4E556650362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42352" name="Line 5">
                <a:extLst>
                  <a:ext uri="{FF2B5EF4-FFF2-40B4-BE49-F238E27FC236}">
                    <a16:creationId xmlns:a16="http://schemas.microsoft.com/office/drawing/2014/main" id="{EDB1F72F-BF54-4C53-85E1-AA6E0505825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42350" name="Line 18">
              <a:extLst>
                <a:ext uri="{FF2B5EF4-FFF2-40B4-BE49-F238E27FC236}">
                  <a16:creationId xmlns:a16="http://schemas.microsoft.com/office/drawing/2014/main" id="{539842F0-0EC2-44D8-A866-BF97DCFAC11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42339" name="Group 10">
            <a:extLst>
              <a:ext uri="{FF2B5EF4-FFF2-40B4-BE49-F238E27FC236}">
                <a16:creationId xmlns:a16="http://schemas.microsoft.com/office/drawing/2014/main" id="{CA619A79-A194-4FD0-8E8B-9B8482992700}"/>
              </a:ext>
            </a:extLst>
          </p:cNvPr>
          <p:cNvGrpSpPr>
            <a:grpSpLocks/>
          </p:cNvGrpSpPr>
          <p:nvPr/>
        </p:nvGrpSpPr>
        <p:grpSpPr bwMode="auto">
          <a:xfrm>
            <a:off x="1752600" y="1371601"/>
            <a:ext cx="1822450" cy="519113"/>
            <a:chOff x="144" y="816"/>
            <a:chExt cx="2688" cy="342"/>
          </a:xfrm>
        </p:grpSpPr>
        <p:sp>
          <p:nvSpPr>
            <p:cNvPr id="142347" name="Rectangle 11">
              <a:extLst>
                <a:ext uri="{FF2B5EF4-FFF2-40B4-BE49-F238E27FC236}">
                  <a16:creationId xmlns:a16="http://schemas.microsoft.com/office/drawing/2014/main" id="{3230A0F4-6AF9-4D21-A954-0A88632FCEB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    理</a:t>
              </a:r>
            </a:p>
          </p:txBody>
        </p:sp>
        <p:sp>
          <p:nvSpPr>
            <p:cNvPr id="142348" name="Line 12">
              <a:extLst>
                <a:ext uri="{FF2B5EF4-FFF2-40B4-BE49-F238E27FC236}">
                  <a16:creationId xmlns:a16="http://schemas.microsoft.com/office/drawing/2014/main" id="{77750C24-2C65-4097-9597-E55484906AA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42340" name="AutoShape 28">
            <a:extLst>
              <a:ext uri="{FF2B5EF4-FFF2-40B4-BE49-F238E27FC236}">
                <a16:creationId xmlns:a16="http://schemas.microsoft.com/office/drawing/2014/main" id="{1EC24AC7-5234-49AA-92DA-FE37095700E2}"/>
              </a:ext>
            </a:extLst>
          </p:cNvPr>
          <p:cNvSpPr>
            <a:spLocks noChangeArrowheads="1"/>
          </p:cNvSpPr>
          <p:nvPr/>
        </p:nvSpPr>
        <p:spPr bwMode="auto">
          <a:xfrm>
            <a:off x="2135188" y="2492376"/>
            <a:ext cx="7993062" cy="3529013"/>
          </a:xfrm>
          <a:prstGeom prst="roundRect">
            <a:avLst>
              <a:gd name="adj" fmla="val 16667"/>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r>
              <a:rPr lang="zh-CN" altLang="en-US" b="1"/>
              <a:t>　</a:t>
            </a:r>
          </a:p>
          <a:p>
            <a:pPr lvl="1" eaLnBrk="1" hangingPunct="1"/>
            <a:endParaRPr lang="ko-KR" altLang="en-US" b="1"/>
          </a:p>
        </p:txBody>
      </p:sp>
      <p:sp>
        <p:nvSpPr>
          <p:cNvPr id="142341" name="Rectangle 22">
            <a:extLst>
              <a:ext uri="{FF2B5EF4-FFF2-40B4-BE49-F238E27FC236}">
                <a16:creationId xmlns:a16="http://schemas.microsoft.com/office/drawing/2014/main" id="{4F86954C-B6C2-4121-93FB-2F7F616DB701}"/>
              </a:ext>
            </a:extLst>
          </p:cNvPr>
          <p:cNvSpPr>
            <a:spLocks noChangeArrowheads="1"/>
          </p:cNvSpPr>
          <p:nvPr/>
        </p:nvSpPr>
        <p:spPr bwMode="auto">
          <a:xfrm>
            <a:off x="5159375" y="2565401"/>
            <a:ext cx="457200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zh-CN" b="1"/>
          </a:p>
        </p:txBody>
      </p:sp>
      <p:sp>
        <p:nvSpPr>
          <p:cNvPr id="142342" name="Rectangle 23">
            <a:extLst>
              <a:ext uri="{FF2B5EF4-FFF2-40B4-BE49-F238E27FC236}">
                <a16:creationId xmlns:a16="http://schemas.microsoft.com/office/drawing/2014/main" id="{A895A3EA-9C76-4A28-8F1E-D18C28907222}"/>
              </a:ext>
            </a:extLst>
          </p:cNvPr>
          <p:cNvSpPr>
            <a:spLocks noChangeArrowheads="1"/>
          </p:cNvSpPr>
          <p:nvPr/>
        </p:nvSpPr>
        <p:spPr bwMode="auto">
          <a:xfrm>
            <a:off x="2171701" y="2492375"/>
            <a:ext cx="8316913" cy="331628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35000"/>
              </a:lnSpc>
              <a:buClr>
                <a:schemeClr val="hlink"/>
              </a:buClr>
              <a:buFont typeface="Wingdings" panose="05000000000000000000" pitchFamily="2" charset="2"/>
              <a:buChar char="Ø"/>
            </a:pPr>
            <a:r>
              <a:rPr lang="zh-CN" altLang="en-US" b="1"/>
              <a:t>好发于周围神经远端、脊神经根、尤其是马尾</a:t>
            </a:r>
          </a:p>
          <a:p>
            <a:pPr eaLnBrk="1" hangingPunct="1">
              <a:lnSpc>
                <a:spcPct val="135000"/>
              </a:lnSpc>
              <a:buClr>
                <a:schemeClr val="hlink"/>
              </a:buClr>
              <a:buFont typeface="Wingdings" panose="05000000000000000000" pitchFamily="2" charset="2"/>
              <a:buChar char="Ø"/>
            </a:pPr>
            <a:r>
              <a:rPr lang="zh-CN" altLang="en-US" b="1"/>
              <a:t>脑神经多见于听神经、视神经和三叉神经</a:t>
            </a:r>
          </a:p>
          <a:p>
            <a:pPr eaLnBrk="1" hangingPunct="1">
              <a:lnSpc>
                <a:spcPct val="135000"/>
              </a:lnSpc>
              <a:buClr>
                <a:schemeClr val="hlink"/>
              </a:buClr>
              <a:buFont typeface="Wingdings" panose="05000000000000000000" pitchFamily="2" charset="2"/>
              <a:buChar char="Ø"/>
            </a:pPr>
            <a:r>
              <a:rPr lang="zh-CN" altLang="en-US" b="1"/>
              <a:t>脊髓内肿瘤包括室管膜瘤和星型胶质细胞瘤</a:t>
            </a:r>
          </a:p>
          <a:p>
            <a:pPr eaLnBrk="1" hangingPunct="1">
              <a:lnSpc>
                <a:spcPct val="135000"/>
              </a:lnSpc>
              <a:buClr>
                <a:schemeClr val="hlink"/>
              </a:buClr>
              <a:buFont typeface="Wingdings" panose="05000000000000000000" pitchFamily="2" charset="2"/>
              <a:buChar char="Ø"/>
            </a:pPr>
            <a:r>
              <a:rPr lang="zh-CN" altLang="en-US" b="1"/>
              <a:t>颅内肿瘤最常见为脑胶质细胞瘤</a:t>
            </a:r>
          </a:p>
          <a:p>
            <a:pPr eaLnBrk="1" hangingPunct="1">
              <a:lnSpc>
                <a:spcPct val="135000"/>
              </a:lnSpc>
              <a:buClr>
                <a:schemeClr val="hlink"/>
              </a:buClr>
              <a:buFont typeface="Wingdings" panose="05000000000000000000" pitchFamily="2" charset="2"/>
              <a:buChar char="Ø"/>
            </a:pPr>
            <a:r>
              <a:rPr lang="zh-CN" altLang="en-US" b="1"/>
              <a:t>细胞有时呈梭状排列，细胞核呈栅栏状</a:t>
            </a:r>
          </a:p>
        </p:txBody>
      </p:sp>
      <p:sp>
        <p:nvSpPr>
          <p:cNvPr id="142343" name="Rectangle 24">
            <a:extLst>
              <a:ext uri="{FF2B5EF4-FFF2-40B4-BE49-F238E27FC236}">
                <a16:creationId xmlns:a16="http://schemas.microsoft.com/office/drawing/2014/main" id="{AE3D9990-3DD9-417A-B496-B6B34EE71877}"/>
              </a:ext>
            </a:extLst>
          </p:cNvPr>
          <p:cNvSpPr>
            <a:spLocks noChangeArrowheads="1"/>
          </p:cNvSpPr>
          <p:nvPr/>
        </p:nvSpPr>
        <p:spPr bwMode="auto">
          <a:xfrm>
            <a:off x="3648075" y="1916113"/>
            <a:ext cx="1511300" cy="576262"/>
          </a:xfrm>
          <a:prstGeom prst="rect">
            <a:avLst/>
          </a:prstGeom>
          <a:solidFill>
            <a:schemeClr val="hlink"/>
          </a:solidFill>
          <a:ln w="9525" algn="ctr">
            <a:solidFill>
              <a:schemeClr val="tx1"/>
            </a:solidFill>
            <a:miter lim="800000"/>
            <a:headEnd/>
            <a:tailEnd/>
          </a:ln>
          <a:effectLst>
            <a:prstShdw prst="shdw13" dist="53882" dir="13500000">
              <a:schemeClr val="bg2">
                <a:alpha val="50000"/>
              </a:schemeClr>
            </a:prstShdw>
          </a:effec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solidFill>
                  <a:schemeClr val="bg1"/>
                </a:solidFill>
              </a:rPr>
              <a:t>NFI</a:t>
            </a:r>
          </a:p>
        </p:txBody>
      </p:sp>
      <p:grpSp>
        <p:nvGrpSpPr>
          <p:cNvPr id="142344" name="Group 25">
            <a:extLst>
              <a:ext uri="{FF2B5EF4-FFF2-40B4-BE49-F238E27FC236}">
                <a16:creationId xmlns:a16="http://schemas.microsoft.com/office/drawing/2014/main" id="{43032C34-45D4-4E53-814F-A7B3C5C8FBDA}"/>
              </a:ext>
            </a:extLst>
          </p:cNvPr>
          <p:cNvGrpSpPr>
            <a:grpSpLocks/>
          </p:cNvGrpSpPr>
          <p:nvPr/>
        </p:nvGrpSpPr>
        <p:grpSpPr bwMode="auto">
          <a:xfrm>
            <a:off x="1774825" y="620713"/>
            <a:ext cx="7327900" cy="685800"/>
            <a:chOff x="144" y="384"/>
            <a:chExt cx="4616" cy="432"/>
          </a:xfrm>
        </p:grpSpPr>
        <p:sp>
          <p:nvSpPr>
            <p:cNvPr id="142345" name="Rectangle 26">
              <a:hlinkClick r:id="rId2" action="ppaction://hlinksldjump"/>
              <a:extLst>
                <a:ext uri="{FF2B5EF4-FFF2-40B4-BE49-F238E27FC236}">
                  <a16:creationId xmlns:a16="http://schemas.microsoft.com/office/drawing/2014/main" id="{54BBF54B-F374-44B5-A441-6FDFC8EC872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42346" name="Picture 27" descr="图片1">
              <a:extLst>
                <a:ext uri="{FF2B5EF4-FFF2-40B4-BE49-F238E27FC236}">
                  <a16:creationId xmlns:a16="http://schemas.microsoft.com/office/drawing/2014/main" id="{5466AAED-0A27-444B-AE24-BD361E388D2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2">
            <a:extLst>
              <a:ext uri="{FF2B5EF4-FFF2-40B4-BE49-F238E27FC236}">
                <a16:creationId xmlns:a16="http://schemas.microsoft.com/office/drawing/2014/main" id="{2A13B597-2CDC-4759-A298-902EA359C8C0}"/>
              </a:ext>
            </a:extLst>
          </p:cNvPr>
          <p:cNvGrpSpPr>
            <a:grpSpLocks/>
          </p:cNvGrpSpPr>
          <p:nvPr/>
        </p:nvGrpSpPr>
        <p:grpSpPr bwMode="auto">
          <a:xfrm>
            <a:off x="1524000" y="381000"/>
            <a:ext cx="228600" cy="6248400"/>
            <a:chOff x="0" y="240"/>
            <a:chExt cx="144" cy="3936"/>
          </a:xfrm>
        </p:grpSpPr>
        <p:grpSp>
          <p:nvGrpSpPr>
            <p:cNvPr id="143375" name="Group 3">
              <a:extLst>
                <a:ext uri="{FF2B5EF4-FFF2-40B4-BE49-F238E27FC236}">
                  <a16:creationId xmlns:a16="http://schemas.microsoft.com/office/drawing/2014/main" id="{E0502C91-A5A0-439E-8E00-3245F034E95D}"/>
                </a:ext>
              </a:extLst>
            </p:cNvPr>
            <p:cNvGrpSpPr>
              <a:grpSpLocks/>
            </p:cNvGrpSpPr>
            <p:nvPr/>
          </p:nvGrpSpPr>
          <p:grpSpPr bwMode="auto">
            <a:xfrm>
              <a:off x="0" y="240"/>
              <a:ext cx="96" cy="3936"/>
              <a:chOff x="-8" y="768"/>
              <a:chExt cx="136" cy="3552"/>
            </a:xfrm>
          </p:grpSpPr>
          <p:sp>
            <p:nvSpPr>
              <p:cNvPr id="143377" name="Rectangle 4">
                <a:extLst>
                  <a:ext uri="{FF2B5EF4-FFF2-40B4-BE49-F238E27FC236}">
                    <a16:creationId xmlns:a16="http://schemas.microsoft.com/office/drawing/2014/main" id="{74A70941-3E9F-4A93-82F1-78CBBD7BEDC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43378" name="Line 5">
                <a:extLst>
                  <a:ext uri="{FF2B5EF4-FFF2-40B4-BE49-F238E27FC236}">
                    <a16:creationId xmlns:a16="http://schemas.microsoft.com/office/drawing/2014/main" id="{8D0884A8-BD4D-4C0A-84C8-1A3693CCF6F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43376" name="Line 18">
              <a:extLst>
                <a:ext uri="{FF2B5EF4-FFF2-40B4-BE49-F238E27FC236}">
                  <a16:creationId xmlns:a16="http://schemas.microsoft.com/office/drawing/2014/main" id="{32B28DCC-3D83-4723-BFE0-32ACE08DA15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43363" name="Group 10">
            <a:extLst>
              <a:ext uri="{FF2B5EF4-FFF2-40B4-BE49-F238E27FC236}">
                <a16:creationId xmlns:a16="http://schemas.microsoft.com/office/drawing/2014/main" id="{EBF6016E-D09A-4572-B03F-26FC4D6CD986}"/>
              </a:ext>
            </a:extLst>
          </p:cNvPr>
          <p:cNvGrpSpPr>
            <a:grpSpLocks/>
          </p:cNvGrpSpPr>
          <p:nvPr/>
        </p:nvGrpSpPr>
        <p:grpSpPr bwMode="auto">
          <a:xfrm>
            <a:off x="1752600" y="1371601"/>
            <a:ext cx="1822450" cy="519113"/>
            <a:chOff x="144" y="816"/>
            <a:chExt cx="2688" cy="342"/>
          </a:xfrm>
        </p:grpSpPr>
        <p:sp>
          <p:nvSpPr>
            <p:cNvPr id="143373" name="Rectangle 11">
              <a:extLst>
                <a:ext uri="{FF2B5EF4-FFF2-40B4-BE49-F238E27FC236}">
                  <a16:creationId xmlns:a16="http://schemas.microsoft.com/office/drawing/2014/main" id="{A5570586-C152-416F-9B22-70193030E43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    理</a:t>
              </a:r>
            </a:p>
          </p:txBody>
        </p:sp>
        <p:sp>
          <p:nvSpPr>
            <p:cNvPr id="143374" name="Line 12">
              <a:extLst>
                <a:ext uri="{FF2B5EF4-FFF2-40B4-BE49-F238E27FC236}">
                  <a16:creationId xmlns:a16="http://schemas.microsoft.com/office/drawing/2014/main" id="{50E745B6-F33A-4E39-B61C-86466062B1B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43364" name="AutoShape 28">
            <a:extLst>
              <a:ext uri="{FF2B5EF4-FFF2-40B4-BE49-F238E27FC236}">
                <a16:creationId xmlns:a16="http://schemas.microsoft.com/office/drawing/2014/main" id="{3A3EEF99-9ED4-479F-AD0A-B0D018F48A0C}"/>
              </a:ext>
            </a:extLst>
          </p:cNvPr>
          <p:cNvSpPr>
            <a:spLocks noChangeArrowheads="1"/>
          </p:cNvSpPr>
          <p:nvPr/>
        </p:nvSpPr>
        <p:spPr bwMode="auto">
          <a:xfrm>
            <a:off x="2135189" y="2492375"/>
            <a:ext cx="8353425" cy="1728788"/>
          </a:xfrm>
          <a:prstGeom prst="roundRect">
            <a:avLst>
              <a:gd name="adj" fmla="val 16667"/>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r>
              <a:rPr lang="zh-CN" altLang="en-US" b="1"/>
              <a:t>　</a:t>
            </a:r>
          </a:p>
          <a:p>
            <a:pPr lvl="1" eaLnBrk="1" hangingPunct="1"/>
            <a:endParaRPr lang="ko-KR" altLang="en-US" b="1"/>
          </a:p>
        </p:txBody>
      </p:sp>
      <p:sp>
        <p:nvSpPr>
          <p:cNvPr id="143365" name="Rectangle 14">
            <a:extLst>
              <a:ext uri="{FF2B5EF4-FFF2-40B4-BE49-F238E27FC236}">
                <a16:creationId xmlns:a16="http://schemas.microsoft.com/office/drawing/2014/main" id="{1B014197-8E28-4A0E-BDFE-8BDBAB2514E3}"/>
              </a:ext>
            </a:extLst>
          </p:cNvPr>
          <p:cNvSpPr>
            <a:spLocks noChangeArrowheads="1"/>
          </p:cNvSpPr>
          <p:nvPr/>
        </p:nvSpPr>
        <p:spPr bwMode="auto">
          <a:xfrm>
            <a:off x="5159375" y="2565401"/>
            <a:ext cx="457200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zh-CN" b="1"/>
          </a:p>
        </p:txBody>
      </p:sp>
      <p:sp>
        <p:nvSpPr>
          <p:cNvPr id="143366" name="Rectangle 15">
            <a:extLst>
              <a:ext uri="{FF2B5EF4-FFF2-40B4-BE49-F238E27FC236}">
                <a16:creationId xmlns:a16="http://schemas.microsoft.com/office/drawing/2014/main" id="{6C9BF2A0-ACB2-4644-BFFB-76CB261870C7}"/>
              </a:ext>
            </a:extLst>
          </p:cNvPr>
          <p:cNvSpPr>
            <a:spLocks noChangeArrowheads="1"/>
          </p:cNvSpPr>
          <p:nvPr/>
        </p:nvSpPr>
        <p:spPr bwMode="auto">
          <a:xfrm>
            <a:off x="2171700" y="2492375"/>
            <a:ext cx="8496300" cy="154463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表皮很薄，基底层可以色素化或非色素化</a:t>
            </a:r>
          </a:p>
          <a:p>
            <a:pPr eaLnBrk="1" hangingPunct="1"/>
            <a:r>
              <a:rPr lang="zh-CN" altLang="en-US" b="1"/>
              <a:t>真皮层的胶原和弹力蛋白被结缔组织细胞取代</a:t>
            </a:r>
          </a:p>
          <a:p>
            <a:pPr eaLnBrk="1" hangingPunct="1"/>
            <a:r>
              <a:rPr lang="zh-CN" altLang="en-US" b="1"/>
              <a:t>皮肤色素斑内的黑色素细胞数量正常，黑色素体增多</a:t>
            </a:r>
          </a:p>
        </p:txBody>
      </p:sp>
      <p:sp>
        <p:nvSpPr>
          <p:cNvPr id="143367" name="Rectangle 16">
            <a:extLst>
              <a:ext uri="{FF2B5EF4-FFF2-40B4-BE49-F238E27FC236}">
                <a16:creationId xmlns:a16="http://schemas.microsoft.com/office/drawing/2014/main" id="{D890A831-55C9-4021-97ED-DC6D4A76BFEF}"/>
              </a:ext>
            </a:extLst>
          </p:cNvPr>
          <p:cNvSpPr>
            <a:spLocks noChangeArrowheads="1"/>
          </p:cNvSpPr>
          <p:nvPr/>
        </p:nvSpPr>
        <p:spPr bwMode="auto">
          <a:xfrm>
            <a:off x="3648075" y="1916113"/>
            <a:ext cx="1511300" cy="576262"/>
          </a:xfrm>
          <a:prstGeom prst="rect">
            <a:avLst/>
          </a:prstGeom>
          <a:solidFill>
            <a:schemeClr val="hlink"/>
          </a:solidFill>
          <a:ln w="9525" algn="ctr">
            <a:solidFill>
              <a:schemeClr val="tx1"/>
            </a:solidFill>
            <a:miter lim="800000"/>
            <a:headEnd/>
            <a:tailEnd/>
          </a:ln>
          <a:effectLst>
            <a:prstShdw prst="shdw13" dist="53882" dir="13500000">
              <a:schemeClr val="bg2">
                <a:alpha val="50000"/>
              </a:schemeClr>
            </a:prstShdw>
          </a:effec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solidFill>
                  <a:schemeClr val="bg1"/>
                </a:solidFill>
              </a:rPr>
              <a:t>NFI</a:t>
            </a:r>
          </a:p>
        </p:txBody>
      </p:sp>
      <p:sp>
        <p:nvSpPr>
          <p:cNvPr id="143368" name="Rectangle 17">
            <a:extLst>
              <a:ext uri="{FF2B5EF4-FFF2-40B4-BE49-F238E27FC236}">
                <a16:creationId xmlns:a16="http://schemas.microsoft.com/office/drawing/2014/main" id="{BB0C20DF-030B-460B-806E-8D2FD208805E}"/>
              </a:ext>
            </a:extLst>
          </p:cNvPr>
          <p:cNvSpPr>
            <a:spLocks noChangeArrowheads="1"/>
          </p:cNvSpPr>
          <p:nvPr/>
        </p:nvSpPr>
        <p:spPr bwMode="auto">
          <a:xfrm>
            <a:off x="5427663" y="1916113"/>
            <a:ext cx="2684462"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皮肤肿瘤的特点</a:t>
            </a:r>
          </a:p>
        </p:txBody>
      </p:sp>
      <p:sp>
        <p:nvSpPr>
          <p:cNvPr id="143369" name="Rectangle 27">
            <a:extLst>
              <a:ext uri="{FF2B5EF4-FFF2-40B4-BE49-F238E27FC236}">
                <a16:creationId xmlns:a16="http://schemas.microsoft.com/office/drawing/2014/main" id="{691AD3A3-BD7C-46E9-9967-92FE154DD865}"/>
              </a:ext>
            </a:extLst>
          </p:cNvPr>
          <p:cNvSpPr>
            <a:spLocks noChangeArrowheads="1"/>
          </p:cNvSpPr>
          <p:nvPr/>
        </p:nvSpPr>
        <p:spPr bwMode="auto">
          <a:xfrm>
            <a:off x="2208213" y="4581526"/>
            <a:ext cx="8208962" cy="1584325"/>
          </a:xfrm>
          <a:prstGeom prst="rect">
            <a:avLst/>
          </a:prstGeom>
          <a:solidFill>
            <a:schemeClr val="bg1"/>
          </a:solidFill>
          <a:ln w="9525">
            <a:noFill/>
            <a:miter lim="800000"/>
            <a:headEnd/>
            <a:tailEnd/>
          </a:ln>
          <a:effectLst>
            <a:outerShdw dist="35921" dir="2700000" algn="ctr" rotWithShape="0">
              <a:srgbClr val="808080"/>
            </a:outerShdw>
          </a:effectLst>
        </p:spPr>
        <p:txBody>
          <a:bodyPr wrap="none" anchor="ctr"/>
          <a:lstStyle/>
          <a:p>
            <a:pPr>
              <a:buClr>
                <a:schemeClr val="hlink"/>
              </a:buClr>
              <a:buFont typeface="Wingdings" pitchFamily="2" charset="2"/>
              <a:buChar char="Ø"/>
              <a:defRPr/>
            </a:pPr>
            <a:r>
              <a:rPr lang="en-US" altLang="zh-CN" b="1"/>
              <a:t>2</a:t>
            </a:r>
            <a:r>
              <a:rPr lang="zh-CN" altLang="en-US" b="1"/>
              <a:t>％</a:t>
            </a:r>
            <a:r>
              <a:rPr lang="en-US" altLang="zh-CN" b="1"/>
              <a:t>~5%</a:t>
            </a:r>
            <a:r>
              <a:rPr lang="zh-CN" altLang="en-US" b="1"/>
              <a:t>的肿瘤有恶变的可能，在外周形成肉瘤</a:t>
            </a:r>
          </a:p>
          <a:p>
            <a:pPr>
              <a:buClr>
                <a:schemeClr val="hlink"/>
              </a:buClr>
              <a:buFont typeface="Wingdings" pitchFamily="2" charset="2"/>
              <a:buChar char="Ø"/>
              <a:defRPr/>
            </a:pPr>
            <a:r>
              <a:rPr lang="zh-CN" altLang="en-US" b="1"/>
              <a:t>中枢形成星型细胞瘤和胶质母细胞瘤</a:t>
            </a:r>
          </a:p>
        </p:txBody>
      </p:sp>
      <p:grpSp>
        <p:nvGrpSpPr>
          <p:cNvPr id="143370" name="Group 19">
            <a:extLst>
              <a:ext uri="{FF2B5EF4-FFF2-40B4-BE49-F238E27FC236}">
                <a16:creationId xmlns:a16="http://schemas.microsoft.com/office/drawing/2014/main" id="{68B72F8A-63C7-45AC-A381-AEE6ED7BB64D}"/>
              </a:ext>
            </a:extLst>
          </p:cNvPr>
          <p:cNvGrpSpPr>
            <a:grpSpLocks/>
          </p:cNvGrpSpPr>
          <p:nvPr/>
        </p:nvGrpSpPr>
        <p:grpSpPr bwMode="auto">
          <a:xfrm>
            <a:off x="1774825" y="620713"/>
            <a:ext cx="7327900" cy="685800"/>
            <a:chOff x="144" y="384"/>
            <a:chExt cx="4616" cy="432"/>
          </a:xfrm>
        </p:grpSpPr>
        <p:sp>
          <p:nvSpPr>
            <p:cNvPr id="143371" name="Rectangle 20">
              <a:hlinkClick r:id="rId2" action="ppaction://hlinksldjump"/>
              <a:extLst>
                <a:ext uri="{FF2B5EF4-FFF2-40B4-BE49-F238E27FC236}">
                  <a16:creationId xmlns:a16="http://schemas.microsoft.com/office/drawing/2014/main" id="{880C0491-0E4B-487B-AB49-802DD6AEBCC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43372" name="Picture 21" descr="图片1">
              <a:extLst>
                <a:ext uri="{FF2B5EF4-FFF2-40B4-BE49-F238E27FC236}">
                  <a16:creationId xmlns:a16="http://schemas.microsoft.com/office/drawing/2014/main" id="{7452C29B-B460-4038-806F-9196B8C3A5A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a:extLst>
              <a:ext uri="{FF2B5EF4-FFF2-40B4-BE49-F238E27FC236}">
                <a16:creationId xmlns:a16="http://schemas.microsoft.com/office/drawing/2014/main" id="{D92C3EF9-D287-41D3-9CAE-4CEE7D476572}"/>
              </a:ext>
            </a:extLst>
          </p:cNvPr>
          <p:cNvGrpSpPr>
            <a:grpSpLocks/>
          </p:cNvGrpSpPr>
          <p:nvPr/>
        </p:nvGrpSpPr>
        <p:grpSpPr bwMode="auto">
          <a:xfrm>
            <a:off x="1524000" y="381000"/>
            <a:ext cx="228600" cy="6248400"/>
            <a:chOff x="0" y="240"/>
            <a:chExt cx="144" cy="3936"/>
          </a:xfrm>
        </p:grpSpPr>
        <p:grpSp>
          <p:nvGrpSpPr>
            <p:cNvPr id="144397" name="Group 3">
              <a:extLst>
                <a:ext uri="{FF2B5EF4-FFF2-40B4-BE49-F238E27FC236}">
                  <a16:creationId xmlns:a16="http://schemas.microsoft.com/office/drawing/2014/main" id="{061D081C-5AEF-43EB-86C6-CFB75BFF1639}"/>
                </a:ext>
              </a:extLst>
            </p:cNvPr>
            <p:cNvGrpSpPr>
              <a:grpSpLocks/>
            </p:cNvGrpSpPr>
            <p:nvPr/>
          </p:nvGrpSpPr>
          <p:grpSpPr bwMode="auto">
            <a:xfrm>
              <a:off x="0" y="240"/>
              <a:ext cx="96" cy="3936"/>
              <a:chOff x="-8" y="768"/>
              <a:chExt cx="136" cy="3552"/>
            </a:xfrm>
          </p:grpSpPr>
          <p:sp>
            <p:nvSpPr>
              <p:cNvPr id="144399" name="Rectangle 4">
                <a:extLst>
                  <a:ext uri="{FF2B5EF4-FFF2-40B4-BE49-F238E27FC236}">
                    <a16:creationId xmlns:a16="http://schemas.microsoft.com/office/drawing/2014/main" id="{DE6F3107-F940-41E1-9D4D-A640AB9B65A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44400" name="Line 5">
                <a:extLst>
                  <a:ext uri="{FF2B5EF4-FFF2-40B4-BE49-F238E27FC236}">
                    <a16:creationId xmlns:a16="http://schemas.microsoft.com/office/drawing/2014/main" id="{19E432EC-D753-491C-8450-5FC3BC52964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44398" name="Line 18">
              <a:extLst>
                <a:ext uri="{FF2B5EF4-FFF2-40B4-BE49-F238E27FC236}">
                  <a16:creationId xmlns:a16="http://schemas.microsoft.com/office/drawing/2014/main" id="{60F8D9D5-4DDE-4D57-9A2C-4B921C831A3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44387" name="Group 10">
            <a:extLst>
              <a:ext uri="{FF2B5EF4-FFF2-40B4-BE49-F238E27FC236}">
                <a16:creationId xmlns:a16="http://schemas.microsoft.com/office/drawing/2014/main" id="{46245E4C-0646-4AE9-8D2E-CD1BD7508472}"/>
              </a:ext>
            </a:extLst>
          </p:cNvPr>
          <p:cNvGrpSpPr>
            <a:grpSpLocks/>
          </p:cNvGrpSpPr>
          <p:nvPr/>
        </p:nvGrpSpPr>
        <p:grpSpPr bwMode="auto">
          <a:xfrm>
            <a:off x="1752600" y="1371601"/>
            <a:ext cx="1822450" cy="519113"/>
            <a:chOff x="144" y="816"/>
            <a:chExt cx="2688" cy="342"/>
          </a:xfrm>
        </p:grpSpPr>
        <p:sp>
          <p:nvSpPr>
            <p:cNvPr id="144395" name="Rectangle 11">
              <a:extLst>
                <a:ext uri="{FF2B5EF4-FFF2-40B4-BE49-F238E27FC236}">
                  <a16:creationId xmlns:a16="http://schemas.microsoft.com/office/drawing/2014/main" id="{6800E5C0-878F-429A-A88F-90FC981B01D9}"/>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    理</a:t>
              </a:r>
            </a:p>
          </p:txBody>
        </p:sp>
        <p:sp>
          <p:nvSpPr>
            <p:cNvPr id="144396" name="Line 12">
              <a:extLst>
                <a:ext uri="{FF2B5EF4-FFF2-40B4-BE49-F238E27FC236}">
                  <a16:creationId xmlns:a16="http://schemas.microsoft.com/office/drawing/2014/main" id="{F7BAF0FA-E66E-40F4-83FF-A42CB96CEE8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44388" name="AutoShape 28">
            <a:extLst>
              <a:ext uri="{FF2B5EF4-FFF2-40B4-BE49-F238E27FC236}">
                <a16:creationId xmlns:a16="http://schemas.microsoft.com/office/drawing/2014/main" id="{2684833E-CB9D-4277-A7A5-B60D3D4E9A2E}"/>
              </a:ext>
            </a:extLst>
          </p:cNvPr>
          <p:cNvSpPr>
            <a:spLocks noChangeArrowheads="1"/>
          </p:cNvSpPr>
          <p:nvPr/>
        </p:nvSpPr>
        <p:spPr bwMode="auto">
          <a:xfrm>
            <a:off x="2135189" y="2492376"/>
            <a:ext cx="8353425" cy="3529013"/>
          </a:xfrm>
          <a:prstGeom prst="roundRect">
            <a:avLst>
              <a:gd name="adj" fmla="val 16667"/>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r>
              <a:rPr lang="zh-CN" altLang="en-US" b="1"/>
              <a:t>　</a:t>
            </a:r>
          </a:p>
          <a:p>
            <a:pPr lvl="1" eaLnBrk="1" hangingPunct="1"/>
            <a:endParaRPr lang="ko-KR" altLang="en-US" b="1"/>
          </a:p>
        </p:txBody>
      </p:sp>
      <p:sp>
        <p:nvSpPr>
          <p:cNvPr id="144389" name="Rectangle 14">
            <a:extLst>
              <a:ext uri="{FF2B5EF4-FFF2-40B4-BE49-F238E27FC236}">
                <a16:creationId xmlns:a16="http://schemas.microsoft.com/office/drawing/2014/main" id="{67091E07-55F5-42B5-90E8-D628D5DC7301}"/>
              </a:ext>
            </a:extLst>
          </p:cNvPr>
          <p:cNvSpPr>
            <a:spLocks noChangeArrowheads="1"/>
          </p:cNvSpPr>
          <p:nvPr/>
        </p:nvSpPr>
        <p:spPr bwMode="auto">
          <a:xfrm>
            <a:off x="5159375" y="2565401"/>
            <a:ext cx="457200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endParaRPr lang="zh-CN" altLang="zh-CN" b="1"/>
          </a:p>
        </p:txBody>
      </p:sp>
      <p:sp>
        <p:nvSpPr>
          <p:cNvPr id="144390" name="Rectangle 16">
            <a:extLst>
              <a:ext uri="{FF2B5EF4-FFF2-40B4-BE49-F238E27FC236}">
                <a16:creationId xmlns:a16="http://schemas.microsoft.com/office/drawing/2014/main" id="{626908F0-B3D4-472F-9B4C-938E5E94BD9B}"/>
              </a:ext>
            </a:extLst>
          </p:cNvPr>
          <p:cNvSpPr>
            <a:spLocks noChangeArrowheads="1"/>
          </p:cNvSpPr>
          <p:nvPr/>
        </p:nvSpPr>
        <p:spPr bwMode="auto">
          <a:xfrm>
            <a:off x="3648075" y="1916113"/>
            <a:ext cx="1511300" cy="576262"/>
          </a:xfrm>
          <a:prstGeom prst="rect">
            <a:avLst/>
          </a:prstGeom>
          <a:solidFill>
            <a:schemeClr val="hlink"/>
          </a:solidFill>
          <a:ln w="9525" algn="ctr">
            <a:solidFill>
              <a:schemeClr val="tx1"/>
            </a:solidFill>
            <a:miter lim="800000"/>
            <a:headEnd/>
            <a:tailEnd/>
          </a:ln>
          <a:effectLst>
            <a:prstShdw prst="shdw13" dist="53882" dir="13500000">
              <a:schemeClr val="bg2">
                <a:alpha val="50000"/>
              </a:schemeClr>
            </a:prstShdw>
          </a:effec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solidFill>
                  <a:schemeClr val="bg1"/>
                </a:solidFill>
              </a:rPr>
              <a:t>NFII</a:t>
            </a:r>
          </a:p>
        </p:txBody>
      </p:sp>
      <p:sp>
        <p:nvSpPr>
          <p:cNvPr id="144391" name="Rectangle 19">
            <a:extLst>
              <a:ext uri="{FF2B5EF4-FFF2-40B4-BE49-F238E27FC236}">
                <a16:creationId xmlns:a16="http://schemas.microsoft.com/office/drawing/2014/main" id="{0EB4040C-F0BC-49DA-A358-AFE442300AB8}"/>
              </a:ext>
            </a:extLst>
          </p:cNvPr>
          <p:cNvSpPr>
            <a:spLocks noChangeArrowheads="1"/>
          </p:cNvSpPr>
          <p:nvPr/>
        </p:nvSpPr>
        <p:spPr bwMode="auto">
          <a:xfrm>
            <a:off x="2782888" y="2874963"/>
            <a:ext cx="5759450" cy="257016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双侧听神经瘤</a:t>
            </a:r>
          </a:p>
          <a:p>
            <a:pPr lvl="1" eaLnBrk="1" hangingPunct="1">
              <a:buClr>
                <a:schemeClr val="hlink"/>
              </a:buClr>
              <a:buFont typeface="Wingdings" panose="05000000000000000000" pitchFamily="2" charset="2"/>
              <a:buChar char="Ø"/>
            </a:pPr>
            <a:endParaRPr lang="zh-CN" altLang="en-US" b="1"/>
          </a:p>
          <a:p>
            <a:pPr eaLnBrk="1" hangingPunct="1">
              <a:buClr>
                <a:schemeClr val="hlink"/>
              </a:buClr>
              <a:buFont typeface="Wingdings" panose="05000000000000000000" pitchFamily="2" charset="2"/>
              <a:buChar char="Ø"/>
            </a:pPr>
            <a:r>
              <a:rPr lang="zh-CN" altLang="en-US" b="1"/>
              <a:t>多发性脑膜瘤</a:t>
            </a:r>
          </a:p>
          <a:p>
            <a:pPr lvl="1" eaLnBrk="1" hangingPunct="1">
              <a:buClr>
                <a:schemeClr val="hlink"/>
              </a:buClr>
              <a:buFont typeface="Wingdings" panose="05000000000000000000" pitchFamily="2" charset="2"/>
              <a:buChar char="Ø"/>
            </a:pPr>
            <a:endParaRPr lang="zh-CN" altLang="en-US" b="1"/>
          </a:p>
          <a:p>
            <a:pPr eaLnBrk="1" hangingPunct="1">
              <a:buClr>
                <a:schemeClr val="hlink"/>
              </a:buClr>
              <a:buFont typeface="Wingdings" panose="05000000000000000000" pitchFamily="2" charset="2"/>
              <a:buChar char="Ø"/>
            </a:pPr>
            <a:r>
              <a:rPr lang="zh-CN" altLang="en-US" b="1"/>
              <a:t>瘤细胞排列松散，巨核细胞常见</a:t>
            </a:r>
          </a:p>
        </p:txBody>
      </p:sp>
      <p:grpSp>
        <p:nvGrpSpPr>
          <p:cNvPr id="144392" name="Group 20">
            <a:extLst>
              <a:ext uri="{FF2B5EF4-FFF2-40B4-BE49-F238E27FC236}">
                <a16:creationId xmlns:a16="http://schemas.microsoft.com/office/drawing/2014/main" id="{F856D669-B740-485A-B954-01A710EEB841}"/>
              </a:ext>
            </a:extLst>
          </p:cNvPr>
          <p:cNvGrpSpPr>
            <a:grpSpLocks/>
          </p:cNvGrpSpPr>
          <p:nvPr/>
        </p:nvGrpSpPr>
        <p:grpSpPr bwMode="auto">
          <a:xfrm>
            <a:off x="1774825" y="620713"/>
            <a:ext cx="7327900" cy="685800"/>
            <a:chOff x="144" y="384"/>
            <a:chExt cx="4616" cy="432"/>
          </a:xfrm>
        </p:grpSpPr>
        <p:sp>
          <p:nvSpPr>
            <p:cNvPr id="144393" name="Rectangle 21">
              <a:hlinkClick r:id="rId2" action="ppaction://hlinksldjump"/>
              <a:extLst>
                <a:ext uri="{FF2B5EF4-FFF2-40B4-BE49-F238E27FC236}">
                  <a16:creationId xmlns:a16="http://schemas.microsoft.com/office/drawing/2014/main" id="{40D59DF3-C870-4F6F-AAB0-9B3206A0415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44394" name="Picture 22" descr="图片1">
              <a:extLst>
                <a:ext uri="{FF2B5EF4-FFF2-40B4-BE49-F238E27FC236}">
                  <a16:creationId xmlns:a16="http://schemas.microsoft.com/office/drawing/2014/main" id="{7A1A97D2-95BB-4B33-925E-892EF5BA5B9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Group 2">
            <a:extLst>
              <a:ext uri="{FF2B5EF4-FFF2-40B4-BE49-F238E27FC236}">
                <a16:creationId xmlns:a16="http://schemas.microsoft.com/office/drawing/2014/main" id="{6FD4FBCA-35C6-4A08-BEB8-14A12FDB9E74}"/>
              </a:ext>
            </a:extLst>
          </p:cNvPr>
          <p:cNvGrpSpPr>
            <a:grpSpLocks/>
          </p:cNvGrpSpPr>
          <p:nvPr/>
        </p:nvGrpSpPr>
        <p:grpSpPr bwMode="auto">
          <a:xfrm>
            <a:off x="1524000" y="381000"/>
            <a:ext cx="228600" cy="6248400"/>
            <a:chOff x="0" y="240"/>
            <a:chExt cx="144" cy="3936"/>
          </a:xfrm>
        </p:grpSpPr>
        <p:grpSp>
          <p:nvGrpSpPr>
            <p:cNvPr id="160779" name="Group 3">
              <a:extLst>
                <a:ext uri="{FF2B5EF4-FFF2-40B4-BE49-F238E27FC236}">
                  <a16:creationId xmlns:a16="http://schemas.microsoft.com/office/drawing/2014/main" id="{E1B55F32-535C-4C30-9B35-89FCD2B13D2C}"/>
                </a:ext>
              </a:extLst>
            </p:cNvPr>
            <p:cNvGrpSpPr>
              <a:grpSpLocks/>
            </p:cNvGrpSpPr>
            <p:nvPr/>
          </p:nvGrpSpPr>
          <p:grpSpPr bwMode="auto">
            <a:xfrm>
              <a:off x="0" y="240"/>
              <a:ext cx="96" cy="3936"/>
              <a:chOff x="-8" y="768"/>
              <a:chExt cx="136" cy="3552"/>
            </a:xfrm>
          </p:grpSpPr>
          <p:sp>
            <p:nvSpPr>
              <p:cNvPr id="160781" name="Rectangle 4">
                <a:extLst>
                  <a:ext uri="{FF2B5EF4-FFF2-40B4-BE49-F238E27FC236}">
                    <a16:creationId xmlns:a16="http://schemas.microsoft.com/office/drawing/2014/main" id="{6C6C737A-0871-400D-ACFB-CD53B3B37F94}"/>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60782" name="Line 5">
                <a:extLst>
                  <a:ext uri="{FF2B5EF4-FFF2-40B4-BE49-F238E27FC236}">
                    <a16:creationId xmlns:a16="http://schemas.microsoft.com/office/drawing/2014/main" id="{0821A903-CB08-492D-AFC2-5B0239D9AEC1}"/>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0780" name="Line 18">
              <a:extLst>
                <a:ext uri="{FF2B5EF4-FFF2-40B4-BE49-F238E27FC236}">
                  <a16:creationId xmlns:a16="http://schemas.microsoft.com/office/drawing/2014/main" id="{1136172E-D76E-4384-92B1-4BE22E3076A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60771" name="Group 10">
            <a:extLst>
              <a:ext uri="{FF2B5EF4-FFF2-40B4-BE49-F238E27FC236}">
                <a16:creationId xmlns:a16="http://schemas.microsoft.com/office/drawing/2014/main" id="{B934E4BE-90D1-4B20-8545-EA00F781B027}"/>
              </a:ext>
            </a:extLst>
          </p:cNvPr>
          <p:cNvGrpSpPr>
            <a:grpSpLocks/>
          </p:cNvGrpSpPr>
          <p:nvPr/>
        </p:nvGrpSpPr>
        <p:grpSpPr bwMode="auto">
          <a:xfrm>
            <a:off x="1752600" y="1371601"/>
            <a:ext cx="1822450" cy="519113"/>
            <a:chOff x="144" y="816"/>
            <a:chExt cx="2688" cy="342"/>
          </a:xfrm>
        </p:grpSpPr>
        <p:sp>
          <p:nvSpPr>
            <p:cNvPr id="160777" name="Rectangle 11">
              <a:extLst>
                <a:ext uri="{FF2B5EF4-FFF2-40B4-BE49-F238E27FC236}">
                  <a16:creationId xmlns:a16="http://schemas.microsoft.com/office/drawing/2014/main" id="{6721FCD9-5953-4BFB-9024-E140C2D79B47}"/>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a:t>
              </a:r>
            </a:p>
          </p:txBody>
        </p:sp>
        <p:sp>
          <p:nvSpPr>
            <p:cNvPr id="160778" name="Line 12">
              <a:extLst>
                <a:ext uri="{FF2B5EF4-FFF2-40B4-BE49-F238E27FC236}">
                  <a16:creationId xmlns:a16="http://schemas.microsoft.com/office/drawing/2014/main" id="{82518740-164D-4BAD-899B-F0B9E1CAD14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60772" name="AutoShape 28">
            <a:extLst>
              <a:ext uri="{FF2B5EF4-FFF2-40B4-BE49-F238E27FC236}">
                <a16:creationId xmlns:a16="http://schemas.microsoft.com/office/drawing/2014/main" id="{85180D87-16F8-41EA-8C8C-748528DF9EC6}"/>
              </a:ext>
            </a:extLst>
          </p:cNvPr>
          <p:cNvSpPr>
            <a:spLocks noChangeArrowheads="1"/>
          </p:cNvSpPr>
          <p:nvPr/>
        </p:nvSpPr>
        <p:spPr bwMode="auto">
          <a:xfrm>
            <a:off x="1919288" y="2779714"/>
            <a:ext cx="8640762" cy="3241675"/>
          </a:xfrm>
          <a:prstGeom prst="roundRect">
            <a:avLst>
              <a:gd name="adj" fmla="val 11051"/>
            </a:avLst>
          </a:prstGeom>
          <a:solidFill>
            <a:srgbClr val="E6E6FA"/>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en-US" altLang="zh-CN" b="1"/>
              <a:t>X</a:t>
            </a:r>
            <a:r>
              <a:rPr lang="zh-CN" altLang="en-US" b="1"/>
              <a:t>线平片可见各种骨骼畸形</a:t>
            </a:r>
          </a:p>
          <a:p>
            <a:pPr eaLnBrk="1" hangingPunct="1">
              <a:buClr>
                <a:schemeClr val="hlink"/>
              </a:buClr>
              <a:buFont typeface="Wingdings" panose="05000000000000000000" pitchFamily="2" charset="2"/>
              <a:buChar char="Ø"/>
            </a:pPr>
            <a:r>
              <a:rPr lang="en-US" altLang="zh-CN" b="1"/>
              <a:t>CT</a:t>
            </a:r>
            <a:r>
              <a:rPr lang="zh-CN" altLang="en-US" b="1"/>
              <a:t>、</a:t>
            </a:r>
            <a:r>
              <a:rPr lang="en-US" altLang="zh-CN" b="1"/>
              <a:t>MR</a:t>
            </a:r>
            <a:r>
              <a:rPr lang="zh-CN" altLang="en-US" b="1"/>
              <a:t>、椎管造影有助于发现中枢神经系统肿瘤</a:t>
            </a:r>
          </a:p>
          <a:p>
            <a:pPr eaLnBrk="1" hangingPunct="1">
              <a:buClr>
                <a:schemeClr val="hlink"/>
              </a:buClr>
              <a:buFont typeface="Wingdings" panose="05000000000000000000" pitchFamily="2" charset="2"/>
              <a:buChar char="Ø"/>
            </a:pPr>
            <a:r>
              <a:rPr lang="en-US" altLang="zh-CN" b="1"/>
              <a:t>MRI</a:t>
            </a:r>
            <a:r>
              <a:rPr lang="zh-CN" altLang="en-US" b="1"/>
              <a:t>有时见到脑实质内不明原因的</a:t>
            </a:r>
            <a:r>
              <a:rPr lang="en-US" altLang="zh-CN" b="1"/>
              <a:t>T2</a:t>
            </a:r>
            <a:r>
              <a:rPr lang="zh-CN" altLang="en-US" b="1"/>
              <a:t>加权高信号病</a:t>
            </a:r>
          </a:p>
          <a:p>
            <a:pPr eaLnBrk="1" hangingPunct="1">
              <a:buClr>
                <a:srgbClr val="FF0000"/>
              </a:buClr>
              <a:buFont typeface="宋体" panose="02010600030101010101" pitchFamily="2" charset="-122"/>
              <a:buNone/>
            </a:pPr>
            <a:r>
              <a:rPr lang="zh-CN" altLang="en-US" b="1"/>
              <a:t>     灶，一般不增强，没有占位效应，随着年龄增大而</a:t>
            </a:r>
          </a:p>
          <a:p>
            <a:pPr eaLnBrk="1" hangingPunct="1">
              <a:buClr>
                <a:srgbClr val="FF0000"/>
              </a:buClr>
              <a:buFont typeface="宋体" panose="02010600030101010101" pitchFamily="2" charset="-122"/>
              <a:buNone/>
            </a:pPr>
            <a:r>
              <a:rPr lang="zh-CN" altLang="en-US" b="1"/>
              <a:t>    渐消散，有人认为是良性错构瘤</a:t>
            </a:r>
          </a:p>
        </p:txBody>
      </p:sp>
      <p:sp>
        <p:nvSpPr>
          <p:cNvPr id="160773" name="Rectangle 48">
            <a:extLst>
              <a:ext uri="{FF2B5EF4-FFF2-40B4-BE49-F238E27FC236}">
                <a16:creationId xmlns:a16="http://schemas.microsoft.com/office/drawing/2014/main" id="{2AD285C9-7E09-4943-B9A0-6896782ECD4E}"/>
              </a:ext>
            </a:extLst>
          </p:cNvPr>
          <p:cNvSpPr>
            <a:spLocks noChangeArrowheads="1"/>
          </p:cNvSpPr>
          <p:nvPr/>
        </p:nvSpPr>
        <p:spPr bwMode="auto">
          <a:xfrm>
            <a:off x="1919288" y="2133601"/>
            <a:ext cx="3313112" cy="669925"/>
          </a:xfrm>
          <a:prstGeom prst="rect">
            <a:avLst/>
          </a:prstGeom>
          <a:solidFill>
            <a:srgbClr val="0000FF">
              <a:alpha val="39999"/>
            </a:srgbClr>
          </a:solidFill>
          <a:ln w="9525" algn="ctr">
            <a:solidFill>
              <a:schemeClr val="bg1"/>
            </a:solidFill>
            <a:miter lim="800000"/>
            <a:headEnd/>
            <a:tailEnd/>
          </a:ln>
          <a:effectLst>
            <a:outerShdw dist="35921" dir="2700000" algn="ctr" rotWithShape="0">
              <a:srgbClr val="808080"/>
            </a:outerShdw>
          </a:effectLst>
        </p:spPr>
        <p:txBody>
          <a:bodyPr wrap="none" anchor="ctr"/>
          <a:lstStyle/>
          <a:p>
            <a:pPr algn="ctr">
              <a:spcBef>
                <a:spcPct val="0"/>
              </a:spcBef>
              <a:defRPr/>
            </a:pPr>
            <a:r>
              <a:rPr lang="en-US" altLang="zh-CN" sz="3200" b="1">
                <a:solidFill>
                  <a:schemeClr val="bg1"/>
                </a:solidFill>
              </a:rPr>
              <a:t>  </a:t>
            </a:r>
            <a:r>
              <a:rPr lang="zh-CN" altLang="en-US" b="1">
                <a:solidFill>
                  <a:schemeClr val="bg1"/>
                </a:solidFill>
              </a:rPr>
              <a:t>影像学</a:t>
            </a:r>
            <a:r>
              <a:rPr lang="zh-CN" altLang="en-US" sz="3200" b="1">
                <a:solidFill>
                  <a:schemeClr val="bg1"/>
                </a:solidFill>
              </a:rPr>
              <a:t> </a:t>
            </a:r>
            <a:r>
              <a:rPr lang="zh-CN" altLang="en-US" sz="3200" b="1"/>
              <a:t> </a:t>
            </a:r>
          </a:p>
        </p:txBody>
      </p:sp>
      <p:grpSp>
        <p:nvGrpSpPr>
          <p:cNvPr id="160774" name="Group 24">
            <a:extLst>
              <a:ext uri="{FF2B5EF4-FFF2-40B4-BE49-F238E27FC236}">
                <a16:creationId xmlns:a16="http://schemas.microsoft.com/office/drawing/2014/main" id="{26515D9E-03B9-49AA-8DF5-5888BF10DB7D}"/>
              </a:ext>
            </a:extLst>
          </p:cNvPr>
          <p:cNvGrpSpPr>
            <a:grpSpLocks/>
          </p:cNvGrpSpPr>
          <p:nvPr/>
        </p:nvGrpSpPr>
        <p:grpSpPr bwMode="auto">
          <a:xfrm>
            <a:off x="1774825" y="620713"/>
            <a:ext cx="7327900" cy="685800"/>
            <a:chOff x="144" y="384"/>
            <a:chExt cx="4616" cy="432"/>
          </a:xfrm>
        </p:grpSpPr>
        <p:sp>
          <p:nvSpPr>
            <p:cNvPr id="160775" name="Rectangle 25">
              <a:hlinkClick r:id="rId2" action="ppaction://hlinksldjump"/>
              <a:extLst>
                <a:ext uri="{FF2B5EF4-FFF2-40B4-BE49-F238E27FC236}">
                  <a16:creationId xmlns:a16="http://schemas.microsoft.com/office/drawing/2014/main" id="{E58BC024-8AD8-4AF8-A0F3-D80F7F22E9A7}"/>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60776" name="Picture 26" descr="图片1">
              <a:extLst>
                <a:ext uri="{FF2B5EF4-FFF2-40B4-BE49-F238E27FC236}">
                  <a16:creationId xmlns:a16="http://schemas.microsoft.com/office/drawing/2014/main" id="{FA412996-7E94-45A1-BA46-452DF90A954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4" name="Group 2">
            <a:extLst>
              <a:ext uri="{FF2B5EF4-FFF2-40B4-BE49-F238E27FC236}">
                <a16:creationId xmlns:a16="http://schemas.microsoft.com/office/drawing/2014/main" id="{09CF69CA-1C0A-4984-8EB0-AFDA18CF9F68}"/>
              </a:ext>
            </a:extLst>
          </p:cNvPr>
          <p:cNvGrpSpPr>
            <a:grpSpLocks/>
          </p:cNvGrpSpPr>
          <p:nvPr/>
        </p:nvGrpSpPr>
        <p:grpSpPr bwMode="auto">
          <a:xfrm>
            <a:off x="1524000" y="381000"/>
            <a:ext cx="228600" cy="6248400"/>
            <a:chOff x="0" y="240"/>
            <a:chExt cx="144" cy="3936"/>
          </a:xfrm>
        </p:grpSpPr>
        <p:grpSp>
          <p:nvGrpSpPr>
            <p:cNvPr id="161805" name="Group 3">
              <a:extLst>
                <a:ext uri="{FF2B5EF4-FFF2-40B4-BE49-F238E27FC236}">
                  <a16:creationId xmlns:a16="http://schemas.microsoft.com/office/drawing/2014/main" id="{FD1105E8-2068-4EF3-B097-88DB54840DD4}"/>
                </a:ext>
              </a:extLst>
            </p:cNvPr>
            <p:cNvGrpSpPr>
              <a:grpSpLocks/>
            </p:cNvGrpSpPr>
            <p:nvPr/>
          </p:nvGrpSpPr>
          <p:grpSpPr bwMode="auto">
            <a:xfrm>
              <a:off x="0" y="240"/>
              <a:ext cx="96" cy="3936"/>
              <a:chOff x="-8" y="768"/>
              <a:chExt cx="136" cy="3552"/>
            </a:xfrm>
          </p:grpSpPr>
          <p:sp>
            <p:nvSpPr>
              <p:cNvPr id="161807" name="Rectangle 4">
                <a:extLst>
                  <a:ext uri="{FF2B5EF4-FFF2-40B4-BE49-F238E27FC236}">
                    <a16:creationId xmlns:a16="http://schemas.microsoft.com/office/drawing/2014/main" id="{68A092A6-8DBE-4D51-B0CD-7B808FE308D4}"/>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61808" name="Line 5">
                <a:extLst>
                  <a:ext uri="{FF2B5EF4-FFF2-40B4-BE49-F238E27FC236}">
                    <a16:creationId xmlns:a16="http://schemas.microsoft.com/office/drawing/2014/main" id="{87858A15-62DB-4586-980A-C34E5132823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1806" name="Line 18">
              <a:extLst>
                <a:ext uri="{FF2B5EF4-FFF2-40B4-BE49-F238E27FC236}">
                  <a16:creationId xmlns:a16="http://schemas.microsoft.com/office/drawing/2014/main" id="{9D25DD33-D1C2-42BE-9A51-511FD92F13B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61795" name="Group 10">
            <a:extLst>
              <a:ext uri="{FF2B5EF4-FFF2-40B4-BE49-F238E27FC236}">
                <a16:creationId xmlns:a16="http://schemas.microsoft.com/office/drawing/2014/main" id="{0D9D421E-B8E0-4335-BCAE-D4D0E4E82DC6}"/>
              </a:ext>
            </a:extLst>
          </p:cNvPr>
          <p:cNvGrpSpPr>
            <a:grpSpLocks/>
          </p:cNvGrpSpPr>
          <p:nvPr/>
        </p:nvGrpSpPr>
        <p:grpSpPr bwMode="auto">
          <a:xfrm>
            <a:off x="1752600" y="1371601"/>
            <a:ext cx="1822450" cy="519113"/>
            <a:chOff x="144" y="816"/>
            <a:chExt cx="2688" cy="342"/>
          </a:xfrm>
        </p:grpSpPr>
        <p:sp>
          <p:nvSpPr>
            <p:cNvPr id="161803" name="Rectangle 11">
              <a:extLst>
                <a:ext uri="{FF2B5EF4-FFF2-40B4-BE49-F238E27FC236}">
                  <a16:creationId xmlns:a16="http://schemas.microsoft.com/office/drawing/2014/main" id="{AD34611D-E86C-44F2-A893-71C4F2277E20}"/>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a:t>
              </a:r>
            </a:p>
          </p:txBody>
        </p:sp>
        <p:sp>
          <p:nvSpPr>
            <p:cNvPr id="161804" name="Line 12">
              <a:extLst>
                <a:ext uri="{FF2B5EF4-FFF2-40B4-BE49-F238E27FC236}">
                  <a16:creationId xmlns:a16="http://schemas.microsoft.com/office/drawing/2014/main" id="{F68A40D4-FA11-41B1-8E84-28E55A8C53D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61796" name="Rectangle 48">
            <a:extLst>
              <a:ext uri="{FF2B5EF4-FFF2-40B4-BE49-F238E27FC236}">
                <a16:creationId xmlns:a16="http://schemas.microsoft.com/office/drawing/2014/main" id="{D4408FE4-A667-450C-B48E-AABF2CB8D6D4}"/>
              </a:ext>
            </a:extLst>
          </p:cNvPr>
          <p:cNvSpPr>
            <a:spLocks noChangeArrowheads="1"/>
          </p:cNvSpPr>
          <p:nvPr/>
        </p:nvSpPr>
        <p:spPr bwMode="auto">
          <a:xfrm>
            <a:off x="1919288" y="2060576"/>
            <a:ext cx="3313112" cy="669925"/>
          </a:xfrm>
          <a:prstGeom prst="rect">
            <a:avLst/>
          </a:prstGeom>
          <a:solidFill>
            <a:srgbClr val="0000FF">
              <a:alpha val="39999"/>
            </a:srgbClr>
          </a:solidFill>
          <a:ln w="9525" algn="ctr">
            <a:solidFill>
              <a:schemeClr val="bg1"/>
            </a:solidFill>
            <a:miter lim="800000"/>
            <a:headEnd/>
            <a:tailEnd/>
          </a:ln>
          <a:effectLst>
            <a:outerShdw dist="35921" dir="2700000" algn="ctr" rotWithShape="0">
              <a:srgbClr val="808080"/>
            </a:outerShdw>
          </a:effectLst>
        </p:spPr>
        <p:txBody>
          <a:bodyPr wrap="none" anchor="ctr"/>
          <a:lstStyle/>
          <a:p>
            <a:pPr algn="ctr">
              <a:spcBef>
                <a:spcPct val="0"/>
              </a:spcBef>
              <a:defRPr/>
            </a:pPr>
            <a:r>
              <a:rPr lang="zh-CN" altLang="en-US" b="1">
                <a:solidFill>
                  <a:schemeClr val="bg1"/>
                </a:solidFill>
              </a:rPr>
              <a:t>诱发电位</a:t>
            </a:r>
          </a:p>
        </p:txBody>
      </p:sp>
      <p:sp>
        <p:nvSpPr>
          <p:cNvPr id="161797" name="Rectangle 15">
            <a:extLst>
              <a:ext uri="{FF2B5EF4-FFF2-40B4-BE49-F238E27FC236}">
                <a16:creationId xmlns:a16="http://schemas.microsoft.com/office/drawing/2014/main" id="{AA6BC2DA-C70A-44B4-826C-559B066EFA78}"/>
              </a:ext>
            </a:extLst>
          </p:cNvPr>
          <p:cNvSpPr>
            <a:spLocks noChangeArrowheads="1"/>
          </p:cNvSpPr>
          <p:nvPr/>
        </p:nvSpPr>
        <p:spPr bwMode="auto">
          <a:xfrm>
            <a:off x="1992313" y="2838451"/>
            <a:ext cx="8424862"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rgbClr val="FF0000"/>
              </a:buClr>
              <a:buFont typeface="宋体" panose="02010600030101010101" pitchFamily="2" charset="-122"/>
              <a:buNone/>
            </a:pPr>
            <a:r>
              <a:rPr lang="zh-CN" altLang="en-US" b="1"/>
              <a:t>脑干听觉诱发电位对听神经瘤有较大的诊断价值 </a:t>
            </a:r>
          </a:p>
        </p:txBody>
      </p:sp>
      <p:sp>
        <p:nvSpPr>
          <p:cNvPr id="161798" name="Rectangle 48">
            <a:extLst>
              <a:ext uri="{FF2B5EF4-FFF2-40B4-BE49-F238E27FC236}">
                <a16:creationId xmlns:a16="http://schemas.microsoft.com/office/drawing/2014/main" id="{AC740185-2043-4478-AEAA-4C25C0353C2B}"/>
              </a:ext>
            </a:extLst>
          </p:cNvPr>
          <p:cNvSpPr>
            <a:spLocks noChangeArrowheads="1"/>
          </p:cNvSpPr>
          <p:nvPr/>
        </p:nvSpPr>
        <p:spPr bwMode="auto">
          <a:xfrm>
            <a:off x="1919288" y="3716339"/>
            <a:ext cx="3313112" cy="669925"/>
          </a:xfrm>
          <a:prstGeom prst="rect">
            <a:avLst/>
          </a:prstGeom>
          <a:solidFill>
            <a:srgbClr val="0000FF">
              <a:alpha val="39999"/>
            </a:srgbClr>
          </a:solidFill>
          <a:ln w="9525" algn="ctr">
            <a:solidFill>
              <a:schemeClr val="bg1"/>
            </a:solidFill>
            <a:miter lim="800000"/>
            <a:headEnd/>
            <a:tailEnd/>
          </a:ln>
          <a:effectLst>
            <a:outerShdw dist="35921" dir="2700000" algn="ctr" rotWithShape="0">
              <a:srgbClr val="808080"/>
            </a:outerShdw>
          </a:effectLst>
        </p:spPr>
        <p:txBody>
          <a:bodyPr wrap="none" anchor="ctr"/>
          <a:lstStyle/>
          <a:p>
            <a:pPr algn="ctr">
              <a:spcBef>
                <a:spcPct val="0"/>
              </a:spcBef>
              <a:defRPr/>
            </a:pPr>
            <a:r>
              <a:rPr lang="zh-CN" altLang="en-US" b="1">
                <a:solidFill>
                  <a:schemeClr val="bg1"/>
                </a:solidFill>
              </a:rPr>
              <a:t>基因分析</a:t>
            </a:r>
          </a:p>
        </p:txBody>
      </p:sp>
      <p:sp>
        <p:nvSpPr>
          <p:cNvPr id="161799" name="Rectangle 17">
            <a:extLst>
              <a:ext uri="{FF2B5EF4-FFF2-40B4-BE49-F238E27FC236}">
                <a16:creationId xmlns:a16="http://schemas.microsoft.com/office/drawing/2014/main" id="{4B59C8EF-00E7-4270-ADEA-02BB0A29A670}"/>
              </a:ext>
            </a:extLst>
          </p:cNvPr>
          <p:cNvSpPr>
            <a:spLocks noChangeArrowheads="1"/>
          </p:cNvSpPr>
          <p:nvPr/>
        </p:nvSpPr>
        <p:spPr bwMode="auto">
          <a:xfrm>
            <a:off x="1992313" y="4643438"/>
            <a:ext cx="8064500"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rgbClr val="FF0000"/>
              </a:buClr>
              <a:buFont typeface="宋体" panose="02010600030101010101" pitchFamily="2" charset="-122"/>
              <a:buNone/>
            </a:pPr>
            <a:r>
              <a:rPr lang="zh-CN" altLang="en-US" b="1"/>
              <a:t>基因分析可以确定</a:t>
            </a:r>
            <a:r>
              <a:rPr lang="en-US" altLang="zh-CN" b="1"/>
              <a:t>NFI </a:t>
            </a:r>
            <a:r>
              <a:rPr lang="zh-CN" altLang="en-US" b="1"/>
              <a:t>和</a:t>
            </a:r>
            <a:r>
              <a:rPr lang="en-US" altLang="zh-CN" b="1"/>
              <a:t>NFII </a:t>
            </a:r>
            <a:r>
              <a:rPr lang="zh-CN" altLang="en-US" b="1"/>
              <a:t>突变类型  </a:t>
            </a:r>
          </a:p>
        </p:txBody>
      </p:sp>
      <p:grpSp>
        <p:nvGrpSpPr>
          <p:cNvPr id="161800" name="Group 18">
            <a:extLst>
              <a:ext uri="{FF2B5EF4-FFF2-40B4-BE49-F238E27FC236}">
                <a16:creationId xmlns:a16="http://schemas.microsoft.com/office/drawing/2014/main" id="{8CBB8B4F-CF32-4CF7-8C35-A4A6A64FDF28}"/>
              </a:ext>
            </a:extLst>
          </p:cNvPr>
          <p:cNvGrpSpPr>
            <a:grpSpLocks/>
          </p:cNvGrpSpPr>
          <p:nvPr/>
        </p:nvGrpSpPr>
        <p:grpSpPr bwMode="auto">
          <a:xfrm>
            <a:off x="1774825" y="620713"/>
            <a:ext cx="7327900" cy="685800"/>
            <a:chOff x="144" y="384"/>
            <a:chExt cx="4616" cy="432"/>
          </a:xfrm>
        </p:grpSpPr>
        <p:sp>
          <p:nvSpPr>
            <p:cNvPr id="161801" name="Rectangle 19">
              <a:hlinkClick r:id="rId2" action="ppaction://hlinksldjump"/>
              <a:extLst>
                <a:ext uri="{FF2B5EF4-FFF2-40B4-BE49-F238E27FC236}">
                  <a16:creationId xmlns:a16="http://schemas.microsoft.com/office/drawing/2014/main" id="{92C18333-8547-4344-A8CB-491FBD9B0BD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61802" name="Picture 20" descr="图片1">
              <a:extLst>
                <a:ext uri="{FF2B5EF4-FFF2-40B4-BE49-F238E27FC236}">
                  <a16:creationId xmlns:a16="http://schemas.microsoft.com/office/drawing/2014/main" id="{86D1FEFA-AFF0-4915-9F4C-115C8AC01C1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8" name="Group 2">
            <a:extLst>
              <a:ext uri="{FF2B5EF4-FFF2-40B4-BE49-F238E27FC236}">
                <a16:creationId xmlns:a16="http://schemas.microsoft.com/office/drawing/2014/main" id="{5812064C-9404-46DD-BC68-C4A64F62E786}"/>
              </a:ext>
            </a:extLst>
          </p:cNvPr>
          <p:cNvGrpSpPr>
            <a:grpSpLocks/>
          </p:cNvGrpSpPr>
          <p:nvPr/>
        </p:nvGrpSpPr>
        <p:grpSpPr bwMode="auto">
          <a:xfrm>
            <a:off x="1524000" y="381000"/>
            <a:ext cx="228600" cy="6248400"/>
            <a:chOff x="0" y="240"/>
            <a:chExt cx="144" cy="3936"/>
          </a:xfrm>
        </p:grpSpPr>
        <p:grpSp>
          <p:nvGrpSpPr>
            <p:cNvPr id="162828" name="Group 3">
              <a:extLst>
                <a:ext uri="{FF2B5EF4-FFF2-40B4-BE49-F238E27FC236}">
                  <a16:creationId xmlns:a16="http://schemas.microsoft.com/office/drawing/2014/main" id="{0B4C9F3B-87EF-4711-BEC8-FD0B858CBF48}"/>
                </a:ext>
              </a:extLst>
            </p:cNvPr>
            <p:cNvGrpSpPr>
              <a:grpSpLocks/>
            </p:cNvGrpSpPr>
            <p:nvPr/>
          </p:nvGrpSpPr>
          <p:grpSpPr bwMode="auto">
            <a:xfrm>
              <a:off x="0" y="240"/>
              <a:ext cx="96" cy="3936"/>
              <a:chOff x="-8" y="768"/>
              <a:chExt cx="136" cy="3552"/>
            </a:xfrm>
          </p:grpSpPr>
          <p:sp>
            <p:nvSpPr>
              <p:cNvPr id="162830" name="Rectangle 4">
                <a:extLst>
                  <a:ext uri="{FF2B5EF4-FFF2-40B4-BE49-F238E27FC236}">
                    <a16:creationId xmlns:a16="http://schemas.microsoft.com/office/drawing/2014/main" id="{2D495E0A-B5F7-4BEF-910F-4FFC5649080C}"/>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62831" name="Line 5">
                <a:extLst>
                  <a:ext uri="{FF2B5EF4-FFF2-40B4-BE49-F238E27FC236}">
                    <a16:creationId xmlns:a16="http://schemas.microsoft.com/office/drawing/2014/main" id="{CD7D542A-0122-40B9-8C41-C285D73612BB}"/>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2829" name="Line 18">
              <a:extLst>
                <a:ext uri="{FF2B5EF4-FFF2-40B4-BE49-F238E27FC236}">
                  <a16:creationId xmlns:a16="http://schemas.microsoft.com/office/drawing/2014/main" id="{6BB195F7-B1E6-422E-A72A-7056C7D9112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62819" name="Group 10">
            <a:extLst>
              <a:ext uri="{FF2B5EF4-FFF2-40B4-BE49-F238E27FC236}">
                <a16:creationId xmlns:a16="http://schemas.microsoft.com/office/drawing/2014/main" id="{1648258F-6774-45B3-8E78-8590D1E3D078}"/>
              </a:ext>
            </a:extLst>
          </p:cNvPr>
          <p:cNvGrpSpPr>
            <a:grpSpLocks/>
          </p:cNvGrpSpPr>
          <p:nvPr/>
        </p:nvGrpSpPr>
        <p:grpSpPr bwMode="auto">
          <a:xfrm>
            <a:off x="1752600" y="1371601"/>
            <a:ext cx="1822450" cy="519113"/>
            <a:chOff x="144" y="816"/>
            <a:chExt cx="2688" cy="342"/>
          </a:xfrm>
        </p:grpSpPr>
        <p:sp>
          <p:nvSpPr>
            <p:cNvPr id="162826" name="Rectangle 11">
              <a:extLst>
                <a:ext uri="{FF2B5EF4-FFF2-40B4-BE49-F238E27FC236}">
                  <a16:creationId xmlns:a16="http://schemas.microsoft.com/office/drawing/2014/main" id="{968CDA85-6387-4ACD-9716-578586D0C44B}"/>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诊    断</a:t>
              </a:r>
            </a:p>
          </p:txBody>
        </p:sp>
        <p:sp>
          <p:nvSpPr>
            <p:cNvPr id="162827" name="Line 12">
              <a:extLst>
                <a:ext uri="{FF2B5EF4-FFF2-40B4-BE49-F238E27FC236}">
                  <a16:creationId xmlns:a16="http://schemas.microsoft.com/office/drawing/2014/main" id="{9682D57D-5E82-4BF6-80EB-1C2D04A6F63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62820" name="AutoShape 21">
            <a:extLst>
              <a:ext uri="{FF2B5EF4-FFF2-40B4-BE49-F238E27FC236}">
                <a16:creationId xmlns:a16="http://schemas.microsoft.com/office/drawing/2014/main" id="{21E07BF0-8790-4715-86CD-775D62B184B8}"/>
              </a:ext>
            </a:extLst>
          </p:cNvPr>
          <p:cNvSpPr>
            <a:spLocks noChangeArrowheads="1"/>
          </p:cNvSpPr>
          <p:nvPr/>
        </p:nvSpPr>
        <p:spPr bwMode="auto">
          <a:xfrm>
            <a:off x="2063750" y="2422525"/>
            <a:ext cx="8496300" cy="3670300"/>
          </a:xfrm>
          <a:prstGeom prst="roundRect">
            <a:avLst>
              <a:gd name="adj" fmla="val 6148"/>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2" algn="r" eaLnBrk="1" hangingPunct="1">
              <a:spcBef>
                <a:spcPct val="0"/>
              </a:spcBef>
            </a:pPr>
            <a:endParaRPr lang="zh-CN" altLang="zh-CN" b="1">
              <a:latin typeface="Arial" panose="020B0604020202020204" pitchFamily="34" charset="0"/>
            </a:endParaRPr>
          </a:p>
        </p:txBody>
      </p:sp>
      <p:sp>
        <p:nvSpPr>
          <p:cNvPr id="162821" name="Rectangle 18">
            <a:extLst>
              <a:ext uri="{FF2B5EF4-FFF2-40B4-BE49-F238E27FC236}">
                <a16:creationId xmlns:a16="http://schemas.microsoft.com/office/drawing/2014/main" id="{3C09C04C-AE69-4FCD-95D0-EB4C170D9CEF}"/>
              </a:ext>
            </a:extLst>
          </p:cNvPr>
          <p:cNvSpPr>
            <a:spLocks noChangeArrowheads="1"/>
          </p:cNvSpPr>
          <p:nvPr/>
        </p:nvSpPr>
        <p:spPr bwMode="auto">
          <a:xfrm>
            <a:off x="3359150" y="1420813"/>
            <a:ext cx="5689600" cy="9461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lnSpc>
                <a:spcPct val="90000"/>
              </a:lnSpc>
            </a:pPr>
            <a:r>
              <a:rPr lang="en-US" altLang="zh-CN" b="1">
                <a:solidFill>
                  <a:schemeClr val="hlink"/>
                </a:solidFill>
              </a:rPr>
              <a:t>NFI </a:t>
            </a:r>
            <a:r>
              <a:rPr lang="zh-CN" altLang="en-US" b="1">
                <a:solidFill>
                  <a:schemeClr val="hlink"/>
                </a:solidFill>
              </a:rPr>
              <a:t>诊断标准</a:t>
            </a:r>
            <a:r>
              <a:rPr lang="zh-CN" altLang="en-US" b="1"/>
              <a:t>　</a:t>
            </a:r>
          </a:p>
          <a:p>
            <a:pPr algn="ctr" eaLnBrk="1" hangingPunct="1">
              <a:lnSpc>
                <a:spcPct val="90000"/>
              </a:lnSpc>
            </a:pPr>
            <a:r>
              <a:rPr lang="zh-CN" altLang="en-US" b="1"/>
              <a:t>符合</a:t>
            </a:r>
            <a:r>
              <a:rPr lang="en-US" altLang="zh-CN" b="1"/>
              <a:t>2</a:t>
            </a:r>
            <a:r>
              <a:rPr lang="zh-CN" altLang="en-US" b="1"/>
              <a:t>条或</a:t>
            </a:r>
            <a:r>
              <a:rPr lang="en-US" altLang="zh-CN" b="1"/>
              <a:t>2</a:t>
            </a:r>
            <a:r>
              <a:rPr lang="zh-CN" altLang="en-US" b="1"/>
              <a:t>条以上可确诊</a:t>
            </a:r>
          </a:p>
        </p:txBody>
      </p:sp>
      <p:sp>
        <p:nvSpPr>
          <p:cNvPr id="162822" name="Rectangle 19">
            <a:extLst>
              <a:ext uri="{FF2B5EF4-FFF2-40B4-BE49-F238E27FC236}">
                <a16:creationId xmlns:a16="http://schemas.microsoft.com/office/drawing/2014/main" id="{FA95DE17-BBD9-4626-BB39-70FFA7F5971D}"/>
              </a:ext>
            </a:extLst>
          </p:cNvPr>
          <p:cNvSpPr>
            <a:spLocks noChangeArrowheads="1"/>
          </p:cNvSpPr>
          <p:nvPr/>
        </p:nvSpPr>
        <p:spPr bwMode="auto">
          <a:xfrm>
            <a:off x="2135188" y="2420939"/>
            <a:ext cx="8388350" cy="356405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just" eaLnBrk="1" hangingPunct="1">
              <a:buClr>
                <a:srgbClr val="FF0000"/>
              </a:buClr>
              <a:buFont typeface="Franklin Gothic Medium Cond" panose="020B0606030402020204" pitchFamily="34" charset="0"/>
              <a:buNone/>
            </a:pPr>
            <a:r>
              <a:rPr lang="en-US" altLang="zh-CN" sz="2400" b="1"/>
              <a:t>①6</a:t>
            </a:r>
            <a:r>
              <a:rPr lang="zh-CN" altLang="en-US" sz="2400" b="1"/>
              <a:t>个或以上的牛奶咖啡斑或色素沉着斑，青春期前直径＞</a:t>
            </a:r>
          </a:p>
          <a:p>
            <a:pPr algn="just" eaLnBrk="1" hangingPunct="1">
              <a:buClr>
                <a:srgbClr val="FF0000"/>
              </a:buClr>
              <a:buFont typeface="Franklin Gothic Medium Cond" panose="020B0606030402020204" pitchFamily="34" charset="0"/>
              <a:buNone/>
            </a:pPr>
            <a:r>
              <a:rPr lang="zh-CN" altLang="en-US" sz="2400" b="1"/>
              <a:t>    </a:t>
            </a:r>
            <a:r>
              <a:rPr lang="en-US" altLang="zh-CN" sz="2400" b="1"/>
              <a:t>5mm</a:t>
            </a:r>
            <a:r>
              <a:rPr lang="zh-CN" altLang="en-US" sz="2400" b="1"/>
              <a:t>，青春期后直径＞</a:t>
            </a:r>
            <a:r>
              <a:rPr lang="en-US" altLang="zh-CN" sz="2400" b="1"/>
              <a:t>15mm</a:t>
            </a:r>
          </a:p>
          <a:p>
            <a:pPr algn="just" eaLnBrk="1" hangingPunct="1">
              <a:buClr>
                <a:srgbClr val="FF0000"/>
              </a:buClr>
              <a:buFont typeface="Franklin Gothic Medium Cond" panose="020B0606030402020204" pitchFamily="34" charset="0"/>
              <a:buNone/>
            </a:pPr>
            <a:r>
              <a:rPr lang="en-US" altLang="zh-CN" sz="2400" b="1"/>
              <a:t>②</a:t>
            </a:r>
            <a:r>
              <a:rPr lang="zh-CN" altLang="en-US" sz="2400" b="1"/>
              <a:t>腋窝或腹股沟区的雀斑</a:t>
            </a:r>
          </a:p>
          <a:p>
            <a:pPr algn="just" eaLnBrk="1" hangingPunct="1">
              <a:buClr>
                <a:srgbClr val="FF0000"/>
              </a:buClr>
              <a:buFont typeface="Franklin Gothic Medium Cond" panose="020B0606030402020204" pitchFamily="34" charset="0"/>
              <a:buNone/>
            </a:pPr>
            <a:r>
              <a:rPr lang="zh-CN" altLang="en-US" sz="2400" b="1"/>
              <a:t>③</a:t>
            </a:r>
            <a:r>
              <a:rPr lang="en-US" altLang="zh-CN" sz="2400" b="1"/>
              <a:t>2</a:t>
            </a:r>
            <a:r>
              <a:rPr lang="zh-CN" altLang="en-US" sz="2400" b="1"/>
              <a:t>个或以上的任一类型的神经纤维瘤或</a:t>
            </a:r>
            <a:r>
              <a:rPr lang="en-US" altLang="zh-CN" sz="2400" b="1"/>
              <a:t>1</a:t>
            </a:r>
            <a:r>
              <a:rPr lang="zh-CN" altLang="en-US" sz="2400" b="1"/>
              <a:t>个丛状神经纤维瘤</a:t>
            </a:r>
          </a:p>
          <a:p>
            <a:pPr algn="just" eaLnBrk="1" hangingPunct="1">
              <a:buClr>
                <a:srgbClr val="FF0000"/>
              </a:buClr>
              <a:buFont typeface="Franklin Gothic Medium Cond" panose="020B0606030402020204" pitchFamily="34" charset="0"/>
              <a:buNone/>
            </a:pPr>
            <a:r>
              <a:rPr lang="zh-CN" altLang="en-US" sz="2400" b="1"/>
              <a:t>④视神经胶质瘤</a:t>
            </a:r>
          </a:p>
          <a:p>
            <a:pPr algn="just" eaLnBrk="1" hangingPunct="1">
              <a:buClr>
                <a:srgbClr val="FF0000"/>
              </a:buClr>
              <a:buFont typeface="Franklin Gothic Medium Cond" panose="020B0606030402020204" pitchFamily="34" charset="0"/>
              <a:buNone/>
            </a:pPr>
            <a:r>
              <a:rPr lang="zh-CN" altLang="en-US" sz="2400" b="1"/>
              <a:t>⑤</a:t>
            </a:r>
            <a:r>
              <a:rPr lang="en-US" altLang="zh-CN" sz="2400" b="1"/>
              <a:t>2</a:t>
            </a:r>
            <a:r>
              <a:rPr lang="zh-CN" altLang="en-US" sz="2400" b="1"/>
              <a:t>个或以上的虹膜错构瘤（</a:t>
            </a:r>
            <a:r>
              <a:rPr lang="en-US" altLang="zh-CN" sz="2400" b="1"/>
              <a:t>Lisch</a:t>
            </a:r>
            <a:r>
              <a:rPr lang="zh-CN" altLang="en-US" sz="2400" b="1"/>
              <a:t>结节）</a:t>
            </a:r>
          </a:p>
          <a:p>
            <a:pPr algn="just" eaLnBrk="1" hangingPunct="1">
              <a:buClr>
                <a:srgbClr val="FF0000"/>
              </a:buClr>
              <a:buFont typeface="Franklin Gothic Medium Cond" panose="020B0606030402020204" pitchFamily="34" charset="0"/>
              <a:buNone/>
            </a:pPr>
            <a:r>
              <a:rPr lang="zh-CN" altLang="en-US" sz="2400" b="1"/>
              <a:t>⑥骨损害</a:t>
            </a:r>
          </a:p>
          <a:p>
            <a:pPr algn="just" eaLnBrk="1" hangingPunct="1">
              <a:buClr>
                <a:srgbClr val="FF0000"/>
              </a:buClr>
              <a:buFont typeface="Franklin Gothic Medium Cond" panose="020B0606030402020204" pitchFamily="34" charset="0"/>
              <a:buNone/>
            </a:pPr>
            <a:r>
              <a:rPr lang="zh-CN" altLang="en-US" sz="2400" b="1"/>
              <a:t>⑦一级亲属有确诊的</a:t>
            </a:r>
            <a:r>
              <a:rPr lang="en-US" altLang="zh-CN" sz="2400" b="1"/>
              <a:t>NFⅠ</a:t>
            </a:r>
            <a:r>
              <a:rPr lang="zh-CN" altLang="en-US" sz="2400" b="1"/>
              <a:t>患者</a:t>
            </a:r>
          </a:p>
        </p:txBody>
      </p:sp>
      <p:grpSp>
        <p:nvGrpSpPr>
          <p:cNvPr id="162823" name="Group 22">
            <a:extLst>
              <a:ext uri="{FF2B5EF4-FFF2-40B4-BE49-F238E27FC236}">
                <a16:creationId xmlns:a16="http://schemas.microsoft.com/office/drawing/2014/main" id="{86913747-276D-48D2-8B66-DD9C77932AC4}"/>
              </a:ext>
            </a:extLst>
          </p:cNvPr>
          <p:cNvGrpSpPr>
            <a:grpSpLocks/>
          </p:cNvGrpSpPr>
          <p:nvPr/>
        </p:nvGrpSpPr>
        <p:grpSpPr bwMode="auto">
          <a:xfrm>
            <a:off x="1774825" y="620713"/>
            <a:ext cx="7327900" cy="685800"/>
            <a:chOff x="144" y="384"/>
            <a:chExt cx="4616" cy="432"/>
          </a:xfrm>
        </p:grpSpPr>
        <p:sp>
          <p:nvSpPr>
            <p:cNvPr id="162824" name="Rectangle 23">
              <a:hlinkClick r:id="rId2" action="ppaction://hlinksldjump"/>
              <a:extLst>
                <a:ext uri="{FF2B5EF4-FFF2-40B4-BE49-F238E27FC236}">
                  <a16:creationId xmlns:a16="http://schemas.microsoft.com/office/drawing/2014/main" id="{C9796457-B58E-4B03-812E-E62F0186EE6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62825" name="Picture 24" descr="图片1">
              <a:extLst>
                <a:ext uri="{FF2B5EF4-FFF2-40B4-BE49-F238E27FC236}">
                  <a16:creationId xmlns:a16="http://schemas.microsoft.com/office/drawing/2014/main" id="{A8061CA7-C555-4B13-B0E7-F19654B4A26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oup 2">
            <a:extLst>
              <a:ext uri="{FF2B5EF4-FFF2-40B4-BE49-F238E27FC236}">
                <a16:creationId xmlns:a16="http://schemas.microsoft.com/office/drawing/2014/main" id="{EEA8E3D9-7940-493A-B6B9-8EC9D16B1794}"/>
              </a:ext>
            </a:extLst>
          </p:cNvPr>
          <p:cNvGrpSpPr>
            <a:grpSpLocks/>
          </p:cNvGrpSpPr>
          <p:nvPr/>
        </p:nvGrpSpPr>
        <p:grpSpPr bwMode="auto">
          <a:xfrm>
            <a:off x="1524000" y="381000"/>
            <a:ext cx="228600" cy="6248400"/>
            <a:chOff x="0" y="240"/>
            <a:chExt cx="144" cy="3936"/>
          </a:xfrm>
        </p:grpSpPr>
        <p:grpSp>
          <p:nvGrpSpPr>
            <p:cNvPr id="163852" name="Group 3">
              <a:extLst>
                <a:ext uri="{FF2B5EF4-FFF2-40B4-BE49-F238E27FC236}">
                  <a16:creationId xmlns:a16="http://schemas.microsoft.com/office/drawing/2014/main" id="{28D3BC81-E4B4-4370-911E-D34BB8DB06A3}"/>
                </a:ext>
              </a:extLst>
            </p:cNvPr>
            <p:cNvGrpSpPr>
              <a:grpSpLocks/>
            </p:cNvGrpSpPr>
            <p:nvPr/>
          </p:nvGrpSpPr>
          <p:grpSpPr bwMode="auto">
            <a:xfrm>
              <a:off x="0" y="240"/>
              <a:ext cx="96" cy="3936"/>
              <a:chOff x="-8" y="768"/>
              <a:chExt cx="136" cy="3552"/>
            </a:xfrm>
          </p:grpSpPr>
          <p:sp>
            <p:nvSpPr>
              <p:cNvPr id="163854" name="Rectangle 4">
                <a:extLst>
                  <a:ext uri="{FF2B5EF4-FFF2-40B4-BE49-F238E27FC236}">
                    <a16:creationId xmlns:a16="http://schemas.microsoft.com/office/drawing/2014/main" id="{4BA60033-6D2D-458E-BF6B-6161888A1E4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63855" name="Line 5">
                <a:extLst>
                  <a:ext uri="{FF2B5EF4-FFF2-40B4-BE49-F238E27FC236}">
                    <a16:creationId xmlns:a16="http://schemas.microsoft.com/office/drawing/2014/main" id="{E2BE3E8E-A826-428B-96EA-6E7B96C5E39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3853" name="Line 18">
              <a:extLst>
                <a:ext uri="{FF2B5EF4-FFF2-40B4-BE49-F238E27FC236}">
                  <a16:creationId xmlns:a16="http://schemas.microsoft.com/office/drawing/2014/main" id="{8B23C539-AF44-4343-9665-402FD1532A6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63843" name="Group 10">
            <a:extLst>
              <a:ext uri="{FF2B5EF4-FFF2-40B4-BE49-F238E27FC236}">
                <a16:creationId xmlns:a16="http://schemas.microsoft.com/office/drawing/2014/main" id="{554200F0-5DAD-4003-BCEC-242ADF9C5FE0}"/>
              </a:ext>
            </a:extLst>
          </p:cNvPr>
          <p:cNvGrpSpPr>
            <a:grpSpLocks/>
          </p:cNvGrpSpPr>
          <p:nvPr/>
        </p:nvGrpSpPr>
        <p:grpSpPr bwMode="auto">
          <a:xfrm>
            <a:off x="1752600" y="1371601"/>
            <a:ext cx="1822450" cy="519113"/>
            <a:chOff x="144" y="816"/>
            <a:chExt cx="2688" cy="342"/>
          </a:xfrm>
        </p:grpSpPr>
        <p:sp>
          <p:nvSpPr>
            <p:cNvPr id="163850" name="Rectangle 11">
              <a:extLst>
                <a:ext uri="{FF2B5EF4-FFF2-40B4-BE49-F238E27FC236}">
                  <a16:creationId xmlns:a16="http://schemas.microsoft.com/office/drawing/2014/main" id="{6D99F176-8AD0-47FF-9C65-CFFF9924CC24}"/>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诊    断</a:t>
              </a:r>
            </a:p>
          </p:txBody>
        </p:sp>
        <p:sp>
          <p:nvSpPr>
            <p:cNvPr id="163851" name="Line 12">
              <a:extLst>
                <a:ext uri="{FF2B5EF4-FFF2-40B4-BE49-F238E27FC236}">
                  <a16:creationId xmlns:a16="http://schemas.microsoft.com/office/drawing/2014/main" id="{1A1D2FEE-F924-4FEC-82DE-DA3FAE409EF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63844" name="Rectangle 16">
            <a:extLst>
              <a:ext uri="{FF2B5EF4-FFF2-40B4-BE49-F238E27FC236}">
                <a16:creationId xmlns:a16="http://schemas.microsoft.com/office/drawing/2014/main" id="{A3ACDCC0-2497-4FD6-864E-DA1E60848D68}"/>
              </a:ext>
            </a:extLst>
          </p:cNvPr>
          <p:cNvSpPr>
            <a:spLocks noChangeArrowheads="1"/>
          </p:cNvSpPr>
          <p:nvPr/>
        </p:nvSpPr>
        <p:spPr bwMode="auto">
          <a:xfrm>
            <a:off x="3287713" y="1420814"/>
            <a:ext cx="5834062" cy="10001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lnSpc>
                <a:spcPct val="90000"/>
              </a:lnSpc>
            </a:pPr>
            <a:r>
              <a:rPr lang="en-US" altLang="zh-CN" sz="3200" b="1">
                <a:solidFill>
                  <a:schemeClr val="hlink"/>
                </a:solidFill>
              </a:rPr>
              <a:t> </a:t>
            </a:r>
            <a:r>
              <a:rPr lang="en-US" altLang="zh-CN" b="1">
                <a:solidFill>
                  <a:schemeClr val="hlink"/>
                </a:solidFill>
              </a:rPr>
              <a:t>NFII </a:t>
            </a:r>
            <a:r>
              <a:rPr lang="zh-CN" altLang="en-US" b="1">
                <a:solidFill>
                  <a:schemeClr val="hlink"/>
                </a:solidFill>
              </a:rPr>
              <a:t>诊断标准 </a:t>
            </a:r>
            <a:endParaRPr lang="zh-CN" altLang="en-US" b="1"/>
          </a:p>
          <a:p>
            <a:pPr algn="ctr" eaLnBrk="1" hangingPunct="1">
              <a:lnSpc>
                <a:spcPct val="90000"/>
              </a:lnSpc>
            </a:pPr>
            <a:r>
              <a:rPr lang="zh-CN" altLang="en-US" b="1"/>
              <a:t> 满足下面其中一条就可以确诊 </a:t>
            </a:r>
          </a:p>
        </p:txBody>
      </p:sp>
      <p:sp>
        <p:nvSpPr>
          <p:cNvPr id="163845" name="AutoShape 21">
            <a:extLst>
              <a:ext uri="{FF2B5EF4-FFF2-40B4-BE49-F238E27FC236}">
                <a16:creationId xmlns:a16="http://schemas.microsoft.com/office/drawing/2014/main" id="{32E9F9BD-A4D0-4A57-A26D-ADCC0F0FF2C5}"/>
              </a:ext>
            </a:extLst>
          </p:cNvPr>
          <p:cNvSpPr>
            <a:spLocks noChangeArrowheads="1"/>
          </p:cNvSpPr>
          <p:nvPr/>
        </p:nvSpPr>
        <p:spPr bwMode="auto">
          <a:xfrm>
            <a:off x="2063750" y="2420939"/>
            <a:ext cx="8496300" cy="3671887"/>
          </a:xfrm>
          <a:prstGeom prst="roundRect">
            <a:avLst>
              <a:gd name="adj" fmla="val 6148"/>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2" algn="r" eaLnBrk="1" hangingPunct="1">
              <a:spcBef>
                <a:spcPct val="0"/>
              </a:spcBef>
            </a:pPr>
            <a:endParaRPr lang="zh-CN" altLang="zh-CN" b="1">
              <a:latin typeface="Arial" panose="020B0604020202020204" pitchFamily="34" charset="0"/>
            </a:endParaRPr>
          </a:p>
        </p:txBody>
      </p:sp>
      <p:sp>
        <p:nvSpPr>
          <p:cNvPr id="163846" name="Rectangle 19">
            <a:extLst>
              <a:ext uri="{FF2B5EF4-FFF2-40B4-BE49-F238E27FC236}">
                <a16:creationId xmlns:a16="http://schemas.microsoft.com/office/drawing/2014/main" id="{BEC6EF76-6B4D-4089-BDA3-7EDF238267CF}"/>
              </a:ext>
            </a:extLst>
          </p:cNvPr>
          <p:cNvSpPr>
            <a:spLocks noChangeArrowheads="1"/>
          </p:cNvSpPr>
          <p:nvPr/>
        </p:nvSpPr>
        <p:spPr bwMode="auto">
          <a:xfrm>
            <a:off x="2208213" y="2720975"/>
            <a:ext cx="8208962" cy="26543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sz="2400" b="1"/>
              <a:t>①</a:t>
            </a:r>
            <a:r>
              <a:rPr lang="zh-CN" altLang="en-US" b="1"/>
              <a:t>影像学检查确诊双侧听神经瘤</a:t>
            </a:r>
          </a:p>
          <a:p>
            <a:pPr eaLnBrk="1" hangingPunct="1">
              <a:spcBef>
                <a:spcPct val="0"/>
              </a:spcBef>
            </a:pPr>
            <a:endParaRPr lang="zh-CN" altLang="en-US" b="1"/>
          </a:p>
          <a:p>
            <a:pPr eaLnBrk="1" hangingPunct="1">
              <a:spcBef>
                <a:spcPct val="0"/>
              </a:spcBef>
            </a:pPr>
            <a:r>
              <a:rPr lang="zh-CN" altLang="en-US" b="1"/>
              <a:t>②一级亲属有</a:t>
            </a:r>
            <a:r>
              <a:rPr lang="en-US" altLang="zh-CN" b="1"/>
              <a:t>NFⅡ</a:t>
            </a:r>
            <a:r>
              <a:rPr lang="zh-CN" altLang="en-US" b="1"/>
              <a:t>并有单侧听神经瘤</a:t>
            </a:r>
          </a:p>
          <a:p>
            <a:pPr eaLnBrk="1" hangingPunct="1">
              <a:spcBef>
                <a:spcPct val="0"/>
              </a:spcBef>
            </a:pPr>
            <a:endParaRPr lang="zh-CN" altLang="en-US" b="1"/>
          </a:p>
          <a:p>
            <a:pPr eaLnBrk="1" hangingPunct="1">
              <a:spcBef>
                <a:spcPct val="0"/>
              </a:spcBef>
            </a:pPr>
            <a:r>
              <a:rPr lang="zh-CN" altLang="en-US" b="1"/>
              <a:t>③一级亲属有</a:t>
            </a:r>
            <a:r>
              <a:rPr lang="en-US" altLang="zh-CN" b="1"/>
              <a:t>NFⅡ</a:t>
            </a:r>
            <a:r>
              <a:rPr lang="zh-CN" altLang="en-US" b="1"/>
              <a:t>和有下列中的两项：神经细胞瘤、</a:t>
            </a:r>
          </a:p>
          <a:p>
            <a:pPr eaLnBrk="1" hangingPunct="1">
              <a:spcBef>
                <a:spcPct val="0"/>
              </a:spcBef>
            </a:pPr>
            <a:r>
              <a:rPr lang="zh-CN" altLang="en-US" b="1"/>
              <a:t>    脑膜瘤、胶质瘤、青少年后囊下晶状体混浊 </a:t>
            </a:r>
          </a:p>
        </p:txBody>
      </p:sp>
      <p:grpSp>
        <p:nvGrpSpPr>
          <p:cNvPr id="163847" name="Group 20">
            <a:extLst>
              <a:ext uri="{FF2B5EF4-FFF2-40B4-BE49-F238E27FC236}">
                <a16:creationId xmlns:a16="http://schemas.microsoft.com/office/drawing/2014/main" id="{36A93C4C-7DF9-455D-8F65-6A5ED9A2EB64}"/>
              </a:ext>
            </a:extLst>
          </p:cNvPr>
          <p:cNvGrpSpPr>
            <a:grpSpLocks/>
          </p:cNvGrpSpPr>
          <p:nvPr/>
        </p:nvGrpSpPr>
        <p:grpSpPr bwMode="auto">
          <a:xfrm>
            <a:off x="1774825" y="620713"/>
            <a:ext cx="7327900" cy="685800"/>
            <a:chOff x="144" y="384"/>
            <a:chExt cx="4616" cy="432"/>
          </a:xfrm>
        </p:grpSpPr>
        <p:sp>
          <p:nvSpPr>
            <p:cNvPr id="163848" name="Rectangle 21">
              <a:hlinkClick r:id="rId2" action="ppaction://hlinksldjump"/>
              <a:extLst>
                <a:ext uri="{FF2B5EF4-FFF2-40B4-BE49-F238E27FC236}">
                  <a16:creationId xmlns:a16="http://schemas.microsoft.com/office/drawing/2014/main" id="{23172F5F-8FBB-4831-89B7-EBEDB3AF55B7}"/>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63849" name="Picture 22" descr="图片1">
              <a:extLst>
                <a:ext uri="{FF2B5EF4-FFF2-40B4-BE49-F238E27FC236}">
                  <a16:creationId xmlns:a16="http://schemas.microsoft.com/office/drawing/2014/main" id="{8AC5FE40-094B-4594-8145-F4EBBFC2E9E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6" name="Group 2">
            <a:extLst>
              <a:ext uri="{FF2B5EF4-FFF2-40B4-BE49-F238E27FC236}">
                <a16:creationId xmlns:a16="http://schemas.microsoft.com/office/drawing/2014/main" id="{A62359B7-2061-4EF2-84FC-70CD262611E3}"/>
              </a:ext>
            </a:extLst>
          </p:cNvPr>
          <p:cNvGrpSpPr>
            <a:grpSpLocks/>
          </p:cNvGrpSpPr>
          <p:nvPr/>
        </p:nvGrpSpPr>
        <p:grpSpPr bwMode="auto">
          <a:xfrm>
            <a:off x="1524000" y="381000"/>
            <a:ext cx="228600" cy="6248400"/>
            <a:chOff x="0" y="240"/>
            <a:chExt cx="144" cy="3936"/>
          </a:xfrm>
        </p:grpSpPr>
        <p:grpSp>
          <p:nvGrpSpPr>
            <p:cNvPr id="164875" name="Group 3">
              <a:extLst>
                <a:ext uri="{FF2B5EF4-FFF2-40B4-BE49-F238E27FC236}">
                  <a16:creationId xmlns:a16="http://schemas.microsoft.com/office/drawing/2014/main" id="{8A0BAE01-CCD4-4593-B02E-8D769C7D40E5}"/>
                </a:ext>
              </a:extLst>
            </p:cNvPr>
            <p:cNvGrpSpPr>
              <a:grpSpLocks/>
            </p:cNvGrpSpPr>
            <p:nvPr/>
          </p:nvGrpSpPr>
          <p:grpSpPr bwMode="auto">
            <a:xfrm>
              <a:off x="0" y="240"/>
              <a:ext cx="96" cy="3936"/>
              <a:chOff x="-8" y="768"/>
              <a:chExt cx="136" cy="3552"/>
            </a:xfrm>
          </p:grpSpPr>
          <p:sp>
            <p:nvSpPr>
              <p:cNvPr id="164877" name="Rectangle 4">
                <a:extLst>
                  <a:ext uri="{FF2B5EF4-FFF2-40B4-BE49-F238E27FC236}">
                    <a16:creationId xmlns:a16="http://schemas.microsoft.com/office/drawing/2014/main" id="{1796EDEC-5C22-456E-8091-98B29F0622A1}"/>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64878" name="Line 5">
                <a:extLst>
                  <a:ext uri="{FF2B5EF4-FFF2-40B4-BE49-F238E27FC236}">
                    <a16:creationId xmlns:a16="http://schemas.microsoft.com/office/drawing/2014/main" id="{2FC5EB4C-10F2-4979-BCCF-08104042025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4876" name="Line 18">
              <a:extLst>
                <a:ext uri="{FF2B5EF4-FFF2-40B4-BE49-F238E27FC236}">
                  <a16:creationId xmlns:a16="http://schemas.microsoft.com/office/drawing/2014/main" id="{D997821B-2AF4-44FC-9656-A1461172CA5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64867" name="Group 10">
            <a:extLst>
              <a:ext uri="{FF2B5EF4-FFF2-40B4-BE49-F238E27FC236}">
                <a16:creationId xmlns:a16="http://schemas.microsoft.com/office/drawing/2014/main" id="{4ACF01C0-CB8B-4BB6-9607-899FFC9BD43C}"/>
              </a:ext>
            </a:extLst>
          </p:cNvPr>
          <p:cNvGrpSpPr>
            <a:grpSpLocks/>
          </p:cNvGrpSpPr>
          <p:nvPr/>
        </p:nvGrpSpPr>
        <p:grpSpPr bwMode="auto">
          <a:xfrm>
            <a:off x="1752600" y="1371601"/>
            <a:ext cx="1822450" cy="519113"/>
            <a:chOff x="144" y="816"/>
            <a:chExt cx="2688" cy="342"/>
          </a:xfrm>
        </p:grpSpPr>
        <p:sp>
          <p:nvSpPr>
            <p:cNvPr id="164873" name="Rectangle 11">
              <a:extLst>
                <a:ext uri="{FF2B5EF4-FFF2-40B4-BE49-F238E27FC236}">
                  <a16:creationId xmlns:a16="http://schemas.microsoft.com/office/drawing/2014/main" id="{09E63CC8-B95E-49F4-B67A-E0D148EEC96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a:t>
              </a:r>
            </a:p>
          </p:txBody>
        </p:sp>
        <p:sp>
          <p:nvSpPr>
            <p:cNvPr id="164874" name="Line 12">
              <a:extLst>
                <a:ext uri="{FF2B5EF4-FFF2-40B4-BE49-F238E27FC236}">
                  <a16:creationId xmlns:a16="http://schemas.microsoft.com/office/drawing/2014/main" id="{A592D178-E94B-4FAA-8F3C-069D017796F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64868" name="Rectangle 16">
            <a:extLst>
              <a:ext uri="{FF2B5EF4-FFF2-40B4-BE49-F238E27FC236}">
                <a16:creationId xmlns:a16="http://schemas.microsoft.com/office/drawing/2014/main" id="{18251106-4983-4DE9-B6EA-CAA6BD172C21}"/>
              </a:ext>
            </a:extLst>
          </p:cNvPr>
          <p:cNvSpPr>
            <a:spLocks noChangeArrowheads="1"/>
          </p:cNvSpPr>
          <p:nvPr/>
        </p:nvSpPr>
        <p:spPr bwMode="auto">
          <a:xfrm>
            <a:off x="2279651" y="2281239"/>
            <a:ext cx="4968875" cy="359568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脑干胶质瘤</a:t>
            </a:r>
          </a:p>
          <a:p>
            <a:pPr eaLnBrk="1" hangingPunct="1">
              <a:buClr>
                <a:schemeClr val="hlink"/>
              </a:buClr>
              <a:buFont typeface="Wingdings" panose="05000000000000000000" pitchFamily="2" charset="2"/>
              <a:buChar char="Ø"/>
            </a:pPr>
            <a:r>
              <a:rPr lang="zh-CN" altLang="en-US" b="1"/>
              <a:t>脑膜瘤</a:t>
            </a:r>
          </a:p>
          <a:p>
            <a:pPr eaLnBrk="1" hangingPunct="1">
              <a:buClr>
                <a:schemeClr val="hlink"/>
              </a:buClr>
              <a:buFont typeface="Wingdings" panose="05000000000000000000" pitchFamily="2" charset="2"/>
              <a:buChar char="Ø"/>
            </a:pPr>
            <a:r>
              <a:rPr lang="zh-CN" altLang="en-US" b="1"/>
              <a:t>脊髓硬膜外脓肿</a:t>
            </a:r>
          </a:p>
          <a:p>
            <a:pPr eaLnBrk="1" hangingPunct="1">
              <a:buClr>
                <a:schemeClr val="hlink"/>
              </a:buClr>
              <a:buFont typeface="Wingdings" panose="05000000000000000000" pitchFamily="2" charset="2"/>
              <a:buChar char="Ø"/>
            </a:pPr>
            <a:r>
              <a:rPr lang="zh-CN" altLang="en-US" b="1"/>
              <a:t>马尾和脊髓圆锥综合征</a:t>
            </a:r>
          </a:p>
          <a:p>
            <a:pPr eaLnBrk="1" hangingPunct="1">
              <a:buClr>
                <a:schemeClr val="hlink"/>
              </a:buClr>
              <a:buFont typeface="Wingdings" panose="05000000000000000000" pitchFamily="2" charset="2"/>
              <a:buChar char="Ø"/>
            </a:pPr>
            <a:r>
              <a:rPr lang="zh-CN" altLang="en-US" b="1"/>
              <a:t>脊髓空洞症</a:t>
            </a:r>
          </a:p>
          <a:p>
            <a:pPr eaLnBrk="1" hangingPunct="1">
              <a:buClr>
                <a:schemeClr val="hlink"/>
              </a:buClr>
              <a:buFont typeface="Wingdings" panose="05000000000000000000" pitchFamily="2" charset="2"/>
              <a:buChar char="Ø"/>
            </a:pPr>
            <a:r>
              <a:rPr lang="zh-CN" altLang="en-US" b="1"/>
              <a:t>骨纤维结构不良综合征</a:t>
            </a:r>
          </a:p>
          <a:p>
            <a:pPr eaLnBrk="1" hangingPunct="1">
              <a:buClr>
                <a:schemeClr val="hlink"/>
              </a:buClr>
              <a:buFont typeface="Wingdings" panose="05000000000000000000" pitchFamily="2" charset="2"/>
              <a:buChar char="Ø"/>
            </a:pPr>
            <a:r>
              <a:rPr lang="zh-CN" altLang="en-US" b="1"/>
              <a:t>局部软组织蔓状血管瘤 </a:t>
            </a:r>
          </a:p>
        </p:txBody>
      </p:sp>
      <p:sp>
        <p:nvSpPr>
          <p:cNvPr id="164869" name="Rectangle 18">
            <a:extLst>
              <a:ext uri="{FF2B5EF4-FFF2-40B4-BE49-F238E27FC236}">
                <a16:creationId xmlns:a16="http://schemas.microsoft.com/office/drawing/2014/main" id="{E5A70833-79CE-4583-B901-21F3196C2CF0}"/>
              </a:ext>
            </a:extLst>
          </p:cNvPr>
          <p:cNvSpPr>
            <a:spLocks noChangeArrowheads="1"/>
          </p:cNvSpPr>
          <p:nvPr/>
        </p:nvSpPr>
        <p:spPr bwMode="auto">
          <a:xfrm>
            <a:off x="6564314" y="1700214"/>
            <a:ext cx="2339975" cy="15446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endParaRPr lang="en-US" altLang="zh-CN" b="1"/>
          </a:p>
          <a:p>
            <a:pPr eaLnBrk="1" hangingPunct="1">
              <a:buClr>
                <a:schemeClr val="hlink"/>
              </a:buClr>
              <a:buFont typeface="Wingdings" panose="05000000000000000000" pitchFamily="2" charset="2"/>
              <a:buChar char="Ø"/>
            </a:pPr>
            <a:r>
              <a:rPr lang="zh-CN" altLang="en-US" b="1"/>
              <a:t>脊髓出血</a:t>
            </a:r>
          </a:p>
          <a:p>
            <a:pPr eaLnBrk="1" hangingPunct="1">
              <a:buClr>
                <a:schemeClr val="hlink"/>
              </a:buClr>
              <a:buFont typeface="Wingdings" panose="05000000000000000000" pitchFamily="2" charset="2"/>
              <a:buChar char="Ø"/>
            </a:pPr>
            <a:r>
              <a:rPr lang="zh-CN" altLang="en-US" b="1"/>
              <a:t>脊髓梗死</a:t>
            </a:r>
          </a:p>
        </p:txBody>
      </p:sp>
      <p:grpSp>
        <p:nvGrpSpPr>
          <p:cNvPr id="164870" name="Group 19">
            <a:extLst>
              <a:ext uri="{FF2B5EF4-FFF2-40B4-BE49-F238E27FC236}">
                <a16:creationId xmlns:a16="http://schemas.microsoft.com/office/drawing/2014/main" id="{66796C89-313F-4235-B141-6B62833E0F1B}"/>
              </a:ext>
            </a:extLst>
          </p:cNvPr>
          <p:cNvGrpSpPr>
            <a:grpSpLocks/>
          </p:cNvGrpSpPr>
          <p:nvPr/>
        </p:nvGrpSpPr>
        <p:grpSpPr bwMode="auto">
          <a:xfrm>
            <a:off x="1774825" y="620713"/>
            <a:ext cx="7327900" cy="685800"/>
            <a:chOff x="144" y="384"/>
            <a:chExt cx="4616" cy="432"/>
          </a:xfrm>
        </p:grpSpPr>
        <p:sp>
          <p:nvSpPr>
            <p:cNvPr id="164871" name="Rectangle 20">
              <a:hlinkClick r:id="rId2" action="ppaction://hlinksldjump"/>
              <a:extLst>
                <a:ext uri="{FF2B5EF4-FFF2-40B4-BE49-F238E27FC236}">
                  <a16:creationId xmlns:a16="http://schemas.microsoft.com/office/drawing/2014/main" id="{E010E075-A0C4-45D0-9A4F-5F1D9E90F28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64872" name="Picture 21" descr="图片1">
              <a:extLst>
                <a:ext uri="{FF2B5EF4-FFF2-40B4-BE49-F238E27FC236}">
                  <a16:creationId xmlns:a16="http://schemas.microsoft.com/office/drawing/2014/main" id="{7414A587-B4BD-4400-B735-F59BF7188A4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890" name="Group 2">
            <a:extLst>
              <a:ext uri="{FF2B5EF4-FFF2-40B4-BE49-F238E27FC236}">
                <a16:creationId xmlns:a16="http://schemas.microsoft.com/office/drawing/2014/main" id="{ACCF4E2E-BFA4-403D-8FBC-B82343CAE731}"/>
              </a:ext>
            </a:extLst>
          </p:cNvPr>
          <p:cNvGrpSpPr>
            <a:grpSpLocks/>
          </p:cNvGrpSpPr>
          <p:nvPr/>
        </p:nvGrpSpPr>
        <p:grpSpPr bwMode="auto">
          <a:xfrm>
            <a:off x="1524000" y="381000"/>
            <a:ext cx="228600" cy="6248400"/>
            <a:chOff x="0" y="240"/>
            <a:chExt cx="144" cy="3936"/>
          </a:xfrm>
        </p:grpSpPr>
        <p:grpSp>
          <p:nvGrpSpPr>
            <p:cNvPr id="165899" name="Group 3">
              <a:extLst>
                <a:ext uri="{FF2B5EF4-FFF2-40B4-BE49-F238E27FC236}">
                  <a16:creationId xmlns:a16="http://schemas.microsoft.com/office/drawing/2014/main" id="{603DF9CF-0FB7-4952-B9C8-D99678A64720}"/>
                </a:ext>
              </a:extLst>
            </p:cNvPr>
            <p:cNvGrpSpPr>
              <a:grpSpLocks/>
            </p:cNvGrpSpPr>
            <p:nvPr/>
          </p:nvGrpSpPr>
          <p:grpSpPr bwMode="auto">
            <a:xfrm>
              <a:off x="0" y="240"/>
              <a:ext cx="96" cy="3936"/>
              <a:chOff x="-8" y="768"/>
              <a:chExt cx="136" cy="3552"/>
            </a:xfrm>
          </p:grpSpPr>
          <p:sp>
            <p:nvSpPr>
              <p:cNvPr id="165901" name="Rectangle 4">
                <a:extLst>
                  <a:ext uri="{FF2B5EF4-FFF2-40B4-BE49-F238E27FC236}">
                    <a16:creationId xmlns:a16="http://schemas.microsoft.com/office/drawing/2014/main" id="{054AB59B-BD8C-4323-9DDB-F4D65BE40DA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65902" name="Line 5">
                <a:extLst>
                  <a:ext uri="{FF2B5EF4-FFF2-40B4-BE49-F238E27FC236}">
                    <a16:creationId xmlns:a16="http://schemas.microsoft.com/office/drawing/2014/main" id="{464FDDEF-CBCF-498C-A190-55E0077EF38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5900" name="Line 18">
              <a:extLst>
                <a:ext uri="{FF2B5EF4-FFF2-40B4-BE49-F238E27FC236}">
                  <a16:creationId xmlns:a16="http://schemas.microsoft.com/office/drawing/2014/main" id="{6D88971E-6A23-456C-B6E1-A64FD0C7B17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65891" name="Group 10">
            <a:extLst>
              <a:ext uri="{FF2B5EF4-FFF2-40B4-BE49-F238E27FC236}">
                <a16:creationId xmlns:a16="http://schemas.microsoft.com/office/drawing/2014/main" id="{DD5818AC-7D29-4D2B-AA24-48FDCA426D80}"/>
              </a:ext>
            </a:extLst>
          </p:cNvPr>
          <p:cNvGrpSpPr>
            <a:grpSpLocks/>
          </p:cNvGrpSpPr>
          <p:nvPr/>
        </p:nvGrpSpPr>
        <p:grpSpPr bwMode="auto">
          <a:xfrm>
            <a:off x="1752600" y="1371601"/>
            <a:ext cx="1822450" cy="519113"/>
            <a:chOff x="144" y="816"/>
            <a:chExt cx="2688" cy="342"/>
          </a:xfrm>
        </p:grpSpPr>
        <p:sp>
          <p:nvSpPr>
            <p:cNvPr id="165897" name="Rectangle 11">
              <a:extLst>
                <a:ext uri="{FF2B5EF4-FFF2-40B4-BE49-F238E27FC236}">
                  <a16:creationId xmlns:a16="http://schemas.microsoft.com/office/drawing/2014/main" id="{60C8BAB7-2372-4C03-8805-2A93B843058B}"/>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治    疗</a:t>
              </a:r>
            </a:p>
          </p:txBody>
        </p:sp>
        <p:sp>
          <p:nvSpPr>
            <p:cNvPr id="165898" name="Line 12">
              <a:extLst>
                <a:ext uri="{FF2B5EF4-FFF2-40B4-BE49-F238E27FC236}">
                  <a16:creationId xmlns:a16="http://schemas.microsoft.com/office/drawing/2014/main" id="{76D8755F-CC80-4BA1-8CF9-A696F2E841C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65892" name="Rectangle 18">
            <a:extLst>
              <a:ext uri="{FF2B5EF4-FFF2-40B4-BE49-F238E27FC236}">
                <a16:creationId xmlns:a16="http://schemas.microsoft.com/office/drawing/2014/main" id="{A319E7E9-0CF4-4C77-8282-22C459A43FD2}"/>
              </a:ext>
            </a:extLst>
          </p:cNvPr>
          <p:cNvSpPr>
            <a:spLocks noChangeArrowheads="1"/>
          </p:cNvSpPr>
          <p:nvPr/>
        </p:nvSpPr>
        <p:spPr bwMode="auto">
          <a:xfrm>
            <a:off x="4511676" y="2060576"/>
            <a:ext cx="2773363" cy="519113"/>
          </a:xfrm>
          <a:prstGeom prst="rect">
            <a:avLst/>
          </a:prstGeom>
          <a:solidFill>
            <a:schemeClr val="bg1"/>
          </a:solidFill>
          <a:ln w="9525" algn="ctr">
            <a:noFill/>
            <a:miter lim="800000"/>
            <a:headEnd/>
            <a:tailEnd/>
          </a:ln>
          <a:effectLst>
            <a:outerShdw dist="35921" dir="2700000" algn="ctr" rotWithShape="0">
              <a:schemeClr val="bg2">
                <a:alpha val="50000"/>
              </a:schemeClr>
            </a:outerShdw>
          </a:effectLst>
        </p:spPr>
        <p:txBody>
          <a:bodyPr wrap="none">
            <a:spAutoFit/>
          </a:bodyPr>
          <a:lstStyle/>
          <a:p>
            <a:pPr algn="ctr">
              <a:defRPr/>
            </a:pPr>
            <a:r>
              <a:rPr lang="zh-CN" altLang="en-US" b="1">
                <a:solidFill>
                  <a:srgbClr val="FF0000"/>
                </a:solidFill>
              </a:rPr>
              <a:t>目前无特殊治疗 </a:t>
            </a:r>
          </a:p>
        </p:txBody>
      </p:sp>
      <p:sp>
        <p:nvSpPr>
          <p:cNvPr id="165893" name="Rectangle 19">
            <a:extLst>
              <a:ext uri="{FF2B5EF4-FFF2-40B4-BE49-F238E27FC236}">
                <a16:creationId xmlns:a16="http://schemas.microsoft.com/office/drawing/2014/main" id="{57791E1E-F2C2-463B-AC45-A87D0343C865}"/>
              </a:ext>
            </a:extLst>
          </p:cNvPr>
          <p:cNvSpPr>
            <a:spLocks noChangeArrowheads="1"/>
          </p:cNvSpPr>
          <p:nvPr/>
        </p:nvSpPr>
        <p:spPr bwMode="auto">
          <a:xfrm>
            <a:off x="2351089" y="3068638"/>
            <a:ext cx="7489825" cy="20574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听神经瘤、视神经瘤等颅内及椎管内肿瘤</a:t>
            </a:r>
          </a:p>
          <a:p>
            <a:pPr eaLnBrk="1" hangingPunct="1">
              <a:buClr>
                <a:schemeClr val="hlink"/>
              </a:buClr>
              <a:buFont typeface="Wingdings" panose="05000000000000000000" pitchFamily="2" charset="2"/>
              <a:buNone/>
            </a:pPr>
            <a:r>
              <a:rPr lang="zh-CN" altLang="en-US" b="1"/>
              <a:t>   可手术治疗 </a:t>
            </a:r>
          </a:p>
          <a:p>
            <a:pPr eaLnBrk="1" hangingPunct="1">
              <a:buClr>
                <a:schemeClr val="hlink"/>
              </a:buClr>
              <a:buFont typeface="Wingdings" panose="05000000000000000000" pitchFamily="2" charset="2"/>
              <a:buChar char="Ø"/>
            </a:pPr>
            <a:r>
              <a:rPr lang="zh-CN" altLang="en-US" b="1"/>
              <a:t>部分患者可用放疗 </a:t>
            </a:r>
          </a:p>
          <a:p>
            <a:pPr eaLnBrk="1" hangingPunct="1">
              <a:buClr>
                <a:schemeClr val="hlink"/>
              </a:buClr>
              <a:buFont typeface="Wingdings" panose="05000000000000000000" pitchFamily="2" charset="2"/>
              <a:buChar char="Ø"/>
            </a:pPr>
            <a:r>
              <a:rPr lang="zh-CN" altLang="en-US" b="1"/>
              <a:t>癫痫发作者可用抗痫药物治疗</a:t>
            </a:r>
            <a:r>
              <a:rPr lang="zh-CN" altLang="en-US" b="1">
                <a:solidFill>
                  <a:schemeClr val="bg1"/>
                </a:solidFill>
              </a:rPr>
              <a:t>  </a:t>
            </a:r>
          </a:p>
        </p:txBody>
      </p:sp>
      <p:grpSp>
        <p:nvGrpSpPr>
          <p:cNvPr id="165894" name="Group 22">
            <a:extLst>
              <a:ext uri="{FF2B5EF4-FFF2-40B4-BE49-F238E27FC236}">
                <a16:creationId xmlns:a16="http://schemas.microsoft.com/office/drawing/2014/main" id="{D19BFD7A-B448-4C2D-8B07-C932C44D2D4C}"/>
              </a:ext>
            </a:extLst>
          </p:cNvPr>
          <p:cNvGrpSpPr>
            <a:grpSpLocks/>
          </p:cNvGrpSpPr>
          <p:nvPr/>
        </p:nvGrpSpPr>
        <p:grpSpPr bwMode="auto">
          <a:xfrm>
            <a:off x="1774825" y="620713"/>
            <a:ext cx="7327900" cy="685800"/>
            <a:chOff x="144" y="384"/>
            <a:chExt cx="4616" cy="432"/>
          </a:xfrm>
        </p:grpSpPr>
        <p:sp>
          <p:nvSpPr>
            <p:cNvPr id="165895" name="Rectangle 23">
              <a:hlinkClick r:id="rId2" action="ppaction://hlinksldjump"/>
              <a:extLst>
                <a:ext uri="{FF2B5EF4-FFF2-40B4-BE49-F238E27FC236}">
                  <a16:creationId xmlns:a16="http://schemas.microsoft.com/office/drawing/2014/main" id="{0390C2AE-6A4F-4F70-B68D-F8C951C2E6C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65896" name="Picture 24" descr="图片1">
              <a:extLst>
                <a:ext uri="{FF2B5EF4-FFF2-40B4-BE49-F238E27FC236}">
                  <a16:creationId xmlns:a16="http://schemas.microsoft.com/office/drawing/2014/main" id="{03FAB7C1-16B8-45E3-B688-A320A543D28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50">
            <a:extLst>
              <a:ext uri="{FF2B5EF4-FFF2-40B4-BE49-F238E27FC236}">
                <a16:creationId xmlns:a16="http://schemas.microsoft.com/office/drawing/2014/main" id="{C256E09D-1DD0-4F49-A606-1C9391B5683A}"/>
              </a:ext>
            </a:extLst>
          </p:cNvPr>
          <p:cNvGrpSpPr>
            <a:grpSpLocks/>
          </p:cNvGrpSpPr>
          <p:nvPr/>
        </p:nvGrpSpPr>
        <p:grpSpPr bwMode="auto">
          <a:xfrm>
            <a:off x="1524000" y="381000"/>
            <a:ext cx="228600" cy="6248400"/>
            <a:chOff x="0" y="240"/>
            <a:chExt cx="144" cy="3936"/>
          </a:xfrm>
        </p:grpSpPr>
        <p:grpSp>
          <p:nvGrpSpPr>
            <p:cNvPr id="24596" name="Group 3">
              <a:extLst>
                <a:ext uri="{FF2B5EF4-FFF2-40B4-BE49-F238E27FC236}">
                  <a16:creationId xmlns:a16="http://schemas.microsoft.com/office/drawing/2014/main" id="{6F1AC3CA-5E1D-4B0C-AAAB-BCDF28EEE360}"/>
                </a:ext>
              </a:extLst>
            </p:cNvPr>
            <p:cNvGrpSpPr>
              <a:grpSpLocks/>
            </p:cNvGrpSpPr>
            <p:nvPr/>
          </p:nvGrpSpPr>
          <p:grpSpPr bwMode="auto">
            <a:xfrm>
              <a:off x="0" y="240"/>
              <a:ext cx="96" cy="3936"/>
              <a:chOff x="-8" y="768"/>
              <a:chExt cx="136" cy="3552"/>
            </a:xfrm>
          </p:grpSpPr>
          <p:sp>
            <p:nvSpPr>
              <p:cNvPr id="24598" name="Rectangle 4">
                <a:extLst>
                  <a:ext uri="{FF2B5EF4-FFF2-40B4-BE49-F238E27FC236}">
                    <a16:creationId xmlns:a16="http://schemas.microsoft.com/office/drawing/2014/main" id="{005F0F12-31E8-4D9D-84A3-216B4C3C9AA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4599" name="Line 5">
                <a:extLst>
                  <a:ext uri="{FF2B5EF4-FFF2-40B4-BE49-F238E27FC236}">
                    <a16:creationId xmlns:a16="http://schemas.microsoft.com/office/drawing/2014/main" id="{5585B39E-08B7-4350-8CF6-0AE1445B985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4597" name="Line 18">
              <a:extLst>
                <a:ext uri="{FF2B5EF4-FFF2-40B4-BE49-F238E27FC236}">
                  <a16:creationId xmlns:a16="http://schemas.microsoft.com/office/drawing/2014/main" id="{4721C8BB-90E1-4E8D-8DA8-531B6AC9BB9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24579" name="Oval 2">
            <a:extLst>
              <a:ext uri="{FF2B5EF4-FFF2-40B4-BE49-F238E27FC236}">
                <a16:creationId xmlns:a16="http://schemas.microsoft.com/office/drawing/2014/main" id="{B0620FA8-F6F8-4B8D-9D73-AA37D5468161}"/>
              </a:ext>
            </a:extLst>
          </p:cNvPr>
          <p:cNvSpPr>
            <a:spLocks noChangeArrowheads="1"/>
          </p:cNvSpPr>
          <p:nvPr/>
        </p:nvSpPr>
        <p:spPr bwMode="auto">
          <a:xfrm>
            <a:off x="3430588" y="3836989"/>
            <a:ext cx="3816350" cy="719137"/>
          </a:xfrm>
          <a:prstGeom prst="ellipse">
            <a:avLst/>
          </a:prstGeom>
          <a:gradFill rotWithShape="1">
            <a:gsLst>
              <a:gs pos="0">
                <a:srgbClr val="FF9966"/>
              </a:gs>
              <a:gs pos="100000">
                <a:schemeClr val="bg1"/>
              </a:gs>
            </a:gsLst>
            <a:lin ang="5400000" scaled="1"/>
          </a:gradFill>
          <a:ln w="9525">
            <a:solidFill>
              <a:schemeClr val="bg1"/>
            </a:solidFill>
            <a:round/>
            <a:headEnd/>
            <a:tailEnd/>
          </a:ln>
          <a:effectLst>
            <a:outerShdw dist="35921" dir="2700000" algn="ctr" rotWithShape="0">
              <a:srgbClr val="808080"/>
            </a:outerShdw>
          </a:effectLst>
        </p:spPr>
        <p:txBody>
          <a:bodyPr wrap="none" anchor="ctr"/>
          <a:lstStyle/>
          <a:p>
            <a:pPr algn="ctr">
              <a:spcBef>
                <a:spcPct val="0"/>
              </a:spcBef>
              <a:defRPr/>
            </a:pPr>
            <a:r>
              <a:rPr lang="zh-CN" altLang="en-US" b="1">
                <a:latin typeface="Arial" charset="0"/>
              </a:rPr>
              <a:t>常见的线粒体基因病</a:t>
            </a:r>
          </a:p>
        </p:txBody>
      </p:sp>
      <p:sp>
        <p:nvSpPr>
          <p:cNvPr id="24580" name="Rectangle 25">
            <a:extLst>
              <a:ext uri="{FF2B5EF4-FFF2-40B4-BE49-F238E27FC236}">
                <a16:creationId xmlns:a16="http://schemas.microsoft.com/office/drawing/2014/main" id="{E4BEAF4B-1020-41FF-8056-8C7645BED847}"/>
              </a:ext>
            </a:extLst>
          </p:cNvPr>
          <p:cNvSpPr>
            <a:spLocks noChangeArrowheads="1"/>
          </p:cNvSpPr>
          <p:nvPr/>
        </p:nvSpPr>
        <p:spPr bwMode="auto">
          <a:xfrm>
            <a:off x="4006851" y="4773614"/>
            <a:ext cx="2524125" cy="1031875"/>
          </a:xfrm>
          <a:prstGeom prst="rect">
            <a:avLst/>
          </a:prstGeom>
          <a:solidFill>
            <a:srgbClr val="EE6A54">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None/>
            </a:pPr>
            <a:r>
              <a:rPr lang="zh-CN" altLang="en-US" b="1">
                <a:latin typeface="Arial" panose="020B0604020202020204" pitchFamily="34" charset="0"/>
              </a:rPr>
              <a:t>线粒体肌病  </a:t>
            </a:r>
          </a:p>
          <a:p>
            <a:pPr eaLnBrk="1" hangingPunct="1">
              <a:buClr>
                <a:schemeClr val="hlink"/>
              </a:buClr>
              <a:buFont typeface="Wingdings" panose="05000000000000000000" pitchFamily="2" charset="2"/>
              <a:buNone/>
            </a:pPr>
            <a:r>
              <a:rPr lang="zh-CN" altLang="en-US" b="1">
                <a:latin typeface="Arial" panose="020B0604020202020204" pitchFamily="34" charset="0"/>
              </a:rPr>
              <a:t>线粒体脑肌病</a:t>
            </a:r>
            <a:r>
              <a:rPr lang="zh-CN" altLang="en-US" b="1">
                <a:solidFill>
                  <a:schemeClr val="accent2"/>
                </a:solidFill>
                <a:latin typeface="Arial" panose="020B0604020202020204" pitchFamily="34" charset="0"/>
              </a:rPr>
              <a:t> </a:t>
            </a:r>
            <a:r>
              <a:rPr lang="zh-CN" altLang="en-US" b="1">
                <a:latin typeface="Arial" panose="020B0604020202020204" pitchFamily="34" charset="0"/>
              </a:rPr>
              <a:t> </a:t>
            </a:r>
          </a:p>
        </p:txBody>
      </p:sp>
      <p:sp>
        <p:nvSpPr>
          <p:cNvPr id="24581" name="Rectangle 61">
            <a:extLst>
              <a:ext uri="{FF2B5EF4-FFF2-40B4-BE49-F238E27FC236}">
                <a16:creationId xmlns:a16="http://schemas.microsoft.com/office/drawing/2014/main" id="{3B3468C7-C00C-4E8E-9848-C575119F7595}"/>
              </a:ext>
            </a:extLst>
          </p:cNvPr>
          <p:cNvSpPr>
            <a:spLocks noChangeArrowheads="1"/>
          </p:cNvSpPr>
          <p:nvPr/>
        </p:nvSpPr>
        <p:spPr bwMode="auto">
          <a:xfrm>
            <a:off x="2063750" y="2708276"/>
            <a:ext cx="5329238" cy="1031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线粒体</a:t>
            </a:r>
            <a:r>
              <a:rPr lang="en-US" altLang="zh-CN" b="1"/>
              <a:t>DNA</a:t>
            </a:r>
            <a:r>
              <a:rPr lang="zh-CN" altLang="en-US" b="1"/>
              <a:t>发生变异所致</a:t>
            </a:r>
          </a:p>
          <a:p>
            <a:pPr eaLnBrk="1" hangingPunct="1">
              <a:buClr>
                <a:schemeClr val="hlink"/>
              </a:buClr>
              <a:buFont typeface="Wingdings" panose="05000000000000000000" pitchFamily="2" charset="2"/>
              <a:buChar char="Ø"/>
            </a:pPr>
            <a:r>
              <a:rPr lang="zh-CN" altLang="en-US" b="1"/>
              <a:t>呈母系遗传 </a:t>
            </a:r>
          </a:p>
        </p:txBody>
      </p:sp>
      <p:grpSp>
        <p:nvGrpSpPr>
          <p:cNvPr id="24582" name="Group 92">
            <a:extLst>
              <a:ext uri="{FF2B5EF4-FFF2-40B4-BE49-F238E27FC236}">
                <a16:creationId xmlns:a16="http://schemas.microsoft.com/office/drawing/2014/main" id="{3BD2ECFF-55A1-4B06-B8B8-B3E0C276795C}"/>
              </a:ext>
            </a:extLst>
          </p:cNvPr>
          <p:cNvGrpSpPr>
            <a:grpSpLocks/>
          </p:cNvGrpSpPr>
          <p:nvPr/>
        </p:nvGrpSpPr>
        <p:grpSpPr bwMode="auto">
          <a:xfrm>
            <a:off x="1752601" y="1371601"/>
            <a:ext cx="2759075" cy="519113"/>
            <a:chOff x="144" y="816"/>
            <a:chExt cx="2688" cy="342"/>
          </a:xfrm>
        </p:grpSpPr>
        <p:sp>
          <p:nvSpPr>
            <p:cNvPr id="24594" name="Rectangle 93">
              <a:extLst>
                <a:ext uri="{FF2B5EF4-FFF2-40B4-BE49-F238E27FC236}">
                  <a16:creationId xmlns:a16="http://schemas.microsoft.com/office/drawing/2014/main" id="{622C0973-BA24-4ACF-AB9E-DCEC7C742CE9}"/>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分类及遗传方式  </a:t>
              </a:r>
            </a:p>
          </p:txBody>
        </p:sp>
        <p:sp>
          <p:nvSpPr>
            <p:cNvPr id="24595" name="Line 94">
              <a:extLst>
                <a:ext uri="{FF2B5EF4-FFF2-40B4-BE49-F238E27FC236}">
                  <a16:creationId xmlns:a16="http://schemas.microsoft.com/office/drawing/2014/main" id="{7A81C7A3-127D-4C76-9B33-D42980326EF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24583" name="Group 95">
            <a:extLst>
              <a:ext uri="{FF2B5EF4-FFF2-40B4-BE49-F238E27FC236}">
                <a16:creationId xmlns:a16="http://schemas.microsoft.com/office/drawing/2014/main" id="{1B5D2F61-9410-432F-B44E-7C54C2EE1BAC}"/>
              </a:ext>
            </a:extLst>
          </p:cNvPr>
          <p:cNvGrpSpPr>
            <a:grpSpLocks/>
          </p:cNvGrpSpPr>
          <p:nvPr/>
        </p:nvGrpSpPr>
        <p:grpSpPr bwMode="auto">
          <a:xfrm>
            <a:off x="1774825" y="620713"/>
            <a:ext cx="7327900" cy="685800"/>
            <a:chOff x="144" y="384"/>
            <a:chExt cx="4616" cy="432"/>
          </a:xfrm>
        </p:grpSpPr>
        <p:sp>
          <p:nvSpPr>
            <p:cNvPr id="24592" name="Rectangle 96">
              <a:hlinkClick r:id="rId2" action="ppaction://hlinksldjump"/>
              <a:extLst>
                <a:ext uri="{FF2B5EF4-FFF2-40B4-BE49-F238E27FC236}">
                  <a16:creationId xmlns:a16="http://schemas.microsoft.com/office/drawing/2014/main" id="{EDF5BF09-6AD6-4326-B35F-A705A9BCDFC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24593" name="Picture 97" descr="图片1">
              <a:extLst>
                <a:ext uri="{FF2B5EF4-FFF2-40B4-BE49-F238E27FC236}">
                  <a16:creationId xmlns:a16="http://schemas.microsoft.com/office/drawing/2014/main" id="{EE13363D-6E41-4E34-A6FD-CDA7DA08B04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4" name="Group 98">
            <a:extLst>
              <a:ext uri="{FF2B5EF4-FFF2-40B4-BE49-F238E27FC236}">
                <a16:creationId xmlns:a16="http://schemas.microsoft.com/office/drawing/2014/main" id="{8D410567-AAD4-467E-8CCA-843C9F104680}"/>
              </a:ext>
            </a:extLst>
          </p:cNvPr>
          <p:cNvGrpSpPr>
            <a:grpSpLocks/>
          </p:cNvGrpSpPr>
          <p:nvPr/>
        </p:nvGrpSpPr>
        <p:grpSpPr bwMode="auto">
          <a:xfrm>
            <a:off x="2017714" y="1968501"/>
            <a:ext cx="5311775" cy="688975"/>
            <a:chOff x="720" y="1392"/>
            <a:chExt cx="4058" cy="480"/>
          </a:xfrm>
        </p:grpSpPr>
        <p:sp>
          <p:nvSpPr>
            <p:cNvPr id="46179" name="AutoShape 99">
              <a:extLst>
                <a:ext uri="{FF2B5EF4-FFF2-40B4-BE49-F238E27FC236}">
                  <a16:creationId xmlns:a16="http://schemas.microsoft.com/office/drawing/2014/main" id="{77EC6B1E-B9B9-4267-8380-C90B0D5B833B}"/>
                </a:ext>
              </a:extLst>
            </p:cNvPr>
            <p:cNvSpPr>
              <a:spLocks noChangeArrowheads="1"/>
            </p:cNvSpPr>
            <p:nvPr/>
          </p:nvSpPr>
          <p:spPr bwMode="gray">
            <a:xfrm>
              <a:off x="720" y="1392"/>
              <a:ext cx="4058" cy="480"/>
            </a:xfrm>
            <a:prstGeom prst="roundRect">
              <a:avLst>
                <a:gd name="adj" fmla="val 17509"/>
              </a:avLst>
            </a:prstGeom>
            <a:gradFill rotWithShape="1">
              <a:gsLst>
                <a:gs pos="0">
                  <a:schemeClr val="folHlink"/>
                </a:gs>
                <a:gs pos="50000">
                  <a:schemeClr val="folHlink">
                    <a:gamma/>
                    <a:shade val="92157"/>
                    <a:invGamma/>
                  </a:schemeClr>
                </a:gs>
                <a:gs pos="100000">
                  <a:schemeClr val="folHlink"/>
                </a:gs>
              </a:gsLst>
              <a:lin ang="5400000" scaled="1"/>
            </a:gradFill>
            <a:ln>
              <a:noFill/>
            </a:ln>
            <a:effectLst/>
          </p:spPr>
          <p:txBody>
            <a:bodyPr wrap="none" anchor="ctr"/>
            <a:lstStyle/>
            <a:p>
              <a:pPr>
                <a:defRPr/>
              </a:pPr>
              <a:endParaRPr lang="zh-CN" altLang="en-US"/>
            </a:p>
          </p:txBody>
        </p:sp>
        <p:grpSp>
          <p:nvGrpSpPr>
            <p:cNvPr id="24589" name="Group 100">
              <a:extLst>
                <a:ext uri="{FF2B5EF4-FFF2-40B4-BE49-F238E27FC236}">
                  <a16:creationId xmlns:a16="http://schemas.microsoft.com/office/drawing/2014/main" id="{F0619A81-700C-4940-BB44-6E7403E461C0}"/>
                </a:ext>
              </a:extLst>
            </p:cNvPr>
            <p:cNvGrpSpPr>
              <a:grpSpLocks/>
            </p:cNvGrpSpPr>
            <p:nvPr/>
          </p:nvGrpSpPr>
          <p:grpSpPr bwMode="auto">
            <a:xfrm>
              <a:off x="730" y="1407"/>
              <a:ext cx="4043" cy="444"/>
              <a:chOff x="744" y="1407"/>
              <a:chExt cx="3988" cy="444"/>
            </a:xfrm>
          </p:grpSpPr>
          <p:sp>
            <p:nvSpPr>
              <p:cNvPr id="46181" name="AutoShape 101">
                <a:extLst>
                  <a:ext uri="{FF2B5EF4-FFF2-40B4-BE49-F238E27FC236}">
                    <a16:creationId xmlns:a16="http://schemas.microsoft.com/office/drawing/2014/main" id="{4504BBC2-B3F8-4559-AF8F-CBB7039D9D2A}"/>
                  </a:ext>
                </a:extLst>
              </p:cNvPr>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a:noFill/>
              </a:ln>
              <a:effectLst/>
            </p:spPr>
            <p:txBody>
              <a:bodyPr wrap="none" anchor="ctr"/>
              <a:lstStyle/>
              <a:p>
                <a:pPr>
                  <a:defRPr/>
                </a:pPr>
                <a:endParaRPr lang="zh-CN" altLang="en-US"/>
              </a:p>
            </p:txBody>
          </p:sp>
          <p:sp>
            <p:nvSpPr>
              <p:cNvPr id="46182" name="AutoShape 102">
                <a:extLst>
                  <a:ext uri="{FF2B5EF4-FFF2-40B4-BE49-F238E27FC236}">
                    <a16:creationId xmlns:a16="http://schemas.microsoft.com/office/drawing/2014/main" id="{EF7E43A4-17EE-4CCE-9F88-5929636F549C}"/>
                  </a:ext>
                </a:extLst>
              </p:cNvPr>
              <p:cNvSpPr>
                <a:spLocks noChangeArrowheads="1"/>
              </p:cNvSpPr>
              <p:nvPr/>
            </p:nvSpPr>
            <p:spPr bwMode="gray">
              <a:xfrm>
                <a:off x="744" y="1407"/>
                <a:ext cx="3988" cy="115"/>
              </a:xfrm>
              <a:prstGeom prst="roundRect">
                <a:avLst>
                  <a:gd name="adj" fmla="val 50000"/>
                </a:avLst>
              </a:prstGeom>
              <a:gradFill rotWithShape="1">
                <a:gsLst>
                  <a:gs pos="0">
                    <a:schemeClr val="folHlink">
                      <a:gamma/>
                      <a:tint val="0"/>
                      <a:invGamma/>
                    </a:schemeClr>
                  </a:gs>
                  <a:gs pos="100000">
                    <a:schemeClr val="folHlink">
                      <a:alpha val="0"/>
                    </a:schemeClr>
                  </a:gs>
                </a:gsLst>
                <a:lin ang="5400000" scaled="1"/>
              </a:gradFill>
              <a:ln>
                <a:noFill/>
              </a:ln>
              <a:effectLst/>
            </p:spPr>
            <p:txBody>
              <a:bodyPr wrap="none" anchor="ctr"/>
              <a:lstStyle/>
              <a:p>
                <a:pPr>
                  <a:defRPr/>
                </a:pPr>
                <a:endParaRPr lang="zh-CN" altLang="en-US"/>
              </a:p>
            </p:txBody>
          </p:sp>
        </p:grpSp>
      </p:grpSp>
      <p:sp>
        <p:nvSpPr>
          <p:cNvPr id="24585" name="Text Box 103">
            <a:extLst>
              <a:ext uri="{FF2B5EF4-FFF2-40B4-BE49-F238E27FC236}">
                <a16:creationId xmlns:a16="http://schemas.microsoft.com/office/drawing/2014/main" id="{448087B4-F774-4E3D-A002-3BEAEB9BD786}"/>
              </a:ext>
            </a:extLst>
          </p:cNvPr>
          <p:cNvSpPr txBox="1">
            <a:spLocks noChangeArrowheads="1"/>
          </p:cNvSpPr>
          <p:nvPr/>
        </p:nvSpPr>
        <p:spPr bwMode="white">
          <a:xfrm>
            <a:off x="2495550" y="2060576"/>
            <a:ext cx="449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Clr>
                <a:schemeClr val="tx1"/>
              </a:buClr>
            </a:pPr>
            <a:r>
              <a:rPr lang="zh-CN" altLang="en-US" b="1"/>
              <a:t>线粒体基因病 </a:t>
            </a:r>
          </a:p>
        </p:txBody>
      </p:sp>
      <p:pic>
        <p:nvPicPr>
          <p:cNvPr id="24586" name="Picture 104" descr="1">
            <a:extLst>
              <a:ext uri="{FF2B5EF4-FFF2-40B4-BE49-F238E27FC236}">
                <a16:creationId xmlns:a16="http://schemas.microsoft.com/office/drawing/2014/main" id="{2C58F2A9-A940-453B-A6A1-D1A9333E2BB2}"/>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l="42606" t="64474" r="19473"/>
          <a:stretch>
            <a:fillRect/>
          </a:stretch>
        </p:blipFill>
        <p:spPr bwMode="auto">
          <a:xfrm>
            <a:off x="1817688" y="1931989"/>
            <a:ext cx="7921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 Box 105">
            <a:extLst>
              <a:ext uri="{FF2B5EF4-FFF2-40B4-BE49-F238E27FC236}">
                <a16:creationId xmlns:a16="http://schemas.microsoft.com/office/drawing/2014/main" id="{C0E7B22D-44E0-4122-A4DC-0AB6B2C78EED}"/>
              </a:ext>
            </a:extLst>
          </p:cNvPr>
          <p:cNvSpPr txBox="1">
            <a:spLocks noChangeArrowheads="1"/>
          </p:cNvSpPr>
          <p:nvPr/>
        </p:nvSpPr>
        <p:spPr bwMode="white">
          <a:xfrm>
            <a:off x="2163763" y="2068513"/>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2400" b="1">
                <a:solidFill>
                  <a:schemeClr val="bg1"/>
                </a:solidFill>
                <a:latin typeface="Arial" panose="020B0604020202020204" pitchFamily="34" charset="0"/>
                <a:cs typeface="Arial" panose="020B0604020202020204" pitchFamily="34" charset="0"/>
              </a:rPr>
              <a:t>4</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4" name="Group 2">
            <a:extLst>
              <a:ext uri="{FF2B5EF4-FFF2-40B4-BE49-F238E27FC236}">
                <a16:creationId xmlns:a16="http://schemas.microsoft.com/office/drawing/2014/main" id="{A5E7510F-5C8A-4D8F-AC3E-086605362830}"/>
              </a:ext>
            </a:extLst>
          </p:cNvPr>
          <p:cNvGrpSpPr>
            <a:grpSpLocks/>
          </p:cNvGrpSpPr>
          <p:nvPr/>
        </p:nvGrpSpPr>
        <p:grpSpPr bwMode="auto">
          <a:xfrm>
            <a:off x="1524000" y="381000"/>
            <a:ext cx="228600" cy="6248400"/>
            <a:chOff x="0" y="240"/>
            <a:chExt cx="144" cy="3936"/>
          </a:xfrm>
        </p:grpSpPr>
        <p:grpSp>
          <p:nvGrpSpPr>
            <p:cNvPr id="166922" name="Group 3">
              <a:extLst>
                <a:ext uri="{FF2B5EF4-FFF2-40B4-BE49-F238E27FC236}">
                  <a16:creationId xmlns:a16="http://schemas.microsoft.com/office/drawing/2014/main" id="{51A3752A-4A80-417E-A7DB-2053ECCFFB0E}"/>
                </a:ext>
              </a:extLst>
            </p:cNvPr>
            <p:cNvGrpSpPr>
              <a:grpSpLocks/>
            </p:cNvGrpSpPr>
            <p:nvPr/>
          </p:nvGrpSpPr>
          <p:grpSpPr bwMode="auto">
            <a:xfrm>
              <a:off x="0" y="240"/>
              <a:ext cx="96" cy="3936"/>
              <a:chOff x="-8" y="768"/>
              <a:chExt cx="136" cy="3552"/>
            </a:xfrm>
          </p:grpSpPr>
          <p:sp>
            <p:nvSpPr>
              <p:cNvPr id="166924" name="Rectangle 4">
                <a:extLst>
                  <a:ext uri="{FF2B5EF4-FFF2-40B4-BE49-F238E27FC236}">
                    <a16:creationId xmlns:a16="http://schemas.microsoft.com/office/drawing/2014/main" id="{ED3BEAF9-6E13-4B99-9FF4-F3845524B91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66925" name="Line 5">
                <a:extLst>
                  <a:ext uri="{FF2B5EF4-FFF2-40B4-BE49-F238E27FC236}">
                    <a16:creationId xmlns:a16="http://schemas.microsoft.com/office/drawing/2014/main" id="{BD7F87BC-A2F5-4979-9665-214AA40E24A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6923" name="Line 18">
              <a:extLst>
                <a:ext uri="{FF2B5EF4-FFF2-40B4-BE49-F238E27FC236}">
                  <a16:creationId xmlns:a16="http://schemas.microsoft.com/office/drawing/2014/main" id="{0255A942-91DF-4299-BB1B-BB515E75F45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66915" name="Group 10">
            <a:extLst>
              <a:ext uri="{FF2B5EF4-FFF2-40B4-BE49-F238E27FC236}">
                <a16:creationId xmlns:a16="http://schemas.microsoft.com/office/drawing/2014/main" id="{02849631-6397-4A4F-ACDF-E75140E5211F}"/>
              </a:ext>
            </a:extLst>
          </p:cNvPr>
          <p:cNvGrpSpPr>
            <a:grpSpLocks/>
          </p:cNvGrpSpPr>
          <p:nvPr/>
        </p:nvGrpSpPr>
        <p:grpSpPr bwMode="auto">
          <a:xfrm>
            <a:off x="1752600" y="1371601"/>
            <a:ext cx="1822450" cy="519113"/>
            <a:chOff x="144" y="816"/>
            <a:chExt cx="2688" cy="342"/>
          </a:xfrm>
        </p:grpSpPr>
        <p:sp>
          <p:nvSpPr>
            <p:cNvPr id="166920" name="Rectangle 11">
              <a:extLst>
                <a:ext uri="{FF2B5EF4-FFF2-40B4-BE49-F238E27FC236}">
                  <a16:creationId xmlns:a16="http://schemas.microsoft.com/office/drawing/2014/main" id="{FAD5EFED-CC94-48C7-83F1-C6CBD5E74AE7}"/>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预    后</a:t>
              </a:r>
            </a:p>
          </p:txBody>
        </p:sp>
        <p:sp>
          <p:nvSpPr>
            <p:cNvPr id="166921" name="Line 12">
              <a:extLst>
                <a:ext uri="{FF2B5EF4-FFF2-40B4-BE49-F238E27FC236}">
                  <a16:creationId xmlns:a16="http://schemas.microsoft.com/office/drawing/2014/main" id="{B743A9C4-C66F-47FA-839C-83DEF7522963}"/>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66916" name="Rectangle 16">
            <a:extLst>
              <a:ext uri="{FF2B5EF4-FFF2-40B4-BE49-F238E27FC236}">
                <a16:creationId xmlns:a16="http://schemas.microsoft.com/office/drawing/2014/main" id="{4096A094-B922-4FF4-AF1E-2FEC52D110C0}"/>
              </a:ext>
            </a:extLst>
          </p:cNvPr>
          <p:cNvSpPr>
            <a:spLocks noChangeArrowheads="1"/>
          </p:cNvSpPr>
          <p:nvPr/>
        </p:nvSpPr>
        <p:spPr bwMode="auto">
          <a:xfrm>
            <a:off x="2208214" y="2636839"/>
            <a:ext cx="7343775" cy="15446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大部分</a:t>
            </a:r>
            <a:r>
              <a:rPr lang="en-US" altLang="zh-CN" b="1"/>
              <a:t>NFI </a:t>
            </a:r>
            <a:r>
              <a:rPr lang="zh-CN" altLang="en-US" b="1"/>
              <a:t>病人可以存活相当长的时间 </a:t>
            </a:r>
          </a:p>
          <a:p>
            <a:pPr eaLnBrk="1" hangingPunct="1">
              <a:buClr>
                <a:schemeClr val="hlink"/>
              </a:buClr>
              <a:buFont typeface="Wingdings" panose="05000000000000000000" pitchFamily="2" charset="2"/>
              <a:buChar char="Ø"/>
            </a:pPr>
            <a:r>
              <a:rPr lang="zh-CN" altLang="en-US" b="1"/>
              <a:t>但是当合并有高血压、脊髓损害或肿瘤恶变</a:t>
            </a:r>
          </a:p>
          <a:p>
            <a:pPr eaLnBrk="1" hangingPunct="1">
              <a:buClr>
                <a:schemeClr val="hlink"/>
              </a:buClr>
              <a:buFont typeface="Wingdings" panose="05000000000000000000" pitchFamily="2" charset="2"/>
              <a:buNone/>
            </a:pPr>
            <a:r>
              <a:rPr lang="zh-CN" altLang="en-US" b="1"/>
              <a:t>  时，总体的预期寿命将减少</a:t>
            </a:r>
            <a:r>
              <a:rPr lang="en-US" altLang="zh-CN" b="1"/>
              <a:t>15</a:t>
            </a:r>
            <a:r>
              <a:rPr lang="zh-CN" altLang="en-US" b="1"/>
              <a:t>年左右</a:t>
            </a:r>
            <a:r>
              <a:rPr lang="zh-CN" altLang="en-US" sz="2400" b="1"/>
              <a:t> </a:t>
            </a:r>
          </a:p>
        </p:txBody>
      </p:sp>
      <p:grpSp>
        <p:nvGrpSpPr>
          <p:cNvPr id="166917" name="Group 17">
            <a:extLst>
              <a:ext uri="{FF2B5EF4-FFF2-40B4-BE49-F238E27FC236}">
                <a16:creationId xmlns:a16="http://schemas.microsoft.com/office/drawing/2014/main" id="{D218AEC9-9AD0-4C74-A924-751F1D380E32}"/>
              </a:ext>
            </a:extLst>
          </p:cNvPr>
          <p:cNvGrpSpPr>
            <a:grpSpLocks/>
          </p:cNvGrpSpPr>
          <p:nvPr/>
        </p:nvGrpSpPr>
        <p:grpSpPr bwMode="auto">
          <a:xfrm>
            <a:off x="1774825" y="620713"/>
            <a:ext cx="7327900" cy="685800"/>
            <a:chOff x="144" y="384"/>
            <a:chExt cx="4616" cy="432"/>
          </a:xfrm>
        </p:grpSpPr>
        <p:sp>
          <p:nvSpPr>
            <p:cNvPr id="166918" name="Rectangle 18">
              <a:hlinkClick r:id="rId2" action="ppaction://hlinksldjump"/>
              <a:extLst>
                <a:ext uri="{FF2B5EF4-FFF2-40B4-BE49-F238E27FC236}">
                  <a16:creationId xmlns:a16="http://schemas.microsoft.com/office/drawing/2014/main" id="{A7A82883-63DD-41D2-86D1-ABD16FABE5B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一、神经纤维瘤病  </a:t>
              </a:r>
              <a:r>
                <a:rPr lang="zh-CN" altLang="en-US" b="1">
                  <a:solidFill>
                    <a:schemeClr val="tx2"/>
                  </a:solidFill>
                </a:rPr>
                <a:t>    </a:t>
              </a:r>
            </a:p>
          </p:txBody>
        </p:sp>
        <p:pic>
          <p:nvPicPr>
            <p:cNvPr id="166919" name="Picture 19" descr="图片1">
              <a:extLst>
                <a:ext uri="{FF2B5EF4-FFF2-40B4-BE49-F238E27FC236}">
                  <a16:creationId xmlns:a16="http://schemas.microsoft.com/office/drawing/2014/main" id="{4BA718C3-85A8-4983-B501-65D3048768E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8" name="Group 24">
            <a:extLst>
              <a:ext uri="{FF2B5EF4-FFF2-40B4-BE49-F238E27FC236}">
                <a16:creationId xmlns:a16="http://schemas.microsoft.com/office/drawing/2014/main" id="{76532988-61B5-4E31-A4AD-78D8799D38B9}"/>
              </a:ext>
            </a:extLst>
          </p:cNvPr>
          <p:cNvGrpSpPr>
            <a:grpSpLocks/>
          </p:cNvGrpSpPr>
          <p:nvPr/>
        </p:nvGrpSpPr>
        <p:grpSpPr bwMode="auto">
          <a:xfrm>
            <a:off x="1524000" y="381000"/>
            <a:ext cx="228600" cy="6248400"/>
            <a:chOff x="0" y="240"/>
            <a:chExt cx="144" cy="3936"/>
          </a:xfrm>
        </p:grpSpPr>
        <p:grpSp>
          <p:nvGrpSpPr>
            <p:cNvPr id="167952" name="Group 3">
              <a:extLst>
                <a:ext uri="{FF2B5EF4-FFF2-40B4-BE49-F238E27FC236}">
                  <a16:creationId xmlns:a16="http://schemas.microsoft.com/office/drawing/2014/main" id="{C98E667C-BF6D-4271-9B75-B6BDEE95FC21}"/>
                </a:ext>
              </a:extLst>
            </p:cNvPr>
            <p:cNvGrpSpPr>
              <a:grpSpLocks/>
            </p:cNvGrpSpPr>
            <p:nvPr/>
          </p:nvGrpSpPr>
          <p:grpSpPr bwMode="auto">
            <a:xfrm>
              <a:off x="0" y="240"/>
              <a:ext cx="96" cy="3936"/>
              <a:chOff x="-8" y="768"/>
              <a:chExt cx="136" cy="3552"/>
            </a:xfrm>
          </p:grpSpPr>
          <p:sp>
            <p:nvSpPr>
              <p:cNvPr id="167954" name="Rectangle 4">
                <a:extLst>
                  <a:ext uri="{FF2B5EF4-FFF2-40B4-BE49-F238E27FC236}">
                    <a16:creationId xmlns:a16="http://schemas.microsoft.com/office/drawing/2014/main" id="{CAF4865D-5E94-42BC-AB68-A4A43BBBD803}"/>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67955" name="Line 5">
                <a:extLst>
                  <a:ext uri="{FF2B5EF4-FFF2-40B4-BE49-F238E27FC236}">
                    <a16:creationId xmlns:a16="http://schemas.microsoft.com/office/drawing/2014/main" id="{47841ED3-3496-4ACD-B2F9-6CB28184EDF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7953" name="Line 18">
              <a:extLst>
                <a:ext uri="{FF2B5EF4-FFF2-40B4-BE49-F238E27FC236}">
                  <a16:creationId xmlns:a16="http://schemas.microsoft.com/office/drawing/2014/main" id="{6F902B68-4B93-47BB-AC00-FA316486964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482322" name="AutoShape 18">
            <a:extLst>
              <a:ext uri="{FF2B5EF4-FFF2-40B4-BE49-F238E27FC236}">
                <a16:creationId xmlns:a16="http://schemas.microsoft.com/office/drawing/2014/main" id="{CA41E372-70AE-4A6B-A3CE-9C89888BB0D2}"/>
              </a:ext>
            </a:extLst>
          </p:cNvPr>
          <p:cNvSpPr>
            <a:spLocks noChangeArrowheads="1"/>
          </p:cNvSpPr>
          <p:nvPr/>
        </p:nvSpPr>
        <p:spPr bwMode="ltGray">
          <a:xfrm>
            <a:off x="4129088" y="2143125"/>
            <a:ext cx="5422900" cy="1314450"/>
          </a:xfrm>
          <a:prstGeom prst="roundRect">
            <a:avLst>
              <a:gd name="adj" fmla="val 11505"/>
            </a:avLst>
          </a:prstGeom>
          <a:gradFill rotWithShape="1">
            <a:gsLst>
              <a:gs pos="0">
                <a:schemeClr val="accent2"/>
              </a:gs>
              <a:gs pos="100000">
                <a:schemeClr val="accent2">
                  <a:gamma/>
                  <a:shade val="46275"/>
                  <a:invGamma/>
                  <a:alpha val="0"/>
                </a:schemeClr>
              </a:gs>
            </a:gsLst>
            <a:lin ang="0" scaled="1"/>
          </a:gradFill>
          <a:ln>
            <a:noFill/>
          </a:ln>
          <a:effectLst/>
        </p:spPr>
        <p:txBody>
          <a:bodyPr wrap="none" anchor="ctr"/>
          <a:lstStyle/>
          <a:p>
            <a:pPr>
              <a:defRPr/>
            </a:pPr>
            <a:endParaRPr lang="zh-CN" altLang="en-US"/>
          </a:p>
        </p:txBody>
      </p:sp>
      <p:grpSp>
        <p:nvGrpSpPr>
          <p:cNvPr id="167940" name="Group 10">
            <a:extLst>
              <a:ext uri="{FF2B5EF4-FFF2-40B4-BE49-F238E27FC236}">
                <a16:creationId xmlns:a16="http://schemas.microsoft.com/office/drawing/2014/main" id="{DBD2EDA1-1D4D-4A75-993C-61683AFB2CE3}"/>
              </a:ext>
            </a:extLst>
          </p:cNvPr>
          <p:cNvGrpSpPr>
            <a:grpSpLocks/>
          </p:cNvGrpSpPr>
          <p:nvPr/>
        </p:nvGrpSpPr>
        <p:grpSpPr bwMode="auto">
          <a:xfrm>
            <a:off x="1752600" y="1371601"/>
            <a:ext cx="2687638" cy="519113"/>
            <a:chOff x="144" y="816"/>
            <a:chExt cx="2688" cy="342"/>
          </a:xfrm>
        </p:grpSpPr>
        <p:sp>
          <p:nvSpPr>
            <p:cNvPr id="167950" name="Rectangle 11">
              <a:extLst>
                <a:ext uri="{FF2B5EF4-FFF2-40B4-BE49-F238E27FC236}">
                  <a16:creationId xmlns:a16="http://schemas.microsoft.com/office/drawing/2014/main" id="{6AA72614-0038-4E47-B942-22476DAEC44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167951" name="Line 12">
              <a:extLst>
                <a:ext uri="{FF2B5EF4-FFF2-40B4-BE49-F238E27FC236}">
                  <a16:creationId xmlns:a16="http://schemas.microsoft.com/office/drawing/2014/main" id="{965A7A28-F750-4777-83BB-A0F228EC541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67941" name="Rectangle 15">
            <a:extLst>
              <a:ext uri="{FF2B5EF4-FFF2-40B4-BE49-F238E27FC236}">
                <a16:creationId xmlns:a16="http://schemas.microsoft.com/office/drawing/2014/main" id="{0BCB9EF8-C111-4940-A408-915E14CAB103}"/>
              </a:ext>
            </a:extLst>
          </p:cNvPr>
          <p:cNvSpPr>
            <a:spLocks noChangeArrowheads="1"/>
          </p:cNvSpPr>
          <p:nvPr/>
        </p:nvSpPr>
        <p:spPr bwMode="auto">
          <a:xfrm>
            <a:off x="4295775" y="2133601"/>
            <a:ext cx="2973388" cy="128746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lnSpc>
                <a:spcPct val="80000"/>
              </a:lnSpc>
            </a:pPr>
            <a:r>
              <a:rPr lang="zh-CN" altLang="en-US" b="1">
                <a:solidFill>
                  <a:schemeClr val="bg1"/>
                </a:solidFill>
              </a:rPr>
              <a:t>皮肤损害</a:t>
            </a:r>
          </a:p>
          <a:p>
            <a:pPr lvl="1" eaLnBrk="1" hangingPunct="1">
              <a:lnSpc>
                <a:spcPct val="80000"/>
              </a:lnSpc>
            </a:pPr>
            <a:r>
              <a:rPr lang="zh-CN" altLang="en-US" b="1">
                <a:solidFill>
                  <a:schemeClr val="bg1"/>
                </a:solidFill>
              </a:rPr>
              <a:t>癫痫发作</a:t>
            </a:r>
          </a:p>
          <a:p>
            <a:pPr lvl="1" eaLnBrk="1" hangingPunct="1">
              <a:lnSpc>
                <a:spcPct val="80000"/>
              </a:lnSpc>
            </a:pPr>
            <a:r>
              <a:rPr lang="zh-CN" altLang="en-US" b="1">
                <a:solidFill>
                  <a:schemeClr val="bg1"/>
                </a:solidFill>
              </a:rPr>
              <a:t>智能减退</a:t>
            </a:r>
          </a:p>
        </p:txBody>
      </p:sp>
      <p:sp>
        <p:nvSpPr>
          <p:cNvPr id="167942" name="Rectangle 16">
            <a:extLst>
              <a:ext uri="{FF2B5EF4-FFF2-40B4-BE49-F238E27FC236}">
                <a16:creationId xmlns:a16="http://schemas.microsoft.com/office/drawing/2014/main" id="{0FB590F3-DE7C-40B6-9B21-1DB356AC846F}"/>
              </a:ext>
            </a:extLst>
          </p:cNvPr>
          <p:cNvSpPr>
            <a:spLocks noChangeArrowheads="1"/>
          </p:cNvSpPr>
          <p:nvPr/>
        </p:nvSpPr>
        <p:spPr bwMode="auto">
          <a:xfrm>
            <a:off x="2708276" y="3716339"/>
            <a:ext cx="7491413" cy="15446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发病率为</a:t>
            </a:r>
            <a:r>
              <a:rPr lang="en-US" altLang="zh-CN" b="1"/>
              <a:t>1/10</a:t>
            </a:r>
            <a:r>
              <a:rPr lang="zh-CN" altLang="en-US" b="1"/>
              <a:t>万</a:t>
            </a:r>
          </a:p>
          <a:p>
            <a:pPr eaLnBrk="1" hangingPunct="1">
              <a:buClr>
                <a:schemeClr val="hlink"/>
              </a:buClr>
              <a:buFont typeface="Wingdings" panose="05000000000000000000" pitchFamily="2" charset="2"/>
              <a:buChar char="Ø"/>
            </a:pPr>
            <a:r>
              <a:rPr lang="zh-CN" altLang="en-US" b="1"/>
              <a:t>可见皮肤、神经系统、心脏、肾脏和其它器</a:t>
            </a:r>
          </a:p>
          <a:p>
            <a:pPr eaLnBrk="1" hangingPunct="1"/>
            <a:r>
              <a:rPr lang="zh-CN" altLang="en-US" b="1"/>
              <a:t>   官的多系统损害</a:t>
            </a:r>
          </a:p>
        </p:txBody>
      </p:sp>
      <p:sp>
        <p:nvSpPr>
          <p:cNvPr id="167943" name="AutoShape 19">
            <a:extLst>
              <a:ext uri="{FF2B5EF4-FFF2-40B4-BE49-F238E27FC236}">
                <a16:creationId xmlns:a16="http://schemas.microsoft.com/office/drawing/2014/main" id="{660A99ED-A7D7-4BC9-9B4B-EB8963A80EA2}"/>
              </a:ext>
            </a:extLst>
          </p:cNvPr>
          <p:cNvSpPr>
            <a:spLocks noChangeArrowheads="1"/>
          </p:cNvSpPr>
          <p:nvPr/>
        </p:nvSpPr>
        <p:spPr bwMode="gray">
          <a:xfrm>
            <a:off x="4206875" y="2608263"/>
            <a:ext cx="376238" cy="347662"/>
          </a:xfrm>
          <a:prstGeom prst="rightArrow">
            <a:avLst>
              <a:gd name="adj1" fmla="val 50000"/>
              <a:gd name="adj2" fmla="val 45091"/>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82324" name="AutoShape 20">
            <a:extLst>
              <a:ext uri="{FF2B5EF4-FFF2-40B4-BE49-F238E27FC236}">
                <a16:creationId xmlns:a16="http://schemas.microsoft.com/office/drawing/2014/main" id="{78CD2E02-5A6E-465D-8F06-D258ECA62543}"/>
              </a:ext>
            </a:extLst>
          </p:cNvPr>
          <p:cNvSpPr>
            <a:spLocks noChangeArrowheads="1"/>
          </p:cNvSpPr>
          <p:nvPr/>
        </p:nvSpPr>
        <p:spPr bwMode="gray">
          <a:xfrm>
            <a:off x="2638426" y="2133601"/>
            <a:ext cx="1628775" cy="1298575"/>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482325" name="Freeform 21">
            <a:extLst>
              <a:ext uri="{FF2B5EF4-FFF2-40B4-BE49-F238E27FC236}">
                <a16:creationId xmlns:a16="http://schemas.microsoft.com/office/drawing/2014/main" id="{E0A3EF25-142B-4E87-A0BC-046B088CF85B}"/>
              </a:ext>
            </a:extLst>
          </p:cNvPr>
          <p:cNvSpPr>
            <a:spLocks/>
          </p:cNvSpPr>
          <p:nvPr/>
        </p:nvSpPr>
        <p:spPr bwMode="gray">
          <a:xfrm>
            <a:off x="2836863" y="2189164"/>
            <a:ext cx="811212" cy="64928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a:noFill/>
          </a:ln>
        </p:spPr>
        <p:txBody>
          <a:bodyPr/>
          <a:lstStyle/>
          <a:p>
            <a:pPr>
              <a:defRPr/>
            </a:pPr>
            <a:endParaRPr lang="zh-CN" altLang="en-US"/>
          </a:p>
        </p:txBody>
      </p:sp>
      <p:sp>
        <p:nvSpPr>
          <p:cNvPr id="167946" name="Text Box 23">
            <a:extLst>
              <a:ext uri="{FF2B5EF4-FFF2-40B4-BE49-F238E27FC236}">
                <a16:creationId xmlns:a16="http://schemas.microsoft.com/office/drawing/2014/main" id="{73C57327-9C31-44A4-B26D-F3BB39094189}"/>
              </a:ext>
            </a:extLst>
          </p:cNvPr>
          <p:cNvSpPr txBox="1">
            <a:spLocks noChangeArrowheads="1"/>
          </p:cNvSpPr>
          <p:nvPr/>
        </p:nvSpPr>
        <p:spPr bwMode="white">
          <a:xfrm>
            <a:off x="2693989" y="2551113"/>
            <a:ext cx="1673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zh-CN" altLang="en-US" b="1">
                <a:solidFill>
                  <a:schemeClr val="bg1"/>
                </a:solidFill>
              </a:rPr>
              <a:t>临床特征</a:t>
            </a:r>
          </a:p>
        </p:txBody>
      </p:sp>
      <p:grpSp>
        <p:nvGrpSpPr>
          <p:cNvPr id="167947" name="Group 29">
            <a:extLst>
              <a:ext uri="{FF2B5EF4-FFF2-40B4-BE49-F238E27FC236}">
                <a16:creationId xmlns:a16="http://schemas.microsoft.com/office/drawing/2014/main" id="{AD0C1576-DAB6-40FD-A3D6-DCB091C4BDC2}"/>
              </a:ext>
            </a:extLst>
          </p:cNvPr>
          <p:cNvGrpSpPr>
            <a:grpSpLocks/>
          </p:cNvGrpSpPr>
          <p:nvPr/>
        </p:nvGrpSpPr>
        <p:grpSpPr bwMode="auto">
          <a:xfrm>
            <a:off x="1774825" y="620713"/>
            <a:ext cx="7327900" cy="685800"/>
            <a:chOff x="144" y="384"/>
            <a:chExt cx="4616" cy="432"/>
          </a:xfrm>
        </p:grpSpPr>
        <p:sp>
          <p:nvSpPr>
            <p:cNvPr id="167948" name="Rectangle 30">
              <a:hlinkClick r:id="rId2" action="ppaction://hlinksldjump"/>
              <a:extLst>
                <a:ext uri="{FF2B5EF4-FFF2-40B4-BE49-F238E27FC236}">
                  <a16:creationId xmlns:a16="http://schemas.microsoft.com/office/drawing/2014/main" id="{923444A0-776B-4577-8166-A5DABFDBE47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67949" name="Picture 31" descr="图片1">
              <a:extLst>
                <a:ext uri="{FF2B5EF4-FFF2-40B4-BE49-F238E27FC236}">
                  <a16:creationId xmlns:a16="http://schemas.microsoft.com/office/drawing/2014/main" id="{3679DE4C-D723-4210-935E-46F1C6D0E06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962" name="Group 2">
            <a:extLst>
              <a:ext uri="{FF2B5EF4-FFF2-40B4-BE49-F238E27FC236}">
                <a16:creationId xmlns:a16="http://schemas.microsoft.com/office/drawing/2014/main" id="{794A8B71-1CA5-4FED-94E9-4BBB7DCC90E8}"/>
              </a:ext>
            </a:extLst>
          </p:cNvPr>
          <p:cNvGrpSpPr>
            <a:grpSpLocks/>
          </p:cNvGrpSpPr>
          <p:nvPr/>
        </p:nvGrpSpPr>
        <p:grpSpPr bwMode="auto">
          <a:xfrm>
            <a:off x="1524000" y="381000"/>
            <a:ext cx="228600" cy="6248400"/>
            <a:chOff x="0" y="240"/>
            <a:chExt cx="144" cy="3936"/>
          </a:xfrm>
        </p:grpSpPr>
        <p:grpSp>
          <p:nvGrpSpPr>
            <p:cNvPr id="168977" name="Group 3">
              <a:extLst>
                <a:ext uri="{FF2B5EF4-FFF2-40B4-BE49-F238E27FC236}">
                  <a16:creationId xmlns:a16="http://schemas.microsoft.com/office/drawing/2014/main" id="{F30BDE5D-EC13-4526-A0EC-87BD9D1AFBE2}"/>
                </a:ext>
              </a:extLst>
            </p:cNvPr>
            <p:cNvGrpSpPr>
              <a:grpSpLocks/>
            </p:cNvGrpSpPr>
            <p:nvPr/>
          </p:nvGrpSpPr>
          <p:grpSpPr bwMode="auto">
            <a:xfrm>
              <a:off x="0" y="240"/>
              <a:ext cx="96" cy="3936"/>
              <a:chOff x="-8" y="768"/>
              <a:chExt cx="136" cy="3552"/>
            </a:xfrm>
          </p:grpSpPr>
          <p:sp>
            <p:nvSpPr>
              <p:cNvPr id="168979" name="Rectangle 4">
                <a:extLst>
                  <a:ext uri="{FF2B5EF4-FFF2-40B4-BE49-F238E27FC236}">
                    <a16:creationId xmlns:a16="http://schemas.microsoft.com/office/drawing/2014/main" id="{641A63E6-0A86-41B8-9D37-509339928843}"/>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68980" name="Line 5">
                <a:extLst>
                  <a:ext uri="{FF2B5EF4-FFF2-40B4-BE49-F238E27FC236}">
                    <a16:creationId xmlns:a16="http://schemas.microsoft.com/office/drawing/2014/main" id="{0733EEFD-586A-4927-BFE1-8CEE4937E84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68978" name="Line 18">
              <a:extLst>
                <a:ext uri="{FF2B5EF4-FFF2-40B4-BE49-F238E27FC236}">
                  <a16:creationId xmlns:a16="http://schemas.microsoft.com/office/drawing/2014/main" id="{20508ABF-3C6E-43A6-B9CF-288DA420ACB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68963" name="Group 11">
            <a:extLst>
              <a:ext uri="{FF2B5EF4-FFF2-40B4-BE49-F238E27FC236}">
                <a16:creationId xmlns:a16="http://schemas.microsoft.com/office/drawing/2014/main" id="{E9C2A1BB-83DC-4310-888F-48EE00597A3E}"/>
              </a:ext>
            </a:extLst>
          </p:cNvPr>
          <p:cNvGrpSpPr>
            <a:grpSpLocks/>
          </p:cNvGrpSpPr>
          <p:nvPr/>
        </p:nvGrpSpPr>
        <p:grpSpPr bwMode="auto">
          <a:xfrm>
            <a:off x="1752600" y="1371601"/>
            <a:ext cx="2687638" cy="519113"/>
            <a:chOff x="144" y="816"/>
            <a:chExt cx="2688" cy="342"/>
          </a:xfrm>
        </p:grpSpPr>
        <p:sp>
          <p:nvSpPr>
            <p:cNvPr id="168975" name="Rectangle 12">
              <a:extLst>
                <a:ext uri="{FF2B5EF4-FFF2-40B4-BE49-F238E27FC236}">
                  <a16:creationId xmlns:a16="http://schemas.microsoft.com/office/drawing/2014/main" id="{DF7975ED-FB39-4025-ABB6-FD54DE0330C1}"/>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168976" name="Line 13">
              <a:extLst>
                <a:ext uri="{FF2B5EF4-FFF2-40B4-BE49-F238E27FC236}">
                  <a16:creationId xmlns:a16="http://schemas.microsoft.com/office/drawing/2014/main" id="{12BEB302-2952-4304-A815-433D1BC8B47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168964" name="Group 36">
            <a:extLst>
              <a:ext uri="{FF2B5EF4-FFF2-40B4-BE49-F238E27FC236}">
                <a16:creationId xmlns:a16="http://schemas.microsoft.com/office/drawing/2014/main" id="{BBF3D526-A732-47B5-95B3-4410E1DB9805}"/>
              </a:ext>
            </a:extLst>
          </p:cNvPr>
          <p:cNvGrpSpPr>
            <a:grpSpLocks/>
          </p:cNvGrpSpPr>
          <p:nvPr/>
        </p:nvGrpSpPr>
        <p:grpSpPr bwMode="auto">
          <a:xfrm>
            <a:off x="2608264" y="3573463"/>
            <a:ext cx="6853237" cy="519112"/>
            <a:chOff x="1882" y="1475"/>
            <a:chExt cx="4317" cy="327"/>
          </a:xfrm>
        </p:grpSpPr>
        <p:sp>
          <p:nvSpPr>
            <p:cNvPr id="168973" name="Text Box 37">
              <a:extLst>
                <a:ext uri="{FF2B5EF4-FFF2-40B4-BE49-F238E27FC236}">
                  <a16:creationId xmlns:a16="http://schemas.microsoft.com/office/drawing/2014/main" id="{08961ED9-7453-4BAA-B6DD-9C889922F225}"/>
                </a:ext>
              </a:extLst>
            </p:cNvPr>
            <p:cNvSpPr txBox="1">
              <a:spLocks noChangeArrowheads="1"/>
            </p:cNvSpPr>
            <p:nvPr/>
          </p:nvSpPr>
          <p:spPr bwMode="auto">
            <a:xfrm>
              <a:off x="1927" y="1475"/>
              <a:ext cx="42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一个是</a:t>
              </a:r>
              <a:r>
                <a:rPr lang="en-US" altLang="zh-CN" b="1"/>
                <a:t>9q34</a:t>
              </a:r>
              <a:r>
                <a:rPr lang="zh-CN" altLang="en-US" b="1"/>
                <a:t>基因</a:t>
              </a:r>
              <a:r>
                <a:rPr lang="en-US" altLang="zh-CN" b="1"/>
                <a:t>TSC1</a:t>
              </a:r>
              <a:r>
                <a:rPr lang="zh-CN" altLang="en-US" b="1"/>
                <a:t>，编码</a:t>
              </a:r>
              <a:r>
                <a:rPr lang="en-US" altLang="zh-CN" b="1"/>
                <a:t>hamartin</a:t>
              </a:r>
              <a:r>
                <a:rPr lang="zh-CN" altLang="en-US" b="1"/>
                <a:t>蛋白</a:t>
              </a:r>
              <a:endParaRPr lang="ko-KR" altLang="en-US" b="1"/>
            </a:p>
          </p:txBody>
        </p:sp>
        <p:pic>
          <p:nvPicPr>
            <p:cNvPr id="168974" name="Picture 38" descr="볼">
              <a:extLst>
                <a:ext uri="{FF2B5EF4-FFF2-40B4-BE49-F238E27FC236}">
                  <a16:creationId xmlns:a16="http://schemas.microsoft.com/office/drawing/2014/main" id="{7613791E-0974-4EBF-A72F-C124796CB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 y="1603"/>
              <a:ext cx="6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8965" name="Group 27">
            <a:extLst>
              <a:ext uri="{FF2B5EF4-FFF2-40B4-BE49-F238E27FC236}">
                <a16:creationId xmlns:a16="http://schemas.microsoft.com/office/drawing/2014/main" id="{D5BC9041-5C71-4044-A2A4-D38934DC3568}"/>
              </a:ext>
            </a:extLst>
          </p:cNvPr>
          <p:cNvGrpSpPr>
            <a:grpSpLocks/>
          </p:cNvGrpSpPr>
          <p:nvPr/>
        </p:nvGrpSpPr>
        <p:grpSpPr bwMode="auto">
          <a:xfrm>
            <a:off x="2624139" y="4006851"/>
            <a:ext cx="7000875" cy="519113"/>
            <a:chOff x="1882" y="1007"/>
            <a:chExt cx="4410" cy="327"/>
          </a:xfrm>
        </p:grpSpPr>
        <p:sp>
          <p:nvSpPr>
            <p:cNvPr id="168971" name="Text Box 28">
              <a:extLst>
                <a:ext uri="{FF2B5EF4-FFF2-40B4-BE49-F238E27FC236}">
                  <a16:creationId xmlns:a16="http://schemas.microsoft.com/office/drawing/2014/main" id="{46D963B0-858D-4E5A-8270-41996776D726}"/>
                </a:ext>
              </a:extLst>
            </p:cNvPr>
            <p:cNvSpPr txBox="1">
              <a:spLocks noChangeArrowheads="1"/>
            </p:cNvSpPr>
            <p:nvPr/>
          </p:nvSpPr>
          <p:spPr bwMode="auto">
            <a:xfrm>
              <a:off x="1927" y="1007"/>
              <a:ext cx="43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一个是</a:t>
              </a:r>
              <a:r>
                <a:rPr lang="en-US" altLang="zh-CN" b="1"/>
                <a:t>16p13.3</a:t>
              </a:r>
              <a:r>
                <a:rPr lang="zh-CN" altLang="en-US" b="1"/>
                <a:t>基因</a:t>
              </a:r>
              <a:r>
                <a:rPr lang="en-US" altLang="zh-CN" b="1"/>
                <a:t>TSC2</a:t>
              </a:r>
              <a:r>
                <a:rPr lang="zh-CN" altLang="en-US" b="1"/>
                <a:t>，编码</a:t>
              </a:r>
              <a:r>
                <a:rPr lang="en-US" altLang="zh-CN" b="1"/>
                <a:t>tuberin</a:t>
              </a:r>
              <a:r>
                <a:rPr lang="zh-CN" altLang="en-US" b="1"/>
                <a:t>蛋白</a:t>
              </a:r>
              <a:endParaRPr lang="ko-KR" altLang="en-US" b="1"/>
            </a:p>
          </p:txBody>
        </p:sp>
        <p:pic>
          <p:nvPicPr>
            <p:cNvPr id="168972" name="Picture 29" descr="볼">
              <a:extLst>
                <a:ext uri="{FF2B5EF4-FFF2-40B4-BE49-F238E27FC236}">
                  <a16:creationId xmlns:a16="http://schemas.microsoft.com/office/drawing/2014/main" id="{2DA49E92-196A-4016-AFF0-12CB78494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 y="1162"/>
              <a:ext cx="6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8966" name="Rectangle 27">
            <a:extLst>
              <a:ext uri="{FF2B5EF4-FFF2-40B4-BE49-F238E27FC236}">
                <a16:creationId xmlns:a16="http://schemas.microsoft.com/office/drawing/2014/main" id="{0ACE24ED-C92D-4185-B001-6D0C71C23119}"/>
              </a:ext>
            </a:extLst>
          </p:cNvPr>
          <p:cNvSpPr>
            <a:spLocks noChangeArrowheads="1"/>
          </p:cNvSpPr>
          <p:nvPr/>
        </p:nvSpPr>
        <p:spPr bwMode="auto">
          <a:xfrm>
            <a:off x="2208213" y="2132014"/>
            <a:ext cx="5364162" cy="15446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常染色体显性遗传为主</a:t>
            </a:r>
          </a:p>
          <a:p>
            <a:pPr eaLnBrk="1" hangingPunct="1">
              <a:buClr>
                <a:schemeClr val="hlink"/>
              </a:buClr>
              <a:buFont typeface="Wingdings" panose="05000000000000000000" pitchFamily="2" charset="2"/>
              <a:buChar char="Ø"/>
            </a:pPr>
            <a:r>
              <a:rPr lang="zh-CN" altLang="en-US" b="1"/>
              <a:t>可见散发病例</a:t>
            </a:r>
          </a:p>
          <a:p>
            <a:pPr eaLnBrk="1" hangingPunct="1">
              <a:buClr>
                <a:schemeClr val="hlink"/>
              </a:buClr>
              <a:buFont typeface="Wingdings" panose="05000000000000000000" pitchFamily="2" charset="2"/>
              <a:buChar char="Ø"/>
            </a:pPr>
            <a:r>
              <a:rPr lang="zh-CN" altLang="en-US" b="1"/>
              <a:t>致病基因位于两个染色体位点</a:t>
            </a:r>
          </a:p>
        </p:txBody>
      </p:sp>
      <p:sp>
        <p:nvSpPr>
          <p:cNvPr id="168967" name="Rectangle 48">
            <a:extLst>
              <a:ext uri="{FF2B5EF4-FFF2-40B4-BE49-F238E27FC236}">
                <a16:creationId xmlns:a16="http://schemas.microsoft.com/office/drawing/2014/main" id="{052EFA52-A6E1-4F5D-A50F-74E83D8F1C92}"/>
              </a:ext>
            </a:extLst>
          </p:cNvPr>
          <p:cNvSpPr>
            <a:spLocks noChangeArrowheads="1"/>
          </p:cNvSpPr>
          <p:nvPr/>
        </p:nvSpPr>
        <p:spPr bwMode="auto">
          <a:xfrm>
            <a:off x="2278064" y="4868863"/>
            <a:ext cx="7921625" cy="1223962"/>
          </a:xfrm>
          <a:prstGeom prst="rect">
            <a:avLst/>
          </a:prstGeom>
          <a:solidFill>
            <a:srgbClr val="0000FF">
              <a:alpha val="10196"/>
            </a:srgbClr>
          </a:solidFill>
          <a:ln w="9525" algn="ctr">
            <a:solidFill>
              <a:schemeClr val="bg1"/>
            </a:solidFill>
            <a:miter lim="800000"/>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 typeface="Wingdings" panose="05000000000000000000" pitchFamily="2" charset="2"/>
              <a:buNone/>
            </a:pPr>
            <a:r>
              <a:rPr lang="en-US" altLang="zh-CN" b="1"/>
              <a:t>75%</a:t>
            </a:r>
            <a:r>
              <a:rPr lang="zh-CN" altLang="en-US" b="1"/>
              <a:t>到</a:t>
            </a:r>
            <a:r>
              <a:rPr lang="en-US" altLang="zh-CN" b="1"/>
              <a:t>85%</a:t>
            </a:r>
            <a:r>
              <a:rPr lang="zh-CN" altLang="en-US" b="1"/>
              <a:t>患者存在</a:t>
            </a:r>
            <a:r>
              <a:rPr lang="en-US" altLang="zh-CN" b="1"/>
              <a:t>TSC1</a:t>
            </a:r>
            <a:r>
              <a:rPr lang="zh-CN" altLang="en-US" b="1"/>
              <a:t>或</a:t>
            </a:r>
            <a:r>
              <a:rPr lang="en-US" altLang="zh-CN" b="1"/>
              <a:t>TSC2</a:t>
            </a:r>
            <a:r>
              <a:rPr lang="zh-CN" altLang="en-US" b="1"/>
              <a:t>基因突变</a:t>
            </a:r>
          </a:p>
          <a:p>
            <a:pPr eaLnBrk="1" hangingPunct="1">
              <a:spcBef>
                <a:spcPct val="0"/>
              </a:spcBef>
              <a:buFont typeface="Wingdings" panose="05000000000000000000" pitchFamily="2" charset="2"/>
              <a:buNone/>
            </a:pPr>
            <a:r>
              <a:rPr lang="zh-CN" altLang="en-US" b="1"/>
              <a:t>大约</a:t>
            </a:r>
            <a:r>
              <a:rPr lang="en-US" altLang="zh-CN" b="1"/>
              <a:t>15%</a:t>
            </a:r>
            <a:r>
              <a:rPr lang="zh-CN" altLang="en-US" b="1"/>
              <a:t>的患者无基因突变</a:t>
            </a:r>
            <a:r>
              <a:rPr lang="zh-CN" altLang="en-US"/>
              <a:t> </a:t>
            </a:r>
          </a:p>
        </p:txBody>
      </p:sp>
      <p:grpSp>
        <p:nvGrpSpPr>
          <p:cNvPr id="168968" name="Group 31">
            <a:extLst>
              <a:ext uri="{FF2B5EF4-FFF2-40B4-BE49-F238E27FC236}">
                <a16:creationId xmlns:a16="http://schemas.microsoft.com/office/drawing/2014/main" id="{F2DE434C-2100-4BEC-A105-AA1C46E42538}"/>
              </a:ext>
            </a:extLst>
          </p:cNvPr>
          <p:cNvGrpSpPr>
            <a:grpSpLocks/>
          </p:cNvGrpSpPr>
          <p:nvPr/>
        </p:nvGrpSpPr>
        <p:grpSpPr bwMode="auto">
          <a:xfrm>
            <a:off x="1774825" y="620713"/>
            <a:ext cx="7327900" cy="685800"/>
            <a:chOff x="144" y="384"/>
            <a:chExt cx="4616" cy="432"/>
          </a:xfrm>
        </p:grpSpPr>
        <p:sp>
          <p:nvSpPr>
            <p:cNvPr id="168969" name="Rectangle 32">
              <a:hlinkClick r:id="rId3" action="ppaction://hlinksldjump"/>
              <a:extLst>
                <a:ext uri="{FF2B5EF4-FFF2-40B4-BE49-F238E27FC236}">
                  <a16:creationId xmlns:a16="http://schemas.microsoft.com/office/drawing/2014/main" id="{0113A805-C9E3-4065-80EF-5F1FC39A379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68970" name="Picture 33" descr="图片1">
              <a:extLst>
                <a:ext uri="{FF2B5EF4-FFF2-40B4-BE49-F238E27FC236}">
                  <a16:creationId xmlns:a16="http://schemas.microsoft.com/office/drawing/2014/main" id="{DDC9BAD5-45ED-47C5-B251-E6A0E4D7F953}"/>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986" name="Group 2">
            <a:extLst>
              <a:ext uri="{FF2B5EF4-FFF2-40B4-BE49-F238E27FC236}">
                <a16:creationId xmlns:a16="http://schemas.microsoft.com/office/drawing/2014/main" id="{0445A69C-72E6-41EB-8EF0-7B06536A1EB6}"/>
              </a:ext>
            </a:extLst>
          </p:cNvPr>
          <p:cNvGrpSpPr>
            <a:grpSpLocks/>
          </p:cNvGrpSpPr>
          <p:nvPr/>
        </p:nvGrpSpPr>
        <p:grpSpPr bwMode="auto">
          <a:xfrm>
            <a:off x="1524000" y="381000"/>
            <a:ext cx="228600" cy="6248400"/>
            <a:chOff x="0" y="240"/>
            <a:chExt cx="144" cy="3936"/>
          </a:xfrm>
        </p:grpSpPr>
        <p:grpSp>
          <p:nvGrpSpPr>
            <p:cNvPr id="170002" name="Group 3">
              <a:extLst>
                <a:ext uri="{FF2B5EF4-FFF2-40B4-BE49-F238E27FC236}">
                  <a16:creationId xmlns:a16="http://schemas.microsoft.com/office/drawing/2014/main" id="{62FC0C38-062F-44AD-A308-6146E610EDFB}"/>
                </a:ext>
              </a:extLst>
            </p:cNvPr>
            <p:cNvGrpSpPr>
              <a:grpSpLocks/>
            </p:cNvGrpSpPr>
            <p:nvPr/>
          </p:nvGrpSpPr>
          <p:grpSpPr bwMode="auto">
            <a:xfrm>
              <a:off x="0" y="240"/>
              <a:ext cx="96" cy="3936"/>
              <a:chOff x="-8" y="768"/>
              <a:chExt cx="136" cy="3552"/>
            </a:xfrm>
          </p:grpSpPr>
          <p:sp>
            <p:nvSpPr>
              <p:cNvPr id="170004" name="Rectangle 4">
                <a:extLst>
                  <a:ext uri="{FF2B5EF4-FFF2-40B4-BE49-F238E27FC236}">
                    <a16:creationId xmlns:a16="http://schemas.microsoft.com/office/drawing/2014/main" id="{350FAA46-E0DB-422A-87EE-3B63C16B5831}"/>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70005" name="Line 5">
                <a:extLst>
                  <a:ext uri="{FF2B5EF4-FFF2-40B4-BE49-F238E27FC236}">
                    <a16:creationId xmlns:a16="http://schemas.microsoft.com/office/drawing/2014/main" id="{F8162B5C-4EEC-42FC-BBAC-5665B15D964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70003" name="Line 18">
              <a:extLst>
                <a:ext uri="{FF2B5EF4-FFF2-40B4-BE49-F238E27FC236}">
                  <a16:creationId xmlns:a16="http://schemas.microsoft.com/office/drawing/2014/main" id="{833722BB-EB89-4764-8D37-A58C88CEB93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69987" name="Group 10">
            <a:extLst>
              <a:ext uri="{FF2B5EF4-FFF2-40B4-BE49-F238E27FC236}">
                <a16:creationId xmlns:a16="http://schemas.microsoft.com/office/drawing/2014/main" id="{4CF1123F-E422-42D5-8EFB-C7A3729C847E}"/>
              </a:ext>
            </a:extLst>
          </p:cNvPr>
          <p:cNvGrpSpPr>
            <a:grpSpLocks/>
          </p:cNvGrpSpPr>
          <p:nvPr/>
        </p:nvGrpSpPr>
        <p:grpSpPr bwMode="auto">
          <a:xfrm>
            <a:off x="1752600" y="1371601"/>
            <a:ext cx="2687638" cy="519113"/>
            <a:chOff x="144" y="816"/>
            <a:chExt cx="2688" cy="342"/>
          </a:xfrm>
        </p:grpSpPr>
        <p:sp>
          <p:nvSpPr>
            <p:cNvPr id="170000" name="Rectangle 11">
              <a:extLst>
                <a:ext uri="{FF2B5EF4-FFF2-40B4-BE49-F238E27FC236}">
                  <a16:creationId xmlns:a16="http://schemas.microsoft.com/office/drawing/2014/main" id="{A52C9052-7F35-4E61-AD24-11B29B856FB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170001" name="Line 12">
              <a:extLst>
                <a:ext uri="{FF2B5EF4-FFF2-40B4-BE49-F238E27FC236}">
                  <a16:creationId xmlns:a16="http://schemas.microsoft.com/office/drawing/2014/main" id="{C0D0EF31-85A8-41EB-AC39-2138719D517E}"/>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69988" name="Oval 24">
            <a:extLst>
              <a:ext uri="{FF2B5EF4-FFF2-40B4-BE49-F238E27FC236}">
                <a16:creationId xmlns:a16="http://schemas.microsoft.com/office/drawing/2014/main" id="{8DC4F576-FD00-4B9D-AE66-69A793F1032A}"/>
              </a:ext>
            </a:extLst>
          </p:cNvPr>
          <p:cNvSpPr>
            <a:spLocks noChangeArrowheads="1"/>
          </p:cNvSpPr>
          <p:nvPr/>
        </p:nvSpPr>
        <p:spPr bwMode="auto">
          <a:xfrm>
            <a:off x="3756025" y="3357563"/>
            <a:ext cx="1887538" cy="1096962"/>
          </a:xfrm>
          <a:prstGeom prst="ellips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t>hamartin</a:t>
            </a:r>
          </a:p>
          <a:p>
            <a:pPr algn="ctr" eaLnBrk="1" hangingPunct="1">
              <a:spcBef>
                <a:spcPct val="0"/>
              </a:spcBef>
            </a:pPr>
            <a:r>
              <a:rPr lang="en-US" altLang="zh-CN" b="1"/>
              <a:t>tuberin</a:t>
            </a:r>
          </a:p>
        </p:txBody>
      </p:sp>
      <p:sp>
        <p:nvSpPr>
          <p:cNvPr id="169989" name="Rectangle 25">
            <a:extLst>
              <a:ext uri="{FF2B5EF4-FFF2-40B4-BE49-F238E27FC236}">
                <a16:creationId xmlns:a16="http://schemas.microsoft.com/office/drawing/2014/main" id="{8F5AE46E-176F-4B1F-8D3D-9FD1BB2B9F75}"/>
              </a:ext>
            </a:extLst>
          </p:cNvPr>
          <p:cNvSpPr>
            <a:spLocks noChangeArrowheads="1"/>
          </p:cNvSpPr>
          <p:nvPr/>
        </p:nvSpPr>
        <p:spPr bwMode="auto">
          <a:xfrm>
            <a:off x="5772151" y="3644901"/>
            <a:ext cx="995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t>Rheb</a:t>
            </a:r>
          </a:p>
        </p:txBody>
      </p:sp>
      <p:sp>
        <p:nvSpPr>
          <p:cNvPr id="169990" name="Line 26">
            <a:extLst>
              <a:ext uri="{FF2B5EF4-FFF2-40B4-BE49-F238E27FC236}">
                <a16:creationId xmlns:a16="http://schemas.microsoft.com/office/drawing/2014/main" id="{6BA3AA75-21A4-494E-9F08-2C056641209B}"/>
              </a:ext>
            </a:extLst>
          </p:cNvPr>
          <p:cNvSpPr>
            <a:spLocks noChangeShapeType="1"/>
          </p:cNvSpPr>
          <p:nvPr/>
        </p:nvSpPr>
        <p:spPr bwMode="auto">
          <a:xfrm>
            <a:off x="5556250" y="3500438"/>
            <a:ext cx="1447800" cy="0"/>
          </a:xfrm>
          <a:prstGeom prst="line">
            <a:avLst/>
          </a:prstGeom>
          <a:noFill/>
          <a:ln w="76200">
            <a:solidFill>
              <a:srgbClr val="339966"/>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69991" name="Line 27">
            <a:extLst>
              <a:ext uri="{FF2B5EF4-FFF2-40B4-BE49-F238E27FC236}">
                <a16:creationId xmlns:a16="http://schemas.microsoft.com/office/drawing/2014/main" id="{3C73E37B-4AD6-48A8-B266-53D07987EB3F}"/>
              </a:ext>
            </a:extLst>
          </p:cNvPr>
          <p:cNvSpPr>
            <a:spLocks noChangeShapeType="1"/>
          </p:cNvSpPr>
          <p:nvPr/>
        </p:nvSpPr>
        <p:spPr bwMode="auto">
          <a:xfrm>
            <a:off x="5629275" y="4365625"/>
            <a:ext cx="1447800" cy="0"/>
          </a:xfrm>
          <a:prstGeom prst="line">
            <a:avLst/>
          </a:prstGeom>
          <a:noFill/>
          <a:ln w="76200">
            <a:solidFill>
              <a:srgbClr val="FF66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69992" name="Rectangle 28">
            <a:extLst>
              <a:ext uri="{FF2B5EF4-FFF2-40B4-BE49-F238E27FC236}">
                <a16:creationId xmlns:a16="http://schemas.microsoft.com/office/drawing/2014/main" id="{DFB278B5-0927-4382-ABDA-EE07C4040568}"/>
              </a:ext>
            </a:extLst>
          </p:cNvPr>
          <p:cNvSpPr>
            <a:spLocks noChangeArrowheads="1"/>
          </p:cNvSpPr>
          <p:nvPr/>
        </p:nvSpPr>
        <p:spPr bwMode="auto">
          <a:xfrm>
            <a:off x="5700713" y="4437063"/>
            <a:ext cx="1255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a:t>
            </a:r>
            <a:r>
              <a:rPr lang="zh-CN" altLang="en-US" b="1">
                <a:solidFill>
                  <a:srgbClr val="FF0066"/>
                </a:solidFill>
                <a:latin typeface="Arial" panose="020B0604020202020204" pitchFamily="34" charset="0"/>
              </a:rPr>
              <a:t>＋</a:t>
            </a:r>
            <a:r>
              <a:rPr lang="zh-CN" altLang="en-US" b="1">
                <a:latin typeface="Arial" panose="020B0604020202020204" pitchFamily="34" charset="0"/>
              </a:rPr>
              <a:t>）</a:t>
            </a:r>
          </a:p>
        </p:txBody>
      </p:sp>
      <p:sp>
        <p:nvSpPr>
          <p:cNvPr id="169993" name="Rectangle 29">
            <a:extLst>
              <a:ext uri="{FF2B5EF4-FFF2-40B4-BE49-F238E27FC236}">
                <a16:creationId xmlns:a16="http://schemas.microsoft.com/office/drawing/2014/main" id="{5558E8B9-1A26-4C27-B6F0-7A978FB724CC}"/>
              </a:ext>
            </a:extLst>
          </p:cNvPr>
          <p:cNvSpPr>
            <a:spLocks noChangeArrowheads="1"/>
          </p:cNvSpPr>
          <p:nvPr/>
        </p:nvSpPr>
        <p:spPr bwMode="auto">
          <a:xfrm>
            <a:off x="5629276" y="2852738"/>
            <a:ext cx="1255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a:t>
            </a:r>
            <a:r>
              <a:rPr lang="zh-CN" altLang="en-US" b="1">
                <a:solidFill>
                  <a:schemeClr val="hlink"/>
                </a:solidFill>
                <a:latin typeface="Arial" panose="020B0604020202020204" pitchFamily="34" charset="0"/>
              </a:rPr>
              <a:t>－</a:t>
            </a:r>
            <a:r>
              <a:rPr lang="zh-CN" altLang="en-US" b="1">
                <a:latin typeface="Arial" panose="020B0604020202020204" pitchFamily="34" charset="0"/>
              </a:rPr>
              <a:t>）</a:t>
            </a:r>
          </a:p>
        </p:txBody>
      </p:sp>
      <p:sp>
        <p:nvSpPr>
          <p:cNvPr id="169994" name="AutoShape 30">
            <a:extLst>
              <a:ext uri="{FF2B5EF4-FFF2-40B4-BE49-F238E27FC236}">
                <a16:creationId xmlns:a16="http://schemas.microsoft.com/office/drawing/2014/main" id="{F8D30ECB-6FAF-4133-A919-ADD02E24B201}"/>
              </a:ext>
            </a:extLst>
          </p:cNvPr>
          <p:cNvSpPr>
            <a:spLocks noChangeArrowheads="1"/>
          </p:cNvSpPr>
          <p:nvPr/>
        </p:nvSpPr>
        <p:spPr bwMode="auto">
          <a:xfrm>
            <a:off x="7285039" y="2852739"/>
            <a:ext cx="1330325" cy="1800225"/>
          </a:xfrm>
          <a:prstGeom prst="upDownArrowCallout">
            <a:avLst>
              <a:gd name="adj1" fmla="val 25000"/>
              <a:gd name="adj2" fmla="val 25000"/>
              <a:gd name="adj3" fmla="val 16915"/>
              <a:gd name="adj4" fmla="val 50000"/>
            </a:avLst>
          </a:prstGeom>
          <a:solidFill>
            <a:schemeClr val="accent1"/>
          </a:solidFill>
          <a:ln w="9525">
            <a:solidFill>
              <a:schemeClr val="tx1"/>
            </a:solidFill>
            <a:miter lim="800000"/>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t>mTOR</a:t>
            </a:r>
          </a:p>
        </p:txBody>
      </p:sp>
      <p:sp>
        <p:nvSpPr>
          <p:cNvPr id="169995" name="Rectangle 31">
            <a:extLst>
              <a:ext uri="{FF2B5EF4-FFF2-40B4-BE49-F238E27FC236}">
                <a16:creationId xmlns:a16="http://schemas.microsoft.com/office/drawing/2014/main" id="{5FEB53AF-5A5F-4CAB-9C79-820149B3E1A9}"/>
              </a:ext>
            </a:extLst>
          </p:cNvPr>
          <p:cNvSpPr>
            <a:spLocks noChangeArrowheads="1"/>
          </p:cNvSpPr>
          <p:nvPr/>
        </p:nvSpPr>
        <p:spPr bwMode="auto">
          <a:xfrm>
            <a:off x="3502026" y="5084763"/>
            <a:ext cx="5256213" cy="62706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lgn="ctr">
              <a:spcBef>
                <a:spcPct val="0"/>
              </a:spcBef>
              <a:defRPr/>
            </a:pPr>
            <a:r>
              <a:rPr lang="en-US" altLang="zh-CN" b="1">
                <a:solidFill>
                  <a:srgbClr val="FF0066"/>
                </a:solidFill>
                <a:latin typeface="Arial" charset="0"/>
              </a:rPr>
              <a:t> </a:t>
            </a:r>
            <a:r>
              <a:rPr lang="zh-CN" altLang="en-US" b="1">
                <a:solidFill>
                  <a:srgbClr val="FF0066"/>
                </a:solidFill>
                <a:latin typeface="Arial" charset="0"/>
              </a:rPr>
              <a:t>细胞异常增殖和错构瘤形成  </a:t>
            </a:r>
          </a:p>
        </p:txBody>
      </p:sp>
      <p:sp>
        <p:nvSpPr>
          <p:cNvPr id="169996" name="Rectangle 32">
            <a:extLst>
              <a:ext uri="{FF2B5EF4-FFF2-40B4-BE49-F238E27FC236}">
                <a16:creationId xmlns:a16="http://schemas.microsoft.com/office/drawing/2014/main" id="{39BEB8ED-BBD5-4BA1-B5A9-BFFF78986512}"/>
              </a:ext>
            </a:extLst>
          </p:cNvPr>
          <p:cNvSpPr>
            <a:spLocks noChangeArrowheads="1"/>
          </p:cNvSpPr>
          <p:nvPr/>
        </p:nvSpPr>
        <p:spPr bwMode="auto">
          <a:xfrm>
            <a:off x="2424113" y="2179639"/>
            <a:ext cx="7416800" cy="528637"/>
          </a:xfrm>
          <a:prstGeom prst="rect">
            <a:avLst/>
          </a:prstGeom>
          <a:noFill/>
          <a:ln w="9525" algn="ctr">
            <a:solidFill>
              <a:schemeClr val="tx1"/>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hlink"/>
                </a:solidFill>
              </a:rPr>
              <a:t>正常调节细胞生长、细胞容积和蛋白质的合成</a:t>
            </a:r>
          </a:p>
        </p:txBody>
      </p:sp>
      <p:grpSp>
        <p:nvGrpSpPr>
          <p:cNvPr id="169997" name="Group 33">
            <a:extLst>
              <a:ext uri="{FF2B5EF4-FFF2-40B4-BE49-F238E27FC236}">
                <a16:creationId xmlns:a16="http://schemas.microsoft.com/office/drawing/2014/main" id="{9C25144D-D380-4170-80A6-F4C20B4A7CBA}"/>
              </a:ext>
            </a:extLst>
          </p:cNvPr>
          <p:cNvGrpSpPr>
            <a:grpSpLocks/>
          </p:cNvGrpSpPr>
          <p:nvPr/>
        </p:nvGrpSpPr>
        <p:grpSpPr bwMode="auto">
          <a:xfrm>
            <a:off x="1774825" y="620713"/>
            <a:ext cx="7327900" cy="685800"/>
            <a:chOff x="144" y="384"/>
            <a:chExt cx="4616" cy="432"/>
          </a:xfrm>
        </p:grpSpPr>
        <p:sp>
          <p:nvSpPr>
            <p:cNvPr id="169998" name="Rectangle 34">
              <a:hlinkClick r:id="rId2" action="ppaction://hlinksldjump"/>
              <a:extLst>
                <a:ext uri="{FF2B5EF4-FFF2-40B4-BE49-F238E27FC236}">
                  <a16:creationId xmlns:a16="http://schemas.microsoft.com/office/drawing/2014/main" id="{3B7EFC7C-EF6E-499F-A81F-3BCB203D310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69999" name="Picture 35" descr="图片1">
              <a:extLst>
                <a:ext uri="{FF2B5EF4-FFF2-40B4-BE49-F238E27FC236}">
                  <a16:creationId xmlns:a16="http://schemas.microsoft.com/office/drawing/2014/main" id="{0E4DA70E-9DB5-4000-94DF-08B6F99785F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10" name="Group 2">
            <a:extLst>
              <a:ext uri="{FF2B5EF4-FFF2-40B4-BE49-F238E27FC236}">
                <a16:creationId xmlns:a16="http://schemas.microsoft.com/office/drawing/2014/main" id="{C2C182F8-822C-4B8A-ACA2-A0574C4C3350}"/>
              </a:ext>
            </a:extLst>
          </p:cNvPr>
          <p:cNvGrpSpPr>
            <a:grpSpLocks/>
          </p:cNvGrpSpPr>
          <p:nvPr/>
        </p:nvGrpSpPr>
        <p:grpSpPr bwMode="auto">
          <a:xfrm>
            <a:off x="1524000" y="381000"/>
            <a:ext cx="228600" cy="6248400"/>
            <a:chOff x="0" y="240"/>
            <a:chExt cx="144" cy="3936"/>
          </a:xfrm>
        </p:grpSpPr>
        <p:grpSp>
          <p:nvGrpSpPr>
            <p:cNvPr id="171020" name="Group 3">
              <a:extLst>
                <a:ext uri="{FF2B5EF4-FFF2-40B4-BE49-F238E27FC236}">
                  <a16:creationId xmlns:a16="http://schemas.microsoft.com/office/drawing/2014/main" id="{97696525-CFBF-4740-AA85-D5A427456B5B}"/>
                </a:ext>
              </a:extLst>
            </p:cNvPr>
            <p:cNvGrpSpPr>
              <a:grpSpLocks/>
            </p:cNvGrpSpPr>
            <p:nvPr/>
          </p:nvGrpSpPr>
          <p:grpSpPr bwMode="auto">
            <a:xfrm>
              <a:off x="0" y="240"/>
              <a:ext cx="96" cy="3936"/>
              <a:chOff x="-8" y="768"/>
              <a:chExt cx="136" cy="3552"/>
            </a:xfrm>
          </p:grpSpPr>
          <p:sp>
            <p:nvSpPr>
              <p:cNvPr id="171022" name="Rectangle 4">
                <a:extLst>
                  <a:ext uri="{FF2B5EF4-FFF2-40B4-BE49-F238E27FC236}">
                    <a16:creationId xmlns:a16="http://schemas.microsoft.com/office/drawing/2014/main" id="{8D5B4A30-D49D-44D9-B258-6398EF5ABB9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71023" name="Line 5">
                <a:extLst>
                  <a:ext uri="{FF2B5EF4-FFF2-40B4-BE49-F238E27FC236}">
                    <a16:creationId xmlns:a16="http://schemas.microsoft.com/office/drawing/2014/main" id="{789C86B7-950E-4083-8443-9071707C687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71021" name="Line 18">
              <a:extLst>
                <a:ext uri="{FF2B5EF4-FFF2-40B4-BE49-F238E27FC236}">
                  <a16:creationId xmlns:a16="http://schemas.microsoft.com/office/drawing/2014/main" id="{88EAB800-B3D0-410B-BF98-FA5225A3FAAF}"/>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71011" name="Group 11">
            <a:extLst>
              <a:ext uri="{FF2B5EF4-FFF2-40B4-BE49-F238E27FC236}">
                <a16:creationId xmlns:a16="http://schemas.microsoft.com/office/drawing/2014/main" id="{91F5FD36-9C8B-4048-8CB9-451D4221FDEA}"/>
              </a:ext>
            </a:extLst>
          </p:cNvPr>
          <p:cNvGrpSpPr>
            <a:grpSpLocks/>
          </p:cNvGrpSpPr>
          <p:nvPr/>
        </p:nvGrpSpPr>
        <p:grpSpPr bwMode="auto">
          <a:xfrm>
            <a:off x="1752600" y="1371601"/>
            <a:ext cx="1822450" cy="519113"/>
            <a:chOff x="144" y="816"/>
            <a:chExt cx="2688" cy="342"/>
          </a:xfrm>
        </p:grpSpPr>
        <p:sp>
          <p:nvSpPr>
            <p:cNvPr id="171018" name="Rectangle 12">
              <a:extLst>
                <a:ext uri="{FF2B5EF4-FFF2-40B4-BE49-F238E27FC236}">
                  <a16:creationId xmlns:a16="http://schemas.microsoft.com/office/drawing/2014/main" id="{C5622510-A06D-4F7E-8B1B-82778F7ABC2E}"/>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    理</a:t>
              </a:r>
            </a:p>
          </p:txBody>
        </p:sp>
        <p:sp>
          <p:nvSpPr>
            <p:cNvPr id="171019" name="Line 13">
              <a:extLst>
                <a:ext uri="{FF2B5EF4-FFF2-40B4-BE49-F238E27FC236}">
                  <a16:creationId xmlns:a16="http://schemas.microsoft.com/office/drawing/2014/main" id="{8370B9A8-4CB6-4F74-A5A7-3DAF20EEA4C5}"/>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71012" name="Rectangle 20">
            <a:extLst>
              <a:ext uri="{FF2B5EF4-FFF2-40B4-BE49-F238E27FC236}">
                <a16:creationId xmlns:a16="http://schemas.microsoft.com/office/drawing/2014/main" id="{81C96A2E-4CCE-4C64-A9EB-D2848B1CF78D}"/>
              </a:ext>
            </a:extLst>
          </p:cNvPr>
          <p:cNvSpPr>
            <a:spLocks noChangeArrowheads="1"/>
          </p:cNvSpPr>
          <p:nvPr/>
        </p:nvSpPr>
        <p:spPr bwMode="auto">
          <a:xfrm>
            <a:off x="3981451" y="1685926"/>
            <a:ext cx="4202113"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神经胶质增生性硬化结节 </a:t>
            </a:r>
          </a:p>
        </p:txBody>
      </p:sp>
      <p:sp>
        <p:nvSpPr>
          <p:cNvPr id="171013" name="Rectangle 21">
            <a:extLst>
              <a:ext uri="{FF2B5EF4-FFF2-40B4-BE49-F238E27FC236}">
                <a16:creationId xmlns:a16="http://schemas.microsoft.com/office/drawing/2014/main" id="{CA385C03-1D51-400A-9DDA-7F846D45B5BC}"/>
              </a:ext>
            </a:extLst>
          </p:cNvPr>
          <p:cNvSpPr>
            <a:spLocks noChangeArrowheads="1"/>
          </p:cNvSpPr>
          <p:nvPr/>
        </p:nvSpPr>
        <p:spPr bwMode="auto">
          <a:xfrm>
            <a:off x="2208214" y="2276476"/>
            <a:ext cx="7991475" cy="25685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Font typeface="Wingdings" panose="05000000000000000000" pitchFamily="2" charset="2"/>
              <a:buChar char="Ø"/>
            </a:pPr>
            <a:r>
              <a:rPr lang="zh-CN" altLang="en-US" b="1"/>
              <a:t>广泛出现于大脑皮质、白质和室管膜下</a:t>
            </a:r>
          </a:p>
          <a:p>
            <a:pPr eaLnBrk="1" hangingPunct="1">
              <a:lnSpc>
                <a:spcPct val="80000"/>
              </a:lnSpc>
              <a:buClr>
                <a:schemeClr val="hlink"/>
              </a:buClr>
              <a:buFont typeface="Wingdings" panose="05000000000000000000" pitchFamily="2" charset="2"/>
              <a:buChar char="Ø"/>
            </a:pPr>
            <a:r>
              <a:rPr lang="zh-CN" altLang="en-US" b="1"/>
              <a:t>结节可使脑回增宽、变白、变硬</a:t>
            </a:r>
          </a:p>
          <a:p>
            <a:pPr eaLnBrk="1" hangingPunct="1">
              <a:lnSpc>
                <a:spcPct val="80000"/>
              </a:lnSpc>
              <a:buClr>
                <a:schemeClr val="hlink"/>
              </a:buClr>
              <a:buFont typeface="Wingdings" panose="05000000000000000000" pitchFamily="2" charset="2"/>
              <a:buChar char="Ø"/>
            </a:pPr>
            <a:r>
              <a:rPr lang="zh-CN" altLang="en-US" b="1"/>
              <a:t>断面上灰、白质分界不清，常伴有钙质沉着</a:t>
            </a:r>
          </a:p>
          <a:p>
            <a:pPr eaLnBrk="1" hangingPunct="1">
              <a:lnSpc>
                <a:spcPct val="80000"/>
              </a:lnSpc>
              <a:buClr>
                <a:schemeClr val="hlink"/>
              </a:buClr>
              <a:buFont typeface="Wingdings" panose="05000000000000000000" pitchFamily="2" charset="2"/>
              <a:buChar char="Ø"/>
            </a:pPr>
            <a:r>
              <a:rPr lang="zh-CN" altLang="en-US" b="1"/>
              <a:t>可出现异位症及血管增生</a:t>
            </a:r>
          </a:p>
          <a:p>
            <a:pPr eaLnBrk="1" hangingPunct="1">
              <a:lnSpc>
                <a:spcPct val="80000"/>
              </a:lnSpc>
              <a:buClr>
                <a:schemeClr val="hlink"/>
              </a:buClr>
              <a:buFont typeface="Wingdings" panose="05000000000000000000" pitchFamily="2" charset="2"/>
              <a:buChar char="Ø"/>
            </a:pPr>
            <a:r>
              <a:rPr lang="zh-CN" altLang="en-US" b="1"/>
              <a:t>硬化结节凸入脑室内可形成烛泪样肿块</a:t>
            </a:r>
          </a:p>
          <a:p>
            <a:pPr eaLnBrk="1" hangingPunct="1">
              <a:lnSpc>
                <a:spcPct val="80000"/>
              </a:lnSpc>
              <a:buClr>
                <a:schemeClr val="hlink"/>
              </a:buClr>
              <a:buFont typeface="Wingdings" panose="05000000000000000000" pitchFamily="2" charset="2"/>
              <a:buChar char="Ø"/>
            </a:pPr>
            <a:r>
              <a:rPr lang="zh-CN" altLang="en-US" b="1"/>
              <a:t>阻塞脑脊液通路引起脑积水</a:t>
            </a:r>
          </a:p>
        </p:txBody>
      </p:sp>
      <p:sp>
        <p:nvSpPr>
          <p:cNvPr id="171014" name="Rectangle 48">
            <a:extLst>
              <a:ext uri="{FF2B5EF4-FFF2-40B4-BE49-F238E27FC236}">
                <a16:creationId xmlns:a16="http://schemas.microsoft.com/office/drawing/2014/main" id="{ABC567CB-746C-4550-9BC6-AB317B650E32}"/>
              </a:ext>
            </a:extLst>
          </p:cNvPr>
          <p:cNvSpPr>
            <a:spLocks noChangeArrowheads="1"/>
          </p:cNvSpPr>
          <p:nvPr/>
        </p:nvSpPr>
        <p:spPr bwMode="auto">
          <a:xfrm>
            <a:off x="2351088" y="4941888"/>
            <a:ext cx="6553200" cy="1223962"/>
          </a:xfrm>
          <a:prstGeom prst="rect">
            <a:avLst/>
          </a:prstGeom>
          <a:solidFill>
            <a:srgbClr val="0000FF">
              <a:alpha val="10196"/>
            </a:srgbClr>
          </a:solidFill>
          <a:ln w="9525" algn="ctr">
            <a:solidFill>
              <a:schemeClr val="bg1"/>
            </a:solidFill>
            <a:miter lim="800000"/>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b="1"/>
              <a:t>也可见于基底节、丘脑和小脑 </a:t>
            </a:r>
          </a:p>
          <a:p>
            <a:pPr eaLnBrk="1" hangingPunct="1">
              <a:spcBef>
                <a:spcPct val="0"/>
              </a:spcBef>
              <a:buFont typeface="Wingdings" panose="05000000000000000000" pitchFamily="2" charset="2"/>
              <a:buNone/>
            </a:pPr>
            <a:r>
              <a:rPr lang="zh-CN" altLang="en-US" b="1"/>
              <a:t>脑干和脊髓受累罕见</a:t>
            </a:r>
            <a:r>
              <a:rPr lang="zh-CN" altLang="en-US"/>
              <a:t>  </a:t>
            </a:r>
          </a:p>
        </p:txBody>
      </p:sp>
      <p:grpSp>
        <p:nvGrpSpPr>
          <p:cNvPr id="171015" name="Group 23">
            <a:extLst>
              <a:ext uri="{FF2B5EF4-FFF2-40B4-BE49-F238E27FC236}">
                <a16:creationId xmlns:a16="http://schemas.microsoft.com/office/drawing/2014/main" id="{1BC93B2D-915A-4472-A306-35F75717A19E}"/>
              </a:ext>
            </a:extLst>
          </p:cNvPr>
          <p:cNvGrpSpPr>
            <a:grpSpLocks/>
          </p:cNvGrpSpPr>
          <p:nvPr/>
        </p:nvGrpSpPr>
        <p:grpSpPr bwMode="auto">
          <a:xfrm>
            <a:off x="1774825" y="620713"/>
            <a:ext cx="7327900" cy="685800"/>
            <a:chOff x="144" y="384"/>
            <a:chExt cx="4616" cy="432"/>
          </a:xfrm>
        </p:grpSpPr>
        <p:sp>
          <p:nvSpPr>
            <p:cNvPr id="171016" name="Rectangle 24">
              <a:hlinkClick r:id="rId2" action="ppaction://hlinksldjump"/>
              <a:extLst>
                <a:ext uri="{FF2B5EF4-FFF2-40B4-BE49-F238E27FC236}">
                  <a16:creationId xmlns:a16="http://schemas.microsoft.com/office/drawing/2014/main" id="{891561A2-A4A5-45F3-87AB-5F5B802A8AF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71017" name="Picture 25" descr="图片1">
              <a:extLst>
                <a:ext uri="{FF2B5EF4-FFF2-40B4-BE49-F238E27FC236}">
                  <a16:creationId xmlns:a16="http://schemas.microsoft.com/office/drawing/2014/main" id="{73203EAC-5F4D-4E2A-8F2C-E7C759A67BF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82" name="Group 2">
            <a:extLst>
              <a:ext uri="{FF2B5EF4-FFF2-40B4-BE49-F238E27FC236}">
                <a16:creationId xmlns:a16="http://schemas.microsoft.com/office/drawing/2014/main" id="{922D788B-FE22-4A49-A4E2-7C572343364A}"/>
              </a:ext>
            </a:extLst>
          </p:cNvPr>
          <p:cNvGrpSpPr>
            <a:grpSpLocks/>
          </p:cNvGrpSpPr>
          <p:nvPr/>
        </p:nvGrpSpPr>
        <p:grpSpPr bwMode="auto">
          <a:xfrm>
            <a:off x="1524000" y="381000"/>
            <a:ext cx="228600" cy="6248400"/>
            <a:chOff x="0" y="240"/>
            <a:chExt cx="144" cy="3936"/>
          </a:xfrm>
        </p:grpSpPr>
        <p:grpSp>
          <p:nvGrpSpPr>
            <p:cNvPr id="174096" name="Group 3">
              <a:extLst>
                <a:ext uri="{FF2B5EF4-FFF2-40B4-BE49-F238E27FC236}">
                  <a16:creationId xmlns:a16="http://schemas.microsoft.com/office/drawing/2014/main" id="{FAA3FA53-A125-4CCF-9620-95CDD8001E49}"/>
                </a:ext>
              </a:extLst>
            </p:cNvPr>
            <p:cNvGrpSpPr>
              <a:grpSpLocks/>
            </p:cNvGrpSpPr>
            <p:nvPr/>
          </p:nvGrpSpPr>
          <p:grpSpPr bwMode="auto">
            <a:xfrm>
              <a:off x="0" y="240"/>
              <a:ext cx="96" cy="3936"/>
              <a:chOff x="-8" y="768"/>
              <a:chExt cx="136" cy="3552"/>
            </a:xfrm>
          </p:grpSpPr>
          <p:sp>
            <p:nvSpPr>
              <p:cNvPr id="174098" name="Rectangle 4">
                <a:extLst>
                  <a:ext uri="{FF2B5EF4-FFF2-40B4-BE49-F238E27FC236}">
                    <a16:creationId xmlns:a16="http://schemas.microsoft.com/office/drawing/2014/main" id="{08011080-5DAC-4763-A26E-D906ADB6154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74099" name="Line 5">
                <a:extLst>
                  <a:ext uri="{FF2B5EF4-FFF2-40B4-BE49-F238E27FC236}">
                    <a16:creationId xmlns:a16="http://schemas.microsoft.com/office/drawing/2014/main" id="{2D3BFCC7-F2A8-4654-94FC-439349CC55E8}"/>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74097" name="Line 18">
              <a:extLst>
                <a:ext uri="{FF2B5EF4-FFF2-40B4-BE49-F238E27FC236}">
                  <a16:creationId xmlns:a16="http://schemas.microsoft.com/office/drawing/2014/main" id="{AA1C99D3-1FF9-4C9A-BDD5-15A316E523D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74083" name="Group 10">
            <a:extLst>
              <a:ext uri="{FF2B5EF4-FFF2-40B4-BE49-F238E27FC236}">
                <a16:creationId xmlns:a16="http://schemas.microsoft.com/office/drawing/2014/main" id="{E0EC3BB3-F3A8-4959-BA19-61F3300A4997}"/>
              </a:ext>
            </a:extLst>
          </p:cNvPr>
          <p:cNvGrpSpPr>
            <a:grpSpLocks/>
          </p:cNvGrpSpPr>
          <p:nvPr/>
        </p:nvGrpSpPr>
        <p:grpSpPr bwMode="auto">
          <a:xfrm>
            <a:off x="1752600" y="1371601"/>
            <a:ext cx="1822450" cy="519113"/>
            <a:chOff x="144" y="816"/>
            <a:chExt cx="2688" cy="342"/>
          </a:xfrm>
        </p:grpSpPr>
        <p:sp>
          <p:nvSpPr>
            <p:cNvPr id="174094" name="Rectangle 11">
              <a:extLst>
                <a:ext uri="{FF2B5EF4-FFF2-40B4-BE49-F238E27FC236}">
                  <a16:creationId xmlns:a16="http://schemas.microsoft.com/office/drawing/2014/main" id="{CDA51978-CD7D-407A-82BE-64B0E8CB986F}"/>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a:t>
              </a:r>
            </a:p>
          </p:txBody>
        </p:sp>
        <p:sp>
          <p:nvSpPr>
            <p:cNvPr id="174095" name="Line 12">
              <a:extLst>
                <a:ext uri="{FF2B5EF4-FFF2-40B4-BE49-F238E27FC236}">
                  <a16:creationId xmlns:a16="http://schemas.microsoft.com/office/drawing/2014/main" id="{7284063C-FC35-45BB-9E85-8BF689677C9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74084" name="Rectangle 17">
            <a:extLst>
              <a:ext uri="{FF2B5EF4-FFF2-40B4-BE49-F238E27FC236}">
                <a16:creationId xmlns:a16="http://schemas.microsoft.com/office/drawing/2014/main" id="{8271D551-5BC1-4BED-B4DB-400491D64E86}"/>
              </a:ext>
            </a:extLst>
          </p:cNvPr>
          <p:cNvSpPr>
            <a:spLocks noChangeArrowheads="1"/>
          </p:cNvSpPr>
          <p:nvPr/>
        </p:nvSpPr>
        <p:spPr bwMode="auto">
          <a:xfrm>
            <a:off x="5119688" y="4999038"/>
            <a:ext cx="1612900"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皮肤症状</a:t>
            </a:r>
          </a:p>
        </p:txBody>
      </p:sp>
      <p:sp>
        <p:nvSpPr>
          <p:cNvPr id="174085" name="Rectangle 18">
            <a:extLst>
              <a:ext uri="{FF2B5EF4-FFF2-40B4-BE49-F238E27FC236}">
                <a16:creationId xmlns:a16="http://schemas.microsoft.com/office/drawing/2014/main" id="{E3CA5350-A056-45A0-9883-8F9F3A9062B8}"/>
              </a:ext>
            </a:extLst>
          </p:cNvPr>
          <p:cNvSpPr>
            <a:spLocks noChangeArrowheads="1"/>
          </p:cNvSpPr>
          <p:nvPr/>
        </p:nvSpPr>
        <p:spPr bwMode="auto">
          <a:xfrm>
            <a:off x="4759325" y="4422776"/>
            <a:ext cx="161290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神经症状</a:t>
            </a:r>
          </a:p>
        </p:txBody>
      </p:sp>
      <p:sp>
        <p:nvSpPr>
          <p:cNvPr id="174086" name="Rectangle 19">
            <a:extLst>
              <a:ext uri="{FF2B5EF4-FFF2-40B4-BE49-F238E27FC236}">
                <a16:creationId xmlns:a16="http://schemas.microsoft.com/office/drawing/2014/main" id="{19750F43-3E44-479F-B4DD-B7A32BAC312C}"/>
              </a:ext>
            </a:extLst>
          </p:cNvPr>
          <p:cNvSpPr>
            <a:spLocks noChangeArrowheads="1"/>
          </p:cNvSpPr>
          <p:nvPr/>
        </p:nvSpPr>
        <p:spPr bwMode="auto">
          <a:xfrm>
            <a:off x="5551489" y="5646738"/>
            <a:ext cx="2416175"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其他系统损害 </a:t>
            </a:r>
          </a:p>
        </p:txBody>
      </p:sp>
      <p:sp>
        <p:nvSpPr>
          <p:cNvPr id="174087" name="Rectangle 20">
            <a:extLst>
              <a:ext uri="{FF2B5EF4-FFF2-40B4-BE49-F238E27FC236}">
                <a16:creationId xmlns:a16="http://schemas.microsoft.com/office/drawing/2014/main" id="{FAF4BD53-2999-4A4B-B1C3-15BA4DC6DCDA}"/>
              </a:ext>
            </a:extLst>
          </p:cNvPr>
          <p:cNvSpPr>
            <a:spLocks noChangeArrowheads="1"/>
          </p:cNvSpPr>
          <p:nvPr/>
        </p:nvSpPr>
        <p:spPr bwMode="auto">
          <a:xfrm>
            <a:off x="2173289" y="2060576"/>
            <a:ext cx="8243887" cy="257016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患者通常是在</a:t>
            </a:r>
            <a:r>
              <a:rPr lang="en-US" altLang="zh-CN" b="1"/>
              <a:t>2</a:t>
            </a:r>
            <a:r>
              <a:rPr lang="zh-CN" altLang="en-US" b="1"/>
              <a:t>岁</a:t>
            </a:r>
            <a:r>
              <a:rPr lang="en-US" altLang="zh-CN" b="1"/>
              <a:t>~3</a:t>
            </a:r>
            <a:r>
              <a:rPr lang="zh-CN" altLang="en-US" b="1"/>
              <a:t>岁内出现明显的智能减退和癫</a:t>
            </a:r>
          </a:p>
          <a:p>
            <a:pPr eaLnBrk="1" hangingPunct="1">
              <a:buClr>
                <a:schemeClr val="hlink"/>
              </a:buClr>
              <a:buFont typeface="Wingdings" panose="05000000000000000000" pitchFamily="2" charset="2"/>
              <a:buNone/>
            </a:pPr>
            <a:r>
              <a:rPr lang="zh-CN" altLang="en-US" b="1"/>
              <a:t>   痫发作</a:t>
            </a:r>
          </a:p>
          <a:p>
            <a:pPr eaLnBrk="1" hangingPunct="1">
              <a:buClr>
                <a:schemeClr val="hlink"/>
              </a:buClr>
              <a:buFont typeface="Wingdings" panose="05000000000000000000" pitchFamily="2" charset="2"/>
              <a:buChar char="Ø"/>
            </a:pPr>
            <a:r>
              <a:rPr lang="zh-CN" altLang="en-US" b="1"/>
              <a:t>面部损害通常是在</a:t>
            </a:r>
            <a:r>
              <a:rPr lang="en-US" altLang="zh-CN" b="1"/>
              <a:t>4</a:t>
            </a:r>
            <a:r>
              <a:rPr lang="zh-CN" altLang="en-US" b="1"/>
              <a:t>岁</a:t>
            </a:r>
            <a:r>
              <a:rPr lang="en-US" altLang="zh-CN" b="1"/>
              <a:t>~10</a:t>
            </a:r>
            <a:r>
              <a:rPr lang="zh-CN" altLang="en-US" b="1"/>
              <a:t>岁出现，以后逐渐加重</a:t>
            </a:r>
          </a:p>
          <a:p>
            <a:pPr eaLnBrk="1" hangingPunct="1">
              <a:buClr>
                <a:schemeClr val="hlink"/>
              </a:buClr>
              <a:buFont typeface="Wingdings" panose="05000000000000000000" pitchFamily="2" charset="2"/>
              <a:buChar char="Ø"/>
            </a:pPr>
            <a:r>
              <a:rPr lang="zh-CN" altLang="en-US" b="1"/>
              <a:t>智能减退、癫痫发作和面部损害程度可以是不平</a:t>
            </a:r>
          </a:p>
          <a:p>
            <a:pPr eaLnBrk="1" hangingPunct="1">
              <a:buClr>
                <a:schemeClr val="hlink"/>
              </a:buClr>
              <a:buFont typeface="Wingdings" panose="05000000000000000000" pitchFamily="2" charset="2"/>
              <a:buNone/>
            </a:pPr>
            <a:r>
              <a:rPr lang="zh-CN" altLang="en-US" b="1"/>
              <a:t>   行的</a:t>
            </a:r>
          </a:p>
        </p:txBody>
      </p:sp>
      <p:sp>
        <p:nvSpPr>
          <p:cNvPr id="174088" name="Rectangle 21">
            <a:extLst>
              <a:ext uri="{FF2B5EF4-FFF2-40B4-BE49-F238E27FC236}">
                <a16:creationId xmlns:a16="http://schemas.microsoft.com/office/drawing/2014/main" id="{5B2E4060-27EC-4E9C-94B8-E443B5935E26}"/>
              </a:ext>
            </a:extLst>
          </p:cNvPr>
          <p:cNvSpPr>
            <a:spLocks noChangeArrowheads="1"/>
          </p:cNvSpPr>
          <p:nvPr/>
        </p:nvSpPr>
        <p:spPr bwMode="auto">
          <a:xfrm>
            <a:off x="4543425" y="4927600"/>
            <a:ext cx="5667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sz="3200" b="1">
                <a:solidFill>
                  <a:srgbClr val="FF0000"/>
                </a:solidFill>
                <a:latin typeface="Arial" panose="020B0604020202020204" pitchFamily="34" charset="0"/>
              </a:rPr>
              <a:t>★</a:t>
            </a:r>
          </a:p>
        </p:txBody>
      </p:sp>
      <p:sp>
        <p:nvSpPr>
          <p:cNvPr id="174089" name="Rectangle 22">
            <a:extLst>
              <a:ext uri="{FF2B5EF4-FFF2-40B4-BE49-F238E27FC236}">
                <a16:creationId xmlns:a16="http://schemas.microsoft.com/office/drawing/2014/main" id="{B86C477A-541B-4D73-9FEA-D946890A8420}"/>
              </a:ext>
            </a:extLst>
          </p:cNvPr>
          <p:cNvSpPr>
            <a:spLocks noChangeArrowheads="1"/>
          </p:cNvSpPr>
          <p:nvPr/>
        </p:nvSpPr>
        <p:spPr bwMode="auto">
          <a:xfrm>
            <a:off x="4903789" y="5502275"/>
            <a:ext cx="5667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sz="3200" b="1">
                <a:solidFill>
                  <a:srgbClr val="FF0000"/>
                </a:solidFill>
                <a:latin typeface="Arial" panose="020B0604020202020204" pitchFamily="34" charset="0"/>
              </a:rPr>
              <a:t>★</a:t>
            </a:r>
          </a:p>
        </p:txBody>
      </p:sp>
      <p:sp>
        <p:nvSpPr>
          <p:cNvPr id="174090" name="Rectangle 23">
            <a:extLst>
              <a:ext uri="{FF2B5EF4-FFF2-40B4-BE49-F238E27FC236}">
                <a16:creationId xmlns:a16="http://schemas.microsoft.com/office/drawing/2014/main" id="{96099921-6CDC-48D8-AEF2-3394FE3E77C5}"/>
              </a:ext>
            </a:extLst>
          </p:cNvPr>
          <p:cNvSpPr>
            <a:spLocks noChangeArrowheads="1"/>
          </p:cNvSpPr>
          <p:nvPr/>
        </p:nvSpPr>
        <p:spPr bwMode="auto">
          <a:xfrm>
            <a:off x="4183064" y="4422775"/>
            <a:ext cx="5667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sz="3200" b="1">
                <a:solidFill>
                  <a:srgbClr val="FF0000"/>
                </a:solidFill>
                <a:latin typeface="Arial" panose="020B0604020202020204" pitchFamily="34" charset="0"/>
              </a:rPr>
              <a:t>★</a:t>
            </a:r>
          </a:p>
        </p:txBody>
      </p:sp>
      <p:grpSp>
        <p:nvGrpSpPr>
          <p:cNvPr id="174091" name="Group 24">
            <a:extLst>
              <a:ext uri="{FF2B5EF4-FFF2-40B4-BE49-F238E27FC236}">
                <a16:creationId xmlns:a16="http://schemas.microsoft.com/office/drawing/2014/main" id="{F0607C08-DA87-4A6E-B46E-551DD555BF47}"/>
              </a:ext>
            </a:extLst>
          </p:cNvPr>
          <p:cNvGrpSpPr>
            <a:grpSpLocks/>
          </p:cNvGrpSpPr>
          <p:nvPr/>
        </p:nvGrpSpPr>
        <p:grpSpPr bwMode="auto">
          <a:xfrm>
            <a:off x="1774825" y="620713"/>
            <a:ext cx="7327900" cy="685800"/>
            <a:chOff x="144" y="384"/>
            <a:chExt cx="4616" cy="432"/>
          </a:xfrm>
        </p:grpSpPr>
        <p:sp>
          <p:nvSpPr>
            <p:cNvPr id="174092" name="Rectangle 25">
              <a:hlinkClick r:id="rId2" action="ppaction://hlinksldjump"/>
              <a:extLst>
                <a:ext uri="{FF2B5EF4-FFF2-40B4-BE49-F238E27FC236}">
                  <a16:creationId xmlns:a16="http://schemas.microsoft.com/office/drawing/2014/main" id="{68BCCE09-96D4-44B0-B120-EF71C1CC357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74093" name="Picture 26" descr="图片1">
              <a:extLst>
                <a:ext uri="{FF2B5EF4-FFF2-40B4-BE49-F238E27FC236}">
                  <a16:creationId xmlns:a16="http://schemas.microsoft.com/office/drawing/2014/main" id="{A7680292-8199-4AC1-A282-6C60AE305F2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2" name="Group 2">
            <a:extLst>
              <a:ext uri="{FF2B5EF4-FFF2-40B4-BE49-F238E27FC236}">
                <a16:creationId xmlns:a16="http://schemas.microsoft.com/office/drawing/2014/main" id="{1DA9A55B-BB18-4385-999E-62E73BA3BFF1}"/>
              </a:ext>
            </a:extLst>
          </p:cNvPr>
          <p:cNvGrpSpPr>
            <a:grpSpLocks/>
          </p:cNvGrpSpPr>
          <p:nvPr/>
        </p:nvGrpSpPr>
        <p:grpSpPr bwMode="auto">
          <a:xfrm>
            <a:off x="1524000" y="381000"/>
            <a:ext cx="228600" cy="6248400"/>
            <a:chOff x="0" y="240"/>
            <a:chExt cx="144" cy="3936"/>
          </a:xfrm>
        </p:grpSpPr>
        <p:grpSp>
          <p:nvGrpSpPr>
            <p:cNvPr id="179208" name="Group 3">
              <a:extLst>
                <a:ext uri="{FF2B5EF4-FFF2-40B4-BE49-F238E27FC236}">
                  <a16:creationId xmlns:a16="http://schemas.microsoft.com/office/drawing/2014/main" id="{DBE661D9-9D83-4D73-8AA5-FA100E063438}"/>
                </a:ext>
              </a:extLst>
            </p:cNvPr>
            <p:cNvGrpSpPr>
              <a:grpSpLocks/>
            </p:cNvGrpSpPr>
            <p:nvPr/>
          </p:nvGrpSpPr>
          <p:grpSpPr bwMode="auto">
            <a:xfrm>
              <a:off x="0" y="240"/>
              <a:ext cx="96" cy="3936"/>
              <a:chOff x="-8" y="768"/>
              <a:chExt cx="136" cy="3552"/>
            </a:xfrm>
          </p:grpSpPr>
          <p:sp>
            <p:nvSpPr>
              <p:cNvPr id="179210" name="Rectangle 4">
                <a:extLst>
                  <a:ext uri="{FF2B5EF4-FFF2-40B4-BE49-F238E27FC236}">
                    <a16:creationId xmlns:a16="http://schemas.microsoft.com/office/drawing/2014/main" id="{ADD84DD5-C18D-4E90-ADE6-9804DC8D13E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79211" name="Line 5">
                <a:extLst>
                  <a:ext uri="{FF2B5EF4-FFF2-40B4-BE49-F238E27FC236}">
                    <a16:creationId xmlns:a16="http://schemas.microsoft.com/office/drawing/2014/main" id="{BE31228D-2EB3-4851-8982-4A46F94D353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79209" name="Line 18">
              <a:extLst>
                <a:ext uri="{FF2B5EF4-FFF2-40B4-BE49-F238E27FC236}">
                  <a16:creationId xmlns:a16="http://schemas.microsoft.com/office/drawing/2014/main" id="{835990F8-C81A-41BE-B4B5-C6704D7A413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pic>
        <p:nvPicPr>
          <p:cNvPr id="179203" name="Picture 15" descr="18-2（彩图）">
            <a:extLst>
              <a:ext uri="{FF2B5EF4-FFF2-40B4-BE49-F238E27FC236}">
                <a16:creationId xmlns:a16="http://schemas.microsoft.com/office/drawing/2014/main" id="{9F38BF4A-9C6B-4F6A-95EE-0CE28DE4B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475" y="1341438"/>
            <a:ext cx="6624638"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Rectangle 16">
            <a:extLst>
              <a:ext uri="{FF2B5EF4-FFF2-40B4-BE49-F238E27FC236}">
                <a16:creationId xmlns:a16="http://schemas.microsoft.com/office/drawing/2014/main" id="{DB386EBD-3781-4E2D-BD43-EA1B01F42CB5}"/>
              </a:ext>
            </a:extLst>
          </p:cNvPr>
          <p:cNvSpPr>
            <a:spLocks noChangeArrowheads="1"/>
          </p:cNvSpPr>
          <p:nvPr/>
        </p:nvSpPr>
        <p:spPr bwMode="auto">
          <a:xfrm>
            <a:off x="4872038" y="6165851"/>
            <a:ext cx="161290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rgbClr val="FF0000"/>
                </a:solidFill>
              </a:rPr>
              <a:t>皮脂腺瘤</a:t>
            </a:r>
          </a:p>
        </p:txBody>
      </p:sp>
      <p:grpSp>
        <p:nvGrpSpPr>
          <p:cNvPr id="179205" name="Group 17">
            <a:extLst>
              <a:ext uri="{FF2B5EF4-FFF2-40B4-BE49-F238E27FC236}">
                <a16:creationId xmlns:a16="http://schemas.microsoft.com/office/drawing/2014/main" id="{C92EAF1B-A57F-4EB0-AEC3-357B2E87FBCC}"/>
              </a:ext>
            </a:extLst>
          </p:cNvPr>
          <p:cNvGrpSpPr>
            <a:grpSpLocks/>
          </p:cNvGrpSpPr>
          <p:nvPr/>
        </p:nvGrpSpPr>
        <p:grpSpPr bwMode="auto">
          <a:xfrm>
            <a:off x="1774825" y="620713"/>
            <a:ext cx="7327900" cy="685800"/>
            <a:chOff x="144" y="384"/>
            <a:chExt cx="4616" cy="432"/>
          </a:xfrm>
        </p:grpSpPr>
        <p:sp>
          <p:nvSpPr>
            <p:cNvPr id="179206" name="Rectangle 18">
              <a:hlinkClick r:id="rId3" action="ppaction://hlinksldjump"/>
              <a:extLst>
                <a:ext uri="{FF2B5EF4-FFF2-40B4-BE49-F238E27FC236}">
                  <a16:creationId xmlns:a16="http://schemas.microsoft.com/office/drawing/2014/main" id="{2EB6A05F-8706-4CDD-AB63-A4E1858F331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79207" name="Picture 19" descr="图片1">
              <a:extLst>
                <a:ext uri="{FF2B5EF4-FFF2-40B4-BE49-F238E27FC236}">
                  <a16:creationId xmlns:a16="http://schemas.microsoft.com/office/drawing/2014/main" id="{CEE51CBE-4A7F-47F5-8177-7784FDE1B218}"/>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50" name="Group 2">
            <a:extLst>
              <a:ext uri="{FF2B5EF4-FFF2-40B4-BE49-F238E27FC236}">
                <a16:creationId xmlns:a16="http://schemas.microsoft.com/office/drawing/2014/main" id="{D638BBF8-AD28-4C80-8F84-F39D464F8D69}"/>
              </a:ext>
            </a:extLst>
          </p:cNvPr>
          <p:cNvGrpSpPr>
            <a:grpSpLocks/>
          </p:cNvGrpSpPr>
          <p:nvPr/>
        </p:nvGrpSpPr>
        <p:grpSpPr bwMode="auto">
          <a:xfrm>
            <a:off x="1524000" y="381000"/>
            <a:ext cx="228600" cy="6248400"/>
            <a:chOff x="0" y="240"/>
            <a:chExt cx="144" cy="3936"/>
          </a:xfrm>
        </p:grpSpPr>
        <p:grpSp>
          <p:nvGrpSpPr>
            <p:cNvPr id="181259" name="Group 3">
              <a:extLst>
                <a:ext uri="{FF2B5EF4-FFF2-40B4-BE49-F238E27FC236}">
                  <a16:creationId xmlns:a16="http://schemas.microsoft.com/office/drawing/2014/main" id="{6ACB0988-C470-4F9B-9D42-B85474B0DD2C}"/>
                </a:ext>
              </a:extLst>
            </p:cNvPr>
            <p:cNvGrpSpPr>
              <a:grpSpLocks/>
            </p:cNvGrpSpPr>
            <p:nvPr/>
          </p:nvGrpSpPr>
          <p:grpSpPr bwMode="auto">
            <a:xfrm>
              <a:off x="0" y="240"/>
              <a:ext cx="96" cy="3936"/>
              <a:chOff x="-8" y="768"/>
              <a:chExt cx="136" cy="3552"/>
            </a:xfrm>
          </p:grpSpPr>
          <p:sp>
            <p:nvSpPr>
              <p:cNvPr id="181261" name="Rectangle 4">
                <a:extLst>
                  <a:ext uri="{FF2B5EF4-FFF2-40B4-BE49-F238E27FC236}">
                    <a16:creationId xmlns:a16="http://schemas.microsoft.com/office/drawing/2014/main" id="{E9B8F8D5-3236-4F96-AA63-A92AA0E178E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81262" name="Line 5">
                <a:extLst>
                  <a:ext uri="{FF2B5EF4-FFF2-40B4-BE49-F238E27FC236}">
                    <a16:creationId xmlns:a16="http://schemas.microsoft.com/office/drawing/2014/main" id="{542F19ED-1B8E-416A-A9F4-4CC9F5D4CBB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1260" name="Line 18">
              <a:extLst>
                <a:ext uri="{FF2B5EF4-FFF2-40B4-BE49-F238E27FC236}">
                  <a16:creationId xmlns:a16="http://schemas.microsoft.com/office/drawing/2014/main" id="{76FE3A75-4CF2-46C5-AF40-2EEBC9697A37}"/>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81251" name="Group 10">
            <a:extLst>
              <a:ext uri="{FF2B5EF4-FFF2-40B4-BE49-F238E27FC236}">
                <a16:creationId xmlns:a16="http://schemas.microsoft.com/office/drawing/2014/main" id="{20CA3AB3-B7ED-4232-8EA1-86CAD6F09380}"/>
              </a:ext>
            </a:extLst>
          </p:cNvPr>
          <p:cNvGrpSpPr>
            <a:grpSpLocks/>
          </p:cNvGrpSpPr>
          <p:nvPr/>
        </p:nvGrpSpPr>
        <p:grpSpPr bwMode="auto">
          <a:xfrm>
            <a:off x="1752600" y="1371601"/>
            <a:ext cx="1822450" cy="519113"/>
            <a:chOff x="144" y="816"/>
            <a:chExt cx="2688" cy="342"/>
          </a:xfrm>
        </p:grpSpPr>
        <p:sp>
          <p:nvSpPr>
            <p:cNvPr id="181257" name="Rectangle 11">
              <a:extLst>
                <a:ext uri="{FF2B5EF4-FFF2-40B4-BE49-F238E27FC236}">
                  <a16:creationId xmlns:a16="http://schemas.microsoft.com/office/drawing/2014/main" id="{920181CF-A535-4ED6-84C1-F28433A5BF3A}"/>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a:t>
              </a:r>
            </a:p>
          </p:txBody>
        </p:sp>
        <p:sp>
          <p:nvSpPr>
            <p:cNvPr id="181258" name="Line 12">
              <a:extLst>
                <a:ext uri="{FF2B5EF4-FFF2-40B4-BE49-F238E27FC236}">
                  <a16:creationId xmlns:a16="http://schemas.microsoft.com/office/drawing/2014/main" id="{41692C79-BF0A-48B1-9B89-FBD18D9F21F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81252" name="AutoShape 28">
            <a:extLst>
              <a:ext uri="{FF2B5EF4-FFF2-40B4-BE49-F238E27FC236}">
                <a16:creationId xmlns:a16="http://schemas.microsoft.com/office/drawing/2014/main" id="{73A40EF2-AFAF-4471-A80D-1B8FF386838C}"/>
              </a:ext>
            </a:extLst>
          </p:cNvPr>
          <p:cNvSpPr>
            <a:spLocks noChangeArrowheads="1"/>
          </p:cNvSpPr>
          <p:nvPr/>
        </p:nvSpPr>
        <p:spPr bwMode="auto">
          <a:xfrm>
            <a:off x="2063751" y="2060576"/>
            <a:ext cx="8208963" cy="3960813"/>
          </a:xfrm>
          <a:prstGeom prst="roundRect">
            <a:avLst>
              <a:gd name="adj" fmla="val 11051"/>
            </a:avLst>
          </a:prstGeom>
          <a:solidFill>
            <a:srgbClr val="E6E6FA"/>
          </a:solidFill>
          <a:ln w="19050" cap="rnd">
            <a:solidFill>
              <a:schemeClr val="tx1"/>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头颅</a:t>
            </a:r>
            <a:r>
              <a:rPr lang="en-US" altLang="zh-CN" b="1"/>
              <a:t>CT</a:t>
            </a:r>
            <a:r>
              <a:rPr lang="zh-CN" altLang="en-US" b="1"/>
              <a:t>或</a:t>
            </a:r>
            <a:r>
              <a:rPr lang="en-US" altLang="zh-CN" b="1"/>
              <a:t>MRI</a:t>
            </a:r>
            <a:r>
              <a:rPr lang="zh-CN" altLang="en-US" b="1"/>
              <a:t>可以发现室管膜下巨细胞星型细</a:t>
            </a:r>
          </a:p>
          <a:p>
            <a:pPr eaLnBrk="1" hangingPunct="1">
              <a:buClr>
                <a:schemeClr val="hlink"/>
              </a:buClr>
              <a:buFont typeface="Wingdings" panose="05000000000000000000" pitchFamily="2" charset="2"/>
              <a:buNone/>
            </a:pPr>
            <a:r>
              <a:rPr lang="zh-CN" altLang="en-US" b="1"/>
              <a:t>   胞瘤、皮质中的结节、钙化以及血管发育异常</a:t>
            </a:r>
          </a:p>
          <a:p>
            <a:pPr eaLnBrk="1" hangingPunct="1">
              <a:buClr>
                <a:schemeClr val="hlink"/>
              </a:buClr>
              <a:buFont typeface="Wingdings" panose="05000000000000000000" pitchFamily="2" charset="2"/>
              <a:buChar char="Ø"/>
            </a:pPr>
            <a:r>
              <a:rPr lang="zh-CN" altLang="en-US" b="1"/>
              <a:t>肾脏超声检查可以评价肾脏的囊肿和血管肌脂</a:t>
            </a:r>
          </a:p>
          <a:p>
            <a:pPr eaLnBrk="1" hangingPunct="1">
              <a:buClr>
                <a:schemeClr val="hlink"/>
              </a:buClr>
              <a:buFont typeface="Wingdings" panose="05000000000000000000" pitchFamily="2" charset="2"/>
              <a:buNone/>
            </a:pPr>
            <a:r>
              <a:rPr lang="zh-CN" altLang="en-US" b="1"/>
              <a:t>   瘤的改变</a:t>
            </a:r>
          </a:p>
          <a:p>
            <a:pPr eaLnBrk="1" hangingPunct="1">
              <a:buClr>
                <a:schemeClr val="hlink"/>
              </a:buClr>
              <a:buFont typeface="Wingdings" panose="05000000000000000000" pitchFamily="2" charset="2"/>
              <a:buChar char="Ø"/>
            </a:pPr>
            <a:r>
              <a:rPr lang="zh-CN" altLang="en-US" b="1"/>
              <a:t>超声心动图可以发现心脏横纹肌瘤的存在</a:t>
            </a:r>
          </a:p>
        </p:txBody>
      </p:sp>
      <p:sp>
        <p:nvSpPr>
          <p:cNvPr id="181253" name="Rectangle 48">
            <a:extLst>
              <a:ext uri="{FF2B5EF4-FFF2-40B4-BE49-F238E27FC236}">
                <a16:creationId xmlns:a16="http://schemas.microsoft.com/office/drawing/2014/main" id="{C2695872-3FE2-4EB9-8D79-BDDB33137185}"/>
              </a:ext>
            </a:extLst>
          </p:cNvPr>
          <p:cNvSpPr>
            <a:spLocks noChangeArrowheads="1"/>
          </p:cNvSpPr>
          <p:nvPr/>
        </p:nvSpPr>
        <p:spPr bwMode="auto">
          <a:xfrm>
            <a:off x="4438651" y="1484314"/>
            <a:ext cx="3313113" cy="669925"/>
          </a:xfrm>
          <a:prstGeom prst="rect">
            <a:avLst/>
          </a:prstGeom>
          <a:solidFill>
            <a:srgbClr val="0000FF">
              <a:alpha val="39999"/>
            </a:srgbClr>
          </a:solidFill>
          <a:ln w="9525" algn="ctr">
            <a:solidFill>
              <a:schemeClr val="bg1"/>
            </a:solidFill>
            <a:miter lim="800000"/>
            <a:headEnd/>
            <a:tailEnd/>
          </a:ln>
          <a:effectLst>
            <a:outerShdw dist="35921" dir="2700000" algn="ctr" rotWithShape="0">
              <a:srgbClr val="808080"/>
            </a:outerShdw>
          </a:effectLst>
        </p:spPr>
        <p:txBody>
          <a:bodyPr wrap="none" anchor="ctr"/>
          <a:lstStyle/>
          <a:p>
            <a:pPr algn="ctr">
              <a:spcBef>
                <a:spcPct val="0"/>
              </a:spcBef>
              <a:defRPr/>
            </a:pPr>
            <a:r>
              <a:rPr lang="zh-CN" altLang="en-US" sz="3200" b="1">
                <a:solidFill>
                  <a:schemeClr val="bg1"/>
                </a:solidFill>
              </a:rPr>
              <a:t>影像学</a:t>
            </a:r>
          </a:p>
        </p:txBody>
      </p:sp>
      <p:grpSp>
        <p:nvGrpSpPr>
          <p:cNvPr id="181254" name="Group 17">
            <a:extLst>
              <a:ext uri="{FF2B5EF4-FFF2-40B4-BE49-F238E27FC236}">
                <a16:creationId xmlns:a16="http://schemas.microsoft.com/office/drawing/2014/main" id="{A867A8DD-6E08-420D-B5ED-C7424425B534}"/>
              </a:ext>
            </a:extLst>
          </p:cNvPr>
          <p:cNvGrpSpPr>
            <a:grpSpLocks/>
          </p:cNvGrpSpPr>
          <p:nvPr/>
        </p:nvGrpSpPr>
        <p:grpSpPr bwMode="auto">
          <a:xfrm>
            <a:off x="1774825" y="620713"/>
            <a:ext cx="7327900" cy="685800"/>
            <a:chOff x="144" y="384"/>
            <a:chExt cx="4616" cy="432"/>
          </a:xfrm>
        </p:grpSpPr>
        <p:sp>
          <p:nvSpPr>
            <p:cNvPr id="181255" name="Rectangle 18">
              <a:hlinkClick r:id="rId2" action="ppaction://hlinksldjump"/>
              <a:extLst>
                <a:ext uri="{FF2B5EF4-FFF2-40B4-BE49-F238E27FC236}">
                  <a16:creationId xmlns:a16="http://schemas.microsoft.com/office/drawing/2014/main" id="{90136A05-001A-4B83-B47D-0E8496D4233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81256" name="Picture 19" descr="图片1">
              <a:extLst>
                <a:ext uri="{FF2B5EF4-FFF2-40B4-BE49-F238E27FC236}">
                  <a16:creationId xmlns:a16="http://schemas.microsoft.com/office/drawing/2014/main" id="{CE2BC597-6E5C-43A4-9A4C-6C9ACEC07C0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274" name="Group 2">
            <a:extLst>
              <a:ext uri="{FF2B5EF4-FFF2-40B4-BE49-F238E27FC236}">
                <a16:creationId xmlns:a16="http://schemas.microsoft.com/office/drawing/2014/main" id="{2CFAF6EB-EB32-471B-8C81-1A64B122D5AF}"/>
              </a:ext>
            </a:extLst>
          </p:cNvPr>
          <p:cNvGrpSpPr>
            <a:grpSpLocks/>
          </p:cNvGrpSpPr>
          <p:nvPr/>
        </p:nvGrpSpPr>
        <p:grpSpPr bwMode="auto">
          <a:xfrm>
            <a:off x="1524000" y="381000"/>
            <a:ext cx="228600" cy="6248400"/>
            <a:chOff x="0" y="240"/>
            <a:chExt cx="144" cy="3936"/>
          </a:xfrm>
        </p:grpSpPr>
        <p:grpSp>
          <p:nvGrpSpPr>
            <p:cNvPr id="182283" name="Group 3">
              <a:extLst>
                <a:ext uri="{FF2B5EF4-FFF2-40B4-BE49-F238E27FC236}">
                  <a16:creationId xmlns:a16="http://schemas.microsoft.com/office/drawing/2014/main" id="{118D23BA-5FD1-439B-B4CE-DD7D5B122CF4}"/>
                </a:ext>
              </a:extLst>
            </p:cNvPr>
            <p:cNvGrpSpPr>
              <a:grpSpLocks/>
            </p:cNvGrpSpPr>
            <p:nvPr/>
          </p:nvGrpSpPr>
          <p:grpSpPr bwMode="auto">
            <a:xfrm>
              <a:off x="0" y="240"/>
              <a:ext cx="96" cy="3936"/>
              <a:chOff x="-8" y="768"/>
              <a:chExt cx="136" cy="3552"/>
            </a:xfrm>
          </p:grpSpPr>
          <p:sp>
            <p:nvSpPr>
              <p:cNvPr id="182285" name="Rectangle 4">
                <a:extLst>
                  <a:ext uri="{FF2B5EF4-FFF2-40B4-BE49-F238E27FC236}">
                    <a16:creationId xmlns:a16="http://schemas.microsoft.com/office/drawing/2014/main" id="{78FCE326-6910-4A24-AE61-76A604D102C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82286" name="Line 5">
                <a:extLst>
                  <a:ext uri="{FF2B5EF4-FFF2-40B4-BE49-F238E27FC236}">
                    <a16:creationId xmlns:a16="http://schemas.microsoft.com/office/drawing/2014/main" id="{43351699-DFC7-4568-8434-DBCC89E7CA4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2284" name="Line 18">
              <a:extLst>
                <a:ext uri="{FF2B5EF4-FFF2-40B4-BE49-F238E27FC236}">
                  <a16:creationId xmlns:a16="http://schemas.microsoft.com/office/drawing/2014/main" id="{758BAFD6-6C5D-46E7-9B77-A780B64C9B9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pic>
        <p:nvPicPr>
          <p:cNvPr id="182275" name="Picture 16" descr="18-3（彩图）">
            <a:extLst>
              <a:ext uri="{FF2B5EF4-FFF2-40B4-BE49-F238E27FC236}">
                <a16:creationId xmlns:a16="http://schemas.microsoft.com/office/drawing/2014/main" id="{F27DAF72-A7B3-4434-B5F8-5719376EF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1373188"/>
            <a:ext cx="5256212"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Rectangle 17">
            <a:extLst>
              <a:ext uri="{FF2B5EF4-FFF2-40B4-BE49-F238E27FC236}">
                <a16:creationId xmlns:a16="http://schemas.microsoft.com/office/drawing/2014/main" id="{6DAB5B3D-F0BF-427D-97D2-9B717A5DE7C8}"/>
              </a:ext>
            </a:extLst>
          </p:cNvPr>
          <p:cNvSpPr>
            <a:spLocks noChangeArrowheads="1"/>
          </p:cNvSpPr>
          <p:nvPr/>
        </p:nvSpPr>
        <p:spPr bwMode="auto">
          <a:xfrm>
            <a:off x="1992314" y="2781301"/>
            <a:ext cx="2327275" cy="1031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buClr>
                <a:srgbClr val="FF0000"/>
              </a:buClr>
              <a:buFont typeface="宋体" panose="02010600030101010101" pitchFamily="2" charset="-122"/>
              <a:buNone/>
            </a:pPr>
            <a:r>
              <a:rPr lang="zh-CN" altLang="en-US" b="1">
                <a:solidFill>
                  <a:srgbClr val="FF0000"/>
                </a:solidFill>
              </a:rPr>
              <a:t>头颅</a:t>
            </a:r>
            <a:r>
              <a:rPr lang="en-US" altLang="zh-CN" b="1">
                <a:solidFill>
                  <a:srgbClr val="FF0000"/>
                </a:solidFill>
              </a:rPr>
              <a:t>CT</a:t>
            </a:r>
          </a:p>
          <a:p>
            <a:pPr algn="ctr" eaLnBrk="1" hangingPunct="1">
              <a:buClr>
                <a:srgbClr val="FF0000"/>
              </a:buClr>
              <a:buFont typeface="宋体" panose="02010600030101010101" pitchFamily="2" charset="-122"/>
              <a:buNone/>
            </a:pPr>
            <a:r>
              <a:rPr lang="zh-CN" altLang="en-US" b="1">
                <a:solidFill>
                  <a:srgbClr val="FF0000"/>
                </a:solidFill>
              </a:rPr>
              <a:t>室管膜下钙化</a:t>
            </a:r>
          </a:p>
        </p:txBody>
      </p:sp>
      <p:grpSp>
        <p:nvGrpSpPr>
          <p:cNvPr id="182277" name="Group 18">
            <a:extLst>
              <a:ext uri="{FF2B5EF4-FFF2-40B4-BE49-F238E27FC236}">
                <a16:creationId xmlns:a16="http://schemas.microsoft.com/office/drawing/2014/main" id="{0BA902A5-2673-4E5B-965B-D38D2F0B69B2}"/>
              </a:ext>
            </a:extLst>
          </p:cNvPr>
          <p:cNvGrpSpPr>
            <a:grpSpLocks/>
          </p:cNvGrpSpPr>
          <p:nvPr/>
        </p:nvGrpSpPr>
        <p:grpSpPr bwMode="auto">
          <a:xfrm>
            <a:off x="1752600" y="1371601"/>
            <a:ext cx="1822450" cy="519113"/>
            <a:chOff x="144" y="816"/>
            <a:chExt cx="2688" cy="342"/>
          </a:xfrm>
        </p:grpSpPr>
        <p:sp>
          <p:nvSpPr>
            <p:cNvPr id="182281" name="Rectangle 19">
              <a:extLst>
                <a:ext uri="{FF2B5EF4-FFF2-40B4-BE49-F238E27FC236}">
                  <a16:creationId xmlns:a16="http://schemas.microsoft.com/office/drawing/2014/main" id="{D76B2DD5-7151-4506-91C2-F0D10CFE2583}"/>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a:t>
              </a:r>
            </a:p>
          </p:txBody>
        </p:sp>
        <p:sp>
          <p:nvSpPr>
            <p:cNvPr id="182282" name="Line 20">
              <a:extLst>
                <a:ext uri="{FF2B5EF4-FFF2-40B4-BE49-F238E27FC236}">
                  <a16:creationId xmlns:a16="http://schemas.microsoft.com/office/drawing/2014/main" id="{72D1C1D2-4113-4DEC-8614-5D556CE2D11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182278" name="Group 21">
            <a:extLst>
              <a:ext uri="{FF2B5EF4-FFF2-40B4-BE49-F238E27FC236}">
                <a16:creationId xmlns:a16="http://schemas.microsoft.com/office/drawing/2014/main" id="{86E0FEB3-956A-4C17-A347-993A2275860D}"/>
              </a:ext>
            </a:extLst>
          </p:cNvPr>
          <p:cNvGrpSpPr>
            <a:grpSpLocks/>
          </p:cNvGrpSpPr>
          <p:nvPr/>
        </p:nvGrpSpPr>
        <p:grpSpPr bwMode="auto">
          <a:xfrm>
            <a:off x="1774825" y="620713"/>
            <a:ext cx="7327900" cy="685800"/>
            <a:chOff x="144" y="384"/>
            <a:chExt cx="4616" cy="432"/>
          </a:xfrm>
        </p:grpSpPr>
        <p:sp>
          <p:nvSpPr>
            <p:cNvPr id="182279" name="Rectangle 22">
              <a:hlinkClick r:id="rId3" action="ppaction://hlinksldjump"/>
              <a:extLst>
                <a:ext uri="{FF2B5EF4-FFF2-40B4-BE49-F238E27FC236}">
                  <a16:creationId xmlns:a16="http://schemas.microsoft.com/office/drawing/2014/main" id="{9CDE80DA-9B4C-4AAC-AC2F-4287D92D96C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82280" name="Picture 23" descr="图片1">
              <a:extLst>
                <a:ext uri="{FF2B5EF4-FFF2-40B4-BE49-F238E27FC236}">
                  <a16:creationId xmlns:a16="http://schemas.microsoft.com/office/drawing/2014/main" id="{6B0D1935-99BE-43B7-88FC-FF85115E9E65}"/>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298" name="Group 2">
            <a:extLst>
              <a:ext uri="{FF2B5EF4-FFF2-40B4-BE49-F238E27FC236}">
                <a16:creationId xmlns:a16="http://schemas.microsoft.com/office/drawing/2014/main" id="{8A8BF301-E784-4A9E-83D9-E8D92C3CCAC1}"/>
              </a:ext>
            </a:extLst>
          </p:cNvPr>
          <p:cNvGrpSpPr>
            <a:grpSpLocks/>
          </p:cNvGrpSpPr>
          <p:nvPr/>
        </p:nvGrpSpPr>
        <p:grpSpPr bwMode="auto">
          <a:xfrm>
            <a:off x="1524000" y="381000"/>
            <a:ext cx="228600" cy="6248400"/>
            <a:chOff x="0" y="240"/>
            <a:chExt cx="144" cy="3936"/>
          </a:xfrm>
        </p:grpSpPr>
        <p:grpSp>
          <p:nvGrpSpPr>
            <p:cNvPr id="183306" name="Group 3">
              <a:extLst>
                <a:ext uri="{FF2B5EF4-FFF2-40B4-BE49-F238E27FC236}">
                  <a16:creationId xmlns:a16="http://schemas.microsoft.com/office/drawing/2014/main" id="{2B62E350-875C-438A-B0C3-0F38FAD28DD1}"/>
                </a:ext>
              </a:extLst>
            </p:cNvPr>
            <p:cNvGrpSpPr>
              <a:grpSpLocks/>
            </p:cNvGrpSpPr>
            <p:nvPr/>
          </p:nvGrpSpPr>
          <p:grpSpPr bwMode="auto">
            <a:xfrm>
              <a:off x="0" y="240"/>
              <a:ext cx="96" cy="3936"/>
              <a:chOff x="-8" y="768"/>
              <a:chExt cx="136" cy="3552"/>
            </a:xfrm>
          </p:grpSpPr>
          <p:sp>
            <p:nvSpPr>
              <p:cNvPr id="183308" name="Rectangle 4">
                <a:extLst>
                  <a:ext uri="{FF2B5EF4-FFF2-40B4-BE49-F238E27FC236}">
                    <a16:creationId xmlns:a16="http://schemas.microsoft.com/office/drawing/2014/main" id="{4D47BDCC-3E2B-4651-BFA9-722273F77D6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83309" name="Line 5">
                <a:extLst>
                  <a:ext uri="{FF2B5EF4-FFF2-40B4-BE49-F238E27FC236}">
                    <a16:creationId xmlns:a16="http://schemas.microsoft.com/office/drawing/2014/main" id="{A53DBF09-9DDD-441F-A9E6-D7673B028EE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3307" name="Line 18">
              <a:extLst>
                <a:ext uri="{FF2B5EF4-FFF2-40B4-BE49-F238E27FC236}">
                  <a16:creationId xmlns:a16="http://schemas.microsoft.com/office/drawing/2014/main" id="{96158B2D-9397-472F-8E15-03BD5BCAF216}"/>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83299" name="Group 12">
            <a:extLst>
              <a:ext uri="{FF2B5EF4-FFF2-40B4-BE49-F238E27FC236}">
                <a16:creationId xmlns:a16="http://schemas.microsoft.com/office/drawing/2014/main" id="{F57342C5-F0D4-416F-BAA5-CCBE18A39CD6}"/>
              </a:ext>
            </a:extLst>
          </p:cNvPr>
          <p:cNvGrpSpPr>
            <a:grpSpLocks/>
          </p:cNvGrpSpPr>
          <p:nvPr/>
        </p:nvGrpSpPr>
        <p:grpSpPr bwMode="auto">
          <a:xfrm>
            <a:off x="1752600" y="1371601"/>
            <a:ext cx="1822450" cy="519113"/>
            <a:chOff x="144" y="816"/>
            <a:chExt cx="2688" cy="342"/>
          </a:xfrm>
        </p:grpSpPr>
        <p:sp>
          <p:nvSpPr>
            <p:cNvPr id="183304" name="Rectangle 13">
              <a:extLst>
                <a:ext uri="{FF2B5EF4-FFF2-40B4-BE49-F238E27FC236}">
                  <a16:creationId xmlns:a16="http://schemas.microsoft.com/office/drawing/2014/main" id="{CB206681-F104-445D-8361-48BB4BC8EA3E}"/>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a:t>
              </a:r>
            </a:p>
          </p:txBody>
        </p:sp>
        <p:sp>
          <p:nvSpPr>
            <p:cNvPr id="183305" name="Line 14">
              <a:extLst>
                <a:ext uri="{FF2B5EF4-FFF2-40B4-BE49-F238E27FC236}">
                  <a16:creationId xmlns:a16="http://schemas.microsoft.com/office/drawing/2014/main" id="{2C53E959-4184-4CF5-9CAA-8842C5C6411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83300" name="Rectangle 15">
            <a:extLst>
              <a:ext uri="{FF2B5EF4-FFF2-40B4-BE49-F238E27FC236}">
                <a16:creationId xmlns:a16="http://schemas.microsoft.com/office/drawing/2014/main" id="{60D2CE13-9B64-4C27-90FF-20E38AC6F5AA}"/>
              </a:ext>
            </a:extLst>
          </p:cNvPr>
          <p:cNvSpPr>
            <a:spLocks noChangeArrowheads="1"/>
          </p:cNvSpPr>
          <p:nvPr/>
        </p:nvSpPr>
        <p:spPr bwMode="auto">
          <a:xfrm>
            <a:off x="2279650" y="2852739"/>
            <a:ext cx="7416800" cy="15446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心电图可以发现心律失常</a:t>
            </a:r>
          </a:p>
          <a:p>
            <a:pPr eaLnBrk="1" hangingPunct="1">
              <a:buClr>
                <a:schemeClr val="hlink"/>
              </a:buClr>
              <a:buFont typeface="Wingdings" panose="05000000000000000000" pitchFamily="2" charset="2"/>
              <a:buChar char="Ø"/>
            </a:pPr>
            <a:endParaRPr lang="zh-CN" altLang="en-US" b="1"/>
          </a:p>
          <a:p>
            <a:pPr eaLnBrk="1" hangingPunct="1">
              <a:buClr>
                <a:schemeClr val="hlink"/>
              </a:buClr>
              <a:buFont typeface="Wingdings" panose="05000000000000000000" pitchFamily="2" charset="2"/>
              <a:buChar char="Ø"/>
            </a:pPr>
            <a:r>
              <a:rPr lang="zh-CN" altLang="en-US" b="1"/>
              <a:t>对怀疑有癫痫发作的患者应做脑电图检查 </a:t>
            </a:r>
          </a:p>
        </p:txBody>
      </p:sp>
      <p:grpSp>
        <p:nvGrpSpPr>
          <p:cNvPr id="183301" name="Group 16">
            <a:extLst>
              <a:ext uri="{FF2B5EF4-FFF2-40B4-BE49-F238E27FC236}">
                <a16:creationId xmlns:a16="http://schemas.microsoft.com/office/drawing/2014/main" id="{1D083348-8DCB-4AB7-9AFB-5D235097096B}"/>
              </a:ext>
            </a:extLst>
          </p:cNvPr>
          <p:cNvGrpSpPr>
            <a:grpSpLocks/>
          </p:cNvGrpSpPr>
          <p:nvPr/>
        </p:nvGrpSpPr>
        <p:grpSpPr bwMode="auto">
          <a:xfrm>
            <a:off x="1774825" y="620713"/>
            <a:ext cx="7327900" cy="685800"/>
            <a:chOff x="144" y="384"/>
            <a:chExt cx="4616" cy="432"/>
          </a:xfrm>
        </p:grpSpPr>
        <p:sp>
          <p:nvSpPr>
            <p:cNvPr id="183302" name="Rectangle 17">
              <a:hlinkClick r:id="rId2" action="ppaction://hlinksldjump"/>
              <a:extLst>
                <a:ext uri="{FF2B5EF4-FFF2-40B4-BE49-F238E27FC236}">
                  <a16:creationId xmlns:a16="http://schemas.microsoft.com/office/drawing/2014/main" id="{63BE4B70-4028-4A46-88C6-3AD00A4C0BD0}"/>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83303" name="Picture 18" descr="图片1">
              <a:extLst>
                <a:ext uri="{FF2B5EF4-FFF2-40B4-BE49-F238E27FC236}">
                  <a16:creationId xmlns:a16="http://schemas.microsoft.com/office/drawing/2014/main" id="{33DCE6BC-586C-4078-87EB-9D4182E7162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2">
            <a:extLst>
              <a:ext uri="{FF2B5EF4-FFF2-40B4-BE49-F238E27FC236}">
                <a16:creationId xmlns:a16="http://schemas.microsoft.com/office/drawing/2014/main" id="{8D63C310-D4EC-4651-8290-B724E7540164}"/>
              </a:ext>
            </a:extLst>
          </p:cNvPr>
          <p:cNvSpPr>
            <a:spLocks noChangeArrowheads="1"/>
          </p:cNvSpPr>
          <p:nvPr/>
        </p:nvSpPr>
        <p:spPr bwMode="auto">
          <a:xfrm>
            <a:off x="2208214" y="2636839"/>
            <a:ext cx="5616575" cy="3311525"/>
          </a:xfrm>
          <a:prstGeom prst="roundRect">
            <a:avLst>
              <a:gd name="adj" fmla="val 16667"/>
            </a:avLst>
          </a:prstGeom>
          <a:solidFill>
            <a:schemeClr val="accent1">
              <a:alpha val="20000"/>
            </a:schemeClr>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发病年龄早  </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进行性加重  </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家族聚集现象  </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认知、行为和发育异常 </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语言运动障碍 </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多系统、多器官和多功能障碍 </a:t>
            </a:r>
          </a:p>
        </p:txBody>
      </p:sp>
      <p:grpSp>
        <p:nvGrpSpPr>
          <p:cNvPr id="25603" name="Group 31">
            <a:extLst>
              <a:ext uri="{FF2B5EF4-FFF2-40B4-BE49-F238E27FC236}">
                <a16:creationId xmlns:a16="http://schemas.microsoft.com/office/drawing/2014/main" id="{B1B094EF-CB26-402B-9CCB-5640EE644969}"/>
              </a:ext>
            </a:extLst>
          </p:cNvPr>
          <p:cNvGrpSpPr>
            <a:grpSpLocks/>
          </p:cNvGrpSpPr>
          <p:nvPr/>
        </p:nvGrpSpPr>
        <p:grpSpPr bwMode="auto">
          <a:xfrm>
            <a:off x="1524000" y="381000"/>
            <a:ext cx="228600" cy="6248400"/>
            <a:chOff x="0" y="240"/>
            <a:chExt cx="144" cy="3936"/>
          </a:xfrm>
        </p:grpSpPr>
        <p:grpSp>
          <p:nvGrpSpPr>
            <p:cNvPr id="25614" name="Group 3">
              <a:extLst>
                <a:ext uri="{FF2B5EF4-FFF2-40B4-BE49-F238E27FC236}">
                  <a16:creationId xmlns:a16="http://schemas.microsoft.com/office/drawing/2014/main" id="{8FD30E5E-AE6D-43C8-A314-665950E35FBE}"/>
                </a:ext>
              </a:extLst>
            </p:cNvPr>
            <p:cNvGrpSpPr>
              <a:grpSpLocks/>
            </p:cNvGrpSpPr>
            <p:nvPr/>
          </p:nvGrpSpPr>
          <p:grpSpPr bwMode="auto">
            <a:xfrm>
              <a:off x="0" y="240"/>
              <a:ext cx="96" cy="3936"/>
              <a:chOff x="-8" y="768"/>
              <a:chExt cx="136" cy="3552"/>
            </a:xfrm>
          </p:grpSpPr>
          <p:sp>
            <p:nvSpPr>
              <p:cNvPr id="25616" name="Rectangle 4">
                <a:extLst>
                  <a:ext uri="{FF2B5EF4-FFF2-40B4-BE49-F238E27FC236}">
                    <a16:creationId xmlns:a16="http://schemas.microsoft.com/office/drawing/2014/main" id="{53A7A639-785C-4254-BB80-EF41C6236AF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5617" name="Line 5">
                <a:extLst>
                  <a:ext uri="{FF2B5EF4-FFF2-40B4-BE49-F238E27FC236}">
                    <a16:creationId xmlns:a16="http://schemas.microsoft.com/office/drawing/2014/main" id="{9AE76EF5-6CB8-4D4E-A91D-69EE07ED009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5615" name="Line 18">
              <a:extLst>
                <a:ext uri="{FF2B5EF4-FFF2-40B4-BE49-F238E27FC236}">
                  <a16:creationId xmlns:a16="http://schemas.microsoft.com/office/drawing/2014/main" id="{A26707A8-2378-4F54-8F7D-59686EF11A7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25604" name="Rectangle 31">
            <a:extLst>
              <a:ext uri="{FF2B5EF4-FFF2-40B4-BE49-F238E27FC236}">
                <a16:creationId xmlns:a16="http://schemas.microsoft.com/office/drawing/2014/main" id="{1D2254BE-01FA-4436-B4C6-968FCBE06902}"/>
              </a:ext>
            </a:extLst>
          </p:cNvPr>
          <p:cNvSpPr>
            <a:spLocks noChangeArrowheads="1"/>
          </p:cNvSpPr>
          <p:nvPr/>
        </p:nvSpPr>
        <p:spPr bwMode="auto">
          <a:xfrm>
            <a:off x="1774826" y="1946275"/>
            <a:ext cx="7273925" cy="596900"/>
          </a:xfrm>
          <a:prstGeom prst="rect">
            <a:avLst/>
          </a:prstGeom>
          <a:gradFill rotWithShape="1">
            <a:gsLst>
              <a:gs pos="0">
                <a:srgbClr val="565C11"/>
              </a:gs>
              <a:gs pos="100000">
                <a:srgbClr val="6D7416">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solidFill>
                  <a:schemeClr val="bg1"/>
                </a:solidFill>
              </a:rPr>
              <a:t>    </a:t>
            </a:r>
            <a:r>
              <a:rPr lang="zh-CN" altLang="en-US" b="1">
                <a:solidFill>
                  <a:schemeClr val="bg1"/>
                </a:solidFill>
              </a:rPr>
              <a:t>普遍性症状</a:t>
            </a:r>
          </a:p>
        </p:txBody>
      </p:sp>
      <p:sp>
        <p:nvSpPr>
          <p:cNvPr id="25605" name="Rectangle 32">
            <a:extLst>
              <a:ext uri="{FF2B5EF4-FFF2-40B4-BE49-F238E27FC236}">
                <a16:creationId xmlns:a16="http://schemas.microsoft.com/office/drawing/2014/main" id="{C960671C-F9F0-429B-B9CC-EF5ECAE4414A}"/>
              </a:ext>
            </a:extLst>
          </p:cNvPr>
          <p:cNvSpPr>
            <a:spLocks noChangeArrowheads="1"/>
          </p:cNvSpPr>
          <p:nvPr/>
        </p:nvSpPr>
        <p:spPr bwMode="auto">
          <a:xfrm>
            <a:off x="1774826" y="1920876"/>
            <a:ext cx="7273925" cy="23813"/>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25606" name="Text Box 34">
            <a:extLst>
              <a:ext uri="{FF2B5EF4-FFF2-40B4-BE49-F238E27FC236}">
                <a16:creationId xmlns:a16="http://schemas.microsoft.com/office/drawing/2014/main" id="{870C5CBD-0223-4AC9-A9E8-C8D35CA710F4}"/>
              </a:ext>
            </a:extLst>
          </p:cNvPr>
          <p:cNvSpPr txBox="1">
            <a:spLocks noChangeArrowheads="1"/>
          </p:cNvSpPr>
          <p:nvPr/>
        </p:nvSpPr>
        <p:spPr bwMode="auto">
          <a:xfrm>
            <a:off x="1990726" y="1916113"/>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kumimoji="1" lang="ko-KR" altLang="en-US" b="1">
              <a:solidFill>
                <a:schemeClr val="bg1"/>
              </a:solidFill>
              <a:latin typeface="Arial" panose="020B0604020202020204" pitchFamily="34" charset="0"/>
              <a:ea typeface="HY헤드라인M" pitchFamily="18" charset="-127"/>
            </a:endParaRPr>
          </a:p>
        </p:txBody>
      </p:sp>
      <p:sp>
        <p:nvSpPr>
          <p:cNvPr id="25607" name="Rectangle 35">
            <a:extLst>
              <a:ext uri="{FF2B5EF4-FFF2-40B4-BE49-F238E27FC236}">
                <a16:creationId xmlns:a16="http://schemas.microsoft.com/office/drawing/2014/main" id="{E7E7B977-D196-4DAE-A018-1EA50FB4D4BC}"/>
              </a:ext>
            </a:extLst>
          </p:cNvPr>
          <p:cNvSpPr>
            <a:spLocks noChangeArrowheads="1"/>
          </p:cNvSpPr>
          <p:nvPr/>
        </p:nvSpPr>
        <p:spPr bwMode="auto">
          <a:xfrm>
            <a:off x="2038351" y="2097089"/>
            <a:ext cx="68263" cy="320675"/>
          </a:xfrm>
          <a:prstGeom prst="rect">
            <a:avLst/>
          </a:prstGeom>
          <a:solidFill>
            <a:srgbClr val="FF9B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grpSp>
        <p:nvGrpSpPr>
          <p:cNvPr id="25608" name="Group 87">
            <a:extLst>
              <a:ext uri="{FF2B5EF4-FFF2-40B4-BE49-F238E27FC236}">
                <a16:creationId xmlns:a16="http://schemas.microsoft.com/office/drawing/2014/main" id="{DBF2D4F8-BA0A-4B99-89B8-1B4216C7356B}"/>
              </a:ext>
            </a:extLst>
          </p:cNvPr>
          <p:cNvGrpSpPr>
            <a:grpSpLocks/>
          </p:cNvGrpSpPr>
          <p:nvPr/>
        </p:nvGrpSpPr>
        <p:grpSpPr bwMode="auto">
          <a:xfrm>
            <a:off x="1752601" y="1371601"/>
            <a:ext cx="2759075" cy="519113"/>
            <a:chOff x="144" y="816"/>
            <a:chExt cx="2688" cy="342"/>
          </a:xfrm>
        </p:grpSpPr>
        <p:sp>
          <p:nvSpPr>
            <p:cNvPr id="25612" name="Rectangle 88">
              <a:extLst>
                <a:ext uri="{FF2B5EF4-FFF2-40B4-BE49-F238E27FC236}">
                  <a16:creationId xmlns:a16="http://schemas.microsoft.com/office/drawing/2014/main" id="{3ECB3131-ECF1-44E4-A1E4-334F37ECA327}"/>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症状和体征 </a:t>
              </a:r>
            </a:p>
          </p:txBody>
        </p:sp>
        <p:sp>
          <p:nvSpPr>
            <p:cNvPr id="25613" name="Line 89">
              <a:extLst>
                <a:ext uri="{FF2B5EF4-FFF2-40B4-BE49-F238E27FC236}">
                  <a16:creationId xmlns:a16="http://schemas.microsoft.com/office/drawing/2014/main" id="{D3476D7A-E924-4E9D-A7A4-3BD728C0AA8E}"/>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25609" name="Group 93">
            <a:extLst>
              <a:ext uri="{FF2B5EF4-FFF2-40B4-BE49-F238E27FC236}">
                <a16:creationId xmlns:a16="http://schemas.microsoft.com/office/drawing/2014/main" id="{D79DAD4B-BCCC-4880-B127-17003A2C5566}"/>
              </a:ext>
            </a:extLst>
          </p:cNvPr>
          <p:cNvGrpSpPr>
            <a:grpSpLocks/>
          </p:cNvGrpSpPr>
          <p:nvPr/>
        </p:nvGrpSpPr>
        <p:grpSpPr bwMode="auto">
          <a:xfrm>
            <a:off x="1774825" y="620713"/>
            <a:ext cx="7327900" cy="685800"/>
            <a:chOff x="144" y="384"/>
            <a:chExt cx="4616" cy="432"/>
          </a:xfrm>
        </p:grpSpPr>
        <p:sp>
          <p:nvSpPr>
            <p:cNvPr id="25610" name="Rectangle 94">
              <a:hlinkClick r:id="rId2" action="ppaction://hlinksldjump"/>
              <a:extLst>
                <a:ext uri="{FF2B5EF4-FFF2-40B4-BE49-F238E27FC236}">
                  <a16:creationId xmlns:a16="http://schemas.microsoft.com/office/drawing/2014/main" id="{32C2F28B-BD60-444D-B69B-2624D2A8F48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25611" name="Picture 95" descr="图片1">
              <a:extLst>
                <a:ext uri="{FF2B5EF4-FFF2-40B4-BE49-F238E27FC236}">
                  <a16:creationId xmlns:a16="http://schemas.microsoft.com/office/drawing/2014/main" id="{90FD9588-A2B4-4B92-912E-83321FDCF89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AutoShape 19">
            <a:extLst>
              <a:ext uri="{FF2B5EF4-FFF2-40B4-BE49-F238E27FC236}">
                <a16:creationId xmlns:a16="http://schemas.microsoft.com/office/drawing/2014/main" id="{031E1288-78F9-44CC-B7F3-8E8B9697DC44}"/>
              </a:ext>
            </a:extLst>
          </p:cNvPr>
          <p:cNvSpPr>
            <a:spLocks noChangeArrowheads="1"/>
          </p:cNvSpPr>
          <p:nvPr/>
        </p:nvSpPr>
        <p:spPr bwMode="auto">
          <a:xfrm>
            <a:off x="2495551" y="2781301"/>
            <a:ext cx="7777163" cy="2879725"/>
          </a:xfrm>
          <a:prstGeom prst="roundRect">
            <a:avLst>
              <a:gd name="adj" fmla="val 16667"/>
            </a:avLst>
          </a:prstGeom>
          <a:noFill/>
          <a:ln w="9525" algn="ctr">
            <a:solidFill>
              <a:schemeClr val="tx1"/>
            </a:solidFill>
            <a:round/>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184323" name="Group 2">
            <a:extLst>
              <a:ext uri="{FF2B5EF4-FFF2-40B4-BE49-F238E27FC236}">
                <a16:creationId xmlns:a16="http://schemas.microsoft.com/office/drawing/2014/main" id="{F6A08FE9-CADA-4810-976C-8BA12DECC7E9}"/>
              </a:ext>
            </a:extLst>
          </p:cNvPr>
          <p:cNvGrpSpPr>
            <a:grpSpLocks/>
          </p:cNvGrpSpPr>
          <p:nvPr/>
        </p:nvGrpSpPr>
        <p:grpSpPr bwMode="auto">
          <a:xfrm>
            <a:off x="1524000" y="381000"/>
            <a:ext cx="228600" cy="6248400"/>
            <a:chOff x="0" y="240"/>
            <a:chExt cx="144" cy="3936"/>
          </a:xfrm>
        </p:grpSpPr>
        <p:grpSp>
          <p:nvGrpSpPr>
            <p:cNvPr id="184334" name="Group 3">
              <a:extLst>
                <a:ext uri="{FF2B5EF4-FFF2-40B4-BE49-F238E27FC236}">
                  <a16:creationId xmlns:a16="http://schemas.microsoft.com/office/drawing/2014/main" id="{70B417DF-BE46-4915-BF70-2EBD35BB65B6}"/>
                </a:ext>
              </a:extLst>
            </p:cNvPr>
            <p:cNvGrpSpPr>
              <a:grpSpLocks/>
            </p:cNvGrpSpPr>
            <p:nvPr/>
          </p:nvGrpSpPr>
          <p:grpSpPr bwMode="auto">
            <a:xfrm>
              <a:off x="0" y="240"/>
              <a:ext cx="96" cy="3936"/>
              <a:chOff x="-8" y="768"/>
              <a:chExt cx="136" cy="3552"/>
            </a:xfrm>
          </p:grpSpPr>
          <p:sp>
            <p:nvSpPr>
              <p:cNvPr id="184336" name="Rectangle 4">
                <a:extLst>
                  <a:ext uri="{FF2B5EF4-FFF2-40B4-BE49-F238E27FC236}">
                    <a16:creationId xmlns:a16="http://schemas.microsoft.com/office/drawing/2014/main" id="{A9E815EC-A465-41E3-9D98-622E8EE1B3D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84337" name="Line 5">
                <a:extLst>
                  <a:ext uri="{FF2B5EF4-FFF2-40B4-BE49-F238E27FC236}">
                    <a16:creationId xmlns:a16="http://schemas.microsoft.com/office/drawing/2014/main" id="{D6C63033-1120-4699-AB94-AEF30DDA1D7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4335" name="Line 18">
              <a:extLst>
                <a:ext uri="{FF2B5EF4-FFF2-40B4-BE49-F238E27FC236}">
                  <a16:creationId xmlns:a16="http://schemas.microsoft.com/office/drawing/2014/main" id="{7EB50D28-7C11-446D-82D9-A6221C7FB74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84324" name="Group 10">
            <a:extLst>
              <a:ext uri="{FF2B5EF4-FFF2-40B4-BE49-F238E27FC236}">
                <a16:creationId xmlns:a16="http://schemas.microsoft.com/office/drawing/2014/main" id="{413F5A5F-CE26-498C-B956-CA21299B9B55}"/>
              </a:ext>
            </a:extLst>
          </p:cNvPr>
          <p:cNvGrpSpPr>
            <a:grpSpLocks/>
          </p:cNvGrpSpPr>
          <p:nvPr/>
        </p:nvGrpSpPr>
        <p:grpSpPr bwMode="auto">
          <a:xfrm>
            <a:off x="1752600" y="1371601"/>
            <a:ext cx="1822450" cy="519113"/>
            <a:chOff x="144" y="816"/>
            <a:chExt cx="2688" cy="342"/>
          </a:xfrm>
        </p:grpSpPr>
        <p:sp>
          <p:nvSpPr>
            <p:cNvPr id="184332" name="Rectangle 11">
              <a:extLst>
                <a:ext uri="{FF2B5EF4-FFF2-40B4-BE49-F238E27FC236}">
                  <a16:creationId xmlns:a16="http://schemas.microsoft.com/office/drawing/2014/main" id="{8FFB2770-E5CA-41EF-AE8A-213F940788E3}"/>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诊    断</a:t>
              </a:r>
            </a:p>
          </p:txBody>
        </p:sp>
        <p:sp>
          <p:nvSpPr>
            <p:cNvPr id="184333" name="Line 12">
              <a:extLst>
                <a:ext uri="{FF2B5EF4-FFF2-40B4-BE49-F238E27FC236}">
                  <a16:creationId xmlns:a16="http://schemas.microsoft.com/office/drawing/2014/main" id="{B91C47D1-002D-4F1A-8625-A8613D32F6F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84325" name="Rectangle 15">
            <a:extLst>
              <a:ext uri="{FF2B5EF4-FFF2-40B4-BE49-F238E27FC236}">
                <a16:creationId xmlns:a16="http://schemas.microsoft.com/office/drawing/2014/main" id="{A1951FA1-5A12-4461-B643-A568585F15EB}"/>
              </a:ext>
            </a:extLst>
          </p:cNvPr>
          <p:cNvSpPr>
            <a:spLocks noChangeArrowheads="1"/>
          </p:cNvSpPr>
          <p:nvPr/>
        </p:nvSpPr>
        <p:spPr bwMode="auto">
          <a:xfrm>
            <a:off x="2063751" y="3019426"/>
            <a:ext cx="8208963" cy="257016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buClr>
                <a:schemeClr val="hlink"/>
              </a:buClr>
              <a:buFont typeface="Wingdings" panose="05000000000000000000" pitchFamily="2" charset="2"/>
              <a:buChar char="Ø"/>
            </a:pPr>
            <a:r>
              <a:rPr lang="zh-CN" altLang="en-US" b="1"/>
              <a:t>婴儿期出现</a:t>
            </a:r>
            <a:r>
              <a:rPr lang="en-US" altLang="zh-CN" b="1"/>
              <a:t>3</a:t>
            </a:r>
            <a:r>
              <a:rPr lang="zh-CN" altLang="en-US" b="1"/>
              <a:t>个以上皮肤色素减退斑提示结节</a:t>
            </a:r>
          </a:p>
          <a:p>
            <a:pPr lvl="1" eaLnBrk="1" hangingPunct="1">
              <a:buClr>
                <a:schemeClr val="hlink"/>
              </a:buClr>
              <a:buFont typeface="Wingdings" panose="05000000000000000000" pitchFamily="2" charset="2"/>
              <a:buNone/>
            </a:pPr>
            <a:r>
              <a:rPr lang="zh-CN" altLang="en-US" b="1"/>
              <a:t>   性硬化症的诊断</a:t>
            </a:r>
          </a:p>
          <a:p>
            <a:pPr lvl="1" eaLnBrk="1" hangingPunct="1">
              <a:buClr>
                <a:schemeClr val="hlink"/>
              </a:buClr>
              <a:buFont typeface="Wingdings" panose="05000000000000000000" pitchFamily="2" charset="2"/>
              <a:buChar char="Ø"/>
            </a:pPr>
            <a:r>
              <a:rPr lang="zh-CN" altLang="en-US" b="1"/>
              <a:t>同时存在特征性的婴儿痉挛症则更支持诊断</a:t>
            </a:r>
            <a:r>
              <a:rPr lang="zh-CN" altLang="en-US"/>
              <a:t> </a:t>
            </a:r>
            <a:endParaRPr lang="zh-CN" altLang="en-US" b="1">
              <a:solidFill>
                <a:srgbClr val="000099"/>
              </a:solidFill>
            </a:endParaRPr>
          </a:p>
          <a:p>
            <a:pPr lvl="1" eaLnBrk="1" hangingPunct="1">
              <a:buClr>
                <a:schemeClr val="hlink"/>
              </a:buClr>
              <a:buFont typeface="Wingdings" panose="05000000000000000000" pitchFamily="2" charset="2"/>
              <a:buChar char="Ø"/>
            </a:pPr>
            <a:r>
              <a:rPr lang="zh-CN" altLang="en-US" b="1"/>
              <a:t>儿童或成人出现典型的皮脂腺瘤、癫痫发作和</a:t>
            </a:r>
          </a:p>
          <a:p>
            <a:pPr lvl="1" eaLnBrk="1" hangingPunct="1">
              <a:buClr>
                <a:schemeClr val="hlink"/>
              </a:buClr>
              <a:buFont typeface="Wingdings" panose="05000000000000000000" pitchFamily="2" charset="2"/>
              <a:buNone/>
            </a:pPr>
            <a:r>
              <a:rPr lang="zh-CN" altLang="en-US" b="1"/>
              <a:t>   智能减退三联征则可确诊</a:t>
            </a:r>
            <a:r>
              <a:rPr lang="zh-CN" altLang="en-US"/>
              <a:t> </a:t>
            </a:r>
          </a:p>
        </p:txBody>
      </p:sp>
      <p:grpSp>
        <p:nvGrpSpPr>
          <p:cNvPr id="184326" name="Group 16">
            <a:extLst>
              <a:ext uri="{FF2B5EF4-FFF2-40B4-BE49-F238E27FC236}">
                <a16:creationId xmlns:a16="http://schemas.microsoft.com/office/drawing/2014/main" id="{65D618D6-2A23-42E6-8963-D0DEFE0ED131}"/>
              </a:ext>
            </a:extLst>
          </p:cNvPr>
          <p:cNvGrpSpPr>
            <a:grpSpLocks/>
          </p:cNvGrpSpPr>
          <p:nvPr/>
        </p:nvGrpSpPr>
        <p:grpSpPr bwMode="auto">
          <a:xfrm>
            <a:off x="3071813" y="2133600"/>
            <a:ext cx="6553200" cy="719138"/>
            <a:chOff x="1383" y="1253"/>
            <a:chExt cx="2359" cy="453"/>
          </a:xfrm>
        </p:grpSpPr>
        <p:sp>
          <p:nvSpPr>
            <p:cNvPr id="184330" name="AutoShape 2">
              <a:extLst>
                <a:ext uri="{FF2B5EF4-FFF2-40B4-BE49-F238E27FC236}">
                  <a16:creationId xmlns:a16="http://schemas.microsoft.com/office/drawing/2014/main" id="{258FC681-E777-4AA6-AD9A-C147E4E30952}"/>
                </a:ext>
              </a:extLst>
            </p:cNvPr>
            <p:cNvSpPr>
              <a:spLocks noChangeArrowheads="1"/>
            </p:cNvSpPr>
            <p:nvPr/>
          </p:nvSpPr>
          <p:spPr bwMode="auto">
            <a:xfrm>
              <a:off x="1383" y="1253"/>
              <a:ext cx="2359" cy="45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184331" name="AutoShape 2">
              <a:extLst>
                <a:ext uri="{FF2B5EF4-FFF2-40B4-BE49-F238E27FC236}">
                  <a16:creationId xmlns:a16="http://schemas.microsoft.com/office/drawing/2014/main" id="{519BBFB3-5E46-4C04-9A12-B4914527CBD1}"/>
                </a:ext>
              </a:extLst>
            </p:cNvPr>
            <p:cNvSpPr>
              <a:spLocks noChangeArrowheads="1"/>
            </p:cNvSpPr>
            <p:nvPr/>
          </p:nvSpPr>
          <p:spPr bwMode="auto">
            <a:xfrm>
              <a:off x="1452" y="1298"/>
              <a:ext cx="2222" cy="36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r>
                <a:rPr lang="zh-CN" altLang="en-US" b="1"/>
                <a:t>临床诊断</a:t>
              </a:r>
            </a:p>
          </p:txBody>
        </p:sp>
      </p:grpSp>
      <p:grpSp>
        <p:nvGrpSpPr>
          <p:cNvPr id="184327" name="Group 20">
            <a:extLst>
              <a:ext uri="{FF2B5EF4-FFF2-40B4-BE49-F238E27FC236}">
                <a16:creationId xmlns:a16="http://schemas.microsoft.com/office/drawing/2014/main" id="{E59D6681-7EBF-4E69-8AAB-1F26FB14E897}"/>
              </a:ext>
            </a:extLst>
          </p:cNvPr>
          <p:cNvGrpSpPr>
            <a:grpSpLocks/>
          </p:cNvGrpSpPr>
          <p:nvPr/>
        </p:nvGrpSpPr>
        <p:grpSpPr bwMode="auto">
          <a:xfrm>
            <a:off x="1774825" y="620713"/>
            <a:ext cx="7327900" cy="685800"/>
            <a:chOff x="144" y="384"/>
            <a:chExt cx="4616" cy="432"/>
          </a:xfrm>
        </p:grpSpPr>
        <p:sp>
          <p:nvSpPr>
            <p:cNvPr id="184328" name="Rectangle 21">
              <a:hlinkClick r:id="rId2" action="ppaction://hlinksldjump"/>
              <a:extLst>
                <a:ext uri="{FF2B5EF4-FFF2-40B4-BE49-F238E27FC236}">
                  <a16:creationId xmlns:a16="http://schemas.microsoft.com/office/drawing/2014/main" id="{97E128AC-287E-4BB9-92D3-74387BAF967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84329" name="Picture 22" descr="图片1">
              <a:extLst>
                <a:ext uri="{FF2B5EF4-FFF2-40B4-BE49-F238E27FC236}">
                  <a16:creationId xmlns:a16="http://schemas.microsoft.com/office/drawing/2014/main" id="{D3633187-007C-4608-9089-4F0B8A33530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AutoShape 17">
            <a:extLst>
              <a:ext uri="{FF2B5EF4-FFF2-40B4-BE49-F238E27FC236}">
                <a16:creationId xmlns:a16="http://schemas.microsoft.com/office/drawing/2014/main" id="{7EE3EA33-B3C1-4BF5-9124-0F399488A5DA}"/>
              </a:ext>
            </a:extLst>
          </p:cNvPr>
          <p:cNvSpPr>
            <a:spLocks noChangeArrowheads="1"/>
          </p:cNvSpPr>
          <p:nvPr/>
        </p:nvSpPr>
        <p:spPr bwMode="auto">
          <a:xfrm>
            <a:off x="2279651" y="2781301"/>
            <a:ext cx="8137525" cy="2879725"/>
          </a:xfrm>
          <a:prstGeom prst="roundRect">
            <a:avLst>
              <a:gd name="adj" fmla="val 16667"/>
            </a:avLst>
          </a:prstGeom>
          <a:noFill/>
          <a:ln w="9525" algn="ctr">
            <a:solidFill>
              <a:schemeClr val="tx1"/>
            </a:solidFill>
            <a:round/>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185347" name="Group 2">
            <a:extLst>
              <a:ext uri="{FF2B5EF4-FFF2-40B4-BE49-F238E27FC236}">
                <a16:creationId xmlns:a16="http://schemas.microsoft.com/office/drawing/2014/main" id="{97CCA248-C18E-4C87-8A46-AEC435472753}"/>
              </a:ext>
            </a:extLst>
          </p:cNvPr>
          <p:cNvGrpSpPr>
            <a:grpSpLocks/>
          </p:cNvGrpSpPr>
          <p:nvPr/>
        </p:nvGrpSpPr>
        <p:grpSpPr bwMode="auto">
          <a:xfrm>
            <a:off x="1524000" y="381000"/>
            <a:ext cx="228600" cy="6248400"/>
            <a:chOff x="0" y="240"/>
            <a:chExt cx="144" cy="3936"/>
          </a:xfrm>
        </p:grpSpPr>
        <p:grpSp>
          <p:nvGrpSpPr>
            <p:cNvPr id="185359" name="Group 3">
              <a:extLst>
                <a:ext uri="{FF2B5EF4-FFF2-40B4-BE49-F238E27FC236}">
                  <a16:creationId xmlns:a16="http://schemas.microsoft.com/office/drawing/2014/main" id="{9831D119-1E1E-4050-A727-DFB7B336003C}"/>
                </a:ext>
              </a:extLst>
            </p:cNvPr>
            <p:cNvGrpSpPr>
              <a:grpSpLocks/>
            </p:cNvGrpSpPr>
            <p:nvPr/>
          </p:nvGrpSpPr>
          <p:grpSpPr bwMode="auto">
            <a:xfrm>
              <a:off x="0" y="240"/>
              <a:ext cx="96" cy="3936"/>
              <a:chOff x="-8" y="768"/>
              <a:chExt cx="136" cy="3552"/>
            </a:xfrm>
          </p:grpSpPr>
          <p:sp>
            <p:nvSpPr>
              <p:cNvPr id="185361" name="Rectangle 4">
                <a:extLst>
                  <a:ext uri="{FF2B5EF4-FFF2-40B4-BE49-F238E27FC236}">
                    <a16:creationId xmlns:a16="http://schemas.microsoft.com/office/drawing/2014/main" id="{728D133A-DCDA-420D-9C9B-A6AB9FB9DD8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85362" name="Line 5">
                <a:extLst>
                  <a:ext uri="{FF2B5EF4-FFF2-40B4-BE49-F238E27FC236}">
                    <a16:creationId xmlns:a16="http://schemas.microsoft.com/office/drawing/2014/main" id="{25DDB10F-1C63-411A-88FE-ACE2B845056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5360" name="Line 18">
              <a:extLst>
                <a:ext uri="{FF2B5EF4-FFF2-40B4-BE49-F238E27FC236}">
                  <a16:creationId xmlns:a16="http://schemas.microsoft.com/office/drawing/2014/main" id="{159BDACE-C10C-4E1E-9066-411002B09D9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85348" name="Group 14">
            <a:extLst>
              <a:ext uri="{FF2B5EF4-FFF2-40B4-BE49-F238E27FC236}">
                <a16:creationId xmlns:a16="http://schemas.microsoft.com/office/drawing/2014/main" id="{62EF3F3A-ABC6-4D6F-9516-30619E872CF8}"/>
              </a:ext>
            </a:extLst>
          </p:cNvPr>
          <p:cNvGrpSpPr>
            <a:grpSpLocks/>
          </p:cNvGrpSpPr>
          <p:nvPr/>
        </p:nvGrpSpPr>
        <p:grpSpPr bwMode="auto">
          <a:xfrm>
            <a:off x="3071813" y="2133600"/>
            <a:ext cx="6553200" cy="719138"/>
            <a:chOff x="1383" y="1253"/>
            <a:chExt cx="2359" cy="453"/>
          </a:xfrm>
        </p:grpSpPr>
        <p:sp>
          <p:nvSpPr>
            <p:cNvPr id="185357" name="AutoShape 2">
              <a:extLst>
                <a:ext uri="{FF2B5EF4-FFF2-40B4-BE49-F238E27FC236}">
                  <a16:creationId xmlns:a16="http://schemas.microsoft.com/office/drawing/2014/main" id="{ED75DD3F-560F-4E10-A8AF-B9B7C26CC62F}"/>
                </a:ext>
              </a:extLst>
            </p:cNvPr>
            <p:cNvSpPr>
              <a:spLocks noChangeArrowheads="1"/>
            </p:cNvSpPr>
            <p:nvPr/>
          </p:nvSpPr>
          <p:spPr bwMode="auto">
            <a:xfrm>
              <a:off x="1383" y="1253"/>
              <a:ext cx="2359" cy="45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185358" name="AutoShape 2">
              <a:extLst>
                <a:ext uri="{FF2B5EF4-FFF2-40B4-BE49-F238E27FC236}">
                  <a16:creationId xmlns:a16="http://schemas.microsoft.com/office/drawing/2014/main" id="{0978CC02-182C-4ECA-A215-40BDBAD2B106}"/>
                </a:ext>
              </a:extLst>
            </p:cNvPr>
            <p:cNvSpPr>
              <a:spLocks noChangeArrowheads="1"/>
            </p:cNvSpPr>
            <p:nvPr/>
          </p:nvSpPr>
          <p:spPr bwMode="auto">
            <a:xfrm>
              <a:off x="1452" y="1298"/>
              <a:ext cx="2222" cy="36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r>
                <a:rPr lang="zh-CN" altLang="en-US" b="1"/>
                <a:t>伴下列表现有助确诊</a:t>
              </a:r>
            </a:p>
          </p:txBody>
        </p:sp>
      </p:grpSp>
      <p:sp>
        <p:nvSpPr>
          <p:cNvPr id="185349" name="AutoShape 5">
            <a:extLst>
              <a:ext uri="{FF2B5EF4-FFF2-40B4-BE49-F238E27FC236}">
                <a16:creationId xmlns:a16="http://schemas.microsoft.com/office/drawing/2014/main" id="{548B4BA0-95D3-41F6-BD29-98EC5F0220C2}"/>
              </a:ext>
            </a:extLst>
          </p:cNvPr>
          <p:cNvSpPr>
            <a:spLocks noChangeArrowheads="1"/>
          </p:cNvSpPr>
          <p:nvPr/>
        </p:nvSpPr>
        <p:spPr bwMode="auto">
          <a:xfrm>
            <a:off x="1919289" y="2924176"/>
            <a:ext cx="8135937" cy="2665413"/>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lnSpc>
                <a:spcPct val="90000"/>
              </a:lnSpc>
              <a:buClr>
                <a:schemeClr val="hlink"/>
              </a:buClr>
              <a:buFont typeface="Wingdings" panose="05000000000000000000" pitchFamily="2" charset="2"/>
              <a:buChar char="Ø"/>
            </a:pPr>
            <a:r>
              <a:rPr lang="zh-CN" altLang="en-US" b="1"/>
              <a:t>常染色体显性遗传家族史</a:t>
            </a:r>
          </a:p>
          <a:p>
            <a:pPr lvl="1" eaLnBrk="1" hangingPunct="1">
              <a:lnSpc>
                <a:spcPct val="90000"/>
              </a:lnSpc>
              <a:buClr>
                <a:schemeClr val="hlink"/>
              </a:buClr>
              <a:buFont typeface="Wingdings" panose="05000000000000000000" pitchFamily="2" charset="2"/>
              <a:buChar char="Ø"/>
            </a:pPr>
            <a:r>
              <a:rPr lang="zh-CN" altLang="en-US" b="1"/>
              <a:t>甲下或甲周纤维瘤</a:t>
            </a:r>
          </a:p>
          <a:p>
            <a:pPr lvl="1" eaLnBrk="1" hangingPunct="1">
              <a:lnSpc>
                <a:spcPct val="90000"/>
              </a:lnSpc>
              <a:buClr>
                <a:schemeClr val="hlink"/>
              </a:buClr>
              <a:buFont typeface="Wingdings" panose="05000000000000000000" pitchFamily="2" charset="2"/>
              <a:buChar char="Ø"/>
            </a:pPr>
            <a:r>
              <a:rPr lang="zh-CN" altLang="en-US" b="1"/>
              <a:t>皮质结节、室管膜下结节、室管膜下巨细胞星形细胞瘤</a:t>
            </a:r>
          </a:p>
          <a:p>
            <a:pPr lvl="1" eaLnBrk="1" hangingPunct="1">
              <a:lnSpc>
                <a:spcPct val="90000"/>
              </a:lnSpc>
              <a:buClr>
                <a:schemeClr val="hlink"/>
              </a:buClr>
              <a:buFont typeface="Wingdings" panose="05000000000000000000" pitchFamily="2" charset="2"/>
              <a:buChar char="Ø"/>
            </a:pPr>
            <a:r>
              <a:rPr lang="zh-CN" altLang="en-US" b="1"/>
              <a:t>心脏横纹肌瘤、肾脏血管肌脂瘤、淋巴管平滑肌瘤</a:t>
            </a:r>
            <a:r>
              <a:rPr lang="zh-CN" altLang="en-US"/>
              <a:t> </a:t>
            </a:r>
          </a:p>
        </p:txBody>
      </p:sp>
      <p:sp>
        <p:nvSpPr>
          <p:cNvPr id="185350" name="AutoShape 5">
            <a:extLst>
              <a:ext uri="{FF2B5EF4-FFF2-40B4-BE49-F238E27FC236}">
                <a16:creationId xmlns:a16="http://schemas.microsoft.com/office/drawing/2014/main" id="{11278E8E-70E6-4294-9F1A-D71378B1CC4B}"/>
              </a:ext>
            </a:extLst>
          </p:cNvPr>
          <p:cNvSpPr>
            <a:spLocks noChangeArrowheads="1"/>
          </p:cNvSpPr>
          <p:nvPr/>
        </p:nvSpPr>
        <p:spPr bwMode="auto">
          <a:xfrm>
            <a:off x="6527801" y="2997201"/>
            <a:ext cx="3960813" cy="1152525"/>
          </a:xfrm>
          <a:prstGeom prst="roundRect">
            <a:avLst>
              <a:gd name="adj" fmla="val 83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lnSpc>
                <a:spcPct val="90000"/>
              </a:lnSpc>
              <a:buClr>
                <a:schemeClr val="hlink"/>
              </a:buClr>
              <a:buFont typeface="Wingdings" panose="05000000000000000000" pitchFamily="2" charset="2"/>
              <a:buChar char="Ø"/>
            </a:pPr>
            <a:r>
              <a:rPr lang="zh-CN" altLang="en-US" b="1"/>
              <a:t>鲨革样皮损</a:t>
            </a:r>
          </a:p>
          <a:p>
            <a:pPr lvl="1" eaLnBrk="1" hangingPunct="1">
              <a:lnSpc>
                <a:spcPct val="90000"/>
              </a:lnSpc>
              <a:buClr>
                <a:schemeClr val="hlink"/>
              </a:buClr>
              <a:buFont typeface="Wingdings" panose="05000000000000000000" pitchFamily="2" charset="2"/>
              <a:buChar char="Ø"/>
            </a:pPr>
            <a:r>
              <a:rPr lang="zh-CN" altLang="en-US" b="1"/>
              <a:t>视网膜上晶状体瘤</a:t>
            </a:r>
          </a:p>
        </p:txBody>
      </p:sp>
      <p:grpSp>
        <p:nvGrpSpPr>
          <p:cNvPr id="185351" name="Group 20">
            <a:extLst>
              <a:ext uri="{FF2B5EF4-FFF2-40B4-BE49-F238E27FC236}">
                <a16:creationId xmlns:a16="http://schemas.microsoft.com/office/drawing/2014/main" id="{6F3DCED6-E986-42A4-9B10-9D07989E155E}"/>
              </a:ext>
            </a:extLst>
          </p:cNvPr>
          <p:cNvGrpSpPr>
            <a:grpSpLocks/>
          </p:cNvGrpSpPr>
          <p:nvPr/>
        </p:nvGrpSpPr>
        <p:grpSpPr bwMode="auto">
          <a:xfrm>
            <a:off x="1752600" y="1371601"/>
            <a:ext cx="1822450" cy="519113"/>
            <a:chOff x="144" y="816"/>
            <a:chExt cx="2688" cy="342"/>
          </a:xfrm>
        </p:grpSpPr>
        <p:sp>
          <p:nvSpPr>
            <p:cNvPr id="185355" name="Rectangle 21">
              <a:extLst>
                <a:ext uri="{FF2B5EF4-FFF2-40B4-BE49-F238E27FC236}">
                  <a16:creationId xmlns:a16="http://schemas.microsoft.com/office/drawing/2014/main" id="{1269BF6E-0A9E-4F1A-B435-E35CE61269B7}"/>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诊    断</a:t>
              </a:r>
            </a:p>
          </p:txBody>
        </p:sp>
        <p:sp>
          <p:nvSpPr>
            <p:cNvPr id="185356" name="Line 22">
              <a:extLst>
                <a:ext uri="{FF2B5EF4-FFF2-40B4-BE49-F238E27FC236}">
                  <a16:creationId xmlns:a16="http://schemas.microsoft.com/office/drawing/2014/main" id="{36D4E187-E6B7-45E8-9166-8D83D63CA36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185352" name="Group 23">
            <a:extLst>
              <a:ext uri="{FF2B5EF4-FFF2-40B4-BE49-F238E27FC236}">
                <a16:creationId xmlns:a16="http://schemas.microsoft.com/office/drawing/2014/main" id="{24CEFD55-AE75-495F-806A-4337ACA5D670}"/>
              </a:ext>
            </a:extLst>
          </p:cNvPr>
          <p:cNvGrpSpPr>
            <a:grpSpLocks/>
          </p:cNvGrpSpPr>
          <p:nvPr/>
        </p:nvGrpSpPr>
        <p:grpSpPr bwMode="auto">
          <a:xfrm>
            <a:off x="1774825" y="620713"/>
            <a:ext cx="7327900" cy="685800"/>
            <a:chOff x="144" y="384"/>
            <a:chExt cx="4616" cy="432"/>
          </a:xfrm>
        </p:grpSpPr>
        <p:sp>
          <p:nvSpPr>
            <p:cNvPr id="185353" name="Rectangle 24">
              <a:hlinkClick r:id="rId2" action="ppaction://hlinksldjump"/>
              <a:extLst>
                <a:ext uri="{FF2B5EF4-FFF2-40B4-BE49-F238E27FC236}">
                  <a16:creationId xmlns:a16="http://schemas.microsoft.com/office/drawing/2014/main" id="{AB7C92F5-3772-4581-85A4-BDEFB009D4E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85354" name="Picture 25" descr="图片1">
              <a:extLst>
                <a:ext uri="{FF2B5EF4-FFF2-40B4-BE49-F238E27FC236}">
                  <a16:creationId xmlns:a16="http://schemas.microsoft.com/office/drawing/2014/main" id="{53987854-7F01-4484-94CF-7C51FC76ED5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AutoShape 31">
            <a:extLst>
              <a:ext uri="{FF2B5EF4-FFF2-40B4-BE49-F238E27FC236}">
                <a16:creationId xmlns:a16="http://schemas.microsoft.com/office/drawing/2014/main" id="{F55C3686-9179-415A-A434-D4BA17749C3F}"/>
              </a:ext>
            </a:extLst>
          </p:cNvPr>
          <p:cNvSpPr>
            <a:spLocks noChangeArrowheads="1"/>
          </p:cNvSpPr>
          <p:nvPr/>
        </p:nvSpPr>
        <p:spPr bwMode="auto">
          <a:xfrm>
            <a:off x="2855913" y="2636838"/>
            <a:ext cx="6769100" cy="792162"/>
          </a:xfrm>
          <a:prstGeom prst="roundRect">
            <a:avLst>
              <a:gd name="adj" fmla="val 16667"/>
            </a:avLst>
          </a:prstGeom>
          <a:noFill/>
          <a:ln w="9525" algn="ctr">
            <a:solidFill>
              <a:srgbClr val="FF99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86371" name="AutoShape 32">
            <a:extLst>
              <a:ext uri="{FF2B5EF4-FFF2-40B4-BE49-F238E27FC236}">
                <a16:creationId xmlns:a16="http://schemas.microsoft.com/office/drawing/2014/main" id="{701FD4F6-956B-4D69-BC1A-516FC594FB54}"/>
              </a:ext>
            </a:extLst>
          </p:cNvPr>
          <p:cNvSpPr>
            <a:spLocks noChangeArrowheads="1"/>
          </p:cNvSpPr>
          <p:nvPr/>
        </p:nvSpPr>
        <p:spPr bwMode="auto">
          <a:xfrm>
            <a:off x="2855914" y="4868863"/>
            <a:ext cx="6840537" cy="1223962"/>
          </a:xfrm>
          <a:prstGeom prst="roundRect">
            <a:avLst>
              <a:gd name="adj" fmla="val 16667"/>
            </a:avLst>
          </a:prstGeom>
          <a:noFill/>
          <a:ln w="9525" algn="ctr">
            <a:solidFill>
              <a:srgbClr val="FF99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186372" name="Group 2">
            <a:extLst>
              <a:ext uri="{FF2B5EF4-FFF2-40B4-BE49-F238E27FC236}">
                <a16:creationId xmlns:a16="http://schemas.microsoft.com/office/drawing/2014/main" id="{680239CE-A08E-460E-B85E-3EA7FC2F087C}"/>
              </a:ext>
            </a:extLst>
          </p:cNvPr>
          <p:cNvGrpSpPr>
            <a:grpSpLocks/>
          </p:cNvGrpSpPr>
          <p:nvPr/>
        </p:nvGrpSpPr>
        <p:grpSpPr bwMode="auto">
          <a:xfrm>
            <a:off x="1524000" y="381000"/>
            <a:ext cx="228600" cy="6248400"/>
            <a:chOff x="0" y="240"/>
            <a:chExt cx="144" cy="3936"/>
          </a:xfrm>
        </p:grpSpPr>
        <p:grpSp>
          <p:nvGrpSpPr>
            <p:cNvPr id="186387" name="Group 3">
              <a:extLst>
                <a:ext uri="{FF2B5EF4-FFF2-40B4-BE49-F238E27FC236}">
                  <a16:creationId xmlns:a16="http://schemas.microsoft.com/office/drawing/2014/main" id="{757B2075-2FAA-4117-8383-6DDDF7F35D2B}"/>
                </a:ext>
              </a:extLst>
            </p:cNvPr>
            <p:cNvGrpSpPr>
              <a:grpSpLocks/>
            </p:cNvGrpSpPr>
            <p:nvPr/>
          </p:nvGrpSpPr>
          <p:grpSpPr bwMode="auto">
            <a:xfrm>
              <a:off x="0" y="240"/>
              <a:ext cx="96" cy="3936"/>
              <a:chOff x="-8" y="768"/>
              <a:chExt cx="136" cy="3552"/>
            </a:xfrm>
          </p:grpSpPr>
          <p:sp>
            <p:nvSpPr>
              <p:cNvPr id="186389" name="Rectangle 4">
                <a:extLst>
                  <a:ext uri="{FF2B5EF4-FFF2-40B4-BE49-F238E27FC236}">
                    <a16:creationId xmlns:a16="http://schemas.microsoft.com/office/drawing/2014/main" id="{B9A7F8CE-B9CE-4B3F-A038-D59F00AF50B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86390" name="Line 5">
                <a:extLst>
                  <a:ext uri="{FF2B5EF4-FFF2-40B4-BE49-F238E27FC236}">
                    <a16:creationId xmlns:a16="http://schemas.microsoft.com/office/drawing/2014/main" id="{181DB6C7-D039-4DF1-9729-A84F63E2831E}"/>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6388" name="Line 18">
              <a:extLst>
                <a:ext uri="{FF2B5EF4-FFF2-40B4-BE49-F238E27FC236}">
                  <a16:creationId xmlns:a16="http://schemas.microsoft.com/office/drawing/2014/main" id="{553365D1-AD03-46FD-9738-B509560B751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86373" name="Group 10">
            <a:extLst>
              <a:ext uri="{FF2B5EF4-FFF2-40B4-BE49-F238E27FC236}">
                <a16:creationId xmlns:a16="http://schemas.microsoft.com/office/drawing/2014/main" id="{B2EFC23C-B929-4339-AB03-928A2F9AC976}"/>
              </a:ext>
            </a:extLst>
          </p:cNvPr>
          <p:cNvGrpSpPr>
            <a:grpSpLocks/>
          </p:cNvGrpSpPr>
          <p:nvPr/>
        </p:nvGrpSpPr>
        <p:grpSpPr bwMode="auto">
          <a:xfrm>
            <a:off x="1752600" y="1371601"/>
            <a:ext cx="1822450" cy="519113"/>
            <a:chOff x="144" y="816"/>
            <a:chExt cx="2688" cy="342"/>
          </a:xfrm>
        </p:grpSpPr>
        <p:sp>
          <p:nvSpPr>
            <p:cNvPr id="186385" name="Rectangle 11">
              <a:extLst>
                <a:ext uri="{FF2B5EF4-FFF2-40B4-BE49-F238E27FC236}">
                  <a16:creationId xmlns:a16="http://schemas.microsoft.com/office/drawing/2014/main" id="{4BD6FEE3-5D54-48BB-A8FF-FF60448B133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诊    断</a:t>
              </a:r>
            </a:p>
          </p:txBody>
        </p:sp>
        <p:sp>
          <p:nvSpPr>
            <p:cNvPr id="186386" name="Line 12">
              <a:extLst>
                <a:ext uri="{FF2B5EF4-FFF2-40B4-BE49-F238E27FC236}">
                  <a16:creationId xmlns:a16="http://schemas.microsoft.com/office/drawing/2014/main" id="{53CE3EB4-0CA9-4AE9-8889-577C7342EC9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86374" name="AutoShape 5">
            <a:extLst>
              <a:ext uri="{FF2B5EF4-FFF2-40B4-BE49-F238E27FC236}">
                <a16:creationId xmlns:a16="http://schemas.microsoft.com/office/drawing/2014/main" id="{A2393BC0-7FF2-4A2F-8ECD-1D0D01138DB7}"/>
              </a:ext>
            </a:extLst>
          </p:cNvPr>
          <p:cNvSpPr>
            <a:spLocks noChangeArrowheads="1"/>
          </p:cNvSpPr>
          <p:nvPr/>
        </p:nvSpPr>
        <p:spPr bwMode="auto">
          <a:xfrm>
            <a:off x="2927350" y="4940300"/>
            <a:ext cx="5327650" cy="1081088"/>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神经纤维瘤病</a:t>
            </a:r>
          </a:p>
          <a:p>
            <a:pPr algn="ctr" eaLnBrk="1" hangingPunct="1"/>
            <a:r>
              <a:rPr lang="zh-CN" altLang="en-US" b="1"/>
              <a:t>也累及皮肤、神经系统和视网膜</a:t>
            </a:r>
            <a:r>
              <a:rPr lang="zh-CN" altLang="en-US"/>
              <a:t> </a:t>
            </a:r>
          </a:p>
        </p:txBody>
      </p:sp>
      <p:sp>
        <p:nvSpPr>
          <p:cNvPr id="186375" name="AutoShape 5">
            <a:extLst>
              <a:ext uri="{FF2B5EF4-FFF2-40B4-BE49-F238E27FC236}">
                <a16:creationId xmlns:a16="http://schemas.microsoft.com/office/drawing/2014/main" id="{E3EDF55D-1F4F-4BED-9E4A-2685362A87A7}"/>
              </a:ext>
            </a:extLst>
          </p:cNvPr>
          <p:cNvSpPr>
            <a:spLocks noChangeArrowheads="1"/>
          </p:cNvSpPr>
          <p:nvPr/>
        </p:nvSpPr>
        <p:spPr bwMode="auto">
          <a:xfrm>
            <a:off x="2927350" y="2781301"/>
            <a:ext cx="5327650" cy="576263"/>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t>TSC1</a:t>
            </a:r>
            <a:r>
              <a:rPr lang="zh-CN" altLang="en-US" b="1"/>
              <a:t>和</a:t>
            </a:r>
            <a:r>
              <a:rPr lang="en-US" altLang="zh-CN" b="1"/>
              <a:t>TSC2</a:t>
            </a:r>
            <a:r>
              <a:rPr lang="zh-CN" altLang="en-US" b="1"/>
              <a:t>基因筛查</a:t>
            </a:r>
          </a:p>
        </p:txBody>
      </p:sp>
      <p:grpSp>
        <p:nvGrpSpPr>
          <p:cNvPr id="186376" name="Group 25">
            <a:extLst>
              <a:ext uri="{FF2B5EF4-FFF2-40B4-BE49-F238E27FC236}">
                <a16:creationId xmlns:a16="http://schemas.microsoft.com/office/drawing/2014/main" id="{CF91971B-C02D-414F-8B02-B8EE0A91EECE}"/>
              </a:ext>
            </a:extLst>
          </p:cNvPr>
          <p:cNvGrpSpPr>
            <a:grpSpLocks/>
          </p:cNvGrpSpPr>
          <p:nvPr/>
        </p:nvGrpSpPr>
        <p:grpSpPr bwMode="auto">
          <a:xfrm>
            <a:off x="3071814" y="2205038"/>
            <a:ext cx="2663825" cy="576262"/>
            <a:chOff x="1383" y="1253"/>
            <a:chExt cx="2359" cy="453"/>
          </a:xfrm>
        </p:grpSpPr>
        <p:sp>
          <p:nvSpPr>
            <p:cNvPr id="186383" name="AutoShape 2">
              <a:extLst>
                <a:ext uri="{FF2B5EF4-FFF2-40B4-BE49-F238E27FC236}">
                  <a16:creationId xmlns:a16="http://schemas.microsoft.com/office/drawing/2014/main" id="{63C51EA3-64EF-425E-978C-BC0153546738}"/>
                </a:ext>
              </a:extLst>
            </p:cNvPr>
            <p:cNvSpPr>
              <a:spLocks noChangeArrowheads="1"/>
            </p:cNvSpPr>
            <p:nvPr/>
          </p:nvSpPr>
          <p:spPr bwMode="auto">
            <a:xfrm>
              <a:off x="1383" y="1253"/>
              <a:ext cx="2359" cy="45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186384" name="AutoShape 2">
              <a:extLst>
                <a:ext uri="{FF2B5EF4-FFF2-40B4-BE49-F238E27FC236}">
                  <a16:creationId xmlns:a16="http://schemas.microsoft.com/office/drawing/2014/main" id="{BE01389A-E083-4F8C-AA00-9FC312C71B9E}"/>
                </a:ext>
              </a:extLst>
            </p:cNvPr>
            <p:cNvSpPr>
              <a:spLocks noChangeArrowheads="1"/>
            </p:cNvSpPr>
            <p:nvPr/>
          </p:nvSpPr>
          <p:spPr bwMode="auto">
            <a:xfrm>
              <a:off x="1452" y="1298"/>
              <a:ext cx="2223" cy="36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r>
                <a:rPr lang="zh-CN" altLang="en-US" b="1"/>
                <a:t>产前诊断</a:t>
              </a:r>
            </a:p>
          </p:txBody>
        </p:sp>
      </p:grpSp>
      <p:grpSp>
        <p:nvGrpSpPr>
          <p:cNvPr id="186377" name="Group 28">
            <a:extLst>
              <a:ext uri="{FF2B5EF4-FFF2-40B4-BE49-F238E27FC236}">
                <a16:creationId xmlns:a16="http://schemas.microsoft.com/office/drawing/2014/main" id="{6C141E6E-6D19-4A14-A034-7D9813CE3243}"/>
              </a:ext>
            </a:extLst>
          </p:cNvPr>
          <p:cNvGrpSpPr>
            <a:grpSpLocks/>
          </p:cNvGrpSpPr>
          <p:nvPr/>
        </p:nvGrpSpPr>
        <p:grpSpPr bwMode="auto">
          <a:xfrm>
            <a:off x="3071814" y="4437063"/>
            <a:ext cx="2663825" cy="576262"/>
            <a:chOff x="1383" y="1253"/>
            <a:chExt cx="2359" cy="453"/>
          </a:xfrm>
        </p:grpSpPr>
        <p:sp>
          <p:nvSpPr>
            <p:cNvPr id="186381" name="AutoShape 2">
              <a:extLst>
                <a:ext uri="{FF2B5EF4-FFF2-40B4-BE49-F238E27FC236}">
                  <a16:creationId xmlns:a16="http://schemas.microsoft.com/office/drawing/2014/main" id="{89A2D031-C3A8-412D-BDE3-0D9B79D2A7DF}"/>
                </a:ext>
              </a:extLst>
            </p:cNvPr>
            <p:cNvSpPr>
              <a:spLocks noChangeArrowheads="1"/>
            </p:cNvSpPr>
            <p:nvPr/>
          </p:nvSpPr>
          <p:spPr bwMode="auto">
            <a:xfrm>
              <a:off x="1383" y="1253"/>
              <a:ext cx="2359" cy="45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186382" name="AutoShape 2">
              <a:extLst>
                <a:ext uri="{FF2B5EF4-FFF2-40B4-BE49-F238E27FC236}">
                  <a16:creationId xmlns:a16="http://schemas.microsoft.com/office/drawing/2014/main" id="{9E808E9B-A462-482B-A124-5A07322F56C7}"/>
                </a:ext>
              </a:extLst>
            </p:cNvPr>
            <p:cNvSpPr>
              <a:spLocks noChangeArrowheads="1"/>
            </p:cNvSpPr>
            <p:nvPr/>
          </p:nvSpPr>
          <p:spPr bwMode="auto">
            <a:xfrm>
              <a:off x="1452" y="1298"/>
              <a:ext cx="2223" cy="36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r>
                <a:rPr lang="zh-CN" altLang="en-US" b="1"/>
                <a:t>鉴别诊断</a:t>
              </a:r>
            </a:p>
          </p:txBody>
        </p:sp>
      </p:grpSp>
      <p:grpSp>
        <p:nvGrpSpPr>
          <p:cNvPr id="186378" name="Group 33">
            <a:extLst>
              <a:ext uri="{FF2B5EF4-FFF2-40B4-BE49-F238E27FC236}">
                <a16:creationId xmlns:a16="http://schemas.microsoft.com/office/drawing/2014/main" id="{5894D918-B26A-44D4-85DC-25B8582DDC1B}"/>
              </a:ext>
            </a:extLst>
          </p:cNvPr>
          <p:cNvGrpSpPr>
            <a:grpSpLocks/>
          </p:cNvGrpSpPr>
          <p:nvPr/>
        </p:nvGrpSpPr>
        <p:grpSpPr bwMode="auto">
          <a:xfrm>
            <a:off x="1774825" y="620713"/>
            <a:ext cx="7327900" cy="685800"/>
            <a:chOff x="144" y="384"/>
            <a:chExt cx="4616" cy="432"/>
          </a:xfrm>
        </p:grpSpPr>
        <p:sp>
          <p:nvSpPr>
            <p:cNvPr id="186379" name="Rectangle 34">
              <a:hlinkClick r:id="rId2" action="ppaction://hlinksldjump"/>
              <a:extLst>
                <a:ext uri="{FF2B5EF4-FFF2-40B4-BE49-F238E27FC236}">
                  <a16:creationId xmlns:a16="http://schemas.microsoft.com/office/drawing/2014/main" id="{277329CF-FA31-4196-A0CA-3A67F92836D0}"/>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86380" name="Picture 35" descr="图片1">
              <a:extLst>
                <a:ext uri="{FF2B5EF4-FFF2-40B4-BE49-F238E27FC236}">
                  <a16:creationId xmlns:a16="http://schemas.microsoft.com/office/drawing/2014/main" id="{1C9BB18C-6296-47AB-BD1E-F92075694C4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394" name="Group 4">
            <a:extLst>
              <a:ext uri="{FF2B5EF4-FFF2-40B4-BE49-F238E27FC236}">
                <a16:creationId xmlns:a16="http://schemas.microsoft.com/office/drawing/2014/main" id="{4BA332FB-F6BE-4F28-8445-3D9EF8189FA6}"/>
              </a:ext>
            </a:extLst>
          </p:cNvPr>
          <p:cNvGrpSpPr>
            <a:grpSpLocks/>
          </p:cNvGrpSpPr>
          <p:nvPr/>
        </p:nvGrpSpPr>
        <p:grpSpPr bwMode="auto">
          <a:xfrm>
            <a:off x="1524000" y="381000"/>
            <a:ext cx="228600" cy="6248400"/>
            <a:chOff x="0" y="240"/>
            <a:chExt cx="144" cy="3936"/>
          </a:xfrm>
        </p:grpSpPr>
        <p:grpSp>
          <p:nvGrpSpPr>
            <p:cNvPr id="187402" name="Group 3">
              <a:extLst>
                <a:ext uri="{FF2B5EF4-FFF2-40B4-BE49-F238E27FC236}">
                  <a16:creationId xmlns:a16="http://schemas.microsoft.com/office/drawing/2014/main" id="{15D60BF1-9A04-4427-A850-876504E13F62}"/>
                </a:ext>
              </a:extLst>
            </p:cNvPr>
            <p:cNvGrpSpPr>
              <a:grpSpLocks/>
            </p:cNvGrpSpPr>
            <p:nvPr/>
          </p:nvGrpSpPr>
          <p:grpSpPr bwMode="auto">
            <a:xfrm>
              <a:off x="0" y="240"/>
              <a:ext cx="96" cy="3936"/>
              <a:chOff x="-8" y="768"/>
              <a:chExt cx="136" cy="3552"/>
            </a:xfrm>
          </p:grpSpPr>
          <p:sp>
            <p:nvSpPr>
              <p:cNvPr id="187404" name="Rectangle 4">
                <a:extLst>
                  <a:ext uri="{FF2B5EF4-FFF2-40B4-BE49-F238E27FC236}">
                    <a16:creationId xmlns:a16="http://schemas.microsoft.com/office/drawing/2014/main" id="{68DB6FAB-CC65-4194-99F1-24BBEBF5DE1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87405" name="Line 5">
                <a:extLst>
                  <a:ext uri="{FF2B5EF4-FFF2-40B4-BE49-F238E27FC236}">
                    <a16:creationId xmlns:a16="http://schemas.microsoft.com/office/drawing/2014/main" id="{729B7B52-9798-4E44-8F33-61D0D75AB2F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7403" name="Line 18">
              <a:extLst>
                <a:ext uri="{FF2B5EF4-FFF2-40B4-BE49-F238E27FC236}">
                  <a16:creationId xmlns:a16="http://schemas.microsoft.com/office/drawing/2014/main" id="{763CBFB7-E22C-46D8-9C77-098559C6072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87395" name="Group 12">
            <a:extLst>
              <a:ext uri="{FF2B5EF4-FFF2-40B4-BE49-F238E27FC236}">
                <a16:creationId xmlns:a16="http://schemas.microsoft.com/office/drawing/2014/main" id="{39164E15-B1A1-457C-8863-0DA337CA74EA}"/>
              </a:ext>
            </a:extLst>
          </p:cNvPr>
          <p:cNvGrpSpPr>
            <a:grpSpLocks/>
          </p:cNvGrpSpPr>
          <p:nvPr/>
        </p:nvGrpSpPr>
        <p:grpSpPr bwMode="auto">
          <a:xfrm>
            <a:off x="1752600" y="1371601"/>
            <a:ext cx="1822450" cy="519113"/>
            <a:chOff x="144" y="816"/>
            <a:chExt cx="2688" cy="342"/>
          </a:xfrm>
        </p:grpSpPr>
        <p:sp>
          <p:nvSpPr>
            <p:cNvPr id="187400" name="Rectangle 13">
              <a:extLst>
                <a:ext uri="{FF2B5EF4-FFF2-40B4-BE49-F238E27FC236}">
                  <a16:creationId xmlns:a16="http://schemas.microsoft.com/office/drawing/2014/main" id="{F495CFC2-6001-4261-ACB1-EA940A6CA13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治   疗</a:t>
              </a:r>
            </a:p>
          </p:txBody>
        </p:sp>
        <p:sp>
          <p:nvSpPr>
            <p:cNvPr id="187401" name="Line 14">
              <a:extLst>
                <a:ext uri="{FF2B5EF4-FFF2-40B4-BE49-F238E27FC236}">
                  <a16:creationId xmlns:a16="http://schemas.microsoft.com/office/drawing/2014/main" id="{B971CC18-E9CF-405E-B64A-2D12856171B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87396" name="Rectangle 23">
            <a:extLst>
              <a:ext uri="{FF2B5EF4-FFF2-40B4-BE49-F238E27FC236}">
                <a16:creationId xmlns:a16="http://schemas.microsoft.com/office/drawing/2014/main" id="{532A8EE1-ED6E-44C3-917D-B17738FFD040}"/>
              </a:ext>
            </a:extLst>
          </p:cNvPr>
          <p:cNvSpPr>
            <a:spLocks noChangeArrowheads="1"/>
          </p:cNvSpPr>
          <p:nvPr/>
        </p:nvSpPr>
        <p:spPr bwMode="auto">
          <a:xfrm>
            <a:off x="2424113" y="2332038"/>
            <a:ext cx="7416800" cy="2825750"/>
          </a:xfrm>
          <a:prstGeom prst="rect">
            <a:avLst/>
          </a:prstGeom>
          <a:solidFill>
            <a:schemeClr val="bg1"/>
          </a:solidFill>
          <a:ln w="9525" algn="ctr">
            <a:noFill/>
            <a:miter lim="800000"/>
            <a:headEnd/>
            <a:tailEnd/>
          </a:ln>
          <a:effectLst>
            <a:outerShdw dist="107763" dir="2700000" algn="ctr" rotWithShape="0">
              <a:schemeClr val="bg2">
                <a:alpha val="50000"/>
              </a:schemeClr>
            </a:outerShdw>
          </a:effectLst>
        </p:spPr>
        <p:txBody>
          <a:bodyPr>
            <a:spAutoFit/>
          </a:bodyPr>
          <a:lstStyle/>
          <a:p>
            <a:pPr marL="342900" indent="-342900">
              <a:buClr>
                <a:schemeClr val="hlink"/>
              </a:buClr>
              <a:buFont typeface="Wingdings" pitchFamily="2" charset="2"/>
              <a:buChar char="Ø"/>
              <a:defRPr/>
            </a:pPr>
            <a:r>
              <a:rPr lang="zh-CN" altLang="en-US" b="1"/>
              <a:t>西罗莫司（</a:t>
            </a:r>
            <a:r>
              <a:rPr lang="en-US" altLang="zh-CN" b="1"/>
              <a:t>sirolimus</a:t>
            </a:r>
            <a:r>
              <a:rPr lang="zh-CN" altLang="en-US" b="1"/>
              <a:t>）可用于结节性硬化症相关的肾脏血管肌脂瘤和脑室管膜下巨细胞星型细胞瘤的治疗</a:t>
            </a:r>
            <a:r>
              <a:rPr lang="zh-CN" altLang="en-US"/>
              <a:t> </a:t>
            </a:r>
            <a:endParaRPr lang="zh-CN" altLang="en-US" b="1"/>
          </a:p>
          <a:p>
            <a:pPr marL="342900" indent="-342900">
              <a:buClr>
                <a:schemeClr val="hlink"/>
              </a:buClr>
              <a:buFont typeface="Wingdings" pitchFamily="2" charset="2"/>
              <a:buChar char="Ø"/>
              <a:defRPr/>
            </a:pPr>
            <a:r>
              <a:rPr lang="zh-CN" altLang="en-US" b="1"/>
              <a:t>选择适当药物控制癫痫</a:t>
            </a:r>
          </a:p>
          <a:p>
            <a:pPr marL="342900" indent="-342900">
              <a:buClr>
                <a:schemeClr val="hlink"/>
              </a:buClr>
              <a:buFont typeface="Wingdings" pitchFamily="2" charset="2"/>
              <a:buChar char="Ø"/>
              <a:defRPr/>
            </a:pPr>
            <a:r>
              <a:rPr lang="zh-CN" altLang="en-US" b="1"/>
              <a:t>对于婴儿痉挛症的控制首选氨己烯酸，托吡酯、拉莫三嗪和</a:t>
            </a:r>
            <a:r>
              <a:rPr lang="en-US" altLang="zh-CN" b="1"/>
              <a:t>ACTH/</a:t>
            </a:r>
            <a:r>
              <a:rPr lang="zh-CN" altLang="en-US" b="1"/>
              <a:t>类固醇类药物也有效</a:t>
            </a:r>
          </a:p>
        </p:txBody>
      </p:sp>
      <p:grpSp>
        <p:nvGrpSpPr>
          <p:cNvPr id="187397" name="Group 24">
            <a:extLst>
              <a:ext uri="{FF2B5EF4-FFF2-40B4-BE49-F238E27FC236}">
                <a16:creationId xmlns:a16="http://schemas.microsoft.com/office/drawing/2014/main" id="{5126799B-1BA2-4789-9FAA-60E079ADBB84}"/>
              </a:ext>
            </a:extLst>
          </p:cNvPr>
          <p:cNvGrpSpPr>
            <a:grpSpLocks/>
          </p:cNvGrpSpPr>
          <p:nvPr/>
        </p:nvGrpSpPr>
        <p:grpSpPr bwMode="auto">
          <a:xfrm>
            <a:off x="1774825" y="620713"/>
            <a:ext cx="7327900" cy="685800"/>
            <a:chOff x="144" y="384"/>
            <a:chExt cx="4616" cy="432"/>
          </a:xfrm>
        </p:grpSpPr>
        <p:sp>
          <p:nvSpPr>
            <p:cNvPr id="187398" name="Rectangle 25">
              <a:hlinkClick r:id="rId2" action="ppaction://hlinksldjump"/>
              <a:extLst>
                <a:ext uri="{FF2B5EF4-FFF2-40B4-BE49-F238E27FC236}">
                  <a16:creationId xmlns:a16="http://schemas.microsoft.com/office/drawing/2014/main" id="{5D95A3C4-730A-4E20-A5CB-E049690D306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87399" name="Picture 26" descr="图片1">
              <a:extLst>
                <a:ext uri="{FF2B5EF4-FFF2-40B4-BE49-F238E27FC236}">
                  <a16:creationId xmlns:a16="http://schemas.microsoft.com/office/drawing/2014/main" id="{19AD28D5-41E9-4F94-9896-8586A92B37A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8" name="Group 2">
            <a:extLst>
              <a:ext uri="{FF2B5EF4-FFF2-40B4-BE49-F238E27FC236}">
                <a16:creationId xmlns:a16="http://schemas.microsoft.com/office/drawing/2014/main" id="{BD34CA94-9945-4D0A-9F98-AD753F30DE23}"/>
              </a:ext>
            </a:extLst>
          </p:cNvPr>
          <p:cNvGrpSpPr>
            <a:grpSpLocks/>
          </p:cNvGrpSpPr>
          <p:nvPr/>
        </p:nvGrpSpPr>
        <p:grpSpPr bwMode="auto">
          <a:xfrm>
            <a:off x="1524000" y="381000"/>
            <a:ext cx="228600" cy="6248400"/>
            <a:chOff x="0" y="240"/>
            <a:chExt cx="144" cy="3936"/>
          </a:xfrm>
        </p:grpSpPr>
        <p:grpSp>
          <p:nvGrpSpPr>
            <p:cNvPr id="188427" name="Group 3">
              <a:extLst>
                <a:ext uri="{FF2B5EF4-FFF2-40B4-BE49-F238E27FC236}">
                  <a16:creationId xmlns:a16="http://schemas.microsoft.com/office/drawing/2014/main" id="{864503B7-2C68-4725-AB16-F273B1F3E1FE}"/>
                </a:ext>
              </a:extLst>
            </p:cNvPr>
            <p:cNvGrpSpPr>
              <a:grpSpLocks/>
            </p:cNvGrpSpPr>
            <p:nvPr/>
          </p:nvGrpSpPr>
          <p:grpSpPr bwMode="auto">
            <a:xfrm>
              <a:off x="0" y="240"/>
              <a:ext cx="96" cy="3936"/>
              <a:chOff x="-8" y="768"/>
              <a:chExt cx="136" cy="3552"/>
            </a:xfrm>
          </p:grpSpPr>
          <p:sp>
            <p:nvSpPr>
              <p:cNvPr id="188429" name="Rectangle 4">
                <a:extLst>
                  <a:ext uri="{FF2B5EF4-FFF2-40B4-BE49-F238E27FC236}">
                    <a16:creationId xmlns:a16="http://schemas.microsoft.com/office/drawing/2014/main" id="{E7001D59-5C30-4E2F-BC5B-78638AA0B681}"/>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88430" name="Line 5">
                <a:extLst>
                  <a:ext uri="{FF2B5EF4-FFF2-40B4-BE49-F238E27FC236}">
                    <a16:creationId xmlns:a16="http://schemas.microsoft.com/office/drawing/2014/main" id="{97E36DA0-A05A-4FFB-B871-28AF5156F8C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8428" name="Line 18">
              <a:extLst>
                <a:ext uri="{FF2B5EF4-FFF2-40B4-BE49-F238E27FC236}">
                  <a16:creationId xmlns:a16="http://schemas.microsoft.com/office/drawing/2014/main" id="{80C5EBB3-6D9B-4897-A9B9-525A1F4B22C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88419" name="Group 10">
            <a:extLst>
              <a:ext uri="{FF2B5EF4-FFF2-40B4-BE49-F238E27FC236}">
                <a16:creationId xmlns:a16="http://schemas.microsoft.com/office/drawing/2014/main" id="{B58AC901-1339-41F9-92F0-B0E7C7B7D1AE}"/>
              </a:ext>
            </a:extLst>
          </p:cNvPr>
          <p:cNvGrpSpPr>
            <a:grpSpLocks/>
          </p:cNvGrpSpPr>
          <p:nvPr/>
        </p:nvGrpSpPr>
        <p:grpSpPr bwMode="auto">
          <a:xfrm>
            <a:off x="1752600" y="1371601"/>
            <a:ext cx="1822450" cy="519113"/>
            <a:chOff x="144" y="816"/>
            <a:chExt cx="2688" cy="342"/>
          </a:xfrm>
        </p:grpSpPr>
        <p:sp>
          <p:nvSpPr>
            <p:cNvPr id="188425" name="Rectangle 11">
              <a:extLst>
                <a:ext uri="{FF2B5EF4-FFF2-40B4-BE49-F238E27FC236}">
                  <a16:creationId xmlns:a16="http://schemas.microsoft.com/office/drawing/2014/main" id="{812119D3-E796-4E59-A02F-E67A7B778C3F}"/>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治   疗</a:t>
              </a:r>
            </a:p>
          </p:txBody>
        </p:sp>
        <p:sp>
          <p:nvSpPr>
            <p:cNvPr id="188426" name="Line 12">
              <a:extLst>
                <a:ext uri="{FF2B5EF4-FFF2-40B4-BE49-F238E27FC236}">
                  <a16:creationId xmlns:a16="http://schemas.microsoft.com/office/drawing/2014/main" id="{F89486B2-7CA6-49F4-9804-464397A2F90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88420" name="AutoShape 67">
            <a:extLst>
              <a:ext uri="{FF2B5EF4-FFF2-40B4-BE49-F238E27FC236}">
                <a16:creationId xmlns:a16="http://schemas.microsoft.com/office/drawing/2014/main" id="{D9910464-7B4E-432C-8ED0-D84746A6FEAD}"/>
              </a:ext>
            </a:extLst>
          </p:cNvPr>
          <p:cNvSpPr>
            <a:spLocks noChangeArrowheads="1"/>
          </p:cNvSpPr>
          <p:nvPr/>
        </p:nvSpPr>
        <p:spPr bwMode="auto">
          <a:xfrm>
            <a:off x="2351089" y="2276476"/>
            <a:ext cx="7559675" cy="1152525"/>
          </a:xfrm>
          <a:prstGeom prst="roundRect">
            <a:avLst>
              <a:gd name="adj" fmla="val 16667"/>
            </a:avLst>
          </a:prstGeom>
          <a:gradFill rotWithShape="1">
            <a:gsLst>
              <a:gs pos="0">
                <a:srgbClr val="006666"/>
              </a:gs>
              <a:gs pos="100000">
                <a:srgbClr val="336699"/>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rPr>
              <a:t>药物治疗无效的癫痫患者可采用局灶性脑皮质</a:t>
            </a:r>
          </a:p>
          <a:p>
            <a:pPr eaLnBrk="1" hangingPunct="1">
              <a:spcBef>
                <a:spcPct val="0"/>
              </a:spcBef>
            </a:pPr>
            <a:r>
              <a:rPr lang="zh-CN" altLang="en-US" b="1">
                <a:solidFill>
                  <a:schemeClr val="bg1"/>
                </a:solidFill>
              </a:rPr>
              <a:t>切除，胼胝体切断术，迷走神经刺激术</a:t>
            </a:r>
          </a:p>
        </p:txBody>
      </p:sp>
      <p:sp>
        <p:nvSpPr>
          <p:cNvPr id="188421" name="Rectangle 18">
            <a:extLst>
              <a:ext uri="{FF2B5EF4-FFF2-40B4-BE49-F238E27FC236}">
                <a16:creationId xmlns:a16="http://schemas.microsoft.com/office/drawing/2014/main" id="{8E1BC64F-3BA4-4AAD-8C4C-4961AA68C6F7}"/>
              </a:ext>
            </a:extLst>
          </p:cNvPr>
          <p:cNvSpPr>
            <a:spLocks noChangeArrowheads="1"/>
          </p:cNvSpPr>
          <p:nvPr/>
        </p:nvSpPr>
        <p:spPr bwMode="auto">
          <a:xfrm>
            <a:off x="2424114" y="3856039"/>
            <a:ext cx="7775575" cy="1031875"/>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rgbClr val="FF0000"/>
              </a:buClr>
              <a:buFont typeface="Wingdings" panose="05000000000000000000" pitchFamily="2" charset="2"/>
              <a:buNone/>
            </a:pPr>
            <a:r>
              <a:rPr lang="zh-CN" altLang="en-US" b="1"/>
              <a:t>若脑室管膜下巨细胞星型细胞瘤引起阻塞性脑积</a:t>
            </a:r>
          </a:p>
          <a:p>
            <a:pPr eaLnBrk="1" hangingPunct="1">
              <a:buClr>
                <a:srgbClr val="FF0000"/>
              </a:buClr>
              <a:buFont typeface="Wingdings" panose="05000000000000000000" pitchFamily="2" charset="2"/>
              <a:buNone/>
            </a:pPr>
            <a:r>
              <a:rPr lang="zh-CN" altLang="en-US" b="1"/>
              <a:t>水或有明显的占位效应时，可考虑手术治疗</a:t>
            </a:r>
          </a:p>
        </p:txBody>
      </p:sp>
      <p:grpSp>
        <p:nvGrpSpPr>
          <p:cNvPr id="188422" name="Group 19">
            <a:extLst>
              <a:ext uri="{FF2B5EF4-FFF2-40B4-BE49-F238E27FC236}">
                <a16:creationId xmlns:a16="http://schemas.microsoft.com/office/drawing/2014/main" id="{DB932837-0672-4203-9091-0BB27B1A9349}"/>
              </a:ext>
            </a:extLst>
          </p:cNvPr>
          <p:cNvGrpSpPr>
            <a:grpSpLocks/>
          </p:cNvGrpSpPr>
          <p:nvPr/>
        </p:nvGrpSpPr>
        <p:grpSpPr bwMode="auto">
          <a:xfrm>
            <a:off x="1774825" y="620713"/>
            <a:ext cx="7327900" cy="685800"/>
            <a:chOff x="144" y="384"/>
            <a:chExt cx="4616" cy="432"/>
          </a:xfrm>
        </p:grpSpPr>
        <p:sp>
          <p:nvSpPr>
            <p:cNvPr id="188423" name="Rectangle 20">
              <a:hlinkClick r:id="rId2" action="ppaction://hlinksldjump"/>
              <a:extLst>
                <a:ext uri="{FF2B5EF4-FFF2-40B4-BE49-F238E27FC236}">
                  <a16:creationId xmlns:a16="http://schemas.microsoft.com/office/drawing/2014/main" id="{910CC918-2744-4FA0-AB0F-1C31D82DD13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二、结节性硬化症 </a:t>
              </a:r>
              <a:r>
                <a:rPr lang="zh-CN" altLang="en-US" b="1">
                  <a:solidFill>
                    <a:schemeClr val="tx2"/>
                  </a:solidFill>
                </a:rPr>
                <a:t>   </a:t>
              </a:r>
            </a:p>
          </p:txBody>
        </p:sp>
        <p:pic>
          <p:nvPicPr>
            <p:cNvPr id="188424" name="Picture 21" descr="图片1">
              <a:extLst>
                <a:ext uri="{FF2B5EF4-FFF2-40B4-BE49-F238E27FC236}">
                  <a16:creationId xmlns:a16="http://schemas.microsoft.com/office/drawing/2014/main" id="{99061808-CDFB-4059-8FC9-24FE48362B2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42" name="Group 2">
            <a:extLst>
              <a:ext uri="{FF2B5EF4-FFF2-40B4-BE49-F238E27FC236}">
                <a16:creationId xmlns:a16="http://schemas.microsoft.com/office/drawing/2014/main" id="{AEE9BFF6-D78E-4CFA-9451-1C93CC0238EA}"/>
              </a:ext>
            </a:extLst>
          </p:cNvPr>
          <p:cNvGrpSpPr>
            <a:grpSpLocks/>
          </p:cNvGrpSpPr>
          <p:nvPr/>
        </p:nvGrpSpPr>
        <p:grpSpPr bwMode="auto">
          <a:xfrm>
            <a:off x="1524000" y="381000"/>
            <a:ext cx="228600" cy="6248400"/>
            <a:chOff x="0" y="240"/>
            <a:chExt cx="144" cy="3936"/>
          </a:xfrm>
        </p:grpSpPr>
        <p:grpSp>
          <p:nvGrpSpPr>
            <p:cNvPr id="189451" name="Group 3">
              <a:extLst>
                <a:ext uri="{FF2B5EF4-FFF2-40B4-BE49-F238E27FC236}">
                  <a16:creationId xmlns:a16="http://schemas.microsoft.com/office/drawing/2014/main" id="{72DE05AC-47A3-49E1-B628-1C691A1587C3}"/>
                </a:ext>
              </a:extLst>
            </p:cNvPr>
            <p:cNvGrpSpPr>
              <a:grpSpLocks/>
            </p:cNvGrpSpPr>
            <p:nvPr/>
          </p:nvGrpSpPr>
          <p:grpSpPr bwMode="auto">
            <a:xfrm>
              <a:off x="0" y="240"/>
              <a:ext cx="96" cy="3936"/>
              <a:chOff x="-8" y="768"/>
              <a:chExt cx="136" cy="3552"/>
            </a:xfrm>
          </p:grpSpPr>
          <p:sp>
            <p:nvSpPr>
              <p:cNvPr id="189453" name="Rectangle 4">
                <a:extLst>
                  <a:ext uri="{FF2B5EF4-FFF2-40B4-BE49-F238E27FC236}">
                    <a16:creationId xmlns:a16="http://schemas.microsoft.com/office/drawing/2014/main" id="{DB1FD674-0AC2-457D-8564-EA09E1421B3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89454" name="Line 5">
                <a:extLst>
                  <a:ext uri="{FF2B5EF4-FFF2-40B4-BE49-F238E27FC236}">
                    <a16:creationId xmlns:a16="http://schemas.microsoft.com/office/drawing/2014/main" id="{9336FB72-9FCA-4B49-A2BB-8E0733D28C1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9452" name="Line 18">
              <a:extLst>
                <a:ext uri="{FF2B5EF4-FFF2-40B4-BE49-F238E27FC236}">
                  <a16:creationId xmlns:a16="http://schemas.microsoft.com/office/drawing/2014/main" id="{7C0F6E85-201D-4AB0-9CD8-0C00C3611AE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89443" name="Group 10">
            <a:extLst>
              <a:ext uri="{FF2B5EF4-FFF2-40B4-BE49-F238E27FC236}">
                <a16:creationId xmlns:a16="http://schemas.microsoft.com/office/drawing/2014/main" id="{7EEF6BD7-57B8-4679-BE03-91A7811B6D72}"/>
              </a:ext>
            </a:extLst>
          </p:cNvPr>
          <p:cNvGrpSpPr>
            <a:grpSpLocks/>
          </p:cNvGrpSpPr>
          <p:nvPr/>
        </p:nvGrpSpPr>
        <p:grpSpPr bwMode="auto">
          <a:xfrm>
            <a:off x="1752600" y="1371601"/>
            <a:ext cx="2471738" cy="519113"/>
            <a:chOff x="144" y="816"/>
            <a:chExt cx="2688" cy="342"/>
          </a:xfrm>
        </p:grpSpPr>
        <p:sp>
          <p:nvSpPr>
            <p:cNvPr id="189449" name="Rectangle 11">
              <a:extLst>
                <a:ext uri="{FF2B5EF4-FFF2-40B4-BE49-F238E27FC236}">
                  <a16:creationId xmlns:a16="http://schemas.microsoft.com/office/drawing/2014/main" id="{F0691D47-5D14-49B0-B3F4-5B523458EEB7}"/>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189450" name="Line 12">
              <a:extLst>
                <a:ext uri="{FF2B5EF4-FFF2-40B4-BE49-F238E27FC236}">
                  <a16:creationId xmlns:a16="http://schemas.microsoft.com/office/drawing/2014/main" id="{75EFE5F3-5DFB-4522-9774-A5D4B355D9F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89444" name="Rectangle 16">
            <a:extLst>
              <a:ext uri="{FF2B5EF4-FFF2-40B4-BE49-F238E27FC236}">
                <a16:creationId xmlns:a16="http://schemas.microsoft.com/office/drawing/2014/main" id="{716A380E-A015-451F-B91E-738450811359}"/>
              </a:ext>
            </a:extLst>
          </p:cNvPr>
          <p:cNvSpPr>
            <a:spLocks noChangeArrowheads="1"/>
          </p:cNvSpPr>
          <p:nvPr/>
        </p:nvSpPr>
        <p:spPr bwMode="auto">
          <a:xfrm>
            <a:off x="2387600" y="2667001"/>
            <a:ext cx="6732588" cy="30829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一侧面部三叉神经分布区不规则血管痣</a:t>
            </a:r>
          </a:p>
          <a:p>
            <a:pPr eaLnBrk="1" hangingPunct="1">
              <a:buClr>
                <a:schemeClr val="hlink"/>
              </a:buClr>
              <a:buFont typeface="Wingdings" panose="05000000000000000000" pitchFamily="2" charset="2"/>
              <a:buChar char="Ø"/>
            </a:pPr>
            <a:r>
              <a:rPr lang="zh-CN" altLang="en-US" b="1"/>
              <a:t>对侧偏瘫</a:t>
            </a:r>
          </a:p>
          <a:p>
            <a:pPr eaLnBrk="1" hangingPunct="1">
              <a:buClr>
                <a:schemeClr val="hlink"/>
              </a:buClr>
              <a:buFont typeface="Wingdings" panose="05000000000000000000" pitchFamily="2" charset="2"/>
              <a:buChar char="Ø"/>
            </a:pPr>
            <a:r>
              <a:rPr lang="zh-CN" altLang="en-US" b="1"/>
              <a:t>偏身萎缩</a:t>
            </a:r>
          </a:p>
          <a:p>
            <a:pPr eaLnBrk="1" hangingPunct="1">
              <a:buClr>
                <a:schemeClr val="hlink"/>
              </a:buClr>
              <a:buFont typeface="Wingdings" panose="05000000000000000000" pitchFamily="2" charset="2"/>
              <a:buChar char="Ø"/>
            </a:pPr>
            <a:r>
              <a:rPr lang="zh-CN" altLang="en-US" b="1"/>
              <a:t>同侧颅内钙化青光眼</a:t>
            </a:r>
          </a:p>
          <a:p>
            <a:pPr eaLnBrk="1" hangingPunct="1">
              <a:buClr>
                <a:schemeClr val="hlink"/>
              </a:buClr>
              <a:buFont typeface="Wingdings" panose="05000000000000000000" pitchFamily="2" charset="2"/>
              <a:buChar char="Ø"/>
            </a:pPr>
            <a:r>
              <a:rPr lang="zh-CN" altLang="en-US" b="1"/>
              <a:t>癫痫发作</a:t>
            </a:r>
          </a:p>
          <a:p>
            <a:pPr eaLnBrk="1" hangingPunct="1">
              <a:buClr>
                <a:schemeClr val="hlink"/>
              </a:buClr>
              <a:buFont typeface="Wingdings" panose="05000000000000000000" pitchFamily="2" charset="2"/>
              <a:buChar char="Ø"/>
            </a:pPr>
            <a:r>
              <a:rPr lang="zh-CN" altLang="en-US" b="1"/>
              <a:t>智能减退</a:t>
            </a:r>
          </a:p>
        </p:txBody>
      </p:sp>
      <p:sp>
        <p:nvSpPr>
          <p:cNvPr id="189445" name="Rectangle 17">
            <a:extLst>
              <a:ext uri="{FF2B5EF4-FFF2-40B4-BE49-F238E27FC236}">
                <a16:creationId xmlns:a16="http://schemas.microsoft.com/office/drawing/2014/main" id="{A5CC075C-C85D-4DA3-A5D0-B0B0EC29C6EC}"/>
              </a:ext>
            </a:extLst>
          </p:cNvPr>
          <p:cNvSpPr>
            <a:spLocks noChangeArrowheads="1"/>
          </p:cNvSpPr>
          <p:nvPr/>
        </p:nvSpPr>
        <p:spPr bwMode="auto">
          <a:xfrm>
            <a:off x="2387600" y="2203451"/>
            <a:ext cx="1081088" cy="519113"/>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特征</a:t>
            </a:r>
          </a:p>
        </p:txBody>
      </p:sp>
      <p:grpSp>
        <p:nvGrpSpPr>
          <p:cNvPr id="189446" name="Group 24">
            <a:extLst>
              <a:ext uri="{FF2B5EF4-FFF2-40B4-BE49-F238E27FC236}">
                <a16:creationId xmlns:a16="http://schemas.microsoft.com/office/drawing/2014/main" id="{27CE6321-12E0-4C48-AF18-36ACA7335EA5}"/>
              </a:ext>
            </a:extLst>
          </p:cNvPr>
          <p:cNvGrpSpPr>
            <a:grpSpLocks/>
          </p:cNvGrpSpPr>
          <p:nvPr/>
        </p:nvGrpSpPr>
        <p:grpSpPr bwMode="auto">
          <a:xfrm>
            <a:off x="1774825" y="620713"/>
            <a:ext cx="7327900" cy="685800"/>
            <a:chOff x="144" y="384"/>
            <a:chExt cx="4616" cy="432"/>
          </a:xfrm>
        </p:grpSpPr>
        <p:sp>
          <p:nvSpPr>
            <p:cNvPr id="189447" name="Rectangle 25">
              <a:hlinkClick r:id="rId2" action="ppaction://hlinksldjump"/>
              <a:extLst>
                <a:ext uri="{FF2B5EF4-FFF2-40B4-BE49-F238E27FC236}">
                  <a16:creationId xmlns:a16="http://schemas.microsoft.com/office/drawing/2014/main" id="{93B782B6-33CF-45AE-9083-748E10B619A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89448" name="Picture 26" descr="图片1">
              <a:extLst>
                <a:ext uri="{FF2B5EF4-FFF2-40B4-BE49-F238E27FC236}">
                  <a16:creationId xmlns:a16="http://schemas.microsoft.com/office/drawing/2014/main" id="{ED64A19E-F365-40C1-BA73-DEEC6B0AB84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466" name="Group 2">
            <a:extLst>
              <a:ext uri="{FF2B5EF4-FFF2-40B4-BE49-F238E27FC236}">
                <a16:creationId xmlns:a16="http://schemas.microsoft.com/office/drawing/2014/main" id="{2DCC485B-18D8-4EE6-953F-E3F244077673}"/>
              </a:ext>
            </a:extLst>
          </p:cNvPr>
          <p:cNvGrpSpPr>
            <a:grpSpLocks/>
          </p:cNvGrpSpPr>
          <p:nvPr/>
        </p:nvGrpSpPr>
        <p:grpSpPr bwMode="auto">
          <a:xfrm>
            <a:off x="1524000" y="381000"/>
            <a:ext cx="228600" cy="6248400"/>
            <a:chOff x="0" y="240"/>
            <a:chExt cx="144" cy="3936"/>
          </a:xfrm>
        </p:grpSpPr>
        <p:grpSp>
          <p:nvGrpSpPr>
            <p:cNvPr id="190474" name="Group 3">
              <a:extLst>
                <a:ext uri="{FF2B5EF4-FFF2-40B4-BE49-F238E27FC236}">
                  <a16:creationId xmlns:a16="http://schemas.microsoft.com/office/drawing/2014/main" id="{86153781-5476-4A26-B7BA-219B9734F5CA}"/>
                </a:ext>
              </a:extLst>
            </p:cNvPr>
            <p:cNvGrpSpPr>
              <a:grpSpLocks/>
            </p:cNvGrpSpPr>
            <p:nvPr/>
          </p:nvGrpSpPr>
          <p:grpSpPr bwMode="auto">
            <a:xfrm>
              <a:off x="0" y="240"/>
              <a:ext cx="96" cy="3936"/>
              <a:chOff x="-8" y="768"/>
              <a:chExt cx="136" cy="3552"/>
            </a:xfrm>
          </p:grpSpPr>
          <p:sp>
            <p:nvSpPr>
              <p:cNvPr id="190476" name="Rectangle 4">
                <a:extLst>
                  <a:ext uri="{FF2B5EF4-FFF2-40B4-BE49-F238E27FC236}">
                    <a16:creationId xmlns:a16="http://schemas.microsoft.com/office/drawing/2014/main" id="{C2371100-8765-436D-A32D-E3BBB9B92D8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0477" name="Line 5">
                <a:extLst>
                  <a:ext uri="{FF2B5EF4-FFF2-40B4-BE49-F238E27FC236}">
                    <a16:creationId xmlns:a16="http://schemas.microsoft.com/office/drawing/2014/main" id="{D10BF5E2-920B-4B98-9295-DFFFA30BF68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0475" name="Line 18">
              <a:extLst>
                <a:ext uri="{FF2B5EF4-FFF2-40B4-BE49-F238E27FC236}">
                  <a16:creationId xmlns:a16="http://schemas.microsoft.com/office/drawing/2014/main" id="{B2F974E2-CD5A-4DAB-AE05-DE28545EEEF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90467" name="Group 10">
            <a:extLst>
              <a:ext uri="{FF2B5EF4-FFF2-40B4-BE49-F238E27FC236}">
                <a16:creationId xmlns:a16="http://schemas.microsoft.com/office/drawing/2014/main" id="{E57DCFF3-6141-49FD-B950-45D8F09D84CA}"/>
              </a:ext>
            </a:extLst>
          </p:cNvPr>
          <p:cNvGrpSpPr>
            <a:grpSpLocks/>
          </p:cNvGrpSpPr>
          <p:nvPr/>
        </p:nvGrpSpPr>
        <p:grpSpPr bwMode="auto">
          <a:xfrm>
            <a:off x="1752600" y="1371601"/>
            <a:ext cx="2471738" cy="519113"/>
            <a:chOff x="144" y="816"/>
            <a:chExt cx="2688" cy="342"/>
          </a:xfrm>
        </p:grpSpPr>
        <p:sp>
          <p:nvSpPr>
            <p:cNvPr id="190472" name="Rectangle 11">
              <a:extLst>
                <a:ext uri="{FF2B5EF4-FFF2-40B4-BE49-F238E27FC236}">
                  <a16:creationId xmlns:a16="http://schemas.microsoft.com/office/drawing/2014/main" id="{E4EAFC22-785E-427A-B589-13511F8EABF6}"/>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190473" name="Line 12">
              <a:extLst>
                <a:ext uri="{FF2B5EF4-FFF2-40B4-BE49-F238E27FC236}">
                  <a16:creationId xmlns:a16="http://schemas.microsoft.com/office/drawing/2014/main" id="{3FFDE569-130B-41F0-B648-A6D9C7EFC15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90468" name="Rectangle 17">
            <a:extLst>
              <a:ext uri="{FF2B5EF4-FFF2-40B4-BE49-F238E27FC236}">
                <a16:creationId xmlns:a16="http://schemas.microsoft.com/office/drawing/2014/main" id="{D0D72A3B-4E40-4FC4-8224-B5C68C74B212}"/>
              </a:ext>
            </a:extLst>
          </p:cNvPr>
          <p:cNvSpPr>
            <a:spLocks noChangeArrowheads="1"/>
          </p:cNvSpPr>
          <p:nvPr/>
        </p:nvSpPr>
        <p:spPr bwMode="auto">
          <a:xfrm>
            <a:off x="2208213" y="2276475"/>
            <a:ext cx="5688012" cy="2743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40000"/>
              </a:lnSpc>
              <a:buClr>
                <a:schemeClr val="hlink"/>
              </a:buClr>
              <a:buFont typeface="Wingdings" panose="05000000000000000000" pitchFamily="2" charset="2"/>
              <a:buChar char="Ø"/>
            </a:pPr>
            <a:r>
              <a:rPr lang="zh-CN" altLang="en-US" b="1"/>
              <a:t>先天性疾病</a:t>
            </a:r>
          </a:p>
          <a:p>
            <a:pPr eaLnBrk="1" hangingPunct="1">
              <a:lnSpc>
                <a:spcPct val="140000"/>
              </a:lnSpc>
              <a:buClr>
                <a:schemeClr val="hlink"/>
              </a:buClr>
              <a:buFont typeface="Wingdings" panose="05000000000000000000" pitchFamily="2" charset="2"/>
              <a:buChar char="Ø"/>
            </a:pPr>
            <a:r>
              <a:rPr lang="zh-CN" altLang="en-US" b="1"/>
              <a:t>发病率为</a:t>
            </a:r>
            <a:r>
              <a:rPr lang="en-US" altLang="zh-CN" b="1"/>
              <a:t>2/10</a:t>
            </a:r>
            <a:r>
              <a:rPr lang="zh-CN" altLang="en-US" b="1"/>
              <a:t>万</a:t>
            </a:r>
            <a:r>
              <a:rPr lang="zh-CN" altLang="en-US"/>
              <a:t> </a:t>
            </a:r>
            <a:endParaRPr lang="zh-CN" altLang="en-US" b="1"/>
          </a:p>
          <a:p>
            <a:pPr eaLnBrk="1" hangingPunct="1">
              <a:lnSpc>
                <a:spcPct val="140000"/>
              </a:lnSpc>
              <a:buClr>
                <a:schemeClr val="hlink"/>
              </a:buClr>
              <a:buFont typeface="Wingdings" panose="05000000000000000000" pitchFamily="2" charset="2"/>
              <a:buChar char="Ø"/>
            </a:pPr>
            <a:r>
              <a:rPr lang="zh-CN" altLang="en-US" b="1"/>
              <a:t>多为散发病例</a:t>
            </a:r>
          </a:p>
          <a:p>
            <a:pPr eaLnBrk="1" hangingPunct="1">
              <a:lnSpc>
                <a:spcPct val="140000"/>
              </a:lnSpc>
              <a:buClr>
                <a:schemeClr val="hlink"/>
              </a:buClr>
              <a:buFont typeface="Wingdings" panose="05000000000000000000" pitchFamily="2" charset="2"/>
              <a:buChar char="Ø"/>
            </a:pPr>
            <a:r>
              <a:rPr lang="zh-CN" altLang="en-US" b="1"/>
              <a:t>部分呈现家族性发病特点</a:t>
            </a:r>
          </a:p>
        </p:txBody>
      </p:sp>
      <p:grpSp>
        <p:nvGrpSpPr>
          <p:cNvPr id="190469" name="Group 22">
            <a:extLst>
              <a:ext uri="{FF2B5EF4-FFF2-40B4-BE49-F238E27FC236}">
                <a16:creationId xmlns:a16="http://schemas.microsoft.com/office/drawing/2014/main" id="{7D8B6113-FC52-4334-B8B6-9F7C9363E7FC}"/>
              </a:ext>
            </a:extLst>
          </p:cNvPr>
          <p:cNvGrpSpPr>
            <a:grpSpLocks/>
          </p:cNvGrpSpPr>
          <p:nvPr/>
        </p:nvGrpSpPr>
        <p:grpSpPr bwMode="auto">
          <a:xfrm>
            <a:off x="1774825" y="620713"/>
            <a:ext cx="7327900" cy="685800"/>
            <a:chOff x="144" y="384"/>
            <a:chExt cx="4616" cy="432"/>
          </a:xfrm>
        </p:grpSpPr>
        <p:sp>
          <p:nvSpPr>
            <p:cNvPr id="190470" name="Rectangle 23">
              <a:hlinkClick r:id="rId2" action="ppaction://hlinksldjump"/>
              <a:extLst>
                <a:ext uri="{FF2B5EF4-FFF2-40B4-BE49-F238E27FC236}">
                  <a16:creationId xmlns:a16="http://schemas.microsoft.com/office/drawing/2014/main" id="{82EA8979-1CDD-4D22-9095-8C0F015678A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90471" name="Picture 24" descr="图片1">
              <a:extLst>
                <a:ext uri="{FF2B5EF4-FFF2-40B4-BE49-F238E27FC236}">
                  <a16:creationId xmlns:a16="http://schemas.microsoft.com/office/drawing/2014/main" id="{4131A469-5C1F-4121-884F-0AEAB272413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490" name="Group 2">
            <a:extLst>
              <a:ext uri="{FF2B5EF4-FFF2-40B4-BE49-F238E27FC236}">
                <a16:creationId xmlns:a16="http://schemas.microsoft.com/office/drawing/2014/main" id="{20D223D0-3397-4C5B-A353-BECA91293C77}"/>
              </a:ext>
            </a:extLst>
          </p:cNvPr>
          <p:cNvGrpSpPr>
            <a:grpSpLocks/>
          </p:cNvGrpSpPr>
          <p:nvPr/>
        </p:nvGrpSpPr>
        <p:grpSpPr bwMode="auto">
          <a:xfrm>
            <a:off x="1524000" y="381000"/>
            <a:ext cx="228600" cy="6248400"/>
            <a:chOff x="0" y="240"/>
            <a:chExt cx="144" cy="3936"/>
          </a:xfrm>
        </p:grpSpPr>
        <p:grpSp>
          <p:nvGrpSpPr>
            <p:cNvPr id="191505" name="Group 3">
              <a:extLst>
                <a:ext uri="{FF2B5EF4-FFF2-40B4-BE49-F238E27FC236}">
                  <a16:creationId xmlns:a16="http://schemas.microsoft.com/office/drawing/2014/main" id="{05A73FF8-9630-40BB-B78D-2EB96BC34B45}"/>
                </a:ext>
              </a:extLst>
            </p:cNvPr>
            <p:cNvGrpSpPr>
              <a:grpSpLocks/>
            </p:cNvGrpSpPr>
            <p:nvPr/>
          </p:nvGrpSpPr>
          <p:grpSpPr bwMode="auto">
            <a:xfrm>
              <a:off x="0" y="240"/>
              <a:ext cx="96" cy="3936"/>
              <a:chOff x="-8" y="768"/>
              <a:chExt cx="136" cy="3552"/>
            </a:xfrm>
          </p:grpSpPr>
          <p:sp>
            <p:nvSpPr>
              <p:cNvPr id="191507" name="Rectangle 4">
                <a:extLst>
                  <a:ext uri="{FF2B5EF4-FFF2-40B4-BE49-F238E27FC236}">
                    <a16:creationId xmlns:a16="http://schemas.microsoft.com/office/drawing/2014/main" id="{F5DB8B51-32D0-407B-9472-9E10CCAF5494}"/>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1508" name="Line 5">
                <a:extLst>
                  <a:ext uri="{FF2B5EF4-FFF2-40B4-BE49-F238E27FC236}">
                    <a16:creationId xmlns:a16="http://schemas.microsoft.com/office/drawing/2014/main" id="{AC005925-A8FB-411A-93BD-600E83FED7D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1506" name="Line 18">
              <a:extLst>
                <a:ext uri="{FF2B5EF4-FFF2-40B4-BE49-F238E27FC236}">
                  <a16:creationId xmlns:a16="http://schemas.microsoft.com/office/drawing/2014/main" id="{094B4877-813D-4921-89ED-E22758AE8C7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91491" name="Group 10">
            <a:extLst>
              <a:ext uri="{FF2B5EF4-FFF2-40B4-BE49-F238E27FC236}">
                <a16:creationId xmlns:a16="http://schemas.microsoft.com/office/drawing/2014/main" id="{64F3E516-06D1-4CE0-990C-547204834291}"/>
              </a:ext>
            </a:extLst>
          </p:cNvPr>
          <p:cNvGrpSpPr>
            <a:grpSpLocks/>
          </p:cNvGrpSpPr>
          <p:nvPr/>
        </p:nvGrpSpPr>
        <p:grpSpPr bwMode="auto">
          <a:xfrm>
            <a:off x="1752600" y="1371601"/>
            <a:ext cx="2471738" cy="519113"/>
            <a:chOff x="144" y="816"/>
            <a:chExt cx="2688" cy="342"/>
          </a:xfrm>
        </p:grpSpPr>
        <p:sp>
          <p:nvSpPr>
            <p:cNvPr id="191503" name="Rectangle 11">
              <a:extLst>
                <a:ext uri="{FF2B5EF4-FFF2-40B4-BE49-F238E27FC236}">
                  <a16:creationId xmlns:a16="http://schemas.microsoft.com/office/drawing/2014/main" id="{FF955C1A-7F75-4012-9D8B-2E1C18338653}"/>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191504" name="Line 12">
              <a:extLst>
                <a:ext uri="{FF2B5EF4-FFF2-40B4-BE49-F238E27FC236}">
                  <a16:creationId xmlns:a16="http://schemas.microsoft.com/office/drawing/2014/main" id="{DD61F0C9-3056-4FE9-A387-7C07ECCCE4E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91492" name="Rectangle 27">
            <a:extLst>
              <a:ext uri="{FF2B5EF4-FFF2-40B4-BE49-F238E27FC236}">
                <a16:creationId xmlns:a16="http://schemas.microsoft.com/office/drawing/2014/main" id="{E7FFBBD7-3BDF-4BC3-87B7-B4F8082C9F4E}"/>
              </a:ext>
            </a:extLst>
          </p:cNvPr>
          <p:cNvSpPr>
            <a:spLocks noChangeArrowheads="1"/>
          </p:cNvSpPr>
          <p:nvPr/>
        </p:nvSpPr>
        <p:spPr bwMode="auto">
          <a:xfrm>
            <a:off x="2424114" y="2997201"/>
            <a:ext cx="7489825" cy="1584325"/>
          </a:xfrm>
          <a:prstGeom prst="rect">
            <a:avLst/>
          </a:prstGeom>
          <a:gradFill rotWithShape="1">
            <a:gsLst>
              <a:gs pos="0">
                <a:srgbClr val="009999"/>
              </a:gs>
              <a:gs pos="100000">
                <a:schemeClr val="bg1">
                  <a:alpha val="0"/>
                </a:scheme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tx2"/>
              </a:buClr>
              <a:buFont typeface="Wingdings" panose="05000000000000000000" pitchFamily="2" charset="2"/>
              <a:buChar char="Ø"/>
            </a:pPr>
            <a:endParaRPr lang="zh-CN" altLang="zh-CN" b="1"/>
          </a:p>
        </p:txBody>
      </p:sp>
      <p:pic>
        <p:nvPicPr>
          <p:cNvPr id="191493" name="Picture 65" descr="ball-s-red">
            <a:extLst>
              <a:ext uri="{FF2B5EF4-FFF2-40B4-BE49-F238E27FC236}">
                <a16:creationId xmlns:a16="http://schemas.microsoft.com/office/drawing/2014/main" id="{4CFC6F1B-B73A-4592-AF99-4C64F4B4C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3141664"/>
            <a:ext cx="1936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Rectangle 16">
            <a:extLst>
              <a:ext uri="{FF2B5EF4-FFF2-40B4-BE49-F238E27FC236}">
                <a16:creationId xmlns:a16="http://schemas.microsoft.com/office/drawing/2014/main" id="{E5F4B900-B5EE-4D5F-99AF-DFDA7F733C70}"/>
              </a:ext>
            </a:extLst>
          </p:cNvPr>
          <p:cNvSpPr>
            <a:spLocks noChangeArrowheads="1"/>
          </p:cNvSpPr>
          <p:nvPr/>
        </p:nvSpPr>
        <p:spPr bwMode="auto">
          <a:xfrm>
            <a:off x="2376489" y="2011363"/>
            <a:ext cx="2073275"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buClr>
                <a:schemeClr val="hlink"/>
              </a:buClr>
              <a:buFont typeface="Wingdings" panose="05000000000000000000" pitchFamily="2" charset="2"/>
              <a:buChar char="Ø"/>
            </a:pPr>
            <a:r>
              <a:rPr lang="zh-CN" altLang="en-US" b="1"/>
              <a:t>病因不清  </a:t>
            </a:r>
          </a:p>
        </p:txBody>
      </p:sp>
      <p:sp>
        <p:nvSpPr>
          <p:cNvPr id="191495" name="Rectangle 17">
            <a:extLst>
              <a:ext uri="{FF2B5EF4-FFF2-40B4-BE49-F238E27FC236}">
                <a16:creationId xmlns:a16="http://schemas.microsoft.com/office/drawing/2014/main" id="{3FE14F8E-AF00-4C6A-A888-204D5CD764A8}"/>
              </a:ext>
            </a:extLst>
          </p:cNvPr>
          <p:cNvSpPr>
            <a:spLocks noChangeArrowheads="1"/>
          </p:cNvSpPr>
          <p:nvPr/>
        </p:nvSpPr>
        <p:spPr bwMode="auto">
          <a:xfrm>
            <a:off x="2373314" y="2492376"/>
            <a:ext cx="3502025"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buClr>
                <a:schemeClr val="hlink"/>
              </a:buClr>
              <a:buFont typeface="Wingdings" panose="05000000000000000000" pitchFamily="2" charset="2"/>
              <a:buChar char="Ø"/>
            </a:pPr>
            <a:r>
              <a:rPr lang="zh-CN" altLang="en-US" b="1"/>
              <a:t>发病机制可能涉及  </a:t>
            </a:r>
          </a:p>
        </p:txBody>
      </p:sp>
      <p:sp>
        <p:nvSpPr>
          <p:cNvPr id="191496" name="Rectangle 18">
            <a:extLst>
              <a:ext uri="{FF2B5EF4-FFF2-40B4-BE49-F238E27FC236}">
                <a16:creationId xmlns:a16="http://schemas.microsoft.com/office/drawing/2014/main" id="{F92C2D16-381E-4B9F-BC43-41F2C5780446}"/>
              </a:ext>
            </a:extLst>
          </p:cNvPr>
          <p:cNvSpPr>
            <a:spLocks noChangeArrowheads="1"/>
          </p:cNvSpPr>
          <p:nvPr/>
        </p:nvSpPr>
        <p:spPr bwMode="auto">
          <a:xfrm>
            <a:off x="2384426" y="4724400"/>
            <a:ext cx="7815263" cy="137318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神经功能障碍来源于血管瘤对周围脑组织的继发性损害，如缺血、缺氧、静脉闭塞、梗死，或血管运动异常等 </a:t>
            </a:r>
          </a:p>
        </p:txBody>
      </p:sp>
      <p:pic>
        <p:nvPicPr>
          <p:cNvPr id="191497" name="Picture 65" descr="ball-s-red">
            <a:extLst>
              <a:ext uri="{FF2B5EF4-FFF2-40B4-BE49-F238E27FC236}">
                <a16:creationId xmlns:a16="http://schemas.microsoft.com/office/drawing/2014/main" id="{B06718AD-FB4D-463C-A7E8-152F21DC9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3644901"/>
            <a:ext cx="1936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8" name="Picture 65" descr="ball-s-red">
            <a:extLst>
              <a:ext uri="{FF2B5EF4-FFF2-40B4-BE49-F238E27FC236}">
                <a16:creationId xmlns:a16="http://schemas.microsoft.com/office/drawing/2014/main" id="{9C876861-B173-4402-8DB2-99EED4FFC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4173539"/>
            <a:ext cx="1936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9" name="Rectangle 21">
            <a:extLst>
              <a:ext uri="{FF2B5EF4-FFF2-40B4-BE49-F238E27FC236}">
                <a16:creationId xmlns:a16="http://schemas.microsoft.com/office/drawing/2014/main" id="{03556AFD-988F-4123-88DB-780DFBE3C693}"/>
              </a:ext>
            </a:extLst>
          </p:cNvPr>
          <p:cNvSpPr>
            <a:spLocks noChangeArrowheads="1"/>
          </p:cNvSpPr>
          <p:nvPr/>
        </p:nvSpPr>
        <p:spPr bwMode="auto">
          <a:xfrm>
            <a:off x="2279650" y="2997200"/>
            <a:ext cx="7056438"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r>
              <a:rPr lang="zh-CN" altLang="en-US" b="1"/>
              <a:t>血管的结构和功能调控异常</a:t>
            </a:r>
          </a:p>
          <a:p>
            <a:pPr lvl="1" eaLnBrk="1" hangingPunct="1"/>
            <a:r>
              <a:rPr lang="zh-CN" altLang="en-US" b="1"/>
              <a:t>血管的神经支配异常</a:t>
            </a:r>
          </a:p>
          <a:p>
            <a:pPr lvl="1" eaLnBrk="1" hangingPunct="1"/>
            <a:r>
              <a:rPr lang="zh-CN" altLang="en-US" b="1"/>
              <a:t>细胞外基质和血管活性因子的表达异常</a:t>
            </a:r>
          </a:p>
        </p:txBody>
      </p:sp>
      <p:grpSp>
        <p:nvGrpSpPr>
          <p:cNvPr id="191500" name="Group 22">
            <a:extLst>
              <a:ext uri="{FF2B5EF4-FFF2-40B4-BE49-F238E27FC236}">
                <a16:creationId xmlns:a16="http://schemas.microsoft.com/office/drawing/2014/main" id="{37C31896-AFB0-4C50-B7A8-858D09401F87}"/>
              </a:ext>
            </a:extLst>
          </p:cNvPr>
          <p:cNvGrpSpPr>
            <a:grpSpLocks/>
          </p:cNvGrpSpPr>
          <p:nvPr/>
        </p:nvGrpSpPr>
        <p:grpSpPr bwMode="auto">
          <a:xfrm>
            <a:off x="1774825" y="620713"/>
            <a:ext cx="7327900" cy="685800"/>
            <a:chOff x="144" y="384"/>
            <a:chExt cx="4616" cy="432"/>
          </a:xfrm>
        </p:grpSpPr>
        <p:sp>
          <p:nvSpPr>
            <p:cNvPr id="191501" name="Rectangle 23">
              <a:hlinkClick r:id="rId3" action="ppaction://hlinksldjump"/>
              <a:extLst>
                <a:ext uri="{FF2B5EF4-FFF2-40B4-BE49-F238E27FC236}">
                  <a16:creationId xmlns:a16="http://schemas.microsoft.com/office/drawing/2014/main" id="{2C293632-7C2F-4BEF-91BD-422A61D9FDA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91502" name="Picture 24" descr="图片1">
              <a:extLst>
                <a:ext uri="{FF2B5EF4-FFF2-40B4-BE49-F238E27FC236}">
                  <a16:creationId xmlns:a16="http://schemas.microsoft.com/office/drawing/2014/main" id="{051255B8-16AA-4B86-A528-84A6AD26DFFA}"/>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514" name="Group 2">
            <a:extLst>
              <a:ext uri="{FF2B5EF4-FFF2-40B4-BE49-F238E27FC236}">
                <a16:creationId xmlns:a16="http://schemas.microsoft.com/office/drawing/2014/main" id="{558EF240-B186-40E8-B1BE-11D4FDEE3262}"/>
              </a:ext>
            </a:extLst>
          </p:cNvPr>
          <p:cNvGrpSpPr>
            <a:grpSpLocks/>
          </p:cNvGrpSpPr>
          <p:nvPr/>
        </p:nvGrpSpPr>
        <p:grpSpPr bwMode="auto">
          <a:xfrm>
            <a:off x="1524000" y="381000"/>
            <a:ext cx="228600" cy="6248400"/>
            <a:chOff x="0" y="240"/>
            <a:chExt cx="144" cy="3936"/>
          </a:xfrm>
        </p:grpSpPr>
        <p:grpSp>
          <p:nvGrpSpPr>
            <p:cNvPr id="192522" name="Group 3">
              <a:extLst>
                <a:ext uri="{FF2B5EF4-FFF2-40B4-BE49-F238E27FC236}">
                  <a16:creationId xmlns:a16="http://schemas.microsoft.com/office/drawing/2014/main" id="{B27EE7EF-EB45-4D4F-AAEB-48D5260D6F99}"/>
                </a:ext>
              </a:extLst>
            </p:cNvPr>
            <p:cNvGrpSpPr>
              <a:grpSpLocks/>
            </p:cNvGrpSpPr>
            <p:nvPr/>
          </p:nvGrpSpPr>
          <p:grpSpPr bwMode="auto">
            <a:xfrm>
              <a:off x="0" y="240"/>
              <a:ext cx="96" cy="3936"/>
              <a:chOff x="-8" y="768"/>
              <a:chExt cx="136" cy="3552"/>
            </a:xfrm>
          </p:grpSpPr>
          <p:sp>
            <p:nvSpPr>
              <p:cNvPr id="192524" name="Rectangle 4">
                <a:extLst>
                  <a:ext uri="{FF2B5EF4-FFF2-40B4-BE49-F238E27FC236}">
                    <a16:creationId xmlns:a16="http://schemas.microsoft.com/office/drawing/2014/main" id="{6D9A2BD3-EE3E-4F10-8D6A-FB59F604067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2525" name="Line 5">
                <a:extLst>
                  <a:ext uri="{FF2B5EF4-FFF2-40B4-BE49-F238E27FC236}">
                    <a16:creationId xmlns:a16="http://schemas.microsoft.com/office/drawing/2014/main" id="{A8C854FF-3CA6-4D7A-A2A8-7B462944696B}"/>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2523" name="Line 18">
              <a:extLst>
                <a:ext uri="{FF2B5EF4-FFF2-40B4-BE49-F238E27FC236}">
                  <a16:creationId xmlns:a16="http://schemas.microsoft.com/office/drawing/2014/main" id="{80280274-052E-4FF4-9621-62B16ED59AF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92515" name="Group 10">
            <a:extLst>
              <a:ext uri="{FF2B5EF4-FFF2-40B4-BE49-F238E27FC236}">
                <a16:creationId xmlns:a16="http://schemas.microsoft.com/office/drawing/2014/main" id="{414A351E-4DD7-49CA-8E2B-676DEF3DD3D7}"/>
              </a:ext>
            </a:extLst>
          </p:cNvPr>
          <p:cNvGrpSpPr>
            <a:grpSpLocks/>
          </p:cNvGrpSpPr>
          <p:nvPr/>
        </p:nvGrpSpPr>
        <p:grpSpPr bwMode="auto">
          <a:xfrm>
            <a:off x="1752600" y="1371601"/>
            <a:ext cx="2471738" cy="519113"/>
            <a:chOff x="144" y="816"/>
            <a:chExt cx="2688" cy="342"/>
          </a:xfrm>
        </p:grpSpPr>
        <p:sp>
          <p:nvSpPr>
            <p:cNvPr id="192520" name="Rectangle 11">
              <a:extLst>
                <a:ext uri="{FF2B5EF4-FFF2-40B4-BE49-F238E27FC236}">
                  <a16:creationId xmlns:a16="http://schemas.microsoft.com/office/drawing/2014/main" id="{FA27A8FD-D4E3-4184-8874-56BCD57FFBD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192521" name="Line 12">
              <a:extLst>
                <a:ext uri="{FF2B5EF4-FFF2-40B4-BE49-F238E27FC236}">
                  <a16:creationId xmlns:a16="http://schemas.microsoft.com/office/drawing/2014/main" id="{6D67A0E0-4FEA-4014-A272-C32766308B9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92516" name="Rectangle 21">
            <a:extLst>
              <a:ext uri="{FF2B5EF4-FFF2-40B4-BE49-F238E27FC236}">
                <a16:creationId xmlns:a16="http://schemas.microsoft.com/office/drawing/2014/main" id="{2DB9357B-1311-4525-B525-D482EAF21E09}"/>
              </a:ext>
            </a:extLst>
          </p:cNvPr>
          <p:cNvSpPr>
            <a:spLocks noChangeArrowheads="1"/>
          </p:cNvSpPr>
          <p:nvPr/>
        </p:nvSpPr>
        <p:spPr bwMode="auto">
          <a:xfrm>
            <a:off x="2135188" y="2562226"/>
            <a:ext cx="7777162" cy="222726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RASA1</a:t>
            </a:r>
            <a:r>
              <a:rPr lang="zh-CN" altLang="en-US" b="1"/>
              <a:t>突变可能是易感因素</a:t>
            </a:r>
          </a:p>
          <a:p>
            <a:pPr eaLnBrk="1" hangingPunct="1">
              <a:spcBef>
                <a:spcPct val="0"/>
              </a:spcBef>
              <a:buClr>
                <a:schemeClr val="hlink"/>
              </a:buClr>
              <a:buFont typeface="Wingdings" panose="05000000000000000000" pitchFamily="2" charset="2"/>
              <a:buChar char="Ø"/>
            </a:pPr>
            <a:endParaRPr lang="zh-CN" altLang="en-US" b="1"/>
          </a:p>
          <a:p>
            <a:pPr eaLnBrk="1" hangingPunct="1">
              <a:spcBef>
                <a:spcPct val="0"/>
              </a:spcBef>
              <a:buClr>
                <a:schemeClr val="hlink"/>
              </a:buClr>
              <a:buFont typeface="Wingdings" panose="05000000000000000000" pitchFamily="2" charset="2"/>
              <a:buChar char="Ø"/>
            </a:pPr>
            <a:r>
              <a:rPr lang="zh-CN" altLang="en-US" b="1"/>
              <a:t> </a:t>
            </a:r>
            <a:r>
              <a:rPr lang="en-US" altLang="zh-CN" b="1"/>
              <a:t>RAS p21 </a:t>
            </a:r>
            <a:r>
              <a:rPr lang="zh-CN" altLang="en-US" b="1"/>
              <a:t>蛋白激活物，一种</a:t>
            </a:r>
            <a:r>
              <a:rPr lang="en-US" altLang="zh-CN" b="1"/>
              <a:t>GTP</a:t>
            </a:r>
            <a:r>
              <a:rPr lang="zh-CN" altLang="en-US" b="1"/>
              <a:t>酶激活蛋白</a:t>
            </a:r>
            <a:r>
              <a:rPr lang="en-US" altLang="zh-CN" b="1"/>
              <a:t>1</a:t>
            </a:r>
          </a:p>
          <a:p>
            <a:pPr eaLnBrk="1" hangingPunct="1">
              <a:spcBef>
                <a:spcPct val="0"/>
              </a:spcBef>
              <a:buClr>
                <a:schemeClr val="hlink"/>
              </a:buClr>
              <a:buFont typeface="Wingdings" panose="05000000000000000000" pitchFamily="2" charset="2"/>
              <a:buChar char="Ø"/>
            </a:pPr>
            <a:endParaRPr lang="en-US" altLang="zh-CN" b="1"/>
          </a:p>
          <a:p>
            <a:pPr eaLnBrk="1" hangingPunct="1">
              <a:spcBef>
                <a:spcPct val="0"/>
              </a:spcBef>
              <a:buClr>
                <a:schemeClr val="hlink"/>
              </a:buClr>
              <a:buFont typeface="Wingdings" panose="05000000000000000000" pitchFamily="2" charset="2"/>
              <a:buChar char="Ø"/>
            </a:pPr>
            <a:r>
              <a:rPr lang="zh-CN" altLang="en-US" b="1"/>
              <a:t>基因产物参与多条信号通路</a:t>
            </a:r>
            <a:r>
              <a:rPr lang="zh-CN" altLang="en-US"/>
              <a:t> </a:t>
            </a:r>
          </a:p>
        </p:txBody>
      </p:sp>
      <p:grpSp>
        <p:nvGrpSpPr>
          <p:cNvPr id="192517" name="Group 22">
            <a:extLst>
              <a:ext uri="{FF2B5EF4-FFF2-40B4-BE49-F238E27FC236}">
                <a16:creationId xmlns:a16="http://schemas.microsoft.com/office/drawing/2014/main" id="{1BE989DF-91CD-4B79-802B-3FC309AF3DEE}"/>
              </a:ext>
            </a:extLst>
          </p:cNvPr>
          <p:cNvGrpSpPr>
            <a:grpSpLocks/>
          </p:cNvGrpSpPr>
          <p:nvPr/>
        </p:nvGrpSpPr>
        <p:grpSpPr bwMode="auto">
          <a:xfrm>
            <a:off x="1774825" y="620713"/>
            <a:ext cx="7327900" cy="685800"/>
            <a:chOff x="144" y="384"/>
            <a:chExt cx="4616" cy="432"/>
          </a:xfrm>
        </p:grpSpPr>
        <p:sp>
          <p:nvSpPr>
            <p:cNvPr id="192518" name="Rectangle 23">
              <a:hlinkClick r:id="rId2" action="ppaction://hlinksldjump"/>
              <a:extLst>
                <a:ext uri="{FF2B5EF4-FFF2-40B4-BE49-F238E27FC236}">
                  <a16:creationId xmlns:a16="http://schemas.microsoft.com/office/drawing/2014/main" id="{42020216-3B43-4A84-8EB9-2DA1D3EB010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92519" name="Picture 24" descr="图片1">
              <a:extLst>
                <a:ext uri="{FF2B5EF4-FFF2-40B4-BE49-F238E27FC236}">
                  <a16:creationId xmlns:a16="http://schemas.microsoft.com/office/drawing/2014/main" id="{98B28456-DCD8-4653-8529-D25324E3451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8" name="Group 2">
            <a:extLst>
              <a:ext uri="{FF2B5EF4-FFF2-40B4-BE49-F238E27FC236}">
                <a16:creationId xmlns:a16="http://schemas.microsoft.com/office/drawing/2014/main" id="{D802870D-EC74-4E40-8A65-BB61E7A58BF0}"/>
              </a:ext>
            </a:extLst>
          </p:cNvPr>
          <p:cNvGrpSpPr>
            <a:grpSpLocks/>
          </p:cNvGrpSpPr>
          <p:nvPr/>
        </p:nvGrpSpPr>
        <p:grpSpPr bwMode="auto">
          <a:xfrm>
            <a:off x="1524000" y="381000"/>
            <a:ext cx="228600" cy="6248400"/>
            <a:chOff x="0" y="240"/>
            <a:chExt cx="144" cy="3936"/>
          </a:xfrm>
        </p:grpSpPr>
        <p:grpSp>
          <p:nvGrpSpPr>
            <p:cNvPr id="193547" name="Group 3">
              <a:extLst>
                <a:ext uri="{FF2B5EF4-FFF2-40B4-BE49-F238E27FC236}">
                  <a16:creationId xmlns:a16="http://schemas.microsoft.com/office/drawing/2014/main" id="{C2E540B5-FB58-49DF-92E1-F144E301877F}"/>
                </a:ext>
              </a:extLst>
            </p:cNvPr>
            <p:cNvGrpSpPr>
              <a:grpSpLocks/>
            </p:cNvGrpSpPr>
            <p:nvPr/>
          </p:nvGrpSpPr>
          <p:grpSpPr bwMode="auto">
            <a:xfrm>
              <a:off x="0" y="240"/>
              <a:ext cx="96" cy="3936"/>
              <a:chOff x="-8" y="768"/>
              <a:chExt cx="136" cy="3552"/>
            </a:xfrm>
          </p:grpSpPr>
          <p:sp>
            <p:nvSpPr>
              <p:cNvPr id="193549" name="Rectangle 4">
                <a:extLst>
                  <a:ext uri="{FF2B5EF4-FFF2-40B4-BE49-F238E27FC236}">
                    <a16:creationId xmlns:a16="http://schemas.microsoft.com/office/drawing/2014/main" id="{E8C2FFBC-427C-4B12-90B4-AF96BEE4874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3550" name="Line 5">
                <a:extLst>
                  <a:ext uri="{FF2B5EF4-FFF2-40B4-BE49-F238E27FC236}">
                    <a16:creationId xmlns:a16="http://schemas.microsoft.com/office/drawing/2014/main" id="{F68D85CA-2C33-4A4F-B296-D0FE195F115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3548" name="Line 18">
              <a:extLst>
                <a:ext uri="{FF2B5EF4-FFF2-40B4-BE49-F238E27FC236}">
                  <a16:creationId xmlns:a16="http://schemas.microsoft.com/office/drawing/2014/main" id="{50B47036-29BF-4E97-A80E-948DFB53447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93539" name="Group 10">
            <a:extLst>
              <a:ext uri="{FF2B5EF4-FFF2-40B4-BE49-F238E27FC236}">
                <a16:creationId xmlns:a16="http://schemas.microsoft.com/office/drawing/2014/main" id="{5453F2AE-C2A5-4574-B3C1-08312D4F04B3}"/>
              </a:ext>
            </a:extLst>
          </p:cNvPr>
          <p:cNvGrpSpPr>
            <a:grpSpLocks/>
          </p:cNvGrpSpPr>
          <p:nvPr/>
        </p:nvGrpSpPr>
        <p:grpSpPr bwMode="auto">
          <a:xfrm>
            <a:off x="1752600" y="1371601"/>
            <a:ext cx="2471738" cy="519113"/>
            <a:chOff x="144" y="816"/>
            <a:chExt cx="2688" cy="342"/>
          </a:xfrm>
        </p:grpSpPr>
        <p:sp>
          <p:nvSpPr>
            <p:cNvPr id="193545" name="Rectangle 11">
              <a:extLst>
                <a:ext uri="{FF2B5EF4-FFF2-40B4-BE49-F238E27FC236}">
                  <a16:creationId xmlns:a16="http://schemas.microsoft.com/office/drawing/2014/main" id="{65D2F060-2614-41CE-9E6C-1B81D58EAEC1}"/>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    理 </a:t>
              </a:r>
            </a:p>
          </p:txBody>
        </p:sp>
        <p:sp>
          <p:nvSpPr>
            <p:cNvPr id="193546" name="Line 12">
              <a:extLst>
                <a:ext uri="{FF2B5EF4-FFF2-40B4-BE49-F238E27FC236}">
                  <a16:creationId xmlns:a16="http://schemas.microsoft.com/office/drawing/2014/main" id="{877D1C17-EACA-417B-953F-EE2983829B1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93540" name="Rectangle 15">
            <a:extLst>
              <a:ext uri="{FF2B5EF4-FFF2-40B4-BE49-F238E27FC236}">
                <a16:creationId xmlns:a16="http://schemas.microsoft.com/office/drawing/2014/main" id="{2F10CFE3-E48E-4F84-A514-71FE348D3D3B}"/>
              </a:ext>
            </a:extLst>
          </p:cNvPr>
          <p:cNvSpPr>
            <a:spLocks noChangeArrowheads="1"/>
          </p:cNvSpPr>
          <p:nvPr/>
        </p:nvSpPr>
        <p:spPr bwMode="auto">
          <a:xfrm>
            <a:off x="2135188" y="2781301"/>
            <a:ext cx="8064500" cy="29956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Font typeface="Wingdings" panose="05000000000000000000" pitchFamily="2" charset="2"/>
              <a:buChar char="Ø"/>
            </a:pPr>
            <a:r>
              <a:rPr lang="zh-CN" altLang="en-US" b="1"/>
              <a:t>好发于面部血管痣的同侧枕叶和顶叶</a:t>
            </a:r>
          </a:p>
          <a:p>
            <a:pPr eaLnBrk="1" hangingPunct="1">
              <a:lnSpc>
                <a:spcPct val="80000"/>
              </a:lnSpc>
              <a:buClr>
                <a:schemeClr val="hlink"/>
              </a:buClr>
              <a:buFont typeface="Wingdings" panose="05000000000000000000" pitchFamily="2" charset="2"/>
              <a:buChar char="Ø"/>
            </a:pPr>
            <a:r>
              <a:rPr lang="zh-CN" altLang="en-US" b="1"/>
              <a:t>血管瘤充填在蛛网膜下腔内</a:t>
            </a:r>
          </a:p>
          <a:p>
            <a:pPr eaLnBrk="1" hangingPunct="1">
              <a:lnSpc>
                <a:spcPct val="80000"/>
              </a:lnSpc>
              <a:buClr>
                <a:schemeClr val="hlink"/>
              </a:buClr>
              <a:buFont typeface="Wingdings" panose="05000000000000000000" pitchFamily="2" charset="2"/>
              <a:buChar char="Ø"/>
            </a:pPr>
            <a:r>
              <a:rPr lang="zh-CN" altLang="en-US" b="1"/>
              <a:t>软脑膜变厚</a:t>
            </a:r>
          </a:p>
          <a:p>
            <a:pPr eaLnBrk="1" hangingPunct="1">
              <a:lnSpc>
                <a:spcPct val="80000"/>
              </a:lnSpc>
              <a:buClr>
                <a:schemeClr val="hlink"/>
              </a:buClr>
              <a:buFont typeface="Wingdings" panose="05000000000000000000" pitchFamily="2" charset="2"/>
              <a:buChar char="Ø"/>
            </a:pPr>
            <a:r>
              <a:rPr lang="zh-CN" altLang="en-US" b="1"/>
              <a:t>钙质沉积在血管壁、血管周围组织或神经元内</a:t>
            </a:r>
          </a:p>
          <a:p>
            <a:pPr eaLnBrk="1" hangingPunct="1">
              <a:lnSpc>
                <a:spcPct val="80000"/>
              </a:lnSpc>
              <a:buClr>
                <a:schemeClr val="hlink"/>
              </a:buClr>
              <a:buFont typeface="Wingdings" panose="05000000000000000000" pitchFamily="2" charset="2"/>
              <a:buChar char="Ø"/>
            </a:pPr>
            <a:r>
              <a:rPr lang="zh-CN" altLang="en-US" b="1"/>
              <a:t>伴有相应部位的脑组织萎缩</a:t>
            </a:r>
          </a:p>
          <a:p>
            <a:pPr eaLnBrk="1" hangingPunct="1">
              <a:lnSpc>
                <a:spcPct val="80000"/>
              </a:lnSpc>
              <a:buClr>
                <a:schemeClr val="hlink"/>
              </a:buClr>
              <a:buFont typeface="Wingdings" panose="05000000000000000000" pitchFamily="2" charset="2"/>
              <a:buChar char="Ø"/>
            </a:pPr>
            <a:r>
              <a:rPr lang="zh-CN" altLang="en-US" b="1"/>
              <a:t>镜下神经细胞变性，胶质细胞增生和钙质沉着</a:t>
            </a:r>
          </a:p>
          <a:p>
            <a:pPr eaLnBrk="1" hangingPunct="1">
              <a:lnSpc>
                <a:spcPct val="80000"/>
              </a:lnSpc>
              <a:buClr>
                <a:schemeClr val="hlink"/>
              </a:buClr>
              <a:buFont typeface="Wingdings" panose="05000000000000000000" pitchFamily="2" charset="2"/>
              <a:buChar char="Ø"/>
            </a:pPr>
            <a:r>
              <a:rPr lang="zh-CN" altLang="en-US" b="1"/>
              <a:t>皮肤改变为毛细血管扩张，并非真正的血管瘤</a:t>
            </a:r>
            <a:r>
              <a:rPr lang="zh-CN" altLang="en-US" sz="2400"/>
              <a:t> </a:t>
            </a:r>
          </a:p>
        </p:txBody>
      </p:sp>
      <p:sp>
        <p:nvSpPr>
          <p:cNvPr id="193541" name="Rectangle 16">
            <a:extLst>
              <a:ext uri="{FF2B5EF4-FFF2-40B4-BE49-F238E27FC236}">
                <a16:creationId xmlns:a16="http://schemas.microsoft.com/office/drawing/2014/main" id="{6F6F83C2-9421-47EC-808C-17CE23EF0296}"/>
              </a:ext>
            </a:extLst>
          </p:cNvPr>
          <p:cNvSpPr>
            <a:spLocks noChangeArrowheads="1"/>
          </p:cNvSpPr>
          <p:nvPr/>
        </p:nvSpPr>
        <p:spPr bwMode="auto">
          <a:xfrm>
            <a:off x="2387600" y="2133601"/>
            <a:ext cx="2844800" cy="519113"/>
          </a:xfrm>
          <a:prstGeom prst="rect">
            <a:avLst/>
          </a:prstGeom>
          <a:solidFill>
            <a:schemeClr val="bg1"/>
          </a:solidFill>
          <a:ln>
            <a:noFill/>
          </a:ln>
          <a:effectLst>
            <a:prstShdw prst="shdw13" dist="53882" dir="13500000">
              <a:schemeClr val="bg2">
                <a:alpha val="50000"/>
              </a:schemeClr>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软脑膜血管瘤</a:t>
            </a:r>
          </a:p>
        </p:txBody>
      </p:sp>
      <p:grpSp>
        <p:nvGrpSpPr>
          <p:cNvPr id="193542" name="Group 17">
            <a:extLst>
              <a:ext uri="{FF2B5EF4-FFF2-40B4-BE49-F238E27FC236}">
                <a16:creationId xmlns:a16="http://schemas.microsoft.com/office/drawing/2014/main" id="{560CCCF0-8FA0-4B23-9512-34B1BAACDC3D}"/>
              </a:ext>
            </a:extLst>
          </p:cNvPr>
          <p:cNvGrpSpPr>
            <a:grpSpLocks/>
          </p:cNvGrpSpPr>
          <p:nvPr/>
        </p:nvGrpSpPr>
        <p:grpSpPr bwMode="auto">
          <a:xfrm>
            <a:off x="1774825" y="620713"/>
            <a:ext cx="7327900" cy="685800"/>
            <a:chOff x="144" y="384"/>
            <a:chExt cx="4616" cy="432"/>
          </a:xfrm>
        </p:grpSpPr>
        <p:sp>
          <p:nvSpPr>
            <p:cNvPr id="193543" name="Rectangle 18">
              <a:hlinkClick r:id="rId2" action="ppaction://hlinksldjump"/>
              <a:extLst>
                <a:ext uri="{FF2B5EF4-FFF2-40B4-BE49-F238E27FC236}">
                  <a16:creationId xmlns:a16="http://schemas.microsoft.com/office/drawing/2014/main" id="{E146F47E-00E2-4D2C-B8BB-4D8E355D70B6}"/>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93544" name="Picture 19" descr="图片1">
              <a:extLst>
                <a:ext uri="{FF2B5EF4-FFF2-40B4-BE49-F238E27FC236}">
                  <a16:creationId xmlns:a16="http://schemas.microsoft.com/office/drawing/2014/main" id="{41403B04-7998-4710-A95D-9EA4C9D7B74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94">
            <a:extLst>
              <a:ext uri="{FF2B5EF4-FFF2-40B4-BE49-F238E27FC236}">
                <a16:creationId xmlns:a16="http://schemas.microsoft.com/office/drawing/2014/main" id="{3CDDCC32-5265-4CBA-8602-DB015B61B5DA}"/>
              </a:ext>
            </a:extLst>
          </p:cNvPr>
          <p:cNvGrpSpPr>
            <a:grpSpLocks/>
          </p:cNvGrpSpPr>
          <p:nvPr/>
        </p:nvGrpSpPr>
        <p:grpSpPr bwMode="auto">
          <a:xfrm>
            <a:off x="1524000" y="381000"/>
            <a:ext cx="228600" cy="6248400"/>
            <a:chOff x="0" y="240"/>
            <a:chExt cx="144" cy="3936"/>
          </a:xfrm>
        </p:grpSpPr>
        <p:grpSp>
          <p:nvGrpSpPr>
            <p:cNvPr id="26641" name="Group 3">
              <a:extLst>
                <a:ext uri="{FF2B5EF4-FFF2-40B4-BE49-F238E27FC236}">
                  <a16:creationId xmlns:a16="http://schemas.microsoft.com/office/drawing/2014/main" id="{E0C40632-71A6-4CF3-A96A-10761C0BFB99}"/>
                </a:ext>
              </a:extLst>
            </p:cNvPr>
            <p:cNvGrpSpPr>
              <a:grpSpLocks/>
            </p:cNvGrpSpPr>
            <p:nvPr/>
          </p:nvGrpSpPr>
          <p:grpSpPr bwMode="auto">
            <a:xfrm>
              <a:off x="0" y="240"/>
              <a:ext cx="96" cy="3936"/>
              <a:chOff x="-8" y="768"/>
              <a:chExt cx="136" cy="3552"/>
            </a:xfrm>
          </p:grpSpPr>
          <p:sp>
            <p:nvSpPr>
              <p:cNvPr id="26643" name="Rectangle 4">
                <a:extLst>
                  <a:ext uri="{FF2B5EF4-FFF2-40B4-BE49-F238E27FC236}">
                    <a16:creationId xmlns:a16="http://schemas.microsoft.com/office/drawing/2014/main" id="{325DAB10-49F6-49F0-9337-B45CCF0ECC5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6644" name="Line 5">
                <a:extLst>
                  <a:ext uri="{FF2B5EF4-FFF2-40B4-BE49-F238E27FC236}">
                    <a16:creationId xmlns:a16="http://schemas.microsoft.com/office/drawing/2014/main" id="{2ACEFFB8-1BB4-4D3D-88D9-61F8AE502BC8}"/>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6642" name="Line 18">
              <a:extLst>
                <a:ext uri="{FF2B5EF4-FFF2-40B4-BE49-F238E27FC236}">
                  <a16:creationId xmlns:a16="http://schemas.microsoft.com/office/drawing/2014/main" id="{0B363DC3-F4C8-463E-A89E-BC0316FBA8A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26627" name="Rectangle 118">
            <a:extLst>
              <a:ext uri="{FF2B5EF4-FFF2-40B4-BE49-F238E27FC236}">
                <a16:creationId xmlns:a16="http://schemas.microsoft.com/office/drawing/2014/main" id="{365E7DF1-B802-4BB9-B8C0-4A2E63C04B84}"/>
              </a:ext>
            </a:extLst>
          </p:cNvPr>
          <p:cNvSpPr>
            <a:spLocks noChangeArrowheads="1"/>
          </p:cNvSpPr>
          <p:nvPr/>
        </p:nvSpPr>
        <p:spPr bwMode="auto">
          <a:xfrm>
            <a:off x="2305051" y="3644901"/>
            <a:ext cx="5199063"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buClr>
                <a:schemeClr val="hlink"/>
              </a:buClr>
              <a:buFont typeface="Wingdings" panose="05000000000000000000" pitchFamily="2" charset="2"/>
              <a:buChar char="Ø"/>
            </a:pPr>
            <a:r>
              <a:rPr lang="zh-CN" altLang="en-US" b="1"/>
              <a:t>眼底樱桃红斑提示黑朦性痴呆 </a:t>
            </a:r>
          </a:p>
        </p:txBody>
      </p:sp>
      <p:sp>
        <p:nvSpPr>
          <p:cNvPr id="26628" name="Rectangle 119">
            <a:extLst>
              <a:ext uri="{FF2B5EF4-FFF2-40B4-BE49-F238E27FC236}">
                <a16:creationId xmlns:a16="http://schemas.microsoft.com/office/drawing/2014/main" id="{84FE38D7-CF0A-445D-AFAF-BAE5DF9CD6BA}"/>
              </a:ext>
            </a:extLst>
          </p:cNvPr>
          <p:cNvSpPr>
            <a:spLocks noChangeArrowheads="1"/>
          </p:cNvSpPr>
          <p:nvPr/>
        </p:nvSpPr>
        <p:spPr bwMode="auto">
          <a:xfrm>
            <a:off x="2305050" y="4278313"/>
            <a:ext cx="5556250"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buClr>
                <a:schemeClr val="hlink"/>
              </a:buClr>
              <a:buFont typeface="Wingdings" panose="05000000000000000000" pitchFamily="2" charset="2"/>
              <a:buChar char="Ø"/>
            </a:pPr>
            <a:r>
              <a:rPr lang="zh-CN" altLang="en-US" b="1"/>
              <a:t>皮肤牛奶咖啡斑提示神经纤维瘤 </a:t>
            </a:r>
          </a:p>
        </p:txBody>
      </p:sp>
      <p:sp>
        <p:nvSpPr>
          <p:cNvPr id="26629" name="Rectangle 120">
            <a:extLst>
              <a:ext uri="{FF2B5EF4-FFF2-40B4-BE49-F238E27FC236}">
                <a16:creationId xmlns:a16="http://schemas.microsoft.com/office/drawing/2014/main" id="{6B456A1C-131C-4B43-A8E2-16E1725DE958}"/>
              </a:ext>
            </a:extLst>
          </p:cNvPr>
          <p:cNvSpPr>
            <a:spLocks noChangeArrowheads="1"/>
          </p:cNvSpPr>
          <p:nvPr/>
        </p:nvSpPr>
        <p:spPr bwMode="auto">
          <a:xfrm>
            <a:off x="2305050" y="4926013"/>
            <a:ext cx="5913438"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buClr>
                <a:schemeClr val="hlink"/>
              </a:buClr>
              <a:buFont typeface="Wingdings" panose="05000000000000000000" pitchFamily="2" charset="2"/>
              <a:buChar char="Ø"/>
            </a:pPr>
            <a:r>
              <a:rPr lang="zh-CN" altLang="en-US" b="1"/>
              <a:t>面部血管纤维瘤提示结节性硬化症 </a:t>
            </a:r>
          </a:p>
        </p:txBody>
      </p:sp>
      <p:sp>
        <p:nvSpPr>
          <p:cNvPr id="26630" name="Rectangle 121">
            <a:extLst>
              <a:ext uri="{FF2B5EF4-FFF2-40B4-BE49-F238E27FC236}">
                <a16:creationId xmlns:a16="http://schemas.microsoft.com/office/drawing/2014/main" id="{6A51E79F-8CA8-443F-AF15-B492AE548711}"/>
              </a:ext>
            </a:extLst>
          </p:cNvPr>
          <p:cNvSpPr>
            <a:spLocks noChangeArrowheads="1"/>
          </p:cNvSpPr>
          <p:nvPr/>
        </p:nvSpPr>
        <p:spPr bwMode="auto">
          <a:xfrm>
            <a:off x="2305051" y="2997201"/>
            <a:ext cx="5097463"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buClr>
                <a:schemeClr val="hlink"/>
              </a:buClr>
              <a:buFont typeface="Wingdings" panose="05000000000000000000" pitchFamily="2" charset="2"/>
              <a:buChar char="Ø"/>
            </a:pPr>
            <a:r>
              <a:rPr lang="zh-CN" altLang="en-US" b="1"/>
              <a:t>角膜</a:t>
            </a:r>
            <a:r>
              <a:rPr lang="en-US" altLang="zh-CN" b="1"/>
              <a:t>K-F</a:t>
            </a:r>
            <a:r>
              <a:rPr lang="zh-CN" altLang="en-US" b="1"/>
              <a:t>环提示肝豆状核变性 </a:t>
            </a:r>
          </a:p>
        </p:txBody>
      </p:sp>
      <p:sp>
        <p:nvSpPr>
          <p:cNvPr id="26631" name="Rectangle 31">
            <a:extLst>
              <a:ext uri="{FF2B5EF4-FFF2-40B4-BE49-F238E27FC236}">
                <a16:creationId xmlns:a16="http://schemas.microsoft.com/office/drawing/2014/main" id="{344249F2-B032-499E-A945-E72CDEBE7427}"/>
              </a:ext>
            </a:extLst>
          </p:cNvPr>
          <p:cNvSpPr>
            <a:spLocks noChangeArrowheads="1"/>
          </p:cNvSpPr>
          <p:nvPr/>
        </p:nvSpPr>
        <p:spPr bwMode="auto">
          <a:xfrm>
            <a:off x="1774826" y="1946275"/>
            <a:ext cx="7273925" cy="596900"/>
          </a:xfrm>
          <a:prstGeom prst="rect">
            <a:avLst/>
          </a:prstGeom>
          <a:gradFill rotWithShape="1">
            <a:gsLst>
              <a:gs pos="0">
                <a:srgbClr val="565C11"/>
              </a:gs>
              <a:gs pos="100000">
                <a:srgbClr val="6D7416">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solidFill>
                  <a:schemeClr val="bg1"/>
                </a:solidFill>
              </a:rPr>
              <a:t>    </a:t>
            </a:r>
            <a:r>
              <a:rPr lang="zh-CN" altLang="en-US" b="1">
                <a:solidFill>
                  <a:schemeClr val="bg1"/>
                </a:solidFill>
              </a:rPr>
              <a:t>特征性症状</a:t>
            </a:r>
          </a:p>
        </p:txBody>
      </p:sp>
      <p:sp>
        <p:nvSpPr>
          <p:cNvPr id="26632" name="Rectangle 32">
            <a:extLst>
              <a:ext uri="{FF2B5EF4-FFF2-40B4-BE49-F238E27FC236}">
                <a16:creationId xmlns:a16="http://schemas.microsoft.com/office/drawing/2014/main" id="{CBF66626-84EF-412F-9D7A-0E36E5EA12FB}"/>
              </a:ext>
            </a:extLst>
          </p:cNvPr>
          <p:cNvSpPr>
            <a:spLocks noChangeArrowheads="1"/>
          </p:cNvSpPr>
          <p:nvPr/>
        </p:nvSpPr>
        <p:spPr bwMode="auto">
          <a:xfrm>
            <a:off x="1774826" y="1920876"/>
            <a:ext cx="7273925" cy="23813"/>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26633" name="Text Box 34">
            <a:extLst>
              <a:ext uri="{FF2B5EF4-FFF2-40B4-BE49-F238E27FC236}">
                <a16:creationId xmlns:a16="http://schemas.microsoft.com/office/drawing/2014/main" id="{74F00B90-1BDF-4564-8CD5-A08079E70C1D}"/>
              </a:ext>
            </a:extLst>
          </p:cNvPr>
          <p:cNvSpPr txBox="1">
            <a:spLocks noChangeArrowheads="1"/>
          </p:cNvSpPr>
          <p:nvPr/>
        </p:nvSpPr>
        <p:spPr bwMode="auto">
          <a:xfrm>
            <a:off x="1990726" y="1916113"/>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kumimoji="1" lang="ko-KR" altLang="en-US" b="1">
              <a:solidFill>
                <a:schemeClr val="bg1"/>
              </a:solidFill>
              <a:latin typeface="Arial" panose="020B0604020202020204" pitchFamily="34" charset="0"/>
              <a:ea typeface="HY헤드라인M" pitchFamily="18" charset="-127"/>
            </a:endParaRPr>
          </a:p>
        </p:txBody>
      </p:sp>
      <p:sp>
        <p:nvSpPr>
          <p:cNvPr id="26634" name="Rectangle 35">
            <a:extLst>
              <a:ext uri="{FF2B5EF4-FFF2-40B4-BE49-F238E27FC236}">
                <a16:creationId xmlns:a16="http://schemas.microsoft.com/office/drawing/2014/main" id="{87567FF1-38C0-4F2D-9060-8E2D00B68DDE}"/>
              </a:ext>
            </a:extLst>
          </p:cNvPr>
          <p:cNvSpPr>
            <a:spLocks noChangeArrowheads="1"/>
          </p:cNvSpPr>
          <p:nvPr/>
        </p:nvSpPr>
        <p:spPr bwMode="auto">
          <a:xfrm>
            <a:off x="2038351" y="2097089"/>
            <a:ext cx="68263" cy="320675"/>
          </a:xfrm>
          <a:prstGeom prst="rect">
            <a:avLst/>
          </a:prstGeom>
          <a:solidFill>
            <a:srgbClr val="FF9B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grpSp>
        <p:nvGrpSpPr>
          <p:cNvPr id="26635" name="Group 163">
            <a:extLst>
              <a:ext uri="{FF2B5EF4-FFF2-40B4-BE49-F238E27FC236}">
                <a16:creationId xmlns:a16="http://schemas.microsoft.com/office/drawing/2014/main" id="{543F01B2-795D-4519-9AAB-D004A1564368}"/>
              </a:ext>
            </a:extLst>
          </p:cNvPr>
          <p:cNvGrpSpPr>
            <a:grpSpLocks/>
          </p:cNvGrpSpPr>
          <p:nvPr/>
        </p:nvGrpSpPr>
        <p:grpSpPr bwMode="auto">
          <a:xfrm>
            <a:off x="1752601" y="1371601"/>
            <a:ext cx="2759075" cy="519113"/>
            <a:chOff x="144" y="816"/>
            <a:chExt cx="2688" cy="342"/>
          </a:xfrm>
        </p:grpSpPr>
        <p:sp>
          <p:nvSpPr>
            <p:cNvPr id="26639" name="Rectangle 164">
              <a:extLst>
                <a:ext uri="{FF2B5EF4-FFF2-40B4-BE49-F238E27FC236}">
                  <a16:creationId xmlns:a16="http://schemas.microsoft.com/office/drawing/2014/main" id="{EA3E883D-E043-4CC5-91AB-DCA7EA5C300E}"/>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症状和体征 </a:t>
              </a:r>
            </a:p>
          </p:txBody>
        </p:sp>
        <p:sp>
          <p:nvSpPr>
            <p:cNvPr id="26640" name="Line 165">
              <a:extLst>
                <a:ext uri="{FF2B5EF4-FFF2-40B4-BE49-F238E27FC236}">
                  <a16:creationId xmlns:a16="http://schemas.microsoft.com/office/drawing/2014/main" id="{55463346-5E64-421D-98D1-978FF87C2C0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26636" name="Group 166">
            <a:extLst>
              <a:ext uri="{FF2B5EF4-FFF2-40B4-BE49-F238E27FC236}">
                <a16:creationId xmlns:a16="http://schemas.microsoft.com/office/drawing/2014/main" id="{F11248B4-8502-4C72-8ABA-55C93802270B}"/>
              </a:ext>
            </a:extLst>
          </p:cNvPr>
          <p:cNvGrpSpPr>
            <a:grpSpLocks/>
          </p:cNvGrpSpPr>
          <p:nvPr/>
        </p:nvGrpSpPr>
        <p:grpSpPr bwMode="auto">
          <a:xfrm>
            <a:off x="1774825" y="620713"/>
            <a:ext cx="7327900" cy="685800"/>
            <a:chOff x="144" y="384"/>
            <a:chExt cx="4616" cy="432"/>
          </a:xfrm>
        </p:grpSpPr>
        <p:sp>
          <p:nvSpPr>
            <p:cNvPr id="26637" name="Rectangle 167">
              <a:hlinkClick r:id="rId2" action="ppaction://hlinksldjump"/>
              <a:extLst>
                <a:ext uri="{FF2B5EF4-FFF2-40B4-BE49-F238E27FC236}">
                  <a16:creationId xmlns:a16="http://schemas.microsoft.com/office/drawing/2014/main" id="{EB203767-AEA9-4078-8B90-F62CC160473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26638" name="Picture 168" descr="图片1">
              <a:extLst>
                <a:ext uri="{FF2B5EF4-FFF2-40B4-BE49-F238E27FC236}">
                  <a16:creationId xmlns:a16="http://schemas.microsoft.com/office/drawing/2014/main" id="{B165F297-9950-48A9-B0A7-A5BD745D64D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2" name="Group 2">
            <a:extLst>
              <a:ext uri="{FF2B5EF4-FFF2-40B4-BE49-F238E27FC236}">
                <a16:creationId xmlns:a16="http://schemas.microsoft.com/office/drawing/2014/main" id="{43D435FC-D753-46E9-BC8E-E498252A99E6}"/>
              </a:ext>
            </a:extLst>
          </p:cNvPr>
          <p:cNvGrpSpPr>
            <a:grpSpLocks/>
          </p:cNvGrpSpPr>
          <p:nvPr/>
        </p:nvGrpSpPr>
        <p:grpSpPr bwMode="auto">
          <a:xfrm>
            <a:off x="1524000" y="381000"/>
            <a:ext cx="228600" cy="6248400"/>
            <a:chOff x="0" y="240"/>
            <a:chExt cx="144" cy="3936"/>
          </a:xfrm>
        </p:grpSpPr>
        <p:grpSp>
          <p:nvGrpSpPr>
            <p:cNvPr id="194575" name="Group 3">
              <a:extLst>
                <a:ext uri="{FF2B5EF4-FFF2-40B4-BE49-F238E27FC236}">
                  <a16:creationId xmlns:a16="http://schemas.microsoft.com/office/drawing/2014/main" id="{A8A97B29-9BC8-4023-AC7E-0C33EF041DC2}"/>
                </a:ext>
              </a:extLst>
            </p:cNvPr>
            <p:cNvGrpSpPr>
              <a:grpSpLocks/>
            </p:cNvGrpSpPr>
            <p:nvPr/>
          </p:nvGrpSpPr>
          <p:grpSpPr bwMode="auto">
            <a:xfrm>
              <a:off x="0" y="240"/>
              <a:ext cx="96" cy="3936"/>
              <a:chOff x="-8" y="768"/>
              <a:chExt cx="136" cy="3552"/>
            </a:xfrm>
          </p:grpSpPr>
          <p:sp>
            <p:nvSpPr>
              <p:cNvPr id="194577" name="Rectangle 4">
                <a:extLst>
                  <a:ext uri="{FF2B5EF4-FFF2-40B4-BE49-F238E27FC236}">
                    <a16:creationId xmlns:a16="http://schemas.microsoft.com/office/drawing/2014/main" id="{F42EDCF7-583F-4B0B-B946-E1C320FEA0A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4578" name="Line 5">
                <a:extLst>
                  <a:ext uri="{FF2B5EF4-FFF2-40B4-BE49-F238E27FC236}">
                    <a16:creationId xmlns:a16="http://schemas.microsoft.com/office/drawing/2014/main" id="{7319FB46-D0F4-4FB2-A9D1-B110C78BDF7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4576" name="Line 18">
              <a:extLst>
                <a:ext uri="{FF2B5EF4-FFF2-40B4-BE49-F238E27FC236}">
                  <a16:creationId xmlns:a16="http://schemas.microsoft.com/office/drawing/2014/main" id="{3A2195F2-149C-474B-969A-51788EE12F33}"/>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94563" name="Group 10">
            <a:extLst>
              <a:ext uri="{FF2B5EF4-FFF2-40B4-BE49-F238E27FC236}">
                <a16:creationId xmlns:a16="http://schemas.microsoft.com/office/drawing/2014/main" id="{A3D28297-A3AF-4BA3-95DC-CC53ABEBDB9E}"/>
              </a:ext>
            </a:extLst>
          </p:cNvPr>
          <p:cNvGrpSpPr>
            <a:grpSpLocks/>
          </p:cNvGrpSpPr>
          <p:nvPr/>
        </p:nvGrpSpPr>
        <p:grpSpPr bwMode="auto">
          <a:xfrm>
            <a:off x="1752600" y="1371601"/>
            <a:ext cx="2471738" cy="519113"/>
            <a:chOff x="144" y="816"/>
            <a:chExt cx="2688" cy="342"/>
          </a:xfrm>
        </p:grpSpPr>
        <p:sp>
          <p:nvSpPr>
            <p:cNvPr id="194573" name="Rectangle 11">
              <a:extLst>
                <a:ext uri="{FF2B5EF4-FFF2-40B4-BE49-F238E27FC236}">
                  <a16:creationId xmlns:a16="http://schemas.microsoft.com/office/drawing/2014/main" id="{7CB79B36-AE97-446A-83A5-D9B2CF9E8943}"/>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194574" name="Line 12">
              <a:extLst>
                <a:ext uri="{FF2B5EF4-FFF2-40B4-BE49-F238E27FC236}">
                  <a16:creationId xmlns:a16="http://schemas.microsoft.com/office/drawing/2014/main" id="{E89795DF-965D-4DB8-8C2D-9377FFAD298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94564" name="Rectangle 15">
            <a:extLst>
              <a:ext uri="{FF2B5EF4-FFF2-40B4-BE49-F238E27FC236}">
                <a16:creationId xmlns:a16="http://schemas.microsoft.com/office/drawing/2014/main" id="{010B58B6-7585-4993-9DD2-DC0C47F04A96}"/>
              </a:ext>
            </a:extLst>
          </p:cNvPr>
          <p:cNvSpPr>
            <a:spLocks noChangeArrowheads="1"/>
          </p:cNvSpPr>
          <p:nvPr/>
        </p:nvSpPr>
        <p:spPr bwMode="auto">
          <a:xfrm>
            <a:off x="4152900" y="2636838"/>
            <a:ext cx="1612900"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皮肤症状</a:t>
            </a:r>
          </a:p>
        </p:txBody>
      </p:sp>
      <p:sp>
        <p:nvSpPr>
          <p:cNvPr id="194565" name="Rectangle 16">
            <a:extLst>
              <a:ext uri="{FF2B5EF4-FFF2-40B4-BE49-F238E27FC236}">
                <a16:creationId xmlns:a16="http://schemas.microsoft.com/office/drawing/2014/main" id="{40CD3B75-2AC5-49C9-B40C-932297DEF624}"/>
              </a:ext>
            </a:extLst>
          </p:cNvPr>
          <p:cNvSpPr>
            <a:spLocks noChangeArrowheads="1"/>
          </p:cNvSpPr>
          <p:nvPr/>
        </p:nvSpPr>
        <p:spPr bwMode="auto">
          <a:xfrm>
            <a:off x="4800600" y="3644901"/>
            <a:ext cx="161290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眼部症状</a:t>
            </a:r>
          </a:p>
        </p:txBody>
      </p:sp>
      <p:sp>
        <p:nvSpPr>
          <p:cNvPr id="194566" name="Rectangle 17">
            <a:extLst>
              <a:ext uri="{FF2B5EF4-FFF2-40B4-BE49-F238E27FC236}">
                <a16:creationId xmlns:a16="http://schemas.microsoft.com/office/drawing/2014/main" id="{596FD0DE-7E70-4D43-8757-7A6577E1002E}"/>
              </a:ext>
            </a:extLst>
          </p:cNvPr>
          <p:cNvSpPr>
            <a:spLocks noChangeArrowheads="1"/>
          </p:cNvSpPr>
          <p:nvPr/>
        </p:nvSpPr>
        <p:spPr bwMode="auto">
          <a:xfrm>
            <a:off x="5348289" y="4919663"/>
            <a:ext cx="2327275"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神经系统症状</a:t>
            </a:r>
          </a:p>
        </p:txBody>
      </p:sp>
      <p:sp>
        <p:nvSpPr>
          <p:cNvPr id="194567" name="Rectangle 18">
            <a:extLst>
              <a:ext uri="{FF2B5EF4-FFF2-40B4-BE49-F238E27FC236}">
                <a16:creationId xmlns:a16="http://schemas.microsoft.com/office/drawing/2014/main" id="{D08D9E29-9CC3-4CDC-B5E2-B8EBF717727A}"/>
              </a:ext>
            </a:extLst>
          </p:cNvPr>
          <p:cNvSpPr>
            <a:spLocks noChangeArrowheads="1"/>
          </p:cNvSpPr>
          <p:nvPr/>
        </p:nvSpPr>
        <p:spPr bwMode="auto">
          <a:xfrm>
            <a:off x="3432175" y="2636839"/>
            <a:ext cx="5667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sz="3200" b="1">
                <a:solidFill>
                  <a:srgbClr val="FF0000"/>
                </a:solidFill>
                <a:latin typeface="Arial" panose="020B0604020202020204" pitchFamily="34" charset="0"/>
              </a:rPr>
              <a:t>★</a:t>
            </a:r>
          </a:p>
        </p:txBody>
      </p:sp>
      <p:sp>
        <p:nvSpPr>
          <p:cNvPr id="194568" name="Rectangle 19">
            <a:extLst>
              <a:ext uri="{FF2B5EF4-FFF2-40B4-BE49-F238E27FC236}">
                <a16:creationId xmlns:a16="http://schemas.microsoft.com/office/drawing/2014/main" id="{CF92517A-4913-43CB-9BDE-607E36A2B496}"/>
              </a:ext>
            </a:extLst>
          </p:cNvPr>
          <p:cNvSpPr>
            <a:spLocks noChangeArrowheads="1"/>
          </p:cNvSpPr>
          <p:nvPr/>
        </p:nvSpPr>
        <p:spPr bwMode="auto">
          <a:xfrm>
            <a:off x="4584700" y="4797425"/>
            <a:ext cx="5667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sz="3200" b="1">
                <a:solidFill>
                  <a:srgbClr val="FF0000"/>
                </a:solidFill>
                <a:latin typeface="Arial" panose="020B0604020202020204" pitchFamily="34" charset="0"/>
              </a:rPr>
              <a:t>★</a:t>
            </a:r>
          </a:p>
        </p:txBody>
      </p:sp>
      <p:sp>
        <p:nvSpPr>
          <p:cNvPr id="194569" name="Rectangle 20">
            <a:extLst>
              <a:ext uri="{FF2B5EF4-FFF2-40B4-BE49-F238E27FC236}">
                <a16:creationId xmlns:a16="http://schemas.microsoft.com/office/drawing/2014/main" id="{77F832C0-6C8A-42C6-8208-51344CBC2985}"/>
              </a:ext>
            </a:extLst>
          </p:cNvPr>
          <p:cNvSpPr>
            <a:spLocks noChangeArrowheads="1"/>
          </p:cNvSpPr>
          <p:nvPr/>
        </p:nvSpPr>
        <p:spPr bwMode="auto">
          <a:xfrm>
            <a:off x="4079875" y="3644900"/>
            <a:ext cx="5667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sz="3200" b="1">
                <a:solidFill>
                  <a:srgbClr val="FF0000"/>
                </a:solidFill>
                <a:latin typeface="Arial" panose="020B0604020202020204" pitchFamily="34" charset="0"/>
              </a:rPr>
              <a:t>★</a:t>
            </a:r>
          </a:p>
        </p:txBody>
      </p:sp>
      <p:grpSp>
        <p:nvGrpSpPr>
          <p:cNvPr id="194570" name="Group 21">
            <a:extLst>
              <a:ext uri="{FF2B5EF4-FFF2-40B4-BE49-F238E27FC236}">
                <a16:creationId xmlns:a16="http://schemas.microsoft.com/office/drawing/2014/main" id="{6750D521-3936-4D6B-909B-B076BD66869E}"/>
              </a:ext>
            </a:extLst>
          </p:cNvPr>
          <p:cNvGrpSpPr>
            <a:grpSpLocks/>
          </p:cNvGrpSpPr>
          <p:nvPr/>
        </p:nvGrpSpPr>
        <p:grpSpPr bwMode="auto">
          <a:xfrm>
            <a:off x="1774825" y="620713"/>
            <a:ext cx="7327900" cy="685800"/>
            <a:chOff x="144" y="384"/>
            <a:chExt cx="4616" cy="432"/>
          </a:xfrm>
        </p:grpSpPr>
        <p:sp>
          <p:nvSpPr>
            <p:cNvPr id="194571" name="Rectangle 22">
              <a:hlinkClick r:id="rId2" action="ppaction://hlinksldjump"/>
              <a:extLst>
                <a:ext uri="{FF2B5EF4-FFF2-40B4-BE49-F238E27FC236}">
                  <a16:creationId xmlns:a16="http://schemas.microsoft.com/office/drawing/2014/main" id="{7462D682-4D1D-4653-82E2-C80AF7FF1E3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94572" name="Picture 23" descr="图片1">
              <a:extLst>
                <a:ext uri="{FF2B5EF4-FFF2-40B4-BE49-F238E27FC236}">
                  <a16:creationId xmlns:a16="http://schemas.microsoft.com/office/drawing/2014/main" id="{D50EFF15-8F9D-4C28-9259-06E2D214B32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6" name="Group 2">
            <a:extLst>
              <a:ext uri="{FF2B5EF4-FFF2-40B4-BE49-F238E27FC236}">
                <a16:creationId xmlns:a16="http://schemas.microsoft.com/office/drawing/2014/main" id="{4757755D-8696-4E45-B713-AA3515BC0E59}"/>
              </a:ext>
            </a:extLst>
          </p:cNvPr>
          <p:cNvGrpSpPr>
            <a:grpSpLocks/>
          </p:cNvGrpSpPr>
          <p:nvPr/>
        </p:nvGrpSpPr>
        <p:grpSpPr bwMode="auto">
          <a:xfrm>
            <a:off x="1524000" y="381000"/>
            <a:ext cx="228600" cy="6248400"/>
            <a:chOff x="0" y="240"/>
            <a:chExt cx="144" cy="3936"/>
          </a:xfrm>
        </p:grpSpPr>
        <p:grpSp>
          <p:nvGrpSpPr>
            <p:cNvPr id="195596" name="Group 3">
              <a:extLst>
                <a:ext uri="{FF2B5EF4-FFF2-40B4-BE49-F238E27FC236}">
                  <a16:creationId xmlns:a16="http://schemas.microsoft.com/office/drawing/2014/main" id="{9B89469E-E1CE-4AF1-8630-7190ED1EB2C4}"/>
                </a:ext>
              </a:extLst>
            </p:cNvPr>
            <p:cNvGrpSpPr>
              <a:grpSpLocks/>
            </p:cNvGrpSpPr>
            <p:nvPr/>
          </p:nvGrpSpPr>
          <p:grpSpPr bwMode="auto">
            <a:xfrm>
              <a:off x="0" y="240"/>
              <a:ext cx="96" cy="3936"/>
              <a:chOff x="-8" y="768"/>
              <a:chExt cx="136" cy="3552"/>
            </a:xfrm>
          </p:grpSpPr>
          <p:sp>
            <p:nvSpPr>
              <p:cNvPr id="195598" name="Rectangle 4">
                <a:extLst>
                  <a:ext uri="{FF2B5EF4-FFF2-40B4-BE49-F238E27FC236}">
                    <a16:creationId xmlns:a16="http://schemas.microsoft.com/office/drawing/2014/main" id="{9B8B9570-C045-4CDF-88F7-375EC1B22868}"/>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5599" name="Line 5">
                <a:extLst>
                  <a:ext uri="{FF2B5EF4-FFF2-40B4-BE49-F238E27FC236}">
                    <a16:creationId xmlns:a16="http://schemas.microsoft.com/office/drawing/2014/main" id="{A7393C59-4A0C-4D5A-8D67-2672301265A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5597" name="Line 18">
              <a:extLst>
                <a:ext uri="{FF2B5EF4-FFF2-40B4-BE49-F238E27FC236}">
                  <a16:creationId xmlns:a16="http://schemas.microsoft.com/office/drawing/2014/main" id="{FC6A7FE6-A33B-4DCC-83B8-1C81C4AF290F}"/>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95587" name="Oval 19">
            <a:extLst>
              <a:ext uri="{FF2B5EF4-FFF2-40B4-BE49-F238E27FC236}">
                <a16:creationId xmlns:a16="http://schemas.microsoft.com/office/drawing/2014/main" id="{E547F9B2-B7B2-499F-9B4F-B1AE310A175C}"/>
              </a:ext>
            </a:extLst>
          </p:cNvPr>
          <p:cNvSpPr>
            <a:spLocks noChangeArrowheads="1"/>
          </p:cNvSpPr>
          <p:nvPr/>
        </p:nvSpPr>
        <p:spPr bwMode="auto">
          <a:xfrm>
            <a:off x="4872038" y="1414464"/>
            <a:ext cx="2736850" cy="790575"/>
          </a:xfrm>
          <a:prstGeom prst="ellipse">
            <a:avLst/>
          </a:prstGeom>
          <a:solidFill>
            <a:schemeClr val="bg1"/>
          </a:solidFill>
          <a:ln w="9525" algn="ctr">
            <a:noFill/>
            <a:round/>
            <a:headEnd/>
            <a:tailEnd/>
          </a:ln>
          <a:effectLst>
            <a:outerShdw dist="35921" dir="2700000" algn="ctr" rotWithShape="0">
              <a:schemeClr val="bg2">
                <a:alpha val="50000"/>
              </a:schemeClr>
            </a:outerShdw>
          </a:effectLst>
        </p:spPr>
        <p:txBody>
          <a:bodyPr wrap="none" anchor="ctr"/>
          <a:lstStyle/>
          <a:p>
            <a:pPr algn="ctr">
              <a:defRPr/>
            </a:pPr>
            <a:r>
              <a:rPr lang="en-US" altLang="zh-CN" b="1">
                <a:solidFill>
                  <a:srgbClr val="FF0000"/>
                </a:solidFill>
              </a:rPr>
              <a:t>  ★</a:t>
            </a:r>
            <a:r>
              <a:rPr lang="zh-CN" altLang="en-US" b="1"/>
              <a:t>皮肤改变   </a:t>
            </a:r>
          </a:p>
        </p:txBody>
      </p:sp>
      <p:sp>
        <p:nvSpPr>
          <p:cNvPr id="195588" name="Rectangle 20">
            <a:extLst>
              <a:ext uri="{FF2B5EF4-FFF2-40B4-BE49-F238E27FC236}">
                <a16:creationId xmlns:a16="http://schemas.microsoft.com/office/drawing/2014/main" id="{8DD5BAD7-0DD7-4D02-B574-51C2D08731C9}"/>
              </a:ext>
            </a:extLst>
          </p:cNvPr>
          <p:cNvSpPr>
            <a:spLocks noChangeArrowheads="1"/>
          </p:cNvSpPr>
          <p:nvPr/>
        </p:nvSpPr>
        <p:spPr bwMode="auto">
          <a:xfrm>
            <a:off x="3359151" y="2276476"/>
            <a:ext cx="5999163"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algn="ctr" eaLnBrk="1" hangingPunct="1"/>
            <a:r>
              <a:rPr lang="zh-CN" altLang="en-US" b="1"/>
              <a:t>红葡萄酒色扁平血管痣出生时即有</a:t>
            </a:r>
          </a:p>
        </p:txBody>
      </p:sp>
      <p:sp>
        <p:nvSpPr>
          <p:cNvPr id="195589" name="Rectangle 21">
            <a:extLst>
              <a:ext uri="{FF2B5EF4-FFF2-40B4-BE49-F238E27FC236}">
                <a16:creationId xmlns:a16="http://schemas.microsoft.com/office/drawing/2014/main" id="{DAC982F5-63AB-41DA-8CC5-2B9A96721067}"/>
              </a:ext>
            </a:extLst>
          </p:cNvPr>
          <p:cNvSpPr>
            <a:spLocks noChangeArrowheads="1"/>
          </p:cNvSpPr>
          <p:nvPr/>
        </p:nvSpPr>
        <p:spPr bwMode="auto">
          <a:xfrm>
            <a:off x="2208213" y="2938464"/>
            <a:ext cx="8064500" cy="30829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沿三叉神经第 </a:t>
            </a:r>
            <a:r>
              <a:rPr lang="en-US" altLang="zh-CN" b="1"/>
              <a:t>I </a:t>
            </a:r>
            <a:r>
              <a:rPr lang="zh-CN" altLang="en-US" b="1"/>
              <a:t>支范围分布，可波及第</a:t>
            </a:r>
            <a:r>
              <a:rPr lang="en-US" altLang="zh-CN" b="1"/>
              <a:t>II</a:t>
            </a:r>
            <a:r>
              <a:rPr lang="zh-CN" altLang="en-US" b="1"/>
              <a:t>、</a:t>
            </a:r>
            <a:r>
              <a:rPr lang="en-US" altLang="zh-CN" b="1"/>
              <a:t>III</a:t>
            </a:r>
            <a:r>
              <a:rPr lang="zh-CN" altLang="en-US" b="1"/>
              <a:t>支</a:t>
            </a:r>
          </a:p>
          <a:p>
            <a:pPr eaLnBrk="1" hangingPunct="1">
              <a:buClr>
                <a:schemeClr val="hlink"/>
              </a:buClr>
              <a:buFont typeface="Wingdings" panose="05000000000000000000" pitchFamily="2" charset="2"/>
              <a:buChar char="Ø"/>
            </a:pPr>
            <a:r>
              <a:rPr lang="zh-CN" altLang="en-US" b="1"/>
              <a:t>严重者可蔓延至对侧面部、颈部和躯干</a:t>
            </a:r>
          </a:p>
          <a:p>
            <a:pPr eaLnBrk="1" hangingPunct="1">
              <a:buClr>
                <a:schemeClr val="hlink"/>
              </a:buClr>
              <a:buFont typeface="Wingdings" panose="05000000000000000000" pitchFamily="2" charset="2"/>
              <a:buChar char="Ø"/>
            </a:pPr>
            <a:r>
              <a:rPr lang="zh-CN" altLang="en-US" b="1"/>
              <a:t>少数可见于口腔粘膜</a:t>
            </a:r>
          </a:p>
          <a:p>
            <a:pPr eaLnBrk="1" hangingPunct="1">
              <a:buClr>
                <a:schemeClr val="hlink"/>
              </a:buClr>
              <a:buFont typeface="Wingdings" panose="05000000000000000000" pitchFamily="2" charset="2"/>
              <a:buChar char="Ø"/>
            </a:pPr>
            <a:r>
              <a:rPr lang="zh-CN" altLang="en-US" b="1"/>
              <a:t>血管痣边缘清楚，略隆起，压之不褪色</a:t>
            </a:r>
          </a:p>
          <a:p>
            <a:pPr eaLnBrk="1" hangingPunct="1">
              <a:buClr>
                <a:schemeClr val="hlink"/>
              </a:buClr>
              <a:buFont typeface="Wingdings" panose="05000000000000000000" pitchFamily="2" charset="2"/>
              <a:buChar char="Ø"/>
            </a:pPr>
            <a:r>
              <a:rPr lang="zh-CN" altLang="en-US" b="1"/>
              <a:t>累及上睑和前额时，常伴有青光眼和脑组织受累</a:t>
            </a:r>
          </a:p>
          <a:p>
            <a:pPr eaLnBrk="1" hangingPunct="1">
              <a:buClr>
                <a:schemeClr val="hlink"/>
              </a:buClr>
              <a:buFont typeface="Wingdings" panose="05000000000000000000" pitchFamily="2" charset="2"/>
              <a:buChar char="Ø"/>
            </a:pPr>
            <a:r>
              <a:rPr lang="zh-CN" altLang="en-US" b="1"/>
              <a:t>仅累及三叉神经第</a:t>
            </a:r>
            <a:r>
              <a:rPr lang="en-US" altLang="zh-CN" b="1"/>
              <a:t>II</a:t>
            </a:r>
            <a:r>
              <a:rPr lang="zh-CN" altLang="en-US" b="1"/>
              <a:t>、</a:t>
            </a:r>
            <a:r>
              <a:rPr lang="en-US" altLang="zh-CN" b="1"/>
              <a:t>III</a:t>
            </a:r>
            <a:r>
              <a:rPr lang="zh-CN" altLang="en-US" b="1"/>
              <a:t>支者少见神经系统症状</a:t>
            </a:r>
          </a:p>
        </p:txBody>
      </p:sp>
      <p:grpSp>
        <p:nvGrpSpPr>
          <p:cNvPr id="195590" name="Group 22">
            <a:extLst>
              <a:ext uri="{FF2B5EF4-FFF2-40B4-BE49-F238E27FC236}">
                <a16:creationId xmlns:a16="http://schemas.microsoft.com/office/drawing/2014/main" id="{2D61D391-0EF4-4D41-9C61-065D8D57D6CE}"/>
              </a:ext>
            </a:extLst>
          </p:cNvPr>
          <p:cNvGrpSpPr>
            <a:grpSpLocks/>
          </p:cNvGrpSpPr>
          <p:nvPr/>
        </p:nvGrpSpPr>
        <p:grpSpPr bwMode="auto">
          <a:xfrm>
            <a:off x="1774825" y="620713"/>
            <a:ext cx="7327900" cy="685800"/>
            <a:chOff x="144" y="384"/>
            <a:chExt cx="4616" cy="432"/>
          </a:xfrm>
        </p:grpSpPr>
        <p:sp>
          <p:nvSpPr>
            <p:cNvPr id="195594" name="Rectangle 23">
              <a:hlinkClick r:id="rId2" action="ppaction://hlinksldjump"/>
              <a:extLst>
                <a:ext uri="{FF2B5EF4-FFF2-40B4-BE49-F238E27FC236}">
                  <a16:creationId xmlns:a16="http://schemas.microsoft.com/office/drawing/2014/main" id="{9A11B2DF-A054-448E-80D4-304961EF31E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95595" name="Picture 24" descr="图片1">
              <a:extLst>
                <a:ext uri="{FF2B5EF4-FFF2-40B4-BE49-F238E27FC236}">
                  <a16:creationId xmlns:a16="http://schemas.microsoft.com/office/drawing/2014/main" id="{B1C9E35F-0B0F-48B8-A6D9-C75FFB79159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5591" name="Group 25">
            <a:extLst>
              <a:ext uri="{FF2B5EF4-FFF2-40B4-BE49-F238E27FC236}">
                <a16:creationId xmlns:a16="http://schemas.microsoft.com/office/drawing/2014/main" id="{EECBA216-54CE-40CB-9637-B13992CD9047}"/>
              </a:ext>
            </a:extLst>
          </p:cNvPr>
          <p:cNvGrpSpPr>
            <a:grpSpLocks/>
          </p:cNvGrpSpPr>
          <p:nvPr/>
        </p:nvGrpSpPr>
        <p:grpSpPr bwMode="auto">
          <a:xfrm>
            <a:off x="1752600" y="1371601"/>
            <a:ext cx="2471738" cy="519113"/>
            <a:chOff x="144" y="816"/>
            <a:chExt cx="2688" cy="342"/>
          </a:xfrm>
        </p:grpSpPr>
        <p:sp>
          <p:nvSpPr>
            <p:cNvPr id="195592" name="Rectangle 26">
              <a:extLst>
                <a:ext uri="{FF2B5EF4-FFF2-40B4-BE49-F238E27FC236}">
                  <a16:creationId xmlns:a16="http://schemas.microsoft.com/office/drawing/2014/main" id="{F8C5C89F-8186-44CF-A955-9782C08547F6}"/>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195593" name="Line 27">
              <a:extLst>
                <a:ext uri="{FF2B5EF4-FFF2-40B4-BE49-F238E27FC236}">
                  <a16:creationId xmlns:a16="http://schemas.microsoft.com/office/drawing/2014/main" id="{7F5CC7AB-8FF4-4BE1-B3E9-ECE2FDF643A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10" name="Group 2">
            <a:extLst>
              <a:ext uri="{FF2B5EF4-FFF2-40B4-BE49-F238E27FC236}">
                <a16:creationId xmlns:a16="http://schemas.microsoft.com/office/drawing/2014/main" id="{1383CF4E-0A23-4A91-B564-C53A5C5EB88C}"/>
              </a:ext>
            </a:extLst>
          </p:cNvPr>
          <p:cNvGrpSpPr>
            <a:grpSpLocks/>
          </p:cNvGrpSpPr>
          <p:nvPr/>
        </p:nvGrpSpPr>
        <p:grpSpPr bwMode="auto">
          <a:xfrm>
            <a:off x="1524000" y="381000"/>
            <a:ext cx="228600" cy="6248400"/>
            <a:chOff x="0" y="240"/>
            <a:chExt cx="144" cy="3936"/>
          </a:xfrm>
        </p:grpSpPr>
        <p:grpSp>
          <p:nvGrpSpPr>
            <p:cNvPr id="196620" name="Group 3">
              <a:extLst>
                <a:ext uri="{FF2B5EF4-FFF2-40B4-BE49-F238E27FC236}">
                  <a16:creationId xmlns:a16="http://schemas.microsoft.com/office/drawing/2014/main" id="{87C76BD5-FB00-4B9C-A4F5-4951846B6449}"/>
                </a:ext>
              </a:extLst>
            </p:cNvPr>
            <p:cNvGrpSpPr>
              <a:grpSpLocks/>
            </p:cNvGrpSpPr>
            <p:nvPr/>
          </p:nvGrpSpPr>
          <p:grpSpPr bwMode="auto">
            <a:xfrm>
              <a:off x="0" y="240"/>
              <a:ext cx="96" cy="3936"/>
              <a:chOff x="-8" y="768"/>
              <a:chExt cx="136" cy="3552"/>
            </a:xfrm>
          </p:grpSpPr>
          <p:sp>
            <p:nvSpPr>
              <p:cNvPr id="196622" name="Rectangle 4">
                <a:extLst>
                  <a:ext uri="{FF2B5EF4-FFF2-40B4-BE49-F238E27FC236}">
                    <a16:creationId xmlns:a16="http://schemas.microsoft.com/office/drawing/2014/main" id="{5CE11CE4-92C6-4848-9F36-63D64351AB0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6623" name="Line 5">
                <a:extLst>
                  <a:ext uri="{FF2B5EF4-FFF2-40B4-BE49-F238E27FC236}">
                    <a16:creationId xmlns:a16="http://schemas.microsoft.com/office/drawing/2014/main" id="{3EBF8E43-5838-4561-B7F0-D2B50EC6289E}"/>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6621" name="Line 18">
              <a:extLst>
                <a:ext uri="{FF2B5EF4-FFF2-40B4-BE49-F238E27FC236}">
                  <a16:creationId xmlns:a16="http://schemas.microsoft.com/office/drawing/2014/main" id="{693744EF-40A7-4922-A0DE-744995892E9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pic>
        <p:nvPicPr>
          <p:cNvPr id="196611" name="Picture 16" descr="18-4（彩图）">
            <a:extLst>
              <a:ext uri="{FF2B5EF4-FFF2-40B4-BE49-F238E27FC236}">
                <a16:creationId xmlns:a16="http://schemas.microsoft.com/office/drawing/2014/main" id="{1B7A5490-DB3E-42B6-A525-37DE627AF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839" y="1268414"/>
            <a:ext cx="47021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Rectangle 17">
            <a:extLst>
              <a:ext uri="{FF2B5EF4-FFF2-40B4-BE49-F238E27FC236}">
                <a16:creationId xmlns:a16="http://schemas.microsoft.com/office/drawing/2014/main" id="{4B90DD22-F384-40E3-8918-31CF9AC9D3DD}"/>
              </a:ext>
            </a:extLst>
          </p:cNvPr>
          <p:cNvSpPr>
            <a:spLocks noChangeArrowheads="1"/>
          </p:cNvSpPr>
          <p:nvPr/>
        </p:nvSpPr>
        <p:spPr bwMode="auto">
          <a:xfrm>
            <a:off x="1992314" y="2636838"/>
            <a:ext cx="2643187"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三叉神经第 </a:t>
            </a:r>
            <a:r>
              <a:rPr lang="en-US" altLang="zh-CN" b="1"/>
              <a:t>I </a:t>
            </a:r>
            <a:r>
              <a:rPr lang="zh-CN" altLang="en-US" b="1"/>
              <a:t>支</a:t>
            </a:r>
          </a:p>
        </p:txBody>
      </p:sp>
      <p:sp>
        <p:nvSpPr>
          <p:cNvPr id="196613" name="Rectangle 18">
            <a:extLst>
              <a:ext uri="{FF2B5EF4-FFF2-40B4-BE49-F238E27FC236}">
                <a16:creationId xmlns:a16="http://schemas.microsoft.com/office/drawing/2014/main" id="{4762774B-663C-4531-9964-D8400DE510B0}"/>
              </a:ext>
            </a:extLst>
          </p:cNvPr>
          <p:cNvSpPr>
            <a:spLocks noChangeArrowheads="1"/>
          </p:cNvSpPr>
          <p:nvPr/>
        </p:nvSpPr>
        <p:spPr bwMode="auto">
          <a:xfrm>
            <a:off x="2351089" y="3500438"/>
            <a:ext cx="1970087"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扁平血管痣</a:t>
            </a:r>
          </a:p>
        </p:txBody>
      </p:sp>
      <p:grpSp>
        <p:nvGrpSpPr>
          <p:cNvPr id="196614" name="Group 19">
            <a:extLst>
              <a:ext uri="{FF2B5EF4-FFF2-40B4-BE49-F238E27FC236}">
                <a16:creationId xmlns:a16="http://schemas.microsoft.com/office/drawing/2014/main" id="{B7CEE60A-A6B5-48E6-9D8F-082DC3099C99}"/>
              </a:ext>
            </a:extLst>
          </p:cNvPr>
          <p:cNvGrpSpPr>
            <a:grpSpLocks/>
          </p:cNvGrpSpPr>
          <p:nvPr/>
        </p:nvGrpSpPr>
        <p:grpSpPr bwMode="auto">
          <a:xfrm>
            <a:off x="1774825" y="620713"/>
            <a:ext cx="7327900" cy="685800"/>
            <a:chOff x="144" y="384"/>
            <a:chExt cx="4616" cy="432"/>
          </a:xfrm>
        </p:grpSpPr>
        <p:sp>
          <p:nvSpPr>
            <p:cNvPr id="196618" name="Rectangle 20">
              <a:hlinkClick r:id="rId3" action="ppaction://hlinksldjump"/>
              <a:extLst>
                <a:ext uri="{FF2B5EF4-FFF2-40B4-BE49-F238E27FC236}">
                  <a16:creationId xmlns:a16="http://schemas.microsoft.com/office/drawing/2014/main" id="{92414CB1-B7DD-4DB6-A18D-424EB0847E5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96619" name="Picture 21" descr="图片1">
              <a:extLst>
                <a:ext uri="{FF2B5EF4-FFF2-40B4-BE49-F238E27FC236}">
                  <a16:creationId xmlns:a16="http://schemas.microsoft.com/office/drawing/2014/main" id="{120B9D1C-2066-47AD-8E34-9BEFB23AEA8F}"/>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6615" name="Group 22">
            <a:extLst>
              <a:ext uri="{FF2B5EF4-FFF2-40B4-BE49-F238E27FC236}">
                <a16:creationId xmlns:a16="http://schemas.microsoft.com/office/drawing/2014/main" id="{A26DAA1A-0951-4917-A9F7-5E80D2F4CEE9}"/>
              </a:ext>
            </a:extLst>
          </p:cNvPr>
          <p:cNvGrpSpPr>
            <a:grpSpLocks/>
          </p:cNvGrpSpPr>
          <p:nvPr/>
        </p:nvGrpSpPr>
        <p:grpSpPr bwMode="auto">
          <a:xfrm>
            <a:off x="1752600" y="1371601"/>
            <a:ext cx="2471738" cy="519113"/>
            <a:chOff x="144" y="816"/>
            <a:chExt cx="2688" cy="342"/>
          </a:xfrm>
        </p:grpSpPr>
        <p:sp>
          <p:nvSpPr>
            <p:cNvPr id="196616" name="Rectangle 23">
              <a:extLst>
                <a:ext uri="{FF2B5EF4-FFF2-40B4-BE49-F238E27FC236}">
                  <a16:creationId xmlns:a16="http://schemas.microsoft.com/office/drawing/2014/main" id="{2D3FE8B9-7489-4560-9389-B8C5DB9714B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196617" name="Line 24">
              <a:extLst>
                <a:ext uri="{FF2B5EF4-FFF2-40B4-BE49-F238E27FC236}">
                  <a16:creationId xmlns:a16="http://schemas.microsoft.com/office/drawing/2014/main" id="{5610DA2C-1009-45CF-A8C9-F349C817816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4" name="Group 2">
            <a:extLst>
              <a:ext uri="{FF2B5EF4-FFF2-40B4-BE49-F238E27FC236}">
                <a16:creationId xmlns:a16="http://schemas.microsoft.com/office/drawing/2014/main" id="{546E8B71-F51B-493E-B879-ECE86019DDFB}"/>
              </a:ext>
            </a:extLst>
          </p:cNvPr>
          <p:cNvGrpSpPr>
            <a:grpSpLocks/>
          </p:cNvGrpSpPr>
          <p:nvPr/>
        </p:nvGrpSpPr>
        <p:grpSpPr bwMode="auto">
          <a:xfrm>
            <a:off x="1524000" y="381000"/>
            <a:ext cx="228600" cy="6248400"/>
            <a:chOff x="0" y="240"/>
            <a:chExt cx="144" cy="3936"/>
          </a:xfrm>
        </p:grpSpPr>
        <p:grpSp>
          <p:nvGrpSpPr>
            <p:cNvPr id="197644" name="Group 3">
              <a:extLst>
                <a:ext uri="{FF2B5EF4-FFF2-40B4-BE49-F238E27FC236}">
                  <a16:creationId xmlns:a16="http://schemas.microsoft.com/office/drawing/2014/main" id="{5C4E9F4C-3D7F-4E36-A9E3-CB3EA3B3983F}"/>
                </a:ext>
              </a:extLst>
            </p:cNvPr>
            <p:cNvGrpSpPr>
              <a:grpSpLocks/>
            </p:cNvGrpSpPr>
            <p:nvPr/>
          </p:nvGrpSpPr>
          <p:grpSpPr bwMode="auto">
            <a:xfrm>
              <a:off x="0" y="240"/>
              <a:ext cx="96" cy="3936"/>
              <a:chOff x="-8" y="768"/>
              <a:chExt cx="136" cy="3552"/>
            </a:xfrm>
          </p:grpSpPr>
          <p:sp>
            <p:nvSpPr>
              <p:cNvPr id="197646" name="Rectangle 4">
                <a:extLst>
                  <a:ext uri="{FF2B5EF4-FFF2-40B4-BE49-F238E27FC236}">
                    <a16:creationId xmlns:a16="http://schemas.microsoft.com/office/drawing/2014/main" id="{06869CE8-4B81-4C5B-BE0F-183595F610E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7647" name="Line 5">
                <a:extLst>
                  <a:ext uri="{FF2B5EF4-FFF2-40B4-BE49-F238E27FC236}">
                    <a16:creationId xmlns:a16="http://schemas.microsoft.com/office/drawing/2014/main" id="{E347111B-9798-4303-99F4-55AFA42B953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7645" name="Line 18">
              <a:extLst>
                <a:ext uri="{FF2B5EF4-FFF2-40B4-BE49-F238E27FC236}">
                  <a16:creationId xmlns:a16="http://schemas.microsoft.com/office/drawing/2014/main" id="{0C63A8B0-6335-4DF9-8BCB-4785A8DF5723}"/>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97635" name="Oval 13">
            <a:extLst>
              <a:ext uri="{FF2B5EF4-FFF2-40B4-BE49-F238E27FC236}">
                <a16:creationId xmlns:a16="http://schemas.microsoft.com/office/drawing/2014/main" id="{C77F6A64-C969-4AA0-A7A3-74994D6A0D51}"/>
              </a:ext>
            </a:extLst>
          </p:cNvPr>
          <p:cNvSpPr>
            <a:spLocks noChangeArrowheads="1"/>
          </p:cNvSpPr>
          <p:nvPr/>
        </p:nvSpPr>
        <p:spPr bwMode="auto">
          <a:xfrm>
            <a:off x="4872038" y="1414464"/>
            <a:ext cx="2736850" cy="790575"/>
          </a:xfrm>
          <a:prstGeom prst="ellipse">
            <a:avLst/>
          </a:prstGeom>
          <a:solidFill>
            <a:schemeClr val="bg1"/>
          </a:solidFill>
          <a:ln w="9525" algn="ctr">
            <a:noFill/>
            <a:round/>
            <a:headEnd/>
            <a:tailEnd/>
          </a:ln>
          <a:effectLst>
            <a:outerShdw dist="35921" dir="2700000" algn="ctr" rotWithShape="0">
              <a:schemeClr val="bg2">
                <a:alpha val="50000"/>
              </a:schemeClr>
            </a:outerShdw>
          </a:effectLst>
        </p:spPr>
        <p:txBody>
          <a:bodyPr wrap="none" anchor="ctr"/>
          <a:lstStyle/>
          <a:p>
            <a:pPr algn="ctr">
              <a:defRPr/>
            </a:pPr>
            <a:r>
              <a:rPr lang="en-US" altLang="zh-CN" b="1">
                <a:solidFill>
                  <a:srgbClr val="FF0000"/>
                </a:solidFill>
              </a:rPr>
              <a:t>  ★</a:t>
            </a:r>
            <a:r>
              <a:rPr lang="zh-CN" altLang="en-US" b="1"/>
              <a:t>眼部症状 </a:t>
            </a:r>
          </a:p>
        </p:txBody>
      </p:sp>
      <p:sp>
        <p:nvSpPr>
          <p:cNvPr id="197636" name="Rectangle 16">
            <a:extLst>
              <a:ext uri="{FF2B5EF4-FFF2-40B4-BE49-F238E27FC236}">
                <a16:creationId xmlns:a16="http://schemas.microsoft.com/office/drawing/2014/main" id="{E7DC8C71-9F24-4F54-9DAB-6DF4E4BF62DB}"/>
              </a:ext>
            </a:extLst>
          </p:cNvPr>
          <p:cNvSpPr>
            <a:spLocks noChangeArrowheads="1"/>
          </p:cNvSpPr>
          <p:nvPr/>
        </p:nvSpPr>
        <p:spPr bwMode="auto">
          <a:xfrm>
            <a:off x="3216275" y="2636838"/>
            <a:ext cx="4514850" cy="1238544"/>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30000"/>
              </a:lnSpc>
              <a:buClr>
                <a:schemeClr val="hlink"/>
              </a:buClr>
              <a:buFont typeface="Wingdings" panose="05000000000000000000" pitchFamily="2" charset="2"/>
              <a:buChar char="Ø"/>
            </a:pPr>
            <a:r>
              <a:rPr lang="zh-CN" altLang="en-US" b="1"/>
              <a:t>可以出现突眼和青光眼</a:t>
            </a:r>
          </a:p>
          <a:p>
            <a:pPr eaLnBrk="1" hangingPunct="1">
              <a:lnSpc>
                <a:spcPct val="130000"/>
              </a:lnSpc>
              <a:buClr>
                <a:schemeClr val="hlink"/>
              </a:buClr>
              <a:buFont typeface="Wingdings" panose="05000000000000000000" pitchFamily="2" charset="2"/>
              <a:buChar char="Ø"/>
            </a:pPr>
            <a:r>
              <a:rPr lang="zh-CN" altLang="en-US" b="1"/>
              <a:t>有时伴有脉络膜血管瘤</a:t>
            </a:r>
          </a:p>
        </p:txBody>
      </p:sp>
      <p:sp>
        <p:nvSpPr>
          <p:cNvPr id="197637" name="Rectangle 17">
            <a:extLst>
              <a:ext uri="{FF2B5EF4-FFF2-40B4-BE49-F238E27FC236}">
                <a16:creationId xmlns:a16="http://schemas.microsoft.com/office/drawing/2014/main" id="{5A9F3B90-0F8A-4EA6-99B7-2A2731803E22}"/>
              </a:ext>
            </a:extLst>
          </p:cNvPr>
          <p:cNvSpPr>
            <a:spLocks noChangeArrowheads="1"/>
          </p:cNvSpPr>
          <p:nvPr/>
        </p:nvSpPr>
        <p:spPr bwMode="auto">
          <a:xfrm>
            <a:off x="2855914" y="4652963"/>
            <a:ext cx="6702425"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枕叶受累时患者几乎均会出现同向性偏盲</a:t>
            </a:r>
            <a:r>
              <a:rPr lang="zh-CN" altLang="en-US"/>
              <a:t> </a:t>
            </a:r>
          </a:p>
        </p:txBody>
      </p:sp>
      <p:grpSp>
        <p:nvGrpSpPr>
          <p:cNvPr id="197638" name="Group 18">
            <a:extLst>
              <a:ext uri="{FF2B5EF4-FFF2-40B4-BE49-F238E27FC236}">
                <a16:creationId xmlns:a16="http://schemas.microsoft.com/office/drawing/2014/main" id="{CB0E6BC3-2484-4CF5-8FAE-9055FEA801B7}"/>
              </a:ext>
            </a:extLst>
          </p:cNvPr>
          <p:cNvGrpSpPr>
            <a:grpSpLocks/>
          </p:cNvGrpSpPr>
          <p:nvPr/>
        </p:nvGrpSpPr>
        <p:grpSpPr bwMode="auto">
          <a:xfrm>
            <a:off x="1774825" y="620713"/>
            <a:ext cx="7327900" cy="685800"/>
            <a:chOff x="144" y="384"/>
            <a:chExt cx="4616" cy="432"/>
          </a:xfrm>
        </p:grpSpPr>
        <p:sp>
          <p:nvSpPr>
            <p:cNvPr id="197642" name="Rectangle 19">
              <a:hlinkClick r:id="rId2" action="ppaction://hlinksldjump"/>
              <a:extLst>
                <a:ext uri="{FF2B5EF4-FFF2-40B4-BE49-F238E27FC236}">
                  <a16:creationId xmlns:a16="http://schemas.microsoft.com/office/drawing/2014/main" id="{0BF34F24-F1D0-4951-9F08-40399444A5C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97643" name="Picture 20" descr="图片1">
              <a:extLst>
                <a:ext uri="{FF2B5EF4-FFF2-40B4-BE49-F238E27FC236}">
                  <a16:creationId xmlns:a16="http://schemas.microsoft.com/office/drawing/2014/main" id="{67753CEB-D32D-46BD-829C-9114BD18879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7639" name="Group 21">
            <a:extLst>
              <a:ext uri="{FF2B5EF4-FFF2-40B4-BE49-F238E27FC236}">
                <a16:creationId xmlns:a16="http://schemas.microsoft.com/office/drawing/2014/main" id="{133CADBD-8569-439D-A254-0CBC8CC73B01}"/>
              </a:ext>
            </a:extLst>
          </p:cNvPr>
          <p:cNvGrpSpPr>
            <a:grpSpLocks/>
          </p:cNvGrpSpPr>
          <p:nvPr/>
        </p:nvGrpSpPr>
        <p:grpSpPr bwMode="auto">
          <a:xfrm>
            <a:off x="1752600" y="1371601"/>
            <a:ext cx="2471738" cy="519113"/>
            <a:chOff x="144" y="816"/>
            <a:chExt cx="2688" cy="342"/>
          </a:xfrm>
        </p:grpSpPr>
        <p:sp>
          <p:nvSpPr>
            <p:cNvPr id="197640" name="Rectangle 22">
              <a:extLst>
                <a:ext uri="{FF2B5EF4-FFF2-40B4-BE49-F238E27FC236}">
                  <a16:creationId xmlns:a16="http://schemas.microsoft.com/office/drawing/2014/main" id="{4827D29B-2FCA-4CCC-AB91-A1A8D8C08C6E}"/>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197641" name="Line 23">
              <a:extLst>
                <a:ext uri="{FF2B5EF4-FFF2-40B4-BE49-F238E27FC236}">
                  <a16:creationId xmlns:a16="http://schemas.microsoft.com/office/drawing/2014/main" id="{5D1D9F74-5E9C-4C0F-87FD-0550781A4B4E}"/>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658" name="Group 2">
            <a:extLst>
              <a:ext uri="{FF2B5EF4-FFF2-40B4-BE49-F238E27FC236}">
                <a16:creationId xmlns:a16="http://schemas.microsoft.com/office/drawing/2014/main" id="{9DE81EA8-668D-43FE-89D3-12CD6C57BA4A}"/>
              </a:ext>
            </a:extLst>
          </p:cNvPr>
          <p:cNvGrpSpPr>
            <a:grpSpLocks/>
          </p:cNvGrpSpPr>
          <p:nvPr/>
        </p:nvGrpSpPr>
        <p:grpSpPr bwMode="auto">
          <a:xfrm>
            <a:off x="1524000" y="381000"/>
            <a:ext cx="228600" cy="6248400"/>
            <a:chOff x="0" y="240"/>
            <a:chExt cx="144" cy="3936"/>
          </a:xfrm>
        </p:grpSpPr>
        <p:grpSp>
          <p:nvGrpSpPr>
            <p:cNvPr id="198668" name="Group 3">
              <a:extLst>
                <a:ext uri="{FF2B5EF4-FFF2-40B4-BE49-F238E27FC236}">
                  <a16:creationId xmlns:a16="http://schemas.microsoft.com/office/drawing/2014/main" id="{70DC9871-436F-451C-94F3-C64FFB620949}"/>
                </a:ext>
              </a:extLst>
            </p:cNvPr>
            <p:cNvGrpSpPr>
              <a:grpSpLocks/>
            </p:cNvGrpSpPr>
            <p:nvPr/>
          </p:nvGrpSpPr>
          <p:grpSpPr bwMode="auto">
            <a:xfrm>
              <a:off x="0" y="240"/>
              <a:ext cx="96" cy="3936"/>
              <a:chOff x="-8" y="768"/>
              <a:chExt cx="136" cy="3552"/>
            </a:xfrm>
          </p:grpSpPr>
          <p:sp>
            <p:nvSpPr>
              <p:cNvPr id="198670" name="Rectangle 4">
                <a:extLst>
                  <a:ext uri="{FF2B5EF4-FFF2-40B4-BE49-F238E27FC236}">
                    <a16:creationId xmlns:a16="http://schemas.microsoft.com/office/drawing/2014/main" id="{04385E1C-3C6A-4A3F-862F-A99B69F106F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8671" name="Line 5">
                <a:extLst>
                  <a:ext uri="{FF2B5EF4-FFF2-40B4-BE49-F238E27FC236}">
                    <a16:creationId xmlns:a16="http://schemas.microsoft.com/office/drawing/2014/main" id="{9F58B85A-FC3C-4A2C-8B04-30587D325FD1}"/>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8669" name="Line 18">
              <a:extLst>
                <a:ext uri="{FF2B5EF4-FFF2-40B4-BE49-F238E27FC236}">
                  <a16:creationId xmlns:a16="http://schemas.microsoft.com/office/drawing/2014/main" id="{95B5DB50-1FC4-4477-A3E0-5C6332A4A38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98659" name="Oval 13">
            <a:extLst>
              <a:ext uri="{FF2B5EF4-FFF2-40B4-BE49-F238E27FC236}">
                <a16:creationId xmlns:a16="http://schemas.microsoft.com/office/drawing/2014/main" id="{EB9E0DFB-AEB6-458C-90BA-B2D0E08A8803}"/>
              </a:ext>
            </a:extLst>
          </p:cNvPr>
          <p:cNvSpPr>
            <a:spLocks noChangeArrowheads="1"/>
          </p:cNvSpPr>
          <p:nvPr/>
        </p:nvSpPr>
        <p:spPr bwMode="auto">
          <a:xfrm>
            <a:off x="4872038" y="1414464"/>
            <a:ext cx="2736850" cy="790575"/>
          </a:xfrm>
          <a:prstGeom prst="ellipse">
            <a:avLst/>
          </a:prstGeom>
          <a:solidFill>
            <a:schemeClr val="bg1"/>
          </a:solidFill>
          <a:ln w="9525" algn="ctr">
            <a:noFill/>
            <a:round/>
            <a:headEnd/>
            <a:tailEnd/>
          </a:ln>
          <a:effectLst>
            <a:outerShdw dist="35921" dir="2700000" algn="ctr" rotWithShape="0">
              <a:schemeClr val="bg2">
                <a:alpha val="50000"/>
              </a:schemeClr>
            </a:outerShdw>
          </a:effectLst>
        </p:spPr>
        <p:txBody>
          <a:bodyPr wrap="none" anchor="ctr"/>
          <a:lstStyle/>
          <a:p>
            <a:pPr algn="ctr">
              <a:defRPr/>
            </a:pPr>
            <a:r>
              <a:rPr lang="en-US" altLang="zh-CN" b="1">
                <a:solidFill>
                  <a:srgbClr val="FF0000"/>
                </a:solidFill>
              </a:rPr>
              <a:t>  ★</a:t>
            </a:r>
            <a:r>
              <a:rPr lang="zh-CN" altLang="en-US" b="1"/>
              <a:t>神经系统</a:t>
            </a:r>
          </a:p>
        </p:txBody>
      </p:sp>
      <p:sp>
        <p:nvSpPr>
          <p:cNvPr id="198660" name="Rectangle 16">
            <a:extLst>
              <a:ext uri="{FF2B5EF4-FFF2-40B4-BE49-F238E27FC236}">
                <a16:creationId xmlns:a16="http://schemas.microsoft.com/office/drawing/2014/main" id="{B6D6530F-4B64-4D78-9440-9151D76BF52A}"/>
              </a:ext>
            </a:extLst>
          </p:cNvPr>
          <p:cNvSpPr>
            <a:spLocks noChangeArrowheads="1"/>
          </p:cNvSpPr>
          <p:nvPr/>
        </p:nvSpPr>
        <p:spPr bwMode="auto">
          <a:xfrm>
            <a:off x="2784476" y="2420939"/>
            <a:ext cx="6481763" cy="359568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主要表现为癫痫发作</a:t>
            </a:r>
          </a:p>
          <a:p>
            <a:pPr eaLnBrk="1" hangingPunct="1">
              <a:buClr>
                <a:schemeClr val="hlink"/>
              </a:buClr>
              <a:buFont typeface="Wingdings" panose="05000000000000000000" pitchFamily="2" charset="2"/>
              <a:buChar char="Ø"/>
            </a:pPr>
            <a:endParaRPr lang="zh-CN" altLang="en-US" b="1"/>
          </a:p>
          <a:p>
            <a:pPr eaLnBrk="1" hangingPunct="1">
              <a:buClr>
                <a:schemeClr val="hlink"/>
              </a:buClr>
              <a:buFont typeface="Wingdings" panose="05000000000000000000" pitchFamily="2" charset="2"/>
              <a:buChar char="Ø"/>
            </a:pPr>
            <a:endParaRPr lang="zh-CN" altLang="en-US" b="1"/>
          </a:p>
          <a:p>
            <a:pPr eaLnBrk="1" hangingPunct="1">
              <a:buClr>
                <a:schemeClr val="hlink"/>
              </a:buClr>
              <a:buFont typeface="Wingdings" panose="05000000000000000000" pitchFamily="2" charset="2"/>
              <a:buChar char="Ø"/>
            </a:pPr>
            <a:endParaRPr lang="zh-CN" altLang="en-US" b="1"/>
          </a:p>
          <a:p>
            <a:pPr eaLnBrk="1" hangingPunct="1">
              <a:buClr>
                <a:schemeClr val="hlink"/>
              </a:buClr>
              <a:buFont typeface="Wingdings" panose="05000000000000000000" pitchFamily="2" charset="2"/>
              <a:buChar char="Ø"/>
            </a:pPr>
            <a:r>
              <a:rPr lang="zh-CN" altLang="en-US" b="1"/>
              <a:t>对侧偏瘫、偏盲，偏侧感觉障碍</a:t>
            </a:r>
          </a:p>
          <a:p>
            <a:pPr eaLnBrk="1" hangingPunct="1">
              <a:buClr>
                <a:schemeClr val="hlink"/>
              </a:buClr>
              <a:buFont typeface="Wingdings" panose="05000000000000000000" pitchFamily="2" charset="2"/>
              <a:buChar char="Ø"/>
            </a:pPr>
            <a:r>
              <a:rPr lang="zh-CN" altLang="en-US" b="1"/>
              <a:t>偏侧肢体的萎缩</a:t>
            </a:r>
            <a:r>
              <a:rPr lang="zh-CN" altLang="en-US"/>
              <a:t> </a:t>
            </a:r>
            <a:endParaRPr lang="zh-CN" altLang="en-US" b="1"/>
          </a:p>
          <a:p>
            <a:pPr eaLnBrk="1" hangingPunct="1">
              <a:buClr>
                <a:schemeClr val="hlink"/>
              </a:buClr>
              <a:buFont typeface="Wingdings" panose="05000000000000000000" pitchFamily="2" charset="2"/>
              <a:buChar char="Ø"/>
            </a:pPr>
            <a:r>
              <a:rPr lang="zh-CN" altLang="en-US" b="1"/>
              <a:t>智能障碍、行为异常和语言障碍</a:t>
            </a:r>
          </a:p>
        </p:txBody>
      </p:sp>
      <p:sp>
        <p:nvSpPr>
          <p:cNvPr id="198661" name="Rectangle 48">
            <a:extLst>
              <a:ext uri="{FF2B5EF4-FFF2-40B4-BE49-F238E27FC236}">
                <a16:creationId xmlns:a16="http://schemas.microsoft.com/office/drawing/2014/main" id="{AF0BC0F2-F1A9-47F3-883E-914134B5553A}"/>
              </a:ext>
            </a:extLst>
          </p:cNvPr>
          <p:cNvSpPr>
            <a:spLocks noChangeArrowheads="1"/>
          </p:cNvSpPr>
          <p:nvPr/>
        </p:nvSpPr>
        <p:spPr bwMode="auto">
          <a:xfrm>
            <a:off x="3071813" y="2924176"/>
            <a:ext cx="6553200" cy="1368425"/>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 typeface="Wingdings" panose="05000000000000000000" pitchFamily="2" charset="2"/>
              <a:buNone/>
            </a:pPr>
            <a:r>
              <a:rPr lang="zh-CN" altLang="en-US" b="1"/>
              <a:t>多为血管痣对侧肢体局限性抽搐</a:t>
            </a:r>
          </a:p>
          <a:p>
            <a:pPr eaLnBrk="1" hangingPunct="1">
              <a:spcBef>
                <a:spcPct val="0"/>
              </a:spcBef>
              <a:buFont typeface="Wingdings" panose="05000000000000000000" pitchFamily="2" charset="2"/>
              <a:buNone/>
            </a:pPr>
            <a:r>
              <a:rPr lang="zh-CN" altLang="en-US" b="1"/>
              <a:t>也可见全身大发作和复杂部分性发作</a:t>
            </a:r>
          </a:p>
          <a:p>
            <a:pPr eaLnBrk="1" hangingPunct="1">
              <a:spcBef>
                <a:spcPct val="0"/>
              </a:spcBef>
              <a:buFont typeface="Wingdings" panose="05000000000000000000" pitchFamily="2" charset="2"/>
              <a:buNone/>
            </a:pPr>
            <a:r>
              <a:rPr lang="zh-CN" altLang="en-US" b="1"/>
              <a:t>抗癫痫药物往往无效</a:t>
            </a:r>
            <a:r>
              <a:rPr lang="zh-CN" altLang="en-US"/>
              <a:t> </a:t>
            </a:r>
          </a:p>
        </p:txBody>
      </p:sp>
      <p:grpSp>
        <p:nvGrpSpPr>
          <p:cNvPr id="198662" name="Group 18">
            <a:extLst>
              <a:ext uri="{FF2B5EF4-FFF2-40B4-BE49-F238E27FC236}">
                <a16:creationId xmlns:a16="http://schemas.microsoft.com/office/drawing/2014/main" id="{AE7198E6-169C-442D-BA0E-F5419F6F2D70}"/>
              </a:ext>
            </a:extLst>
          </p:cNvPr>
          <p:cNvGrpSpPr>
            <a:grpSpLocks/>
          </p:cNvGrpSpPr>
          <p:nvPr/>
        </p:nvGrpSpPr>
        <p:grpSpPr bwMode="auto">
          <a:xfrm>
            <a:off x="1774825" y="620713"/>
            <a:ext cx="7327900" cy="685800"/>
            <a:chOff x="144" y="384"/>
            <a:chExt cx="4616" cy="432"/>
          </a:xfrm>
        </p:grpSpPr>
        <p:sp>
          <p:nvSpPr>
            <p:cNvPr id="198666" name="Rectangle 19">
              <a:hlinkClick r:id="rId2" action="ppaction://hlinksldjump"/>
              <a:extLst>
                <a:ext uri="{FF2B5EF4-FFF2-40B4-BE49-F238E27FC236}">
                  <a16:creationId xmlns:a16="http://schemas.microsoft.com/office/drawing/2014/main" id="{D4C9CBA4-1C19-466B-97B6-A6663B212FF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98667" name="Picture 20" descr="图片1">
              <a:extLst>
                <a:ext uri="{FF2B5EF4-FFF2-40B4-BE49-F238E27FC236}">
                  <a16:creationId xmlns:a16="http://schemas.microsoft.com/office/drawing/2014/main" id="{8449C918-15F6-4D05-A19B-987C01BF9BE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8663" name="Group 21">
            <a:extLst>
              <a:ext uri="{FF2B5EF4-FFF2-40B4-BE49-F238E27FC236}">
                <a16:creationId xmlns:a16="http://schemas.microsoft.com/office/drawing/2014/main" id="{EB8E954A-723F-4AF7-A354-C69A7098D2DA}"/>
              </a:ext>
            </a:extLst>
          </p:cNvPr>
          <p:cNvGrpSpPr>
            <a:grpSpLocks/>
          </p:cNvGrpSpPr>
          <p:nvPr/>
        </p:nvGrpSpPr>
        <p:grpSpPr bwMode="auto">
          <a:xfrm>
            <a:off x="1752600" y="1371601"/>
            <a:ext cx="2471738" cy="519113"/>
            <a:chOff x="144" y="816"/>
            <a:chExt cx="2688" cy="342"/>
          </a:xfrm>
        </p:grpSpPr>
        <p:sp>
          <p:nvSpPr>
            <p:cNvPr id="198664" name="Rectangle 22">
              <a:extLst>
                <a:ext uri="{FF2B5EF4-FFF2-40B4-BE49-F238E27FC236}">
                  <a16:creationId xmlns:a16="http://schemas.microsoft.com/office/drawing/2014/main" id="{0ADF444D-C6B7-405C-B14E-D39570244F5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198665" name="Line 23">
              <a:extLst>
                <a:ext uri="{FF2B5EF4-FFF2-40B4-BE49-F238E27FC236}">
                  <a16:creationId xmlns:a16="http://schemas.microsoft.com/office/drawing/2014/main" id="{DDB7DE40-3E21-432C-9AD0-15AF8C359B7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2" name="Group 2">
            <a:extLst>
              <a:ext uri="{FF2B5EF4-FFF2-40B4-BE49-F238E27FC236}">
                <a16:creationId xmlns:a16="http://schemas.microsoft.com/office/drawing/2014/main" id="{A43758DF-1154-4D8F-94EC-201A2C95A3DB}"/>
              </a:ext>
            </a:extLst>
          </p:cNvPr>
          <p:cNvGrpSpPr>
            <a:grpSpLocks/>
          </p:cNvGrpSpPr>
          <p:nvPr/>
        </p:nvGrpSpPr>
        <p:grpSpPr bwMode="auto">
          <a:xfrm>
            <a:off x="1524000" y="381000"/>
            <a:ext cx="228600" cy="6248400"/>
            <a:chOff x="0" y="240"/>
            <a:chExt cx="144" cy="3936"/>
          </a:xfrm>
        </p:grpSpPr>
        <p:grpSp>
          <p:nvGrpSpPr>
            <p:cNvPr id="199690" name="Group 3">
              <a:extLst>
                <a:ext uri="{FF2B5EF4-FFF2-40B4-BE49-F238E27FC236}">
                  <a16:creationId xmlns:a16="http://schemas.microsoft.com/office/drawing/2014/main" id="{8FC24841-45A4-41FB-884A-B384F9CC7C92}"/>
                </a:ext>
              </a:extLst>
            </p:cNvPr>
            <p:cNvGrpSpPr>
              <a:grpSpLocks/>
            </p:cNvGrpSpPr>
            <p:nvPr/>
          </p:nvGrpSpPr>
          <p:grpSpPr bwMode="auto">
            <a:xfrm>
              <a:off x="0" y="240"/>
              <a:ext cx="96" cy="3936"/>
              <a:chOff x="-8" y="768"/>
              <a:chExt cx="136" cy="3552"/>
            </a:xfrm>
          </p:grpSpPr>
          <p:sp>
            <p:nvSpPr>
              <p:cNvPr id="199692" name="Rectangle 4">
                <a:extLst>
                  <a:ext uri="{FF2B5EF4-FFF2-40B4-BE49-F238E27FC236}">
                    <a16:creationId xmlns:a16="http://schemas.microsoft.com/office/drawing/2014/main" id="{C7156197-E07A-4323-9B4A-887ABFA42FA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9693" name="Line 5">
                <a:extLst>
                  <a:ext uri="{FF2B5EF4-FFF2-40B4-BE49-F238E27FC236}">
                    <a16:creationId xmlns:a16="http://schemas.microsoft.com/office/drawing/2014/main" id="{D4F812C2-46B0-4FCA-9F57-3AE5C1DAB2C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9691" name="Line 18">
              <a:extLst>
                <a:ext uri="{FF2B5EF4-FFF2-40B4-BE49-F238E27FC236}">
                  <a16:creationId xmlns:a16="http://schemas.microsoft.com/office/drawing/2014/main" id="{11727351-25C2-48BE-B4B7-F669B44F6CE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99683" name="Group 10">
            <a:extLst>
              <a:ext uri="{FF2B5EF4-FFF2-40B4-BE49-F238E27FC236}">
                <a16:creationId xmlns:a16="http://schemas.microsoft.com/office/drawing/2014/main" id="{B948CC01-1EEC-4435-87A8-B77A348A1CEC}"/>
              </a:ext>
            </a:extLst>
          </p:cNvPr>
          <p:cNvGrpSpPr>
            <a:grpSpLocks/>
          </p:cNvGrpSpPr>
          <p:nvPr/>
        </p:nvGrpSpPr>
        <p:grpSpPr bwMode="auto">
          <a:xfrm>
            <a:off x="1752600" y="1371601"/>
            <a:ext cx="2471738" cy="519113"/>
            <a:chOff x="144" y="816"/>
            <a:chExt cx="2688" cy="342"/>
          </a:xfrm>
        </p:grpSpPr>
        <p:sp>
          <p:nvSpPr>
            <p:cNvPr id="199688" name="Rectangle 11">
              <a:extLst>
                <a:ext uri="{FF2B5EF4-FFF2-40B4-BE49-F238E27FC236}">
                  <a16:creationId xmlns:a16="http://schemas.microsoft.com/office/drawing/2014/main" id="{9FB97FED-B446-44D8-ACDC-C6F80B19FE4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 </a:t>
              </a:r>
            </a:p>
          </p:txBody>
        </p:sp>
        <p:sp>
          <p:nvSpPr>
            <p:cNvPr id="199689" name="Line 12">
              <a:extLst>
                <a:ext uri="{FF2B5EF4-FFF2-40B4-BE49-F238E27FC236}">
                  <a16:creationId xmlns:a16="http://schemas.microsoft.com/office/drawing/2014/main" id="{EBF7F290-FA6E-4EC5-82B7-FFA796A8D695}"/>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99684" name="Rectangle 16">
            <a:extLst>
              <a:ext uri="{FF2B5EF4-FFF2-40B4-BE49-F238E27FC236}">
                <a16:creationId xmlns:a16="http://schemas.microsoft.com/office/drawing/2014/main" id="{09DE9E62-8CD1-40C1-A3FF-CE761E25B3FC}"/>
              </a:ext>
            </a:extLst>
          </p:cNvPr>
          <p:cNvSpPr>
            <a:spLocks noChangeArrowheads="1"/>
          </p:cNvSpPr>
          <p:nvPr/>
        </p:nvSpPr>
        <p:spPr bwMode="auto">
          <a:xfrm>
            <a:off x="1992313" y="2060575"/>
            <a:ext cx="8496300" cy="40068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en-US" altLang="zh-CN" sz="2400" b="1">
                <a:latin typeface="宋体" panose="02010600030101010101" pitchFamily="2" charset="-122"/>
              </a:rPr>
              <a:t>X-ray</a:t>
            </a:r>
            <a:r>
              <a:rPr lang="zh-CN" altLang="en-US" sz="2400" b="1">
                <a:latin typeface="宋体" panose="02010600030101010101" pitchFamily="2" charset="-122"/>
              </a:rPr>
              <a:t>：颅内与脑回外形一致的特征性双轨状钙化灶</a:t>
            </a:r>
          </a:p>
          <a:p>
            <a:pPr eaLnBrk="1" hangingPunct="1">
              <a:buClr>
                <a:schemeClr val="hlink"/>
              </a:buClr>
              <a:buFont typeface="Wingdings" panose="05000000000000000000" pitchFamily="2" charset="2"/>
              <a:buChar char="Ø"/>
            </a:pPr>
            <a:r>
              <a:rPr lang="en-US" altLang="zh-CN" sz="2400" b="1">
                <a:latin typeface="宋体" panose="02010600030101010101" pitchFamily="2" charset="-122"/>
              </a:rPr>
              <a:t>CT</a:t>
            </a:r>
            <a:r>
              <a:rPr lang="zh-CN" altLang="en-US" sz="2400" b="1">
                <a:latin typeface="宋体" panose="02010600030101010101" pitchFamily="2" charset="-122"/>
              </a:rPr>
              <a:t>：颅内钙化和单侧脑萎缩</a:t>
            </a:r>
          </a:p>
          <a:p>
            <a:pPr eaLnBrk="1" hangingPunct="1">
              <a:buClr>
                <a:schemeClr val="hlink"/>
              </a:buClr>
              <a:buFont typeface="Wingdings" panose="05000000000000000000" pitchFamily="2" charset="2"/>
              <a:buChar char="Ø"/>
            </a:pPr>
            <a:r>
              <a:rPr lang="en-US" altLang="zh-CN" sz="2400" b="1">
                <a:latin typeface="宋体" panose="02010600030101010101" pitchFamily="2" charset="-122"/>
              </a:rPr>
              <a:t>MRI</a:t>
            </a:r>
            <a:r>
              <a:rPr lang="zh-CN" altLang="en-US" sz="2400" b="1">
                <a:latin typeface="宋体" panose="02010600030101010101" pitchFamily="2" charset="-122"/>
              </a:rPr>
              <a:t>：皮质萎缩、软脑膜血管瘤、静脉窦闭塞、脉络膜静脉  </a:t>
            </a:r>
          </a:p>
          <a:p>
            <a:pPr eaLnBrk="1" hangingPunct="1">
              <a:buClr>
                <a:schemeClr val="hlink"/>
              </a:buClr>
              <a:buFont typeface="Wingdings" panose="05000000000000000000" pitchFamily="2" charset="2"/>
              <a:buNone/>
            </a:pPr>
            <a:r>
              <a:rPr lang="zh-CN" altLang="en-US" sz="2400" b="1">
                <a:latin typeface="宋体" panose="02010600030101010101" pitchFamily="2" charset="-122"/>
              </a:rPr>
              <a:t>      扩张</a:t>
            </a:r>
          </a:p>
          <a:p>
            <a:pPr eaLnBrk="1" hangingPunct="1">
              <a:buClr>
                <a:schemeClr val="hlink"/>
              </a:buClr>
              <a:buFont typeface="Wingdings" panose="05000000000000000000" pitchFamily="2" charset="2"/>
              <a:buChar char="Ø"/>
            </a:pPr>
            <a:r>
              <a:rPr lang="en-US" altLang="zh-CN" sz="2400" b="1">
                <a:latin typeface="宋体" panose="02010600030101010101" pitchFamily="2" charset="-122"/>
              </a:rPr>
              <a:t>DSA</a:t>
            </a:r>
            <a:r>
              <a:rPr lang="zh-CN" altLang="en-US" sz="2400" b="1">
                <a:latin typeface="宋体" panose="02010600030101010101" pitchFamily="2" charset="-122"/>
              </a:rPr>
              <a:t>：皮质浅静脉缺乏，静脉窦充盈缺损和异常扭曲的静脉</a:t>
            </a:r>
          </a:p>
          <a:p>
            <a:pPr eaLnBrk="1" hangingPunct="1">
              <a:buClr>
                <a:schemeClr val="hlink"/>
              </a:buClr>
              <a:buFont typeface="Wingdings" panose="05000000000000000000" pitchFamily="2" charset="2"/>
              <a:buChar char="Ø"/>
            </a:pPr>
            <a:r>
              <a:rPr lang="en-US" altLang="zh-CN" sz="2400" b="1">
                <a:latin typeface="宋体" panose="02010600030101010101" pitchFamily="2" charset="-122"/>
              </a:rPr>
              <a:t>SPECT</a:t>
            </a:r>
            <a:r>
              <a:rPr lang="zh-CN" altLang="en-US" sz="2400" b="1">
                <a:latin typeface="宋体" panose="02010600030101010101" pitchFamily="2" charset="-122"/>
              </a:rPr>
              <a:t>：早期见皮质高灌注，后期为低灌注</a:t>
            </a:r>
          </a:p>
          <a:p>
            <a:pPr eaLnBrk="1" hangingPunct="1">
              <a:buClr>
                <a:schemeClr val="hlink"/>
              </a:buClr>
              <a:buFont typeface="Wingdings" panose="05000000000000000000" pitchFamily="2" charset="2"/>
              <a:buChar char="Ø"/>
            </a:pPr>
            <a:r>
              <a:rPr lang="en-US" altLang="zh-CN" sz="2400" b="1">
                <a:latin typeface="宋体" panose="02010600030101010101" pitchFamily="2" charset="-122"/>
              </a:rPr>
              <a:t>PET</a:t>
            </a:r>
            <a:r>
              <a:rPr lang="zh-CN" altLang="en-US" sz="2400" b="1">
                <a:latin typeface="宋体" panose="02010600030101010101" pitchFamily="2" charset="-122"/>
              </a:rPr>
              <a:t>：受累脑半球代谢减低</a:t>
            </a:r>
          </a:p>
          <a:p>
            <a:pPr eaLnBrk="1" hangingPunct="1">
              <a:buClr>
                <a:schemeClr val="hlink"/>
              </a:buClr>
              <a:buFont typeface="Wingdings" panose="05000000000000000000" pitchFamily="2" charset="2"/>
              <a:buChar char="Ø"/>
            </a:pPr>
            <a:r>
              <a:rPr lang="zh-CN" altLang="en-US" sz="2400" b="1">
                <a:latin typeface="宋体" panose="02010600030101010101" pitchFamily="2" charset="-122"/>
              </a:rPr>
              <a:t>脑电图：受累脑半球背景活动减少、波幅减低和痫样放电</a:t>
            </a:r>
          </a:p>
          <a:p>
            <a:pPr eaLnBrk="1" hangingPunct="1">
              <a:buClr>
                <a:schemeClr val="hlink"/>
              </a:buClr>
              <a:buFont typeface="Wingdings" panose="05000000000000000000" pitchFamily="2" charset="2"/>
              <a:buChar char="Ø"/>
            </a:pPr>
            <a:endParaRPr lang="en-US" altLang="zh-CN" sz="2400" b="1">
              <a:latin typeface="宋体" panose="02010600030101010101" pitchFamily="2" charset="-122"/>
            </a:endParaRPr>
          </a:p>
        </p:txBody>
      </p:sp>
      <p:grpSp>
        <p:nvGrpSpPr>
          <p:cNvPr id="199685" name="Group 17">
            <a:extLst>
              <a:ext uri="{FF2B5EF4-FFF2-40B4-BE49-F238E27FC236}">
                <a16:creationId xmlns:a16="http://schemas.microsoft.com/office/drawing/2014/main" id="{470ED812-DC0C-4485-9826-0C7B4F362E39}"/>
              </a:ext>
            </a:extLst>
          </p:cNvPr>
          <p:cNvGrpSpPr>
            <a:grpSpLocks/>
          </p:cNvGrpSpPr>
          <p:nvPr/>
        </p:nvGrpSpPr>
        <p:grpSpPr bwMode="auto">
          <a:xfrm>
            <a:off x="1774825" y="620713"/>
            <a:ext cx="7327900" cy="685800"/>
            <a:chOff x="144" y="384"/>
            <a:chExt cx="4616" cy="432"/>
          </a:xfrm>
        </p:grpSpPr>
        <p:sp>
          <p:nvSpPr>
            <p:cNvPr id="199686" name="Rectangle 18">
              <a:hlinkClick r:id="rId2" action="ppaction://hlinksldjump"/>
              <a:extLst>
                <a:ext uri="{FF2B5EF4-FFF2-40B4-BE49-F238E27FC236}">
                  <a16:creationId xmlns:a16="http://schemas.microsoft.com/office/drawing/2014/main" id="{C10C5661-45DB-4233-9D5E-601D5E5789F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199687" name="Picture 19" descr="图片1">
              <a:extLst>
                <a:ext uri="{FF2B5EF4-FFF2-40B4-BE49-F238E27FC236}">
                  <a16:creationId xmlns:a16="http://schemas.microsoft.com/office/drawing/2014/main" id="{36089540-0D0F-4E71-BA99-F92DAA60798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a:extLst>
              <a:ext uri="{FF2B5EF4-FFF2-40B4-BE49-F238E27FC236}">
                <a16:creationId xmlns:a16="http://schemas.microsoft.com/office/drawing/2014/main" id="{B64BB3AF-112B-4870-8047-011EB53B0101}"/>
              </a:ext>
            </a:extLst>
          </p:cNvPr>
          <p:cNvGrpSpPr>
            <a:grpSpLocks/>
          </p:cNvGrpSpPr>
          <p:nvPr/>
        </p:nvGrpSpPr>
        <p:grpSpPr bwMode="auto">
          <a:xfrm>
            <a:off x="1524000" y="381000"/>
            <a:ext cx="228600" cy="6248400"/>
            <a:chOff x="0" y="240"/>
            <a:chExt cx="144" cy="3936"/>
          </a:xfrm>
        </p:grpSpPr>
        <p:grpSp>
          <p:nvGrpSpPr>
            <p:cNvPr id="200715" name="Group 3">
              <a:extLst>
                <a:ext uri="{FF2B5EF4-FFF2-40B4-BE49-F238E27FC236}">
                  <a16:creationId xmlns:a16="http://schemas.microsoft.com/office/drawing/2014/main" id="{FAA06AC5-8056-413A-9606-2E43CE6CD64D}"/>
                </a:ext>
              </a:extLst>
            </p:cNvPr>
            <p:cNvGrpSpPr>
              <a:grpSpLocks/>
            </p:cNvGrpSpPr>
            <p:nvPr/>
          </p:nvGrpSpPr>
          <p:grpSpPr bwMode="auto">
            <a:xfrm>
              <a:off x="0" y="240"/>
              <a:ext cx="96" cy="3936"/>
              <a:chOff x="-8" y="768"/>
              <a:chExt cx="136" cy="3552"/>
            </a:xfrm>
          </p:grpSpPr>
          <p:sp>
            <p:nvSpPr>
              <p:cNvPr id="200717" name="Rectangle 4">
                <a:extLst>
                  <a:ext uri="{FF2B5EF4-FFF2-40B4-BE49-F238E27FC236}">
                    <a16:creationId xmlns:a16="http://schemas.microsoft.com/office/drawing/2014/main" id="{C9CB76BE-0348-415D-9B55-14DE76ED30F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00718" name="Line 5">
                <a:extLst>
                  <a:ext uri="{FF2B5EF4-FFF2-40B4-BE49-F238E27FC236}">
                    <a16:creationId xmlns:a16="http://schemas.microsoft.com/office/drawing/2014/main" id="{C9961916-9DF8-4845-8629-6560499E2348}"/>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00716" name="Line 18">
              <a:extLst>
                <a:ext uri="{FF2B5EF4-FFF2-40B4-BE49-F238E27FC236}">
                  <a16:creationId xmlns:a16="http://schemas.microsoft.com/office/drawing/2014/main" id="{2705B82C-D354-4C69-9A17-87F48814113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200707" name="Rectangle 14">
            <a:extLst>
              <a:ext uri="{FF2B5EF4-FFF2-40B4-BE49-F238E27FC236}">
                <a16:creationId xmlns:a16="http://schemas.microsoft.com/office/drawing/2014/main" id="{48D2D863-75CA-48DE-91AE-3E13D3671FB7}"/>
              </a:ext>
            </a:extLst>
          </p:cNvPr>
          <p:cNvSpPr>
            <a:spLocks noChangeArrowheads="1"/>
          </p:cNvSpPr>
          <p:nvPr/>
        </p:nvSpPr>
        <p:spPr bwMode="auto">
          <a:xfrm>
            <a:off x="2279650" y="2492375"/>
            <a:ext cx="1970088" cy="154463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buClr>
                <a:srgbClr val="FF0000"/>
              </a:buClr>
              <a:buFont typeface="宋体" panose="02010600030101010101" pitchFamily="2" charset="-122"/>
              <a:buNone/>
            </a:pPr>
            <a:r>
              <a:rPr lang="en-US" altLang="zh-CN" b="1">
                <a:solidFill>
                  <a:srgbClr val="FF0000"/>
                </a:solidFill>
              </a:rPr>
              <a:t>CT</a:t>
            </a:r>
          </a:p>
          <a:p>
            <a:pPr algn="ctr" eaLnBrk="1" hangingPunct="1">
              <a:buClr>
                <a:srgbClr val="FF0000"/>
              </a:buClr>
              <a:buFont typeface="宋体" panose="02010600030101010101" pitchFamily="2" charset="-122"/>
              <a:buNone/>
            </a:pPr>
            <a:r>
              <a:rPr lang="zh-CN" altLang="en-US" b="1">
                <a:solidFill>
                  <a:srgbClr val="FF0000"/>
                </a:solidFill>
              </a:rPr>
              <a:t>颅内钙化</a:t>
            </a:r>
          </a:p>
          <a:p>
            <a:pPr algn="ctr" eaLnBrk="1" hangingPunct="1">
              <a:buClr>
                <a:srgbClr val="FF0000"/>
              </a:buClr>
              <a:buFont typeface="宋体" panose="02010600030101010101" pitchFamily="2" charset="-122"/>
              <a:buNone/>
            </a:pPr>
            <a:r>
              <a:rPr lang="zh-CN" altLang="en-US" b="1">
                <a:solidFill>
                  <a:srgbClr val="FF0000"/>
                </a:solidFill>
              </a:rPr>
              <a:t>单侧脑萎缩</a:t>
            </a:r>
          </a:p>
        </p:txBody>
      </p:sp>
      <p:pic>
        <p:nvPicPr>
          <p:cNvPr id="200708" name="Picture 16" descr="18-5（彩图）">
            <a:extLst>
              <a:ext uri="{FF2B5EF4-FFF2-40B4-BE49-F238E27FC236}">
                <a16:creationId xmlns:a16="http://schemas.microsoft.com/office/drawing/2014/main" id="{61848D8E-74CE-462F-B069-FC60A027A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1628776"/>
            <a:ext cx="46910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0709" name="Group 17">
            <a:extLst>
              <a:ext uri="{FF2B5EF4-FFF2-40B4-BE49-F238E27FC236}">
                <a16:creationId xmlns:a16="http://schemas.microsoft.com/office/drawing/2014/main" id="{0A08CA45-B0F8-4E02-9C2F-BD0DA4FDC9C7}"/>
              </a:ext>
            </a:extLst>
          </p:cNvPr>
          <p:cNvGrpSpPr>
            <a:grpSpLocks/>
          </p:cNvGrpSpPr>
          <p:nvPr/>
        </p:nvGrpSpPr>
        <p:grpSpPr bwMode="auto">
          <a:xfrm>
            <a:off x="1774825" y="620713"/>
            <a:ext cx="7327900" cy="685800"/>
            <a:chOff x="144" y="384"/>
            <a:chExt cx="4616" cy="432"/>
          </a:xfrm>
        </p:grpSpPr>
        <p:sp>
          <p:nvSpPr>
            <p:cNvPr id="200713" name="Rectangle 18">
              <a:hlinkClick r:id="rId3" action="ppaction://hlinksldjump"/>
              <a:extLst>
                <a:ext uri="{FF2B5EF4-FFF2-40B4-BE49-F238E27FC236}">
                  <a16:creationId xmlns:a16="http://schemas.microsoft.com/office/drawing/2014/main" id="{43177091-9E32-41BE-9753-4ABCD31C96D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200714" name="Picture 19" descr="图片1">
              <a:extLst>
                <a:ext uri="{FF2B5EF4-FFF2-40B4-BE49-F238E27FC236}">
                  <a16:creationId xmlns:a16="http://schemas.microsoft.com/office/drawing/2014/main" id="{56B3FE0E-3202-485A-B2E7-6991FC6F91A7}"/>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0710" name="Group 20">
            <a:extLst>
              <a:ext uri="{FF2B5EF4-FFF2-40B4-BE49-F238E27FC236}">
                <a16:creationId xmlns:a16="http://schemas.microsoft.com/office/drawing/2014/main" id="{CFE51259-D443-495B-9212-C2CE4754519E}"/>
              </a:ext>
            </a:extLst>
          </p:cNvPr>
          <p:cNvGrpSpPr>
            <a:grpSpLocks/>
          </p:cNvGrpSpPr>
          <p:nvPr/>
        </p:nvGrpSpPr>
        <p:grpSpPr bwMode="auto">
          <a:xfrm>
            <a:off x="1752600" y="1371601"/>
            <a:ext cx="2471738" cy="519113"/>
            <a:chOff x="144" y="816"/>
            <a:chExt cx="2688" cy="342"/>
          </a:xfrm>
        </p:grpSpPr>
        <p:sp>
          <p:nvSpPr>
            <p:cNvPr id="200711" name="Rectangle 21">
              <a:extLst>
                <a:ext uri="{FF2B5EF4-FFF2-40B4-BE49-F238E27FC236}">
                  <a16:creationId xmlns:a16="http://schemas.microsoft.com/office/drawing/2014/main" id="{40730B65-0765-4B85-BFFB-2EA35A90B95B}"/>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 </a:t>
              </a:r>
            </a:p>
          </p:txBody>
        </p:sp>
        <p:sp>
          <p:nvSpPr>
            <p:cNvPr id="200712" name="Line 22">
              <a:extLst>
                <a:ext uri="{FF2B5EF4-FFF2-40B4-BE49-F238E27FC236}">
                  <a16:creationId xmlns:a16="http://schemas.microsoft.com/office/drawing/2014/main" id="{34BAF4BC-6E20-4FE3-A571-5A0D220D6D2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0" name="Group 2">
            <a:extLst>
              <a:ext uri="{FF2B5EF4-FFF2-40B4-BE49-F238E27FC236}">
                <a16:creationId xmlns:a16="http://schemas.microsoft.com/office/drawing/2014/main" id="{17566AE9-DA8B-4B0A-8147-699F007D8880}"/>
              </a:ext>
            </a:extLst>
          </p:cNvPr>
          <p:cNvGrpSpPr>
            <a:grpSpLocks/>
          </p:cNvGrpSpPr>
          <p:nvPr/>
        </p:nvGrpSpPr>
        <p:grpSpPr bwMode="auto">
          <a:xfrm>
            <a:off x="1524000" y="381000"/>
            <a:ext cx="228600" cy="6248400"/>
            <a:chOff x="0" y="240"/>
            <a:chExt cx="144" cy="3936"/>
          </a:xfrm>
        </p:grpSpPr>
        <p:grpSp>
          <p:nvGrpSpPr>
            <p:cNvPr id="201745" name="Group 3">
              <a:extLst>
                <a:ext uri="{FF2B5EF4-FFF2-40B4-BE49-F238E27FC236}">
                  <a16:creationId xmlns:a16="http://schemas.microsoft.com/office/drawing/2014/main" id="{34B0921E-CB9C-4244-90E2-488B8B3DA11F}"/>
                </a:ext>
              </a:extLst>
            </p:cNvPr>
            <p:cNvGrpSpPr>
              <a:grpSpLocks/>
            </p:cNvGrpSpPr>
            <p:nvPr/>
          </p:nvGrpSpPr>
          <p:grpSpPr bwMode="auto">
            <a:xfrm>
              <a:off x="0" y="240"/>
              <a:ext cx="96" cy="3936"/>
              <a:chOff x="-8" y="768"/>
              <a:chExt cx="136" cy="3552"/>
            </a:xfrm>
          </p:grpSpPr>
          <p:sp>
            <p:nvSpPr>
              <p:cNvPr id="201747" name="Rectangle 4">
                <a:extLst>
                  <a:ext uri="{FF2B5EF4-FFF2-40B4-BE49-F238E27FC236}">
                    <a16:creationId xmlns:a16="http://schemas.microsoft.com/office/drawing/2014/main" id="{03392B0B-F69B-44DB-86D4-E5F80B5EB83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01748" name="Line 5">
                <a:extLst>
                  <a:ext uri="{FF2B5EF4-FFF2-40B4-BE49-F238E27FC236}">
                    <a16:creationId xmlns:a16="http://schemas.microsoft.com/office/drawing/2014/main" id="{B666AC4A-BE18-48BF-A69A-91B0338B058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01746" name="Line 18">
              <a:extLst>
                <a:ext uri="{FF2B5EF4-FFF2-40B4-BE49-F238E27FC236}">
                  <a16:creationId xmlns:a16="http://schemas.microsoft.com/office/drawing/2014/main" id="{8405B1B5-9ED7-40C4-8A31-CAA27E3E658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201731" name="Group 10">
            <a:extLst>
              <a:ext uri="{FF2B5EF4-FFF2-40B4-BE49-F238E27FC236}">
                <a16:creationId xmlns:a16="http://schemas.microsoft.com/office/drawing/2014/main" id="{453298BF-76CF-4D61-890E-3E464857D56C}"/>
              </a:ext>
            </a:extLst>
          </p:cNvPr>
          <p:cNvGrpSpPr>
            <a:grpSpLocks/>
          </p:cNvGrpSpPr>
          <p:nvPr/>
        </p:nvGrpSpPr>
        <p:grpSpPr bwMode="auto">
          <a:xfrm>
            <a:off x="1752600" y="1371601"/>
            <a:ext cx="2471738" cy="519113"/>
            <a:chOff x="144" y="816"/>
            <a:chExt cx="2688" cy="342"/>
          </a:xfrm>
        </p:grpSpPr>
        <p:sp>
          <p:nvSpPr>
            <p:cNvPr id="201743" name="Rectangle 11">
              <a:extLst>
                <a:ext uri="{FF2B5EF4-FFF2-40B4-BE49-F238E27FC236}">
                  <a16:creationId xmlns:a16="http://schemas.microsoft.com/office/drawing/2014/main" id="{2B899793-6014-48C7-9A0D-01307F1C16D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诊    断 </a:t>
              </a:r>
            </a:p>
          </p:txBody>
        </p:sp>
        <p:sp>
          <p:nvSpPr>
            <p:cNvPr id="201744" name="Line 12">
              <a:extLst>
                <a:ext uri="{FF2B5EF4-FFF2-40B4-BE49-F238E27FC236}">
                  <a16:creationId xmlns:a16="http://schemas.microsoft.com/office/drawing/2014/main" id="{9564C2F2-B5A0-420B-B1F1-6538477BFBC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201732" name="AutoShape 2">
            <a:extLst>
              <a:ext uri="{FF2B5EF4-FFF2-40B4-BE49-F238E27FC236}">
                <a16:creationId xmlns:a16="http://schemas.microsoft.com/office/drawing/2014/main" id="{14AAFF23-5713-48A3-AD20-2B9B5C558C76}"/>
              </a:ext>
            </a:extLst>
          </p:cNvPr>
          <p:cNvSpPr>
            <a:spLocks noChangeArrowheads="1"/>
          </p:cNvSpPr>
          <p:nvPr/>
        </p:nvSpPr>
        <p:spPr bwMode="auto">
          <a:xfrm>
            <a:off x="2208213" y="2135188"/>
            <a:ext cx="7993062" cy="4246562"/>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201733" name="AutoShape 5">
            <a:extLst>
              <a:ext uri="{FF2B5EF4-FFF2-40B4-BE49-F238E27FC236}">
                <a16:creationId xmlns:a16="http://schemas.microsoft.com/office/drawing/2014/main" id="{D6A77050-03C5-49D8-92F4-D0E30E2AE370}"/>
              </a:ext>
            </a:extLst>
          </p:cNvPr>
          <p:cNvSpPr>
            <a:spLocks noChangeArrowheads="1"/>
          </p:cNvSpPr>
          <p:nvPr/>
        </p:nvSpPr>
        <p:spPr bwMode="auto">
          <a:xfrm>
            <a:off x="3359150" y="2135188"/>
            <a:ext cx="5651500" cy="476250"/>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rgbClr val="FF0000"/>
              </a:buClr>
              <a:buFont typeface="Wingdings" panose="05000000000000000000" pitchFamily="2" charset="2"/>
              <a:buNone/>
            </a:pPr>
            <a:r>
              <a:rPr lang="zh-CN" altLang="en-US" b="1"/>
              <a:t>面部典型红葡萄酒色扁平血管痣</a:t>
            </a:r>
          </a:p>
        </p:txBody>
      </p:sp>
      <p:sp>
        <p:nvSpPr>
          <p:cNvPr id="201734" name="AutoShape 5">
            <a:extLst>
              <a:ext uri="{FF2B5EF4-FFF2-40B4-BE49-F238E27FC236}">
                <a16:creationId xmlns:a16="http://schemas.microsoft.com/office/drawing/2014/main" id="{74AF7681-5B85-43CB-8DF2-FC6C68B0A1D8}"/>
              </a:ext>
            </a:extLst>
          </p:cNvPr>
          <p:cNvSpPr>
            <a:spLocks noChangeArrowheads="1"/>
          </p:cNvSpPr>
          <p:nvPr/>
        </p:nvSpPr>
        <p:spPr bwMode="auto">
          <a:xfrm>
            <a:off x="2352675" y="2638425"/>
            <a:ext cx="7704138" cy="2374900"/>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buClr>
                <a:srgbClr val="FF0000"/>
              </a:buClr>
              <a:buFont typeface="Wingdings 2" panose="05020102010507070707" pitchFamily="18" charset="2"/>
              <a:buNone/>
            </a:pPr>
            <a:endParaRPr lang="zh-CN" altLang="zh-CN" b="1"/>
          </a:p>
        </p:txBody>
      </p:sp>
      <p:sp>
        <p:nvSpPr>
          <p:cNvPr id="201735" name="Rectangle 18">
            <a:extLst>
              <a:ext uri="{FF2B5EF4-FFF2-40B4-BE49-F238E27FC236}">
                <a16:creationId xmlns:a16="http://schemas.microsoft.com/office/drawing/2014/main" id="{388188DB-D2AA-4C84-837C-651A5EEA540F}"/>
              </a:ext>
            </a:extLst>
          </p:cNvPr>
          <p:cNvSpPr>
            <a:spLocks noChangeArrowheads="1"/>
          </p:cNvSpPr>
          <p:nvPr/>
        </p:nvSpPr>
        <p:spPr bwMode="auto">
          <a:xfrm>
            <a:off x="7032625" y="3333751"/>
            <a:ext cx="1612900" cy="1031875"/>
          </a:xfrm>
          <a:prstGeom prst="rect">
            <a:avLst/>
          </a:prstGeom>
          <a:solidFill>
            <a:schemeClr val="bg1"/>
          </a:solidFill>
          <a:ln w="9525" algn="ctr">
            <a:noFill/>
            <a:miter lim="800000"/>
            <a:headEnd/>
            <a:tailEnd/>
          </a:ln>
          <a:effectLst>
            <a:outerShdw dist="35921" dir="2700000" algn="ctr" rotWithShape="0">
              <a:schemeClr val="bg2">
                <a:alpha val="50000"/>
              </a:schemeClr>
            </a:outerShdw>
          </a:effectLst>
        </p:spPr>
        <p:txBody>
          <a:bodyPr wrap="none">
            <a:spAutoFit/>
          </a:bodyPr>
          <a:lstStyle/>
          <a:p>
            <a:pPr algn="ctr">
              <a:defRPr/>
            </a:pPr>
            <a:r>
              <a:rPr lang="zh-CN" altLang="en-US" b="1"/>
              <a:t>症状之一</a:t>
            </a:r>
          </a:p>
          <a:p>
            <a:pPr algn="ctr">
              <a:defRPr/>
            </a:pPr>
            <a:r>
              <a:rPr lang="zh-CN" altLang="en-US" b="1"/>
              <a:t>即可确诊</a:t>
            </a:r>
          </a:p>
        </p:txBody>
      </p:sp>
      <p:sp>
        <p:nvSpPr>
          <p:cNvPr id="201736" name="Rectangle 19">
            <a:extLst>
              <a:ext uri="{FF2B5EF4-FFF2-40B4-BE49-F238E27FC236}">
                <a16:creationId xmlns:a16="http://schemas.microsoft.com/office/drawing/2014/main" id="{082FEDEB-F56D-43AF-AE51-C746D25C1B1E}"/>
              </a:ext>
            </a:extLst>
          </p:cNvPr>
          <p:cNvSpPr>
            <a:spLocks noChangeArrowheads="1"/>
          </p:cNvSpPr>
          <p:nvPr/>
        </p:nvSpPr>
        <p:spPr bwMode="auto">
          <a:xfrm>
            <a:off x="4511675" y="2736850"/>
            <a:ext cx="2159000" cy="2141538"/>
          </a:xfrm>
          <a:prstGeom prst="rect">
            <a:avLst/>
          </a:prstGeom>
          <a:solidFill>
            <a:schemeClr val="bg1"/>
          </a:solidFill>
          <a:ln w="9525" algn="ctr">
            <a:noFill/>
            <a:miter lim="800000"/>
            <a:headEnd/>
            <a:tailEnd/>
          </a:ln>
          <a:effectLst>
            <a:outerShdw dist="35921" dir="2700000" algn="ctr" rotWithShape="0">
              <a:schemeClr val="bg2">
                <a:alpha val="50000"/>
              </a:schemeClr>
            </a:outerShdw>
          </a:effectLst>
        </p:spPr>
        <p:txBody>
          <a:bodyPr>
            <a:spAutoFit/>
          </a:bodyPr>
          <a:lstStyle/>
          <a:p>
            <a:pPr>
              <a:lnSpc>
                <a:spcPct val="80000"/>
              </a:lnSpc>
              <a:buClr>
                <a:srgbClr val="FF0000"/>
              </a:buClr>
              <a:buFont typeface="Wingdings 2" pitchFamily="18" charset="2"/>
              <a:buNone/>
              <a:defRPr/>
            </a:pPr>
            <a:r>
              <a:rPr lang="zh-CN" altLang="en-US" b="1"/>
              <a:t>癫痫</a:t>
            </a:r>
          </a:p>
          <a:p>
            <a:pPr>
              <a:lnSpc>
                <a:spcPct val="80000"/>
              </a:lnSpc>
              <a:buClr>
                <a:srgbClr val="FF0000"/>
              </a:buClr>
              <a:buFont typeface="Wingdings 2" pitchFamily="18" charset="2"/>
              <a:buNone/>
              <a:defRPr/>
            </a:pPr>
            <a:r>
              <a:rPr lang="zh-CN" altLang="en-US" b="1"/>
              <a:t>青光眼 </a:t>
            </a:r>
          </a:p>
          <a:p>
            <a:pPr>
              <a:lnSpc>
                <a:spcPct val="80000"/>
              </a:lnSpc>
              <a:buClr>
                <a:srgbClr val="FF0000"/>
              </a:buClr>
              <a:buFont typeface="Wingdings 2" pitchFamily="18" charset="2"/>
              <a:buNone/>
              <a:defRPr/>
            </a:pPr>
            <a:r>
              <a:rPr lang="zh-CN" altLang="en-US" b="1"/>
              <a:t>突眼  </a:t>
            </a:r>
          </a:p>
          <a:p>
            <a:pPr>
              <a:lnSpc>
                <a:spcPct val="80000"/>
              </a:lnSpc>
              <a:buClr>
                <a:srgbClr val="FF0000"/>
              </a:buClr>
              <a:buFont typeface="Wingdings 2" pitchFamily="18" charset="2"/>
              <a:buNone/>
              <a:defRPr/>
            </a:pPr>
            <a:r>
              <a:rPr lang="zh-CN" altLang="en-US" b="1"/>
              <a:t>对侧偏瘫 </a:t>
            </a:r>
          </a:p>
          <a:p>
            <a:pPr>
              <a:lnSpc>
                <a:spcPct val="80000"/>
              </a:lnSpc>
              <a:buClr>
                <a:srgbClr val="FF0000"/>
              </a:buClr>
              <a:buFont typeface="Wingdings 2" pitchFamily="18" charset="2"/>
              <a:buNone/>
              <a:defRPr/>
            </a:pPr>
            <a:r>
              <a:rPr lang="zh-CN" altLang="en-US" b="1"/>
              <a:t>偏身萎缩 </a:t>
            </a:r>
          </a:p>
        </p:txBody>
      </p:sp>
      <p:sp>
        <p:nvSpPr>
          <p:cNvPr id="201737" name="Rectangle 20">
            <a:extLst>
              <a:ext uri="{FF2B5EF4-FFF2-40B4-BE49-F238E27FC236}">
                <a16:creationId xmlns:a16="http://schemas.microsoft.com/office/drawing/2014/main" id="{103E3013-B040-40A8-A0B9-53A1EC692173}"/>
              </a:ext>
            </a:extLst>
          </p:cNvPr>
          <p:cNvSpPr>
            <a:spLocks noChangeArrowheads="1"/>
          </p:cNvSpPr>
          <p:nvPr/>
        </p:nvSpPr>
        <p:spPr bwMode="auto">
          <a:xfrm>
            <a:off x="2352676" y="5229226"/>
            <a:ext cx="7775575" cy="1031875"/>
          </a:xfrm>
          <a:prstGeom prst="rect">
            <a:avLst/>
          </a:prstGeom>
          <a:solidFill>
            <a:schemeClr val="bg1"/>
          </a:solidFill>
          <a:ln w="9525" algn="ctr">
            <a:noFill/>
            <a:miter lim="800000"/>
            <a:headEnd/>
            <a:tailEnd/>
          </a:ln>
          <a:effectLst>
            <a:outerShdw dist="35921" dir="2700000" algn="ctr" rotWithShape="0">
              <a:schemeClr val="bg2">
                <a:alpha val="50000"/>
              </a:schemeClr>
            </a:outerShdw>
          </a:effectLst>
        </p:spPr>
        <p:txBody>
          <a:bodyPr>
            <a:spAutoFit/>
          </a:bodyPr>
          <a:lstStyle/>
          <a:p>
            <a:pPr>
              <a:buClr>
                <a:schemeClr val="hlink"/>
              </a:buClr>
              <a:buFont typeface="Wingdings" pitchFamily="2" charset="2"/>
              <a:buChar char="Ø"/>
              <a:defRPr/>
            </a:pPr>
            <a:r>
              <a:rPr lang="zh-CN" altLang="en-US" b="1"/>
              <a:t>头颅</a:t>
            </a:r>
            <a:r>
              <a:rPr lang="en-US" altLang="zh-CN" b="1"/>
              <a:t>X</a:t>
            </a:r>
            <a:r>
              <a:rPr lang="zh-CN" altLang="en-US" b="1"/>
              <a:t>线平片与脑回外形一致的双轨状钙化</a:t>
            </a:r>
          </a:p>
          <a:p>
            <a:pPr>
              <a:buClr>
                <a:schemeClr val="hlink"/>
              </a:buClr>
              <a:buFont typeface="Wingdings" pitchFamily="2" charset="2"/>
              <a:buChar char="Ø"/>
              <a:defRPr/>
            </a:pPr>
            <a:r>
              <a:rPr lang="zh-CN" altLang="en-US" b="1"/>
              <a:t>头颅</a:t>
            </a:r>
            <a:r>
              <a:rPr lang="en-US" altLang="zh-CN" b="1"/>
              <a:t>CT</a:t>
            </a:r>
            <a:r>
              <a:rPr lang="zh-CN" altLang="en-US" b="1"/>
              <a:t>和</a:t>
            </a:r>
            <a:r>
              <a:rPr lang="en-US" altLang="zh-CN" b="1"/>
              <a:t>MRI</a:t>
            </a:r>
            <a:r>
              <a:rPr lang="zh-CN" altLang="en-US" b="1"/>
              <a:t>显示钙化、脑萎缩和脑膜血管瘤</a:t>
            </a:r>
          </a:p>
        </p:txBody>
      </p:sp>
      <p:sp>
        <p:nvSpPr>
          <p:cNvPr id="201738" name="AutoShape 22">
            <a:extLst>
              <a:ext uri="{FF2B5EF4-FFF2-40B4-BE49-F238E27FC236}">
                <a16:creationId xmlns:a16="http://schemas.microsoft.com/office/drawing/2014/main" id="{F5CEC234-CB81-47E4-9BC7-17320E7590D0}"/>
              </a:ext>
            </a:extLst>
          </p:cNvPr>
          <p:cNvSpPr>
            <a:spLocks/>
          </p:cNvSpPr>
          <p:nvPr/>
        </p:nvSpPr>
        <p:spPr bwMode="auto">
          <a:xfrm>
            <a:off x="6743701" y="3090863"/>
            <a:ext cx="225425" cy="1490662"/>
          </a:xfrm>
          <a:prstGeom prst="rightBrace">
            <a:avLst>
              <a:gd name="adj1" fmla="val 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01739" name="Rectangle 23">
            <a:extLst>
              <a:ext uri="{FF2B5EF4-FFF2-40B4-BE49-F238E27FC236}">
                <a16:creationId xmlns:a16="http://schemas.microsoft.com/office/drawing/2014/main" id="{43FC1BB8-6581-46C9-B4E9-F564FFDB52A6}"/>
              </a:ext>
            </a:extLst>
          </p:cNvPr>
          <p:cNvSpPr>
            <a:spLocks noChangeArrowheads="1"/>
          </p:cNvSpPr>
          <p:nvPr/>
        </p:nvSpPr>
        <p:spPr bwMode="auto">
          <a:xfrm>
            <a:off x="2711450" y="3068639"/>
            <a:ext cx="1296988" cy="13112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8000" b="1">
                <a:solidFill>
                  <a:srgbClr val="FF0000"/>
                </a:solidFill>
              </a:rPr>
              <a:t>＋</a:t>
            </a:r>
          </a:p>
        </p:txBody>
      </p:sp>
      <p:grpSp>
        <p:nvGrpSpPr>
          <p:cNvPr id="201740" name="Group 24">
            <a:extLst>
              <a:ext uri="{FF2B5EF4-FFF2-40B4-BE49-F238E27FC236}">
                <a16:creationId xmlns:a16="http://schemas.microsoft.com/office/drawing/2014/main" id="{40223696-6196-492F-9371-48A7E1019783}"/>
              </a:ext>
            </a:extLst>
          </p:cNvPr>
          <p:cNvGrpSpPr>
            <a:grpSpLocks/>
          </p:cNvGrpSpPr>
          <p:nvPr/>
        </p:nvGrpSpPr>
        <p:grpSpPr bwMode="auto">
          <a:xfrm>
            <a:off x="1774825" y="620713"/>
            <a:ext cx="7327900" cy="685800"/>
            <a:chOff x="144" y="384"/>
            <a:chExt cx="4616" cy="432"/>
          </a:xfrm>
        </p:grpSpPr>
        <p:sp>
          <p:nvSpPr>
            <p:cNvPr id="201741" name="Rectangle 25">
              <a:hlinkClick r:id="rId2" action="ppaction://hlinksldjump"/>
              <a:extLst>
                <a:ext uri="{FF2B5EF4-FFF2-40B4-BE49-F238E27FC236}">
                  <a16:creationId xmlns:a16="http://schemas.microsoft.com/office/drawing/2014/main" id="{A51677D8-FFCA-41FA-BE07-C6C38DE58BE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201742" name="Picture 26" descr="图片1">
              <a:extLst>
                <a:ext uri="{FF2B5EF4-FFF2-40B4-BE49-F238E27FC236}">
                  <a16:creationId xmlns:a16="http://schemas.microsoft.com/office/drawing/2014/main" id="{018B0040-453D-40C3-A5DB-F389C55F567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4" name="Group 2">
            <a:extLst>
              <a:ext uri="{FF2B5EF4-FFF2-40B4-BE49-F238E27FC236}">
                <a16:creationId xmlns:a16="http://schemas.microsoft.com/office/drawing/2014/main" id="{9A3C47BE-1277-4162-9CC6-375EAF2114A8}"/>
              </a:ext>
            </a:extLst>
          </p:cNvPr>
          <p:cNvGrpSpPr>
            <a:grpSpLocks/>
          </p:cNvGrpSpPr>
          <p:nvPr/>
        </p:nvGrpSpPr>
        <p:grpSpPr bwMode="auto">
          <a:xfrm>
            <a:off x="1524000" y="381000"/>
            <a:ext cx="228600" cy="6248400"/>
            <a:chOff x="0" y="240"/>
            <a:chExt cx="144" cy="3936"/>
          </a:xfrm>
        </p:grpSpPr>
        <p:grpSp>
          <p:nvGrpSpPr>
            <p:cNvPr id="202763" name="Group 3">
              <a:extLst>
                <a:ext uri="{FF2B5EF4-FFF2-40B4-BE49-F238E27FC236}">
                  <a16:creationId xmlns:a16="http://schemas.microsoft.com/office/drawing/2014/main" id="{CF0AEA63-D3DD-4E24-9D4B-5C62916768F5}"/>
                </a:ext>
              </a:extLst>
            </p:cNvPr>
            <p:cNvGrpSpPr>
              <a:grpSpLocks/>
            </p:cNvGrpSpPr>
            <p:nvPr/>
          </p:nvGrpSpPr>
          <p:grpSpPr bwMode="auto">
            <a:xfrm>
              <a:off x="0" y="240"/>
              <a:ext cx="96" cy="3936"/>
              <a:chOff x="-8" y="768"/>
              <a:chExt cx="136" cy="3552"/>
            </a:xfrm>
          </p:grpSpPr>
          <p:sp>
            <p:nvSpPr>
              <p:cNvPr id="202765" name="Rectangle 4">
                <a:extLst>
                  <a:ext uri="{FF2B5EF4-FFF2-40B4-BE49-F238E27FC236}">
                    <a16:creationId xmlns:a16="http://schemas.microsoft.com/office/drawing/2014/main" id="{F34B4FF6-5030-4CAC-A248-78FE7E319EE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02766" name="Line 5">
                <a:extLst>
                  <a:ext uri="{FF2B5EF4-FFF2-40B4-BE49-F238E27FC236}">
                    <a16:creationId xmlns:a16="http://schemas.microsoft.com/office/drawing/2014/main" id="{FFFD03F2-A6EA-40C2-99DB-CB386F0F99A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02764" name="Line 18">
              <a:extLst>
                <a:ext uri="{FF2B5EF4-FFF2-40B4-BE49-F238E27FC236}">
                  <a16:creationId xmlns:a16="http://schemas.microsoft.com/office/drawing/2014/main" id="{2C62A37F-5A0C-4E1D-BF8E-1675443F0E93}"/>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202755" name="Group 10">
            <a:extLst>
              <a:ext uri="{FF2B5EF4-FFF2-40B4-BE49-F238E27FC236}">
                <a16:creationId xmlns:a16="http://schemas.microsoft.com/office/drawing/2014/main" id="{0306724F-EBB7-4A60-A5F7-9C5ACF6A4891}"/>
              </a:ext>
            </a:extLst>
          </p:cNvPr>
          <p:cNvGrpSpPr>
            <a:grpSpLocks/>
          </p:cNvGrpSpPr>
          <p:nvPr/>
        </p:nvGrpSpPr>
        <p:grpSpPr bwMode="auto">
          <a:xfrm>
            <a:off x="1752600" y="1371601"/>
            <a:ext cx="2471738" cy="519113"/>
            <a:chOff x="144" y="816"/>
            <a:chExt cx="2688" cy="342"/>
          </a:xfrm>
        </p:grpSpPr>
        <p:sp>
          <p:nvSpPr>
            <p:cNvPr id="202761" name="Rectangle 11">
              <a:extLst>
                <a:ext uri="{FF2B5EF4-FFF2-40B4-BE49-F238E27FC236}">
                  <a16:creationId xmlns:a16="http://schemas.microsoft.com/office/drawing/2014/main" id="{F883F906-777F-44B8-A26A-3468C3A0755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治    疗 </a:t>
              </a:r>
            </a:p>
          </p:txBody>
        </p:sp>
        <p:sp>
          <p:nvSpPr>
            <p:cNvPr id="202762" name="Line 12">
              <a:extLst>
                <a:ext uri="{FF2B5EF4-FFF2-40B4-BE49-F238E27FC236}">
                  <a16:creationId xmlns:a16="http://schemas.microsoft.com/office/drawing/2014/main" id="{B9A93BDD-FFCC-4B65-A3E1-B6D158DF96F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202756" name="Rectangle 21">
            <a:extLst>
              <a:ext uri="{FF2B5EF4-FFF2-40B4-BE49-F238E27FC236}">
                <a16:creationId xmlns:a16="http://schemas.microsoft.com/office/drawing/2014/main" id="{BC8EE315-3B60-4F4C-9EF1-8FE3D89C7E88}"/>
              </a:ext>
            </a:extLst>
          </p:cNvPr>
          <p:cNvSpPr>
            <a:spLocks noChangeArrowheads="1"/>
          </p:cNvSpPr>
          <p:nvPr/>
        </p:nvSpPr>
        <p:spPr bwMode="auto">
          <a:xfrm>
            <a:off x="2532063" y="2171700"/>
            <a:ext cx="4572000" cy="20574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主要是对症治疗</a:t>
            </a:r>
          </a:p>
          <a:p>
            <a:pPr eaLnBrk="1" hangingPunct="1">
              <a:buClr>
                <a:schemeClr val="hlink"/>
              </a:buClr>
              <a:buFont typeface="Wingdings" panose="05000000000000000000" pitchFamily="2" charset="2"/>
              <a:buChar char="Ø"/>
            </a:pPr>
            <a:r>
              <a:rPr lang="zh-CN" altLang="en-US" b="1"/>
              <a:t>控制癫痫发作</a:t>
            </a:r>
          </a:p>
          <a:p>
            <a:pPr eaLnBrk="1" hangingPunct="1">
              <a:buClr>
                <a:schemeClr val="hlink"/>
              </a:buClr>
              <a:buFont typeface="Wingdings" panose="05000000000000000000" pitchFamily="2" charset="2"/>
              <a:buChar char="Ø"/>
            </a:pPr>
            <a:r>
              <a:rPr lang="zh-CN" altLang="en-US" b="1"/>
              <a:t>皮肤血管痣可用激光治疗</a:t>
            </a:r>
          </a:p>
          <a:p>
            <a:pPr eaLnBrk="1" hangingPunct="1">
              <a:buClr>
                <a:schemeClr val="hlink"/>
              </a:buClr>
              <a:buFont typeface="Wingdings" panose="05000000000000000000" pitchFamily="2" charset="2"/>
              <a:buChar char="Ø"/>
            </a:pPr>
            <a:r>
              <a:rPr lang="zh-CN" altLang="en-US" b="1"/>
              <a:t>外科治疗的指征</a:t>
            </a:r>
            <a:endParaRPr lang="zh-CN" altLang="en-US" sz="1800" b="1"/>
          </a:p>
        </p:txBody>
      </p:sp>
      <p:sp>
        <p:nvSpPr>
          <p:cNvPr id="202757" name="Rectangle 22">
            <a:extLst>
              <a:ext uri="{FF2B5EF4-FFF2-40B4-BE49-F238E27FC236}">
                <a16:creationId xmlns:a16="http://schemas.microsoft.com/office/drawing/2014/main" id="{A80C68F0-2CE9-413F-AEE3-2D80F06B2D40}"/>
              </a:ext>
            </a:extLst>
          </p:cNvPr>
          <p:cNvSpPr>
            <a:spLocks noChangeArrowheads="1"/>
          </p:cNvSpPr>
          <p:nvPr/>
        </p:nvSpPr>
        <p:spPr bwMode="auto">
          <a:xfrm>
            <a:off x="2927351" y="4149725"/>
            <a:ext cx="2879725" cy="137318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None/>
            </a:pPr>
            <a:r>
              <a:rPr lang="zh-CN" altLang="en-US" b="1"/>
              <a:t>难治性癫痫</a:t>
            </a:r>
          </a:p>
          <a:p>
            <a:pPr eaLnBrk="1" hangingPunct="1">
              <a:spcBef>
                <a:spcPct val="0"/>
              </a:spcBef>
              <a:buClr>
                <a:schemeClr val="hlink"/>
              </a:buClr>
              <a:buFont typeface="Wingdings" panose="05000000000000000000" pitchFamily="2" charset="2"/>
              <a:buNone/>
            </a:pPr>
            <a:r>
              <a:rPr lang="zh-CN" altLang="en-US" b="1"/>
              <a:t>青光眼</a:t>
            </a:r>
          </a:p>
          <a:p>
            <a:pPr eaLnBrk="1" hangingPunct="1">
              <a:spcBef>
                <a:spcPct val="0"/>
              </a:spcBef>
              <a:buClr>
                <a:schemeClr val="hlink"/>
              </a:buClr>
              <a:buFont typeface="Wingdings" panose="05000000000000000000" pitchFamily="2" charset="2"/>
              <a:buNone/>
            </a:pPr>
            <a:r>
              <a:rPr lang="zh-CN" altLang="en-US" b="1"/>
              <a:t>脊柱侧凸</a:t>
            </a:r>
          </a:p>
        </p:txBody>
      </p:sp>
      <p:grpSp>
        <p:nvGrpSpPr>
          <p:cNvPr id="202758" name="Group 23">
            <a:extLst>
              <a:ext uri="{FF2B5EF4-FFF2-40B4-BE49-F238E27FC236}">
                <a16:creationId xmlns:a16="http://schemas.microsoft.com/office/drawing/2014/main" id="{18C17492-77C9-4F35-A50D-3D1B6F20B412}"/>
              </a:ext>
            </a:extLst>
          </p:cNvPr>
          <p:cNvGrpSpPr>
            <a:grpSpLocks/>
          </p:cNvGrpSpPr>
          <p:nvPr/>
        </p:nvGrpSpPr>
        <p:grpSpPr bwMode="auto">
          <a:xfrm>
            <a:off x="1774825" y="620713"/>
            <a:ext cx="7327900" cy="685800"/>
            <a:chOff x="144" y="384"/>
            <a:chExt cx="4616" cy="432"/>
          </a:xfrm>
        </p:grpSpPr>
        <p:sp>
          <p:nvSpPr>
            <p:cNvPr id="202759" name="Rectangle 24">
              <a:hlinkClick r:id="rId2" action="ppaction://hlinksldjump"/>
              <a:extLst>
                <a:ext uri="{FF2B5EF4-FFF2-40B4-BE49-F238E27FC236}">
                  <a16:creationId xmlns:a16="http://schemas.microsoft.com/office/drawing/2014/main" id="{D880E015-E29F-4D02-967E-CF8679FF740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三、脑面血管瘤病</a:t>
              </a:r>
              <a:r>
                <a:rPr lang="zh-CN" altLang="en-US" b="1">
                  <a:solidFill>
                    <a:schemeClr val="tx2"/>
                  </a:solidFill>
                </a:rPr>
                <a:t>     </a:t>
              </a:r>
            </a:p>
          </p:txBody>
        </p:sp>
        <p:pic>
          <p:nvPicPr>
            <p:cNvPr id="202760" name="Picture 25" descr="图片1">
              <a:extLst>
                <a:ext uri="{FF2B5EF4-FFF2-40B4-BE49-F238E27FC236}">
                  <a16:creationId xmlns:a16="http://schemas.microsoft.com/office/drawing/2014/main" id="{5D746E37-0ECC-4891-AD09-D73073442D9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9" descr="a25f6189954089ab0f2444df1">
            <a:extLst>
              <a:ext uri="{FF2B5EF4-FFF2-40B4-BE49-F238E27FC236}">
                <a16:creationId xmlns:a16="http://schemas.microsoft.com/office/drawing/2014/main" id="{BC23495D-5BD8-40AB-A319-966E87236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692150"/>
            <a:ext cx="91440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WordArt 10">
            <a:extLst>
              <a:ext uri="{FF2B5EF4-FFF2-40B4-BE49-F238E27FC236}">
                <a16:creationId xmlns:a16="http://schemas.microsoft.com/office/drawing/2014/main" id="{3A3FF808-259D-40E5-8499-2E38A9B48586}"/>
              </a:ext>
            </a:extLst>
          </p:cNvPr>
          <p:cNvSpPr>
            <a:spLocks noChangeArrowheads="1" noChangeShapeType="1" noTextEdit="1"/>
          </p:cNvSpPr>
          <p:nvPr/>
        </p:nvSpPr>
        <p:spPr bwMode="auto">
          <a:xfrm>
            <a:off x="2566988" y="4484688"/>
            <a:ext cx="3960812" cy="12493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6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华文行楷" panose="02010800040101010101" pitchFamily="2" charset="-122"/>
                <a:ea typeface="华文行楷" panose="02010800040101010101" pitchFamily="2" charset="-122"/>
              </a:rPr>
              <a:t>谢  谢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5">
            <a:extLst>
              <a:ext uri="{FF2B5EF4-FFF2-40B4-BE49-F238E27FC236}">
                <a16:creationId xmlns:a16="http://schemas.microsoft.com/office/drawing/2014/main" id="{6CD503EA-9BEA-439D-85B4-B7EB0C9A4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561976"/>
            <a:ext cx="7488237"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7651" name="Group 34">
            <a:extLst>
              <a:ext uri="{FF2B5EF4-FFF2-40B4-BE49-F238E27FC236}">
                <a16:creationId xmlns:a16="http://schemas.microsoft.com/office/drawing/2014/main" id="{C0BE4D83-D65F-4F62-80C5-651BDCDE795A}"/>
              </a:ext>
            </a:extLst>
          </p:cNvPr>
          <p:cNvGrpSpPr>
            <a:grpSpLocks/>
          </p:cNvGrpSpPr>
          <p:nvPr/>
        </p:nvGrpSpPr>
        <p:grpSpPr bwMode="auto">
          <a:xfrm>
            <a:off x="1524000" y="381000"/>
            <a:ext cx="228600" cy="6248400"/>
            <a:chOff x="0" y="240"/>
            <a:chExt cx="144" cy="3936"/>
          </a:xfrm>
        </p:grpSpPr>
        <p:grpSp>
          <p:nvGrpSpPr>
            <p:cNvPr id="27653" name="Group 3">
              <a:extLst>
                <a:ext uri="{FF2B5EF4-FFF2-40B4-BE49-F238E27FC236}">
                  <a16:creationId xmlns:a16="http://schemas.microsoft.com/office/drawing/2014/main" id="{5AA72681-B2B2-4388-9EDF-947914A77F63}"/>
                </a:ext>
              </a:extLst>
            </p:cNvPr>
            <p:cNvGrpSpPr>
              <a:grpSpLocks/>
            </p:cNvGrpSpPr>
            <p:nvPr/>
          </p:nvGrpSpPr>
          <p:grpSpPr bwMode="auto">
            <a:xfrm>
              <a:off x="0" y="240"/>
              <a:ext cx="96" cy="3936"/>
              <a:chOff x="-8" y="768"/>
              <a:chExt cx="136" cy="3552"/>
            </a:xfrm>
          </p:grpSpPr>
          <p:sp>
            <p:nvSpPr>
              <p:cNvPr id="27655" name="Rectangle 4">
                <a:extLst>
                  <a:ext uri="{FF2B5EF4-FFF2-40B4-BE49-F238E27FC236}">
                    <a16:creationId xmlns:a16="http://schemas.microsoft.com/office/drawing/2014/main" id="{5DB0E6DA-9AA1-43B5-9892-9A7C8898EE6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7656" name="Line 5">
                <a:extLst>
                  <a:ext uri="{FF2B5EF4-FFF2-40B4-BE49-F238E27FC236}">
                    <a16:creationId xmlns:a16="http://schemas.microsoft.com/office/drawing/2014/main" id="{E216580C-740E-46E0-9A51-4A7969D357B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7654" name="Line 18">
              <a:extLst>
                <a:ext uri="{FF2B5EF4-FFF2-40B4-BE49-F238E27FC236}">
                  <a16:creationId xmlns:a16="http://schemas.microsoft.com/office/drawing/2014/main" id="{796FEE4F-6E13-4F23-A015-15807EC6037F}"/>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27652" name="Text Box 57">
            <a:extLst>
              <a:ext uri="{FF2B5EF4-FFF2-40B4-BE49-F238E27FC236}">
                <a16:creationId xmlns:a16="http://schemas.microsoft.com/office/drawing/2014/main" id="{E7B5A335-ADBD-416E-8ED8-2765E828F2B8}"/>
              </a:ext>
            </a:extLst>
          </p:cNvPr>
          <p:cNvSpPr txBox="1">
            <a:spLocks noChangeArrowheads="1"/>
          </p:cNvSpPr>
          <p:nvPr/>
        </p:nvSpPr>
        <p:spPr bwMode="auto">
          <a:xfrm>
            <a:off x="5016500" y="6237288"/>
            <a:ext cx="1957388"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rgbClr val="FF0000"/>
                </a:solidFill>
              </a:rPr>
              <a:t>角膜</a:t>
            </a:r>
            <a:r>
              <a:rPr lang="en-US" altLang="zh-CN" b="1">
                <a:solidFill>
                  <a:srgbClr val="FF0000"/>
                </a:solidFill>
              </a:rPr>
              <a:t>K-F</a:t>
            </a:r>
            <a:r>
              <a:rPr lang="zh-CN" altLang="en-US" b="1">
                <a:solidFill>
                  <a:srgbClr val="FF0000"/>
                </a:solidFill>
              </a:rPr>
              <a:t>环</a:t>
            </a:r>
            <a:r>
              <a:rPr lang="zh-CN" altLang="en-US" b="1"/>
              <a:t>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4">
            <a:extLst>
              <a:ext uri="{FF2B5EF4-FFF2-40B4-BE49-F238E27FC236}">
                <a16:creationId xmlns:a16="http://schemas.microsoft.com/office/drawing/2014/main" id="{6F9F8058-00A0-42D9-A5B9-A1ED4477C5BC}"/>
              </a:ext>
            </a:extLst>
          </p:cNvPr>
          <p:cNvGrpSpPr>
            <a:grpSpLocks/>
          </p:cNvGrpSpPr>
          <p:nvPr/>
        </p:nvGrpSpPr>
        <p:grpSpPr bwMode="auto">
          <a:xfrm>
            <a:off x="1524000" y="381000"/>
            <a:ext cx="228600" cy="6248400"/>
            <a:chOff x="0" y="240"/>
            <a:chExt cx="144" cy="3936"/>
          </a:xfrm>
        </p:grpSpPr>
        <p:grpSp>
          <p:nvGrpSpPr>
            <p:cNvPr id="28677" name="Group 3">
              <a:extLst>
                <a:ext uri="{FF2B5EF4-FFF2-40B4-BE49-F238E27FC236}">
                  <a16:creationId xmlns:a16="http://schemas.microsoft.com/office/drawing/2014/main" id="{2C28E929-D55C-4D69-9058-92D55FE0E046}"/>
                </a:ext>
              </a:extLst>
            </p:cNvPr>
            <p:cNvGrpSpPr>
              <a:grpSpLocks/>
            </p:cNvGrpSpPr>
            <p:nvPr/>
          </p:nvGrpSpPr>
          <p:grpSpPr bwMode="auto">
            <a:xfrm>
              <a:off x="0" y="240"/>
              <a:ext cx="96" cy="3936"/>
              <a:chOff x="-8" y="768"/>
              <a:chExt cx="136" cy="3552"/>
            </a:xfrm>
          </p:grpSpPr>
          <p:sp>
            <p:nvSpPr>
              <p:cNvPr id="28679" name="Rectangle 4">
                <a:extLst>
                  <a:ext uri="{FF2B5EF4-FFF2-40B4-BE49-F238E27FC236}">
                    <a16:creationId xmlns:a16="http://schemas.microsoft.com/office/drawing/2014/main" id="{AD1967D3-34A4-46F0-A52E-0403721725B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8680" name="Line 5">
                <a:extLst>
                  <a:ext uri="{FF2B5EF4-FFF2-40B4-BE49-F238E27FC236}">
                    <a16:creationId xmlns:a16="http://schemas.microsoft.com/office/drawing/2014/main" id="{88D53CF7-63BA-412C-B46F-9D3015F19D5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8678" name="Line 18">
              <a:extLst>
                <a:ext uri="{FF2B5EF4-FFF2-40B4-BE49-F238E27FC236}">
                  <a16:creationId xmlns:a16="http://schemas.microsoft.com/office/drawing/2014/main" id="{85BF0A0D-383B-47AB-BA5A-565A295A061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28675" name="Text Box 16">
            <a:extLst>
              <a:ext uri="{FF2B5EF4-FFF2-40B4-BE49-F238E27FC236}">
                <a16:creationId xmlns:a16="http://schemas.microsoft.com/office/drawing/2014/main" id="{631C81DA-A81D-4F1C-AF9B-EBB08443ADC1}"/>
              </a:ext>
            </a:extLst>
          </p:cNvPr>
          <p:cNvSpPr txBox="1">
            <a:spLocks noChangeArrowheads="1"/>
          </p:cNvSpPr>
          <p:nvPr/>
        </p:nvSpPr>
        <p:spPr bwMode="auto">
          <a:xfrm>
            <a:off x="4295776" y="6184901"/>
            <a:ext cx="2684463"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rgbClr val="FF0000"/>
                </a:solidFill>
              </a:rPr>
              <a:t>面部血管纤维瘤</a:t>
            </a:r>
          </a:p>
        </p:txBody>
      </p:sp>
      <p:pic>
        <p:nvPicPr>
          <p:cNvPr id="28676" name="Picture 24">
            <a:extLst>
              <a:ext uri="{FF2B5EF4-FFF2-40B4-BE49-F238E27FC236}">
                <a16:creationId xmlns:a16="http://schemas.microsoft.com/office/drawing/2014/main" id="{286423CE-C035-41B3-A02D-0D4B68456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563563"/>
            <a:ext cx="76327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43">
            <a:extLst>
              <a:ext uri="{FF2B5EF4-FFF2-40B4-BE49-F238E27FC236}">
                <a16:creationId xmlns:a16="http://schemas.microsoft.com/office/drawing/2014/main" id="{2EB76867-C19E-4ADB-870D-1DC1C4A06888}"/>
              </a:ext>
            </a:extLst>
          </p:cNvPr>
          <p:cNvGrpSpPr>
            <a:grpSpLocks/>
          </p:cNvGrpSpPr>
          <p:nvPr/>
        </p:nvGrpSpPr>
        <p:grpSpPr bwMode="auto">
          <a:xfrm>
            <a:off x="1524000" y="381000"/>
            <a:ext cx="228600" cy="6248400"/>
            <a:chOff x="0" y="240"/>
            <a:chExt cx="144" cy="3936"/>
          </a:xfrm>
        </p:grpSpPr>
        <p:grpSp>
          <p:nvGrpSpPr>
            <p:cNvPr id="29709" name="Group 3">
              <a:extLst>
                <a:ext uri="{FF2B5EF4-FFF2-40B4-BE49-F238E27FC236}">
                  <a16:creationId xmlns:a16="http://schemas.microsoft.com/office/drawing/2014/main" id="{6AC512A3-1083-4A80-974B-472E459C97D9}"/>
                </a:ext>
              </a:extLst>
            </p:cNvPr>
            <p:cNvGrpSpPr>
              <a:grpSpLocks/>
            </p:cNvGrpSpPr>
            <p:nvPr/>
          </p:nvGrpSpPr>
          <p:grpSpPr bwMode="auto">
            <a:xfrm>
              <a:off x="0" y="240"/>
              <a:ext cx="96" cy="3936"/>
              <a:chOff x="-8" y="768"/>
              <a:chExt cx="136" cy="3552"/>
            </a:xfrm>
          </p:grpSpPr>
          <p:sp>
            <p:nvSpPr>
              <p:cNvPr id="29711" name="Rectangle 4">
                <a:extLst>
                  <a:ext uri="{FF2B5EF4-FFF2-40B4-BE49-F238E27FC236}">
                    <a16:creationId xmlns:a16="http://schemas.microsoft.com/office/drawing/2014/main" id="{3472B211-0928-4454-8F32-F00BBA4996A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9712" name="Line 5">
                <a:extLst>
                  <a:ext uri="{FF2B5EF4-FFF2-40B4-BE49-F238E27FC236}">
                    <a16:creationId xmlns:a16="http://schemas.microsoft.com/office/drawing/2014/main" id="{52B43130-4EAC-4285-8638-B8E33765330B}"/>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9710" name="Line 18">
              <a:extLst>
                <a:ext uri="{FF2B5EF4-FFF2-40B4-BE49-F238E27FC236}">
                  <a16:creationId xmlns:a16="http://schemas.microsoft.com/office/drawing/2014/main" id="{47064874-9E61-44C9-9F45-F07020D00E7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29699" name="Rectangle 20">
            <a:extLst>
              <a:ext uri="{FF2B5EF4-FFF2-40B4-BE49-F238E27FC236}">
                <a16:creationId xmlns:a16="http://schemas.microsoft.com/office/drawing/2014/main" id="{02C88F26-523F-4B52-AC56-AAF41C4306BD}"/>
              </a:ext>
            </a:extLst>
          </p:cNvPr>
          <p:cNvSpPr>
            <a:spLocks noChangeArrowheads="1"/>
          </p:cNvSpPr>
          <p:nvPr/>
        </p:nvSpPr>
        <p:spPr bwMode="auto">
          <a:xfrm>
            <a:off x="2854326" y="2581276"/>
            <a:ext cx="2905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临床资料收集   </a:t>
            </a:r>
          </a:p>
        </p:txBody>
      </p:sp>
      <p:sp>
        <p:nvSpPr>
          <p:cNvPr id="29700" name="Rectangle 21">
            <a:extLst>
              <a:ext uri="{FF2B5EF4-FFF2-40B4-BE49-F238E27FC236}">
                <a16:creationId xmlns:a16="http://schemas.microsoft.com/office/drawing/2014/main" id="{7DB64C26-802E-4BD0-A329-5F5169EEB16F}"/>
              </a:ext>
            </a:extLst>
          </p:cNvPr>
          <p:cNvSpPr>
            <a:spLocks noChangeArrowheads="1"/>
          </p:cNvSpPr>
          <p:nvPr/>
        </p:nvSpPr>
        <p:spPr bwMode="auto">
          <a:xfrm>
            <a:off x="2854325" y="3300413"/>
            <a:ext cx="238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系谱分析     </a:t>
            </a:r>
          </a:p>
        </p:txBody>
      </p:sp>
      <p:sp>
        <p:nvSpPr>
          <p:cNvPr id="29701" name="Rectangle 22">
            <a:extLst>
              <a:ext uri="{FF2B5EF4-FFF2-40B4-BE49-F238E27FC236}">
                <a16:creationId xmlns:a16="http://schemas.microsoft.com/office/drawing/2014/main" id="{5F5A6EE4-4EEF-41B0-96DD-46C40C108562}"/>
              </a:ext>
            </a:extLst>
          </p:cNvPr>
          <p:cNvSpPr>
            <a:spLocks noChangeArrowheads="1"/>
          </p:cNvSpPr>
          <p:nvPr/>
        </p:nvSpPr>
        <p:spPr bwMode="auto">
          <a:xfrm>
            <a:off x="2854326" y="4005263"/>
            <a:ext cx="31019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常规辅助检查     </a:t>
            </a:r>
          </a:p>
        </p:txBody>
      </p:sp>
      <p:sp>
        <p:nvSpPr>
          <p:cNvPr id="29702" name="Rectangle 23">
            <a:extLst>
              <a:ext uri="{FF2B5EF4-FFF2-40B4-BE49-F238E27FC236}">
                <a16:creationId xmlns:a16="http://schemas.microsoft.com/office/drawing/2014/main" id="{F0E9A58A-0964-4314-865E-3DF1114F221A}"/>
              </a:ext>
            </a:extLst>
          </p:cNvPr>
          <p:cNvSpPr>
            <a:spLocks noChangeArrowheads="1"/>
          </p:cNvSpPr>
          <p:nvPr/>
        </p:nvSpPr>
        <p:spPr bwMode="auto">
          <a:xfrm>
            <a:off x="2855913" y="4797426"/>
            <a:ext cx="46910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遗传物质和基因产物检测   </a:t>
            </a:r>
          </a:p>
        </p:txBody>
      </p:sp>
      <p:grpSp>
        <p:nvGrpSpPr>
          <p:cNvPr id="29703" name="Group 66">
            <a:extLst>
              <a:ext uri="{FF2B5EF4-FFF2-40B4-BE49-F238E27FC236}">
                <a16:creationId xmlns:a16="http://schemas.microsoft.com/office/drawing/2014/main" id="{D03B909E-88CF-4C1A-9DEF-4D901D94F187}"/>
              </a:ext>
            </a:extLst>
          </p:cNvPr>
          <p:cNvGrpSpPr>
            <a:grpSpLocks/>
          </p:cNvGrpSpPr>
          <p:nvPr/>
        </p:nvGrpSpPr>
        <p:grpSpPr bwMode="auto">
          <a:xfrm>
            <a:off x="1752601" y="1371601"/>
            <a:ext cx="2543175" cy="519113"/>
            <a:chOff x="144" y="816"/>
            <a:chExt cx="2688" cy="342"/>
          </a:xfrm>
        </p:grpSpPr>
        <p:sp>
          <p:nvSpPr>
            <p:cNvPr id="29707" name="Rectangle 67">
              <a:extLst>
                <a:ext uri="{FF2B5EF4-FFF2-40B4-BE49-F238E27FC236}">
                  <a16:creationId xmlns:a16="http://schemas.microsoft.com/office/drawing/2014/main" id="{3B616239-6FD5-4D04-83B0-766573FD603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诊断方法 </a:t>
              </a:r>
            </a:p>
          </p:txBody>
        </p:sp>
        <p:sp>
          <p:nvSpPr>
            <p:cNvPr id="29708" name="Line 68">
              <a:extLst>
                <a:ext uri="{FF2B5EF4-FFF2-40B4-BE49-F238E27FC236}">
                  <a16:creationId xmlns:a16="http://schemas.microsoft.com/office/drawing/2014/main" id="{2008C877-4FFE-4F6B-8A80-04013BA2B741}"/>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29704" name="Group 76">
            <a:extLst>
              <a:ext uri="{FF2B5EF4-FFF2-40B4-BE49-F238E27FC236}">
                <a16:creationId xmlns:a16="http://schemas.microsoft.com/office/drawing/2014/main" id="{728152A3-A70E-4437-9924-A11E137B0D04}"/>
              </a:ext>
            </a:extLst>
          </p:cNvPr>
          <p:cNvGrpSpPr>
            <a:grpSpLocks/>
          </p:cNvGrpSpPr>
          <p:nvPr/>
        </p:nvGrpSpPr>
        <p:grpSpPr bwMode="auto">
          <a:xfrm>
            <a:off x="1774825" y="620713"/>
            <a:ext cx="7327900" cy="685800"/>
            <a:chOff x="144" y="384"/>
            <a:chExt cx="4616" cy="432"/>
          </a:xfrm>
        </p:grpSpPr>
        <p:sp>
          <p:nvSpPr>
            <p:cNvPr id="29705" name="Rectangle 77">
              <a:hlinkClick r:id="rId2" action="ppaction://hlinksldjump"/>
              <a:extLst>
                <a:ext uri="{FF2B5EF4-FFF2-40B4-BE49-F238E27FC236}">
                  <a16:creationId xmlns:a16="http://schemas.microsoft.com/office/drawing/2014/main" id="{1004DF9D-2300-40CB-B3A8-F22376C7CFA6}"/>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29706" name="Picture 78" descr="图片1">
              <a:extLst>
                <a:ext uri="{FF2B5EF4-FFF2-40B4-BE49-F238E27FC236}">
                  <a16:creationId xmlns:a16="http://schemas.microsoft.com/office/drawing/2014/main" id="{C68479AF-A191-464A-9189-2CF2C786817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3">
            <a:extLst>
              <a:ext uri="{FF2B5EF4-FFF2-40B4-BE49-F238E27FC236}">
                <a16:creationId xmlns:a16="http://schemas.microsoft.com/office/drawing/2014/main" id="{878AAFDC-DF53-4E03-A330-53374AE28FA0}"/>
              </a:ext>
            </a:extLst>
          </p:cNvPr>
          <p:cNvSpPr>
            <a:spLocks noChangeArrowheads="1"/>
          </p:cNvSpPr>
          <p:nvPr/>
        </p:nvSpPr>
        <p:spPr bwMode="auto">
          <a:xfrm>
            <a:off x="2713038" y="2852738"/>
            <a:ext cx="6985000" cy="3384550"/>
          </a:xfrm>
          <a:prstGeom prst="roundRect">
            <a:avLst>
              <a:gd name="adj" fmla="val 11051"/>
            </a:avLst>
          </a:prstGeom>
          <a:solidFill>
            <a:srgbClr val="0000FF">
              <a:alpha val="3922"/>
            </a:srgbClr>
          </a:solidFill>
          <a:ln w="19050" cap="rnd">
            <a:solidFill>
              <a:srgbClr val="FF9900"/>
            </a:solidFill>
            <a:prstDash val="sysDot"/>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发病年龄和性别</a:t>
            </a:r>
          </a:p>
          <a:p>
            <a:pPr lvl="1" eaLnBrk="1" hangingPunct="1">
              <a:spcBef>
                <a:spcPct val="0"/>
              </a:spcBef>
              <a:buClr>
                <a:schemeClr val="hlink"/>
              </a:buClr>
              <a:buFont typeface="Wingdings" panose="05000000000000000000" pitchFamily="2" charset="2"/>
              <a:buChar char="Ø"/>
            </a:pPr>
            <a:endParaRPr lang="zh-CN" altLang="en-US" b="1">
              <a:latin typeface="Arial" panose="020B0604020202020204" pitchFamily="34" charset="0"/>
            </a:endParaRPr>
          </a:p>
          <a:p>
            <a:pPr lvl="1"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疾病进展</a:t>
            </a:r>
          </a:p>
          <a:p>
            <a:pPr lvl="1" eaLnBrk="1" hangingPunct="1">
              <a:spcBef>
                <a:spcPct val="0"/>
              </a:spcBef>
              <a:buClr>
                <a:schemeClr val="hlink"/>
              </a:buClr>
              <a:buFont typeface="Wingdings" panose="05000000000000000000" pitchFamily="2" charset="2"/>
              <a:buChar char="Ø"/>
            </a:pPr>
            <a:endParaRPr lang="zh-CN" altLang="en-US" b="1">
              <a:latin typeface="Arial" panose="020B0604020202020204" pitchFamily="34" charset="0"/>
            </a:endParaRPr>
          </a:p>
          <a:p>
            <a:pPr lvl="1"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多系统和多功能障碍</a:t>
            </a:r>
          </a:p>
          <a:p>
            <a:pPr lvl="1" eaLnBrk="1" hangingPunct="1">
              <a:spcBef>
                <a:spcPct val="0"/>
              </a:spcBef>
              <a:buClr>
                <a:schemeClr val="hlink"/>
              </a:buClr>
              <a:buFont typeface="Wingdings" panose="05000000000000000000" pitchFamily="2" charset="2"/>
              <a:buChar char="Ø"/>
            </a:pPr>
            <a:endParaRPr lang="zh-CN" altLang="en-US" b="1">
              <a:latin typeface="Arial" panose="020B0604020202020204" pitchFamily="34" charset="0"/>
            </a:endParaRPr>
          </a:p>
          <a:p>
            <a:pPr lvl="1"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独特的症状和体征</a:t>
            </a:r>
          </a:p>
        </p:txBody>
      </p:sp>
      <p:sp>
        <p:nvSpPr>
          <p:cNvPr id="30723" name="AutoShape 31">
            <a:extLst>
              <a:ext uri="{FF2B5EF4-FFF2-40B4-BE49-F238E27FC236}">
                <a16:creationId xmlns:a16="http://schemas.microsoft.com/office/drawing/2014/main" id="{A85849F8-EC3D-403E-8348-BDD76BEECC40}"/>
              </a:ext>
            </a:extLst>
          </p:cNvPr>
          <p:cNvSpPr>
            <a:spLocks noChangeArrowheads="1"/>
          </p:cNvSpPr>
          <p:nvPr/>
        </p:nvSpPr>
        <p:spPr bwMode="auto">
          <a:xfrm>
            <a:off x="3360739" y="2274889"/>
            <a:ext cx="5761037" cy="649287"/>
          </a:xfrm>
          <a:prstGeom prst="roundRect">
            <a:avLst>
              <a:gd name="adj" fmla="val 16667"/>
            </a:avLst>
          </a:prstGeom>
          <a:gradFill rotWithShape="1">
            <a:gsLst>
              <a:gs pos="0">
                <a:srgbClr val="996633">
                  <a:alpha val="60001"/>
                </a:srgbClr>
              </a:gs>
              <a:gs pos="100000">
                <a:srgbClr val="FFFFFF"/>
              </a:gs>
            </a:gsLst>
            <a:lin ang="5400000" scaled="1"/>
          </a:gradFill>
          <a:ln w="9525">
            <a:solidFill>
              <a:srgbClr val="FF6600"/>
            </a:solidFill>
            <a:round/>
            <a:headEnd/>
            <a:tailEnd/>
          </a:ln>
        </p:spPr>
        <p:txBody>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latin typeface="Arial" panose="020B0604020202020204" pitchFamily="34" charset="0"/>
              </a:rPr>
              <a:t>初步提出神经遗传病的可能</a:t>
            </a:r>
          </a:p>
        </p:txBody>
      </p:sp>
      <p:grpSp>
        <p:nvGrpSpPr>
          <p:cNvPr id="30724" name="Group 29">
            <a:extLst>
              <a:ext uri="{FF2B5EF4-FFF2-40B4-BE49-F238E27FC236}">
                <a16:creationId xmlns:a16="http://schemas.microsoft.com/office/drawing/2014/main" id="{241F3B6B-51FD-42DC-AF7C-36FADE74314E}"/>
              </a:ext>
            </a:extLst>
          </p:cNvPr>
          <p:cNvGrpSpPr>
            <a:grpSpLocks/>
          </p:cNvGrpSpPr>
          <p:nvPr/>
        </p:nvGrpSpPr>
        <p:grpSpPr bwMode="auto">
          <a:xfrm>
            <a:off x="1524000" y="381000"/>
            <a:ext cx="228600" cy="6248400"/>
            <a:chOff x="0" y="240"/>
            <a:chExt cx="144" cy="3936"/>
          </a:xfrm>
        </p:grpSpPr>
        <p:grpSp>
          <p:nvGrpSpPr>
            <p:cNvPr id="30731" name="Group 3">
              <a:extLst>
                <a:ext uri="{FF2B5EF4-FFF2-40B4-BE49-F238E27FC236}">
                  <a16:creationId xmlns:a16="http://schemas.microsoft.com/office/drawing/2014/main" id="{F48DFD63-636B-4744-A526-7A73B273DD51}"/>
                </a:ext>
              </a:extLst>
            </p:cNvPr>
            <p:cNvGrpSpPr>
              <a:grpSpLocks/>
            </p:cNvGrpSpPr>
            <p:nvPr/>
          </p:nvGrpSpPr>
          <p:grpSpPr bwMode="auto">
            <a:xfrm>
              <a:off x="0" y="240"/>
              <a:ext cx="96" cy="3936"/>
              <a:chOff x="-8" y="768"/>
              <a:chExt cx="136" cy="3552"/>
            </a:xfrm>
          </p:grpSpPr>
          <p:sp>
            <p:nvSpPr>
              <p:cNvPr id="30733" name="Rectangle 4">
                <a:extLst>
                  <a:ext uri="{FF2B5EF4-FFF2-40B4-BE49-F238E27FC236}">
                    <a16:creationId xmlns:a16="http://schemas.microsoft.com/office/drawing/2014/main" id="{4AB7A2A8-D873-43B5-B3F9-F896ECA6FB9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30734" name="Line 5">
                <a:extLst>
                  <a:ext uri="{FF2B5EF4-FFF2-40B4-BE49-F238E27FC236}">
                    <a16:creationId xmlns:a16="http://schemas.microsoft.com/office/drawing/2014/main" id="{57C93DA7-BA2B-45DB-91F7-FA652AC0599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0732" name="Line 18">
              <a:extLst>
                <a:ext uri="{FF2B5EF4-FFF2-40B4-BE49-F238E27FC236}">
                  <a16:creationId xmlns:a16="http://schemas.microsoft.com/office/drawing/2014/main" id="{4C2C3B4F-96B9-45FA-983C-FB6CE5E338B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30725" name="Group 51">
            <a:extLst>
              <a:ext uri="{FF2B5EF4-FFF2-40B4-BE49-F238E27FC236}">
                <a16:creationId xmlns:a16="http://schemas.microsoft.com/office/drawing/2014/main" id="{0BD74B18-F16D-4A0B-BD97-A2013FA904D0}"/>
              </a:ext>
            </a:extLst>
          </p:cNvPr>
          <p:cNvGrpSpPr>
            <a:grpSpLocks/>
          </p:cNvGrpSpPr>
          <p:nvPr/>
        </p:nvGrpSpPr>
        <p:grpSpPr bwMode="auto">
          <a:xfrm>
            <a:off x="1752601" y="1371601"/>
            <a:ext cx="2543175" cy="519113"/>
            <a:chOff x="144" y="816"/>
            <a:chExt cx="2688" cy="342"/>
          </a:xfrm>
        </p:grpSpPr>
        <p:sp>
          <p:nvSpPr>
            <p:cNvPr id="30729" name="Rectangle 52">
              <a:extLst>
                <a:ext uri="{FF2B5EF4-FFF2-40B4-BE49-F238E27FC236}">
                  <a16:creationId xmlns:a16="http://schemas.microsoft.com/office/drawing/2014/main" id="{34C42E17-19B5-41C1-AF62-CDD7BCF970F1}"/>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临床资料收集  </a:t>
              </a:r>
            </a:p>
          </p:txBody>
        </p:sp>
        <p:sp>
          <p:nvSpPr>
            <p:cNvPr id="30730" name="Line 53">
              <a:extLst>
                <a:ext uri="{FF2B5EF4-FFF2-40B4-BE49-F238E27FC236}">
                  <a16:creationId xmlns:a16="http://schemas.microsoft.com/office/drawing/2014/main" id="{6EC0E578-5FF1-4034-8AB4-3686D52B2771}"/>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30726" name="Group 61">
            <a:extLst>
              <a:ext uri="{FF2B5EF4-FFF2-40B4-BE49-F238E27FC236}">
                <a16:creationId xmlns:a16="http://schemas.microsoft.com/office/drawing/2014/main" id="{5572669A-2B23-4BEB-965F-EBA27554B8D1}"/>
              </a:ext>
            </a:extLst>
          </p:cNvPr>
          <p:cNvGrpSpPr>
            <a:grpSpLocks/>
          </p:cNvGrpSpPr>
          <p:nvPr/>
        </p:nvGrpSpPr>
        <p:grpSpPr bwMode="auto">
          <a:xfrm>
            <a:off x="1774825" y="620713"/>
            <a:ext cx="7327900" cy="685800"/>
            <a:chOff x="144" y="384"/>
            <a:chExt cx="4616" cy="432"/>
          </a:xfrm>
        </p:grpSpPr>
        <p:sp>
          <p:nvSpPr>
            <p:cNvPr id="30727" name="Rectangle 62">
              <a:hlinkClick r:id="rId2" action="ppaction://hlinksldjump"/>
              <a:extLst>
                <a:ext uri="{FF2B5EF4-FFF2-40B4-BE49-F238E27FC236}">
                  <a16:creationId xmlns:a16="http://schemas.microsoft.com/office/drawing/2014/main" id="{5EC4B069-1403-4F43-B434-ABFC2BA269B6}"/>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30728" name="Picture 63" descr="图片1">
              <a:extLst>
                <a:ext uri="{FF2B5EF4-FFF2-40B4-BE49-F238E27FC236}">
                  <a16:creationId xmlns:a16="http://schemas.microsoft.com/office/drawing/2014/main" id="{593E090C-3B2E-4630-A954-11FA252E7D3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2" name="Rectangle 4">
            <a:extLst>
              <a:ext uri="{FF2B5EF4-FFF2-40B4-BE49-F238E27FC236}">
                <a16:creationId xmlns:a16="http://schemas.microsoft.com/office/drawing/2014/main" id="{DF969279-B158-49FD-8681-21BFCD69D23F}"/>
              </a:ext>
            </a:extLst>
          </p:cNvPr>
          <p:cNvSpPr>
            <a:spLocks noChangeArrowheads="1"/>
          </p:cNvSpPr>
          <p:nvPr/>
        </p:nvSpPr>
        <p:spPr bwMode="auto">
          <a:xfrm>
            <a:off x="1905000" y="3224540"/>
            <a:ext cx="8763000" cy="523220"/>
          </a:xfrm>
          <a:prstGeom prst="rect">
            <a:avLst/>
          </a:prstGeom>
          <a:gradFill rotWithShape="1">
            <a:gsLst>
              <a:gs pos="0">
                <a:srgbClr val="0000FF">
                  <a:alpha val="20000"/>
                </a:srgbClr>
              </a:gs>
              <a:gs pos="50000">
                <a:schemeClr val="bg1"/>
              </a:gs>
              <a:gs pos="100000">
                <a:srgbClr val="0000FF">
                  <a:alpha val="20000"/>
                </a:srgbClr>
              </a:gs>
            </a:gsLst>
            <a:lin ang="18900000" scaled="1"/>
          </a:gradFill>
          <a:ln>
            <a:noFill/>
          </a:ln>
          <a:effectLst/>
        </p:spPr>
        <p:txBody>
          <a:bodyPr anchor="ctr">
            <a:spAutoFit/>
          </a:bodyPr>
          <a:lstStyle/>
          <a:p>
            <a:pPr>
              <a:defRPr/>
            </a:pPr>
            <a:endParaRPr lang="zh-CN" altLang="en-US"/>
          </a:p>
        </p:txBody>
      </p:sp>
      <p:sp>
        <p:nvSpPr>
          <p:cNvPr id="334854" name="AutoShape 6">
            <a:hlinkClick r:id="rId2" action="ppaction://hlinksldjump"/>
            <a:extLst>
              <a:ext uri="{FF2B5EF4-FFF2-40B4-BE49-F238E27FC236}">
                <a16:creationId xmlns:a16="http://schemas.microsoft.com/office/drawing/2014/main" id="{31756308-ED18-4D80-894D-E4CEC473CB3B}"/>
              </a:ext>
            </a:extLst>
          </p:cNvPr>
          <p:cNvSpPr>
            <a:spLocks noChangeArrowheads="1"/>
          </p:cNvSpPr>
          <p:nvPr/>
        </p:nvSpPr>
        <p:spPr bwMode="auto">
          <a:xfrm>
            <a:off x="2286001" y="1628776"/>
            <a:ext cx="5394325" cy="733425"/>
          </a:xfrm>
          <a:prstGeom prst="flowChartAlternateProcess">
            <a:avLst/>
          </a:prstGeom>
          <a:gradFill rotWithShape="1">
            <a:gsLst>
              <a:gs pos="0">
                <a:srgbClr val="B2B2B2">
                  <a:alpha val="50000"/>
                </a:srgbClr>
              </a:gs>
              <a:gs pos="50000">
                <a:schemeClr val="bg1"/>
              </a:gs>
              <a:gs pos="100000">
                <a:srgbClr val="B2B2B2">
                  <a:alpha val="50000"/>
                </a:srgbClr>
              </a:gs>
            </a:gsLst>
            <a:lin ang="18900000" scaled="1"/>
          </a:gradFill>
          <a:ln>
            <a:noFill/>
          </a:ln>
          <a:effectLst>
            <a:outerShdw dist="107763" dir="18900000" algn="ctr" rotWithShape="0">
              <a:schemeClr val="bg2">
                <a:alpha val="50000"/>
              </a:schemeClr>
            </a:outerShdw>
          </a:effectLst>
        </p:spPr>
        <p:txBody>
          <a:bodyPr wrap="none" anchor="ctr"/>
          <a:lstStyle/>
          <a:p>
            <a:pPr>
              <a:spcBef>
                <a:spcPct val="0"/>
              </a:spcBef>
              <a:defRPr/>
            </a:pPr>
            <a:r>
              <a:rPr lang="zh-CN" altLang="en-US" b="1">
                <a:latin typeface="Arial" charset="0"/>
              </a:rPr>
              <a:t>第一节  </a:t>
            </a:r>
            <a:r>
              <a:rPr lang="zh-CN" altLang="en-US" b="1">
                <a:solidFill>
                  <a:schemeClr val="tx2"/>
                </a:solidFill>
              </a:rPr>
              <a:t>遗传性共济失调</a:t>
            </a:r>
            <a:r>
              <a:rPr lang="zh-CN" altLang="en-US"/>
              <a:t> </a:t>
            </a:r>
          </a:p>
        </p:txBody>
      </p:sp>
      <p:sp>
        <p:nvSpPr>
          <p:cNvPr id="334856" name="AutoShape 8">
            <a:hlinkClick r:id="rId3" action="ppaction://hlinksldjump"/>
            <a:extLst>
              <a:ext uri="{FF2B5EF4-FFF2-40B4-BE49-F238E27FC236}">
                <a16:creationId xmlns:a16="http://schemas.microsoft.com/office/drawing/2014/main" id="{85A8A1A7-9250-4028-A69C-FACE9223A793}"/>
              </a:ext>
            </a:extLst>
          </p:cNvPr>
          <p:cNvSpPr>
            <a:spLocks noChangeArrowheads="1"/>
          </p:cNvSpPr>
          <p:nvPr/>
        </p:nvSpPr>
        <p:spPr bwMode="auto">
          <a:xfrm>
            <a:off x="2286001" y="2924176"/>
            <a:ext cx="5394325" cy="581025"/>
          </a:xfrm>
          <a:prstGeom prst="flowChartAlternateProcess">
            <a:avLst/>
          </a:prstGeom>
          <a:gradFill rotWithShape="1">
            <a:gsLst>
              <a:gs pos="0">
                <a:srgbClr val="B2B2B2">
                  <a:alpha val="50000"/>
                </a:srgbClr>
              </a:gs>
              <a:gs pos="50000">
                <a:schemeClr val="bg1"/>
              </a:gs>
              <a:gs pos="100000">
                <a:srgbClr val="B2B2B2">
                  <a:alpha val="50000"/>
                </a:srgbClr>
              </a:gs>
            </a:gsLst>
            <a:lin ang="18900000" scaled="1"/>
          </a:gradFill>
          <a:ln>
            <a:noFill/>
          </a:ln>
          <a:effectLst>
            <a:outerShdw dist="107763" dir="18900000" algn="ctr" rotWithShape="0">
              <a:schemeClr val="bg2">
                <a:alpha val="50000"/>
              </a:schemeClr>
            </a:outerShdw>
          </a:effectLst>
        </p:spPr>
        <p:txBody>
          <a:bodyPr wrap="none" anchor="ctr"/>
          <a:lstStyle/>
          <a:p>
            <a:pPr>
              <a:spcBef>
                <a:spcPct val="0"/>
              </a:spcBef>
              <a:defRPr/>
            </a:pPr>
            <a:r>
              <a:rPr lang="zh-CN" altLang="en-US" b="1">
                <a:latin typeface="Arial" charset="0"/>
              </a:rPr>
              <a:t>第二节  </a:t>
            </a:r>
            <a:r>
              <a:rPr lang="zh-CN" altLang="en-US" b="1">
                <a:solidFill>
                  <a:schemeClr val="tx2"/>
                </a:solidFill>
              </a:rPr>
              <a:t>遗传性痉挛性截瘫</a:t>
            </a:r>
            <a:r>
              <a:rPr lang="zh-CN" altLang="en-US"/>
              <a:t> </a:t>
            </a:r>
          </a:p>
        </p:txBody>
      </p:sp>
      <p:sp>
        <p:nvSpPr>
          <p:cNvPr id="334858" name="AutoShape 10">
            <a:hlinkClick r:id="rId4" action="ppaction://hlinksldjump"/>
            <a:extLst>
              <a:ext uri="{FF2B5EF4-FFF2-40B4-BE49-F238E27FC236}">
                <a16:creationId xmlns:a16="http://schemas.microsoft.com/office/drawing/2014/main" id="{FEEC81F7-6362-495F-8E0D-FD78FF9EF9D6}"/>
              </a:ext>
            </a:extLst>
          </p:cNvPr>
          <p:cNvSpPr>
            <a:spLocks noChangeArrowheads="1"/>
          </p:cNvSpPr>
          <p:nvPr/>
        </p:nvSpPr>
        <p:spPr bwMode="auto">
          <a:xfrm>
            <a:off x="2286001" y="5013326"/>
            <a:ext cx="5394325" cy="701675"/>
          </a:xfrm>
          <a:prstGeom prst="flowChartAlternateProcess">
            <a:avLst/>
          </a:prstGeom>
          <a:gradFill rotWithShape="1">
            <a:gsLst>
              <a:gs pos="0">
                <a:srgbClr val="B2B2B2">
                  <a:alpha val="50000"/>
                </a:srgbClr>
              </a:gs>
              <a:gs pos="50000">
                <a:schemeClr val="bg1"/>
              </a:gs>
              <a:gs pos="100000">
                <a:srgbClr val="B2B2B2">
                  <a:alpha val="50000"/>
                </a:srgbClr>
              </a:gs>
            </a:gsLst>
            <a:lin ang="18900000" scaled="1"/>
          </a:gradFill>
          <a:ln>
            <a:noFill/>
          </a:ln>
          <a:effectLst>
            <a:outerShdw dist="107763" dir="18900000" algn="ctr" rotWithShape="0">
              <a:schemeClr val="bg2">
                <a:alpha val="50000"/>
              </a:schemeClr>
            </a:outerShdw>
          </a:effectLst>
        </p:spPr>
        <p:txBody>
          <a:bodyPr wrap="none" anchor="ctr"/>
          <a:lstStyle/>
          <a:p>
            <a:pPr>
              <a:spcBef>
                <a:spcPct val="0"/>
              </a:spcBef>
              <a:defRPr/>
            </a:pPr>
            <a:r>
              <a:rPr lang="zh-CN" altLang="en-US" b="1">
                <a:latin typeface="Arial" charset="0"/>
              </a:rPr>
              <a:t>第四节  </a:t>
            </a:r>
            <a:r>
              <a:rPr lang="zh-CN" altLang="en-US" b="1">
                <a:solidFill>
                  <a:schemeClr val="tx2"/>
                </a:solidFill>
              </a:rPr>
              <a:t>神经皮肤综合征</a:t>
            </a:r>
            <a:r>
              <a:rPr lang="zh-CN" altLang="en-US"/>
              <a:t> </a:t>
            </a:r>
          </a:p>
        </p:txBody>
      </p:sp>
      <p:sp>
        <p:nvSpPr>
          <p:cNvPr id="334860" name="AutoShape 12">
            <a:hlinkClick r:id="rId5" action="ppaction://hlinksldjump"/>
            <a:extLst>
              <a:ext uri="{FF2B5EF4-FFF2-40B4-BE49-F238E27FC236}">
                <a16:creationId xmlns:a16="http://schemas.microsoft.com/office/drawing/2014/main" id="{F42B5742-A5AC-4795-8E50-AF2A899551A5}"/>
              </a:ext>
            </a:extLst>
          </p:cNvPr>
          <p:cNvSpPr>
            <a:spLocks noChangeArrowheads="1"/>
          </p:cNvSpPr>
          <p:nvPr/>
        </p:nvSpPr>
        <p:spPr bwMode="auto">
          <a:xfrm>
            <a:off x="2286001" y="3933826"/>
            <a:ext cx="5394325" cy="714375"/>
          </a:xfrm>
          <a:prstGeom prst="flowChartAlternateProcess">
            <a:avLst/>
          </a:prstGeom>
          <a:gradFill rotWithShape="1">
            <a:gsLst>
              <a:gs pos="0">
                <a:srgbClr val="B2B2B2">
                  <a:alpha val="50000"/>
                </a:srgbClr>
              </a:gs>
              <a:gs pos="50000">
                <a:schemeClr val="bg1"/>
              </a:gs>
              <a:gs pos="100000">
                <a:srgbClr val="B2B2B2">
                  <a:alpha val="50000"/>
                </a:srgbClr>
              </a:gs>
            </a:gsLst>
            <a:lin ang="18900000" scaled="1"/>
          </a:gradFill>
          <a:ln>
            <a:noFill/>
          </a:ln>
          <a:effectLst>
            <a:outerShdw dist="107763" dir="18900000" algn="ctr" rotWithShape="0">
              <a:schemeClr val="bg2">
                <a:alpha val="50000"/>
              </a:schemeClr>
            </a:outerShdw>
          </a:effectLst>
        </p:spPr>
        <p:txBody>
          <a:bodyPr wrap="none" anchor="ctr"/>
          <a:lstStyle/>
          <a:p>
            <a:pPr>
              <a:spcBef>
                <a:spcPct val="0"/>
              </a:spcBef>
              <a:defRPr/>
            </a:pPr>
            <a:r>
              <a:rPr lang="zh-CN" altLang="en-US" b="1">
                <a:latin typeface="Arial" charset="0"/>
              </a:rPr>
              <a:t>第三节  </a:t>
            </a:r>
            <a:r>
              <a:rPr lang="zh-CN" altLang="en-US" b="1">
                <a:solidFill>
                  <a:schemeClr val="tx2"/>
                </a:solidFill>
              </a:rPr>
              <a:t>腓骨肌萎缩症</a:t>
            </a:r>
            <a:r>
              <a:rPr lang="zh-CN" altLang="en-US"/>
              <a:t> </a:t>
            </a:r>
          </a:p>
        </p:txBody>
      </p:sp>
      <p:grpSp>
        <p:nvGrpSpPr>
          <p:cNvPr id="4105" name="Group 3">
            <a:extLst>
              <a:ext uri="{FF2B5EF4-FFF2-40B4-BE49-F238E27FC236}">
                <a16:creationId xmlns:a16="http://schemas.microsoft.com/office/drawing/2014/main" id="{D4E1203C-8231-4C08-975D-FC93C0B8A611}"/>
              </a:ext>
            </a:extLst>
          </p:cNvPr>
          <p:cNvGrpSpPr>
            <a:grpSpLocks/>
          </p:cNvGrpSpPr>
          <p:nvPr/>
        </p:nvGrpSpPr>
        <p:grpSpPr bwMode="auto">
          <a:xfrm>
            <a:off x="1524000" y="381000"/>
            <a:ext cx="152400" cy="6248400"/>
            <a:chOff x="-8" y="768"/>
            <a:chExt cx="136" cy="3552"/>
          </a:xfrm>
        </p:grpSpPr>
        <p:sp>
          <p:nvSpPr>
            <p:cNvPr id="2" name="Rectangle 4">
              <a:extLst>
                <a:ext uri="{FF2B5EF4-FFF2-40B4-BE49-F238E27FC236}">
                  <a16:creationId xmlns:a16="http://schemas.microsoft.com/office/drawing/2014/main" id="{7AC20300-F51C-43B3-B9B9-2301A62367E8}"/>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4115" name="Line 5">
              <a:extLst>
                <a:ext uri="{FF2B5EF4-FFF2-40B4-BE49-F238E27FC236}">
                  <a16:creationId xmlns:a16="http://schemas.microsoft.com/office/drawing/2014/main" id="{1D695056-CD1A-433C-BD69-7791880270B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114" name="Line 18">
            <a:extLst>
              <a:ext uri="{FF2B5EF4-FFF2-40B4-BE49-F238E27FC236}">
                <a16:creationId xmlns:a16="http://schemas.microsoft.com/office/drawing/2014/main" id="{9A38BD95-CD87-4E54-8F54-470C480CF81E}"/>
              </a:ext>
            </a:extLst>
          </p:cNvPr>
          <p:cNvSpPr>
            <a:spLocks noChangeShapeType="1"/>
          </p:cNvSpPr>
          <p:nvPr/>
        </p:nvSpPr>
        <p:spPr bwMode="auto">
          <a:xfrm>
            <a:off x="1752600" y="609601"/>
            <a:ext cx="1588" cy="5749925"/>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sp>
        <p:nvSpPr>
          <p:cNvPr id="4107" name="Line 21">
            <a:extLst>
              <a:ext uri="{FF2B5EF4-FFF2-40B4-BE49-F238E27FC236}">
                <a16:creationId xmlns:a16="http://schemas.microsoft.com/office/drawing/2014/main" id="{7AE5C8B8-50FE-46E4-B884-4E815667380E}"/>
              </a:ext>
            </a:extLst>
          </p:cNvPr>
          <p:cNvSpPr>
            <a:spLocks noChangeShapeType="1"/>
          </p:cNvSpPr>
          <p:nvPr/>
        </p:nvSpPr>
        <p:spPr bwMode="auto">
          <a:xfrm>
            <a:off x="1752600" y="5334000"/>
            <a:ext cx="53340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zh-CN" altLang="en-US"/>
          </a:p>
        </p:txBody>
      </p:sp>
      <p:sp>
        <p:nvSpPr>
          <p:cNvPr id="4108" name="Line 22">
            <a:extLst>
              <a:ext uri="{FF2B5EF4-FFF2-40B4-BE49-F238E27FC236}">
                <a16:creationId xmlns:a16="http://schemas.microsoft.com/office/drawing/2014/main" id="{19BC081A-6AAC-4C4A-9690-1BBE793463F7}"/>
              </a:ext>
            </a:extLst>
          </p:cNvPr>
          <p:cNvSpPr>
            <a:spLocks noChangeShapeType="1"/>
          </p:cNvSpPr>
          <p:nvPr/>
        </p:nvSpPr>
        <p:spPr bwMode="auto">
          <a:xfrm>
            <a:off x="1752600" y="4267200"/>
            <a:ext cx="53340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zh-CN" altLang="en-US"/>
          </a:p>
        </p:txBody>
      </p:sp>
      <p:sp>
        <p:nvSpPr>
          <p:cNvPr id="4109" name="Line 23">
            <a:extLst>
              <a:ext uri="{FF2B5EF4-FFF2-40B4-BE49-F238E27FC236}">
                <a16:creationId xmlns:a16="http://schemas.microsoft.com/office/drawing/2014/main" id="{E327DE97-FD17-49CA-97BF-D9BE623608C6}"/>
              </a:ext>
            </a:extLst>
          </p:cNvPr>
          <p:cNvSpPr>
            <a:spLocks noChangeShapeType="1"/>
          </p:cNvSpPr>
          <p:nvPr/>
        </p:nvSpPr>
        <p:spPr bwMode="auto">
          <a:xfrm>
            <a:off x="1752600" y="3124200"/>
            <a:ext cx="53340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zh-CN" altLang="en-US"/>
          </a:p>
        </p:txBody>
      </p:sp>
      <p:sp>
        <p:nvSpPr>
          <p:cNvPr id="4110" name="Line 24">
            <a:extLst>
              <a:ext uri="{FF2B5EF4-FFF2-40B4-BE49-F238E27FC236}">
                <a16:creationId xmlns:a16="http://schemas.microsoft.com/office/drawing/2014/main" id="{B1B9059B-87CD-400F-A470-C7F115C8BC93}"/>
              </a:ext>
            </a:extLst>
          </p:cNvPr>
          <p:cNvSpPr>
            <a:spLocks noChangeShapeType="1"/>
          </p:cNvSpPr>
          <p:nvPr/>
        </p:nvSpPr>
        <p:spPr bwMode="auto">
          <a:xfrm>
            <a:off x="1752600" y="1981200"/>
            <a:ext cx="53340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zh-CN" altLang="en-US"/>
          </a:p>
        </p:txBody>
      </p:sp>
      <p:grpSp>
        <p:nvGrpSpPr>
          <p:cNvPr id="4111" name="Group 31">
            <a:extLst>
              <a:ext uri="{FF2B5EF4-FFF2-40B4-BE49-F238E27FC236}">
                <a16:creationId xmlns:a16="http://schemas.microsoft.com/office/drawing/2014/main" id="{0CD76B66-0B1D-47BC-A523-DB05996E808B}"/>
              </a:ext>
            </a:extLst>
          </p:cNvPr>
          <p:cNvGrpSpPr>
            <a:grpSpLocks/>
          </p:cNvGrpSpPr>
          <p:nvPr/>
        </p:nvGrpSpPr>
        <p:grpSpPr bwMode="auto">
          <a:xfrm>
            <a:off x="1774825" y="620713"/>
            <a:ext cx="7327900" cy="685800"/>
            <a:chOff x="144" y="384"/>
            <a:chExt cx="4616" cy="432"/>
          </a:xfrm>
        </p:grpSpPr>
        <p:sp>
          <p:nvSpPr>
            <p:cNvPr id="4112" name="Rectangle 32">
              <a:hlinkClick r:id="rId6" action="ppaction://hlinksldjump"/>
              <a:extLst>
                <a:ext uri="{FF2B5EF4-FFF2-40B4-BE49-F238E27FC236}">
                  <a16:creationId xmlns:a16="http://schemas.microsoft.com/office/drawing/2014/main" id="{4E5E8338-33F4-41A2-A070-150DBC9C5E60}"/>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solidFill>
                    <a:schemeClr val="tx2"/>
                  </a:solidFill>
                </a:rPr>
                <a:t>第十八章  神经系统遗传性疾病 </a:t>
              </a:r>
              <a:r>
                <a:rPr lang="zh-CN" altLang="en-US" b="1">
                  <a:solidFill>
                    <a:schemeClr val="tx2"/>
                  </a:solidFill>
                </a:rPr>
                <a:t>  </a:t>
              </a:r>
            </a:p>
          </p:txBody>
        </p:sp>
        <p:pic>
          <p:nvPicPr>
            <p:cNvPr id="4113" name="Picture 33" descr="图片1">
              <a:extLst>
                <a:ext uri="{FF2B5EF4-FFF2-40B4-BE49-F238E27FC236}">
                  <a16:creationId xmlns:a16="http://schemas.microsoft.com/office/drawing/2014/main" id="{6D4E2F56-8232-491B-83B9-770CF011F600}"/>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3">
            <a:extLst>
              <a:ext uri="{FF2B5EF4-FFF2-40B4-BE49-F238E27FC236}">
                <a16:creationId xmlns:a16="http://schemas.microsoft.com/office/drawing/2014/main" id="{709038E7-9C65-44AC-AFE3-40B6F8A2863F}"/>
              </a:ext>
            </a:extLst>
          </p:cNvPr>
          <p:cNvSpPr>
            <a:spLocks noChangeArrowheads="1"/>
          </p:cNvSpPr>
          <p:nvPr/>
        </p:nvSpPr>
        <p:spPr bwMode="auto">
          <a:xfrm>
            <a:off x="2711450" y="2924175"/>
            <a:ext cx="7056438" cy="3168650"/>
          </a:xfrm>
          <a:prstGeom prst="roundRect">
            <a:avLst>
              <a:gd name="adj" fmla="val 11051"/>
            </a:avLst>
          </a:prstGeom>
          <a:solidFill>
            <a:srgbClr val="0000FF">
              <a:alpha val="5098"/>
            </a:srgbClr>
          </a:solidFill>
          <a:ln w="19050" cap="rnd">
            <a:solidFill>
              <a:srgbClr val="FF9900"/>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marL="457200" indent="-457200" eaLnBrk="1" hangingPunct="1">
              <a:lnSpc>
                <a:spcPct val="150000"/>
              </a:lnSpc>
              <a:spcBef>
                <a:spcPct val="0"/>
              </a:spcBef>
              <a:buClr>
                <a:srgbClr val="FF0000"/>
              </a:buClr>
              <a:buFont typeface="Arial" panose="020B0604020202020204" pitchFamily="34" charset="0"/>
              <a:buChar char="•"/>
            </a:pPr>
            <a:r>
              <a:rPr lang="zh-CN" altLang="en-US" b="1">
                <a:latin typeface="Arial" panose="020B0604020202020204" pitchFamily="34" charset="0"/>
              </a:rPr>
              <a:t>是否为遗传病</a:t>
            </a:r>
          </a:p>
          <a:p>
            <a:pPr marL="457200" indent="-457200" eaLnBrk="1" hangingPunct="1">
              <a:lnSpc>
                <a:spcPct val="150000"/>
              </a:lnSpc>
              <a:spcBef>
                <a:spcPct val="0"/>
              </a:spcBef>
              <a:buClr>
                <a:srgbClr val="FF0000"/>
              </a:buClr>
              <a:buFont typeface="Arial" panose="020B0604020202020204" pitchFamily="34" charset="0"/>
              <a:buChar char="•"/>
            </a:pPr>
            <a:r>
              <a:rPr lang="zh-CN" altLang="en-US" b="1">
                <a:latin typeface="Arial" panose="020B0604020202020204" pitchFamily="34" charset="0"/>
              </a:rPr>
              <a:t>是单基因</a:t>
            </a:r>
            <a:r>
              <a:rPr lang="en-US" altLang="zh-CN" b="1">
                <a:latin typeface="Arial" panose="020B0604020202020204" pitchFamily="34" charset="0"/>
              </a:rPr>
              <a:t>/</a:t>
            </a:r>
            <a:r>
              <a:rPr lang="zh-CN" altLang="en-US" b="1">
                <a:latin typeface="Arial" panose="020B0604020202020204" pitchFamily="34" charset="0"/>
              </a:rPr>
              <a:t>多基因</a:t>
            </a:r>
            <a:r>
              <a:rPr lang="en-US" altLang="zh-CN" b="1">
                <a:latin typeface="Arial" panose="020B0604020202020204" pitchFamily="34" charset="0"/>
              </a:rPr>
              <a:t>/</a:t>
            </a:r>
            <a:r>
              <a:rPr lang="zh-CN" altLang="en-US" b="1">
                <a:latin typeface="Arial" panose="020B0604020202020204" pitchFamily="34" charset="0"/>
              </a:rPr>
              <a:t>线粒体遗传</a:t>
            </a:r>
          </a:p>
          <a:p>
            <a:pPr marL="457200" indent="-457200" eaLnBrk="1" hangingPunct="1">
              <a:lnSpc>
                <a:spcPct val="150000"/>
              </a:lnSpc>
              <a:spcBef>
                <a:spcPct val="0"/>
              </a:spcBef>
              <a:buClr>
                <a:srgbClr val="FF0000"/>
              </a:buClr>
              <a:buFont typeface="Arial" panose="020B0604020202020204" pitchFamily="34" charset="0"/>
              <a:buChar char="•"/>
            </a:pPr>
            <a:r>
              <a:rPr lang="zh-CN" altLang="en-US" b="1">
                <a:latin typeface="Arial" panose="020B0604020202020204" pitchFamily="34" charset="0"/>
              </a:rPr>
              <a:t>是显性</a:t>
            </a:r>
            <a:r>
              <a:rPr lang="en-US" altLang="zh-CN" b="1">
                <a:latin typeface="Arial" panose="020B0604020202020204" pitchFamily="34" charset="0"/>
              </a:rPr>
              <a:t>/</a:t>
            </a:r>
            <a:r>
              <a:rPr lang="zh-CN" altLang="en-US" b="1">
                <a:latin typeface="Arial" panose="020B0604020202020204" pitchFamily="34" charset="0"/>
              </a:rPr>
              <a:t>隐性遗传</a:t>
            </a:r>
          </a:p>
          <a:p>
            <a:pPr marL="457200" indent="-457200" eaLnBrk="1" hangingPunct="1">
              <a:lnSpc>
                <a:spcPct val="150000"/>
              </a:lnSpc>
              <a:spcBef>
                <a:spcPct val="0"/>
              </a:spcBef>
              <a:buClr>
                <a:srgbClr val="FF0000"/>
              </a:buClr>
              <a:buFont typeface="Arial" panose="020B0604020202020204" pitchFamily="34" charset="0"/>
              <a:buChar char="•"/>
            </a:pPr>
            <a:r>
              <a:rPr lang="zh-CN" altLang="en-US" b="1">
                <a:latin typeface="Arial" panose="020B0604020202020204" pitchFamily="34" charset="0"/>
              </a:rPr>
              <a:t>有无遗传早现现象</a:t>
            </a:r>
          </a:p>
        </p:txBody>
      </p:sp>
      <p:sp>
        <p:nvSpPr>
          <p:cNvPr id="31747" name="AutoShape 31">
            <a:extLst>
              <a:ext uri="{FF2B5EF4-FFF2-40B4-BE49-F238E27FC236}">
                <a16:creationId xmlns:a16="http://schemas.microsoft.com/office/drawing/2014/main" id="{91E03D57-2CA5-40FE-A5C5-9ACF950C2246}"/>
              </a:ext>
            </a:extLst>
          </p:cNvPr>
          <p:cNvSpPr>
            <a:spLocks noChangeArrowheads="1"/>
          </p:cNvSpPr>
          <p:nvPr/>
        </p:nvSpPr>
        <p:spPr bwMode="auto">
          <a:xfrm>
            <a:off x="3503613" y="2419350"/>
            <a:ext cx="5688012" cy="649288"/>
          </a:xfrm>
          <a:prstGeom prst="roundRect">
            <a:avLst>
              <a:gd name="adj" fmla="val 16667"/>
            </a:avLst>
          </a:prstGeom>
          <a:gradFill rotWithShape="1">
            <a:gsLst>
              <a:gs pos="0">
                <a:srgbClr val="996633">
                  <a:alpha val="60001"/>
                </a:srgbClr>
              </a:gs>
              <a:gs pos="100000">
                <a:srgbClr val="FFFFFF"/>
              </a:gs>
            </a:gsLst>
            <a:lin ang="5400000" scaled="1"/>
          </a:gradFill>
          <a:ln w="9525">
            <a:solidFill>
              <a:srgbClr val="FF6600"/>
            </a:solidFill>
            <a:round/>
            <a:headEnd/>
            <a:tailEnd/>
          </a:ln>
        </p:spPr>
        <p:txBody>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latin typeface="Arial" panose="020B0604020202020204" pitchFamily="34" charset="0"/>
              </a:rPr>
              <a:t>画出的系谱图 </a:t>
            </a:r>
          </a:p>
        </p:txBody>
      </p:sp>
      <p:grpSp>
        <p:nvGrpSpPr>
          <p:cNvPr id="31748" name="Group 17">
            <a:extLst>
              <a:ext uri="{FF2B5EF4-FFF2-40B4-BE49-F238E27FC236}">
                <a16:creationId xmlns:a16="http://schemas.microsoft.com/office/drawing/2014/main" id="{0422872E-69E2-481F-9FE9-D8CF4066C63C}"/>
              </a:ext>
            </a:extLst>
          </p:cNvPr>
          <p:cNvGrpSpPr>
            <a:grpSpLocks/>
          </p:cNvGrpSpPr>
          <p:nvPr/>
        </p:nvGrpSpPr>
        <p:grpSpPr bwMode="auto">
          <a:xfrm>
            <a:off x="1524000" y="381000"/>
            <a:ext cx="228600" cy="6248400"/>
            <a:chOff x="0" y="240"/>
            <a:chExt cx="144" cy="3936"/>
          </a:xfrm>
        </p:grpSpPr>
        <p:grpSp>
          <p:nvGrpSpPr>
            <p:cNvPr id="31755" name="Group 3">
              <a:extLst>
                <a:ext uri="{FF2B5EF4-FFF2-40B4-BE49-F238E27FC236}">
                  <a16:creationId xmlns:a16="http://schemas.microsoft.com/office/drawing/2014/main" id="{D8279E45-24E9-4B79-9715-F4CA26A3FC28}"/>
                </a:ext>
              </a:extLst>
            </p:cNvPr>
            <p:cNvGrpSpPr>
              <a:grpSpLocks/>
            </p:cNvGrpSpPr>
            <p:nvPr/>
          </p:nvGrpSpPr>
          <p:grpSpPr bwMode="auto">
            <a:xfrm>
              <a:off x="0" y="240"/>
              <a:ext cx="96" cy="3936"/>
              <a:chOff x="-8" y="768"/>
              <a:chExt cx="136" cy="3552"/>
            </a:xfrm>
          </p:grpSpPr>
          <p:sp>
            <p:nvSpPr>
              <p:cNvPr id="31757" name="Rectangle 4">
                <a:extLst>
                  <a:ext uri="{FF2B5EF4-FFF2-40B4-BE49-F238E27FC236}">
                    <a16:creationId xmlns:a16="http://schemas.microsoft.com/office/drawing/2014/main" id="{4915D90C-2F0C-410A-9869-A3E4751C81A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31758" name="Line 5">
                <a:extLst>
                  <a:ext uri="{FF2B5EF4-FFF2-40B4-BE49-F238E27FC236}">
                    <a16:creationId xmlns:a16="http://schemas.microsoft.com/office/drawing/2014/main" id="{129D8B34-6120-49C2-8946-C16E3AD96DF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1756" name="Line 18">
              <a:extLst>
                <a:ext uri="{FF2B5EF4-FFF2-40B4-BE49-F238E27FC236}">
                  <a16:creationId xmlns:a16="http://schemas.microsoft.com/office/drawing/2014/main" id="{FAFECE3C-472B-48FF-A36A-078E4BF405F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31749" name="Group 38">
            <a:extLst>
              <a:ext uri="{FF2B5EF4-FFF2-40B4-BE49-F238E27FC236}">
                <a16:creationId xmlns:a16="http://schemas.microsoft.com/office/drawing/2014/main" id="{5198E6C8-62BB-489A-8C5A-0F035266283B}"/>
              </a:ext>
            </a:extLst>
          </p:cNvPr>
          <p:cNvGrpSpPr>
            <a:grpSpLocks/>
          </p:cNvGrpSpPr>
          <p:nvPr/>
        </p:nvGrpSpPr>
        <p:grpSpPr bwMode="auto">
          <a:xfrm>
            <a:off x="1752601" y="1371601"/>
            <a:ext cx="2543175" cy="519113"/>
            <a:chOff x="144" y="816"/>
            <a:chExt cx="2688" cy="342"/>
          </a:xfrm>
        </p:grpSpPr>
        <p:sp>
          <p:nvSpPr>
            <p:cNvPr id="31753" name="Rectangle 39">
              <a:extLst>
                <a:ext uri="{FF2B5EF4-FFF2-40B4-BE49-F238E27FC236}">
                  <a16:creationId xmlns:a16="http://schemas.microsoft.com/office/drawing/2014/main" id="{5242158C-7EF9-4859-B9C6-97AABF8D877E}"/>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系谱分析</a:t>
              </a:r>
            </a:p>
          </p:txBody>
        </p:sp>
        <p:sp>
          <p:nvSpPr>
            <p:cNvPr id="31754" name="Line 40">
              <a:extLst>
                <a:ext uri="{FF2B5EF4-FFF2-40B4-BE49-F238E27FC236}">
                  <a16:creationId xmlns:a16="http://schemas.microsoft.com/office/drawing/2014/main" id="{7F7F0653-F992-41D6-B4DC-42DD6F53852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31750" name="Group 47">
            <a:extLst>
              <a:ext uri="{FF2B5EF4-FFF2-40B4-BE49-F238E27FC236}">
                <a16:creationId xmlns:a16="http://schemas.microsoft.com/office/drawing/2014/main" id="{A352908F-D198-4561-A22F-30656573A0C7}"/>
              </a:ext>
            </a:extLst>
          </p:cNvPr>
          <p:cNvGrpSpPr>
            <a:grpSpLocks/>
          </p:cNvGrpSpPr>
          <p:nvPr/>
        </p:nvGrpSpPr>
        <p:grpSpPr bwMode="auto">
          <a:xfrm>
            <a:off x="1774825" y="620713"/>
            <a:ext cx="7327900" cy="685800"/>
            <a:chOff x="144" y="384"/>
            <a:chExt cx="4616" cy="432"/>
          </a:xfrm>
        </p:grpSpPr>
        <p:sp>
          <p:nvSpPr>
            <p:cNvPr id="31751" name="Rectangle 48">
              <a:hlinkClick r:id="rId2" action="ppaction://hlinksldjump"/>
              <a:extLst>
                <a:ext uri="{FF2B5EF4-FFF2-40B4-BE49-F238E27FC236}">
                  <a16:creationId xmlns:a16="http://schemas.microsoft.com/office/drawing/2014/main" id="{EC6699AE-99B1-40D8-BF3D-899C35954FB6}"/>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31752" name="Picture 49" descr="图片1">
              <a:extLst>
                <a:ext uri="{FF2B5EF4-FFF2-40B4-BE49-F238E27FC236}">
                  <a16:creationId xmlns:a16="http://schemas.microsoft.com/office/drawing/2014/main" id="{9B8195EB-27D2-4E44-B8BE-ACB7D8BA752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9">
            <a:extLst>
              <a:ext uri="{FF2B5EF4-FFF2-40B4-BE49-F238E27FC236}">
                <a16:creationId xmlns:a16="http://schemas.microsoft.com/office/drawing/2014/main" id="{11FDBF8F-611C-4729-9D41-32C5C0BF051F}"/>
              </a:ext>
            </a:extLst>
          </p:cNvPr>
          <p:cNvGrpSpPr>
            <a:grpSpLocks/>
          </p:cNvGrpSpPr>
          <p:nvPr/>
        </p:nvGrpSpPr>
        <p:grpSpPr bwMode="auto">
          <a:xfrm>
            <a:off x="1524000" y="381000"/>
            <a:ext cx="228600" cy="6248400"/>
            <a:chOff x="0" y="240"/>
            <a:chExt cx="144" cy="3936"/>
          </a:xfrm>
        </p:grpSpPr>
        <p:grpSp>
          <p:nvGrpSpPr>
            <p:cNvPr id="32794" name="Group 3">
              <a:extLst>
                <a:ext uri="{FF2B5EF4-FFF2-40B4-BE49-F238E27FC236}">
                  <a16:creationId xmlns:a16="http://schemas.microsoft.com/office/drawing/2014/main" id="{C10BA66A-F0D0-4EF6-8D13-68992F056BFF}"/>
                </a:ext>
              </a:extLst>
            </p:cNvPr>
            <p:cNvGrpSpPr>
              <a:grpSpLocks/>
            </p:cNvGrpSpPr>
            <p:nvPr/>
          </p:nvGrpSpPr>
          <p:grpSpPr bwMode="auto">
            <a:xfrm>
              <a:off x="0" y="240"/>
              <a:ext cx="96" cy="3936"/>
              <a:chOff x="-8" y="768"/>
              <a:chExt cx="136" cy="3552"/>
            </a:xfrm>
          </p:grpSpPr>
          <p:sp>
            <p:nvSpPr>
              <p:cNvPr id="32796" name="Rectangle 4">
                <a:extLst>
                  <a:ext uri="{FF2B5EF4-FFF2-40B4-BE49-F238E27FC236}">
                    <a16:creationId xmlns:a16="http://schemas.microsoft.com/office/drawing/2014/main" id="{790AAB68-6F21-44F5-8150-00D07E81140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32797" name="Line 5">
                <a:extLst>
                  <a:ext uri="{FF2B5EF4-FFF2-40B4-BE49-F238E27FC236}">
                    <a16:creationId xmlns:a16="http://schemas.microsoft.com/office/drawing/2014/main" id="{666BAEB7-0753-4467-B44F-677E9E2110A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2795" name="Line 18">
              <a:extLst>
                <a:ext uri="{FF2B5EF4-FFF2-40B4-BE49-F238E27FC236}">
                  <a16:creationId xmlns:a16="http://schemas.microsoft.com/office/drawing/2014/main" id="{4A3795D6-83F2-42B7-A098-0A663BFE1B7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32771" name="AutoShape 5">
            <a:extLst>
              <a:ext uri="{FF2B5EF4-FFF2-40B4-BE49-F238E27FC236}">
                <a16:creationId xmlns:a16="http://schemas.microsoft.com/office/drawing/2014/main" id="{76221D70-90E2-4019-B19C-ABA025E3E58A}"/>
              </a:ext>
            </a:extLst>
          </p:cNvPr>
          <p:cNvSpPr>
            <a:spLocks noChangeArrowheads="1"/>
          </p:cNvSpPr>
          <p:nvPr/>
        </p:nvSpPr>
        <p:spPr bwMode="auto">
          <a:xfrm>
            <a:off x="2424114" y="3640138"/>
            <a:ext cx="2681287" cy="26670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a:spcBef>
                <a:spcPct val="0"/>
              </a:spcBef>
            </a:pPr>
            <a:endParaRPr lang="zh-CN" altLang="zh-CN" sz="1800">
              <a:latin typeface="Verdana" panose="020B0604030504040204" pitchFamily="34" charset="0"/>
            </a:endParaRPr>
          </a:p>
        </p:txBody>
      </p:sp>
      <p:sp>
        <p:nvSpPr>
          <p:cNvPr id="32772" name="Text Box 6">
            <a:extLst>
              <a:ext uri="{FF2B5EF4-FFF2-40B4-BE49-F238E27FC236}">
                <a16:creationId xmlns:a16="http://schemas.microsoft.com/office/drawing/2014/main" id="{6BF8FCF9-DC10-44B6-8AFD-6EDEFBF0B62C}"/>
              </a:ext>
            </a:extLst>
          </p:cNvPr>
          <p:cNvSpPr txBox="1">
            <a:spLocks noChangeArrowheads="1"/>
          </p:cNvSpPr>
          <p:nvPr/>
        </p:nvSpPr>
        <p:spPr bwMode="auto">
          <a:xfrm>
            <a:off x="2495550" y="3840164"/>
            <a:ext cx="24574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spcBef>
                <a:spcPct val="0"/>
              </a:spcBef>
            </a:pPr>
            <a:r>
              <a:rPr lang="zh-CN" altLang="en-US" b="1"/>
              <a:t>假肥大型肌营养不良 </a:t>
            </a:r>
          </a:p>
          <a:p>
            <a:pPr>
              <a:spcBef>
                <a:spcPct val="0"/>
              </a:spcBef>
            </a:pPr>
            <a:endParaRPr lang="zh-CN" altLang="en-US" b="1"/>
          </a:p>
          <a:p>
            <a:pPr>
              <a:spcBef>
                <a:spcPct val="0"/>
              </a:spcBef>
            </a:pPr>
            <a:r>
              <a:rPr lang="zh-CN" altLang="en-US" b="1"/>
              <a:t>血清肌酸激酶 </a:t>
            </a:r>
          </a:p>
        </p:txBody>
      </p:sp>
      <p:sp>
        <p:nvSpPr>
          <p:cNvPr id="344071" name="未知">
            <a:extLst>
              <a:ext uri="{FF2B5EF4-FFF2-40B4-BE49-F238E27FC236}">
                <a16:creationId xmlns:a16="http://schemas.microsoft.com/office/drawing/2014/main" id="{00E6F1C6-D299-495A-B429-6FD24D80119E}"/>
              </a:ext>
            </a:extLst>
          </p:cNvPr>
          <p:cNvSpPr>
            <a:spLocks/>
          </p:cNvSpPr>
          <p:nvPr/>
        </p:nvSpPr>
        <p:spPr bwMode="auto">
          <a:xfrm>
            <a:off x="4899025" y="3543301"/>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p:spPr>
        <p:txBody>
          <a:bodyPr/>
          <a:lstStyle/>
          <a:p>
            <a:pPr>
              <a:defRPr/>
            </a:pPr>
            <a:endParaRPr lang="zh-CN" altLang="en-US"/>
          </a:p>
        </p:txBody>
      </p:sp>
      <p:sp>
        <p:nvSpPr>
          <p:cNvPr id="32774" name="AutoShape 8">
            <a:extLst>
              <a:ext uri="{FF2B5EF4-FFF2-40B4-BE49-F238E27FC236}">
                <a16:creationId xmlns:a16="http://schemas.microsoft.com/office/drawing/2014/main" id="{C5415055-1960-458D-90FF-905C791A64F9}"/>
              </a:ext>
            </a:extLst>
          </p:cNvPr>
          <p:cNvSpPr>
            <a:spLocks noChangeAspect="1" noChangeArrowheads="1" noTextEdit="1"/>
          </p:cNvSpPr>
          <p:nvPr/>
        </p:nvSpPr>
        <p:spPr bwMode="auto">
          <a:xfrm flipH="1">
            <a:off x="6545264" y="3540125"/>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32775" name="Group 9">
            <a:extLst>
              <a:ext uri="{FF2B5EF4-FFF2-40B4-BE49-F238E27FC236}">
                <a16:creationId xmlns:a16="http://schemas.microsoft.com/office/drawing/2014/main" id="{286C8BEA-60C2-4A85-95EE-E7EA86F57E85}"/>
              </a:ext>
            </a:extLst>
          </p:cNvPr>
          <p:cNvGrpSpPr>
            <a:grpSpLocks/>
          </p:cNvGrpSpPr>
          <p:nvPr/>
        </p:nvGrpSpPr>
        <p:grpSpPr bwMode="auto">
          <a:xfrm>
            <a:off x="4724400" y="1916114"/>
            <a:ext cx="2998788" cy="1601787"/>
            <a:chOff x="0" y="0"/>
            <a:chExt cx="1889" cy="1009"/>
          </a:xfrm>
        </p:grpSpPr>
        <p:grpSp>
          <p:nvGrpSpPr>
            <p:cNvPr id="32785" name="Group 10">
              <a:extLst>
                <a:ext uri="{FF2B5EF4-FFF2-40B4-BE49-F238E27FC236}">
                  <a16:creationId xmlns:a16="http://schemas.microsoft.com/office/drawing/2014/main" id="{269E1623-EFC9-4513-A752-792FDDC452A0}"/>
                </a:ext>
              </a:extLst>
            </p:cNvPr>
            <p:cNvGrpSpPr>
              <a:grpSpLocks/>
            </p:cNvGrpSpPr>
            <p:nvPr/>
          </p:nvGrpSpPr>
          <p:grpSpPr bwMode="auto">
            <a:xfrm>
              <a:off x="0" y="0"/>
              <a:ext cx="1889" cy="1009"/>
              <a:chOff x="0" y="0"/>
              <a:chExt cx="1889" cy="1009"/>
            </a:xfrm>
          </p:grpSpPr>
          <p:grpSp>
            <p:nvGrpSpPr>
              <p:cNvPr id="32787" name="Group 11">
                <a:extLst>
                  <a:ext uri="{FF2B5EF4-FFF2-40B4-BE49-F238E27FC236}">
                    <a16:creationId xmlns:a16="http://schemas.microsoft.com/office/drawing/2014/main" id="{AFE9F7B9-F094-49A7-AC88-8D73B95956EB}"/>
                  </a:ext>
                </a:extLst>
              </p:cNvPr>
              <p:cNvGrpSpPr>
                <a:grpSpLocks/>
              </p:cNvGrpSpPr>
              <p:nvPr/>
            </p:nvGrpSpPr>
            <p:grpSpPr bwMode="auto">
              <a:xfrm>
                <a:off x="0" y="90"/>
                <a:ext cx="1889" cy="919"/>
                <a:chOff x="0" y="0"/>
                <a:chExt cx="1926" cy="937"/>
              </a:xfrm>
            </p:grpSpPr>
            <p:sp>
              <p:nvSpPr>
                <p:cNvPr id="344076" name="Oval 12">
                  <a:extLst>
                    <a:ext uri="{FF2B5EF4-FFF2-40B4-BE49-F238E27FC236}">
                      <a16:creationId xmlns:a16="http://schemas.microsoft.com/office/drawing/2014/main" id="{4FD4F526-3876-463A-9682-94242EC671D9}"/>
                    </a:ext>
                  </a:extLst>
                </p:cNvPr>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p:spPr>
              <p:txBody>
                <a:bodyPr wrap="none" anchor="ctr"/>
                <a:lstStyle/>
                <a:p>
                  <a:pPr>
                    <a:defRPr/>
                  </a:pPr>
                  <a:endParaRPr lang="zh-CN" altLang="en-US"/>
                </a:p>
              </p:txBody>
            </p:sp>
            <p:sp>
              <p:nvSpPr>
                <p:cNvPr id="344077" name="Oval 13">
                  <a:extLst>
                    <a:ext uri="{FF2B5EF4-FFF2-40B4-BE49-F238E27FC236}">
                      <a16:creationId xmlns:a16="http://schemas.microsoft.com/office/drawing/2014/main" id="{C1D08C8B-3CEA-4757-A242-11B4A7DCBEAD}"/>
                    </a:ext>
                  </a:extLst>
                </p:cNvPr>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p:spPr>
              <p:txBody>
                <a:bodyPr wrap="none" anchor="ctr"/>
                <a:lstStyle/>
                <a:p>
                  <a:pPr>
                    <a:defRPr/>
                  </a:pPr>
                  <a:endParaRPr lang="zh-CN" altLang="en-US"/>
                </a:p>
              </p:txBody>
            </p:sp>
          </p:grpSp>
          <p:sp>
            <p:nvSpPr>
              <p:cNvPr id="344078" name="Oval 14">
                <a:extLst>
                  <a:ext uri="{FF2B5EF4-FFF2-40B4-BE49-F238E27FC236}">
                    <a16:creationId xmlns:a16="http://schemas.microsoft.com/office/drawing/2014/main" id="{1319EB57-E4AD-4FE7-82CC-89C7ED0E16AF}"/>
                  </a:ext>
                </a:extLst>
              </p:cNvPr>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p:spPr>
            <p:txBody>
              <a:bodyPr vert="eaVert" wrap="none" anchor="ctr"/>
              <a:lstStyle/>
              <a:p>
                <a:pPr>
                  <a:defRPr/>
                </a:pPr>
                <a:endParaRPr lang="zh-CN" altLang="en-US"/>
              </a:p>
            </p:txBody>
          </p:sp>
          <p:sp>
            <p:nvSpPr>
              <p:cNvPr id="344079" name="Oval 15">
                <a:extLst>
                  <a:ext uri="{FF2B5EF4-FFF2-40B4-BE49-F238E27FC236}">
                    <a16:creationId xmlns:a16="http://schemas.microsoft.com/office/drawing/2014/main" id="{36B4761E-336A-4035-9CAF-E9AEF7AEE940}"/>
                  </a:ext>
                </a:extLst>
              </p:cNvPr>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p:spPr>
            <p:txBody>
              <a:bodyPr vert="eaVert" wrap="none" anchor="ctr"/>
              <a:lstStyle/>
              <a:p>
                <a:pPr>
                  <a:defRPr/>
                </a:pPr>
                <a:endParaRPr lang="zh-CN" altLang="en-US"/>
              </a:p>
            </p:txBody>
          </p:sp>
          <p:sp>
            <p:nvSpPr>
              <p:cNvPr id="344080" name="Oval 16">
                <a:extLst>
                  <a:ext uri="{FF2B5EF4-FFF2-40B4-BE49-F238E27FC236}">
                    <a16:creationId xmlns:a16="http://schemas.microsoft.com/office/drawing/2014/main" id="{1A6EDB2B-29EC-488A-B262-8D6BD99F4BDC}"/>
                  </a:ext>
                </a:extLst>
              </p:cNvPr>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p:spPr>
            <p:txBody>
              <a:bodyPr vert="eaVert" wrap="none" anchor="ctr"/>
              <a:lstStyle/>
              <a:p>
                <a:pPr>
                  <a:defRPr/>
                </a:pPr>
                <a:endParaRPr lang="zh-CN" altLang="en-US"/>
              </a:p>
            </p:txBody>
          </p:sp>
          <p:sp>
            <p:nvSpPr>
              <p:cNvPr id="344081" name="Oval 17">
                <a:extLst>
                  <a:ext uri="{FF2B5EF4-FFF2-40B4-BE49-F238E27FC236}">
                    <a16:creationId xmlns:a16="http://schemas.microsoft.com/office/drawing/2014/main" id="{7BF502E9-C918-41C1-8242-88C584A26D4D}"/>
                  </a:ext>
                </a:extLst>
              </p:cNvPr>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p:spPr>
            <p:txBody>
              <a:bodyPr vert="eaVert" wrap="none" anchor="ctr"/>
              <a:lstStyle/>
              <a:p>
                <a:pPr>
                  <a:defRPr/>
                </a:pPr>
                <a:endParaRPr lang="zh-CN" altLang="en-US"/>
              </a:p>
            </p:txBody>
          </p:sp>
        </p:grpSp>
        <p:sp>
          <p:nvSpPr>
            <p:cNvPr id="32786" name="Text Box 18">
              <a:extLst>
                <a:ext uri="{FF2B5EF4-FFF2-40B4-BE49-F238E27FC236}">
                  <a16:creationId xmlns:a16="http://schemas.microsoft.com/office/drawing/2014/main" id="{B945D3C5-5309-4DBA-8F46-361E2B583852}"/>
                </a:ext>
              </a:extLst>
            </p:cNvPr>
            <p:cNvSpPr txBox="1">
              <a:spLocks noChangeArrowheads="1"/>
            </p:cNvSpPr>
            <p:nvPr/>
          </p:nvSpPr>
          <p:spPr bwMode="auto">
            <a:xfrm>
              <a:off x="351" y="95"/>
              <a:ext cx="112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t> </a:t>
              </a:r>
              <a:r>
                <a:rPr lang="zh-CN" altLang="en-US" b="1"/>
                <a:t>生化检查 </a:t>
              </a:r>
            </a:p>
          </p:txBody>
        </p:sp>
      </p:grpSp>
      <p:sp>
        <p:nvSpPr>
          <p:cNvPr id="32776" name="AutoShape 20">
            <a:extLst>
              <a:ext uri="{FF2B5EF4-FFF2-40B4-BE49-F238E27FC236}">
                <a16:creationId xmlns:a16="http://schemas.microsoft.com/office/drawing/2014/main" id="{96DDFFDD-8DBA-42B3-B47C-AEB1C7C87090}"/>
              </a:ext>
            </a:extLst>
          </p:cNvPr>
          <p:cNvSpPr>
            <a:spLocks noChangeArrowheads="1"/>
          </p:cNvSpPr>
          <p:nvPr/>
        </p:nvSpPr>
        <p:spPr bwMode="auto">
          <a:xfrm>
            <a:off x="7239000" y="3640138"/>
            <a:ext cx="2744788" cy="26670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a:spcBef>
                <a:spcPct val="0"/>
              </a:spcBef>
            </a:pPr>
            <a:endParaRPr lang="zh-CN" altLang="zh-CN" sz="1800">
              <a:latin typeface="Verdana" panose="020B0604030504040204" pitchFamily="34" charset="0"/>
            </a:endParaRPr>
          </a:p>
        </p:txBody>
      </p:sp>
      <p:sp>
        <p:nvSpPr>
          <p:cNvPr id="32777" name="Text Box 21">
            <a:extLst>
              <a:ext uri="{FF2B5EF4-FFF2-40B4-BE49-F238E27FC236}">
                <a16:creationId xmlns:a16="http://schemas.microsoft.com/office/drawing/2014/main" id="{C6C6304E-62CB-44E0-9247-2DA8D1E5729B}"/>
              </a:ext>
            </a:extLst>
          </p:cNvPr>
          <p:cNvSpPr txBox="1">
            <a:spLocks noChangeArrowheads="1"/>
          </p:cNvSpPr>
          <p:nvPr/>
        </p:nvSpPr>
        <p:spPr bwMode="auto">
          <a:xfrm>
            <a:off x="7319964" y="3868739"/>
            <a:ext cx="2592387"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肝豆状核变性 </a:t>
            </a:r>
          </a:p>
          <a:p>
            <a:pPr eaLnBrk="1" hangingPunct="1"/>
            <a:endParaRPr lang="zh-CN" altLang="en-US" b="1"/>
          </a:p>
          <a:p>
            <a:pPr eaLnBrk="1" hangingPunct="1"/>
            <a:r>
              <a:rPr lang="zh-CN" altLang="en-US" b="1"/>
              <a:t>血清铜和铜蓝蛋</a:t>
            </a:r>
            <a:r>
              <a:rPr lang="en-US" altLang="zh-CN" b="1"/>
              <a:t>(CP) </a:t>
            </a:r>
            <a:r>
              <a:rPr lang="zh-CN" altLang="en-US" b="1"/>
              <a:t>、尿铜 </a:t>
            </a:r>
          </a:p>
        </p:txBody>
      </p:sp>
      <p:sp>
        <p:nvSpPr>
          <p:cNvPr id="344086" name="未知">
            <a:extLst>
              <a:ext uri="{FF2B5EF4-FFF2-40B4-BE49-F238E27FC236}">
                <a16:creationId xmlns:a16="http://schemas.microsoft.com/office/drawing/2014/main" id="{DE53CCD7-A7EF-4947-955C-F5B99DC8FFCA}"/>
              </a:ext>
            </a:extLst>
          </p:cNvPr>
          <p:cNvSpPr>
            <a:spLocks/>
          </p:cNvSpPr>
          <p:nvPr/>
        </p:nvSpPr>
        <p:spPr bwMode="auto">
          <a:xfrm flipH="1">
            <a:off x="6551614" y="3543301"/>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p:spPr>
        <p:txBody>
          <a:bodyPr/>
          <a:lstStyle/>
          <a:p>
            <a:pPr>
              <a:defRPr/>
            </a:pPr>
            <a:endParaRPr lang="zh-CN" altLang="en-US"/>
          </a:p>
        </p:txBody>
      </p:sp>
      <p:grpSp>
        <p:nvGrpSpPr>
          <p:cNvPr id="32779" name="Group 23">
            <a:extLst>
              <a:ext uri="{FF2B5EF4-FFF2-40B4-BE49-F238E27FC236}">
                <a16:creationId xmlns:a16="http://schemas.microsoft.com/office/drawing/2014/main" id="{4378F582-EFC9-469A-BF32-FEE72342CEAD}"/>
              </a:ext>
            </a:extLst>
          </p:cNvPr>
          <p:cNvGrpSpPr>
            <a:grpSpLocks/>
          </p:cNvGrpSpPr>
          <p:nvPr/>
        </p:nvGrpSpPr>
        <p:grpSpPr bwMode="auto">
          <a:xfrm>
            <a:off x="1752601" y="1371601"/>
            <a:ext cx="2614613" cy="519113"/>
            <a:chOff x="144" y="816"/>
            <a:chExt cx="2688" cy="342"/>
          </a:xfrm>
        </p:grpSpPr>
        <p:sp>
          <p:nvSpPr>
            <p:cNvPr id="32783" name="Rectangle 24">
              <a:extLst>
                <a:ext uri="{FF2B5EF4-FFF2-40B4-BE49-F238E27FC236}">
                  <a16:creationId xmlns:a16="http://schemas.microsoft.com/office/drawing/2014/main" id="{933BD077-308D-49E8-94E1-54FE1890382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常规辅助检查 </a:t>
              </a:r>
            </a:p>
          </p:txBody>
        </p:sp>
        <p:sp>
          <p:nvSpPr>
            <p:cNvPr id="32784" name="Line 25">
              <a:extLst>
                <a:ext uri="{FF2B5EF4-FFF2-40B4-BE49-F238E27FC236}">
                  <a16:creationId xmlns:a16="http://schemas.microsoft.com/office/drawing/2014/main" id="{6440789A-B2D4-43AA-9138-BCB3442395F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32780" name="Group 37">
            <a:extLst>
              <a:ext uri="{FF2B5EF4-FFF2-40B4-BE49-F238E27FC236}">
                <a16:creationId xmlns:a16="http://schemas.microsoft.com/office/drawing/2014/main" id="{872212E8-0715-4A5E-8B73-1EC85ED33C56}"/>
              </a:ext>
            </a:extLst>
          </p:cNvPr>
          <p:cNvGrpSpPr>
            <a:grpSpLocks/>
          </p:cNvGrpSpPr>
          <p:nvPr/>
        </p:nvGrpSpPr>
        <p:grpSpPr bwMode="auto">
          <a:xfrm>
            <a:off x="1774825" y="620713"/>
            <a:ext cx="7327900" cy="685800"/>
            <a:chOff x="144" y="384"/>
            <a:chExt cx="4616" cy="432"/>
          </a:xfrm>
        </p:grpSpPr>
        <p:sp>
          <p:nvSpPr>
            <p:cNvPr id="32781" name="Rectangle 38">
              <a:hlinkClick r:id="rId2" action="ppaction://hlinksldjump"/>
              <a:extLst>
                <a:ext uri="{FF2B5EF4-FFF2-40B4-BE49-F238E27FC236}">
                  <a16:creationId xmlns:a16="http://schemas.microsoft.com/office/drawing/2014/main" id="{DAE3A283-0215-4AB7-A8CB-3FF1264EF2E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32782" name="Picture 39" descr="图片1">
              <a:extLst>
                <a:ext uri="{FF2B5EF4-FFF2-40B4-BE49-F238E27FC236}">
                  <a16:creationId xmlns:a16="http://schemas.microsoft.com/office/drawing/2014/main" id="{216142A4-CA0A-4CB3-A7F4-15B76FA1BD9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142" name="AutoShape 54">
            <a:extLst>
              <a:ext uri="{FF2B5EF4-FFF2-40B4-BE49-F238E27FC236}">
                <a16:creationId xmlns:a16="http://schemas.microsoft.com/office/drawing/2014/main" id="{308F6DEE-8515-49F2-B4F3-251F1574B892}"/>
              </a:ext>
            </a:extLst>
          </p:cNvPr>
          <p:cNvSpPr>
            <a:spLocks noChangeArrowheads="1"/>
          </p:cNvSpPr>
          <p:nvPr/>
        </p:nvSpPr>
        <p:spPr bwMode="auto">
          <a:xfrm>
            <a:off x="3792538" y="4941889"/>
            <a:ext cx="6335712" cy="1152525"/>
          </a:xfrm>
          <a:prstGeom prst="roundRect">
            <a:avLst>
              <a:gd name="adj" fmla="val 16667"/>
            </a:avLst>
          </a:prstGeom>
          <a:gradFill rotWithShape="1">
            <a:gsLst>
              <a:gs pos="0">
                <a:schemeClr val="bg1"/>
              </a:gs>
              <a:gs pos="50000">
                <a:srgbClr val="EAEAEA"/>
              </a:gs>
              <a:gs pos="100000">
                <a:schemeClr val="bg1"/>
              </a:gs>
            </a:gsLst>
            <a:lin ang="2700000" scaled="1"/>
          </a:gradFill>
          <a:ln w="15875">
            <a:solidFill>
              <a:srgbClr val="B2B2B2"/>
            </a:solidFill>
            <a:round/>
            <a:headEnd/>
            <a:tailEnd/>
          </a:ln>
          <a:effectLst/>
        </p:spPr>
        <p:txBody>
          <a:bodyPr wrap="none" anchor="ctr"/>
          <a:lstStyle/>
          <a:p>
            <a:pPr algn="ctr">
              <a:defRPr/>
            </a:pPr>
            <a:r>
              <a:rPr lang="zh-CN" altLang="en-US" b="1"/>
              <a:t>强直性肌营养不良</a:t>
            </a:r>
          </a:p>
          <a:p>
            <a:pPr algn="ctr">
              <a:defRPr/>
            </a:pPr>
            <a:r>
              <a:rPr lang="en-US" altLang="zh-CN" b="1"/>
              <a:t>EMG</a:t>
            </a:r>
          </a:p>
        </p:txBody>
      </p:sp>
      <p:grpSp>
        <p:nvGrpSpPr>
          <p:cNvPr id="33795" name="Group 49">
            <a:extLst>
              <a:ext uri="{FF2B5EF4-FFF2-40B4-BE49-F238E27FC236}">
                <a16:creationId xmlns:a16="http://schemas.microsoft.com/office/drawing/2014/main" id="{46325242-8070-4DE8-B77D-ECAF6F944061}"/>
              </a:ext>
            </a:extLst>
          </p:cNvPr>
          <p:cNvGrpSpPr>
            <a:grpSpLocks/>
          </p:cNvGrpSpPr>
          <p:nvPr/>
        </p:nvGrpSpPr>
        <p:grpSpPr bwMode="auto">
          <a:xfrm>
            <a:off x="1524000" y="381000"/>
            <a:ext cx="228600" cy="6248400"/>
            <a:chOff x="0" y="240"/>
            <a:chExt cx="144" cy="3936"/>
          </a:xfrm>
        </p:grpSpPr>
        <p:grpSp>
          <p:nvGrpSpPr>
            <p:cNvPr id="33808" name="Group 3">
              <a:extLst>
                <a:ext uri="{FF2B5EF4-FFF2-40B4-BE49-F238E27FC236}">
                  <a16:creationId xmlns:a16="http://schemas.microsoft.com/office/drawing/2014/main" id="{9D4365D1-B9A2-405C-B683-9A1035320D68}"/>
                </a:ext>
              </a:extLst>
            </p:cNvPr>
            <p:cNvGrpSpPr>
              <a:grpSpLocks/>
            </p:cNvGrpSpPr>
            <p:nvPr/>
          </p:nvGrpSpPr>
          <p:grpSpPr bwMode="auto">
            <a:xfrm>
              <a:off x="0" y="240"/>
              <a:ext cx="96" cy="3936"/>
              <a:chOff x="-8" y="768"/>
              <a:chExt cx="136" cy="3552"/>
            </a:xfrm>
          </p:grpSpPr>
          <p:sp>
            <p:nvSpPr>
              <p:cNvPr id="33810" name="Rectangle 4">
                <a:extLst>
                  <a:ext uri="{FF2B5EF4-FFF2-40B4-BE49-F238E27FC236}">
                    <a16:creationId xmlns:a16="http://schemas.microsoft.com/office/drawing/2014/main" id="{9EA2930B-DD16-488D-9C86-7F5630DB59E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33811" name="Line 5">
                <a:extLst>
                  <a:ext uri="{FF2B5EF4-FFF2-40B4-BE49-F238E27FC236}">
                    <a16:creationId xmlns:a16="http://schemas.microsoft.com/office/drawing/2014/main" id="{1DC67282-E498-41F0-BE02-35893306ADF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3809" name="Line 18">
              <a:extLst>
                <a:ext uri="{FF2B5EF4-FFF2-40B4-BE49-F238E27FC236}">
                  <a16:creationId xmlns:a16="http://schemas.microsoft.com/office/drawing/2014/main" id="{4DFA4622-3B6B-43CC-9F1A-4211A9D6AAE6}"/>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345119" name="AutoShape 31">
            <a:extLst>
              <a:ext uri="{FF2B5EF4-FFF2-40B4-BE49-F238E27FC236}">
                <a16:creationId xmlns:a16="http://schemas.microsoft.com/office/drawing/2014/main" id="{945729B1-70E6-4F21-BDF0-A7DFBC9ECAB7}"/>
              </a:ext>
            </a:extLst>
          </p:cNvPr>
          <p:cNvSpPr>
            <a:spLocks noChangeArrowheads="1"/>
          </p:cNvSpPr>
          <p:nvPr/>
        </p:nvSpPr>
        <p:spPr bwMode="auto">
          <a:xfrm>
            <a:off x="3792538" y="2276476"/>
            <a:ext cx="6407150" cy="1152525"/>
          </a:xfrm>
          <a:prstGeom prst="roundRect">
            <a:avLst>
              <a:gd name="adj" fmla="val 16667"/>
            </a:avLst>
          </a:prstGeom>
          <a:gradFill rotWithShape="1">
            <a:gsLst>
              <a:gs pos="0">
                <a:schemeClr val="bg1"/>
              </a:gs>
              <a:gs pos="50000">
                <a:srgbClr val="EAEAEA"/>
              </a:gs>
              <a:gs pos="100000">
                <a:schemeClr val="bg1"/>
              </a:gs>
            </a:gsLst>
            <a:lin ang="2700000" scaled="1"/>
          </a:gradFill>
          <a:ln w="15875">
            <a:solidFill>
              <a:srgbClr val="B2B2B2"/>
            </a:solidFill>
            <a:round/>
            <a:headEnd/>
            <a:tailEnd/>
          </a:ln>
          <a:effectLst/>
        </p:spPr>
        <p:txBody>
          <a:bodyPr wrap="none" anchor="ctr"/>
          <a:lstStyle/>
          <a:p>
            <a:pPr algn="ctr">
              <a:defRPr/>
            </a:pPr>
            <a:r>
              <a:rPr lang="zh-CN" altLang="en-US" b="1"/>
              <a:t>脊髓小脑性共济失调</a:t>
            </a:r>
          </a:p>
          <a:p>
            <a:pPr algn="ctr">
              <a:defRPr/>
            </a:pPr>
            <a:r>
              <a:rPr lang="zh-CN" altLang="en-US" b="1"/>
              <a:t>头颅</a:t>
            </a:r>
            <a:r>
              <a:rPr lang="en-US" altLang="zh-CN" b="1"/>
              <a:t>/</a:t>
            </a:r>
            <a:r>
              <a:rPr lang="zh-CN" altLang="en-US" b="1"/>
              <a:t>脊髓</a:t>
            </a:r>
            <a:r>
              <a:rPr lang="en-US" altLang="zh-CN" b="1"/>
              <a:t>MRI</a:t>
            </a:r>
          </a:p>
        </p:txBody>
      </p:sp>
      <p:sp>
        <p:nvSpPr>
          <p:cNvPr id="345120" name="AutoShape 32">
            <a:extLst>
              <a:ext uri="{FF2B5EF4-FFF2-40B4-BE49-F238E27FC236}">
                <a16:creationId xmlns:a16="http://schemas.microsoft.com/office/drawing/2014/main" id="{1CBDA076-3AE3-4DA6-BCE3-707DD51ADC95}"/>
              </a:ext>
            </a:extLst>
          </p:cNvPr>
          <p:cNvSpPr>
            <a:spLocks noChangeArrowheads="1"/>
          </p:cNvSpPr>
          <p:nvPr/>
        </p:nvSpPr>
        <p:spPr bwMode="gray">
          <a:xfrm>
            <a:off x="1992314" y="2420939"/>
            <a:ext cx="2879725" cy="884237"/>
          </a:xfrm>
          <a:prstGeom prst="homePlate">
            <a:avLst>
              <a:gd name="adj" fmla="val 48791"/>
            </a:avLst>
          </a:prstGeom>
          <a:gradFill rotWithShape="1">
            <a:gsLst>
              <a:gs pos="0">
                <a:schemeClr val="folHlink"/>
              </a:gs>
              <a:gs pos="100000">
                <a:schemeClr val="folHlink">
                  <a:gamma/>
                  <a:shade val="62745"/>
                  <a:invGamma/>
                </a:schemeClr>
              </a:gs>
            </a:gsLst>
            <a:lin ang="5400000" scaled="1"/>
          </a:gradFill>
          <a:ln w="19050">
            <a:solidFill>
              <a:srgbClr val="FEFFFF"/>
            </a:solidFill>
            <a:miter lim="800000"/>
            <a:headEnd/>
            <a:tailEnd/>
          </a:ln>
          <a:effectLst>
            <a:outerShdw dist="53882" dir="2700000" algn="ctr" rotWithShape="0">
              <a:srgbClr val="000000">
                <a:alpha val="50000"/>
              </a:srgbClr>
            </a:outerShdw>
          </a:effectLst>
        </p:spPr>
        <p:txBody>
          <a:bodyPr wrap="none" anchor="ctr"/>
          <a:lstStyle/>
          <a:p>
            <a:pPr algn="ctr">
              <a:defRPr/>
            </a:pPr>
            <a:r>
              <a:rPr lang="zh-CN" altLang="en-US" b="1">
                <a:solidFill>
                  <a:schemeClr val="bg1"/>
                </a:solidFill>
              </a:rPr>
              <a:t>影像学检查</a:t>
            </a:r>
          </a:p>
        </p:txBody>
      </p:sp>
      <p:sp>
        <p:nvSpPr>
          <p:cNvPr id="33798" name="Text Box 18">
            <a:extLst>
              <a:ext uri="{FF2B5EF4-FFF2-40B4-BE49-F238E27FC236}">
                <a16:creationId xmlns:a16="http://schemas.microsoft.com/office/drawing/2014/main" id="{31E992C7-B091-4FBF-AA02-7821C08C9185}"/>
              </a:ext>
            </a:extLst>
          </p:cNvPr>
          <p:cNvSpPr txBox="1">
            <a:spLocks noChangeArrowheads="1"/>
          </p:cNvSpPr>
          <p:nvPr/>
        </p:nvSpPr>
        <p:spPr bwMode="white">
          <a:xfrm>
            <a:off x="6019800" y="34591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1600" b="1">
                <a:solidFill>
                  <a:srgbClr val="F8F8F8"/>
                </a:solidFill>
                <a:latin typeface="Arial" panose="020B0604020202020204" pitchFamily="34" charset="0"/>
                <a:cs typeface="Arial" panose="020B0604020202020204" pitchFamily="34" charset="0"/>
              </a:rPr>
              <a:t>Add Title</a:t>
            </a:r>
          </a:p>
        </p:txBody>
      </p:sp>
      <p:sp>
        <p:nvSpPr>
          <p:cNvPr id="345123" name="AutoShape 35">
            <a:extLst>
              <a:ext uri="{FF2B5EF4-FFF2-40B4-BE49-F238E27FC236}">
                <a16:creationId xmlns:a16="http://schemas.microsoft.com/office/drawing/2014/main" id="{9ACE3B59-55CF-4324-A7AC-0E10C15AD839}"/>
              </a:ext>
            </a:extLst>
          </p:cNvPr>
          <p:cNvSpPr>
            <a:spLocks noChangeArrowheads="1"/>
          </p:cNvSpPr>
          <p:nvPr/>
        </p:nvSpPr>
        <p:spPr bwMode="auto">
          <a:xfrm>
            <a:off x="3792538" y="3716339"/>
            <a:ext cx="6335712" cy="1152525"/>
          </a:xfrm>
          <a:prstGeom prst="roundRect">
            <a:avLst>
              <a:gd name="adj" fmla="val 16667"/>
            </a:avLst>
          </a:prstGeom>
          <a:gradFill rotWithShape="1">
            <a:gsLst>
              <a:gs pos="0">
                <a:schemeClr val="bg1"/>
              </a:gs>
              <a:gs pos="50000">
                <a:srgbClr val="EAEAEA"/>
              </a:gs>
              <a:gs pos="100000">
                <a:schemeClr val="bg1"/>
              </a:gs>
            </a:gsLst>
            <a:lin ang="2700000" scaled="1"/>
          </a:gradFill>
          <a:ln w="15875">
            <a:solidFill>
              <a:srgbClr val="B2B2B2"/>
            </a:solidFill>
            <a:round/>
            <a:headEnd/>
            <a:tailEnd/>
          </a:ln>
          <a:effectLst/>
        </p:spPr>
        <p:txBody>
          <a:bodyPr wrap="none" anchor="ctr"/>
          <a:lstStyle/>
          <a:p>
            <a:pPr algn="ctr">
              <a:defRPr/>
            </a:pPr>
            <a:r>
              <a:rPr lang="en-US" altLang="zh-CN" b="1"/>
              <a:t>         </a:t>
            </a:r>
            <a:r>
              <a:rPr lang="zh-CN" altLang="en-US" b="1"/>
              <a:t>腓骨肌萎缩症、线粒体脑肌病</a:t>
            </a:r>
          </a:p>
          <a:p>
            <a:pPr algn="ctr">
              <a:defRPr/>
            </a:pPr>
            <a:r>
              <a:rPr lang="zh-CN" altLang="en-US" b="1"/>
              <a:t>肌活检</a:t>
            </a:r>
          </a:p>
        </p:txBody>
      </p:sp>
      <p:sp>
        <p:nvSpPr>
          <p:cNvPr id="345124" name="AutoShape 36">
            <a:extLst>
              <a:ext uri="{FF2B5EF4-FFF2-40B4-BE49-F238E27FC236}">
                <a16:creationId xmlns:a16="http://schemas.microsoft.com/office/drawing/2014/main" id="{6FF1E080-070F-42A2-80B4-A8BD4CA0ACBA}"/>
              </a:ext>
            </a:extLst>
          </p:cNvPr>
          <p:cNvSpPr>
            <a:spLocks noChangeArrowheads="1"/>
          </p:cNvSpPr>
          <p:nvPr/>
        </p:nvSpPr>
        <p:spPr bwMode="gray">
          <a:xfrm>
            <a:off x="1992314" y="3860800"/>
            <a:ext cx="2879725" cy="863600"/>
          </a:xfrm>
          <a:prstGeom prst="homePlate">
            <a:avLst>
              <a:gd name="adj" fmla="val 49957"/>
            </a:avLst>
          </a:prstGeom>
          <a:gradFill rotWithShape="1">
            <a:gsLst>
              <a:gs pos="0">
                <a:schemeClr val="accent2"/>
              </a:gs>
              <a:gs pos="100000">
                <a:schemeClr val="accent2">
                  <a:gamma/>
                  <a:shade val="62745"/>
                  <a:invGamma/>
                </a:schemeClr>
              </a:gs>
            </a:gsLst>
            <a:lin ang="5400000" scaled="1"/>
          </a:gradFill>
          <a:ln w="19050">
            <a:solidFill>
              <a:srgbClr val="FEFFFF"/>
            </a:solidFill>
            <a:miter lim="800000"/>
            <a:headEnd/>
            <a:tailEnd/>
          </a:ln>
          <a:effectLst>
            <a:outerShdw dist="53882" dir="2700000" algn="ctr" rotWithShape="0">
              <a:srgbClr val="000000">
                <a:alpha val="50000"/>
              </a:srgbClr>
            </a:outerShdw>
          </a:effectLst>
        </p:spPr>
        <p:txBody>
          <a:bodyPr wrap="none" anchor="ctr"/>
          <a:lstStyle/>
          <a:p>
            <a:pPr algn="ctr">
              <a:defRPr/>
            </a:pPr>
            <a:r>
              <a:rPr lang="zh-CN" altLang="en-US" b="1">
                <a:solidFill>
                  <a:schemeClr val="bg1"/>
                </a:solidFill>
              </a:rPr>
              <a:t>病理学检查</a:t>
            </a:r>
          </a:p>
        </p:txBody>
      </p:sp>
      <p:sp>
        <p:nvSpPr>
          <p:cNvPr id="345126" name="AutoShape 38">
            <a:extLst>
              <a:ext uri="{FF2B5EF4-FFF2-40B4-BE49-F238E27FC236}">
                <a16:creationId xmlns:a16="http://schemas.microsoft.com/office/drawing/2014/main" id="{FD5544E1-6BAF-46C7-9FDB-A226B9CB7456}"/>
              </a:ext>
            </a:extLst>
          </p:cNvPr>
          <p:cNvSpPr>
            <a:spLocks noChangeArrowheads="1"/>
          </p:cNvSpPr>
          <p:nvPr/>
        </p:nvSpPr>
        <p:spPr bwMode="gray">
          <a:xfrm>
            <a:off x="1992314" y="5086350"/>
            <a:ext cx="2879725" cy="863600"/>
          </a:xfrm>
          <a:prstGeom prst="homePlate">
            <a:avLst>
              <a:gd name="adj" fmla="val 49957"/>
            </a:avLst>
          </a:prstGeom>
          <a:gradFill rotWithShape="1">
            <a:gsLst>
              <a:gs pos="0">
                <a:schemeClr val="hlink"/>
              </a:gs>
              <a:gs pos="100000">
                <a:schemeClr val="hlink">
                  <a:gamma/>
                  <a:shade val="62745"/>
                  <a:invGamma/>
                </a:schemeClr>
              </a:gs>
            </a:gsLst>
            <a:lin ang="5400000" scaled="1"/>
          </a:gradFill>
          <a:ln w="19050">
            <a:solidFill>
              <a:srgbClr val="FEFFFF"/>
            </a:solidFill>
            <a:miter lim="800000"/>
            <a:headEnd/>
            <a:tailEnd/>
          </a:ln>
          <a:effectLst>
            <a:outerShdw dist="53882" dir="2700000" algn="ctr" rotWithShape="0">
              <a:srgbClr val="000000">
                <a:alpha val="50000"/>
              </a:srgbClr>
            </a:outerShdw>
          </a:effectLst>
        </p:spPr>
        <p:txBody>
          <a:bodyPr wrap="none" anchor="ctr"/>
          <a:lstStyle/>
          <a:p>
            <a:pPr algn="ctr">
              <a:defRPr/>
            </a:pPr>
            <a:r>
              <a:rPr lang="zh-CN" altLang="en-US" b="1">
                <a:solidFill>
                  <a:schemeClr val="bg1"/>
                </a:solidFill>
              </a:rPr>
              <a:t>神经电生理</a:t>
            </a:r>
          </a:p>
        </p:txBody>
      </p:sp>
      <p:grpSp>
        <p:nvGrpSpPr>
          <p:cNvPr id="33802" name="Group 59">
            <a:extLst>
              <a:ext uri="{FF2B5EF4-FFF2-40B4-BE49-F238E27FC236}">
                <a16:creationId xmlns:a16="http://schemas.microsoft.com/office/drawing/2014/main" id="{772F56E0-C106-416D-B388-44F5D89F38DF}"/>
              </a:ext>
            </a:extLst>
          </p:cNvPr>
          <p:cNvGrpSpPr>
            <a:grpSpLocks/>
          </p:cNvGrpSpPr>
          <p:nvPr/>
        </p:nvGrpSpPr>
        <p:grpSpPr bwMode="auto">
          <a:xfrm>
            <a:off x="1752601" y="1371601"/>
            <a:ext cx="2614613" cy="519113"/>
            <a:chOff x="144" y="816"/>
            <a:chExt cx="2688" cy="342"/>
          </a:xfrm>
        </p:grpSpPr>
        <p:sp>
          <p:nvSpPr>
            <p:cNvPr id="33806" name="Rectangle 60">
              <a:extLst>
                <a:ext uri="{FF2B5EF4-FFF2-40B4-BE49-F238E27FC236}">
                  <a16:creationId xmlns:a16="http://schemas.microsoft.com/office/drawing/2014/main" id="{C4D9680B-1298-4550-BD23-09A8BCAB96D6}"/>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常规辅助检查 </a:t>
              </a:r>
            </a:p>
          </p:txBody>
        </p:sp>
        <p:sp>
          <p:nvSpPr>
            <p:cNvPr id="33807" name="Line 61">
              <a:extLst>
                <a:ext uri="{FF2B5EF4-FFF2-40B4-BE49-F238E27FC236}">
                  <a16:creationId xmlns:a16="http://schemas.microsoft.com/office/drawing/2014/main" id="{1F83ACB3-D25B-4215-862D-CE8324C9450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33803" name="Group 62">
            <a:extLst>
              <a:ext uri="{FF2B5EF4-FFF2-40B4-BE49-F238E27FC236}">
                <a16:creationId xmlns:a16="http://schemas.microsoft.com/office/drawing/2014/main" id="{DA545033-B7EC-4098-9ABA-7643428067DB}"/>
              </a:ext>
            </a:extLst>
          </p:cNvPr>
          <p:cNvGrpSpPr>
            <a:grpSpLocks/>
          </p:cNvGrpSpPr>
          <p:nvPr/>
        </p:nvGrpSpPr>
        <p:grpSpPr bwMode="auto">
          <a:xfrm>
            <a:off x="1774825" y="620713"/>
            <a:ext cx="7327900" cy="685800"/>
            <a:chOff x="144" y="384"/>
            <a:chExt cx="4616" cy="432"/>
          </a:xfrm>
        </p:grpSpPr>
        <p:sp>
          <p:nvSpPr>
            <p:cNvPr id="33804" name="Rectangle 63">
              <a:hlinkClick r:id="rId2" action="ppaction://hlinksldjump"/>
              <a:extLst>
                <a:ext uri="{FF2B5EF4-FFF2-40B4-BE49-F238E27FC236}">
                  <a16:creationId xmlns:a16="http://schemas.microsoft.com/office/drawing/2014/main" id="{25171B31-ABEC-460B-A465-9E56A6896BB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33805" name="Picture 64" descr="图片1">
              <a:extLst>
                <a:ext uri="{FF2B5EF4-FFF2-40B4-BE49-F238E27FC236}">
                  <a16:creationId xmlns:a16="http://schemas.microsoft.com/office/drawing/2014/main" id="{031C66FD-8523-4AED-B01E-E3C45D8A660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
            <a:extLst>
              <a:ext uri="{FF2B5EF4-FFF2-40B4-BE49-F238E27FC236}">
                <a16:creationId xmlns:a16="http://schemas.microsoft.com/office/drawing/2014/main" id="{63453526-8B0E-4DE2-96A1-62583FC74810}"/>
              </a:ext>
            </a:extLst>
          </p:cNvPr>
          <p:cNvGrpSpPr>
            <a:grpSpLocks/>
          </p:cNvGrpSpPr>
          <p:nvPr/>
        </p:nvGrpSpPr>
        <p:grpSpPr bwMode="auto">
          <a:xfrm>
            <a:off x="1524000" y="381000"/>
            <a:ext cx="228600" cy="6248400"/>
            <a:chOff x="0" y="240"/>
            <a:chExt cx="144" cy="3936"/>
          </a:xfrm>
        </p:grpSpPr>
        <p:grpSp>
          <p:nvGrpSpPr>
            <p:cNvPr id="34852" name="Group 3">
              <a:extLst>
                <a:ext uri="{FF2B5EF4-FFF2-40B4-BE49-F238E27FC236}">
                  <a16:creationId xmlns:a16="http://schemas.microsoft.com/office/drawing/2014/main" id="{98322599-4B7F-45F9-82D5-8008B0865C59}"/>
                </a:ext>
              </a:extLst>
            </p:cNvPr>
            <p:cNvGrpSpPr>
              <a:grpSpLocks/>
            </p:cNvGrpSpPr>
            <p:nvPr/>
          </p:nvGrpSpPr>
          <p:grpSpPr bwMode="auto">
            <a:xfrm>
              <a:off x="0" y="240"/>
              <a:ext cx="96" cy="3936"/>
              <a:chOff x="-8" y="768"/>
              <a:chExt cx="136" cy="3552"/>
            </a:xfrm>
          </p:grpSpPr>
          <p:sp>
            <p:nvSpPr>
              <p:cNvPr id="34854" name="Rectangle 4">
                <a:extLst>
                  <a:ext uri="{FF2B5EF4-FFF2-40B4-BE49-F238E27FC236}">
                    <a16:creationId xmlns:a16="http://schemas.microsoft.com/office/drawing/2014/main" id="{636923B8-B421-4B3A-95FD-270BD09C6D8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34855" name="Line 5">
                <a:extLst>
                  <a:ext uri="{FF2B5EF4-FFF2-40B4-BE49-F238E27FC236}">
                    <a16:creationId xmlns:a16="http://schemas.microsoft.com/office/drawing/2014/main" id="{5AF8DC05-A89D-4B8D-9FBD-C2B8592A14F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4853" name="Line 18">
              <a:extLst>
                <a:ext uri="{FF2B5EF4-FFF2-40B4-BE49-F238E27FC236}">
                  <a16:creationId xmlns:a16="http://schemas.microsoft.com/office/drawing/2014/main" id="{61141C43-1173-49A2-9742-7B259D92990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34819" name="Group 14">
            <a:extLst>
              <a:ext uri="{FF2B5EF4-FFF2-40B4-BE49-F238E27FC236}">
                <a16:creationId xmlns:a16="http://schemas.microsoft.com/office/drawing/2014/main" id="{D1806B35-3D9F-4383-BD74-16FD40F972FD}"/>
              </a:ext>
            </a:extLst>
          </p:cNvPr>
          <p:cNvGrpSpPr>
            <a:grpSpLocks/>
          </p:cNvGrpSpPr>
          <p:nvPr/>
        </p:nvGrpSpPr>
        <p:grpSpPr bwMode="auto">
          <a:xfrm>
            <a:off x="1752601" y="1371601"/>
            <a:ext cx="4271963" cy="519113"/>
            <a:chOff x="144" y="816"/>
            <a:chExt cx="2688" cy="342"/>
          </a:xfrm>
        </p:grpSpPr>
        <p:sp>
          <p:nvSpPr>
            <p:cNvPr id="34850" name="Rectangle 15">
              <a:extLst>
                <a:ext uri="{FF2B5EF4-FFF2-40B4-BE49-F238E27FC236}">
                  <a16:creationId xmlns:a16="http://schemas.microsoft.com/office/drawing/2014/main" id="{0DC21885-B1C6-4142-BE6A-D4F74D417EB0}"/>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遗传物质和基因产物检测 </a:t>
              </a:r>
            </a:p>
          </p:txBody>
        </p:sp>
        <p:sp>
          <p:nvSpPr>
            <p:cNvPr id="34851" name="Line 16">
              <a:extLst>
                <a:ext uri="{FF2B5EF4-FFF2-40B4-BE49-F238E27FC236}">
                  <a16:creationId xmlns:a16="http://schemas.microsoft.com/office/drawing/2014/main" id="{49420696-9362-4F8D-92BD-FB539DD4C93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34820" name="Group 23">
            <a:extLst>
              <a:ext uri="{FF2B5EF4-FFF2-40B4-BE49-F238E27FC236}">
                <a16:creationId xmlns:a16="http://schemas.microsoft.com/office/drawing/2014/main" id="{096689CA-79DA-4B0E-80FE-FF38D9B34882}"/>
              </a:ext>
            </a:extLst>
          </p:cNvPr>
          <p:cNvGrpSpPr>
            <a:grpSpLocks/>
          </p:cNvGrpSpPr>
          <p:nvPr/>
        </p:nvGrpSpPr>
        <p:grpSpPr bwMode="auto">
          <a:xfrm>
            <a:off x="3930650" y="2205039"/>
            <a:ext cx="2954338" cy="681037"/>
            <a:chOff x="752" y="1413"/>
            <a:chExt cx="1321" cy="294"/>
          </a:xfrm>
        </p:grpSpPr>
        <p:sp>
          <p:nvSpPr>
            <p:cNvPr id="346136" name="AutoShape 24">
              <a:extLst>
                <a:ext uri="{FF2B5EF4-FFF2-40B4-BE49-F238E27FC236}">
                  <a16:creationId xmlns:a16="http://schemas.microsoft.com/office/drawing/2014/main" id="{483E1B14-8897-4B17-B7D4-0A2E735C95F3}"/>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46137" name="AutoShape 25">
              <a:extLst>
                <a:ext uri="{FF2B5EF4-FFF2-40B4-BE49-F238E27FC236}">
                  <a16:creationId xmlns:a16="http://schemas.microsoft.com/office/drawing/2014/main" id="{C0EA7E7D-4582-4898-A5F7-418DD7B01600}"/>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46138" name="AutoShape 26">
              <a:extLst>
                <a:ext uri="{FF2B5EF4-FFF2-40B4-BE49-F238E27FC236}">
                  <a16:creationId xmlns:a16="http://schemas.microsoft.com/office/drawing/2014/main" id="{934A66E9-0B4C-4160-95CC-06EA4AE2499C}"/>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34821" name="Text Box 18">
            <a:extLst>
              <a:ext uri="{FF2B5EF4-FFF2-40B4-BE49-F238E27FC236}">
                <a16:creationId xmlns:a16="http://schemas.microsoft.com/office/drawing/2014/main" id="{7919F876-0436-4C74-8E3A-5D17C9B05158}"/>
              </a:ext>
            </a:extLst>
          </p:cNvPr>
          <p:cNvSpPr txBox="1">
            <a:spLocks noChangeArrowheads="1"/>
          </p:cNvSpPr>
          <p:nvPr/>
        </p:nvSpPr>
        <p:spPr bwMode="white">
          <a:xfrm>
            <a:off x="4197351" y="2276476"/>
            <a:ext cx="2238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zh-CN" altLang="en-US" b="1">
                <a:solidFill>
                  <a:schemeClr val="bg1"/>
                </a:solidFill>
              </a:rPr>
              <a:t>染色体检查 </a:t>
            </a:r>
          </a:p>
        </p:txBody>
      </p:sp>
      <p:grpSp>
        <p:nvGrpSpPr>
          <p:cNvPr id="34822" name="Group 55">
            <a:extLst>
              <a:ext uri="{FF2B5EF4-FFF2-40B4-BE49-F238E27FC236}">
                <a16:creationId xmlns:a16="http://schemas.microsoft.com/office/drawing/2014/main" id="{C146CE41-2DDE-471E-A5F1-5629A547B413}"/>
              </a:ext>
            </a:extLst>
          </p:cNvPr>
          <p:cNvGrpSpPr>
            <a:grpSpLocks/>
          </p:cNvGrpSpPr>
          <p:nvPr/>
        </p:nvGrpSpPr>
        <p:grpSpPr bwMode="auto">
          <a:xfrm>
            <a:off x="3933825" y="3573464"/>
            <a:ext cx="2954338" cy="681037"/>
            <a:chOff x="752" y="1413"/>
            <a:chExt cx="1321" cy="294"/>
          </a:xfrm>
        </p:grpSpPr>
        <p:sp>
          <p:nvSpPr>
            <p:cNvPr id="346168" name="AutoShape 56">
              <a:extLst>
                <a:ext uri="{FF2B5EF4-FFF2-40B4-BE49-F238E27FC236}">
                  <a16:creationId xmlns:a16="http://schemas.microsoft.com/office/drawing/2014/main" id="{AB3123A5-C9F6-46BC-98A0-C35CC586241A}"/>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46169" name="AutoShape 57">
              <a:extLst>
                <a:ext uri="{FF2B5EF4-FFF2-40B4-BE49-F238E27FC236}">
                  <a16:creationId xmlns:a16="http://schemas.microsoft.com/office/drawing/2014/main" id="{9D55E8E2-460E-4C39-A538-5C11AA609307}"/>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46170" name="AutoShape 58">
              <a:extLst>
                <a:ext uri="{FF2B5EF4-FFF2-40B4-BE49-F238E27FC236}">
                  <a16:creationId xmlns:a16="http://schemas.microsoft.com/office/drawing/2014/main" id="{E3DD7A3E-5010-4CCE-BE3C-6027DE0F2798}"/>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grpSp>
        <p:nvGrpSpPr>
          <p:cNvPr id="34823" name="Group 59">
            <a:extLst>
              <a:ext uri="{FF2B5EF4-FFF2-40B4-BE49-F238E27FC236}">
                <a16:creationId xmlns:a16="http://schemas.microsoft.com/office/drawing/2014/main" id="{FBF97A0E-6169-4C18-A947-DF7BA89D2006}"/>
              </a:ext>
            </a:extLst>
          </p:cNvPr>
          <p:cNvGrpSpPr>
            <a:grpSpLocks/>
          </p:cNvGrpSpPr>
          <p:nvPr/>
        </p:nvGrpSpPr>
        <p:grpSpPr bwMode="auto">
          <a:xfrm>
            <a:off x="3933825" y="5084764"/>
            <a:ext cx="2954338" cy="681037"/>
            <a:chOff x="752" y="1413"/>
            <a:chExt cx="1321" cy="294"/>
          </a:xfrm>
        </p:grpSpPr>
        <p:sp>
          <p:nvSpPr>
            <p:cNvPr id="346172" name="AutoShape 60">
              <a:extLst>
                <a:ext uri="{FF2B5EF4-FFF2-40B4-BE49-F238E27FC236}">
                  <a16:creationId xmlns:a16="http://schemas.microsoft.com/office/drawing/2014/main" id="{03F163A7-6FF2-4241-A46B-240F80CD9E9F}"/>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46173" name="AutoShape 61">
              <a:extLst>
                <a:ext uri="{FF2B5EF4-FFF2-40B4-BE49-F238E27FC236}">
                  <a16:creationId xmlns:a16="http://schemas.microsoft.com/office/drawing/2014/main" id="{06CC8586-F68B-4144-9ECC-EDEBEC54086F}"/>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46174" name="AutoShape 62">
              <a:extLst>
                <a:ext uri="{FF2B5EF4-FFF2-40B4-BE49-F238E27FC236}">
                  <a16:creationId xmlns:a16="http://schemas.microsoft.com/office/drawing/2014/main" id="{7C5EFD46-CC6C-49E8-B970-0E9ABA16D190}"/>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34824" name="Rectangle 63">
            <a:extLst>
              <a:ext uri="{FF2B5EF4-FFF2-40B4-BE49-F238E27FC236}">
                <a16:creationId xmlns:a16="http://schemas.microsoft.com/office/drawing/2014/main" id="{2B2CD380-164D-46CD-BE0C-4EDFE5DA88AA}"/>
              </a:ext>
            </a:extLst>
          </p:cNvPr>
          <p:cNvSpPr>
            <a:spLocks noChangeArrowheads="1"/>
          </p:cNvSpPr>
          <p:nvPr/>
        </p:nvSpPr>
        <p:spPr bwMode="auto">
          <a:xfrm>
            <a:off x="4437063" y="3644901"/>
            <a:ext cx="175895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b="1">
                <a:solidFill>
                  <a:schemeClr val="bg1"/>
                </a:solidFill>
              </a:rPr>
              <a:t>DNA</a:t>
            </a:r>
            <a:r>
              <a:rPr lang="zh-CN" altLang="en-US" b="1">
                <a:solidFill>
                  <a:schemeClr val="bg1"/>
                </a:solidFill>
              </a:rPr>
              <a:t>诊断 </a:t>
            </a:r>
          </a:p>
        </p:txBody>
      </p:sp>
      <p:sp>
        <p:nvSpPr>
          <p:cNvPr id="34825" name="Rectangle 64">
            <a:extLst>
              <a:ext uri="{FF2B5EF4-FFF2-40B4-BE49-F238E27FC236}">
                <a16:creationId xmlns:a16="http://schemas.microsoft.com/office/drawing/2014/main" id="{89741E11-6E75-41EF-AC7D-063DE5E43BE9}"/>
              </a:ext>
            </a:extLst>
          </p:cNvPr>
          <p:cNvSpPr>
            <a:spLocks noChangeArrowheads="1"/>
          </p:cNvSpPr>
          <p:nvPr/>
        </p:nvSpPr>
        <p:spPr bwMode="auto">
          <a:xfrm>
            <a:off x="4292601" y="5180013"/>
            <a:ext cx="2416175"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bg1"/>
                </a:solidFill>
              </a:rPr>
              <a:t>基因产物检测 </a:t>
            </a:r>
          </a:p>
        </p:txBody>
      </p:sp>
      <p:grpSp>
        <p:nvGrpSpPr>
          <p:cNvPr id="34826" name="Group 68">
            <a:extLst>
              <a:ext uri="{FF2B5EF4-FFF2-40B4-BE49-F238E27FC236}">
                <a16:creationId xmlns:a16="http://schemas.microsoft.com/office/drawing/2014/main" id="{681B60BE-7F78-435B-9821-930AD4F31E79}"/>
              </a:ext>
            </a:extLst>
          </p:cNvPr>
          <p:cNvGrpSpPr>
            <a:grpSpLocks/>
          </p:cNvGrpSpPr>
          <p:nvPr/>
        </p:nvGrpSpPr>
        <p:grpSpPr bwMode="auto">
          <a:xfrm>
            <a:off x="1774825" y="620713"/>
            <a:ext cx="7327900" cy="685800"/>
            <a:chOff x="144" y="384"/>
            <a:chExt cx="4616" cy="432"/>
          </a:xfrm>
        </p:grpSpPr>
        <p:sp>
          <p:nvSpPr>
            <p:cNvPr id="34827" name="Rectangle 69">
              <a:hlinkClick r:id="rId2" action="ppaction://hlinksldjump"/>
              <a:extLst>
                <a:ext uri="{FF2B5EF4-FFF2-40B4-BE49-F238E27FC236}">
                  <a16:creationId xmlns:a16="http://schemas.microsoft.com/office/drawing/2014/main" id="{4BDCAB50-6F5F-4780-8051-4426028DED5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34828" name="Picture 70" descr="图片1">
              <a:extLst>
                <a:ext uri="{FF2B5EF4-FFF2-40B4-BE49-F238E27FC236}">
                  <a16:creationId xmlns:a16="http://schemas.microsoft.com/office/drawing/2014/main" id="{86015978-76B6-46F0-A233-508A3750207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a:extLst>
              <a:ext uri="{FF2B5EF4-FFF2-40B4-BE49-F238E27FC236}">
                <a16:creationId xmlns:a16="http://schemas.microsoft.com/office/drawing/2014/main" id="{336D1407-643B-4C85-A3D6-A54F86CEFC90}"/>
              </a:ext>
            </a:extLst>
          </p:cNvPr>
          <p:cNvGrpSpPr>
            <a:grpSpLocks/>
          </p:cNvGrpSpPr>
          <p:nvPr/>
        </p:nvGrpSpPr>
        <p:grpSpPr bwMode="auto">
          <a:xfrm>
            <a:off x="1524000" y="381000"/>
            <a:ext cx="228600" cy="6248400"/>
            <a:chOff x="0" y="240"/>
            <a:chExt cx="144" cy="3936"/>
          </a:xfrm>
        </p:grpSpPr>
        <p:grpSp>
          <p:nvGrpSpPr>
            <p:cNvPr id="35863" name="Group 3">
              <a:extLst>
                <a:ext uri="{FF2B5EF4-FFF2-40B4-BE49-F238E27FC236}">
                  <a16:creationId xmlns:a16="http://schemas.microsoft.com/office/drawing/2014/main" id="{724DB679-3D6A-40AE-A0A6-EDF279F068B5}"/>
                </a:ext>
              </a:extLst>
            </p:cNvPr>
            <p:cNvGrpSpPr>
              <a:grpSpLocks/>
            </p:cNvGrpSpPr>
            <p:nvPr/>
          </p:nvGrpSpPr>
          <p:grpSpPr bwMode="auto">
            <a:xfrm>
              <a:off x="0" y="240"/>
              <a:ext cx="96" cy="3936"/>
              <a:chOff x="-8" y="768"/>
              <a:chExt cx="136" cy="3552"/>
            </a:xfrm>
          </p:grpSpPr>
          <p:sp>
            <p:nvSpPr>
              <p:cNvPr id="35865" name="Rectangle 4">
                <a:extLst>
                  <a:ext uri="{FF2B5EF4-FFF2-40B4-BE49-F238E27FC236}">
                    <a16:creationId xmlns:a16="http://schemas.microsoft.com/office/drawing/2014/main" id="{34C6C8CC-F7F6-4350-A0B9-AD4B5665153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35866" name="Line 5">
                <a:extLst>
                  <a:ext uri="{FF2B5EF4-FFF2-40B4-BE49-F238E27FC236}">
                    <a16:creationId xmlns:a16="http://schemas.microsoft.com/office/drawing/2014/main" id="{15D3C49A-37AF-49D0-84F4-F0B250DC8A3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5864" name="Line 18">
              <a:extLst>
                <a:ext uri="{FF2B5EF4-FFF2-40B4-BE49-F238E27FC236}">
                  <a16:creationId xmlns:a16="http://schemas.microsoft.com/office/drawing/2014/main" id="{4385B200-0DFD-4215-AA79-E067A4AC367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35843" name="Group 7">
            <a:extLst>
              <a:ext uri="{FF2B5EF4-FFF2-40B4-BE49-F238E27FC236}">
                <a16:creationId xmlns:a16="http://schemas.microsoft.com/office/drawing/2014/main" id="{D920C2B8-3B63-418E-9E55-DFDCA3CA1CA0}"/>
              </a:ext>
            </a:extLst>
          </p:cNvPr>
          <p:cNvGrpSpPr>
            <a:grpSpLocks/>
          </p:cNvGrpSpPr>
          <p:nvPr/>
        </p:nvGrpSpPr>
        <p:grpSpPr bwMode="auto">
          <a:xfrm>
            <a:off x="1752601" y="1371601"/>
            <a:ext cx="4271963" cy="519113"/>
            <a:chOff x="144" y="816"/>
            <a:chExt cx="2688" cy="342"/>
          </a:xfrm>
        </p:grpSpPr>
        <p:sp>
          <p:nvSpPr>
            <p:cNvPr id="35861" name="Rectangle 8">
              <a:extLst>
                <a:ext uri="{FF2B5EF4-FFF2-40B4-BE49-F238E27FC236}">
                  <a16:creationId xmlns:a16="http://schemas.microsoft.com/office/drawing/2014/main" id="{A311D17B-9612-4ECF-803A-BB8C051AE1A0}"/>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遗传物质和基因产物检测 </a:t>
              </a:r>
            </a:p>
          </p:txBody>
        </p:sp>
        <p:sp>
          <p:nvSpPr>
            <p:cNvPr id="35862" name="Line 9">
              <a:extLst>
                <a:ext uri="{FF2B5EF4-FFF2-40B4-BE49-F238E27FC236}">
                  <a16:creationId xmlns:a16="http://schemas.microsoft.com/office/drawing/2014/main" id="{B06A09FC-355A-443D-86E9-AC28B46651D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35844" name="AutoShape 3">
            <a:extLst>
              <a:ext uri="{FF2B5EF4-FFF2-40B4-BE49-F238E27FC236}">
                <a16:creationId xmlns:a16="http://schemas.microsoft.com/office/drawing/2014/main" id="{FD0AC6F9-8F2A-4587-B71A-7EC1B3DE3F79}"/>
              </a:ext>
            </a:extLst>
          </p:cNvPr>
          <p:cNvSpPr>
            <a:spLocks noChangeArrowheads="1"/>
          </p:cNvSpPr>
          <p:nvPr/>
        </p:nvSpPr>
        <p:spPr bwMode="auto">
          <a:xfrm>
            <a:off x="3576638" y="2636838"/>
            <a:ext cx="5543550" cy="1511300"/>
          </a:xfrm>
          <a:prstGeom prst="roundRect">
            <a:avLst>
              <a:gd name="adj" fmla="val 11051"/>
            </a:avLst>
          </a:prstGeom>
          <a:solidFill>
            <a:srgbClr val="0000FF">
              <a:alpha val="54901"/>
            </a:srgbClr>
          </a:solidFill>
          <a:ln w="19050" cap="rnd">
            <a:solidFill>
              <a:srgbClr val="FF9900"/>
            </a:solidFill>
            <a:prstDash val="sysDot"/>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algn="ctr" eaLnBrk="1" hangingPunct="1">
              <a:spcBef>
                <a:spcPct val="0"/>
              </a:spcBef>
            </a:pPr>
            <a:endParaRPr lang="zh-CN" altLang="zh-CN" b="1">
              <a:latin typeface="Arial" panose="020B0604020202020204" pitchFamily="34" charset="0"/>
            </a:endParaRPr>
          </a:p>
        </p:txBody>
      </p:sp>
      <p:sp>
        <p:nvSpPr>
          <p:cNvPr id="35845" name="Rectangle 29">
            <a:extLst>
              <a:ext uri="{FF2B5EF4-FFF2-40B4-BE49-F238E27FC236}">
                <a16:creationId xmlns:a16="http://schemas.microsoft.com/office/drawing/2014/main" id="{7ACDAEC0-A3F4-4599-B880-B0254DFE954F}"/>
              </a:ext>
            </a:extLst>
          </p:cNvPr>
          <p:cNvSpPr>
            <a:spLocks noChangeArrowheads="1"/>
          </p:cNvSpPr>
          <p:nvPr/>
        </p:nvSpPr>
        <p:spPr bwMode="auto">
          <a:xfrm>
            <a:off x="4079875" y="2708276"/>
            <a:ext cx="447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latin typeface="Arial" panose="020B0604020202020204" pitchFamily="34" charset="0"/>
              </a:rPr>
              <a:t>染色体数目异常和结构畸变</a:t>
            </a:r>
          </a:p>
        </p:txBody>
      </p:sp>
      <p:sp>
        <p:nvSpPr>
          <p:cNvPr id="35846" name="Rectangle 30">
            <a:extLst>
              <a:ext uri="{FF2B5EF4-FFF2-40B4-BE49-F238E27FC236}">
                <a16:creationId xmlns:a16="http://schemas.microsoft.com/office/drawing/2014/main" id="{D7C2F8E9-EE0B-446B-B659-AE06B2105639}"/>
              </a:ext>
            </a:extLst>
          </p:cNvPr>
          <p:cNvSpPr>
            <a:spLocks noChangeArrowheads="1"/>
          </p:cNvSpPr>
          <p:nvPr/>
        </p:nvSpPr>
        <p:spPr bwMode="auto">
          <a:xfrm>
            <a:off x="4152901" y="3213100"/>
            <a:ext cx="48244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 typeface="Wingdings" panose="05000000000000000000" pitchFamily="2" charset="2"/>
              <a:buNone/>
            </a:pPr>
            <a:r>
              <a:rPr lang="en-US" altLang="zh-CN" b="1">
                <a:latin typeface="Arial" panose="020B0604020202020204" pitchFamily="34" charset="0"/>
              </a:rPr>
              <a:t>21-</a:t>
            </a:r>
            <a:r>
              <a:rPr lang="zh-CN" altLang="en-US" b="1">
                <a:latin typeface="Arial" panose="020B0604020202020204" pitchFamily="34" charset="0"/>
              </a:rPr>
              <a:t>三体性</a:t>
            </a:r>
            <a:r>
              <a:rPr lang="en-US" altLang="zh-CN" b="1">
                <a:latin typeface="Arial" panose="020B0604020202020204" pitchFamily="34" charset="0"/>
              </a:rPr>
              <a:t>--</a:t>
            </a:r>
            <a:r>
              <a:rPr lang="zh-CN" altLang="en-US" b="1">
                <a:latin typeface="Arial" panose="020B0604020202020204" pitchFamily="34" charset="0"/>
              </a:rPr>
              <a:t>先天愚型</a:t>
            </a:r>
          </a:p>
          <a:p>
            <a:pPr eaLnBrk="1" hangingPunct="1">
              <a:spcBef>
                <a:spcPct val="0"/>
              </a:spcBef>
              <a:buFont typeface="Wingdings" panose="05000000000000000000" pitchFamily="2" charset="2"/>
              <a:buNone/>
            </a:pPr>
            <a:r>
              <a:rPr lang="zh-CN" altLang="en-US" b="1">
                <a:latin typeface="Arial" panose="020B0604020202020204" pitchFamily="34" charset="0"/>
              </a:rPr>
              <a:t>大</a:t>
            </a:r>
            <a:r>
              <a:rPr lang="en-US" altLang="zh-CN" b="1">
                <a:latin typeface="Arial" panose="020B0604020202020204" pitchFamily="34" charset="0"/>
              </a:rPr>
              <a:t>Y--</a:t>
            </a:r>
            <a:r>
              <a:rPr lang="zh-CN" altLang="en-US" b="1">
                <a:latin typeface="Arial" panose="020B0604020202020204" pitchFamily="34" charset="0"/>
              </a:rPr>
              <a:t>症状性癫痫</a:t>
            </a:r>
          </a:p>
        </p:txBody>
      </p:sp>
      <p:sp>
        <p:nvSpPr>
          <p:cNvPr id="35847" name="AutoShape 21">
            <a:extLst>
              <a:ext uri="{FF2B5EF4-FFF2-40B4-BE49-F238E27FC236}">
                <a16:creationId xmlns:a16="http://schemas.microsoft.com/office/drawing/2014/main" id="{BE7E33BB-5BE3-40BD-9199-7FD2BA97485F}"/>
              </a:ext>
            </a:extLst>
          </p:cNvPr>
          <p:cNvSpPr>
            <a:spLocks noChangeArrowheads="1"/>
          </p:cNvSpPr>
          <p:nvPr/>
        </p:nvSpPr>
        <p:spPr bwMode="auto">
          <a:xfrm>
            <a:off x="3648075" y="4437064"/>
            <a:ext cx="5435600" cy="1728787"/>
          </a:xfrm>
          <a:prstGeom prst="roundRect">
            <a:avLst>
              <a:gd name="adj" fmla="val 6148"/>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2" algn="r" eaLnBrk="1" hangingPunct="1">
              <a:spcBef>
                <a:spcPct val="0"/>
              </a:spcBef>
            </a:pPr>
            <a:r>
              <a:rPr lang="zh-CN" altLang="en-US" b="1">
                <a:latin typeface="Arial" panose="020B0604020202020204" pitchFamily="34" charset="0"/>
              </a:rPr>
              <a:t>患者及家庭成员</a:t>
            </a:r>
          </a:p>
          <a:p>
            <a:pPr lvl="2" algn="r" eaLnBrk="1" hangingPunct="1">
              <a:spcBef>
                <a:spcPct val="0"/>
              </a:spcBef>
            </a:pPr>
            <a:r>
              <a:rPr lang="zh-CN" altLang="en-US" b="1">
                <a:latin typeface="Arial" panose="020B0604020202020204" pitchFamily="34" charset="0"/>
              </a:rPr>
              <a:t>多次流产的妇女及其丈夫</a:t>
            </a:r>
          </a:p>
          <a:p>
            <a:pPr lvl="2" algn="r" eaLnBrk="1" hangingPunct="1">
              <a:spcBef>
                <a:spcPct val="0"/>
              </a:spcBef>
            </a:pPr>
            <a:r>
              <a:rPr lang="zh-CN" altLang="en-US" b="1">
                <a:latin typeface="Arial" panose="020B0604020202020204" pitchFamily="34" charset="0"/>
              </a:rPr>
              <a:t>精神发育不全伴体态异常者</a:t>
            </a:r>
          </a:p>
          <a:p>
            <a:pPr lvl="2" algn="r" eaLnBrk="1" hangingPunct="1">
              <a:spcBef>
                <a:spcPct val="0"/>
              </a:spcBef>
            </a:pPr>
            <a:r>
              <a:rPr lang="zh-CN" altLang="en-US" b="1">
                <a:latin typeface="Arial" panose="020B0604020202020204" pitchFamily="34" charset="0"/>
              </a:rPr>
              <a:t>疑似患儿及其双亲</a:t>
            </a:r>
          </a:p>
        </p:txBody>
      </p:sp>
      <p:sp>
        <p:nvSpPr>
          <p:cNvPr id="35848" name="AutoShape 30">
            <a:extLst>
              <a:ext uri="{FF2B5EF4-FFF2-40B4-BE49-F238E27FC236}">
                <a16:creationId xmlns:a16="http://schemas.microsoft.com/office/drawing/2014/main" id="{6A1ABA7C-6652-4124-8E85-95DB09DF9A47}"/>
              </a:ext>
            </a:extLst>
          </p:cNvPr>
          <p:cNvSpPr>
            <a:spLocks noChangeArrowheads="1"/>
          </p:cNvSpPr>
          <p:nvPr/>
        </p:nvSpPr>
        <p:spPr bwMode="auto">
          <a:xfrm>
            <a:off x="3648076" y="4148139"/>
            <a:ext cx="2735263" cy="561975"/>
          </a:xfrm>
          <a:prstGeom prst="roundRect">
            <a:avLst>
              <a:gd name="adj" fmla="val 50000"/>
            </a:avLst>
          </a:prstGeom>
          <a:solidFill>
            <a:schemeClr val="bg1"/>
          </a:solidFill>
          <a:ln w="9525">
            <a:solidFill>
              <a:srgbClr val="663300"/>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lnSpc>
                <a:spcPct val="80000"/>
              </a:lnSpc>
            </a:pPr>
            <a:r>
              <a:rPr lang="zh-CN" altLang="en-US" b="1">
                <a:solidFill>
                  <a:schemeClr val="tx2"/>
                </a:solidFill>
                <a:latin typeface="Arial" panose="020B0604020202020204" pitchFamily="34" charset="0"/>
              </a:rPr>
              <a:t>适用人群</a:t>
            </a:r>
            <a:endParaRPr lang="zh-CN" altLang="en-US" b="1">
              <a:solidFill>
                <a:schemeClr val="tx2"/>
              </a:solidFill>
            </a:endParaRPr>
          </a:p>
        </p:txBody>
      </p:sp>
      <p:grpSp>
        <p:nvGrpSpPr>
          <p:cNvPr id="35849" name="Group 33">
            <a:extLst>
              <a:ext uri="{FF2B5EF4-FFF2-40B4-BE49-F238E27FC236}">
                <a16:creationId xmlns:a16="http://schemas.microsoft.com/office/drawing/2014/main" id="{7D3124DE-4AA6-49A2-82F7-7BDBF00A4BB5}"/>
              </a:ext>
            </a:extLst>
          </p:cNvPr>
          <p:cNvGrpSpPr>
            <a:grpSpLocks/>
          </p:cNvGrpSpPr>
          <p:nvPr/>
        </p:nvGrpSpPr>
        <p:grpSpPr bwMode="auto">
          <a:xfrm>
            <a:off x="1919289" y="2060575"/>
            <a:ext cx="2954337" cy="681038"/>
            <a:chOff x="752" y="1413"/>
            <a:chExt cx="1321" cy="294"/>
          </a:xfrm>
        </p:grpSpPr>
        <p:sp>
          <p:nvSpPr>
            <p:cNvPr id="347170" name="AutoShape 34">
              <a:extLst>
                <a:ext uri="{FF2B5EF4-FFF2-40B4-BE49-F238E27FC236}">
                  <a16:creationId xmlns:a16="http://schemas.microsoft.com/office/drawing/2014/main" id="{A348BAC3-538E-430C-B5ED-5BE961A7FD06}"/>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47171" name="AutoShape 35">
              <a:extLst>
                <a:ext uri="{FF2B5EF4-FFF2-40B4-BE49-F238E27FC236}">
                  <a16:creationId xmlns:a16="http://schemas.microsoft.com/office/drawing/2014/main" id="{3C591B93-A2D9-4CCD-BAE8-CEDE40BF7096}"/>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47172" name="AutoShape 36">
              <a:extLst>
                <a:ext uri="{FF2B5EF4-FFF2-40B4-BE49-F238E27FC236}">
                  <a16:creationId xmlns:a16="http://schemas.microsoft.com/office/drawing/2014/main" id="{CAB45544-B4AC-4630-9D0E-BC3DBCA80923}"/>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35850" name="Text Box 18">
            <a:extLst>
              <a:ext uri="{FF2B5EF4-FFF2-40B4-BE49-F238E27FC236}">
                <a16:creationId xmlns:a16="http://schemas.microsoft.com/office/drawing/2014/main" id="{E1789509-B4FE-4FEC-A992-F320F75EBCF2}"/>
              </a:ext>
            </a:extLst>
          </p:cNvPr>
          <p:cNvSpPr txBox="1">
            <a:spLocks noChangeArrowheads="1"/>
          </p:cNvSpPr>
          <p:nvPr/>
        </p:nvSpPr>
        <p:spPr bwMode="white">
          <a:xfrm>
            <a:off x="2208214" y="2133601"/>
            <a:ext cx="2238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zh-CN" altLang="en-US" b="1">
                <a:solidFill>
                  <a:schemeClr val="bg1"/>
                </a:solidFill>
              </a:rPr>
              <a:t>染色体检查 </a:t>
            </a:r>
          </a:p>
        </p:txBody>
      </p:sp>
      <p:grpSp>
        <p:nvGrpSpPr>
          <p:cNvPr id="35851" name="Group 41">
            <a:extLst>
              <a:ext uri="{FF2B5EF4-FFF2-40B4-BE49-F238E27FC236}">
                <a16:creationId xmlns:a16="http://schemas.microsoft.com/office/drawing/2014/main" id="{A92AFEF1-8027-451B-A593-4C2B3F21E0FE}"/>
              </a:ext>
            </a:extLst>
          </p:cNvPr>
          <p:cNvGrpSpPr>
            <a:grpSpLocks/>
          </p:cNvGrpSpPr>
          <p:nvPr/>
        </p:nvGrpSpPr>
        <p:grpSpPr bwMode="auto">
          <a:xfrm>
            <a:off x="1774825" y="620713"/>
            <a:ext cx="7327900" cy="685800"/>
            <a:chOff x="144" y="384"/>
            <a:chExt cx="4616" cy="432"/>
          </a:xfrm>
        </p:grpSpPr>
        <p:sp>
          <p:nvSpPr>
            <p:cNvPr id="35852" name="Rectangle 42">
              <a:hlinkClick r:id="rId2" action="ppaction://hlinksldjump"/>
              <a:extLst>
                <a:ext uri="{FF2B5EF4-FFF2-40B4-BE49-F238E27FC236}">
                  <a16:creationId xmlns:a16="http://schemas.microsoft.com/office/drawing/2014/main" id="{964837CE-DC0D-45E4-8337-814E47DBA0D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35853" name="Picture 43" descr="图片1">
              <a:extLst>
                <a:ext uri="{FF2B5EF4-FFF2-40B4-BE49-F238E27FC236}">
                  <a16:creationId xmlns:a16="http://schemas.microsoft.com/office/drawing/2014/main" id="{34C0EF70-99A5-4CD6-AAF1-AA939877D56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3">
            <a:extLst>
              <a:ext uri="{FF2B5EF4-FFF2-40B4-BE49-F238E27FC236}">
                <a16:creationId xmlns:a16="http://schemas.microsoft.com/office/drawing/2014/main" id="{B37E70E0-0543-4D27-B5AF-69380DECC02B}"/>
              </a:ext>
            </a:extLst>
          </p:cNvPr>
          <p:cNvSpPr>
            <a:spLocks noChangeArrowheads="1"/>
          </p:cNvSpPr>
          <p:nvPr/>
        </p:nvSpPr>
        <p:spPr bwMode="auto">
          <a:xfrm>
            <a:off x="3792538" y="2493963"/>
            <a:ext cx="5543550" cy="1727200"/>
          </a:xfrm>
          <a:prstGeom prst="roundRect">
            <a:avLst>
              <a:gd name="adj" fmla="val 11051"/>
            </a:avLst>
          </a:prstGeom>
          <a:solidFill>
            <a:srgbClr val="0000FF">
              <a:alpha val="54901"/>
            </a:srgbClr>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algn="ctr" eaLnBrk="1" hangingPunct="1">
              <a:spcBef>
                <a:spcPct val="0"/>
              </a:spcBef>
            </a:pPr>
            <a:endParaRPr lang="zh-CN" altLang="zh-CN" b="1">
              <a:latin typeface="Arial" panose="020B0604020202020204" pitchFamily="34" charset="0"/>
            </a:endParaRPr>
          </a:p>
        </p:txBody>
      </p:sp>
      <p:sp>
        <p:nvSpPr>
          <p:cNvPr id="36867" name="AutoShape 21">
            <a:extLst>
              <a:ext uri="{FF2B5EF4-FFF2-40B4-BE49-F238E27FC236}">
                <a16:creationId xmlns:a16="http://schemas.microsoft.com/office/drawing/2014/main" id="{742735E9-BD07-4512-A343-917A0235EAD1}"/>
              </a:ext>
            </a:extLst>
          </p:cNvPr>
          <p:cNvSpPr>
            <a:spLocks noChangeArrowheads="1"/>
          </p:cNvSpPr>
          <p:nvPr/>
        </p:nvSpPr>
        <p:spPr bwMode="auto">
          <a:xfrm>
            <a:off x="3937000" y="4294188"/>
            <a:ext cx="5327650" cy="1943100"/>
          </a:xfrm>
          <a:prstGeom prst="roundRect">
            <a:avLst>
              <a:gd name="adj" fmla="val 6148"/>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2" algn="r" eaLnBrk="1" hangingPunct="1">
              <a:spcBef>
                <a:spcPct val="0"/>
              </a:spcBef>
            </a:pPr>
            <a:endParaRPr lang="zh-CN" altLang="zh-CN" b="1">
              <a:latin typeface="Arial" panose="020B0604020202020204" pitchFamily="34" charset="0"/>
            </a:endParaRPr>
          </a:p>
        </p:txBody>
      </p:sp>
      <p:sp>
        <p:nvSpPr>
          <p:cNvPr id="36868" name="Rectangle 25">
            <a:extLst>
              <a:ext uri="{FF2B5EF4-FFF2-40B4-BE49-F238E27FC236}">
                <a16:creationId xmlns:a16="http://schemas.microsoft.com/office/drawing/2014/main" id="{BEEB5CC7-5E12-4097-BC7C-A4D4BB843317}"/>
              </a:ext>
            </a:extLst>
          </p:cNvPr>
          <p:cNvSpPr>
            <a:spLocks noChangeArrowheads="1"/>
          </p:cNvSpPr>
          <p:nvPr/>
        </p:nvSpPr>
        <p:spPr bwMode="auto">
          <a:xfrm>
            <a:off x="4583114" y="2636838"/>
            <a:ext cx="3756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latin typeface="Arial" panose="020B0604020202020204" pitchFamily="34" charset="0"/>
              </a:rPr>
              <a:t>主要针对单基因遗传病</a:t>
            </a:r>
          </a:p>
        </p:txBody>
      </p:sp>
      <p:sp>
        <p:nvSpPr>
          <p:cNvPr id="36869" name="Rectangle 26">
            <a:extLst>
              <a:ext uri="{FF2B5EF4-FFF2-40B4-BE49-F238E27FC236}">
                <a16:creationId xmlns:a16="http://schemas.microsoft.com/office/drawing/2014/main" id="{742B0971-973F-4DD2-9A39-0317C3A88F19}"/>
              </a:ext>
            </a:extLst>
          </p:cNvPr>
          <p:cNvSpPr>
            <a:spLocks noChangeArrowheads="1"/>
          </p:cNvSpPr>
          <p:nvPr/>
        </p:nvSpPr>
        <p:spPr bwMode="auto">
          <a:xfrm>
            <a:off x="4381500" y="3213100"/>
            <a:ext cx="46672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单个基因发生碱基替代</a:t>
            </a:r>
            <a:r>
              <a:rPr lang="en-US" altLang="zh-CN" b="1">
                <a:latin typeface="Arial" panose="020B0604020202020204" pitchFamily="34" charset="0"/>
              </a:rPr>
              <a:t>/</a:t>
            </a:r>
            <a:r>
              <a:rPr lang="zh-CN" altLang="en-US" b="1">
                <a:latin typeface="Arial" panose="020B0604020202020204" pitchFamily="34" charset="0"/>
              </a:rPr>
              <a:t>插入</a:t>
            </a:r>
            <a:r>
              <a:rPr lang="en-US" altLang="zh-CN" b="1">
                <a:latin typeface="Arial" panose="020B0604020202020204" pitchFamily="34" charset="0"/>
              </a:rPr>
              <a:t>/</a:t>
            </a:r>
          </a:p>
          <a:p>
            <a:pPr eaLnBrk="1" hangingPunct="1">
              <a:spcBef>
                <a:spcPct val="0"/>
              </a:spcBef>
            </a:pPr>
            <a:r>
              <a:rPr lang="zh-CN" altLang="en-US" b="1">
                <a:latin typeface="Arial" panose="020B0604020202020204" pitchFamily="34" charset="0"/>
              </a:rPr>
              <a:t>缺失</a:t>
            </a:r>
            <a:r>
              <a:rPr lang="en-US" altLang="zh-CN" b="1">
                <a:latin typeface="Arial" panose="020B0604020202020204" pitchFamily="34" charset="0"/>
              </a:rPr>
              <a:t>/</a:t>
            </a:r>
            <a:r>
              <a:rPr lang="zh-CN" altLang="en-US" b="1">
                <a:latin typeface="Arial" panose="020B0604020202020204" pitchFamily="34" charset="0"/>
              </a:rPr>
              <a:t>重复</a:t>
            </a:r>
            <a:r>
              <a:rPr lang="en-US" altLang="zh-CN" b="1">
                <a:latin typeface="Arial" panose="020B0604020202020204" pitchFamily="34" charset="0"/>
              </a:rPr>
              <a:t>/</a:t>
            </a:r>
            <a:r>
              <a:rPr lang="zh-CN" altLang="en-US" b="1">
                <a:latin typeface="Arial" panose="020B0604020202020204" pitchFamily="34" charset="0"/>
              </a:rPr>
              <a:t>动态突变</a:t>
            </a:r>
          </a:p>
        </p:txBody>
      </p:sp>
      <p:sp>
        <p:nvSpPr>
          <p:cNvPr id="36870" name="Oval 11">
            <a:extLst>
              <a:ext uri="{FF2B5EF4-FFF2-40B4-BE49-F238E27FC236}">
                <a16:creationId xmlns:a16="http://schemas.microsoft.com/office/drawing/2014/main" id="{98E9EB46-4871-4674-85BE-F98C41FF3E41}"/>
              </a:ext>
            </a:extLst>
          </p:cNvPr>
          <p:cNvSpPr>
            <a:spLocks noChangeArrowheads="1"/>
          </p:cNvSpPr>
          <p:nvPr/>
        </p:nvSpPr>
        <p:spPr bwMode="auto">
          <a:xfrm>
            <a:off x="3648076" y="4200079"/>
            <a:ext cx="1374775" cy="1081980"/>
          </a:xfrm>
          <a:prstGeom prst="ellipse">
            <a:avLst/>
          </a:prstGeom>
          <a:solidFill>
            <a:schemeClr val="hlink">
              <a:alpha val="3803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sz="4400" b="1"/>
              <a:t>例</a:t>
            </a:r>
          </a:p>
        </p:txBody>
      </p:sp>
      <p:sp>
        <p:nvSpPr>
          <p:cNvPr id="36871" name="Rectangle 28">
            <a:extLst>
              <a:ext uri="{FF2B5EF4-FFF2-40B4-BE49-F238E27FC236}">
                <a16:creationId xmlns:a16="http://schemas.microsoft.com/office/drawing/2014/main" id="{F85115B0-D884-4418-80AF-F4858E3885C8}"/>
              </a:ext>
            </a:extLst>
          </p:cNvPr>
          <p:cNvSpPr>
            <a:spLocks noChangeArrowheads="1"/>
          </p:cNvSpPr>
          <p:nvPr/>
        </p:nvSpPr>
        <p:spPr bwMode="auto">
          <a:xfrm>
            <a:off x="5016500" y="4294188"/>
            <a:ext cx="3117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latin typeface="Arial" panose="020B0604020202020204" pitchFamily="34" charset="0"/>
              </a:rPr>
              <a:t>Xp21Dys</a:t>
            </a:r>
            <a:r>
              <a:rPr lang="zh-CN" altLang="en-US" b="1">
                <a:latin typeface="Arial" panose="020B0604020202020204" pitchFamily="34" charset="0"/>
              </a:rPr>
              <a:t>基因缺失</a:t>
            </a:r>
          </a:p>
        </p:txBody>
      </p:sp>
      <p:sp>
        <p:nvSpPr>
          <p:cNvPr id="36872" name="Rectangle 29">
            <a:extLst>
              <a:ext uri="{FF2B5EF4-FFF2-40B4-BE49-F238E27FC236}">
                <a16:creationId xmlns:a16="http://schemas.microsoft.com/office/drawing/2014/main" id="{C4380F8E-7A9E-4C36-AEE6-4A626C67694A}"/>
              </a:ext>
            </a:extLst>
          </p:cNvPr>
          <p:cNvSpPr>
            <a:spLocks noChangeArrowheads="1"/>
          </p:cNvSpPr>
          <p:nvPr/>
        </p:nvSpPr>
        <p:spPr bwMode="auto">
          <a:xfrm>
            <a:off x="5592764" y="4725988"/>
            <a:ext cx="37163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3" panose="05040102010807070707" pitchFamily="18" charset="2"/>
              <a:buChar char="²"/>
            </a:pPr>
            <a:r>
              <a:rPr lang="zh-CN" altLang="en-US" b="1">
                <a:latin typeface="Arial" panose="020B0604020202020204" pitchFamily="34" charset="0"/>
              </a:rPr>
              <a:t>假肥大型肌营养不良</a:t>
            </a:r>
          </a:p>
        </p:txBody>
      </p:sp>
      <p:sp>
        <p:nvSpPr>
          <p:cNvPr id="36873" name="Rectangle 30">
            <a:extLst>
              <a:ext uri="{FF2B5EF4-FFF2-40B4-BE49-F238E27FC236}">
                <a16:creationId xmlns:a16="http://schemas.microsoft.com/office/drawing/2014/main" id="{EED9175D-40CA-4ABC-9B90-B235ED1B234F}"/>
              </a:ext>
            </a:extLst>
          </p:cNvPr>
          <p:cNvSpPr>
            <a:spLocks noChangeArrowheads="1"/>
          </p:cNvSpPr>
          <p:nvPr/>
        </p:nvSpPr>
        <p:spPr bwMode="auto">
          <a:xfrm>
            <a:off x="3937000" y="5229226"/>
            <a:ext cx="470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latin typeface="Arial" panose="020B0604020202020204" pitchFamily="34" charset="0"/>
              </a:rPr>
              <a:t>14q32.1MJD-1</a:t>
            </a:r>
            <a:r>
              <a:rPr lang="zh-CN" altLang="en-US" b="1">
                <a:latin typeface="Arial" panose="020B0604020202020204" pitchFamily="34" charset="0"/>
              </a:rPr>
              <a:t>基因动态突变</a:t>
            </a:r>
          </a:p>
        </p:txBody>
      </p:sp>
      <p:sp>
        <p:nvSpPr>
          <p:cNvPr id="36874" name="Rectangle 31">
            <a:extLst>
              <a:ext uri="{FF2B5EF4-FFF2-40B4-BE49-F238E27FC236}">
                <a16:creationId xmlns:a16="http://schemas.microsoft.com/office/drawing/2014/main" id="{C35CE425-C80A-4FAA-A80F-E52036359F78}"/>
              </a:ext>
            </a:extLst>
          </p:cNvPr>
          <p:cNvSpPr>
            <a:spLocks noChangeArrowheads="1"/>
          </p:cNvSpPr>
          <p:nvPr/>
        </p:nvSpPr>
        <p:spPr bwMode="auto">
          <a:xfrm>
            <a:off x="6024563" y="5662613"/>
            <a:ext cx="30019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3" panose="05040102010807070707" pitchFamily="18" charset="2"/>
              <a:buChar char="²"/>
            </a:pPr>
            <a:r>
              <a:rPr lang="zh-CN" altLang="en-US" b="1">
                <a:latin typeface="Arial" panose="020B0604020202020204" pitchFamily="34" charset="0"/>
              </a:rPr>
              <a:t>遗传性共济失调</a:t>
            </a:r>
          </a:p>
        </p:txBody>
      </p:sp>
      <p:grpSp>
        <p:nvGrpSpPr>
          <p:cNvPr id="36875" name="Group 2">
            <a:extLst>
              <a:ext uri="{FF2B5EF4-FFF2-40B4-BE49-F238E27FC236}">
                <a16:creationId xmlns:a16="http://schemas.microsoft.com/office/drawing/2014/main" id="{02380A9B-E666-442E-B993-FEAF09856A2F}"/>
              </a:ext>
            </a:extLst>
          </p:cNvPr>
          <p:cNvGrpSpPr>
            <a:grpSpLocks/>
          </p:cNvGrpSpPr>
          <p:nvPr/>
        </p:nvGrpSpPr>
        <p:grpSpPr bwMode="auto">
          <a:xfrm>
            <a:off x="1524000" y="381000"/>
            <a:ext cx="228600" cy="6248400"/>
            <a:chOff x="0" y="240"/>
            <a:chExt cx="144" cy="3936"/>
          </a:xfrm>
        </p:grpSpPr>
        <p:grpSp>
          <p:nvGrpSpPr>
            <p:cNvPr id="36891" name="Group 3">
              <a:extLst>
                <a:ext uri="{FF2B5EF4-FFF2-40B4-BE49-F238E27FC236}">
                  <a16:creationId xmlns:a16="http://schemas.microsoft.com/office/drawing/2014/main" id="{1C7F8B48-0394-4E9F-BECE-C918911CE007}"/>
                </a:ext>
              </a:extLst>
            </p:cNvPr>
            <p:cNvGrpSpPr>
              <a:grpSpLocks/>
            </p:cNvGrpSpPr>
            <p:nvPr/>
          </p:nvGrpSpPr>
          <p:grpSpPr bwMode="auto">
            <a:xfrm>
              <a:off x="0" y="240"/>
              <a:ext cx="96" cy="3936"/>
              <a:chOff x="-8" y="768"/>
              <a:chExt cx="136" cy="3552"/>
            </a:xfrm>
          </p:grpSpPr>
          <p:sp>
            <p:nvSpPr>
              <p:cNvPr id="36893" name="Rectangle 4">
                <a:extLst>
                  <a:ext uri="{FF2B5EF4-FFF2-40B4-BE49-F238E27FC236}">
                    <a16:creationId xmlns:a16="http://schemas.microsoft.com/office/drawing/2014/main" id="{CEDCFD8D-A0EB-4397-A6D8-53618C1E596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36894" name="Line 5">
                <a:extLst>
                  <a:ext uri="{FF2B5EF4-FFF2-40B4-BE49-F238E27FC236}">
                    <a16:creationId xmlns:a16="http://schemas.microsoft.com/office/drawing/2014/main" id="{C69950C4-C146-449E-9086-4A56D604ABF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6892" name="Line 18">
              <a:extLst>
                <a:ext uri="{FF2B5EF4-FFF2-40B4-BE49-F238E27FC236}">
                  <a16:creationId xmlns:a16="http://schemas.microsoft.com/office/drawing/2014/main" id="{13871136-0EAA-49A7-B8CC-DAC24E586BE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36876" name="Group 7">
            <a:extLst>
              <a:ext uri="{FF2B5EF4-FFF2-40B4-BE49-F238E27FC236}">
                <a16:creationId xmlns:a16="http://schemas.microsoft.com/office/drawing/2014/main" id="{7835623F-91F9-4B91-AA79-0E2854C6A672}"/>
              </a:ext>
            </a:extLst>
          </p:cNvPr>
          <p:cNvGrpSpPr>
            <a:grpSpLocks/>
          </p:cNvGrpSpPr>
          <p:nvPr/>
        </p:nvGrpSpPr>
        <p:grpSpPr bwMode="auto">
          <a:xfrm>
            <a:off x="1752601" y="1371601"/>
            <a:ext cx="4271963" cy="519113"/>
            <a:chOff x="144" y="816"/>
            <a:chExt cx="2688" cy="342"/>
          </a:xfrm>
        </p:grpSpPr>
        <p:sp>
          <p:nvSpPr>
            <p:cNvPr id="36889" name="Rectangle 8">
              <a:extLst>
                <a:ext uri="{FF2B5EF4-FFF2-40B4-BE49-F238E27FC236}">
                  <a16:creationId xmlns:a16="http://schemas.microsoft.com/office/drawing/2014/main" id="{71099586-F07C-4833-8455-338A4D32C19C}"/>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遗传物质和基因产物检测 </a:t>
              </a:r>
            </a:p>
          </p:txBody>
        </p:sp>
        <p:sp>
          <p:nvSpPr>
            <p:cNvPr id="36890" name="Line 9">
              <a:extLst>
                <a:ext uri="{FF2B5EF4-FFF2-40B4-BE49-F238E27FC236}">
                  <a16:creationId xmlns:a16="http://schemas.microsoft.com/office/drawing/2014/main" id="{DE0B42CD-0BC7-41FD-9DF9-E2B37095A76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36877" name="Group 18">
            <a:extLst>
              <a:ext uri="{FF2B5EF4-FFF2-40B4-BE49-F238E27FC236}">
                <a16:creationId xmlns:a16="http://schemas.microsoft.com/office/drawing/2014/main" id="{F2F4B0E6-99B6-4070-9C07-5E0CC129C8EA}"/>
              </a:ext>
            </a:extLst>
          </p:cNvPr>
          <p:cNvGrpSpPr>
            <a:grpSpLocks/>
          </p:cNvGrpSpPr>
          <p:nvPr/>
        </p:nvGrpSpPr>
        <p:grpSpPr bwMode="auto">
          <a:xfrm>
            <a:off x="1919289" y="2060575"/>
            <a:ext cx="2954337" cy="681038"/>
            <a:chOff x="752" y="1413"/>
            <a:chExt cx="1321" cy="294"/>
          </a:xfrm>
        </p:grpSpPr>
        <p:sp>
          <p:nvSpPr>
            <p:cNvPr id="348179" name="AutoShape 19">
              <a:extLst>
                <a:ext uri="{FF2B5EF4-FFF2-40B4-BE49-F238E27FC236}">
                  <a16:creationId xmlns:a16="http://schemas.microsoft.com/office/drawing/2014/main" id="{A676CE7A-4530-4EC3-AA9E-8B7AB81AB92B}"/>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48180" name="AutoShape 20">
              <a:extLst>
                <a:ext uri="{FF2B5EF4-FFF2-40B4-BE49-F238E27FC236}">
                  <a16:creationId xmlns:a16="http://schemas.microsoft.com/office/drawing/2014/main" id="{A8EB5DBA-8556-45EE-A760-AF4ED912FFFE}"/>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48181" name="AutoShape 21">
              <a:extLst>
                <a:ext uri="{FF2B5EF4-FFF2-40B4-BE49-F238E27FC236}">
                  <a16:creationId xmlns:a16="http://schemas.microsoft.com/office/drawing/2014/main" id="{7FE2EB96-B643-4D56-A499-87DA3D20EB46}"/>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36878" name="Text Box 18">
            <a:extLst>
              <a:ext uri="{FF2B5EF4-FFF2-40B4-BE49-F238E27FC236}">
                <a16:creationId xmlns:a16="http://schemas.microsoft.com/office/drawing/2014/main" id="{168938A1-9437-496A-B176-E165A32FBCBB}"/>
              </a:ext>
            </a:extLst>
          </p:cNvPr>
          <p:cNvSpPr txBox="1">
            <a:spLocks noChangeArrowheads="1"/>
          </p:cNvSpPr>
          <p:nvPr/>
        </p:nvSpPr>
        <p:spPr bwMode="white">
          <a:xfrm>
            <a:off x="2208214" y="2133601"/>
            <a:ext cx="2238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b="1">
                <a:solidFill>
                  <a:schemeClr val="bg1"/>
                </a:solidFill>
              </a:rPr>
              <a:t>DNA</a:t>
            </a:r>
            <a:r>
              <a:rPr lang="zh-CN" altLang="en-US" b="1">
                <a:solidFill>
                  <a:schemeClr val="bg1"/>
                </a:solidFill>
              </a:rPr>
              <a:t>诊断 </a:t>
            </a:r>
          </a:p>
        </p:txBody>
      </p:sp>
      <p:grpSp>
        <p:nvGrpSpPr>
          <p:cNvPr id="36879" name="Group 35">
            <a:extLst>
              <a:ext uri="{FF2B5EF4-FFF2-40B4-BE49-F238E27FC236}">
                <a16:creationId xmlns:a16="http://schemas.microsoft.com/office/drawing/2014/main" id="{C5142DEF-7A23-4A38-8923-4C48EA0E1DE5}"/>
              </a:ext>
            </a:extLst>
          </p:cNvPr>
          <p:cNvGrpSpPr>
            <a:grpSpLocks/>
          </p:cNvGrpSpPr>
          <p:nvPr/>
        </p:nvGrpSpPr>
        <p:grpSpPr bwMode="auto">
          <a:xfrm>
            <a:off x="1774825" y="620713"/>
            <a:ext cx="7327900" cy="685800"/>
            <a:chOff x="144" y="384"/>
            <a:chExt cx="4616" cy="432"/>
          </a:xfrm>
        </p:grpSpPr>
        <p:sp>
          <p:nvSpPr>
            <p:cNvPr id="36880" name="Rectangle 36">
              <a:hlinkClick r:id="rId2" action="ppaction://hlinksldjump"/>
              <a:extLst>
                <a:ext uri="{FF2B5EF4-FFF2-40B4-BE49-F238E27FC236}">
                  <a16:creationId xmlns:a16="http://schemas.microsoft.com/office/drawing/2014/main" id="{FF85E4BA-B9BB-4DF3-9E2D-6A01720E708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36881" name="Picture 37" descr="图片1">
              <a:extLst>
                <a:ext uri="{FF2B5EF4-FFF2-40B4-BE49-F238E27FC236}">
                  <a16:creationId xmlns:a16="http://schemas.microsoft.com/office/drawing/2014/main" id="{4F8D5242-86A0-4EB9-9B00-6542DA21769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11">
            <a:extLst>
              <a:ext uri="{FF2B5EF4-FFF2-40B4-BE49-F238E27FC236}">
                <a16:creationId xmlns:a16="http://schemas.microsoft.com/office/drawing/2014/main" id="{8E23545E-4B60-4869-87B4-853051E6B9BB}"/>
              </a:ext>
            </a:extLst>
          </p:cNvPr>
          <p:cNvGrpSpPr>
            <a:grpSpLocks/>
          </p:cNvGrpSpPr>
          <p:nvPr/>
        </p:nvGrpSpPr>
        <p:grpSpPr bwMode="auto">
          <a:xfrm>
            <a:off x="1524000" y="381000"/>
            <a:ext cx="228600" cy="6248400"/>
            <a:chOff x="0" y="240"/>
            <a:chExt cx="144" cy="3936"/>
          </a:xfrm>
        </p:grpSpPr>
        <p:grpSp>
          <p:nvGrpSpPr>
            <p:cNvPr id="37908" name="Group 3">
              <a:extLst>
                <a:ext uri="{FF2B5EF4-FFF2-40B4-BE49-F238E27FC236}">
                  <a16:creationId xmlns:a16="http://schemas.microsoft.com/office/drawing/2014/main" id="{F9D6F027-42FE-4BBD-B974-C5630DCB9D2D}"/>
                </a:ext>
              </a:extLst>
            </p:cNvPr>
            <p:cNvGrpSpPr>
              <a:grpSpLocks/>
            </p:cNvGrpSpPr>
            <p:nvPr/>
          </p:nvGrpSpPr>
          <p:grpSpPr bwMode="auto">
            <a:xfrm>
              <a:off x="0" y="240"/>
              <a:ext cx="96" cy="3936"/>
              <a:chOff x="-8" y="768"/>
              <a:chExt cx="136" cy="3552"/>
            </a:xfrm>
          </p:grpSpPr>
          <p:sp>
            <p:nvSpPr>
              <p:cNvPr id="37910" name="Rectangle 4">
                <a:extLst>
                  <a:ext uri="{FF2B5EF4-FFF2-40B4-BE49-F238E27FC236}">
                    <a16:creationId xmlns:a16="http://schemas.microsoft.com/office/drawing/2014/main" id="{A04F8CE0-F804-44CA-9245-11218A7E920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37911" name="Line 5">
                <a:extLst>
                  <a:ext uri="{FF2B5EF4-FFF2-40B4-BE49-F238E27FC236}">
                    <a16:creationId xmlns:a16="http://schemas.microsoft.com/office/drawing/2014/main" id="{E35FC77D-FEAB-4AF8-986D-FE6717DECAF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7909" name="Line 18">
              <a:extLst>
                <a:ext uri="{FF2B5EF4-FFF2-40B4-BE49-F238E27FC236}">
                  <a16:creationId xmlns:a16="http://schemas.microsoft.com/office/drawing/2014/main" id="{57DC4611-5C3B-4201-8646-31F056F72DF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37891" name="Group 16">
            <a:extLst>
              <a:ext uri="{FF2B5EF4-FFF2-40B4-BE49-F238E27FC236}">
                <a16:creationId xmlns:a16="http://schemas.microsoft.com/office/drawing/2014/main" id="{B048A36E-F2E4-430E-A2A2-A009BF1251BC}"/>
              </a:ext>
            </a:extLst>
          </p:cNvPr>
          <p:cNvGrpSpPr>
            <a:grpSpLocks/>
          </p:cNvGrpSpPr>
          <p:nvPr/>
        </p:nvGrpSpPr>
        <p:grpSpPr bwMode="auto">
          <a:xfrm>
            <a:off x="1752601" y="1371601"/>
            <a:ext cx="4271963" cy="519113"/>
            <a:chOff x="144" y="816"/>
            <a:chExt cx="2688" cy="342"/>
          </a:xfrm>
        </p:grpSpPr>
        <p:sp>
          <p:nvSpPr>
            <p:cNvPr id="37906" name="Rectangle 17">
              <a:extLst>
                <a:ext uri="{FF2B5EF4-FFF2-40B4-BE49-F238E27FC236}">
                  <a16:creationId xmlns:a16="http://schemas.microsoft.com/office/drawing/2014/main" id="{DB0D7C56-5DD8-4810-BFF2-B1BD61D9874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遗传物质和基因产物检测 </a:t>
              </a:r>
            </a:p>
          </p:txBody>
        </p:sp>
        <p:sp>
          <p:nvSpPr>
            <p:cNvPr id="37907" name="Line 18">
              <a:extLst>
                <a:ext uri="{FF2B5EF4-FFF2-40B4-BE49-F238E27FC236}">
                  <a16:creationId xmlns:a16="http://schemas.microsoft.com/office/drawing/2014/main" id="{696B996F-BC43-4476-8DED-9F057A331D0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37892" name="AutoShape 21">
            <a:extLst>
              <a:ext uri="{FF2B5EF4-FFF2-40B4-BE49-F238E27FC236}">
                <a16:creationId xmlns:a16="http://schemas.microsoft.com/office/drawing/2014/main" id="{97D7A24F-B0C7-4B62-92AD-419234451076}"/>
              </a:ext>
            </a:extLst>
          </p:cNvPr>
          <p:cNvSpPr>
            <a:spLocks noChangeArrowheads="1"/>
          </p:cNvSpPr>
          <p:nvPr/>
        </p:nvSpPr>
        <p:spPr bwMode="auto">
          <a:xfrm>
            <a:off x="3430588" y="3357563"/>
            <a:ext cx="5327650" cy="2303462"/>
          </a:xfrm>
          <a:prstGeom prst="roundRect">
            <a:avLst>
              <a:gd name="adj" fmla="val 6148"/>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2" eaLnBrk="1" hangingPunct="1">
              <a:spcBef>
                <a:spcPct val="0"/>
              </a:spcBef>
            </a:pPr>
            <a:r>
              <a:rPr lang="zh-CN" altLang="en-US" b="1">
                <a:latin typeface="Arial" panose="020B0604020202020204" pitchFamily="34" charset="0"/>
              </a:rPr>
              <a:t>有症状患者 </a:t>
            </a:r>
          </a:p>
          <a:p>
            <a:pPr lvl="2" eaLnBrk="1" hangingPunct="1">
              <a:spcBef>
                <a:spcPct val="0"/>
              </a:spcBef>
            </a:pPr>
            <a:r>
              <a:rPr lang="zh-CN" altLang="en-US" b="1">
                <a:latin typeface="Arial" panose="020B0604020202020204" pitchFamily="34" charset="0"/>
              </a:rPr>
              <a:t>症状前患者 </a:t>
            </a:r>
          </a:p>
          <a:p>
            <a:pPr lvl="2" eaLnBrk="1" hangingPunct="1">
              <a:spcBef>
                <a:spcPct val="0"/>
              </a:spcBef>
            </a:pPr>
            <a:r>
              <a:rPr lang="zh-CN" altLang="en-US" b="1">
                <a:latin typeface="Arial" panose="020B0604020202020204" pitchFamily="34" charset="0"/>
              </a:rPr>
              <a:t>基因携带者 </a:t>
            </a:r>
          </a:p>
          <a:p>
            <a:pPr lvl="2" eaLnBrk="1" hangingPunct="1">
              <a:spcBef>
                <a:spcPct val="0"/>
              </a:spcBef>
            </a:pPr>
            <a:r>
              <a:rPr lang="zh-CN" altLang="en-US" b="1">
                <a:latin typeface="Arial" panose="020B0604020202020204" pitchFamily="34" charset="0"/>
              </a:rPr>
              <a:t>高危胎儿 </a:t>
            </a:r>
            <a:r>
              <a:rPr lang="en-US" altLang="zh-CN" b="1">
                <a:latin typeface="Arial" panose="020B0604020202020204" pitchFamily="34" charset="0"/>
              </a:rPr>
              <a:t>(</a:t>
            </a:r>
            <a:r>
              <a:rPr lang="zh-CN" altLang="en-US" b="1">
                <a:latin typeface="Arial" panose="020B0604020202020204" pitchFamily="34" charset="0"/>
              </a:rPr>
              <a:t>产前诊断</a:t>
            </a:r>
            <a:r>
              <a:rPr lang="en-US" altLang="zh-CN" b="1">
                <a:latin typeface="Arial" panose="020B0604020202020204" pitchFamily="34" charset="0"/>
              </a:rPr>
              <a:t>)  </a:t>
            </a:r>
          </a:p>
        </p:txBody>
      </p:sp>
      <p:sp>
        <p:nvSpPr>
          <p:cNvPr id="37893" name="AutoShape 30">
            <a:extLst>
              <a:ext uri="{FF2B5EF4-FFF2-40B4-BE49-F238E27FC236}">
                <a16:creationId xmlns:a16="http://schemas.microsoft.com/office/drawing/2014/main" id="{908A2B03-8D2C-489B-9D3E-D4F1F5A7F036}"/>
              </a:ext>
            </a:extLst>
          </p:cNvPr>
          <p:cNvSpPr>
            <a:spLocks noChangeArrowheads="1"/>
          </p:cNvSpPr>
          <p:nvPr/>
        </p:nvSpPr>
        <p:spPr bwMode="auto">
          <a:xfrm>
            <a:off x="3359151" y="2925764"/>
            <a:ext cx="3311525" cy="561975"/>
          </a:xfrm>
          <a:prstGeom prst="roundRect">
            <a:avLst>
              <a:gd name="adj" fmla="val 50000"/>
            </a:avLst>
          </a:prstGeom>
          <a:solidFill>
            <a:schemeClr val="bg1"/>
          </a:solidFill>
          <a:ln w="9525">
            <a:solidFill>
              <a:srgbClr val="663300"/>
            </a:solidFill>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latin typeface="Arial" panose="020B0604020202020204" pitchFamily="34" charset="0"/>
              </a:rPr>
              <a:t>DNA</a:t>
            </a:r>
            <a:r>
              <a:rPr lang="zh-CN" altLang="en-US" b="1">
                <a:latin typeface="Arial" panose="020B0604020202020204" pitchFamily="34" charset="0"/>
              </a:rPr>
              <a:t>诊断适用人群</a:t>
            </a:r>
          </a:p>
        </p:txBody>
      </p:sp>
      <p:grpSp>
        <p:nvGrpSpPr>
          <p:cNvPr id="37894" name="Group 33">
            <a:extLst>
              <a:ext uri="{FF2B5EF4-FFF2-40B4-BE49-F238E27FC236}">
                <a16:creationId xmlns:a16="http://schemas.microsoft.com/office/drawing/2014/main" id="{77FBDB88-4417-47C6-BB4C-3F40D51DF26D}"/>
              </a:ext>
            </a:extLst>
          </p:cNvPr>
          <p:cNvGrpSpPr>
            <a:grpSpLocks/>
          </p:cNvGrpSpPr>
          <p:nvPr/>
        </p:nvGrpSpPr>
        <p:grpSpPr bwMode="auto">
          <a:xfrm>
            <a:off x="2135189" y="2060575"/>
            <a:ext cx="2954337" cy="681038"/>
            <a:chOff x="752" y="1413"/>
            <a:chExt cx="1321" cy="294"/>
          </a:xfrm>
        </p:grpSpPr>
        <p:sp>
          <p:nvSpPr>
            <p:cNvPr id="349218" name="AutoShape 34">
              <a:extLst>
                <a:ext uri="{FF2B5EF4-FFF2-40B4-BE49-F238E27FC236}">
                  <a16:creationId xmlns:a16="http://schemas.microsoft.com/office/drawing/2014/main" id="{A349E875-95E6-477C-A945-0DF41B2D6A35}"/>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49219" name="AutoShape 35">
              <a:extLst>
                <a:ext uri="{FF2B5EF4-FFF2-40B4-BE49-F238E27FC236}">
                  <a16:creationId xmlns:a16="http://schemas.microsoft.com/office/drawing/2014/main" id="{24E42E84-C17A-4D5D-ABEA-7B71B8193CD5}"/>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49220" name="AutoShape 36">
              <a:extLst>
                <a:ext uri="{FF2B5EF4-FFF2-40B4-BE49-F238E27FC236}">
                  <a16:creationId xmlns:a16="http://schemas.microsoft.com/office/drawing/2014/main" id="{0273C067-E255-4F29-B337-749665D42C8E}"/>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37895" name="Text Box 18">
            <a:extLst>
              <a:ext uri="{FF2B5EF4-FFF2-40B4-BE49-F238E27FC236}">
                <a16:creationId xmlns:a16="http://schemas.microsoft.com/office/drawing/2014/main" id="{176DF9FD-8958-4624-8377-989AFFA8B537}"/>
              </a:ext>
            </a:extLst>
          </p:cNvPr>
          <p:cNvSpPr txBox="1">
            <a:spLocks noChangeArrowheads="1"/>
          </p:cNvSpPr>
          <p:nvPr/>
        </p:nvSpPr>
        <p:spPr bwMode="white">
          <a:xfrm>
            <a:off x="2424114" y="2133601"/>
            <a:ext cx="2238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b="1">
                <a:solidFill>
                  <a:schemeClr val="bg1"/>
                </a:solidFill>
              </a:rPr>
              <a:t>DNA</a:t>
            </a:r>
            <a:r>
              <a:rPr lang="zh-CN" altLang="en-US" b="1">
                <a:solidFill>
                  <a:schemeClr val="bg1"/>
                </a:solidFill>
              </a:rPr>
              <a:t>诊断 </a:t>
            </a:r>
          </a:p>
        </p:txBody>
      </p:sp>
      <p:grpSp>
        <p:nvGrpSpPr>
          <p:cNvPr id="37896" name="Group 41">
            <a:extLst>
              <a:ext uri="{FF2B5EF4-FFF2-40B4-BE49-F238E27FC236}">
                <a16:creationId xmlns:a16="http://schemas.microsoft.com/office/drawing/2014/main" id="{3937FCA9-88CA-495B-A3F2-F4E15F3A5844}"/>
              </a:ext>
            </a:extLst>
          </p:cNvPr>
          <p:cNvGrpSpPr>
            <a:grpSpLocks/>
          </p:cNvGrpSpPr>
          <p:nvPr/>
        </p:nvGrpSpPr>
        <p:grpSpPr bwMode="auto">
          <a:xfrm>
            <a:off x="1774825" y="620713"/>
            <a:ext cx="7327900" cy="685800"/>
            <a:chOff x="144" y="384"/>
            <a:chExt cx="4616" cy="432"/>
          </a:xfrm>
        </p:grpSpPr>
        <p:sp>
          <p:nvSpPr>
            <p:cNvPr id="37897" name="Rectangle 42">
              <a:hlinkClick r:id="rId2" action="ppaction://hlinksldjump"/>
              <a:extLst>
                <a:ext uri="{FF2B5EF4-FFF2-40B4-BE49-F238E27FC236}">
                  <a16:creationId xmlns:a16="http://schemas.microsoft.com/office/drawing/2014/main" id="{5D5C66D7-03AF-45AD-833C-D442A3C8999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37898" name="Picture 43" descr="图片1">
              <a:extLst>
                <a:ext uri="{FF2B5EF4-FFF2-40B4-BE49-F238E27FC236}">
                  <a16:creationId xmlns:a16="http://schemas.microsoft.com/office/drawing/2014/main" id="{53977756-41F9-4CE5-8505-547C0D53750B}"/>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1">
            <a:extLst>
              <a:ext uri="{FF2B5EF4-FFF2-40B4-BE49-F238E27FC236}">
                <a16:creationId xmlns:a16="http://schemas.microsoft.com/office/drawing/2014/main" id="{BC6939CE-4F03-40C3-A015-8A6792F716E6}"/>
              </a:ext>
            </a:extLst>
          </p:cNvPr>
          <p:cNvSpPr>
            <a:spLocks noChangeArrowheads="1"/>
          </p:cNvSpPr>
          <p:nvPr/>
        </p:nvSpPr>
        <p:spPr bwMode="auto">
          <a:xfrm>
            <a:off x="4224338" y="3932239"/>
            <a:ext cx="5327650" cy="2160587"/>
          </a:xfrm>
          <a:prstGeom prst="roundRect">
            <a:avLst>
              <a:gd name="adj" fmla="val 6148"/>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2" algn="ctr" eaLnBrk="1" hangingPunct="1">
              <a:spcBef>
                <a:spcPct val="0"/>
              </a:spcBef>
            </a:pPr>
            <a:r>
              <a:rPr lang="en-US" altLang="zh-CN" b="1">
                <a:latin typeface="Arial" panose="020B0604020202020204" pitchFamily="34" charset="0"/>
              </a:rPr>
              <a:t> </a:t>
            </a:r>
          </a:p>
          <a:p>
            <a:pPr lvl="2" algn="ctr" eaLnBrk="1" hangingPunct="1">
              <a:spcBef>
                <a:spcPct val="0"/>
              </a:spcBef>
            </a:pPr>
            <a:endParaRPr lang="en-US" altLang="zh-CN" b="1">
              <a:latin typeface="Arial" panose="020B0604020202020204" pitchFamily="34" charset="0"/>
            </a:endParaRPr>
          </a:p>
        </p:txBody>
      </p:sp>
      <p:sp>
        <p:nvSpPr>
          <p:cNvPr id="38915" name="AutoShape 3">
            <a:extLst>
              <a:ext uri="{FF2B5EF4-FFF2-40B4-BE49-F238E27FC236}">
                <a16:creationId xmlns:a16="http://schemas.microsoft.com/office/drawing/2014/main" id="{7296F62A-DD65-417B-AA04-7C97E8325CE9}"/>
              </a:ext>
            </a:extLst>
          </p:cNvPr>
          <p:cNvSpPr>
            <a:spLocks noChangeArrowheads="1"/>
          </p:cNvSpPr>
          <p:nvPr/>
        </p:nvSpPr>
        <p:spPr bwMode="auto">
          <a:xfrm>
            <a:off x="4079875" y="2563814"/>
            <a:ext cx="5543550" cy="1152525"/>
          </a:xfrm>
          <a:prstGeom prst="roundRect">
            <a:avLst>
              <a:gd name="adj" fmla="val 11051"/>
            </a:avLst>
          </a:prstGeom>
          <a:solidFill>
            <a:srgbClr val="0000FF">
              <a:alpha val="54901"/>
            </a:srgbClr>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algn="ctr" eaLnBrk="1" hangingPunct="1">
              <a:spcBef>
                <a:spcPct val="0"/>
              </a:spcBef>
            </a:pPr>
            <a:endParaRPr lang="zh-CN" altLang="zh-CN" b="1">
              <a:latin typeface="Arial" panose="020B0604020202020204" pitchFamily="34" charset="0"/>
            </a:endParaRPr>
          </a:p>
        </p:txBody>
      </p:sp>
      <p:sp>
        <p:nvSpPr>
          <p:cNvPr id="38916" name="Rectangle 29">
            <a:extLst>
              <a:ext uri="{FF2B5EF4-FFF2-40B4-BE49-F238E27FC236}">
                <a16:creationId xmlns:a16="http://schemas.microsoft.com/office/drawing/2014/main" id="{45D3CE40-B423-4C5C-8424-C5F2B515AB17}"/>
              </a:ext>
            </a:extLst>
          </p:cNvPr>
          <p:cNvSpPr>
            <a:spLocks noChangeArrowheads="1"/>
          </p:cNvSpPr>
          <p:nvPr/>
        </p:nvSpPr>
        <p:spPr bwMode="auto">
          <a:xfrm>
            <a:off x="4583113" y="2636838"/>
            <a:ext cx="4470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latin typeface="Arial" panose="020B0604020202020204" pitchFamily="34" charset="0"/>
              </a:rPr>
              <a:t>针对已知基因产物的遗传病</a:t>
            </a:r>
          </a:p>
        </p:txBody>
      </p:sp>
      <p:sp>
        <p:nvSpPr>
          <p:cNvPr id="38917" name="Rectangle 30">
            <a:extLst>
              <a:ext uri="{FF2B5EF4-FFF2-40B4-BE49-F238E27FC236}">
                <a16:creationId xmlns:a16="http://schemas.microsoft.com/office/drawing/2014/main" id="{0AD20F32-BA2B-4F5A-9EED-8362D123C417}"/>
              </a:ext>
            </a:extLst>
          </p:cNvPr>
          <p:cNvSpPr>
            <a:spLocks noChangeArrowheads="1"/>
          </p:cNvSpPr>
          <p:nvPr/>
        </p:nvSpPr>
        <p:spPr bwMode="auto">
          <a:xfrm>
            <a:off x="4583114" y="3140076"/>
            <a:ext cx="2327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latin typeface="Arial" panose="020B0604020202020204" pitchFamily="34" charset="0"/>
              </a:rPr>
              <a:t>分析特定蛋白</a:t>
            </a:r>
          </a:p>
        </p:txBody>
      </p:sp>
      <p:sp>
        <p:nvSpPr>
          <p:cNvPr id="38918" name="Oval 11">
            <a:extLst>
              <a:ext uri="{FF2B5EF4-FFF2-40B4-BE49-F238E27FC236}">
                <a16:creationId xmlns:a16="http://schemas.microsoft.com/office/drawing/2014/main" id="{2B3A4E56-6A8D-4200-8B20-D04BF932CBBF}"/>
              </a:ext>
            </a:extLst>
          </p:cNvPr>
          <p:cNvSpPr>
            <a:spLocks noChangeArrowheads="1"/>
          </p:cNvSpPr>
          <p:nvPr/>
        </p:nvSpPr>
        <p:spPr bwMode="auto">
          <a:xfrm>
            <a:off x="4008439" y="3695254"/>
            <a:ext cx="1374775" cy="1081980"/>
          </a:xfrm>
          <a:prstGeom prst="ellipse">
            <a:avLst/>
          </a:prstGeom>
          <a:solidFill>
            <a:schemeClr val="hlink">
              <a:alpha val="3803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sz="4400" b="1"/>
              <a:t>例</a:t>
            </a:r>
          </a:p>
        </p:txBody>
      </p:sp>
      <p:sp>
        <p:nvSpPr>
          <p:cNvPr id="38919" name="Rectangle 32">
            <a:extLst>
              <a:ext uri="{FF2B5EF4-FFF2-40B4-BE49-F238E27FC236}">
                <a16:creationId xmlns:a16="http://schemas.microsoft.com/office/drawing/2014/main" id="{87819D83-4EB2-4EF9-9F69-63E31F82AD66}"/>
              </a:ext>
            </a:extLst>
          </p:cNvPr>
          <p:cNvSpPr>
            <a:spLocks noChangeArrowheads="1"/>
          </p:cNvSpPr>
          <p:nvPr/>
        </p:nvSpPr>
        <p:spPr bwMode="auto">
          <a:xfrm>
            <a:off x="5448301" y="4005263"/>
            <a:ext cx="3756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假肥大型肌营养不良症</a:t>
            </a:r>
          </a:p>
        </p:txBody>
      </p:sp>
      <p:sp>
        <p:nvSpPr>
          <p:cNvPr id="38920" name="Oval 11">
            <a:extLst>
              <a:ext uri="{FF2B5EF4-FFF2-40B4-BE49-F238E27FC236}">
                <a16:creationId xmlns:a16="http://schemas.microsoft.com/office/drawing/2014/main" id="{67598265-6DCB-4DFC-B54F-47CCF5277F78}"/>
              </a:ext>
            </a:extLst>
          </p:cNvPr>
          <p:cNvSpPr>
            <a:spLocks noChangeArrowheads="1"/>
          </p:cNvSpPr>
          <p:nvPr/>
        </p:nvSpPr>
        <p:spPr bwMode="auto">
          <a:xfrm>
            <a:off x="4008439" y="3695254"/>
            <a:ext cx="1374775" cy="1081980"/>
          </a:xfrm>
          <a:prstGeom prst="ellipse">
            <a:avLst/>
          </a:prstGeom>
          <a:solidFill>
            <a:schemeClr val="hlink">
              <a:alpha val="3803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sz="4400" b="1"/>
              <a:t>例</a:t>
            </a:r>
          </a:p>
        </p:txBody>
      </p:sp>
      <p:sp>
        <p:nvSpPr>
          <p:cNvPr id="38921" name="Rectangle 40">
            <a:extLst>
              <a:ext uri="{FF2B5EF4-FFF2-40B4-BE49-F238E27FC236}">
                <a16:creationId xmlns:a16="http://schemas.microsoft.com/office/drawing/2014/main" id="{77D4A604-5A06-41E4-B54B-76A198E1D388}"/>
              </a:ext>
            </a:extLst>
          </p:cNvPr>
          <p:cNvSpPr>
            <a:spLocks noChangeArrowheads="1"/>
          </p:cNvSpPr>
          <p:nvPr/>
        </p:nvSpPr>
        <p:spPr bwMode="auto">
          <a:xfrm>
            <a:off x="4295776" y="4652964"/>
            <a:ext cx="518477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免疫法测定肌细胞膜的抗肌萎缩蛋白</a:t>
            </a:r>
            <a:r>
              <a:rPr lang="en-US" altLang="zh-CN" b="1">
                <a:latin typeface="Arial" panose="020B0604020202020204" pitchFamily="34" charset="0"/>
              </a:rPr>
              <a:t>(Dys)</a:t>
            </a:r>
            <a:r>
              <a:rPr lang="zh-CN" altLang="en-US" b="1">
                <a:latin typeface="Arial" panose="020B0604020202020204" pitchFamily="34" charset="0"/>
              </a:rPr>
              <a:t>含量</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肌活检检测</a:t>
            </a:r>
            <a:r>
              <a:rPr lang="en-US" altLang="zh-CN" b="1">
                <a:latin typeface="Arial" panose="020B0604020202020204" pitchFamily="34" charset="0"/>
              </a:rPr>
              <a:t>Dys</a:t>
            </a:r>
            <a:r>
              <a:rPr lang="zh-CN" altLang="en-US" b="1">
                <a:latin typeface="Arial" panose="020B0604020202020204" pitchFamily="34" charset="0"/>
              </a:rPr>
              <a:t>缺失或异常</a:t>
            </a:r>
          </a:p>
        </p:txBody>
      </p:sp>
      <p:grpSp>
        <p:nvGrpSpPr>
          <p:cNvPr id="38922" name="Group 11">
            <a:extLst>
              <a:ext uri="{FF2B5EF4-FFF2-40B4-BE49-F238E27FC236}">
                <a16:creationId xmlns:a16="http://schemas.microsoft.com/office/drawing/2014/main" id="{D32D6F63-4EED-425C-9CCC-7F4F301E0C93}"/>
              </a:ext>
            </a:extLst>
          </p:cNvPr>
          <p:cNvGrpSpPr>
            <a:grpSpLocks/>
          </p:cNvGrpSpPr>
          <p:nvPr/>
        </p:nvGrpSpPr>
        <p:grpSpPr bwMode="auto">
          <a:xfrm>
            <a:off x="1524000" y="381000"/>
            <a:ext cx="228600" cy="6248400"/>
            <a:chOff x="0" y="240"/>
            <a:chExt cx="144" cy="3936"/>
          </a:xfrm>
        </p:grpSpPr>
        <p:grpSp>
          <p:nvGrpSpPr>
            <p:cNvPr id="38938" name="Group 3">
              <a:extLst>
                <a:ext uri="{FF2B5EF4-FFF2-40B4-BE49-F238E27FC236}">
                  <a16:creationId xmlns:a16="http://schemas.microsoft.com/office/drawing/2014/main" id="{FE8E18AF-DC43-424C-A1CF-D2478B7D43EB}"/>
                </a:ext>
              </a:extLst>
            </p:cNvPr>
            <p:cNvGrpSpPr>
              <a:grpSpLocks/>
            </p:cNvGrpSpPr>
            <p:nvPr/>
          </p:nvGrpSpPr>
          <p:grpSpPr bwMode="auto">
            <a:xfrm>
              <a:off x="0" y="240"/>
              <a:ext cx="96" cy="3936"/>
              <a:chOff x="-8" y="768"/>
              <a:chExt cx="136" cy="3552"/>
            </a:xfrm>
          </p:grpSpPr>
          <p:sp>
            <p:nvSpPr>
              <p:cNvPr id="38940" name="Rectangle 4">
                <a:extLst>
                  <a:ext uri="{FF2B5EF4-FFF2-40B4-BE49-F238E27FC236}">
                    <a16:creationId xmlns:a16="http://schemas.microsoft.com/office/drawing/2014/main" id="{21A8705A-D16E-4483-968F-7BC893A68DE4}"/>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38941" name="Line 5">
                <a:extLst>
                  <a:ext uri="{FF2B5EF4-FFF2-40B4-BE49-F238E27FC236}">
                    <a16:creationId xmlns:a16="http://schemas.microsoft.com/office/drawing/2014/main" id="{F4E99179-9BF8-4275-B851-95B865A0CA3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8939" name="Line 18">
              <a:extLst>
                <a:ext uri="{FF2B5EF4-FFF2-40B4-BE49-F238E27FC236}">
                  <a16:creationId xmlns:a16="http://schemas.microsoft.com/office/drawing/2014/main" id="{F4AC72DE-C4CB-4A1E-8212-CBD0404B448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38923" name="Group 16">
            <a:extLst>
              <a:ext uri="{FF2B5EF4-FFF2-40B4-BE49-F238E27FC236}">
                <a16:creationId xmlns:a16="http://schemas.microsoft.com/office/drawing/2014/main" id="{38F2C2C8-C782-4153-9702-4FB0F957210E}"/>
              </a:ext>
            </a:extLst>
          </p:cNvPr>
          <p:cNvGrpSpPr>
            <a:grpSpLocks/>
          </p:cNvGrpSpPr>
          <p:nvPr/>
        </p:nvGrpSpPr>
        <p:grpSpPr bwMode="auto">
          <a:xfrm>
            <a:off x="1752601" y="1371601"/>
            <a:ext cx="4271963" cy="519113"/>
            <a:chOff x="144" y="816"/>
            <a:chExt cx="2688" cy="342"/>
          </a:xfrm>
        </p:grpSpPr>
        <p:sp>
          <p:nvSpPr>
            <p:cNvPr id="38936" name="Rectangle 17">
              <a:extLst>
                <a:ext uri="{FF2B5EF4-FFF2-40B4-BE49-F238E27FC236}">
                  <a16:creationId xmlns:a16="http://schemas.microsoft.com/office/drawing/2014/main" id="{09789102-41D3-49AB-989A-0B9B23DB269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遗传物质和基因产物检测 </a:t>
              </a:r>
            </a:p>
          </p:txBody>
        </p:sp>
        <p:sp>
          <p:nvSpPr>
            <p:cNvPr id="38937" name="Line 18">
              <a:extLst>
                <a:ext uri="{FF2B5EF4-FFF2-40B4-BE49-F238E27FC236}">
                  <a16:creationId xmlns:a16="http://schemas.microsoft.com/office/drawing/2014/main" id="{E969A55A-875C-4CAE-946D-916A14B0514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38924" name="Group 22">
            <a:extLst>
              <a:ext uri="{FF2B5EF4-FFF2-40B4-BE49-F238E27FC236}">
                <a16:creationId xmlns:a16="http://schemas.microsoft.com/office/drawing/2014/main" id="{DC1E72CE-BECA-4967-A58F-EFB0DECC3B1E}"/>
              </a:ext>
            </a:extLst>
          </p:cNvPr>
          <p:cNvGrpSpPr>
            <a:grpSpLocks/>
          </p:cNvGrpSpPr>
          <p:nvPr/>
        </p:nvGrpSpPr>
        <p:grpSpPr bwMode="auto">
          <a:xfrm>
            <a:off x="1919289" y="2060575"/>
            <a:ext cx="2954337" cy="681038"/>
            <a:chOff x="752" y="1413"/>
            <a:chExt cx="1321" cy="294"/>
          </a:xfrm>
        </p:grpSpPr>
        <p:sp>
          <p:nvSpPr>
            <p:cNvPr id="350231" name="AutoShape 23">
              <a:extLst>
                <a:ext uri="{FF2B5EF4-FFF2-40B4-BE49-F238E27FC236}">
                  <a16:creationId xmlns:a16="http://schemas.microsoft.com/office/drawing/2014/main" id="{96315DBB-2FA5-4593-B8CE-0392A747F1A4}"/>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50232" name="AutoShape 24">
              <a:extLst>
                <a:ext uri="{FF2B5EF4-FFF2-40B4-BE49-F238E27FC236}">
                  <a16:creationId xmlns:a16="http://schemas.microsoft.com/office/drawing/2014/main" id="{43600C65-A1FD-4D42-9867-BC1EF9B596B5}"/>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50233" name="AutoShape 25">
              <a:extLst>
                <a:ext uri="{FF2B5EF4-FFF2-40B4-BE49-F238E27FC236}">
                  <a16:creationId xmlns:a16="http://schemas.microsoft.com/office/drawing/2014/main" id="{57CBE1D3-0FAB-4A0B-95A1-53408A792C63}"/>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38925" name="Text Box 18">
            <a:extLst>
              <a:ext uri="{FF2B5EF4-FFF2-40B4-BE49-F238E27FC236}">
                <a16:creationId xmlns:a16="http://schemas.microsoft.com/office/drawing/2014/main" id="{A0B74D45-D74F-423F-B8B6-5588371AB3FE}"/>
              </a:ext>
            </a:extLst>
          </p:cNvPr>
          <p:cNvSpPr txBox="1">
            <a:spLocks noChangeArrowheads="1"/>
          </p:cNvSpPr>
          <p:nvPr/>
        </p:nvSpPr>
        <p:spPr bwMode="white">
          <a:xfrm>
            <a:off x="2208213" y="2133601"/>
            <a:ext cx="2374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zh-CN" altLang="en-US" b="1">
                <a:solidFill>
                  <a:schemeClr val="bg1"/>
                </a:solidFill>
              </a:rPr>
              <a:t>基因产物检测 </a:t>
            </a:r>
          </a:p>
        </p:txBody>
      </p:sp>
      <p:grpSp>
        <p:nvGrpSpPr>
          <p:cNvPr id="38926" name="Group 44">
            <a:extLst>
              <a:ext uri="{FF2B5EF4-FFF2-40B4-BE49-F238E27FC236}">
                <a16:creationId xmlns:a16="http://schemas.microsoft.com/office/drawing/2014/main" id="{44E9E7CD-7A57-44C2-9174-6F4BEA4B7A44}"/>
              </a:ext>
            </a:extLst>
          </p:cNvPr>
          <p:cNvGrpSpPr>
            <a:grpSpLocks/>
          </p:cNvGrpSpPr>
          <p:nvPr/>
        </p:nvGrpSpPr>
        <p:grpSpPr bwMode="auto">
          <a:xfrm>
            <a:off x="1774825" y="620713"/>
            <a:ext cx="7327900" cy="685800"/>
            <a:chOff x="144" y="384"/>
            <a:chExt cx="4616" cy="432"/>
          </a:xfrm>
        </p:grpSpPr>
        <p:sp>
          <p:nvSpPr>
            <p:cNvPr id="38927" name="Rectangle 45">
              <a:hlinkClick r:id="rId2" action="ppaction://hlinksldjump"/>
              <a:extLst>
                <a:ext uri="{FF2B5EF4-FFF2-40B4-BE49-F238E27FC236}">
                  <a16:creationId xmlns:a16="http://schemas.microsoft.com/office/drawing/2014/main" id="{0EE52152-2CB5-4997-B415-538BC085F93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38928" name="Picture 46" descr="图片1">
              <a:extLst>
                <a:ext uri="{FF2B5EF4-FFF2-40B4-BE49-F238E27FC236}">
                  <a16:creationId xmlns:a16="http://schemas.microsoft.com/office/drawing/2014/main" id="{028EB769-DB53-4E44-A331-582D20071AF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75" name="AutoShape 43">
            <a:extLst>
              <a:ext uri="{FF2B5EF4-FFF2-40B4-BE49-F238E27FC236}">
                <a16:creationId xmlns:a16="http://schemas.microsoft.com/office/drawing/2014/main" id="{41D61768-B456-46D2-91BB-951D52A7AE94}"/>
              </a:ext>
            </a:extLst>
          </p:cNvPr>
          <p:cNvSpPr>
            <a:spLocks noChangeArrowheads="1"/>
          </p:cNvSpPr>
          <p:nvPr/>
        </p:nvSpPr>
        <p:spPr bwMode="auto">
          <a:xfrm>
            <a:off x="4224338" y="3590925"/>
            <a:ext cx="3384550" cy="812800"/>
          </a:xfrm>
          <a:prstGeom prst="roundRect">
            <a:avLst>
              <a:gd name="adj" fmla="val 16667"/>
            </a:avLst>
          </a:prstGeom>
          <a:gradFill rotWithShape="1">
            <a:gsLst>
              <a:gs pos="0">
                <a:schemeClr val="bg1"/>
              </a:gs>
              <a:gs pos="50000">
                <a:srgbClr val="EAEAEA"/>
              </a:gs>
              <a:gs pos="100000">
                <a:schemeClr val="bg1"/>
              </a:gs>
            </a:gsLst>
            <a:lin ang="2700000" scaled="1"/>
          </a:gradFill>
          <a:ln w="15875">
            <a:solidFill>
              <a:srgbClr val="B2B2B2"/>
            </a:solidFill>
            <a:round/>
            <a:headEnd/>
            <a:tailEnd/>
          </a:ln>
          <a:effectLst/>
        </p:spPr>
        <p:txBody>
          <a:bodyPr wrap="none" anchor="ctr"/>
          <a:lstStyle/>
          <a:p>
            <a:pPr>
              <a:defRPr/>
            </a:pPr>
            <a:endParaRPr lang="zh-CN" altLang="en-US"/>
          </a:p>
        </p:txBody>
      </p:sp>
      <p:sp>
        <p:nvSpPr>
          <p:cNvPr id="351279" name="AutoShape 47">
            <a:extLst>
              <a:ext uri="{FF2B5EF4-FFF2-40B4-BE49-F238E27FC236}">
                <a16:creationId xmlns:a16="http://schemas.microsoft.com/office/drawing/2014/main" id="{30FBA244-CF53-45F8-8525-0F92604319FD}"/>
              </a:ext>
            </a:extLst>
          </p:cNvPr>
          <p:cNvSpPr>
            <a:spLocks noChangeArrowheads="1"/>
          </p:cNvSpPr>
          <p:nvPr/>
        </p:nvSpPr>
        <p:spPr bwMode="gray">
          <a:xfrm>
            <a:off x="2498726" y="3730625"/>
            <a:ext cx="2589213" cy="522288"/>
          </a:xfrm>
          <a:prstGeom prst="homePlate">
            <a:avLst>
              <a:gd name="adj" fmla="val 74270"/>
            </a:avLst>
          </a:prstGeom>
          <a:gradFill rotWithShape="1">
            <a:gsLst>
              <a:gs pos="0">
                <a:schemeClr val="hlink"/>
              </a:gs>
              <a:gs pos="100000">
                <a:schemeClr val="hlink">
                  <a:gamma/>
                  <a:shade val="62745"/>
                  <a:invGamma/>
                </a:schemeClr>
              </a:gs>
            </a:gsLst>
            <a:lin ang="5400000" scaled="1"/>
          </a:gradFill>
          <a:ln w="19050">
            <a:solidFill>
              <a:srgbClr val="FEFFFF"/>
            </a:solidFill>
            <a:miter lim="800000"/>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351276" name="AutoShape 44">
            <a:extLst>
              <a:ext uri="{FF2B5EF4-FFF2-40B4-BE49-F238E27FC236}">
                <a16:creationId xmlns:a16="http://schemas.microsoft.com/office/drawing/2014/main" id="{B4F001E5-C652-4745-A73C-963BD49D3ACF}"/>
              </a:ext>
            </a:extLst>
          </p:cNvPr>
          <p:cNvSpPr>
            <a:spLocks noChangeArrowheads="1"/>
          </p:cNvSpPr>
          <p:nvPr/>
        </p:nvSpPr>
        <p:spPr bwMode="auto">
          <a:xfrm>
            <a:off x="4224338" y="2852738"/>
            <a:ext cx="3384550" cy="647700"/>
          </a:xfrm>
          <a:prstGeom prst="roundRect">
            <a:avLst>
              <a:gd name="adj" fmla="val 16667"/>
            </a:avLst>
          </a:prstGeom>
          <a:gradFill rotWithShape="1">
            <a:gsLst>
              <a:gs pos="0">
                <a:schemeClr val="bg1"/>
              </a:gs>
              <a:gs pos="50000">
                <a:srgbClr val="EAEAEA"/>
              </a:gs>
              <a:gs pos="100000">
                <a:schemeClr val="bg1"/>
              </a:gs>
            </a:gsLst>
            <a:lin ang="2700000" scaled="1"/>
          </a:gradFill>
          <a:ln w="15875">
            <a:solidFill>
              <a:srgbClr val="B2B2B2"/>
            </a:solidFill>
            <a:round/>
            <a:headEnd/>
            <a:tailEnd/>
          </a:ln>
          <a:effectLst/>
        </p:spPr>
        <p:txBody>
          <a:bodyPr wrap="none" anchor="ctr"/>
          <a:lstStyle/>
          <a:p>
            <a:pPr>
              <a:defRPr/>
            </a:pPr>
            <a:endParaRPr lang="zh-CN" altLang="en-US"/>
          </a:p>
        </p:txBody>
      </p:sp>
      <p:sp>
        <p:nvSpPr>
          <p:cNvPr id="351277" name="AutoShape 45">
            <a:extLst>
              <a:ext uri="{FF2B5EF4-FFF2-40B4-BE49-F238E27FC236}">
                <a16:creationId xmlns:a16="http://schemas.microsoft.com/office/drawing/2014/main" id="{3B2A1D17-3135-4E37-88B4-4AAFDA3BB4A9}"/>
              </a:ext>
            </a:extLst>
          </p:cNvPr>
          <p:cNvSpPr>
            <a:spLocks noChangeArrowheads="1"/>
          </p:cNvSpPr>
          <p:nvPr/>
        </p:nvSpPr>
        <p:spPr bwMode="gray">
          <a:xfrm>
            <a:off x="2498726" y="2905126"/>
            <a:ext cx="2517775" cy="523875"/>
          </a:xfrm>
          <a:prstGeom prst="homePlate">
            <a:avLst>
              <a:gd name="adj" fmla="val 72002"/>
            </a:avLst>
          </a:prstGeom>
          <a:gradFill rotWithShape="1">
            <a:gsLst>
              <a:gs pos="0">
                <a:schemeClr val="accent2"/>
              </a:gs>
              <a:gs pos="100000">
                <a:schemeClr val="accent2">
                  <a:gamma/>
                  <a:shade val="62745"/>
                  <a:invGamma/>
                </a:schemeClr>
              </a:gs>
            </a:gsLst>
            <a:lin ang="5400000" scaled="1"/>
          </a:gradFill>
          <a:ln w="19050">
            <a:solidFill>
              <a:srgbClr val="FEFFFF"/>
            </a:solidFill>
            <a:miter lim="800000"/>
            <a:headEnd/>
            <a:tailEnd/>
          </a:ln>
          <a:effectLst>
            <a:outerShdw dist="53882" dir="2700000" algn="ctr" rotWithShape="0">
              <a:srgbClr val="000000">
                <a:alpha val="50000"/>
              </a:srgbClr>
            </a:outerShdw>
          </a:effectLst>
        </p:spPr>
        <p:txBody>
          <a:bodyPr wrap="none" anchor="ctr"/>
          <a:lstStyle/>
          <a:p>
            <a:pPr>
              <a:defRPr/>
            </a:pPr>
            <a:endParaRPr lang="zh-CN" altLang="en-US"/>
          </a:p>
        </p:txBody>
      </p:sp>
      <p:grpSp>
        <p:nvGrpSpPr>
          <p:cNvPr id="39942" name="Group 16">
            <a:extLst>
              <a:ext uri="{FF2B5EF4-FFF2-40B4-BE49-F238E27FC236}">
                <a16:creationId xmlns:a16="http://schemas.microsoft.com/office/drawing/2014/main" id="{82896A3D-5224-40C5-BB0D-D305A0ECD8A8}"/>
              </a:ext>
            </a:extLst>
          </p:cNvPr>
          <p:cNvGrpSpPr>
            <a:grpSpLocks/>
          </p:cNvGrpSpPr>
          <p:nvPr/>
        </p:nvGrpSpPr>
        <p:grpSpPr bwMode="auto">
          <a:xfrm>
            <a:off x="1524000" y="381000"/>
            <a:ext cx="228600" cy="6248400"/>
            <a:chOff x="0" y="240"/>
            <a:chExt cx="144" cy="3936"/>
          </a:xfrm>
        </p:grpSpPr>
        <p:grpSp>
          <p:nvGrpSpPr>
            <p:cNvPr id="39960" name="Group 3">
              <a:extLst>
                <a:ext uri="{FF2B5EF4-FFF2-40B4-BE49-F238E27FC236}">
                  <a16:creationId xmlns:a16="http://schemas.microsoft.com/office/drawing/2014/main" id="{496097CF-C68E-4D1C-966A-37403CD32949}"/>
                </a:ext>
              </a:extLst>
            </p:cNvPr>
            <p:cNvGrpSpPr>
              <a:grpSpLocks/>
            </p:cNvGrpSpPr>
            <p:nvPr/>
          </p:nvGrpSpPr>
          <p:grpSpPr bwMode="auto">
            <a:xfrm>
              <a:off x="0" y="240"/>
              <a:ext cx="96" cy="3936"/>
              <a:chOff x="-8" y="768"/>
              <a:chExt cx="136" cy="3552"/>
            </a:xfrm>
          </p:grpSpPr>
          <p:sp>
            <p:nvSpPr>
              <p:cNvPr id="39962" name="Rectangle 4">
                <a:extLst>
                  <a:ext uri="{FF2B5EF4-FFF2-40B4-BE49-F238E27FC236}">
                    <a16:creationId xmlns:a16="http://schemas.microsoft.com/office/drawing/2014/main" id="{9E6EF127-C20B-4930-8B0B-A24E79231D2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39963" name="Line 5">
                <a:extLst>
                  <a:ext uri="{FF2B5EF4-FFF2-40B4-BE49-F238E27FC236}">
                    <a16:creationId xmlns:a16="http://schemas.microsoft.com/office/drawing/2014/main" id="{502B1F30-C1E0-49BF-9AEE-2C4794BF7AE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9961" name="Line 18">
              <a:extLst>
                <a:ext uri="{FF2B5EF4-FFF2-40B4-BE49-F238E27FC236}">
                  <a16:creationId xmlns:a16="http://schemas.microsoft.com/office/drawing/2014/main" id="{EF2EF215-B68C-42DF-B3FA-FA0647181ED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39943" name="Group 21">
            <a:extLst>
              <a:ext uri="{FF2B5EF4-FFF2-40B4-BE49-F238E27FC236}">
                <a16:creationId xmlns:a16="http://schemas.microsoft.com/office/drawing/2014/main" id="{5C5A0760-58B6-4F46-B25E-AB2C9B125F56}"/>
              </a:ext>
            </a:extLst>
          </p:cNvPr>
          <p:cNvGrpSpPr>
            <a:grpSpLocks/>
          </p:cNvGrpSpPr>
          <p:nvPr/>
        </p:nvGrpSpPr>
        <p:grpSpPr bwMode="auto">
          <a:xfrm>
            <a:off x="1752600" y="1371601"/>
            <a:ext cx="2687638" cy="519113"/>
            <a:chOff x="144" y="816"/>
            <a:chExt cx="2688" cy="342"/>
          </a:xfrm>
        </p:grpSpPr>
        <p:sp>
          <p:nvSpPr>
            <p:cNvPr id="39958" name="Rectangle 22">
              <a:extLst>
                <a:ext uri="{FF2B5EF4-FFF2-40B4-BE49-F238E27FC236}">
                  <a16:creationId xmlns:a16="http://schemas.microsoft.com/office/drawing/2014/main" id="{AB624F15-380E-495A-9E8F-F679C752760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治  疗</a:t>
              </a:r>
            </a:p>
          </p:txBody>
        </p:sp>
        <p:sp>
          <p:nvSpPr>
            <p:cNvPr id="39959" name="Line 23">
              <a:extLst>
                <a:ext uri="{FF2B5EF4-FFF2-40B4-BE49-F238E27FC236}">
                  <a16:creationId xmlns:a16="http://schemas.microsoft.com/office/drawing/2014/main" id="{5218941C-0E59-4DD9-A241-EB02D26648F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39944" name="Rectangle 32">
            <a:extLst>
              <a:ext uri="{FF2B5EF4-FFF2-40B4-BE49-F238E27FC236}">
                <a16:creationId xmlns:a16="http://schemas.microsoft.com/office/drawing/2014/main" id="{E2BBDE4C-3246-4D1B-BC13-B1917A379711}"/>
              </a:ext>
            </a:extLst>
          </p:cNvPr>
          <p:cNvSpPr>
            <a:spLocks noChangeArrowheads="1"/>
          </p:cNvSpPr>
          <p:nvPr/>
        </p:nvSpPr>
        <p:spPr bwMode="auto">
          <a:xfrm>
            <a:off x="2208214" y="1963738"/>
            <a:ext cx="3398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sz="2400" b="1">
                <a:latin typeface="Arial" panose="020B0604020202020204" pitchFamily="34" charset="0"/>
              </a:rPr>
              <a:t>缺乏有效的治疗方法</a:t>
            </a:r>
          </a:p>
        </p:txBody>
      </p:sp>
      <p:sp>
        <p:nvSpPr>
          <p:cNvPr id="39945" name="Rectangle 33">
            <a:extLst>
              <a:ext uri="{FF2B5EF4-FFF2-40B4-BE49-F238E27FC236}">
                <a16:creationId xmlns:a16="http://schemas.microsoft.com/office/drawing/2014/main" id="{06D59BD1-8D33-4CAB-8F46-6CABBDD28EE6}"/>
              </a:ext>
            </a:extLst>
          </p:cNvPr>
          <p:cNvSpPr>
            <a:spLocks noChangeArrowheads="1"/>
          </p:cNvSpPr>
          <p:nvPr/>
        </p:nvSpPr>
        <p:spPr bwMode="auto">
          <a:xfrm>
            <a:off x="2208214" y="2395538"/>
            <a:ext cx="4103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sz="2400" b="1">
                <a:latin typeface="Arial" panose="020B0604020202020204" pitchFamily="34" charset="0"/>
              </a:rPr>
              <a:t>针对遗传缺陷采取替代疗法</a:t>
            </a:r>
          </a:p>
        </p:txBody>
      </p:sp>
      <p:sp>
        <p:nvSpPr>
          <p:cNvPr id="39946" name="Rectangle 34">
            <a:extLst>
              <a:ext uri="{FF2B5EF4-FFF2-40B4-BE49-F238E27FC236}">
                <a16:creationId xmlns:a16="http://schemas.microsoft.com/office/drawing/2014/main" id="{E3C5B67A-7574-471A-8234-E7AD1786F67B}"/>
              </a:ext>
            </a:extLst>
          </p:cNvPr>
          <p:cNvSpPr>
            <a:spLocks noChangeArrowheads="1"/>
          </p:cNvSpPr>
          <p:nvPr/>
        </p:nvSpPr>
        <p:spPr bwMode="auto">
          <a:xfrm>
            <a:off x="2208214" y="4508500"/>
            <a:ext cx="418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sz="2400" b="1">
                <a:latin typeface="Arial" panose="020B0604020202020204" pitchFamily="34" charset="0"/>
              </a:rPr>
              <a:t>对症治疗、康复、手术矫正 </a:t>
            </a:r>
          </a:p>
        </p:txBody>
      </p:sp>
      <p:sp>
        <p:nvSpPr>
          <p:cNvPr id="39947" name="Rectangle 35">
            <a:extLst>
              <a:ext uri="{FF2B5EF4-FFF2-40B4-BE49-F238E27FC236}">
                <a16:creationId xmlns:a16="http://schemas.microsoft.com/office/drawing/2014/main" id="{224B14A2-F0E5-49FA-B1E3-CCA5E56F3555}"/>
              </a:ext>
            </a:extLst>
          </p:cNvPr>
          <p:cNvSpPr>
            <a:spLocks noChangeArrowheads="1"/>
          </p:cNvSpPr>
          <p:nvPr/>
        </p:nvSpPr>
        <p:spPr bwMode="auto">
          <a:xfrm>
            <a:off x="2208214" y="5013325"/>
            <a:ext cx="173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sz="2400" b="1">
                <a:latin typeface="Arial" panose="020B0604020202020204" pitchFamily="34" charset="0"/>
              </a:rPr>
              <a:t>神经营养 </a:t>
            </a:r>
          </a:p>
        </p:txBody>
      </p:sp>
      <p:sp>
        <p:nvSpPr>
          <p:cNvPr id="39948" name="Rectangle 36">
            <a:extLst>
              <a:ext uri="{FF2B5EF4-FFF2-40B4-BE49-F238E27FC236}">
                <a16:creationId xmlns:a16="http://schemas.microsoft.com/office/drawing/2014/main" id="{D2BA6F78-06B8-4999-9892-1D605CADCDD9}"/>
              </a:ext>
            </a:extLst>
          </p:cNvPr>
          <p:cNvSpPr>
            <a:spLocks noChangeArrowheads="1"/>
          </p:cNvSpPr>
          <p:nvPr/>
        </p:nvSpPr>
        <p:spPr bwMode="auto">
          <a:xfrm>
            <a:off x="2208214" y="5492750"/>
            <a:ext cx="383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sz="2400" b="1">
                <a:latin typeface="Arial" panose="020B0604020202020204" pitchFamily="34" charset="0"/>
              </a:rPr>
              <a:t>基因治疗</a:t>
            </a:r>
            <a:r>
              <a:rPr lang="en-US" altLang="zh-CN" sz="2400" b="1">
                <a:latin typeface="Arial" panose="020B0604020202020204" pitchFamily="34" charset="0"/>
              </a:rPr>
              <a:t>(gene therapy) </a:t>
            </a:r>
          </a:p>
        </p:txBody>
      </p:sp>
      <p:sp>
        <p:nvSpPr>
          <p:cNvPr id="39949" name="Rectangle 37">
            <a:extLst>
              <a:ext uri="{FF2B5EF4-FFF2-40B4-BE49-F238E27FC236}">
                <a16:creationId xmlns:a16="http://schemas.microsoft.com/office/drawing/2014/main" id="{1A91163A-F29C-40E0-BCD1-7510D0322196}"/>
              </a:ext>
            </a:extLst>
          </p:cNvPr>
          <p:cNvSpPr>
            <a:spLocks noChangeArrowheads="1"/>
          </p:cNvSpPr>
          <p:nvPr/>
        </p:nvSpPr>
        <p:spPr bwMode="auto">
          <a:xfrm>
            <a:off x="5965826" y="5516564"/>
            <a:ext cx="3897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sz="2400" b="1">
                <a:latin typeface="Arial" panose="020B0604020202020204" pitchFamily="34" charset="0"/>
              </a:rPr>
              <a:t>替换、增补或校正缺陷基因</a:t>
            </a:r>
          </a:p>
        </p:txBody>
      </p:sp>
      <p:sp>
        <p:nvSpPr>
          <p:cNvPr id="39950" name="Rectangle 38">
            <a:extLst>
              <a:ext uri="{FF2B5EF4-FFF2-40B4-BE49-F238E27FC236}">
                <a16:creationId xmlns:a16="http://schemas.microsoft.com/office/drawing/2014/main" id="{B73E23CF-D8B1-4968-BEFF-FF64E7B81A4C}"/>
              </a:ext>
            </a:extLst>
          </p:cNvPr>
          <p:cNvSpPr>
            <a:spLocks noChangeArrowheads="1"/>
          </p:cNvSpPr>
          <p:nvPr/>
        </p:nvSpPr>
        <p:spPr bwMode="auto">
          <a:xfrm>
            <a:off x="2528889" y="2921000"/>
            <a:ext cx="2098675" cy="45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buClr>
                <a:srgbClr val="FF6600"/>
              </a:buClr>
              <a:buFont typeface="Wingdings" panose="05000000000000000000" pitchFamily="2" charset="2"/>
              <a:buNone/>
            </a:pPr>
            <a:r>
              <a:rPr lang="zh-CN" altLang="en-US" sz="2400" b="1">
                <a:solidFill>
                  <a:schemeClr val="bg1"/>
                </a:solidFill>
              </a:rPr>
              <a:t>肝豆状核变性 </a:t>
            </a:r>
          </a:p>
        </p:txBody>
      </p:sp>
      <p:sp>
        <p:nvSpPr>
          <p:cNvPr id="39951" name="Rectangle 39">
            <a:extLst>
              <a:ext uri="{FF2B5EF4-FFF2-40B4-BE49-F238E27FC236}">
                <a16:creationId xmlns:a16="http://schemas.microsoft.com/office/drawing/2014/main" id="{4E664A4C-0C40-4B07-BFBC-04BB1DBDDB4E}"/>
              </a:ext>
            </a:extLst>
          </p:cNvPr>
          <p:cNvSpPr>
            <a:spLocks noChangeArrowheads="1"/>
          </p:cNvSpPr>
          <p:nvPr/>
        </p:nvSpPr>
        <p:spPr bwMode="auto">
          <a:xfrm>
            <a:off x="5232400" y="2924175"/>
            <a:ext cx="1716088" cy="45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400" b="1"/>
              <a:t>青霉胺排铜</a:t>
            </a:r>
          </a:p>
        </p:txBody>
      </p:sp>
      <p:sp>
        <p:nvSpPr>
          <p:cNvPr id="39952" name="Rectangle 40">
            <a:extLst>
              <a:ext uri="{FF2B5EF4-FFF2-40B4-BE49-F238E27FC236}">
                <a16:creationId xmlns:a16="http://schemas.microsoft.com/office/drawing/2014/main" id="{1FD340DD-A017-4F19-8129-288DF218BED4}"/>
              </a:ext>
            </a:extLst>
          </p:cNvPr>
          <p:cNvSpPr>
            <a:spLocks noChangeArrowheads="1"/>
          </p:cNvSpPr>
          <p:nvPr/>
        </p:nvSpPr>
        <p:spPr bwMode="auto">
          <a:xfrm>
            <a:off x="2601914" y="3763963"/>
            <a:ext cx="1792287" cy="45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buClr>
                <a:srgbClr val="FF6600"/>
              </a:buClr>
              <a:buFont typeface="Wingdings" panose="05000000000000000000" pitchFamily="2" charset="2"/>
              <a:buNone/>
            </a:pPr>
            <a:r>
              <a:rPr lang="zh-CN" altLang="en-US" sz="2400" b="1">
                <a:solidFill>
                  <a:schemeClr val="bg1"/>
                </a:solidFill>
              </a:rPr>
              <a:t>苯丙酮尿症 </a:t>
            </a:r>
          </a:p>
        </p:txBody>
      </p:sp>
      <p:sp>
        <p:nvSpPr>
          <p:cNvPr id="39953" name="Rectangle 41">
            <a:extLst>
              <a:ext uri="{FF2B5EF4-FFF2-40B4-BE49-F238E27FC236}">
                <a16:creationId xmlns:a16="http://schemas.microsoft.com/office/drawing/2014/main" id="{B7F5B4C2-B730-4B97-89F6-9B64EA2C033B}"/>
              </a:ext>
            </a:extLst>
          </p:cNvPr>
          <p:cNvSpPr>
            <a:spLocks noChangeArrowheads="1"/>
          </p:cNvSpPr>
          <p:nvPr/>
        </p:nvSpPr>
        <p:spPr bwMode="auto">
          <a:xfrm>
            <a:off x="5232401" y="3573463"/>
            <a:ext cx="2328863" cy="45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400" b="1"/>
              <a:t>低苯丙氨酸奶粉</a:t>
            </a:r>
          </a:p>
        </p:txBody>
      </p:sp>
      <p:sp>
        <p:nvSpPr>
          <p:cNvPr id="39954" name="Rectangle 42">
            <a:extLst>
              <a:ext uri="{FF2B5EF4-FFF2-40B4-BE49-F238E27FC236}">
                <a16:creationId xmlns:a16="http://schemas.microsoft.com/office/drawing/2014/main" id="{3743DC78-63A0-47BF-84D6-F73B6884440D}"/>
              </a:ext>
            </a:extLst>
          </p:cNvPr>
          <p:cNvSpPr>
            <a:spLocks noChangeArrowheads="1"/>
          </p:cNvSpPr>
          <p:nvPr/>
        </p:nvSpPr>
        <p:spPr bwMode="auto">
          <a:xfrm>
            <a:off x="5232401" y="3933825"/>
            <a:ext cx="2328863" cy="45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2400" b="1"/>
              <a:t>苯丙氨酸降氨酶</a:t>
            </a:r>
          </a:p>
        </p:txBody>
      </p:sp>
      <p:grpSp>
        <p:nvGrpSpPr>
          <p:cNvPr id="39955" name="Group 51">
            <a:extLst>
              <a:ext uri="{FF2B5EF4-FFF2-40B4-BE49-F238E27FC236}">
                <a16:creationId xmlns:a16="http://schemas.microsoft.com/office/drawing/2014/main" id="{2738BC5A-3DE4-4B92-A192-9122DB277EC7}"/>
              </a:ext>
            </a:extLst>
          </p:cNvPr>
          <p:cNvGrpSpPr>
            <a:grpSpLocks/>
          </p:cNvGrpSpPr>
          <p:nvPr/>
        </p:nvGrpSpPr>
        <p:grpSpPr bwMode="auto">
          <a:xfrm>
            <a:off x="1774825" y="620713"/>
            <a:ext cx="7327900" cy="685800"/>
            <a:chOff x="144" y="384"/>
            <a:chExt cx="4616" cy="432"/>
          </a:xfrm>
        </p:grpSpPr>
        <p:sp>
          <p:nvSpPr>
            <p:cNvPr id="39956" name="Rectangle 52">
              <a:hlinkClick r:id="rId2" action="ppaction://hlinksldjump"/>
              <a:extLst>
                <a:ext uri="{FF2B5EF4-FFF2-40B4-BE49-F238E27FC236}">
                  <a16:creationId xmlns:a16="http://schemas.microsoft.com/office/drawing/2014/main" id="{017D54C8-2517-4B78-B79F-A9C59E72FEA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39957" name="Picture 53" descr="图片1">
              <a:extLst>
                <a:ext uri="{FF2B5EF4-FFF2-40B4-BE49-F238E27FC236}">
                  <a16:creationId xmlns:a16="http://schemas.microsoft.com/office/drawing/2014/main" id="{7DBB8E42-E3F8-4C3D-A7A1-B81DC62B889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6">
            <a:extLst>
              <a:ext uri="{FF2B5EF4-FFF2-40B4-BE49-F238E27FC236}">
                <a16:creationId xmlns:a16="http://schemas.microsoft.com/office/drawing/2014/main" id="{D06DE0C9-4657-4CF5-9923-D1FB09F0134D}"/>
              </a:ext>
            </a:extLst>
          </p:cNvPr>
          <p:cNvGrpSpPr>
            <a:grpSpLocks/>
          </p:cNvGrpSpPr>
          <p:nvPr/>
        </p:nvGrpSpPr>
        <p:grpSpPr bwMode="auto">
          <a:xfrm>
            <a:off x="1524000" y="381000"/>
            <a:ext cx="228600" cy="6248400"/>
            <a:chOff x="0" y="240"/>
            <a:chExt cx="144" cy="3936"/>
          </a:xfrm>
        </p:grpSpPr>
        <p:grpSp>
          <p:nvGrpSpPr>
            <p:cNvPr id="40970" name="Group 3">
              <a:extLst>
                <a:ext uri="{FF2B5EF4-FFF2-40B4-BE49-F238E27FC236}">
                  <a16:creationId xmlns:a16="http://schemas.microsoft.com/office/drawing/2014/main" id="{EEBCFD21-3B88-470E-B704-525299E65613}"/>
                </a:ext>
              </a:extLst>
            </p:cNvPr>
            <p:cNvGrpSpPr>
              <a:grpSpLocks/>
            </p:cNvGrpSpPr>
            <p:nvPr/>
          </p:nvGrpSpPr>
          <p:grpSpPr bwMode="auto">
            <a:xfrm>
              <a:off x="0" y="240"/>
              <a:ext cx="96" cy="3936"/>
              <a:chOff x="-8" y="768"/>
              <a:chExt cx="136" cy="3552"/>
            </a:xfrm>
          </p:grpSpPr>
          <p:sp>
            <p:nvSpPr>
              <p:cNvPr id="40972" name="Rectangle 4">
                <a:extLst>
                  <a:ext uri="{FF2B5EF4-FFF2-40B4-BE49-F238E27FC236}">
                    <a16:creationId xmlns:a16="http://schemas.microsoft.com/office/drawing/2014/main" id="{9D5BE87C-0351-42B0-95AC-0585EEFD049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40973" name="Line 5">
                <a:extLst>
                  <a:ext uri="{FF2B5EF4-FFF2-40B4-BE49-F238E27FC236}">
                    <a16:creationId xmlns:a16="http://schemas.microsoft.com/office/drawing/2014/main" id="{4062AE5A-B794-4700-B8CA-B150DB4BF9E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0971" name="Line 18">
              <a:extLst>
                <a:ext uri="{FF2B5EF4-FFF2-40B4-BE49-F238E27FC236}">
                  <a16:creationId xmlns:a16="http://schemas.microsoft.com/office/drawing/2014/main" id="{E54131EE-CBF3-43C5-A342-EF68011C115F}"/>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40963" name="Group 11">
            <a:extLst>
              <a:ext uri="{FF2B5EF4-FFF2-40B4-BE49-F238E27FC236}">
                <a16:creationId xmlns:a16="http://schemas.microsoft.com/office/drawing/2014/main" id="{47E22BD4-1231-4405-A13B-665BD8660558}"/>
              </a:ext>
            </a:extLst>
          </p:cNvPr>
          <p:cNvGrpSpPr>
            <a:grpSpLocks/>
          </p:cNvGrpSpPr>
          <p:nvPr/>
        </p:nvGrpSpPr>
        <p:grpSpPr bwMode="auto">
          <a:xfrm>
            <a:off x="1752600" y="1371601"/>
            <a:ext cx="2687638" cy="519113"/>
            <a:chOff x="144" y="816"/>
            <a:chExt cx="2688" cy="342"/>
          </a:xfrm>
        </p:grpSpPr>
        <p:sp>
          <p:nvSpPr>
            <p:cNvPr id="40968" name="Rectangle 12">
              <a:extLst>
                <a:ext uri="{FF2B5EF4-FFF2-40B4-BE49-F238E27FC236}">
                  <a16:creationId xmlns:a16="http://schemas.microsoft.com/office/drawing/2014/main" id="{4DBEB286-9CCF-4204-A9F0-2DDABB9ECDC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预  防</a:t>
              </a:r>
            </a:p>
          </p:txBody>
        </p:sp>
        <p:sp>
          <p:nvSpPr>
            <p:cNvPr id="40969" name="Line 13">
              <a:extLst>
                <a:ext uri="{FF2B5EF4-FFF2-40B4-BE49-F238E27FC236}">
                  <a16:creationId xmlns:a16="http://schemas.microsoft.com/office/drawing/2014/main" id="{144BC7DB-3F68-4E1E-8C68-7F3C1235650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40964" name="Rectangle 28">
            <a:extLst>
              <a:ext uri="{FF2B5EF4-FFF2-40B4-BE49-F238E27FC236}">
                <a16:creationId xmlns:a16="http://schemas.microsoft.com/office/drawing/2014/main" id="{F4F56202-F009-45CC-88CD-085FA444FD81}"/>
              </a:ext>
            </a:extLst>
          </p:cNvPr>
          <p:cNvSpPr>
            <a:spLocks noChangeArrowheads="1"/>
          </p:cNvSpPr>
          <p:nvPr/>
        </p:nvSpPr>
        <p:spPr bwMode="auto">
          <a:xfrm>
            <a:off x="2424114" y="2276475"/>
            <a:ext cx="4968875" cy="2743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40000"/>
              </a:lnSpc>
              <a:buClr>
                <a:schemeClr val="hlink"/>
              </a:buClr>
              <a:buFont typeface="Wingdings" panose="05000000000000000000" pitchFamily="2" charset="2"/>
              <a:buChar char="Ø"/>
            </a:pPr>
            <a:r>
              <a:rPr lang="zh-CN" altLang="en-US" b="1"/>
              <a:t>通过避免近亲结婚   </a:t>
            </a:r>
          </a:p>
          <a:p>
            <a:pPr eaLnBrk="1" hangingPunct="1">
              <a:lnSpc>
                <a:spcPct val="140000"/>
              </a:lnSpc>
              <a:buClr>
                <a:schemeClr val="hlink"/>
              </a:buClr>
              <a:buFont typeface="Wingdings" panose="05000000000000000000" pitchFamily="2" charset="2"/>
              <a:buChar char="Ø"/>
            </a:pPr>
            <a:r>
              <a:rPr lang="zh-CN" altLang="en-US" b="1"/>
              <a:t>推行遗传咨询   </a:t>
            </a:r>
          </a:p>
          <a:p>
            <a:pPr eaLnBrk="1" hangingPunct="1">
              <a:lnSpc>
                <a:spcPct val="140000"/>
              </a:lnSpc>
              <a:buClr>
                <a:schemeClr val="hlink"/>
              </a:buClr>
              <a:buFont typeface="Wingdings" panose="05000000000000000000" pitchFamily="2" charset="2"/>
              <a:buChar char="Ø"/>
            </a:pPr>
            <a:r>
              <a:rPr lang="zh-CN" altLang="en-US" b="1"/>
              <a:t>携带者基因检测   </a:t>
            </a:r>
          </a:p>
          <a:p>
            <a:pPr eaLnBrk="1" hangingPunct="1">
              <a:lnSpc>
                <a:spcPct val="140000"/>
              </a:lnSpc>
              <a:buClr>
                <a:schemeClr val="hlink"/>
              </a:buClr>
              <a:buFont typeface="Wingdings" panose="05000000000000000000" pitchFamily="2" charset="2"/>
              <a:buChar char="Ø"/>
            </a:pPr>
            <a:r>
              <a:rPr lang="zh-CN" altLang="en-US" b="1"/>
              <a:t>产前诊断、选择性流产   </a:t>
            </a:r>
          </a:p>
        </p:txBody>
      </p:sp>
      <p:grpSp>
        <p:nvGrpSpPr>
          <p:cNvPr id="40965" name="Group 35">
            <a:extLst>
              <a:ext uri="{FF2B5EF4-FFF2-40B4-BE49-F238E27FC236}">
                <a16:creationId xmlns:a16="http://schemas.microsoft.com/office/drawing/2014/main" id="{413F7418-0494-4D12-B0EA-A069D9A7D547}"/>
              </a:ext>
            </a:extLst>
          </p:cNvPr>
          <p:cNvGrpSpPr>
            <a:grpSpLocks/>
          </p:cNvGrpSpPr>
          <p:nvPr/>
        </p:nvGrpSpPr>
        <p:grpSpPr bwMode="auto">
          <a:xfrm>
            <a:off x="1774825" y="620713"/>
            <a:ext cx="7327900" cy="685800"/>
            <a:chOff x="144" y="384"/>
            <a:chExt cx="4616" cy="432"/>
          </a:xfrm>
        </p:grpSpPr>
        <p:sp>
          <p:nvSpPr>
            <p:cNvPr id="40966" name="Rectangle 36">
              <a:hlinkClick r:id="rId2" action="ppaction://hlinksldjump"/>
              <a:extLst>
                <a:ext uri="{FF2B5EF4-FFF2-40B4-BE49-F238E27FC236}">
                  <a16:creationId xmlns:a16="http://schemas.microsoft.com/office/drawing/2014/main" id="{B63B09DE-B869-44C5-950B-0B46FBC5DDF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40967" name="Picture 37" descr="图片1">
              <a:extLst>
                <a:ext uri="{FF2B5EF4-FFF2-40B4-BE49-F238E27FC236}">
                  <a16:creationId xmlns:a16="http://schemas.microsoft.com/office/drawing/2014/main" id="{0E12B019-3246-49CE-8E25-32381C8D511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6">
            <a:extLst>
              <a:ext uri="{FF2B5EF4-FFF2-40B4-BE49-F238E27FC236}">
                <a16:creationId xmlns:a16="http://schemas.microsoft.com/office/drawing/2014/main" id="{A30E87F5-02D2-4118-B109-701E52098A72}"/>
              </a:ext>
            </a:extLst>
          </p:cNvPr>
          <p:cNvSpPr>
            <a:spLocks noChangeArrowheads="1"/>
          </p:cNvSpPr>
          <p:nvPr/>
        </p:nvSpPr>
        <p:spPr bwMode="auto">
          <a:xfrm>
            <a:off x="2208214" y="2133600"/>
            <a:ext cx="7921625" cy="35306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Clr>
                <a:schemeClr val="hlink"/>
              </a:buClr>
              <a:buFont typeface="Wingdings" panose="05000000000000000000" pitchFamily="2" charset="2"/>
              <a:buChar char="Ø"/>
            </a:pPr>
            <a:r>
              <a:rPr lang="zh-CN" altLang="en-US" b="1"/>
              <a:t>由于遗传物质异常或由遗传因素决定</a:t>
            </a:r>
          </a:p>
          <a:p>
            <a:pPr eaLnBrk="1" hangingPunct="1">
              <a:lnSpc>
                <a:spcPct val="145000"/>
              </a:lnSpc>
              <a:buClr>
                <a:schemeClr val="hlink"/>
              </a:buClr>
              <a:buFont typeface="Wingdings" panose="05000000000000000000" pitchFamily="2" charset="2"/>
              <a:buChar char="Ø"/>
            </a:pPr>
            <a:r>
              <a:rPr lang="zh-CN" altLang="en-US" b="1"/>
              <a:t>单基因病、多基因病、染色体病及线粒体病</a:t>
            </a:r>
          </a:p>
          <a:p>
            <a:pPr eaLnBrk="1" hangingPunct="1">
              <a:lnSpc>
                <a:spcPct val="145000"/>
              </a:lnSpc>
              <a:buClr>
                <a:schemeClr val="hlink"/>
              </a:buClr>
              <a:buFont typeface="Wingdings" panose="05000000000000000000" pitchFamily="2" charset="2"/>
              <a:buChar char="Ø"/>
            </a:pPr>
            <a:r>
              <a:rPr lang="zh-CN" altLang="en-US" b="1"/>
              <a:t>可在任何年龄发病，多在小儿或青少年期起病</a:t>
            </a:r>
          </a:p>
          <a:p>
            <a:pPr eaLnBrk="1" hangingPunct="1">
              <a:lnSpc>
                <a:spcPct val="145000"/>
              </a:lnSpc>
              <a:buClr>
                <a:schemeClr val="hlink"/>
              </a:buClr>
              <a:buFont typeface="Wingdings" panose="05000000000000000000" pitchFamily="2" charset="2"/>
              <a:buChar char="Ø"/>
            </a:pPr>
            <a:r>
              <a:rPr lang="zh-CN" altLang="en-US" b="1"/>
              <a:t>具有家族性和终生性特点</a:t>
            </a:r>
          </a:p>
          <a:p>
            <a:pPr eaLnBrk="1" hangingPunct="1">
              <a:lnSpc>
                <a:spcPct val="145000"/>
              </a:lnSpc>
              <a:buClr>
                <a:schemeClr val="hlink"/>
              </a:buClr>
              <a:buFont typeface="Wingdings" panose="05000000000000000000" pitchFamily="2" charset="2"/>
              <a:buChar char="Ø"/>
            </a:pPr>
            <a:r>
              <a:rPr lang="zh-CN" altLang="en-US" b="1"/>
              <a:t>不少疾病的病因和发病机制尚未阐明</a:t>
            </a:r>
          </a:p>
        </p:txBody>
      </p:sp>
      <p:grpSp>
        <p:nvGrpSpPr>
          <p:cNvPr id="5123" name="Group 22">
            <a:extLst>
              <a:ext uri="{FF2B5EF4-FFF2-40B4-BE49-F238E27FC236}">
                <a16:creationId xmlns:a16="http://schemas.microsoft.com/office/drawing/2014/main" id="{50A7CCA7-EB54-4613-83F0-9E9458C93179}"/>
              </a:ext>
            </a:extLst>
          </p:cNvPr>
          <p:cNvGrpSpPr>
            <a:grpSpLocks/>
          </p:cNvGrpSpPr>
          <p:nvPr/>
        </p:nvGrpSpPr>
        <p:grpSpPr bwMode="auto">
          <a:xfrm>
            <a:off x="1524000" y="381000"/>
            <a:ext cx="228600" cy="6248400"/>
            <a:chOff x="0" y="240"/>
            <a:chExt cx="144" cy="3936"/>
          </a:xfrm>
        </p:grpSpPr>
        <p:grpSp>
          <p:nvGrpSpPr>
            <p:cNvPr id="5135" name="Group 3">
              <a:extLst>
                <a:ext uri="{FF2B5EF4-FFF2-40B4-BE49-F238E27FC236}">
                  <a16:creationId xmlns:a16="http://schemas.microsoft.com/office/drawing/2014/main" id="{92066A07-01CD-4E23-B35B-BA1017BD04C6}"/>
                </a:ext>
              </a:extLst>
            </p:cNvPr>
            <p:cNvGrpSpPr>
              <a:grpSpLocks/>
            </p:cNvGrpSpPr>
            <p:nvPr/>
          </p:nvGrpSpPr>
          <p:grpSpPr bwMode="auto">
            <a:xfrm>
              <a:off x="0" y="240"/>
              <a:ext cx="96" cy="3936"/>
              <a:chOff x="-8" y="768"/>
              <a:chExt cx="136" cy="3552"/>
            </a:xfrm>
          </p:grpSpPr>
          <p:sp>
            <p:nvSpPr>
              <p:cNvPr id="5137" name="Rectangle 4">
                <a:extLst>
                  <a:ext uri="{FF2B5EF4-FFF2-40B4-BE49-F238E27FC236}">
                    <a16:creationId xmlns:a16="http://schemas.microsoft.com/office/drawing/2014/main" id="{CAFD4ED7-F097-4EA6-83A3-04ECAA7D938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138" name="Line 5">
                <a:extLst>
                  <a:ext uri="{FF2B5EF4-FFF2-40B4-BE49-F238E27FC236}">
                    <a16:creationId xmlns:a16="http://schemas.microsoft.com/office/drawing/2014/main" id="{C9FA4D27-DB51-4539-8537-DBDD45540DF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136" name="Line 18">
              <a:extLst>
                <a:ext uri="{FF2B5EF4-FFF2-40B4-BE49-F238E27FC236}">
                  <a16:creationId xmlns:a16="http://schemas.microsoft.com/office/drawing/2014/main" id="{CA1B0596-17AA-4157-A846-64FD96773D3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5124" name="Group 39">
            <a:extLst>
              <a:ext uri="{FF2B5EF4-FFF2-40B4-BE49-F238E27FC236}">
                <a16:creationId xmlns:a16="http://schemas.microsoft.com/office/drawing/2014/main" id="{D753E687-A8FF-44E4-B32A-1F4328BA9AAD}"/>
              </a:ext>
            </a:extLst>
          </p:cNvPr>
          <p:cNvGrpSpPr>
            <a:grpSpLocks/>
          </p:cNvGrpSpPr>
          <p:nvPr/>
        </p:nvGrpSpPr>
        <p:grpSpPr bwMode="auto">
          <a:xfrm>
            <a:off x="1524000" y="533400"/>
            <a:ext cx="228600" cy="6096000"/>
            <a:chOff x="0" y="336"/>
            <a:chExt cx="144" cy="3840"/>
          </a:xfrm>
        </p:grpSpPr>
        <p:grpSp>
          <p:nvGrpSpPr>
            <p:cNvPr id="5131" name="Group 3">
              <a:extLst>
                <a:ext uri="{FF2B5EF4-FFF2-40B4-BE49-F238E27FC236}">
                  <a16:creationId xmlns:a16="http://schemas.microsoft.com/office/drawing/2014/main" id="{DDA95CF7-7AC4-4770-84E0-E2EAC3E0BCE0}"/>
                </a:ext>
              </a:extLst>
            </p:cNvPr>
            <p:cNvGrpSpPr>
              <a:grpSpLocks/>
            </p:cNvGrpSpPr>
            <p:nvPr/>
          </p:nvGrpSpPr>
          <p:grpSpPr bwMode="auto">
            <a:xfrm>
              <a:off x="0" y="336"/>
              <a:ext cx="96" cy="3840"/>
              <a:chOff x="-8" y="768"/>
              <a:chExt cx="136" cy="3552"/>
            </a:xfrm>
          </p:grpSpPr>
          <p:sp>
            <p:nvSpPr>
              <p:cNvPr id="5133" name="Rectangle 4">
                <a:extLst>
                  <a:ext uri="{FF2B5EF4-FFF2-40B4-BE49-F238E27FC236}">
                    <a16:creationId xmlns:a16="http://schemas.microsoft.com/office/drawing/2014/main" id="{B3C64BCC-89CE-4C47-AB13-FF4130312A1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134" name="Line 5">
                <a:extLst>
                  <a:ext uri="{FF2B5EF4-FFF2-40B4-BE49-F238E27FC236}">
                    <a16:creationId xmlns:a16="http://schemas.microsoft.com/office/drawing/2014/main" id="{D1B91A56-7976-428D-9395-CCC79E5D0923}"/>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132" name="Line 18">
              <a:extLst>
                <a:ext uri="{FF2B5EF4-FFF2-40B4-BE49-F238E27FC236}">
                  <a16:creationId xmlns:a16="http://schemas.microsoft.com/office/drawing/2014/main" id="{65A83089-3A09-4B6D-881F-CD3BD1B275D8}"/>
                </a:ext>
              </a:extLst>
            </p:cNvPr>
            <p:cNvSpPr>
              <a:spLocks noChangeShapeType="1"/>
            </p:cNvSpPr>
            <p:nvPr/>
          </p:nvSpPr>
          <p:spPr bwMode="auto">
            <a:xfrm>
              <a:off x="144" y="432"/>
              <a:ext cx="0" cy="3574"/>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5125" name="Group 56">
            <a:extLst>
              <a:ext uri="{FF2B5EF4-FFF2-40B4-BE49-F238E27FC236}">
                <a16:creationId xmlns:a16="http://schemas.microsoft.com/office/drawing/2014/main" id="{97271873-165C-4A37-ADCA-B7C823BFBBF1}"/>
              </a:ext>
            </a:extLst>
          </p:cNvPr>
          <p:cNvGrpSpPr>
            <a:grpSpLocks/>
          </p:cNvGrpSpPr>
          <p:nvPr/>
        </p:nvGrpSpPr>
        <p:grpSpPr bwMode="auto">
          <a:xfrm>
            <a:off x="1752601" y="1371601"/>
            <a:ext cx="2327275" cy="519113"/>
            <a:chOff x="144" y="816"/>
            <a:chExt cx="2688" cy="342"/>
          </a:xfrm>
        </p:grpSpPr>
        <p:sp>
          <p:nvSpPr>
            <p:cNvPr id="5129" name="Rectangle 57">
              <a:extLst>
                <a:ext uri="{FF2B5EF4-FFF2-40B4-BE49-F238E27FC236}">
                  <a16:creationId xmlns:a16="http://schemas.microsoft.com/office/drawing/2014/main" id="{C8D17101-2DA3-4D6D-A560-4EC6601FEFBF}"/>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tx2"/>
                  </a:solidFill>
                </a:rPr>
                <a:t>遗传性疾病  </a:t>
              </a:r>
            </a:p>
          </p:txBody>
        </p:sp>
        <p:sp>
          <p:nvSpPr>
            <p:cNvPr id="5130" name="Line 58">
              <a:extLst>
                <a:ext uri="{FF2B5EF4-FFF2-40B4-BE49-F238E27FC236}">
                  <a16:creationId xmlns:a16="http://schemas.microsoft.com/office/drawing/2014/main" id="{90B76703-D301-4588-8E5C-5DCF6E55DE3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5126" name="Group 62">
            <a:extLst>
              <a:ext uri="{FF2B5EF4-FFF2-40B4-BE49-F238E27FC236}">
                <a16:creationId xmlns:a16="http://schemas.microsoft.com/office/drawing/2014/main" id="{D24BCC4A-73AD-4913-9389-AD7C49A8DEB8}"/>
              </a:ext>
            </a:extLst>
          </p:cNvPr>
          <p:cNvGrpSpPr>
            <a:grpSpLocks/>
          </p:cNvGrpSpPr>
          <p:nvPr/>
        </p:nvGrpSpPr>
        <p:grpSpPr bwMode="auto">
          <a:xfrm>
            <a:off x="1774825" y="620713"/>
            <a:ext cx="7327900" cy="685800"/>
            <a:chOff x="144" y="384"/>
            <a:chExt cx="4616" cy="432"/>
          </a:xfrm>
        </p:grpSpPr>
        <p:sp>
          <p:nvSpPr>
            <p:cNvPr id="5127" name="Rectangle 63">
              <a:hlinkClick r:id="rId2" action="ppaction://hlinksldjump"/>
              <a:extLst>
                <a:ext uri="{FF2B5EF4-FFF2-40B4-BE49-F238E27FC236}">
                  <a16:creationId xmlns:a16="http://schemas.microsoft.com/office/drawing/2014/main" id="{1C361C26-E90E-49C9-8E15-4B2DC178510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5128" name="Picture 64" descr="图片1">
              <a:extLst>
                <a:ext uri="{FF2B5EF4-FFF2-40B4-BE49-F238E27FC236}">
                  <a16:creationId xmlns:a16="http://schemas.microsoft.com/office/drawing/2014/main" id="{06BC4FFC-F6A4-4236-9EA1-96036483B1D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9" descr="栎木">
            <a:hlinkClick r:id="rId2" action="ppaction://hlinksldjump"/>
            <a:extLst>
              <a:ext uri="{FF2B5EF4-FFF2-40B4-BE49-F238E27FC236}">
                <a16:creationId xmlns:a16="http://schemas.microsoft.com/office/drawing/2014/main" id="{DA84762E-F8D8-4B65-AB8E-BAA30D1DC3AB}"/>
              </a:ext>
            </a:extLst>
          </p:cNvPr>
          <p:cNvSpPr>
            <a:spLocks noChangeArrowheads="1"/>
          </p:cNvSpPr>
          <p:nvPr/>
        </p:nvSpPr>
        <p:spPr bwMode="auto">
          <a:xfrm>
            <a:off x="3071813" y="2133600"/>
            <a:ext cx="6172200" cy="1981200"/>
          </a:xfrm>
          <a:prstGeom prst="horizontalScroll">
            <a:avLst>
              <a:gd name="adj" fmla="val 12500"/>
            </a:avLst>
          </a:prstGeom>
          <a:blipFill dpi="0" rotWithShape="1">
            <a:blip r:embed="rId3">
              <a:alphaModFix amt="44000"/>
            </a:blip>
            <a:srcRect/>
            <a:tile tx="0" ty="0" sx="100000" sy="100000" flip="none" algn="tl"/>
          </a:blipFill>
          <a:ln w="9525">
            <a:solidFill>
              <a:srgbClr val="C0C0C0"/>
            </a:solidFill>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sz="4400" b="1">
                <a:solidFill>
                  <a:schemeClr val="tx2"/>
                </a:solidFill>
              </a:rPr>
              <a:t> </a:t>
            </a:r>
            <a:r>
              <a:rPr lang="zh-CN" altLang="en-US" sz="4400" b="1">
                <a:solidFill>
                  <a:schemeClr val="tx2"/>
                </a:solidFill>
              </a:rPr>
              <a:t>第一节 遗传性共济失调  </a:t>
            </a:r>
          </a:p>
        </p:txBody>
      </p:sp>
      <p:sp>
        <p:nvSpPr>
          <p:cNvPr id="41987" name="Rectangle 10">
            <a:extLst>
              <a:ext uri="{FF2B5EF4-FFF2-40B4-BE49-F238E27FC236}">
                <a16:creationId xmlns:a16="http://schemas.microsoft.com/office/drawing/2014/main" id="{F885A35F-3143-4E4B-AE18-42944A15456F}"/>
              </a:ext>
            </a:extLst>
          </p:cNvPr>
          <p:cNvSpPr>
            <a:spLocks noChangeArrowheads="1"/>
          </p:cNvSpPr>
          <p:nvPr/>
        </p:nvSpPr>
        <p:spPr bwMode="auto">
          <a:xfrm>
            <a:off x="4367214" y="3911600"/>
            <a:ext cx="3457575" cy="57943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3200" b="1"/>
              <a:t>Hereditary Ataxia </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a:extLst>
              <a:ext uri="{FF2B5EF4-FFF2-40B4-BE49-F238E27FC236}">
                <a16:creationId xmlns:a16="http://schemas.microsoft.com/office/drawing/2014/main" id="{2BDD360B-4DB8-4B66-9BCB-CF78DA1EA39D}"/>
              </a:ext>
            </a:extLst>
          </p:cNvPr>
          <p:cNvGrpSpPr>
            <a:grpSpLocks/>
          </p:cNvGrpSpPr>
          <p:nvPr/>
        </p:nvGrpSpPr>
        <p:grpSpPr bwMode="auto">
          <a:xfrm>
            <a:off x="1524000" y="381000"/>
            <a:ext cx="228600" cy="6248400"/>
            <a:chOff x="0" y="240"/>
            <a:chExt cx="144" cy="3936"/>
          </a:xfrm>
        </p:grpSpPr>
        <p:grpSp>
          <p:nvGrpSpPr>
            <p:cNvPr id="43018" name="Group 3">
              <a:extLst>
                <a:ext uri="{FF2B5EF4-FFF2-40B4-BE49-F238E27FC236}">
                  <a16:creationId xmlns:a16="http://schemas.microsoft.com/office/drawing/2014/main" id="{6357DA83-417B-4AE5-B177-59AE8603DBE3}"/>
                </a:ext>
              </a:extLst>
            </p:cNvPr>
            <p:cNvGrpSpPr>
              <a:grpSpLocks/>
            </p:cNvGrpSpPr>
            <p:nvPr/>
          </p:nvGrpSpPr>
          <p:grpSpPr bwMode="auto">
            <a:xfrm>
              <a:off x="0" y="240"/>
              <a:ext cx="96" cy="3936"/>
              <a:chOff x="-8" y="768"/>
              <a:chExt cx="136" cy="3552"/>
            </a:xfrm>
          </p:grpSpPr>
          <p:sp>
            <p:nvSpPr>
              <p:cNvPr id="43020" name="Rectangle 4">
                <a:extLst>
                  <a:ext uri="{FF2B5EF4-FFF2-40B4-BE49-F238E27FC236}">
                    <a16:creationId xmlns:a16="http://schemas.microsoft.com/office/drawing/2014/main" id="{851D59FB-C048-4B42-80D4-872C17D39F1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43021" name="Line 5">
                <a:extLst>
                  <a:ext uri="{FF2B5EF4-FFF2-40B4-BE49-F238E27FC236}">
                    <a16:creationId xmlns:a16="http://schemas.microsoft.com/office/drawing/2014/main" id="{BBD188B8-E56C-4E1B-8B08-A8F7A758C50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3019" name="Line 18">
              <a:extLst>
                <a:ext uri="{FF2B5EF4-FFF2-40B4-BE49-F238E27FC236}">
                  <a16:creationId xmlns:a16="http://schemas.microsoft.com/office/drawing/2014/main" id="{C57F6428-6133-42F0-A158-3B800715324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43011" name="Rectangle 14">
            <a:extLst>
              <a:ext uri="{FF2B5EF4-FFF2-40B4-BE49-F238E27FC236}">
                <a16:creationId xmlns:a16="http://schemas.microsoft.com/office/drawing/2014/main" id="{984C4AB2-4822-4CEE-ACCC-5F5272D8C756}"/>
              </a:ext>
            </a:extLst>
          </p:cNvPr>
          <p:cNvSpPr>
            <a:spLocks noChangeArrowheads="1"/>
          </p:cNvSpPr>
          <p:nvPr/>
        </p:nvSpPr>
        <p:spPr bwMode="auto">
          <a:xfrm>
            <a:off x="2063751" y="2205038"/>
            <a:ext cx="8208963" cy="34274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40000"/>
              </a:lnSpc>
              <a:buClr>
                <a:schemeClr val="hlink"/>
              </a:buClr>
              <a:buFont typeface="Wingdings" panose="05000000000000000000" pitchFamily="2" charset="2"/>
              <a:buChar char="Ø"/>
            </a:pPr>
            <a:r>
              <a:rPr lang="zh-CN" altLang="en-US" b="1"/>
              <a:t>慢性进行性共济失调 </a:t>
            </a:r>
          </a:p>
          <a:p>
            <a:pPr eaLnBrk="1" hangingPunct="1">
              <a:lnSpc>
                <a:spcPct val="140000"/>
              </a:lnSpc>
              <a:buClr>
                <a:schemeClr val="hlink"/>
              </a:buClr>
              <a:buFont typeface="Wingdings" panose="05000000000000000000" pitchFamily="2" charset="2"/>
              <a:buChar char="Ø"/>
            </a:pPr>
            <a:r>
              <a:rPr lang="zh-CN" altLang="en-US" b="1"/>
              <a:t>家族遗传背景</a:t>
            </a:r>
          </a:p>
          <a:p>
            <a:pPr eaLnBrk="1" hangingPunct="1">
              <a:lnSpc>
                <a:spcPct val="140000"/>
              </a:lnSpc>
              <a:buClr>
                <a:schemeClr val="hlink"/>
              </a:buClr>
              <a:buFont typeface="Wingdings" panose="05000000000000000000" pitchFamily="2" charset="2"/>
              <a:buChar char="Ø"/>
            </a:pPr>
            <a:r>
              <a:rPr lang="zh-CN" altLang="en-US" b="1"/>
              <a:t>小脑损害为主的病理改变</a:t>
            </a:r>
          </a:p>
          <a:p>
            <a:pPr eaLnBrk="1" hangingPunct="1">
              <a:lnSpc>
                <a:spcPct val="140000"/>
              </a:lnSpc>
              <a:buClr>
                <a:schemeClr val="hlink"/>
              </a:buClr>
              <a:buFont typeface="Wingdings" panose="05000000000000000000" pitchFamily="2" charset="2"/>
              <a:buChar char="Ø"/>
            </a:pPr>
            <a:r>
              <a:rPr lang="zh-CN" altLang="en-US" b="1"/>
              <a:t>伴有复杂多变的多系统损害所导致的症状和体</a:t>
            </a:r>
          </a:p>
          <a:p>
            <a:pPr eaLnBrk="1" hangingPunct="1">
              <a:lnSpc>
                <a:spcPct val="140000"/>
              </a:lnSpc>
              <a:buClr>
                <a:schemeClr val="hlink"/>
              </a:buClr>
              <a:buFont typeface="Wingdings" panose="05000000000000000000" pitchFamily="2" charset="2"/>
              <a:buNone/>
            </a:pPr>
            <a:r>
              <a:rPr lang="zh-CN" altLang="en-US" b="1"/>
              <a:t>   征高度的临床异质性  </a:t>
            </a:r>
          </a:p>
        </p:txBody>
      </p:sp>
      <p:grpSp>
        <p:nvGrpSpPr>
          <p:cNvPr id="43012" name="Group 18">
            <a:extLst>
              <a:ext uri="{FF2B5EF4-FFF2-40B4-BE49-F238E27FC236}">
                <a16:creationId xmlns:a16="http://schemas.microsoft.com/office/drawing/2014/main" id="{DA4B0BAE-3835-4260-8532-AFAC919CCBE2}"/>
              </a:ext>
            </a:extLst>
          </p:cNvPr>
          <p:cNvGrpSpPr>
            <a:grpSpLocks/>
          </p:cNvGrpSpPr>
          <p:nvPr/>
        </p:nvGrpSpPr>
        <p:grpSpPr bwMode="auto">
          <a:xfrm>
            <a:off x="1774825" y="620713"/>
            <a:ext cx="7327900" cy="685800"/>
            <a:chOff x="144" y="384"/>
            <a:chExt cx="4616" cy="432"/>
          </a:xfrm>
        </p:grpSpPr>
        <p:sp>
          <p:nvSpPr>
            <p:cNvPr id="43016" name="Rectangle 19">
              <a:hlinkClick r:id="rId2" action="ppaction://hlinksldjump"/>
              <a:extLst>
                <a:ext uri="{FF2B5EF4-FFF2-40B4-BE49-F238E27FC236}">
                  <a16:creationId xmlns:a16="http://schemas.microsoft.com/office/drawing/2014/main" id="{EF5755BB-1EC7-4B0A-854A-EE64FC19D14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solidFill>
                    <a:schemeClr val="tx2"/>
                  </a:solidFill>
                </a:rPr>
                <a:t>遗传性共济失调 </a:t>
              </a:r>
              <a:r>
                <a:rPr lang="zh-CN" altLang="en-US" b="1">
                  <a:solidFill>
                    <a:schemeClr val="tx2"/>
                  </a:solidFill>
                </a:rPr>
                <a:t>   </a:t>
              </a:r>
            </a:p>
          </p:txBody>
        </p:sp>
        <p:pic>
          <p:nvPicPr>
            <p:cNvPr id="43017" name="Picture 20" descr="图片1">
              <a:extLst>
                <a:ext uri="{FF2B5EF4-FFF2-40B4-BE49-F238E27FC236}">
                  <a16:creationId xmlns:a16="http://schemas.microsoft.com/office/drawing/2014/main" id="{5A0F27BE-121F-4550-A17A-08963789212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3" name="Group 21">
            <a:extLst>
              <a:ext uri="{FF2B5EF4-FFF2-40B4-BE49-F238E27FC236}">
                <a16:creationId xmlns:a16="http://schemas.microsoft.com/office/drawing/2014/main" id="{22BC77F4-4B92-4018-8745-CEC6C688011C}"/>
              </a:ext>
            </a:extLst>
          </p:cNvPr>
          <p:cNvGrpSpPr>
            <a:grpSpLocks/>
          </p:cNvGrpSpPr>
          <p:nvPr/>
        </p:nvGrpSpPr>
        <p:grpSpPr bwMode="auto">
          <a:xfrm>
            <a:off x="1752600" y="1395413"/>
            <a:ext cx="3048000" cy="533400"/>
            <a:chOff x="144" y="816"/>
            <a:chExt cx="2688" cy="336"/>
          </a:xfrm>
        </p:grpSpPr>
        <p:sp>
          <p:nvSpPr>
            <p:cNvPr id="43014" name="Rectangle 22">
              <a:extLst>
                <a:ext uri="{FF2B5EF4-FFF2-40B4-BE49-F238E27FC236}">
                  <a16:creationId xmlns:a16="http://schemas.microsoft.com/office/drawing/2014/main" id="{D9B1EF91-CAE1-4048-B1B3-19CC8EDA8E69}"/>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特  征  </a:t>
              </a:r>
            </a:p>
          </p:txBody>
        </p:sp>
        <p:sp>
          <p:nvSpPr>
            <p:cNvPr id="43015" name="Line 23">
              <a:extLst>
                <a:ext uri="{FF2B5EF4-FFF2-40B4-BE49-F238E27FC236}">
                  <a16:creationId xmlns:a16="http://schemas.microsoft.com/office/drawing/2014/main" id="{DAD33E9A-2CD5-4769-9584-562F05272EE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9">
            <a:extLst>
              <a:ext uri="{FF2B5EF4-FFF2-40B4-BE49-F238E27FC236}">
                <a16:creationId xmlns:a16="http://schemas.microsoft.com/office/drawing/2014/main" id="{F56D2CFC-62F3-4A7B-B60E-9564CA01A80B}"/>
              </a:ext>
            </a:extLst>
          </p:cNvPr>
          <p:cNvSpPr>
            <a:spLocks noChangeArrowheads="1"/>
          </p:cNvSpPr>
          <p:nvPr/>
        </p:nvSpPr>
        <p:spPr bwMode="gray">
          <a:xfrm>
            <a:off x="5951538" y="1916114"/>
            <a:ext cx="4716462" cy="3457575"/>
          </a:xfrm>
          <a:prstGeom prst="rect">
            <a:avLst/>
          </a:prstGeom>
          <a:gradFill rotWithShape="1">
            <a:gsLst>
              <a:gs pos="0">
                <a:srgbClr val="FFFFFF"/>
              </a:gs>
              <a:gs pos="7001">
                <a:srgbClr val="E6E6E6"/>
              </a:gs>
              <a:gs pos="32001">
                <a:srgbClr val="7D8496"/>
              </a:gs>
              <a:gs pos="47000">
                <a:srgbClr val="E6E6E6"/>
              </a:gs>
              <a:gs pos="85001">
                <a:srgbClr val="7D8496"/>
              </a:gs>
              <a:gs pos="100000">
                <a:srgbClr val="E6E6E6"/>
              </a:gs>
            </a:gsLst>
            <a:path path="shape">
              <a:fillToRect l="50000" t="50000" r="50000" b="50000"/>
            </a:path>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4035" name="Rectangle 34">
            <a:extLst>
              <a:ext uri="{FF2B5EF4-FFF2-40B4-BE49-F238E27FC236}">
                <a16:creationId xmlns:a16="http://schemas.microsoft.com/office/drawing/2014/main" id="{6B643CB4-A349-4F51-B623-D534F73B37E1}"/>
              </a:ext>
            </a:extLst>
          </p:cNvPr>
          <p:cNvSpPr>
            <a:spLocks noChangeArrowheads="1"/>
          </p:cNvSpPr>
          <p:nvPr/>
        </p:nvSpPr>
        <p:spPr bwMode="gray">
          <a:xfrm>
            <a:off x="6024564" y="1989138"/>
            <a:ext cx="4535487" cy="3275012"/>
          </a:xfrm>
          <a:prstGeom prst="rect">
            <a:avLst/>
          </a:prstGeom>
          <a:gradFill rotWithShape="1">
            <a:gsLst>
              <a:gs pos="0">
                <a:schemeClr val="accent1"/>
              </a:gs>
              <a:gs pos="100000">
                <a:schemeClr val="accent2"/>
              </a:gs>
            </a:gsLst>
            <a:lin ang="5400000" scaled="1"/>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44036" name="Group 2">
            <a:extLst>
              <a:ext uri="{FF2B5EF4-FFF2-40B4-BE49-F238E27FC236}">
                <a16:creationId xmlns:a16="http://schemas.microsoft.com/office/drawing/2014/main" id="{D96D02C5-3DE7-4DD6-BD3A-6394F61BD50C}"/>
              </a:ext>
            </a:extLst>
          </p:cNvPr>
          <p:cNvGrpSpPr>
            <a:grpSpLocks/>
          </p:cNvGrpSpPr>
          <p:nvPr/>
        </p:nvGrpSpPr>
        <p:grpSpPr bwMode="auto">
          <a:xfrm>
            <a:off x="1524000" y="381000"/>
            <a:ext cx="228600" cy="6248400"/>
            <a:chOff x="0" y="240"/>
            <a:chExt cx="144" cy="3936"/>
          </a:xfrm>
        </p:grpSpPr>
        <p:grpSp>
          <p:nvGrpSpPr>
            <p:cNvPr id="44058" name="Group 3">
              <a:extLst>
                <a:ext uri="{FF2B5EF4-FFF2-40B4-BE49-F238E27FC236}">
                  <a16:creationId xmlns:a16="http://schemas.microsoft.com/office/drawing/2014/main" id="{8CB3487B-09EF-4CDC-BA0B-41677FE65E9D}"/>
                </a:ext>
              </a:extLst>
            </p:cNvPr>
            <p:cNvGrpSpPr>
              <a:grpSpLocks/>
            </p:cNvGrpSpPr>
            <p:nvPr/>
          </p:nvGrpSpPr>
          <p:grpSpPr bwMode="auto">
            <a:xfrm>
              <a:off x="0" y="240"/>
              <a:ext cx="96" cy="3936"/>
              <a:chOff x="-8" y="768"/>
              <a:chExt cx="136" cy="3552"/>
            </a:xfrm>
          </p:grpSpPr>
          <p:sp>
            <p:nvSpPr>
              <p:cNvPr id="44060" name="Rectangle 4">
                <a:extLst>
                  <a:ext uri="{FF2B5EF4-FFF2-40B4-BE49-F238E27FC236}">
                    <a16:creationId xmlns:a16="http://schemas.microsoft.com/office/drawing/2014/main" id="{9729A958-0B19-4FA1-9FC1-96B511BFB6F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44061" name="Line 5">
                <a:extLst>
                  <a:ext uri="{FF2B5EF4-FFF2-40B4-BE49-F238E27FC236}">
                    <a16:creationId xmlns:a16="http://schemas.microsoft.com/office/drawing/2014/main" id="{461EDC0E-7D78-45EB-AF54-C26D15215DA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4059" name="Line 18">
              <a:extLst>
                <a:ext uri="{FF2B5EF4-FFF2-40B4-BE49-F238E27FC236}">
                  <a16:creationId xmlns:a16="http://schemas.microsoft.com/office/drawing/2014/main" id="{89424C52-5CDF-42BE-85EA-D5F989A83BA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44037" name="Rectangle 14">
            <a:extLst>
              <a:ext uri="{FF2B5EF4-FFF2-40B4-BE49-F238E27FC236}">
                <a16:creationId xmlns:a16="http://schemas.microsoft.com/office/drawing/2014/main" id="{6F6BEE74-C001-40D6-8006-C21E4FF5673B}"/>
              </a:ext>
            </a:extLst>
          </p:cNvPr>
          <p:cNvSpPr>
            <a:spLocks noChangeArrowheads="1"/>
          </p:cNvSpPr>
          <p:nvPr/>
        </p:nvSpPr>
        <p:spPr bwMode="gray">
          <a:xfrm>
            <a:off x="1927226" y="1916114"/>
            <a:ext cx="4049713" cy="3430587"/>
          </a:xfrm>
          <a:prstGeom prst="rect">
            <a:avLst/>
          </a:prstGeom>
          <a:gradFill rotWithShape="1">
            <a:gsLst>
              <a:gs pos="0">
                <a:srgbClr val="FFFFFF"/>
              </a:gs>
              <a:gs pos="7001">
                <a:srgbClr val="E6E6E6"/>
              </a:gs>
              <a:gs pos="32001">
                <a:srgbClr val="7D8496"/>
              </a:gs>
              <a:gs pos="47000">
                <a:srgbClr val="E6E6E6"/>
              </a:gs>
              <a:gs pos="85001">
                <a:srgbClr val="7D8496"/>
              </a:gs>
              <a:gs pos="100000">
                <a:srgbClr val="E6E6E6"/>
              </a:gs>
            </a:gsLst>
            <a:path path="shape">
              <a:fillToRect l="50000" t="50000" r="50000" b="50000"/>
            </a:path>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4038" name="Rectangle 15">
            <a:extLst>
              <a:ext uri="{FF2B5EF4-FFF2-40B4-BE49-F238E27FC236}">
                <a16:creationId xmlns:a16="http://schemas.microsoft.com/office/drawing/2014/main" id="{51575946-D3C2-48BB-B4A4-8F572262E90D}"/>
              </a:ext>
            </a:extLst>
          </p:cNvPr>
          <p:cNvSpPr>
            <a:spLocks noChangeArrowheads="1"/>
          </p:cNvSpPr>
          <p:nvPr/>
        </p:nvSpPr>
        <p:spPr bwMode="gray">
          <a:xfrm>
            <a:off x="2016126" y="1989138"/>
            <a:ext cx="3863975" cy="3275012"/>
          </a:xfrm>
          <a:prstGeom prst="rect">
            <a:avLst/>
          </a:prstGeom>
          <a:gradFill rotWithShape="1">
            <a:gsLst>
              <a:gs pos="0">
                <a:schemeClr val="accent1"/>
              </a:gs>
              <a:gs pos="100000">
                <a:schemeClr val="accent2"/>
              </a:gs>
            </a:gsLst>
            <a:lin ang="5400000" scaled="1"/>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4039" name="AutoShape 16">
            <a:extLst>
              <a:ext uri="{FF2B5EF4-FFF2-40B4-BE49-F238E27FC236}">
                <a16:creationId xmlns:a16="http://schemas.microsoft.com/office/drawing/2014/main" id="{8A152C17-D640-48EB-B255-30A1CB8F20E4}"/>
              </a:ext>
            </a:extLst>
          </p:cNvPr>
          <p:cNvSpPr>
            <a:spLocks noChangeArrowheads="1"/>
          </p:cNvSpPr>
          <p:nvPr/>
        </p:nvSpPr>
        <p:spPr bwMode="gray">
          <a:xfrm flipV="1">
            <a:off x="3625851" y="5289550"/>
            <a:ext cx="644525" cy="482600"/>
          </a:xfrm>
          <a:prstGeom prst="triangle">
            <a:avLst>
              <a:gd name="adj" fmla="val 50000"/>
            </a:avLst>
          </a:prstGeom>
          <a:gradFill rotWithShape="1">
            <a:gsLst>
              <a:gs pos="0">
                <a:schemeClr val="accent1"/>
              </a:gs>
              <a:gs pos="100000">
                <a:schemeClr val="accent2"/>
              </a:gs>
            </a:gsLst>
            <a:lin ang="5400000" scaled="1"/>
          </a:gradFill>
          <a:ln w="12700">
            <a:solidFill>
              <a:schemeClr val="bg2"/>
            </a:solidFill>
            <a:miter lim="800000"/>
            <a:headEnd/>
            <a:tailEnd/>
          </a:ln>
          <a:effectLst>
            <a:outerShdw sy="50000" rotWithShape="0">
              <a:schemeClr val="tx2">
                <a:alpha val="50000"/>
              </a:schemeClr>
            </a:outerShdw>
          </a:effectLst>
        </p:spPr>
        <p:txBody>
          <a:bodyPr wrap="none" anchor="ctr"/>
          <a:lstStyle/>
          <a:p>
            <a:pPr>
              <a:defRPr/>
            </a:pPr>
            <a:endParaRPr lang="zh-CN" altLang="en-US"/>
          </a:p>
        </p:txBody>
      </p:sp>
      <p:sp>
        <p:nvSpPr>
          <p:cNvPr id="44040" name="Rectangle 17">
            <a:extLst>
              <a:ext uri="{FF2B5EF4-FFF2-40B4-BE49-F238E27FC236}">
                <a16:creationId xmlns:a16="http://schemas.microsoft.com/office/drawing/2014/main" id="{9EC639E0-EEBF-437A-9105-A378D2D0C89B}"/>
              </a:ext>
            </a:extLst>
          </p:cNvPr>
          <p:cNvSpPr>
            <a:spLocks noChangeArrowheads="1"/>
          </p:cNvSpPr>
          <p:nvPr/>
        </p:nvSpPr>
        <p:spPr bwMode="gray">
          <a:xfrm>
            <a:off x="1919288" y="5835650"/>
            <a:ext cx="4057650" cy="717550"/>
          </a:xfrm>
          <a:prstGeom prst="rect">
            <a:avLst/>
          </a:prstGeom>
          <a:gradFill rotWithShape="1">
            <a:gsLst>
              <a:gs pos="0">
                <a:srgbClr val="FFFFFF"/>
              </a:gs>
              <a:gs pos="7001">
                <a:srgbClr val="E6E6E6"/>
              </a:gs>
              <a:gs pos="32001">
                <a:srgbClr val="7D8496"/>
              </a:gs>
              <a:gs pos="47000">
                <a:srgbClr val="E6E6E6"/>
              </a:gs>
              <a:gs pos="85001">
                <a:srgbClr val="7D8496"/>
              </a:gs>
              <a:gs pos="100000">
                <a:srgbClr val="E6E6E6"/>
              </a:gs>
            </a:gsLst>
            <a:path path="shape">
              <a:fillToRect l="50000" t="50000" r="50000" b="50000"/>
            </a:path>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4041" name="AutoShape 18">
            <a:extLst>
              <a:ext uri="{FF2B5EF4-FFF2-40B4-BE49-F238E27FC236}">
                <a16:creationId xmlns:a16="http://schemas.microsoft.com/office/drawing/2014/main" id="{9FFF81F0-7D7E-49EB-B182-CC1E9AB9C7E3}"/>
              </a:ext>
            </a:extLst>
          </p:cNvPr>
          <p:cNvSpPr>
            <a:spLocks noChangeArrowheads="1"/>
          </p:cNvSpPr>
          <p:nvPr/>
        </p:nvSpPr>
        <p:spPr bwMode="gray">
          <a:xfrm>
            <a:off x="1965326" y="5883275"/>
            <a:ext cx="3965575" cy="628650"/>
          </a:xfrm>
          <a:prstGeom prst="roundRect">
            <a:avLst>
              <a:gd name="adj" fmla="val 48991"/>
            </a:avLst>
          </a:prstGeom>
          <a:gradFill rotWithShape="1">
            <a:gsLst>
              <a:gs pos="0">
                <a:schemeClr val="accent2"/>
              </a:gs>
              <a:gs pos="100000">
                <a:schemeClr val="tx2"/>
              </a:gs>
            </a:gsLst>
            <a:lin ang="5400000" scaled="1"/>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latinLnBrk="1" hangingPunct="1">
              <a:spcBef>
                <a:spcPct val="0"/>
              </a:spcBef>
            </a:pPr>
            <a:r>
              <a:rPr lang="zh-CN" altLang="en-US" b="1">
                <a:solidFill>
                  <a:schemeClr val="bg1"/>
                </a:solidFill>
              </a:rPr>
              <a:t>临床表现</a:t>
            </a:r>
            <a:endParaRPr lang="en-US" altLang="ko-KR" b="1">
              <a:solidFill>
                <a:schemeClr val="bg1"/>
              </a:solidFill>
            </a:endParaRPr>
          </a:p>
        </p:txBody>
      </p:sp>
      <p:sp>
        <p:nvSpPr>
          <p:cNvPr id="44042" name="Rectangle 22">
            <a:extLst>
              <a:ext uri="{FF2B5EF4-FFF2-40B4-BE49-F238E27FC236}">
                <a16:creationId xmlns:a16="http://schemas.microsoft.com/office/drawing/2014/main" id="{146EF4FC-BFC7-4B1A-9CC3-5338B54E09D8}"/>
              </a:ext>
            </a:extLst>
          </p:cNvPr>
          <p:cNvSpPr>
            <a:spLocks noChangeArrowheads="1"/>
          </p:cNvSpPr>
          <p:nvPr/>
        </p:nvSpPr>
        <p:spPr bwMode="gray">
          <a:xfrm>
            <a:off x="6232525" y="5835650"/>
            <a:ext cx="4057650" cy="717550"/>
          </a:xfrm>
          <a:prstGeom prst="rect">
            <a:avLst/>
          </a:prstGeom>
          <a:gradFill rotWithShape="1">
            <a:gsLst>
              <a:gs pos="0">
                <a:srgbClr val="FFFFFF"/>
              </a:gs>
              <a:gs pos="7001">
                <a:srgbClr val="E6E6E6"/>
              </a:gs>
              <a:gs pos="32001">
                <a:srgbClr val="7D8496"/>
              </a:gs>
              <a:gs pos="47000">
                <a:srgbClr val="E6E6E6"/>
              </a:gs>
              <a:gs pos="85001">
                <a:srgbClr val="7D8496"/>
              </a:gs>
              <a:gs pos="100000">
                <a:srgbClr val="E6E6E6"/>
              </a:gs>
            </a:gsLst>
            <a:path path="shape">
              <a:fillToRect l="50000" t="50000" r="50000" b="50000"/>
            </a:path>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4043" name="AutoShape 23">
            <a:extLst>
              <a:ext uri="{FF2B5EF4-FFF2-40B4-BE49-F238E27FC236}">
                <a16:creationId xmlns:a16="http://schemas.microsoft.com/office/drawing/2014/main" id="{7170B3F8-912E-4538-A8BA-748B765532FE}"/>
              </a:ext>
            </a:extLst>
          </p:cNvPr>
          <p:cNvSpPr>
            <a:spLocks noChangeArrowheads="1"/>
          </p:cNvSpPr>
          <p:nvPr/>
        </p:nvSpPr>
        <p:spPr bwMode="gray">
          <a:xfrm>
            <a:off x="6094413" y="5883275"/>
            <a:ext cx="4500562" cy="641350"/>
          </a:xfrm>
          <a:prstGeom prst="roundRect">
            <a:avLst>
              <a:gd name="adj" fmla="val 48991"/>
            </a:avLst>
          </a:prstGeom>
          <a:gradFill rotWithShape="1">
            <a:gsLst>
              <a:gs pos="0">
                <a:schemeClr val="accent2"/>
              </a:gs>
              <a:gs pos="100000">
                <a:schemeClr val="tx2"/>
              </a:gs>
            </a:gsLst>
            <a:lin ang="5400000" scaled="1"/>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latinLnBrk="1" hangingPunct="1">
              <a:spcBef>
                <a:spcPct val="0"/>
              </a:spcBef>
            </a:pPr>
            <a:r>
              <a:rPr lang="zh-CN" altLang="en-US" b="1">
                <a:solidFill>
                  <a:schemeClr val="bg1"/>
                </a:solidFill>
              </a:rPr>
              <a:t>遗传方式和致病基因及位点</a:t>
            </a:r>
            <a:endParaRPr lang="en-US" altLang="ko-KR" b="1">
              <a:solidFill>
                <a:schemeClr val="bg1"/>
              </a:solidFill>
            </a:endParaRPr>
          </a:p>
        </p:txBody>
      </p:sp>
      <p:sp>
        <p:nvSpPr>
          <p:cNvPr id="44044" name="Rectangle 24">
            <a:extLst>
              <a:ext uri="{FF2B5EF4-FFF2-40B4-BE49-F238E27FC236}">
                <a16:creationId xmlns:a16="http://schemas.microsoft.com/office/drawing/2014/main" id="{D3C73A25-9A6F-44B0-A168-34A82896DAB0}"/>
              </a:ext>
            </a:extLst>
          </p:cNvPr>
          <p:cNvSpPr>
            <a:spLocks noChangeArrowheads="1"/>
          </p:cNvSpPr>
          <p:nvPr/>
        </p:nvSpPr>
        <p:spPr bwMode="gray">
          <a:xfrm>
            <a:off x="2185988" y="4273550"/>
            <a:ext cx="3505200" cy="8509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latinLnBrk="1" hangingPunct="1">
              <a:spcBef>
                <a:spcPct val="0"/>
              </a:spcBef>
            </a:pPr>
            <a:r>
              <a:rPr lang="zh-CN" altLang="en-US" b="1"/>
              <a:t>复杂性小脑共济失调</a:t>
            </a:r>
            <a:endParaRPr lang="en-US" altLang="ko-KR" b="1"/>
          </a:p>
        </p:txBody>
      </p:sp>
      <p:sp>
        <p:nvSpPr>
          <p:cNvPr id="44045" name="Rectangle 25">
            <a:extLst>
              <a:ext uri="{FF2B5EF4-FFF2-40B4-BE49-F238E27FC236}">
                <a16:creationId xmlns:a16="http://schemas.microsoft.com/office/drawing/2014/main" id="{A1179B6C-D750-4457-8439-743CF4263371}"/>
              </a:ext>
            </a:extLst>
          </p:cNvPr>
          <p:cNvSpPr>
            <a:spLocks noChangeArrowheads="1"/>
          </p:cNvSpPr>
          <p:nvPr/>
        </p:nvSpPr>
        <p:spPr bwMode="gray">
          <a:xfrm>
            <a:off x="2185988" y="3213100"/>
            <a:ext cx="3505200" cy="8509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latinLnBrk="1" hangingPunct="1">
              <a:spcBef>
                <a:spcPct val="0"/>
              </a:spcBef>
            </a:pPr>
            <a:r>
              <a:rPr lang="zh-CN" altLang="en-US" b="1"/>
              <a:t>小脑皮质性共济失调</a:t>
            </a:r>
            <a:endParaRPr lang="en-US" altLang="ko-KR" b="1"/>
          </a:p>
        </p:txBody>
      </p:sp>
      <p:sp>
        <p:nvSpPr>
          <p:cNvPr id="44046" name="Rectangle 26">
            <a:extLst>
              <a:ext uri="{FF2B5EF4-FFF2-40B4-BE49-F238E27FC236}">
                <a16:creationId xmlns:a16="http://schemas.microsoft.com/office/drawing/2014/main" id="{0D67E599-A98C-4393-8ED6-60BC30333ED7}"/>
              </a:ext>
            </a:extLst>
          </p:cNvPr>
          <p:cNvSpPr>
            <a:spLocks noChangeArrowheads="1"/>
          </p:cNvSpPr>
          <p:nvPr/>
        </p:nvSpPr>
        <p:spPr bwMode="gray">
          <a:xfrm>
            <a:off x="2143125" y="2133600"/>
            <a:ext cx="3505200" cy="8509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latinLnBrk="1" hangingPunct="1">
              <a:spcBef>
                <a:spcPct val="0"/>
              </a:spcBef>
            </a:pPr>
            <a:r>
              <a:rPr lang="zh-CN" altLang="en-US" b="1"/>
              <a:t>脊髓小脑性共济失调</a:t>
            </a:r>
            <a:endParaRPr lang="en-US" altLang="ko-KR" b="1"/>
          </a:p>
        </p:txBody>
      </p:sp>
      <p:sp>
        <p:nvSpPr>
          <p:cNvPr id="44047" name="Rectangle 27">
            <a:extLst>
              <a:ext uri="{FF2B5EF4-FFF2-40B4-BE49-F238E27FC236}">
                <a16:creationId xmlns:a16="http://schemas.microsoft.com/office/drawing/2014/main" id="{2452771A-6C84-43AC-AD30-71398594DFA4}"/>
              </a:ext>
            </a:extLst>
          </p:cNvPr>
          <p:cNvSpPr>
            <a:spLocks noChangeArrowheads="1"/>
          </p:cNvSpPr>
          <p:nvPr/>
        </p:nvSpPr>
        <p:spPr bwMode="gray">
          <a:xfrm>
            <a:off x="6096001" y="4149725"/>
            <a:ext cx="4392613" cy="4318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t>性连锁遗传性共济失调</a:t>
            </a:r>
          </a:p>
        </p:txBody>
      </p:sp>
      <p:sp>
        <p:nvSpPr>
          <p:cNvPr id="44048" name="Rectangle 28">
            <a:extLst>
              <a:ext uri="{FF2B5EF4-FFF2-40B4-BE49-F238E27FC236}">
                <a16:creationId xmlns:a16="http://schemas.microsoft.com/office/drawing/2014/main" id="{C6A2791B-818F-4046-8FF8-DF10E0C7156B}"/>
              </a:ext>
            </a:extLst>
          </p:cNvPr>
          <p:cNvSpPr>
            <a:spLocks noChangeArrowheads="1"/>
          </p:cNvSpPr>
          <p:nvPr/>
        </p:nvSpPr>
        <p:spPr bwMode="gray">
          <a:xfrm>
            <a:off x="6096001" y="3225800"/>
            <a:ext cx="4392613" cy="8509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lnSpc>
                <a:spcPct val="70000"/>
              </a:lnSpc>
            </a:pPr>
            <a:r>
              <a:rPr lang="zh-CN" altLang="en-US" b="1"/>
              <a:t>常染色体隐性遗传性共济</a:t>
            </a:r>
          </a:p>
          <a:p>
            <a:pPr algn="ctr" eaLnBrk="1" hangingPunct="1">
              <a:lnSpc>
                <a:spcPct val="70000"/>
              </a:lnSpc>
            </a:pPr>
            <a:r>
              <a:rPr lang="zh-CN" altLang="en-US" b="1"/>
              <a:t>失调</a:t>
            </a:r>
            <a:endParaRPr lang="en-US" altLang="ko-KR" b="1"/>
          </a:p>
        </p:txBody>
      </p:sp>
      <p:sp>
        <p:nvSpPr>
          <p:cNvPr id="44049" name="Rectangle 29">
            <a:extLst>
              <a:ext uri="{FF2B5EF4-FFF2-40B4-BE49-F238E27FC236}">
                <a16:creationId xmlns:a16="http://schemas.microsoft.com/office/drawing/2014/main" id="{D4C3E51D-7312-4F3E-A534-3BD4FFB37B98}"/>
              </a:ext>
            </a:extLst>
          </p:cNvPr>
          <p:cNvSpPr>
            <a:spLocks noChangeArrowheads="1"/>
          </p:cNvSpPr>
          <p:nvPr/>
        </p:nvSpPr>
        <p:spPr bwMode="gray">
          <a:xfrm>
            <a:off x="6096001" y="2146300"/>
            <a:ext cx="4392613" cy="8509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lnSpc>
                <a:spcPct val="70000"/>
              </a:lnSpc>
            </a:pPr>
            <a:r>
              <a:rPr lang="zh-CN" altLang="en-US" b="1"/>
              <a:t>常染色体显性遗传性小脑</a:t>
            </a:r>
          </a:p>
          <a:p>
            <a:pPr algn="ctr" eaLnBrk="1" hangingPunct="1">
              <a:lnSpc>
                <a:spcPct val="70000"/>
              </a:lnSpc>
            </a:pPr>
            <a:r>
              <a:rPr lang="zh-CN" altLang="en-US" b="1"/>
              <a:t>性共济失调</a:t>
            </a:r>
          </a:p>
        </p:txBody>
      </p:sp>
      <p:sp>
        <p:nvSpPr>
          <p:cNvPr id="44050" name="Rectangle 30">
            <a:extLst>
              <a:ext uri="{FF2B5EF4-FFF2-40B4-BE49-F238E27FC236}">
                <a16:creationId xmlns:a16="http://schemas.microsoft.com/office/drawing/2014/main" id="{0400600D-7668-4CD8-BAC9-128FEA781EB5}"/>
              </a:ext>
            </a:extLst>
          </p:cNvPr>
          <p:cNvSpPr>
            <a:spLocks noChangeArrowheads="1"/>
          </p:cNvSpPr>
          <p:nvPr/>
        </p:nvSpPr>
        <p:spPr bwMode="gray">
          <a:xfrm>
            <a:off x="6096001" y="4581526"/>
            <a:ext cx="4392613" cy="50482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t>伴有线粒体疾病的共济失调</a:t>
            </a:r>
          </a:p>
        </p:txBody>
      </p:sp>
      <p:sp>
        <p:nvSpPr>
          <p:cNvPr id="44051" name="AutoShape 21">
            <a:extLst>
              <a:ext uri="{FF2B5EF4-FFF2-40B4-BE49-F238E27FC236}">
                <a16:creationId xmlns:a16="http://schemas.microsoft.com/office/drawing/2014/main" id="{4E2ACE70-CD3E-4FEC-8C6F-93C4476B617C}"/>
              </a:ext>
            </a:extLst>
          </p:cNvPr>
          <p:cNvSpPr>
            <a:spLocks noChangeArrowheads="1"/>
          </p:cNvSpPr>
          <p:nvPr/>
        </p:nvSpPr>
        <p:spPr bwMode="gray">
          <a:xfrm flipV="1">
            <a:off x="7926389" y="5289550"/>
            <a:ext cx="644525" cy="482600"/>
          </a:xfrm>
          <a:prstGeom prst="triangle">
            <a:avLst>
              <a:gd name="adj" fmla="val 50000"/>
            </a:avLst>
          </a:prstGeom>
          <a:gradFill rotWithShape="1">
            <a:gsLst>
              <a:gs pos="0">
                <a:schemeClr val="accent1"/>
              </a:gs>
              <a:gs pos="100000">
                <a:schemeClr val="accent2"/>
              </a:gs>
            </a:gsLst>
            <a:lin ang="5400000" scaled="1"/>
          </a:gradFill>
          <a:ln w="12700">
            <a:solidFill>
              <a:schemeClr val="bg2"/>
            </a:solidFill>
            <a:miter lim="800000"/>
            <a:headEnd/>
            <a:tailEnd/>
          </a:ln>
          <a:effectLst>
            <a:outerShdw sy="50000" rotWithShape="0">
              <a:schemeClr val="tx2">
                <a:alpha val="50000"/>
              </a:schemeClr>
            </a:outerShdw>
          </a:effectLst>
        </p:spPr>
        <p:txBody>
          <a:bodyPr wrap="none" anchor="ctr"/>
          <a:lstStyle/>
          <a:p>
            <a:pPr>
              <a:defRPr/>
            </a:pPr>
            <a:endParaRPr lang="zh-CN" altLang="en-US"/>
          </a:p>
        </p:txBody>
      </p:sp>
      <p:grpSp>
        <p:nvGrpSpPr>
          <p:cNvPr id="44052" name="Group 41">
            <a:extLst>
              <a:ext uri="{FF2B5EF4-FFF2-40B4-BE49-F238E27FC236}">
                <a16:creationId xmlns:a16="http://schemas.microsoft.com/office/drawing/2014/main" id="{5F51BB3E-4267-4232-9057-CB2DF46F2C8B}"/>
              </a:ext>
            </a:extLst>
          </p:cNvPr>
          <p:cNvGrpSpPr>
            <a:grpSpLocks/>
          </p:cNvGrpSpPr>
          <p:nvPr/>
        </p:nvGrpSpPr>
        <p:grpSpPr bwMode="auto">
          <a:xfrm>
            <a:off x="1752600" y="1395413"/>
            <a:ext cx="3048000" cy="533400"/>
            <a:chOff x="144" y="816"/>
            <a:chExt cx="2688" cy="336"/>
          </a:xfrm>
        </p:grpSpPr>
        <p:sp>
          <p:nvSpPr>
            <p:cNvPr id="44056" name="Rectangle 42">
              <a:extLst>
                <a:ext uri="{FF2B5EF4-FFF2-40B4-BE49-F238E27FC236}">
                  <a16:creationId xmlns:a16="http://schemas.microsoft.com/office/drawing/2014/main" id="{055F45F5-9EA5-4B98-8DFF-81D9F62D20F3}"/>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分 类  </a:t>
              </a:r>
            </a:p>
          </p:txBody>
        </p:sp>
        <p:sp>
          <p:nvSpPr>
            <p:cNvPr id="44057" name="Line 43">
              <a:extLst>
                <a:ext uri="{FF2B5EF4-FFF2-40B4-BE49-F238E27FC236}">
                  <a16:creationId xmlns:a16="http://schemas.microsoft.com/office/drawing/2014/main" id="{D4761009-1F80-4F66-BD78-D348CE9744A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44053" name="Group 44">
            <a:extLst>
              <a:ext uri="{FF2B5EF4-FFF2-40B4-BE49-F238E27FC236}">
                <a16:creationId xmlns:a16="http://schemas.microsoft.com/office/drawing/2014/main" id="{E23C897A-0CFE-449A-B7AD-102619CF6789}"/>
              </a:ext>
            </a:extLst>
          </p:cNvPr>
          <p:cNvGrpSpPr>
            <a:grpSpLocks/>
          </p:cNvGrpSpPr>
          <p:nvPr/>
        </p:nvGrpSpPr>
        <p:grpSpPr bwMode="auto">
          <a:xfrm>
            <a:off x="1774825" y="620713"/>
            <a:ext cx="7327900" cy="685800"/>
            <a:chOff x="144" y="384"/>
            <a:chExt cx="4616" cy="432"/>
          </a:xfrm>
        </p:grpSpPr>
        <p:sp>
          <p:nvSpPr>
            <p:cNvPr id="44054" name="Rectangle 45">
              <a:hlinkClick r:id="rId2" action="ppaction://hlinksldjump"/>
              <a:extLst>
                <a:ext uri="{FF2B5EF4-FFF2-40B4-BE49-F238E27FC236}">
                  <a16:creationId xmlns:a16="http://schemas.microsoft.com/office/drawing/2014/main" id="{6D4D39F5-23A0-4222-89CC-D3325D12B1F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solidFill>
                    <a:schemeClr val="tx2"/>
                  </a:solidFill>
                </a:rPr>
                <a:t>遗传性共济失调 </a:t>
              </a:r>
              <a:r>
                <a:rPr lang="zh-CN" altLang="en-US" b="1">
                  <a:solidFill>
                    <a:schemeClr val="tx2"/>
                  </a:solidFill>
                </a:rPr>
                <a:t>    </a:t>
              </a:r>
            </a:p>
          </p:txBody>
        </p:sp>
        <p:pic>
          <p:nvPicPr>
            <p:cNvPr id="44055" name="Picture 46" descr="图片1">
              <a:extLst>
                <a:ext uri="{FF2B5EF4-FFF2-40B4-BE49-F238E27FC236}">
                  <a16:creationId xmlns:a16="http://schemas.microsoft.com/office/drawing/2014/main" id="{C64993F8-5B1F-463B-8A18-301B33C6093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4">
            <a:extLst>
              <a:ext uri="{FF2B5EF4-FFF2-40B4-BE49-F238E27FC236}">
                <a16:creationId xmlns:a16="http://schemas.microsoft.com/office/drawing/2014/main" id="{EDD0E82E-9AFF-48B0-AB97-773B40A4E9B2}"/>
              </a:ext>
            </a:extLst>
          </p:cNvPr>
          <p:cNvGrpSpPr>
            <a:grpSpLocks/>
          </p:cNvGrpSpPr>
          <p:nvPr/>
        </p:nvGrpSpPr>
        <p:grpSpPr bwMode="auto">
          <a:xfrm>
            <a:off x="1524000" y="381000"/>
            <a:ext cx="228600" cy="6248400"/>
            <a:chOff x="0" y="240"/>
            <a:chExt cx="144" cy="3936"/>
          </a:xfrm>
        </p:grpSpPr>
        <p:grpSp>
          <p:nvGrpSpPr>
            <p:cNvPr id="45069" name="Group 3">
              <a:extLst>
                <a:ext uri="{FF2B5EF4-FFF2-40B4-BE49-F238E27FC236}">
                  <a16:creationId xmlns:a16="http://schemas.microsoft.com/office/drawing/2014/main" id="{BD058885-D634-4CB3-8D03-5ECDB956E714}"/>
                </a:ext>
              </a:extLst>
            </p:cNvPr>
            <p:cNvGrpSpPr>
              <a:grpSpLocks/>
            </p:cNvGrpSpPr>
            <p:nvPr/>
          </p:nvGrpSpPr>
          <p:grpSpPr bwMode="auto">
            <a:xfrm>
              <a:off x="0" y="240"/>
              <a:ext cx="96" cy="3936"/>
              <a:chOff x="-8" y="768"/>
              <a:chExt cx="136" cy="3552"/>
            </a:xfrm>
          </p:grpSpPr>
          <p:sp>
            <p:nvSpPr>
              <p:cNvPr id="45071" name="Rectangle 4">
                <a:extLst>
                  <a:ext uri="{FF2B5EF4-FFF2-40B4-BE49-F238E27FC236}">
                    <a16:creationId xmlns:a16="http://schemas.microsoft.com/office/drawing/2014/main" id="{32A517E0-A24C-436F-A06F-4224CA4E860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45072" name="Line 5">
                <a:extLst>
                  <a:ext uri="{FF2B5EF4-FFF2-40B4-BE49-F238E27FC236}">
                    <a16:creationId xmlns:a16="http://schemas.microsoft.com/office/drawing/2014/main" id="{9B6A37CE-934E-45F9-AFB2-7134B8663BB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5070" name="Line 18">
              <a:extLst>
                <a:ext uri="{FF2B5EF4-FFF2-40B4-BE49-F238E27FC236}">
                  <a16:creationId xmlns:a16="http://schemas.microsoft.com/office/drawing/2014/main" id="{551BE288-4FE4-49A7-A4BC-B3F0935D158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45059" name="Text Box 28">
            <a:extLst>
              <a:ext uri="{FF2B5EF4-FFF2-40B4-BE49-F238E27FC236}">
                <a16:creationId xmlns:a16="http://schemas.microsoft.com/office/drawing/2014/main" id="{47AFB6AA-A128-437D-BAFF-B47511626321}"/>
              </a:ext>
            </a:extLst>
          </p:cNvPr>
          <p:cNvSpPr txBox="1">
            <a:spLocks noChangeArrowheads="1"/>
          </p:cNvSpPr>
          <p:nvPr/>
        </p:nvSpPr>
        <p:spPr bwMode="auto">
          <a:xfrm>
            <a:off x="2927350" y="2420938"/>
            <a:ext cx="5303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buClr>
                <a:schemeClr val="hlink"/>
              </a:buClr>
              <a:buFont typeface="Wingdings" panose="05000000000000000000" pitchFamily="2" charset="2"/>
              <a:buChar char="Ø"/>
            </a:pPr>
            <a:r>
              <a:rPr lang="en-US" altLang="zh-CN" b="1">
                <a:latin typeface="宋体" panose="02010600030101010101" pitchFamily="2" charset="-122"/>
              </a:rPr>
              <a:t>Friedreich(1863)</a:t>
            </a:r>
            <a:r>
              <a:rPr lang="zh-CN" altLang="en-US" b="1">
                <a:latin typeface="宋体" panose="02010600030101010101" pitchFamily="2" charset="-122"/>
              </a:rPr>
              <a:t>首先报道   </a:t>
            </a:r>
            <a:endParaRPr lang="ko-KR" altLang="en-US" b="1">
              <a:latin typeface="宋体" panose="02010600030101010101" pitchFamily="2" charset="-122"/>
            </a:endParaRPr>
          </a:p>
        </p:txBody>
      </p:sp>
      <p:sp>
        <p:nvSpPr>
          <p:cNvPr id="45060" name="Text Box 37">
            <a:extLst>
              <a:ext uri="{FF2B5EF4-FFF2-40B4-BE49-F238E27FC236}">
                <a16:creationId xmlns:a16="http://schemas.microsoft.com/office/drawing/2014/main" id="{B0C17350-558F-4BFD-BA57-07E70C52A08C}"/>
              </a:ext>
            </a:extLst>
          </p:cNvPr>
          <p:cNvSpPr txBox="1">
            <a:spLocks noChangeArrowheads="1"/>
          </p:cNvSpPr>
          <p:nvPr/>
        </p:nvSpPr>
        <p:spPr bwMode="auto">
          <a:xfrm>
            <a:off x="2927350" y="4365626"/>
            <a:ext cx="3684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人群患病率是</a:t>
            </a:r>
            <a:r>
              <a:rPr lang="en-US" altLang="zh-CN" b="1">
                <a:latin typeface="宋体" panose="02010600030101010101" pitchFamily="2" charset="-122"/>
              </a:rPr>
              <a:t>2/10</a:t>
            </a:r>
            <a:r>
              <a:rPr lang="zh-CN" altLang="en-US" b="1">
                <a:latin typeface="宋体" panose="02010600030101010101" pitchFamily="2" charset="-122"/>
              </a:rPr>
              <a:t>万</a:t>
            </a:r>
            <a:endParaRPr lang="ko-KR" altLang="en-US" b="1">
              <a:latin typeface="宋体" panose="02010600030101010101" pitchFamily="2" charset="-122"/>
            </a:endParaRPr>
          </a:p>
        </p:txBody>
      </p:sp>
      <p:sp>
        <p:nvSpPr>
          <p:cNvPr id="45061" name="Text Box 40">
            <a:extLst>
              <a:ext uri="{FF2B5EF4-FFF2-40B4-BE49-F238E27FC236}">
                <a16:creationId xmlns:a16="http://schemas.microsoft.com/office/drawing/2014/main" id="{38B0B64F-71EF-4172-B302-2A4D621359B3}"/>
              </a:ext>
            </a:extLst>
          </p:cNvPr>
          <p:cNvSpPr txBox="1">
            <a:spLocks noChangeArrowheads="1"/>
          </p:cNvSpPr>
          <p:nvPr/>
        </p:nvSpPr>
        <p:spPr bwMode="auto">
          <a:xfrm>
            <a:off x="2927350" y="5229226"/>
            <a:ext cx="2609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欧美地区多见</a:t>
            </a:r>
            <a:endParaRPr lang="ko-KR" altLang="en-US" b="1">
              <a:latin typeface="Arial" panose="020B0604020202020204" pitchFamily="34" charset="0"/>
            </a:endParaRPr>
          </a:p>
        </p:txBody>
      </p:sp>
      <p:sp>
        <p:nvSpPr>
          <p:cNvPr id="45062" name="Text Box 59">
            <a:extLst>
              <a:ext uri="{FF2B5EF4-FFF2-40B4-BE49-F238E27FC236}">
                <a16:creationId xmlns:a16="http://schemas.microsoft.com/office/drawing/2014/main" id="{ACBCDBC9-D122-411B-BD6D-1476B797D049}"/>
              </a:ext>
            </a:extLst>
          </p:cNvPr>
          <p:cNvSpPr txBox="1">
            <a:spLocks noChangeArrowheads="1"/>
          </p:cNvSpPr>
          <p:nvPr/>
        </p:nvSpPr>
        <p:spPr bwMode="auto">
          <a:xfrm>
            <a:off x="2927350" y="3429001"/>
            <a:ext cx="7272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最常见的常染色体隐性遗传性共济失调</a:t>
            </a:r>
            <a:endParaRPr lang="ko-KR" altLang="en-US" b="1">
              <a:latin typeface="Arial" panose="020B0604020202020204" pitchFamily="34" charset="0"/>
            </a:endParaRPr>
          </a:p>
        </p:txBody>
      </p:sp>
      <p:grpSp>
        <p:nvGrpSpPr>
          <p:cNvPr id="45063" name="Group 42">
            <a:extLst>
              <a:ext uri="{FF2B5EF4-FFF2-40B4-BE49-F238E27FC236}">
                <a16:creationId xmlns:a16="http://schemas.microsoft.com/office/drawing/2014/main" id="{B8682445-8680-4E37-AE85-A782DAC0D144}"/>
              </a:ext>
            </a:extLst>
          </p:cNvPr>
          <p:cNvGrpSpPr>
            <a:grpSpLocks/>
          </p:cNvGrpSpPr>
          <p:nvPr/>
        </p:nvGrpSpPr>
        <p:grpSpPr bwMode="auto">
          <a:xfrm>
            <a:off x="1752600" y="1395413"/>
            <a:ext cx="3048000" cy="533400"/>
            <a:chOff x="144" y="816"/>
            <a:chExt cx="2688" cy="336"/>
          </a:xfrm>
        </p:grpSpPr>
        <p:sp>
          <p:nvSpPr>
            <p:cNvPr id="45067" name="Rectangle 43">
              <a:extLst>
                <a:ext uri="{FF2B5EF4-FFF2-40B4-BE49-F238E27FC236}">
                  <a16:creationId xmlns:a16="http://schemas.microsoft.com/office/drawing/2014/main" id="{698C7070-3CD1-4555-9C4F-DBE4DA3C900F}"/>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  </a:t>
              </a:r>
            </a:p>
          </p:txBody>
        </p:sp>
        <p:sp>
          <p:nvSpPr>
            <p:cNvPr id="45068" name="Line 44">
              <a:extLst>
                <a:ext uri="{FF2B5EF4-FFF2-40B4-BE49-F238E27FC236}">
                  <a16:creationId xmlns:a16="http://schemas.microsoft.com/office/drawing/2014/main" id="{F66AD796-99EC-4FEC-B075-5F0ACEEB452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45064" name="Group 45">
            <a:extLst>
              <a:ext uri="{FF2B5EF4-FFF2-40B4-BE49-F238E27FC236}">
                <a16:creationId xmlns:a16="http://schemas.microsoft.com/office/drawing/2014/main" id="{C188B53A-C85F-4B29-8199-B02BB508233E}"/>
              </a:ext>
            </a:extLst>
          </p:cNvPr>
          <p:cNvGrpSpPr>
            <a:grpSpLocks/>
          </p:cNvGrpSpPr>
          <p:nvPr/>
        </p:nvGrpSpPr>
        <p:grpSpPr bwMode="auto">
          <a:xfrm>
            <a:off x="1774825" y="620713"/>
            <a:ext cx="7327900" cy="685800"/>
            <a:chOff x="144" y="384"/>
            <a:chExt cx="4616" cy="432"/>
          </a:xfrm>
        </p:grpSpPr>
        <p:sp>
          <p:nvSpPr>
            <p:cNvPr id="45065" name="Rectangle 46">
              <a:hlinkClick r:id="rId2" action="ppaction://hlinksldjump"/>
              <a:extLst>
                <a:ext uri="{FF2B5EF4-FFF2-40B4-BE49-F238E27FC236}">
                  <a16:creationId xmlns:a16="http://schemas.microsoft.com/office/drawing/2014/main" id="{66A2F8E6-B25B-4E76-977A-F2029611E40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45066" name="Picture 47" descr="图片1">
              <a:extLst>
                <a:ext uri="{FF2B5EF4-FFF2-40B4-BE49-F238E27FC236}">
                  <a16:creationId xmlns:a16="http://schemas.microsoft.com/office/drawing/2014/main" id="{950261FA-6D5F-434A-B0A1-11EE340ABE0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a:extLst>
              <a:ext uri="{FF2B5EF4-FFF2-40B4-BE49-F238E27FC236}">
                <a16:creationId xmlns:a16="http://schemas.microsoft.com/office/drawing/2014/main" id="{1A32AC00-31B4-4904-AA2D-716A920F6F6F}"/>
              </a:ext>
            </a:extLst>
          </p:cNvPr>
          <p:cNvGrpSpPr>
            <a:grpSpLocks/>
          </p:cNvGrpSpPr>
          <p:nvPr/>
        </p:nvGrpSpPr>
        <p:grpSpPr bwMode="auto">
          <a:xfrm>
            <a:off x="1524000" y="381000"/>
            <a:ext cx="228600" cy="6248400"/>
            <a:chOff x="0" y="240"/>
            <a:chExt cx="144" cy="3936"/>
          </a:xfrm>
        </p:grpSpPr>
        <p:grpSp>
          <p:nvGrpSpPr>
            <p:cNvPr id="47126" name="Group 3">
              <a:extLst>
                <a:ext uri="{FF2B5EF4-FFF2-40B4-BE49-F238E27FC236}">
                  <a16:creationId xmlns:a16="http://schemas.microsoft.com/office/drawing/2014/main" id="{FB8E4866-DA2A-454E-8121-EBDED2A941A7}"/>
                </a:ext>
              </a:extLst>
            </p:cNvPr>
            <p:cNvGrpSpPr>
              <a:grpSpLocks/>
            </p:cNvGrpSpPr>
            <p:nvPr/>
          </p:nvGrpSpPr>
          <p:grpSpPr bwMode="auto">
            <a:xfrm>
              <a:off x="0" y="240"/>
              <a:ext cx="96" cy="3936"/>
              <a:chOff x="-8" y="768"/>
              <a:chExt cx="136" cy="3552"/>
            </a:xfrm>
          </p:grpSpPr>
          <p:sp>
            <p:nvSpPr>
              <p:cNvPr id="47128" name="Rectangle 4">
                <a:extLst>
                  <a:ext uri="{FF2B5EF4-FFF2-40B4-BE49-F238E27FC236}">
                    <a16:creationId xmlns:a16="http://schemas.microsoft.com/office/drawing/2014/main" id="{C85FEA0D-FBA3-45B8-90FE-DE1DCFD903D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47129" name="Line 5">
                <a:extLst>
                  <a:ext uri="{FF2B5EF4-FFF2-40B4-BE49-F238E27FC236}">
                    <a16:creationId xmlns:a16="http://schemas.microsoft.com/office/drawing/2014/main" id="{92919546-85F4-4B6C-9426-EECE9521A52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7127" name="Line 18">
              <a:extLst>
                <a:ext uri="{FF2B5EF4-FFF2-40B4-BE49-F238E27FC236}">
                  <a16:creationId xmlns:a16="http://schemas.microsoft.com/office/drawing/2014/main" id="{22589B87-FE98-41C7-B9D9-43E90359405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47107" name="Group 32">
            <a:extLst>
              <a:ext uri="{FF2B5EF4-FFF2-40B4-BE49-F238E27FC236}">
                <a16:creationId xmlns:a16="http://schemas.microsoft.com/office/drawing/2014/main" id="{F11E2BBC-CFB2-4821-89B8-03B886EB85F4}"/>
              </a:ext>
            </a:extLst>
          </p:cNvPr>
          <p:cNvGrpSpPr>
            <a:grpSpLocks/>
          </p:cNvGrpSpPr>
          <p:nvPr/>
        </p:nvGrpSpPr>
        <p:grpSpPr bwMode="auto">
          <a:xfrm>
            <a:off x="3000376" y="2133600"/>
            <a:ext cx="6270625" cy="649288"/>
            <a:chOff x="3623" y="1413"/>
            <a:chExt cx="1321" cy="294"/>
          </a:xfrm>
        </p:grpSpPr>
        <p:sp>
          <p:nvSpPr>
            <p:cNvPr id="357409" name="AutoShape 33">
              <a:extLst>
                <a:ext uri="{FF2B5EF4-FFF2-40B4-BE49-F238E27FC236}">
                  <a16:creationId xmlns:a16="http://schemas.microsoft.com/office/drawing/2014/main" id="{4B16FA31-9F48-4536-A146-709E80EBBDFF}"/>
                </a:ext>
              </a:extLst>
            </p:cNvPr>
            <p:cNvSpPr>
              <a:spLocks noChangeArrowheads="1"/>
            </p:cNvSpPr>
            <p:nvPr/>
          </p:nvSpPr>
          <p:spPr bwMode="gray">
            <a:xfrm>
              <a:off x="3623" y="1413"/>
              <a:ext cx="1321" cy="294"/>
            </a:xfrm>
            <a:prstGeom prst="roundRect">
              <a:avLst>
                <a:gd name="adj" fmla="val 50000"/>
              </a:avLst>
            </a:prstGeom>
            <a:gradFill rotWithShape="1">
              <a:gsLst>
                <a:gs pos="0">
                  <a:schemeClr val="accent1">
                    <a:gamma/>
                    <a:shade val="89020"/>
                    <a:invGamma/>
                  </a:schemeClr>
                </a:gs>
                <a:gs pos="50000">
                  <a:schemeClr val="accent1"/>
                </a:gs>
                <a:gs pos="100000">
                  <a:schemeClr val="accent1">
                    <a:gamma/>
                    <a:shade val="89020"/>
                    <a:invGamma/>
                  </a:schemeClr>
                </a:gs>
              </a:gsLst>
              <a:lin ang="0" scaled="1"/>
            </a:gradFill>
            <a:ln w="12700">
              <a:solidFill>
                <a:schemeClr val="accent1"/>
              </a:solidFill>
              <a:round/>
              <a:headEnd/>
              <a:tailEnd/>
            </a:ln>
            <a:effectLst>
              <a:outerShdw dist="53882" dir="2700000" algn="ctr" rotWithShape="0">
                <a:srgbClr val="292929">
                  <a:alpha val="50000"/>
                </a:srgbClr>
              </a:outerShdw>
            </a:effectLst>
          </p:spPr>
          <p:txBody>
            <a:bodyPr wrap="none" anchor="ctr"/>
            <a:lstStyle/>
            <a:p>
              <a:pPr>
                <a:defRPr/>
              </a:pPr>
              <a:endParaRPr lang="zh-CN" altLang="en-US"/>
            </a:p>
          </p:txBody>
        </p:sp>
        <p:sp>
          <p:nvSpPr>
            <p:cNvPr id="357410" name="AutoShape 34">
              <a:extLst>
                <a:ext uri="{FF2B5EF4-FFF2-40B4-BE49-F238E27FC236}">
                  <a16:creationId xmlns:a16="http://schemas.microsoft.com/office/drawing/2014/main" id="{0ABA1D0B-2D2B-42D8-9B48-931E0245B3D9}"/>
                </a:ext>
              </a:extLst>
            </p:cNvPr>
            <p:cNvSpPr>
              <a:spLocks noChangeArrowheads="1"/>
            </p:cNvSpPr>
            <p:nvPr/>
          </p:nvSpPr>
          <p:spPr bwMode="gray">
            <a:xfrm flipH="1">
              <a:off x="4878"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57411" name="AutoShape 35">
              <a:extLst>
                <a:ext uri="{FF2B5EF4-FFF2-40B4-BE49-F238E27FC236}">
                  <a16:creationId xmlns:a16="http://schemas.microsoft.com/office/drawing/2014/main" id="{A8ABBBD9-C423-4A2E-ADD1-F1AF9CDF7C28}"/>
                </a:ext>
              </a:extLst>
            </p:cNvPr>
            <p:cNvSpPr>
              <a:spLocks noChangeArrowheads="1"/>
            </p:cNvSpPr>
            <p:nvPr/>
          </p:nvSpPr>
          <p:spPr bwMode="gray">
            <a:xfrm>
              <a:off x="363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47108" name="Text Box 18">
            <a:extLst>
              <a:ext uri="{FF2B5EF4-FFF2-40B4-BE49-F238E27FC236}">
                <a16:creationId xmlns:a16="http://schemas.microsoft.com/office/drawing/2014/main" id="{4EFD915D-8C65-4398-8340-D753AFE58C7D}"/>
              </a:ext>
            </a:extLst>
          </p:cNvPr>
          <p:cNvSpPr txBox="1">
            <a:spLocks noChangeArrowheads="1"/>
          </p:cNvSpPr>
          <p:nvPr/>
        </p:nvSpPr>
        <p:spPr bwMode="white">
          <a:xfrm>
            <a:off x="4656139" y="2205038"/>
            <a:ext cx="3241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zh-CN" altLang="en-US" b="1"/>
              <a:t>基因突变的后果</a:t>
            </a:r>
          </a:p>
        </p:txBody>
      </p:sp>
      <p:sp>
        <p:nvSpPr>
          <p:cNvPr id="47109" name="Rectangle 48">
            <a:extLst>
              <a:ext uri="{FF2B5EF4-FFF2-40B4-BE49-F238E27FC236}">
                <a16:creationId xmlns:a16="http://schemas.microsoft.com/office/drawing/2014/main" id="{6D380718-4F41-4CA4-83CD-2A972E9F2686}"/>
              </a:ext>
            </a:extLst>
          </p:cNvPr>
          <p:cNvSpPr>
            <a:spLocks noChangeArrowheads="1"/>
          </p:cNvSpPr>
          <p:nvPr/>
        </p:nvSpPr>
        <p:spPr bwMode="auto">
          <a:xfrm>
            <a:off x="3503613" y="3117851"/>
            <a:ext cx="4572000" cy="12033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Font typeface="Wingdings" panose="05000000000000000000" pitchFamily="2" charset="2"/>
              <a:buChar char="l"/>
            </a:pPr>
            <a:r>
              <a:rPr lang="zh-CN" altLang="en-US" b="1"/>
              <a:t>形成异常螺旋结构</a:t>
            </a:r>
          </a:p>
          <a:p>
            <a:pPr eaLnBrk="1" hangingPunct="1">
              <a:lnSpc>
                <a:spcPct val="120000"/>
              </a:lnSpc>
              <a:buClr>
                <a:schemeClr val="hlink"/>
              </a:buClr>
              <a:buFont typeface="Wingdings" panose="05000000000000000000" pitchFamily="2" charset="2"/>
              <a:buNone/>
            </a:pPr>
            <a:r>
              <a:rPr lang="zh-CN" altLang="en-US" b="1"/>
              <a:t>                 抑制基因的转录</a:t>
            </a:r>
            <a:endParaRPr lang="ko-KR" altLang="en-US" b="1"/>
          </a:p>
        </p:txBody>
      </p:sp>
      <p:sp>
        <p:nvSpPr>
          <p:cNvPr id="47110" name="Rectangle 49">
            <a:extLst>
              <a:ext uri="{FF2B5EF4-FFF2-40B4-BE49-F238E27FC236}">
                <a16:creationId xmlns:a16="http://schemas.microsoft.com/office/drawing/2014/main" id="{456F3DE9-D6DB-4B9D-BAF1-D060949EC759}"/>
              </a:ext>
            </a:extLst>
          </p:cNvPr>
          <p:cNvSpPr>
            <a:spLocks noChangeArrowheads="1"/>
          </p:cNvSpPr>
          <p:nvPr/>
        </p:nvSpPr>
        <p:spPr bwMode="auto">
          <a:xfrm>
            <a:off x="3503613" y="4652964"/>
            <a:ext cx="4572000" cy="120332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Font typeface="Wingdings" panose="05000000000000000000" pitchFamily="2" charset="2"/>
              <a:buChar char="l"/>
            </a:pPr>
            <a:r>
              <a:rPr lang="en-US" altLang="zh-CN" b="1"/>
              <a:t>frataxin</a:t>
            </a:r>
            <a:r>
              <a:rPr lang="zh-CN" altLang="en-US" b="1"/>
              <a:t>蛋白表达水平</a:t>
            </a:r>
          </a:p>
          <a:p>
            <a:pPr eaLnBrk="1" hangingPunct="1">
              <a:lnSpc>
                <a:spcPct val="120000"/>
              </a:lnSpc>
              <a:buClr>
                <a:schemeClr val="hlink"/>
              </a:buClr>
              <a:buFont typeface="Wingdings" panose="05000000000000000000" pitchFamily="2" charset="2"/>
              <a:buNone/>
            </a:pPr>
            <a:r>
              <a:rPr lang="zh-CN" altLang="en-US" b="1"/>
              <a:t>                  减少和功能丧失</a:t>
            </a:r>
          </a:p>
        </p:txBody>
      </p:sp>
      <p:sp>
        <p:nvSpPr>
          <p:cNvPr id="357426" name="AutoShape 50">
            <a:extLst>
              <a:ext uri="{FF2B5EF4-FFF2-40B4-BE49-F238E27FC236}">
                <a16:creationId xmlns:a16="http://schemas.microsoft.com/office/drawing/2014/main" id="{0679A990-4244-476E-854E-8D71EE78EBBB}"/>
              </a:ext>
            </a:extLst>
          </p:cNvPr>
          <p:cNvSpPr>
            <a:spLocks noChangeArrowheads="1"/>
          </p:cNvSpPr>
          <p:nvPr/>
        </p:nvSpPr>
        <p:spPr bwMode="blackGray">
          <a:xfrm rot="-10793605" flipH="1" flipV="1">
            <a:off x="3648075" y="3681413"/>
            <a:ext cx="1447800" cy="755650"/>
          </a:xfrm>
          <a:prstGeom prst="rightArrow">
            <a:avLst>
              <a:gd name="adj1" fmla="val 46509"/>
              <a:gd name="adj2" fmla="val 42098"/>
            </a:avLst>
          </a:prstGeom>
          <a:gradFill rotWithShape="1">
            <a:gsLst>
              <a:gs pos="0">
                <a:schemeClr val="accent1">
                  <a:gamma/>
                  <a:tint val="0"/>
                  <a:invGamma/>
                  <a:alpha val="0"/>
                </a:schemeClr>
              </a:gs>
              <a:gs pos="100000">
                <a:schemeClr val="accent1"/>
              </a:gs>
            </a:gsLst>
            <a:lin ang="0" scaled="1"/>
          </a:gradFill>
          <a:ln w="9525" algn="ctr">
            <a:solidFill>
              <a:schemeClr val="accent1"/>
            </a:solidFill>
            <a:miter lim="800000"/>
            <a:headEnd/>
            <a:tailEnd/>
          </a:ln>
          <a:effectLst/>
        </p:spPr>
        <p:txBody>
          <a:bodyPr wrap="none" anchor="ctr"/>
          <a:lstStyle/>
          <a:p>
            <a:pPr>
              <a:defRPr/>
            </a:pPr>
            <a:endParaRPr lang="zh-CN" altLang="en-US"/>
          </a:p>
        </p:txBody>
      </p:sp>
      <p:sp>
        <p:nvSpPr>
          <p:cNvPr id="357427" name="AutoShape 51">
            <a:extLst>
              <a:ext uri="{FF2B5EF4-FFF2-40B4-BE49-F238E27FC236}">
                <a16:creationId xmlns:a16="http://schemas.microsoft.com/office/drawing/2014/main" id="{D3122669-7A84-44A8-9671-75C7B4DE2731}"/>
              </a:ext>
            </a:extLst>
          </p:cNvPr>
          <p:cNvSpPr>
            <a:spLocks noChangeArrowheads="1"/>
          </p:cNvSpPr>
          <p:nvPr/>
        </p:nvSpPr>
        <p:spPr bwMode="blackGray">
          <a:xfrm rot="-10793605" flipH="1" flipV="1">
            <a:off x="3719513" y="5229225"/>
            <a:ext cx="1447800" cy="755650"/>
          </a:xfrm>
          <a:prstGeom prst="rightArrow">
            <a:avLst>
              <a:gd name="adj1" fmla="val 46509"/>
              <a:gd name="adj2" fmla="val 42098"/>
            </a:avLst>
          </a:prstGeom>
          <a:gradFill rotWithShape="1">
            <a:gsLst>
              <a:gs pos="0">
                <a:schemeClr val="accent1">
                  <a:gamma/>
                  <a:tint val="0"/>
                  <a:invGamma/>
                  <a:alpha val="0"/>
                </a:schemeClr>
              </a:gs>
              <a:gs pos="100000">
                <a:schemeClr val="accent1"/>
              </a:gs>
            </a:gsLst>
            <a:lin ang="0" scaled="1"/>
          </a:gradFill>
          <a:ln w="9525" algn="ctr">
            <a:solidFill>
              <a:schemeClr val="accent1"/>
            </a:solidFill>
            <a:miter lim="800000"/>
            <a:headEnd/>
            <a:tailEnd/>
          </a:ln>
          <a:effectLst/>
        </p:spPr>
        <p:txBody>
          <a:bodyPr wrap="none" anchor="ctr"/>
          <a:lstStyle/>
          <a:p>
            <a:pPr>
              <a:defRPr/>
            </a:pPr>
            <a:endParaRPr lang="zh-CN" altLang="en-US"/>
          </a:p>
        </p:txBody>
      </p:sp>
      <p:grpSp>
        <p:nvGrpSpPr>
          <p:cNvPr id="47113" name="Group 52">
            <a:extLst>
              <a:ext uri="{FF2B5EF4-FFF2-40B4-BE49-F238E27FC236}">
                <a16:creationId xmlns:a16="http://schemas.microsoft.com/office/drawing/2014/main" id="{9E4D20B6-E72F-48E3-9F48-821E67C675A9}"/>
              </a:ext>
            </a:extLst>
          </p:cNvPr>
          <p:cNvGrpSpPr>
            <a:grpSpLocks/>
          </p:cNvGrpSpPr>
          <p:nvPr/>
        </p:nvGrpSpPr>
        <p:grpSpPr bwMode="auto">
          <a:xfrm>
            <a:off x="1774825" y="620713"/>
            <a:ext cx="7327900" cy="685800"/>
            <a:chOff x="144" y="384"/>
            <a:chExt cx="4616" cy="432"/>
          </a:xfrm>
        </p:grpSpPr>
        <p:sp>
          <p:nvSpPr>
            <p:cNvPr id="47117" name="Rectangle 53">
              <a:hlinkClick r:id="rId2" action="ppaction://hlinksldjump"/>
              <a:extLst>
                <a:ext uri="{FF2B5EF4-FFF2-40B4-BE49-F238E27FC236}">
                  <a16:creationId xmlns:a16="http://schemas.microsoft.com/office/drawing/2014/main" id="{94CF027C-1D0D-4BF0-A6D4-F0697A23906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47118" name="Picture 54" descr="图片1">
              <a:extLst>
                <a:ext uri="{FF2B5EF4-FFF2-40B4-BE49-F238E27FC236}">
                  <a16:creationId xmlns:a16="http://schemas.microsoft.com/office/drawing/2014/main" id="{6B90477A-FEFA-4723-A7D9-85C7875AB2F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114" name="Group 55">
            <a:extLst>
              <a:ext uri="{FF2B5EF4-FFF2-40B4-BE49-F238E27FC236}">
                <a16:creationId xmlns:a16="http://schemas.microsoft.com/office/drawing/2014/main" id="{C4806A7F-E959-45B2-A3BA-9DA509466ED4}"/>
              </a:ext>
            </a:extLst>
          </p:cNvPr>
          <p:cNvGrpSpPr>
            <a:grpSpLocks/>
          </p:cNvGrpSpPr>
          <p:nvPr/>
        </p:nvGrpSpPr>
        <p:grpSpPr bwMode="auto">
          <a:xfrm>
            <a:off x="1752600" y="1395413"/>
            <a:ext cx="3048000" cy="533400"/>
            <a:chOff x="144" y="816"/>
            <a:chExt cx="2688" cy="336"/>
          </a:xfrm>
        </p:grpSpPr>
        <p:sp>
          <p:nvSpPr>
            <p:cNvPr id="47115" name="Rectangle 56">
              <a:extLst>
                <a:ext uri="{FF2B5EF4-FFF2-40B4-BE49-F238E27FC236}">
                  <a16:creationId xmlns:a16="http://schemas.microsoft.com/office/drawing/2014/main" id="{EFE3B206-DE99-4AE0-9DF0-FA439F56D380}"/>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   </a:t>
              </a:r>
            </a:p>
          </p:txBody>
        </p:sp>
        <p:sp>
          <p:nvSpPr>
            <p:cNvPr id="47116" name="Line 57">
              <a:extLst>
                <a:ext uri="{FF2B5EF4-FFF2-40B4-BE49-F238E27FC236}">
                  <a16:creationId xmlns:a16="http://schemas.microsoft.com/office/drawing/2014/main" id="{5614C25C-E8DA-4912-A49E-FD48CD86649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6" name="AutoShape 66">
            <a:extLst>
              <a:ext uri="{FF2B5EF4-FFF2-40B4-BE49-F238E27FC236}">
                <a16:creationId xmlns:a16="http://schemas.microsoft.com/office/drawing/2014/main" id="{6CBC9F41-76AC-469E-AA93-4D9968EEDE6D}"/>
              </a:ext>
            </a:extLst>
          </p:cNvPr>
          <p:cNvSpPr>
            <a:spLocks noChangeArrowheads="1"/>
          </p:cNvSpPr>
          <p:nvPr/>
        </p:nvSpPr>
        <p:spPr bwMode="gray">
          <a:xfrm>
            <a:off x="6096000" y="2852738"/>
            <a:ext cx="3887788" cy="2736850"/>
          </a:xfrm>
          <a:prstGeom prst="roundRect">
            <a:avLst>
              <a:gd name="adj" fmla="val 7912"/>
            </a:avLst>
          </a:prstGeom>
          <a:gradFill rotWithShape="1">
            <a:gsLst>
              <a:gs pos="0">
                <a:schemeClr val="accent1">
                  <a:gamma/>
                  <a:tint val="38039"/>
                  <a:invGamma/>
                </a:schemeClr>
              </a:gs>
              <a:gs pos="100000">
                <a:schemeClr val="accent1">
                  <a:alpha val="50000"/>
                </a:schemeClr>
              </a:gs>
            </a:gsLst>
            <a:lin ang="5400000" scaled="1"/>
          </a:gradFill>
          <a:ln>
            <a:noFill/>
          </a:ln>
          <a:effectLst/>
        </p:spPr>
        <p:txBody>
          <a:bodyPr wrap="none" anchor="ctr"/>
          <a:lstStyle/>
          <a:p>
            <a:pPr>
              <a:defRPr/>
            </a:pPr>
            <a:endParaRPr lang="zh-CN" altLang="en-US"/>
          </a:p>
        </p:txBody>
      </p:sp>
      <p:sp>
        <p:nvSpPr>
          <p:cNvPr id="358442" name="AutoShape 42">
            <a:extLst>
              <a:ext uri="{FF2B5EF4-FFF2-40B4-BE49-F238E27FC236}">
                <a16:creationId xmlns:a16="http://schemas.microsoft.com/office/drawing/2014/main" id="{27879E74-4946-4A61-8878-BA56999AACA5}"/>
              </a:ext>
            </a:extLst>
          </p:cNvPr>
          <p:cNvSpPr>
            <a:spLocks noChangeArrowheads="1"/>
          </p:cNvSpPr>
          <p:nvPr/>
        </p:nvSpPr>
        <p:spPr bwMode="blackGray">
          <a:xfrm rot="-10793605" flipH="1" flipV="1">
            <a:off x="4583113" y="3644900"/>
            <a:ext cx="1446212" cy="755650"/>
          </a:xfrm>
          <a:prstGeom prst="rightArrow">
            <a:avLst>
              <a:gd name="adj1" fmla="val 46509"/>
              <a:gd name="adj2" fmla="val 42052"/>
            </a:avLst>
          </a:prstGeom>
          <a:gradFill rotWithShape="1">
            <a:gsLst>
              <a:gs pos="0">
                <a:schemeClr val="accent2">
                  <a:gamma/>
                  <a:tint val="0"/>
                  <a:invGamma/>
                  <a:alpha val="0"/>
                </a:schemeClr>
              </a:gs>
              <a:gs pos="100000">
                <a:schemeClr val="accent2"/>
              </a:gs>
            </a:gsLst>
            <a:lin ang="0" scaled="1"/>
          </a:gradFill>
          <a:ln>
            <a:noFill/>
          </a:ln>
          <a:effectLst/>
        </p:spPr>
        <p:txBody>
          <a:bodyPr wrap="none" anchor="ctr"/>
          <a:lstStyle/>
          <a:p>
            <a:pPr>
              <a:defRPr/>
            </a:pPr>
            <a:endParaRPr lang="zh-CN" altLang="en-US"/>
          </a:p>
        </p:txBody>
      </p:sp>
      <p:grpSp>
        <p:nvGrpSpPr>
          <p:cNvPr id="48132" name="Group 2">
            <a:extLst>
              <a:ext uri="{FF2B5EF4-FFF2-40B4-BE49-F238E27FC236}">
                <a16:creationId xmlns:a16="http://schemas.microsoft.com/office/drawing/2014/main" id="{A8B01082-8930-4B0A-A01D-7F81586D856B}"/>
              </a:ext>
            </a:extLst>
          </p:cNvPr>
          <p:cNvGrpSpPr>
            <a:grpSpLocks/>
          </p:cNvGrpSpPr>
          <p:nvPr/>
        </p:nvGrpSpPr>
        <p:grpSpPr bwMode="auto">
          <a:xfrm>
            <a:off x="1524000" y="381000"/>
            <a:ext cx="228600" cy="6248400"/>
            <a:chOff x="0" y="240"/>
            <a:chExt cx="144" cy="3936"/>
          </a:xfrm>
        </p:grpSpPr>
        <p:grpSp>
          <p:nvGrpSpPr>
            <p:cNvPr id="48164" name="Group 3">
              <a:extLst>
                <a:ext uri="{FF2B5EF4-FFF2-40B4-BE49-F238E27FC236}">
                  <a16:creationId xmlns:a16="http://schemas.microsoft.com/office/drawing/2014/main" id="{98F147B3-6A2A-4DFA-8F20-688975113A1C}"/>
                </a:ext>
              </a:extLst>
            </p:cNvPr>
            <p:cNvGrpSpPr>
              <a:grpSpLocks/>
            </p:cNvGrpSpPr>
            <p:nvPr/>
          </p:nvGrpSpPr>
          <p:grpSpPr bwMode="auto">
            <a:xfrm>
              <a:off x="0" y="240"/>
              <a:ext cx="96" cy="3936"/>
              <a:chOff x="-8" y="768"/>
              <a:chExt cx="136" cy="3552"/>
            </a:xfrm>
          </p:grpSpPr>
          <p:sp>
            <p:nvSpPr>
              <p:cNvPr id="48166" name="Rectangle 4">
                <a:extLst>
                  <a:ext uri="{FF2B5EF4-FFF2-40B4-BE49-F238E27FC236}">
                    <a16:creationId xmlns:a16="http://schemas.microsoft.com/office/drawing/2014/main" id="{BED6FB5E-0AD1-4F52-B419-64910BC4358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48167" name="Line 5">
                <a:extLst>
                  <a:ext uri="{FF2B5EF4-FFF2-40B4-BE49-F238E27FC236}">
                    <a16:creationId xmlns:a16="http://schemas.microsoft.com/office/drawing/2014/main" id="{9F59CD43-A4FF-42B5-B620-5DCB81620F5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8165" name="Line 18">
              <a:extLst>
                <a:ext uri="{FF2B5EF4-FFF2-40B4-BE49-F238E27FC236}">
                  <a16:creationId xmlns:a16="http://schemas.microsoft.com/office/drawing/2014/main" id="{92D653F5-101B-4367-B9DF-00391160781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48133" name="Group 31">
            <a:extLst>
              <a:ext uri="{FF2B5EF4-FFF2-40B4-BE49-F238E27FC236}">
                <a16:creationId xmlns:a16="http://schemas.microsoft.com/office/drawing/2014/main" id="{073020EB-5E34-4994-8EE1-55231283A779}"/>
              </a:ext>
            </a:extLst>
          </p:cNvPr>
          <p:cNvGrpSpPr>
            <a:grpSpLocks/>
          </p:cNvGrpSpPr>
          <p:nvPr/>
        </p:nvGrpSpPr>
        <p:grpSpPr bwMode="auto">
          <a:xfrm>
            <a:off x="2301875" y="2205039"/>
            <a:ext cx="2857500" cy="466725"/>
            <a:chOff x="752" y="1413"/>
            <a:chExt cx="1321" cy="294"/>
          </a:xfrm>
        </p:grpSpPr>
        <p:sp>
          <p:nvSpPr>
            <p:cNvPr id="358432" name="AutoShape 32">
              <a:extLst>
                <a:ext uri="{FF2B5EF4-FFF2-40B4-BE49-F238E27FC236}">
                  <a16:creationId xmlns:a16="http://schemas.microsoft.com/office/drawing/2014/main" id="{D947E74F-439E-43C1-89FF-96339879C78E}"/>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58433" name="AutoShape 33">
              <a:extLst>
                <a:ext uri="{FF2B5EF4-FFF2-40B4-BE49-F238E27FC236}">
                  <a16:creationId xmlns:a16="http://schemas.microsoft.com/office/drawing/2014/main" id="{AD3A354A-2991-45C5-BA23-9811F3D7A060}"/>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58434" name="AutoShape 34">
              <a:extLst>
                <a:ext uri="{FF2B5EF4-FFF2-40B4-BE49-F238E27FC236}">
                  <a16:creationId xmlns:a16="http://schemas.microsoft.com/office/drawing/2014/main" id="{E77C4160-B0A5-41E0-B137-0B70951F16CB}"/>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grpSp>
        <p:nvGrpSpPr>
          <p:cNvPr id="48134" name="Group 35">
            <a:extLst>
              <a:ext uri="{FF2B5EF4-FFF2-40B4-BE49-F238E27FC236}">
                <a16:creationId xmlns:a16="http://schemas.microsoft.com/office/drawing/2014/main" id="{55011193-A672-493E-B619-B24686C115F7}"/>
              </a:ext>
            </a:extLst>
          </p:cNvPr>
          <p:cNvGrpSpPr>
            <a:grpSpLocks/>
          </p:cNvGrpSpPr>
          <p:nvPr/>
        </p:nvGrpSpPr>
        <p:grpSpPr bwMode="auto">
          <a:xfrm>
            <a:off x="6672263" y="2205039"/>
            <a:ext cx="2857500" cy="466725"/>
            <a:chOff x="3623" y="1413"/>
            <a:chExt cx="1321" cy="294"/>
          </a:xfrm>
        </p:grpSpPr>
        <p:sp>
          <p:nvSpPr>
            <p:cNvPr id="358436" name="AutoShape 36">
              <a:extLst>
                <a:ext uri="{FF2B5EF4-FFF2-40B4-BE49-F238E27FC236}">
                  <a16:creationId xmlns:a16="http://schemas.microsoft.com/office/drawing/2014/main" id="{7263061A-C5EC-4CAA-91AF-D9BA7796B726}"/>
                </a:ext>
              </a:extLst>
            </p:cNvPr>
            <p:cNvSpPr>
              <a:spLocks noChangeArrowheads="1"/>
            </p:cNvSpPr>
            <p:nvPr/>
          </p:nvSpPr>
          <p:spPr bwMode="gray">
            <a:xfrm>
              <a:off x="3623" y="1413"/>
              <a:ext cx="1321" cy="294"/>
            </a:xfrm>
            <a:prstGeom prst="roundRect">
              <a:avLst>
                <a:gd name="adj" fmla="val 50000"/>
              </a:avLst>
            </a:prstGeom>
            <a:gradFill rotWithShape="1">
              <a:gsLst>
                <a:gs pos="0">
                  <a:schemeClr val="accent1">
                    <a:gamma/>
                    <a:shade val="89020"/>
                    <a:invGamma/>
                  </a:schemeClr>
                </a:gs>
                <a:gs pos="50000">
                  <a:schemeClr val="accent1"/>
                </a:gs>
                <a:gs pos="100000">
                  <a:schemeClr val="accent1">
                    <a:gamma/>
                    <a:shade val="89020"/>
                    <a:invGamma/>
                  </a:schemeClr>
                </a:gs>
              </a:gsLst>
              <a:lin ang="0" scaled="1"/>
            </a:gradFill>
            <a:ln w="12700">
              <a:solidFill>
                <a:schemeClr val="accent1"/>
              </a:solidFill>
              <a:round/>
              <a:headEnd/>
              <a:tailEnd/>
            </a:ln>
            <a:effectLst>
              <a:outerShdw dist="53882" dir="2700000" algn="ctr" rotWithShape="0">
                <a:srgbClr val="292929">
                  <a:alpha val="50000"/>
                </a:srgbClr>
              </a:outerShdw>
            </a:effectLst>
          </p:spPr>
          <p:txBody>
            <a:bodyPr wrap="none" anchor="ctr"/>
            <a:lstStyle/>
            <a:p>
              <a:pPr algn="ctr">
                <a:spcBef>
                  <a:spcPct val="50000"/>
                </a:spcBef>
                <a:defRPr/>
              </a:pPr>
              <a:r>
                <a:rPr lang="en-US" altLang="zh-CN" b="1"/>
                <a:t>frataxin </a:t>
              </a:r>
              <a:r>
                <a:rPr lang="zh-CN" altLang="en-US" b="1"/>
                <a:t>的缺乏</a:t>
              </a:r>
            </a:p>
          </p:txBody>
        </p:sp>
        <p:sp>
          <p:nvSpPr>
            <p:cNvPr id="358437" name="AutoShape 37">
              <a:extLst>
                <a:ext uri="{FF2B5EF4-FFF2-40B4-BE49-F238E27FC236}">
                  <a16:creationId xmlns:a16="http://schemas.microsoft.com/office/drawing/2014/main" id="{74D801D7-9132-4508-A2B1-9DE3D7A3EB4B}"/>
                </a:ext>
              </a:extLst>
            </p:cNvPr>
            <p:cNvSpPr>
              <a:spLocks noChangeArrowheads="1"/>
            </p:cNvSpPr>
            <p:nvPr/>
          </p:nvSpPr>
          <p:spPr bwMode="gray">
            <a:xfrm flipH="1">
              <a:off x="4878"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58438" name="AutoShape 38">
              <a:extLst>
                <a:ext uri="{FF2B5EF4-FFF2-40B4-BE49-F238E27FC236}">
                  <a16:creationId xmlns:a16="http://schemas.microsoft.com/office/drawing/2014/main" id="{9AA04FC4-0635-408C-AF0A-0499A3C6011B}"/>
                </a:ext>
              </a:extLst>
            </p:cNvPr>
            <p:cNvSpPr>
              <a:spLocks noChangeArrowheads="1"/>
            </p:cNvSpPr>
            <p:nvPr/>
          </p:nvSpPr>
          <p:spPr bwMode="gray">
            <a:xfrm>
              <a:off x="363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48135" name="AutoShape 39">
            <a:extLst>
              <a:ext uri="{FF2B5EF4-FFF2-40B4-BE49-F238E27FC236}">
                <a16:creationId xmlns:a16="http://schemas.microsoft.com/office/drawing/2014/main" id="{D20A7A5C-34C4-4507-B056-146854CEB4EA}"/>
              </a:ext>
            </a:extLst>
          </p:cNvPr>
          <p:cNvSpPr>
            <a:spLocks noChangeArrowheads="1"/>
          </p:cNvSpPr>
          <p:nvPr/>
        </p:nvSpPr>
        <p:spPr bwMode="gray">
          <a:xfrm>
            <a:off x="2063750" y="2852739"/>
            <a:ext cx="3455988" cy="2713037"/>
          </a:xfrm>
          <a:prstGeom prst="roundRect">
            <a:avLst>
              <a:gd name="adj" fmla="val 8014"/>
            </a:avLst>
          </a:prstGeom>
          <a:solidFill>
            <a:srgbClr val="F8F8F8"/>
          </a:solidFill>
          <a:ln w="9525">
            <a:solidFill>
              <a:schemeClr val="accent2"/>
            </a:solidFill>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8136" name="Text Box 18">
            <a:extLst>
              <a:ext uri="{FF2B5EF4-FFF2-40B4-BE49-F238E27FC236}">
                <a16:creationId xmlns:a16="http://schemas.microsoft.com/office/drawing/2014/main" id="{4F6E3F9E-6D7A-462B-8E48-076AF62DA058}"/>
              </a:ext>
            </a:extLst>
          </p:cNvPr>
          <p:cNvSpPr txBox="1">
            <a:spLocks noChangeArrowheads="1"/>
          </p:cNvSpPr>
          <p:nvPr/>
        </p:nvSpPr>
        <p:spPr bwMode="white">
          <a:xfrm>
            <a:off x="2493964" y="2205038"/>
            <a:ext cx="2238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b="1">
                <a:solidFill>
                  <a:schemeClr val="bg1"/>
                </a:solidFill>
              </a:rPr>
              <a:t>frataxin</a:t>
            </a:r>
          </a:p>
        </p:txBody>
      </p:sp>
      <p:sp>
        <p:nvSpPr>
          <p:cNvPr id="48137" name="Rectangle 43">
            <a:extLst>
              <a:ext uri="{FF2B5EF4-FFF2-40B4-BE49-F238E27FC236}">
                <a16:creationId xmlns:a16="http://schemas.microsoft.com/office/drawing/2014/main" id="{85F7F5E0-E10C-4957-8439-BA0C0A04C2C9}"/>
              </a:ext>
            </a:extLst>
          </p:cNvPr>
          <p:cNvSpPr>
            <a:spLocks noChangeArrowheads="1"/>
          </p:cNvSpPr>
          <p:nvPr/>
        </p:nvSpPr>
        <p:spPr bwMode="gray">
          <a:xfrm>
            <a:off x="6743701" y="2997201"/>
            <a:ext cx="3306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l"/>
            </a:pPr>
            <a:r>
              <a:rPr lang="zh-CN" altLang="en-US" b="1"/>
              <a:t>铁在线粒体中集聚</a:t>
            </a:r>
          </a:p>
        </p:txBody>
      </p:sp>
      <p:sp>
        <p:nvSpPr>
          <p:cNvPr id="48138" name="Text Box 46">
            <a:extLst>
              <a:ext uri="{FF2B5EF4-FFF2-40B4-BE49-F238E27FC236}">
                <a16:creationId xmlns:a16="http://schemas.microsoft.com/office/drawing/2014/main" id="{0E02AF4F-882C-46F1-8066-95F3ACC8EF93}"/>
              </a:ext>
            </a:extLst>
          </p:cNvPr>
          <p:cNvSpPr txBox="1">
            <a:spLocks noChangeArrowheads="1"/>
          </p:cNvSpPr>
          <p:nvPr/>
        </p:nvSpPr>
        <p:spPr bwMode="gray">
          <a:xfrm>
            <a:off x="6743701" y="3716339"/>
            <a:ext cx="3167063" cy="69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nSpc>
                <a:spcPct val="70000"/>
              </a:lnSpc>
              <a:spcBef>
                <a:spcPct val="0"/>
              </a:spcBef>
              <a:buClr>
                <a:schemeClr val="hlink"/>
              </a:buClr>
              <a:buFont typeface="Wingdings" panose="05000000000000000000" pitchFamily="2" charset="2"/>
              <a:buChar char="l"/>
            </a:pPr>
            <a:r>
              <a:rPr lang="zh-CN" altLang="en-US" b="1"/>
              <a:t>增加线粒体对氧 </a:t>
            </a:r>
          </a:p>
          <a:p>
            <a:pPr>
              <a:lnSpc>
                <a:spcPct val="70000"/>
              </a:lnSpc>
              <a:spcBef>
                <a:spcPct val="0"/>
              </a:spcBef>
              <a:buClr>
                <a:schemeClr val="hlink"/>
              </a:buClr>
              <a:buFont typeface="Wingdings" panose="05000000000000000000" pitchFamily="2" charset="2"/>
              <a:buNone/>
            </a:pPr>
            <a:r>
              <a:rPr lang="zh-CN" altLang="en-US" b="1"/>
              <a:t>   化应激的敏感性</a:t>
            </a:r>
          </a:p>
        </p:txBody>
      </p:sp>
      <p:sp>
        <p:nvSpPr>
          <p:cNvPr id="48139" name="Rectangle 57">
            <a:extLst>
              <a:ext uri="{FF2B5EF4-FFF2-40B4-BE49-F238E27FC236}">
                <a16:creationId xmlns:a16="http://schemas.microsoft.com/office/drawing/2014/main" id="{2DE94389-7F04-4DC2-868F-23D66AD81C03}"/>
              </a:ext>
            </a:extLst>
          </p:cNvPr>
          <p:cNvSpPr>
            <a:spLocks noChangeArrowheads="1"/>
          </p:cNvSpPr>
          <p:nvPr/>
        </p:nvSpPr>
        <p:spPr bwMode="gray">
          <a:xfrm>
            <a:off x="1992313" y="3305175"/>
            <a:ext cx="37528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spcBef>
                <a:spcPct val="0"/>
              </a:spcBef>
              <a:buClr>
                <a:schemeClr val="hlink"/>
              </a:buClr>
              <a:buFont typeface="Wingdings" panose="05000000000000000000" pitchFamily="2" charset="2"/>
              <a:buChar char="l"/>
            </a:pPr>
            <a:r>
              <a:rPr lang="zh-CN" altLang="en-US" b="1"/>
              <a:t>一种线粒体基质蛋白 </a:t>
            </a:r>
          </a:p>
        </p:txBody>
      </p:sp>
      <p:sp>
        <p:nvSpPr>
          <p:cNvPr id="48140" name="Rectangle 58">
            <a:extLst>
              <a:ext uri="{FF2B5EF4-FFF2-40B4-BE49-F238E27FC236}">
                <a16:creationId xmlns:a16="http://schemas.microsoft.com/office/drawing/2014/main" id="{7A8F2CE8-7961-4E59-98EC-EE5CFE87B461}"/>
              </a:ext>
            </a:extLst>
          </p:cNvPr>
          <p:cNvSpPr>
            <a:spLocks noChangeArrowheads="1"/>
          </p:cNvSpPr>
          <p:nvPr/>
        </p:nvSpPr>
        <p:spPr bwMode="gray">
          <a:xfrm>
            <a:off x="1992313" y="4292601"/>
            <a:ext cx="338296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spcBef>
                <a:spcPct val="0"/>
              </a:spcBef>
              <a:buClr>
                <a:schemeClr val="hlink"/>
              </a:buClr>
              <a:buFont typeface="Wingdings" panose="05000000000000000000" pitchFamily="2" charset="2"/>
              <a:buChar char="l"/>
            </a:pPr>
            <a:r>
              <a:rPr lang="zh-CN" altLang="en-US" b="1"/>
              <a:t>调节线粒体内铁的   </a:t>
            </a:r>
          </a:p>
          <a:p>
            <a:pPr eaLnBrk="1" hangingPunct="1">
              <a:lnSpc>
                <a:spcPct val="90000"/>
              </a:lnSpc>
              <a:spcBef>
                <a:spcPct val="0"/>
              </a:spcBef>
              <a:buClr>
                <a:schemeClr val="hlink"/>
              </a:buClr>
              <a:buFont typeface="Wingdings" panose="05000000000000000000" pitchFamily="2" charset="2"/>
              <a:buNone/>
            </a:pPr>
            <a:r>
              <a:rPr lang="zh-CN" altLang="en-US" b="1"/>
              <a:t>   内环境</a:t>
            </a:r>
          </a:p>
        </p:txBody>
      </p:sp>
      <p:sp>
        <p:nvSpPr>
          <p:cNvPr id="358460" name="AutoShape 60">
            <a:extLst>
              <a:ext uri="{FF2B5EF4-FFF2-40B4-BE49-F238E27FC236}">
                <a16:creationId xmlns:a16="http://schemas.microsoft.com/office/drawing/2014/main" id="{8EC3C23F-50B8-485C-924D-27A7F2B9CFE6}"/>
              </a:ext>
            </a:extLst>
          </p:cNvPr>
          <p:cNvSpPr>
            <a:spLocks noChangeArrowheads="1"/>
          </p:cNvSpPr>
          <p:nvPr/>
        </p:nvSpPr>
        <p:spPr bwMode="blackGray">
          <a:xfrm rot="10793605" flipV="1">
            <a:off x="5303838" y="4652963"/>
            <a:ext cx="1447800" cy="755650"/>
          </a:xfrm>
          <a:prstGeom prst="rightArrow">
            <a:avLst>
              <a:gd name="adj1" fmla="val 46509"/>
              <a:gd name="adj2" fmla="val 42098"/>
            </a:avLst>
          </a:prstGeom>
          <a:gradFill rotWithShape="1">
            <a:gsLst>
              <a:gs pos="0">
                <a:schemeClr val="accent1">
                  <a:gamma/>
                  <a:tint val="0"/>
                  <a:invGamma/>
                  <a:alpha val="0"/>
                </a:schemeClr>
              </a:gs>
              <a:gs pos="100000">
                <a:schemeClr val="accent1"/>
              </a:gs>
            </a:gsLst>
            <a:lin ang="0" scaled="1"/>
          </a:gradFill>
          <a:ln>
            <a:noFill/>
          </a:ln>
          <a:effectLst/>
        </p:spPr>
        <p:txBody>
          <a:bodyPr wrap="none" anchor="ctr"/>
          <a:lstStyle/>
          <a:p>
            <a:pPr>
              <a:defRPr/>
            </a:pPr>
            <a:endParaRPr lang="zh-CN" altLang="en-US"/>
          </a:p>
        </p:txBody>
      </p:sp>
      <p:sp>
        <p:nvSpPr>
          <p:cNvPr id="48142" name="Rectangle 64">
            <a:extLst>
              <a:ext uri="{FF2B5EF4-FFF2-40B4-BE49-F238E27FC236}">
                <a16:creationId xmlns:a16="http://schemas.microsoft.com/office/drawing/2014/main" id="{875135AD-F0D8-4791-BCFC-CF8239802665}"/>
              </a:ext>
            </a:extLst>
          </p:cNvPr>
          <p:cNvSpPr>
            <a:spLocks noChangeArrowheads="1"/>
          </p:cNvSpPr>
          <p:nvPr/>
        </p:nvSpPr>
        <p:spPr bwMode="auto">
          <a:xfrm>
            <a:off x="6743701" y="4652964"/>
            <a:ext cx="3337773" cy="786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70000"/>
              </a:lnSpc>
              <a:buClr>
                <a:schemeClr val="hlink"/>
              </a:buClr>
              <a:buFont typeface="Wingdings" panose="05000000000000000000" pitchFamily="2" charset="2"/>
              <a:buChar char="l"/>
            </a:pPr>
            <a:r>
              <a:rPr lang="zh-CN" altLang="en-US" b="1"/>
              <a:t>自由基的释放介导</a:t>
            </a:r>
          </a:p>
          <a:p>
            <a:pPr eaLnBrk="1" hangingPunct="1">
              <a:lnSpc>
                <a:spcPct val="70000"/>
              </a:lnSpc>
              <a:buClr>
                <a:schemeClr val="hlink"/>
              </a:buClr>
              <a:buFont typeface="Wingdings" panose="05000000000000000000" pitchFamily="2" charset="2"/>
              <a:buNone/>
            </a:pPr>
            <a:r>
              <a:rPr lang="zh-CN" altLang="en-US" b="1"/>
              <a:t>   细胞死亡</a:t>
            </a:r>
          </a:p>
        </p:txBody>
      </p:sp>
      <p:sp>
        <p:nvSpPr>
          <p:cNvPr id="48143" name="AutoShape 67">
            <a:extLst>
              <a:ext uri="{FF2B5EF4-FFF2-40B4-BE49-F238E27FC236}">
                <a16:creationId xmlns:a16="http://schemas.microsoft.com/office/drawing/2014/main" id="{E47D1808-F369-44F8-B0A4-3FEF9FFC6FFB}"/>
              </a:ext>
            </a:extLst>
          </p:cNvPr>
          <p:cNvSpPr>
            <a:spLocks noChangeArrowheads="1"/>
          </p:cNvSpPr>
          <p:nvPr/>
        </p:nvSpPr>
        <p:spPr bwMode="gray">
          <a:xfrm>
            <a:off x="6096000" y="2852739"/>
            <a:ext cx="3887788" cy="2713037"/>
          </a:xfrm>
          <a:prstGeom prst="roundRect">
            <a:avLst>
              <a:gd name="adj" fmla="val 8014"/>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48144" name="Group 68">
            <a:extLst>
              <a:ext uri="{FF2B5EF4-FFF2-40B4-BE49-F238E27FC236}">
                <a16:creationId xmlns:a16="http://schemas.microsoft.com/office/drawing/2014/main" id="{3576B17C-CA79-4C9D-82C0-C3F02EDC75B5}"/>
              </a:ext>
            </a:extLst>
          </p:cNvPr>
          <p:cNvGrpSpPr>
            <a:grpSpLocks/>
          </p:cNvGrpSpPr>
          <p:nvPr/>
        </p:nvGrpSpPr>
        <p:grpSpPr bwMode="auto">
          <a:xfrm>
            <a:off x="1774825" y="620713"/>
            <a:ext cx="7327900" cy="685800"/>
            <a:chOff x="144" y="384"/>
            <a:chExt cx="4616" cy="432"/>
          </a:xfrm>
        </p:grpSpPr>
        <p:sp>
          <p:nvSpPr>
            <p:cNvPr id="48148" name="Rectangle 69">
              <a:hlinkClick r:id="rId2" action="ppaction://hlinksldjump"/>
              <a:extLst>
                <a:ext uri="{FF2B5EF4-FFF2-40B4-BE49-F238E27FC236}">
                  <a16:creationId xmlns:a16="http://schemas.microsoft.com/office/drawing/2014/main" id="{7749A9E1-0A5B-4782-B829-2C2A6D858A0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48149" name="Picture 70" descr="图片1">
              <a:extLst>
                <a:ext uri="{FF2B5EF4-FFF2-40B4-BE49-F238E27FC236}">
                  <a16:creationId xmlns:a16="http://schemas.microsoft.com/office/drawing/2014/main" id="{27B2DE58-E17D-4181-B701-AC4363595F1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145" name="Group 71">
            <a:extLst>
              <a:ext uri="{FF2B5EF4-FFF2-40B4-BE49-F238E27FC236}">
                <a16:creationId xmlns:a16="http://schemas.microsoft.com/office/drawing/2014/main" id="{0AED921E-F38A-4F88-A0DE-6E85CB92BBFC}"/>
              </a:ext>
            </a:extLst>
          </p:cNvPr>
          <p:cNvGrpSpPr>
            <a:grpSpLocks/>
          </p:cNvGrpSpPr>
          <p:nvPr/>
        </p:nvGrpSpPr>
        <p:grpSpPr bwMode="auto">
          <a:xfrm>
            <a:off x="1752600" y="1395413"/>
            <a:ext cx="3048000" cy="533400"/>
            <a:chOff x="144" y="816"/>
            <a:chExt cx="2688" cy="336"/>
          </a:xfrm>
        </p:grpSpPr>
        <p:sp>
          <p:nvSpPr>
            <p:cNvPr id="48146" name="Rectangle 72">
              <a:extLst>
                <a:ext uri="{FF2B5EF4-FFF2-40B4-BE49-F238E27FC236}">
                  <a16:creationId xmlns:a16="http://schemas.microsoft.com/office/drawing/2014/main" id="{4264549E-68D2-487C-A876-60B4C2565BBB}"/>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   </a:t>
              </a:r>
            </a:p>
          </p:txBody>
        </p:sp>
        <p:sp>
          <p:nvSpPr>
            <p:cNvPr id="48147" name="Line 73">
              <a:extLst>
                <a:ext uri="{FF2B5EF4-FFF2-40B4-BE49-F238E27FC236}">
                  <a16:creationId xmlns:a16="http://schemas.microsoft.com/office/drawing/2014/main" id="{052EEDDA-03EF-4A97-B886-B11384313A4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61">
            <a:extLst>
              <a:ext uri="{FF2B5EF4-FFF2-40B4-BE49-F238E27FC236}">
                <a16:creationId xmlns:a16="http://schemas.microsoft.com/office/drawing/2014/main" id="{AFA399DB-68B3-4A4A-A2A7-E539643D0091}"/>
              </a:ext>
            </a:extLst>
          </p:cNvPr>
          <p:cNvGrpSpPr>
            <a:grpSpLocks/>
          </p:cNvGrpSpPr>
          <p:nvPr/>
        </p:nvGrpSpPr>
        <p:grpSpPr bwMode="auto">
          <a:xfrm>
            <a:off x="1524000" y="381000"/>
            <a:ext cx="228600" cy="6248400"/>
            <a:chOff x="0" y="240"/>
            <a:chExt cx="144" cy="3936"/>
          </a:xfrm>
        </p:grpSpPr>
        <p:grpSp>
          <p:nvGrpSpPr>
            <p:cNvPr id="49167" name="Group 3">
              <a:extLst>
                <a:ext uri="{FF2B5EF4-FFF2-40B4-BE49-F238E27FC236}">
                  <a16:creationId xmlns:a16="http://schemas.microsoft.com/office/drawing/2014/main" id="{CAD74338-9BEA-4DCA-990A-A9E866234CC6}"/>
                </a:ext>
              </a:extLst>
            </p:cNvPr>
            <p:cNvGrpSpPr>
              <a:grpSpLocks/>
            </p:cNvGrpSpPr>
            <p:nvPr/>
          </p:nvGrpSpPr>
          <p:grpSpPr bwMode="auto">
            <a:xfrm>
              <a:off x="0" y="240"/>
              <a:ext cx="96" cy="3936"/>
              <a:chOff x="-8" y="768"/>
              <a:chExt cx="136" cy="3552"/>
            </a:xfrm>
          </p:grpSpPr>
          <p:sp>
            <p:nvSpPr>
              <p:cNvPr id="49169" name="Rectangle 4">
                <a:extLst>
                  <a:ext uri="{FF2B5EF4-FFF2-40B4-BE49-F238E27FC236}">
                    <a16:creationId xmlns:a16="http://schemas.microsoft.com/office/drawing/2014/main" id="{833CF954-9D0D-4C90-BD52-7BBBF73B105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49170" name="Line 5">
                <a:extLst>
                  <a:ext uri="{FF2B5EF4-FFF2-40B4-BE49-F238E27FC236}">
                    <a16:creationId xmlns:a16="http://schemas.microsoft.com/office/drawing/2014/main" id="{9BFA79E0-AFFA-45DF-ABF1-9E579D035FB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49168" name="Line 18">
              <a:extLst>
                <a:ext uri="{FF2B5EF4-FFF2-40B4-BE49-F238E27FC236}">
                  <a16:creationId xmlns:a16="http://schemas.microsoft.com/office/drawing/2014/main" id="{7E542A39-B295-4031-90A0-E0DBEE13DE36}"/>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49155" name="Rectangle 42">
            <a:extLst>
              <a:ext uri="{FF2B5EF4-FFF2-40B4-BE49-F238E27FC236}">
                <a16:creationId xmlns:a16="http://schemas.microsoft.com/office/drawing/2014/main" id="{1B27AABA-F766-420F-A633-2EEECBE96B9F}"/>
              </a:ext>
            </a:extLst>
          </p:cNvPr>
          <p:cNvSpPr>
            <a:spLocks noChangeArrowheads="1"/>
          </p:cNvSpPr>
          <p:nvPr/>
        </p:nvSpPr>
        <p:spPr bwMode="auto">
          <a:xfrm>
            <a:off x="2195514" y="1973263"/>
            <a:ext cx="3756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latin typeface="Arial" panose="020B0604020202020204" pitchFamily="34" charset="0"/>
              </a:rPr>
              <a:t>脊髓变细，尤其是胸段</a:t>
            </a:r>
          </a:p>
        </p:txBody>
      </p:sp>
      <p:sp>
        <p:nvSpPr>
          <p:cNvPr id="49156" name="Text Box 59">
            <a:extLst>
              <a:ext uri="{FF2B5EF4-FFF2-40B4-BE49-F238E27FC236}">
                <a16:creationId xmlns:a16="http://schemas.microsoft.com/office/drawing/2014/main" id="{44F4EB8B-6FE1-4E41-BEC7-9D97E03A041B}"/>
              </a:ext>
            </a:extLst>
          </p:cNvPr>
          <p:cNvSpPr txBox="1">
            <a:spLocks noChangeArrowheads="1"/>
          </p:cNvSpPr>
          <p:nvPr/>
        </p:nvSpPr>
        <p:spPr bwMode="auto">
          <a:xfrm>
            <a:off x="2279650" y="2509838"/>
            <a:ext cx="69738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后索、脊髓小脑束和皮质脊髓束变性</a:t>
            </a:r>
            <a:endParaRPr lang="ko-KR" altLang="en-US" b="1">
              <a:latin typeface="Arial" panose="020B0604020202020204" pitchFamily="34" charset="0"/>
            </a:endParaRPr>
          </a:p>
        </p:txBody>
      </p:sp>
      <p:sp>
        <p:nvSpPr>
          <p:cNvPr id="49157" name="Text Box 59">
            <a:extLst>
              <a:ext uri="{FF2B5EF4-FFF2-40B4-BE49-F238E27FC236}">
                <a16:creationId xmlns:a16="http://schemas.microsoft.com/office/drawing/2014/main" id="{1AA18287-5DBE-4938-98CC-EF001522A901}"/>
              </a:ext>
            </a:extLst>
          </p:cNvPr>
          <p:cNvSpPr txBox="1">
            <a:spLocks noChangeArrowheads="1"/>
          </p:cNvSpPr>
          <p:nvPr/>
        </p:nvSpPr>
        <p:spPr bwMode="auto">
          <a:xfrm>
            <a:off x="2279650" y="3517901"/>
            <a:ext cx="697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背根神经节和</a:t>
            </a:r>
            <a:r>
              <a:rPr lang="en-US" altLang="zh-CN" b="1">
                <a:latin typeface="宋体" panose="02010600030101010101" pitchFamily="2" charset="-122"/>
              </a:rPr>
              <a:t>Clarke</a:t>
            </a:r>
            <a:r>
              <a:rPr lang="zh-CN" altLang="en-US" b="1">
                <a:latin typeface="宋体" panose="02010600030101010101" pitchFamily="2" charset="-122"/>
              </a:rPr>
              <a:t>柱的神经元丢失</a:t>
            </a:r>
            <a:endParaRPr lang="ko-KR" altLang="en-US" b="1">
              <a:latin typeface="宋体" panose="02010600030101010101" pitchFamily="2" charset="-122"/>
            </a:endParaRPr>
          </a:p>
        </p:txBody>
      </p:sp>
      <p:sp>
        <p:nvSpPr>
          <p:cNvPr id="49158" name="Text Box 59">
            <a:extLst>
              <a:ext uri="{FF2B5EF4-FFF2-40B4-BE49-F238E27FC236}">
                <a16:creationId xmlns:a16="http://schemas.microsoft.com/office/drawing/2014/main" id="{8D11CA2B-7722-48DC-8BEA-C7B902A04595}"/>
              </a:ext>
            </a:extLst>
          </p:cNvPr>
          <p:cNvSpPr txBox="1">
            <a:spLocks noChangeArrowheads="1"/>
          </p:cNvSpPr>
          <p:nvPr/>
        </p:nvSpPr>
        <p:spPr bwMode="auto">
          <a:xfrm>
            <a:off x="2279650" y="3013076"/>
            <a:ext cx="6973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有髓纤维脱失，纤维性胶质细胞增生</a:t>
            </a:r>
            <a:endParaRPr lang="ko-KR" altLang="en-US" b="1">
              <a:latin typeface="Arial" panose="020B0604020202020204" pitchFamily="34" charset="0"/>
            </a:endParaRPr>
          </a:p>
        </p:txBody>
      </p:sp>
      <p:sp>
        <p:nvSpPr>
          <p:cNvPr id="49159" name="Text Box 59">
            <a:extLst>
              <a:ext uri="{FF2B5EF4-FFF2-40B4-BE49-F238E27FC236}">
                <a16:creationId xmlns:a16="http://schemas.microsoft.com/office/drawing/2014/main" id="{37E92742-F2F1-4A19-AA36-342C129C1D1C}"/>
              </a:ext>
            </a:extLst>
          </p:cNvPr>
          <p:cNvSpPr txBox="1">
            <a:spLocks noChangeArrowheads="1"/>
          </p:cNvSpPr>
          <p:nvPr/>
        </p:nvSpPr>
        <p:spPr bwMode="auto">
          <a:xfrm>
            <a:off x="2346326" y="5013326"/>
            <a:ext cx="3749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心肌纤维肥厚变性</a:t>
            </a:r>
            <a:endParaRPr lang="ko-KR" altLang="en-US" b="1">
              <a:latin typeface="Arial" panose="020B0604020202020204" pitchFamily="34" charset="0"/>
            </a:endParaRPr>
          </a:p>
        </p:txBody>
      </p:sp>
      <p:sp>
        <p:nvSpPr>
          <p:cNvPr id="49160" name="Text Box 59">
            <a:extLst>
              <a:ext uri="{FF2B5EF4-FFF2-40B4-BE49-F238E27FC236}">
                <a16:creationId xmlns:a16="http://schemas.microsoft.com/office/drawing/2014/main" id="{9F70D8C6-2B98-45CE-B1A4-1D4E2029C15F}"/>
              </a:ext>
            </a:extLst>
          </p:cNvPr>
          <p:cNvSpPr txBox="1">
            <a:spLocks noChangeArrowheads="1"/>
          </p:cNvSpPr>
          <p:nvPr/>
        </p:nvSpPr>
        <p:spPr bwMode="auto">
          <a:xfrm>
            <a:off x="2293938" y="4365626"/>
            <a:ext cx="7473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大脑、脑干、小脑相对不受累或受累较轻</a:t>
            </a:r>
            <a:endParaRPr lang="ko-KR" altLang="en-US" b="1">
              <a:latin typeface="Arial" panose="020B0604020202020204" pitchFamily="34" charset="0"/>
            </a:endParaRPr>
          </a:p>
        </p:txBody>
      </p:sp>
      <p:grpSp>
        <p:nvGrpSpPr>
          <p:cNvPr id="49161" name="Group 66">
            <a:extLst>
              <a:ext uri="{FF2B5EF4-FFF2-40B4-BE49-F238E27FC236}">
                <a16:creationId xmlns:a16="http://schemas.microsoft.com/office/drawing/2014/main" id="{29B8CEF9-F321-485C-962B-C9944B044DC3}"/>
              </a:ext>
            </a:extLst>
          </p:cNvPr>
          <p:cNvGrpSpPr>
            <a:grpSpLocks/>
          </p:cNvGrpSpPr>
          <p:nvPr/>
        </p:nvGrpSpPr>
        <p:grpSpPr bwMode="auto">
          <a:xfrm>
            <a:off x="1774825" y="620713"/>
            <a:ext cx="7327900" cy="685800"/>
            <a:chOff x="144" y="384"/>
            <a:chExt cx="4616" cy="432"/>
          </a:xfrm>
        </p:grpSpPr>
        <p:sp>
          <p:nvSpPr>
            <p:cNvPr id="49165" name="Rectangle 67">
              <a:hlinkClick r:id="rId2" action="ppaction://hlinksldjump"/>
              <a:extLst>
                <a:ext uri="{FF2B5EF4-FFF2-40B4-BE49-F238E27FC236}">
                  <a16:creationId xmlns:a16="http://schemas.microsoft.com/office/drawing/2014/main" id="{B6B7BBC4-BF7F-4E4F-A3FD-C09BDA36EAC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49166" name="Picture 68" descr="图片1">
              <a:extLst>
                <a:ext uri="{FF2B5EF4-FFF2-40B4-BE49-F238E27FC236}">
                  <a16:creationId xmlns:a16="http://schemas.microsoft.com/office/drawing/2014/main" id="{8C49A6EC-049B-4421-BB7C-957F96E1A6C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162" name="Group 69">
            <a:extLst>
              <a:ext uri="{FF2B5EF4-FFF2-40B4-BE49-F238E27FC236}">
                <a16:creationId xmlns:a16="http://schemas.microsoft.com/office/drawing/2014/main" id="{C37BA1B6-C497-4107-9703-520615D25BFE}"/>
              </a:ext>
            </a:extLst>
          </p:cNvPr>
          <p:cNvGrpSpPr>
            <a:grpSpLocks/>
          </p:cNvGrpSpPr>
          <p:nvPr/>
        </p:nvGrpSpPr>
        <p:grpSpPr bwMode="auto">
          <a:xfrm>
            <a:off x="1752600" y="1395413"/>
            <a:ext cx="3048000" cy="533400"/>
            <a:chOff x="144" y="816"/>
            <a:chExt cx="2688" cy="336"/>
          </a:xfrm>
        </p:grpSpPr>
        <p:sp>
          <p:nvSpPr>
            <p:cNvPr id="49163" name="Rectangle 70">
              <a:extLst>
                <a:ext uri="{FF2B5EF4-FFF2-40B4-BE49-F238E27FC236}">
                  <a16:creationId xmlns:a16="http://schemas.microsoft.com/office/drawing/2014/main" id="{056D0101-71D0-43CA-8CDD-3DF299FCB722}"/>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  理   </a:t>
              </a:r>
            </a:p>
          </p:txBody>
        </p:sp>
        <p:sp>
          <p:nvSpPr>
            <p:cNvPr id="49164" name="Line 71">
              <a:extLst>
                <a:ext uri="{FF2B5EF4-FFF2-40B4-BE49-F238E27FC236}">
                  <a16:creationId xmlns:a16="http://schemas.microsoft.com/office/drawing/2014/main" id="{D0BA41F0-4257-4929-95B9-25F35D1C422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a:extLst>
              <a:ext uri="{FF2B5EF4-FFF2-40B4-BE49-F238E27FC236}">
                <a16:creationId xmlns:a16="http://schemas.microsoft.com/office/drawing/2014/main" id="{CF44AD12-1A43-4A49-8063-8A74CDB1124F}"/>
              </a:ext>
            </a:extLst>
          </p:cNvPr>
          <p:cNvGrpSpPr>
            <a:grpSpLocks/>
          </p:cNvGrpSpPr>
          <p:nvPr/>
        </p:nvGrpSpPr>
        <p:grpSpPr bwMode="auto">
          <a:xfrm>
            <a:off x="1524000" y="381000"/>
            <a:ext cx="228600" cy="6248400"/>
            <a:chOff x="0" y="240"/>
            <a:chExt cx="144" cy="3936"/>
          </a:xfrm>
        </p:grpSpPr>
        <p:grpSp>
          <p:nvGrpSpPr>
            <p:cNvPr id="50194" name="Group 3">
              <a:extLst>
                <a:ext uri="{FF2B5EF4-FFF2-40B4-BE49-F238E27FC236}">
                  <a16:creationId xmlns:a16="http://schemas.microsoft.com/office/drawing/2014/main" id="{DB473FDF-B33F-4D0E-8C6D-51FA10CC0817}"/>
                </a:ext>
              </a:extLst>
            </p:cNvPr>
            <p:cNvGrpSpPr>
              <a:grpSpLocks/>
            </p:cNvGrpSpPr>
            <p:nvPr/>
          </p:nvGrpSpPr>
          <p:grpSpPr bwMode="auto">
            <a:xfrm>
              <a:off x="0" y="240"/>
              <a:ext cx="96" cy="3936"/>
              <a:chOff x="-8" y="768"/>
              <a:chExt cx="136" cy="3552"/>
            </a:xfrm>
          </p:grpSpPr>
          <p:sp>
            <p:nvSpPr>
              <p:cNvPr id="50196" name="Rectangle 4">
                <a:extLst>
                  <a:ext uri="{FF2B5EF4-FFF2-40B4-BE49-F238E27FC236}">
                    <a16:creationId xmlns:a16="http://schemas.microsoft.com/office/drawing/2014/main" id="{A9C516E4-58D6-48F0-80F2-6ED16B0A5FA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0197" name="Line 5">
                <a:extLst>
                  <a:ext uri="{FF2B5EF4-FFF2-40B4-BE49-F238E27FC236}">
                    <a16:creationId xmlns:a16="http://schemas.microsoft.com/office/drawing/2014/main" id="{1B0BC36D-9D8F-423D-8080-50830E366CE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0195" name="Line 18">
              <a:extLst>
                <a:ext uri="{FF2B5EF4-FFF2-40B4-BE49-F238E27FC236}">
                  <a16:creationId xmlns:a16="http://schemas.microsoft.com/office/drawing/2014/main" id="{AE76AF50-A2D5-4785-8309-7C0FBAB6816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50179" name="AutoShape 2">
            <a:extLst>
              <a:ext uri="{FF2B5EF4-FFF2-40B4-BE49-F238E27FC236}">
                <a16:creationId xmlns:a16="http://schemas.microsoft.com/office/drawing/2014/main" id="{2A59C1B6-C350-4CF9-86A1-7098B4FEDCD9}"/>
              </a:ext>
            </a:extLst>
          </p:cNvPr>
          <p:cNvSpPr>
            <a:spLocks noChangeArrowheads="1"/>
          </p:cNvSpPr>
          <p:nvPr/>
        </p:nvSpPr>
        <p:spPr bwMode="auto">
          <a:xfrm>
            <a:off x="2495550" y="3141664"/>
            <a:ext cx="3816350" cy="3455987"/>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50180" name="AutoShape 5">
            <a:extLst>
              <a:ext uri="{FF2B5EF4-FFF2-40B4-BE49-F238E27FC236}">
                <a16:creationId xmlns:a16="http://schemas.microsoft.com/office/drawing/2014/main" id="{53C1A9FF-B0A8-4C6F-9D1B-27137C6996C0}"/>
              </a:ext>
            </a:extLst>
          </p:cNvPr>
          <p:cNvSpPr>
            <a:spLocks noChangeArrowheads="1"/>
          </p:cNvSpPr>
          <p:nvPr/>
        </p:nvSpPr>
        <p:spPr bwMode="auto">
          <a:xfrm>
            <a:off x="2568576" y="4722814"/>
            <a:ext cx="3598863" cy="1800225"/>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足距增宽</a:t>
            </a:r>
          </a:p>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站立不稳</a:t>
            </a:r>
          </a:p>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行走困难</a:t>
            </a:r>
          </a:p>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左右摇晃</a:t>
            </a:r>
          </a:p>
        </p:txBody>
      </p:sp>
      <p:sp>
        <p:nvSpPr>
          <p:cNvPr id="50181" name="Rectangle 30">
            <a:extLst>
              <a:ext uri="{FF2B5EF4-FFF2-40B4-BE49-F238E27FC236}">
                <a16:creationId xmlns:a16="http://schemas.microsoft.com/office/drawing/2014/main" id="{24902973-35B1-49BD-B72B-E0C8EA011570}"/>
              </a:ext>
            </a:extLst>
          </p:cNvPr>
          <p:cNvSpPr>
            <a:spLocks noChangeArrowheads="1"/>
          </p:cNvSpPr>
          <p:nvPr/>
        </p:nvSpPr>
        <p:spPr bwMode="auto">
          <a:xfrm>
            <a:off x="2568576" y="3208339"/>
            <a:ext cx="367347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latin typeface="Arial" panose="020B0604020202020204" pitchFamily="34" charset="0"/>
              </a:rPr>
              <a:t>首发症状</a:t>
            </a:r>
          </a:p>
          <a:p>
            <a:pPr algn="ctr" eaLnBrk="1" hangingPunct="1">
              <a:spcBef>
                <a:spcPct val="0"/>
              </a:spcBef>
            </a:pPr>
            <a:r>
              <a:rPr lang="zh-CN" altLang="en-US" b="1">
                <a:latin typeface="Arial" panose="020B0604020202020204" pitchFamily="34" charset="0"/>
              </a:rPr>
              <a:t>步态共济失调</a:t>
            </a:r>
          </a:p>
          <a:p>
            <a:pPr algn="ctr" eaLnBrk="1" hangingPunct="1">
              <a:spcBef>
                <a:spcPct val="0"/>
              </a:spcBef>
            </a:pPr>
            <a:r>
              <a:rPr lang="zh-CN" altLang="en-US" b="1">
                <a:latin typeface="Arial" panose="020B0604020202020204" pitchFamily="34" charset="0"/>
              </a:rPr>
              <a:t>双下肢受累</a:t>
            </a:r>
          </a:p>
        </p:txBody>
      </p:sp>
      <p:sp>
        <p:nvSpPr>
          <p:cNvPr id="50182" name="AutoShape 2">
            <a:extLst>
              <a:ext uri="{FF2B5EF4-FFF2-40B4-BE49-F238E27FC236}">
                <a16:creationId xmlns:a16="http://schemas.microsoft.com/office/drawing/2014/main" id="{A8675B06-1600-4E0A-A4CE-CA0CE22CE110}"/>
              </a:ext>
            </a:extLst>
          </p:cNvPr>
          <p:cNvSpPr>
            <a:spLocks noChangeArrowheads="1"/>
          </p:cNvSpPr>
          <p:nvPr/>
        </p:nvSpPr>
        <p:spPr bwMode="auto">
          <a:xfrm>
            <a:off x="6456363" y="3141663"/>
            <a:ext cx="3816350" cy="3454400"/>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50183" name="Rectangle 32">
            <a:extLst>
              <a:ext uri="{FF2B5EF4-FFF2-40B4-BE49-F238E27FC236}">
                <a16:creationId xmlns:a16="http://schemas.microsoft.com/office/drawing/2014/main" id="{894E3DC3-9EEF-46A1-A15A-74184A4A1ADE}"/>
              </a:ext>
            </a:extLst>
          </p:cNvPr>
          <p:cNvSpPr>
            <a:spLocks noChangeArrowheads="1"/>
          </p:cNvSpPr>
          <p:nvPr/>
        </p:nvSpPr>
        <p:spPr bwMode="auto">
          <a:xfrm>
            <a:off x="6456364" y="3198813"/>
            <a:ext cx="3671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latin typeface="Arial" panose="020B0604020202020204" pitchFamily="34" charset="0"/>
              </a:rPr>
              <a:t>数月或数年后</a:t>
            </a:r>
          </a:p>
        </p:txBody>
      </p:sp>
      <p:sp>
        <p:nvSpPr>
          <p:cNvPr id="50184" name="Rectangle 33">
            <a:extLst>
              <a:ext uri="{FF2B5EF4-FFF2-40B4-BE49-F238E27FC236}">
                <a16:creationId xmlns:a16="http://schemas.microsoft.com/office/drawing/2014/main" id="{B2D278AC-32BB-4512-A45E-C7E779B9B8D0}"/>
              </a:ext>
            </a:extLst>
          </p:cNvPr>
          <p:cNvSpPr>
            <a:spLocks noChangeArrowheads="1"/>
          </p:cNvSpPr>
          <p:nvPr/>
        </p:nvSpPr>
        <p:spPr bwMode="auto">
          <a:xfrm>
            <a:off x="6415089" y="3990976"/>
            <a:ext cx="37861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latin typeface="Arial" panose="020B0604020202020204" pitchFamily="34" charset="0"/>
              </a:rPr>
              <a:t>双上肢受累</a:t>
            </a:r>
            <a:endParaRPr lang="zh-CN" altLang="en-US" b="1">
              <a:latin typeface="Arial" panose="020B0604020202020204" pitchFamily="34" charset="0"/>
              <a:ea typeface="黑体" panose="02010609060101010101" pitchFamily="49" charset="-122"/>
            </a:endParaRPr>
          </a:p>
        </p:txBody>
      </p:sp>
      <p:sp>
        <p:nvSpPr>
          <p:cNvPr id="50185" name="AutoShape 5">
            <a:extLst>
              <a:ext uri="{FF2B5EF4-FFF2-40B4-BE49-F238E27FC236}">
                <a16:creationId xmlns:a16="http://schemas.microsoft.com/office/drawing/2014/main" id="{7D127A8C-DE2A-4663-8E0A-B3C538D269B9}"/>
              </a:ext>
            </a:extLst>
          </p:cNvPr>
          <p:cNvSpPr>
            <a:spLocks noChangeArrowheads="1"/>
          </p:cNvSpPr>
          <p:nvPr/>
        </p:nvSpPr>
        <p:spPr bwMode="auto">
          <a:xfrm>
            <a:off x="6529388" y="4722814"/>
            <a:ext cx="3598862" cy="1800225"/>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动作性震颤</a:t>
            </a:r>
          </a:p>
          <a:p>
            <a:pPr eaLnBrk="1" hangingPunct="1">
              <a:lnSpc>
                <a:spcPct val="80000"/>
              </a:lnSpc>
              <a:buClr>
                <a:schemeClr val="hlink"/>
              </a:buClr>
              <a:buSzPct val="75000"/>
              <a:buFont typeface="Wingdings" panose="05000000000000000000" pitchFamily="2" charset="2"/>
              <a:buChar char="F"/>
            </a:pPr>
            <a:endParaRPr lang="zh-CN" altLang="en-US" b="1">
              <a:latin typeface="Arial" panose="020B0604020202020204" pitchFamily="34" charset="0"/>
            </a:endParaRPr>
          </a:p>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意向性震颤</a:t>
            </a:r>
          </a:p>
        </p:txBody>
      </p:sp>
      <p:sp>
        <p:nvSpPr>
          <p:cNvPr id="50186" name="Rectangle 2">
            <a:extLst>
              <a:ext uri="{FF2B5EF4-FFF2-40B4-BE49-F238E27FC236}">
                <a16:creationId xmlns:a16="http://schemas.microsoft.com/office/drawing/2014/main" id="{71550649-A153-4892-815B-E82616520C07}"/>
              </a:ext>
            </a:extLst>
          </p:cNvPr>
          <p:cNvSpPr>
            <a:spLocks noChangeArrowheads="1"/>
          </p:cNvSpPr>
          <p:nvPr/>
        </p:nvSpPr>
        <p:spPr bwMode="auto">
          <a:xfrm>
            <a:off x="1992313" y="2060575"/>
            <a:ext cx="8424862" cy="1081088"/>
          </a:xfrm>
          <a:prstGeom prst="rect">
            <a:avLst/>
          </a:prstGeom>
          <a:gradFill rotWithShape="1">
            <a:gsLst>
              <a:gs pos="0">
                <a:schemeClr val="bg1">
                  <a:alpha val="0"/>
                </a:schemeClr>
              </a:gs>
              <a:gs pos="100000">
                <a:srgbClr val="000066">
                  <a:alpha val="20000"/>
                </a:srgb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p>
        </p:txBody>
      </p:sp>
      <p:sp>
        <p:nvSpPr>
          <p:cNvPr id="50187" name="Rectangle 36">
            <a:extLst>
              <a:ext uri="{FF2B5EF4-FFF2-40B4-BE49-F238E27FC236}">
                <a16:creationId xmlns:a16="http://schemas.microsoft.com/office/drawing/2014/main" id="{791B92DA-E3CA-4D91-B23E-180191EC5390}"/>
              </a:ext>
            </a:extLst>
          </p:cNvPr>
          <p:cNvSpPr>
            <a:spLocks noChangeArrowheads="1"/>
          </p:cNvSpPr>
          <p:nvPr/>
        </p:nvSpPr>
        <p:spPr bwMode="auto">
          <a:xfrm>
            <a:off x="2351089" y="2205039"/>
            <a:ext cx="7851775" cy="786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70000"/>
              </a:lnSpc>
            </a:pPr>
            <a:r>
              <a:rPr lang="zh-CN" altLang="en-US" b="1"/>
              <a:t>发病年龄</a:t>
            </a:r>
            <a:r>
              <a:rPr lang="en-US" altLang="zh-CN" b="1"/>
              <a:t>4</a:t>
            </a:r>
            <a:r>
              <a:rPr lang="zh-CN" altLang="en-US" b="1"/>
              <a:t>岁</a:t>
            </a:r>
            <a:r>
              <a:rPr lang="en-US" altLang="zh-CN" b="1"/>
              <a:t>~15</a:t>
            </a:r>
            <a:r>
              <a:rPr lang="zh-CN" altLang="en-US" b="1"/>
              <a:t>岁，偶见婴儿和</a:t>
            </a:r>
            <a:r>
              <a:rPr lang="en-US" altLang="zh-CN" b="1"/>
              <a:t>50</a:t>
            </a:r>
            <a:r>
              <a:rPr lang="zh-CN" altLang="en-US" b="1"/>
              <a:t>岁以后起病</a:t>
            </a:r>
          </a:p>
          <a:p>
            <a:pPr eaLnBrk="1" hangingPunct="1">
              <a:lnSpc>
                <a:spcPct val="70000"/>
              </a:lnSpc>
            </a:pPr>
            <a:r>
              <a:rPr lang="zh-CN" altLang="en-US" b="1"/>
              <a:t>男女均可受累</a:t>
            </a:r>
          </a:p>
        </p:txBody>
      </p:sp>
      <p:grpSp>
        <p:nvGrpSpPr>
          <p:cNvPr id="50188" name="Group 37">
            <a:extLst>
              <a:ext uri="{FF2B5EF4-FFF2-40B4-BE49-F238E27FC236}">
                <a16:creationId xmlns:a16="http://schemas.microsoft.com/office/drawing/2014/main" id="{BFB5CE8A-F250-4282-9BDC-221286668487}"/>
              </a:ext>
            </a:extLst>
          </p:cNvPr>
          <p:cNvGrpSpPr>
            <a:grpSpLocks/>
          </p:cNvGrpSpPr>
          <p:nvPr/>
        </p:nvGrpSpPr>
        <p:grpSpPr bwMode="auto">
          <a:xfrm>
            <a:off x="1774825" y="620713"/>
            <a:ext cx="7327900" cy="685800"/>
            <a:chOff x="144" y="384"/>
            <a:chExt cx="4616" cy="432"/>
          </a:xfrm>
        </p:grpSpPr>
        <p:sp>
          <p:nvSpPr>
            <p:cNvPr id="50192" name="Rectangle 38">
              <a:hlinkClick r:id="rId2" action="ppaction://hlinksldjump"/>
              <a:extLst>
                <a:ext uri="{FF2B5EF4-FFF2-40B4-BE49-F238E27FC236}">
                  <a16:creationId xmlns:a16="http://schemas.microsoft.com/office/drawing/2014/main" id="{9C8B3FA7-210E-438B-92C3-2D96B22D4A5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50193" name="Picture 39" descr="图片1">
              <a:extLst>
                <a:ext uri="{FF2B5EF4-FFF2-40B4-BE49-F238E27FC236}">
                  <a16:creationId xmlns:a16="http://schemas.microsoft.com/office/drawing/2014/main" id="{D63E597F-F1AE-4E7E-B520-95574179A55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9" name="Group 40">
            <a:extLst>
              <a:ext uri="{FF2B5EF4-FFF2-40B4-BE49-F238E27FC236}">
                <a16:creationId xmlns:a16="http://schemas.microsoft.com/office/drawing/2014/main" id="{F0CBD24C-9E83-4E82-B90A-9016C2911385}"/>
              </a:ext>
            </a:extLst>
          </p:cNvPr>
          <p:cNvGrpSpPr>
            <a:grpSpLocks/>
          </p:cNvGrpSpPr>
          <p:nvPr/>
        </p:nvGrpSpPr>
        <p:grpSpPr bwMode="auto">
          <a:xfrm>
            <a:off x="1752600" y="1395413"/>
            <a:ext cx="3048000" cy="533400"/>
            <a:chOff x="144" y="816"/>
            <a:chExt cx="2688" cy="336"/>
          </a:xfrm>
        </p:grpSpPr>
        <p:sp>
          <p:nvSpPr>
            <p:cNvPr id="50190" name="Rectangle 41">
              <a:extLst>
                <a:ext uri="{FF2B5EF4-FFF2-40B4-BE49-F238E27FC236}">
                  <a16:creationId xmlns:a16="http://schemas.microsoft.com/office/drawing/2014/main" id="{0DF8F0F2-B040-4812-8FDA-7A81030FE431}"/>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50191" name="Line 42">
              <a:extLst>
                <a:ext uri="{FF2B5EF4-FFF2-40B4-BE49-F238E27FC236}">
                  <a16:creationId xmlns:a16="http://schemas.microsoft.com/office/drawing/2014/main" id="{0AD6E43B-A29A-4A4A-BC46-CC0842DA112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a:extLst>
              <a:ext uri="{FF2B5EF4-FFF2-40B4-BE49-F238E27FC236}">
                <a16:creationId xmlns:a16="http://schemas.microsoft.com/office/drawing/2014/main" id="{0AE8E6D3-73F6-4DB7-B07B-E746FB241120}"/>
              </a:ext>
            </a:extLst>
          </p:cNvPr>
          <p:cNvGrpSpPr>
            <a:grpSpLocks/>
          </p:cNvGrpSpPr>
          <p:nvPr/>
        </p:nvGrpSpPr>
        <p:grpSpPr bwMode="auto">
          <a:xfrm>
            <a:off x="1524000" y="381000"/>
            <a:ext cx="228600" cy="6248400"/>
            <a:chOff x="0" y="240"/>
            <a:chExt cx="144" cy="3936"/>
          </a:xfrm>
        </p:grpSpPr>
        <p:grpSp>
          <p:nvGrpSpPr>
            <p:cNvPr id="51212" name="Group 3">
              <a:extLst>
                <a:ext uri="{FF2B5EF4-FFF2-40B4-BE49-F238E27FC236}">
                  <a16:creationId xmlns:a16="http://schemas.microsoft.com/office/drawing/2014/main" id="{378395B7-7DB3-4C12-81DF-7D02D8520FF0}"/>
                </a:ext>
              </a:extLst>
            </p:cNvPr>
            <p:cNvGrpSpPr>
              <a:grpSpLocks/>
            </p:cNvGrpSpPr>
            <p:nvPr/>
          </p:nvGrpSpPr>
          <p:grpSpPr bwMode="auto">
            <a:xfrm>
              <a:off x="0" y="240"/>
              <a:ext cx="96" cy="3936"/>
              <a:chOff x="-8" y="768"/>
              <a:chExt cx="136" cy="3552"/>
            </a:xfrm>
          </p:grpSpPr>
          <p:sp>
            <p:nvSpPr>
              <p:cNvPr id="51214" name="Rectangle 4">
                <a:extLst>
                  <a:ext uri="{FF2B5EF4-FFF2-40B4-BE49-F238E27FC236}">
                    <a16:creationId xmlns:a16="http://schemas.microsoft.com/office/drawing/2014/main" id="{9F82AC47-EA53-4945-ABFD-39661326753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1215" name="Line 5">
                <a:extLst>
                  <a:ext uri="{FF2B5EF4-FFF2-40B4-BE49-F238E27FC236}">
                    <a16:creationId xmlns:a16="http://schemas.microsoft.com/office/drawing/2014/main" id="{B17D02E6-9347-4D59-97AE-F36B3FEAC34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1213" name="Line 18">
              <a:extLst>
                <a:ext uri="{FF2B5EF4-FFF2-40B4-BE49-F238E27FC236}">
                  <a16:creationId xmlns:a16="http://schemas.microsoft.com/office/drawing/2014/main" id="{648BA96D-06D1-4111-AB91-0571EA306BA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51203" name="AutoShape 2">
            <a:extLst>
              <a:ext uri="{FF2B5EF4-FFF2-40B4-BE49-F238E27FC236}">
                <a16:creationId xmlns:a16="http://schemas.microsoft.com/office/drawing/2014/main" id="{A84474AC-3BF5-49EB-B45B-B3F5F86A45EA}"/>
              </a:ext>
            </a:extLst>
          </p:cNvPr>
          <p:cNvSpPr>
            <a:spLocks noChangeArrowheads="1"/>
          </p:cNvSpPr>
          <p:nvPr/>
        </p:nvSpPr>
        <p:spPr bwMode="auto">
          <a:xfrm>
            <a:off x="2495551" y="2060576"/>
            <a:ext cx="7921625" cy="4321175"/>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defRPr/>
            </a:pPr>
            <a:endParaRPr lang="zh-CN" altLang="zh-CN" b="1">
              <a:solidFill>
                <a:schemeClr val="bg1"/>
              </a:solidFill>
            </a:endParaRPr>
          </a:p>
        </p:txBody>
      </p:sp>
      <p:sp>
        <p:nvSpPr>
          <p:cNvPr id="51204" name="AutoShape 5">
            <a:extLst>
              <a:ext uri="{FF2B5EF4-FFF2-40B4-BE49-F238E27FC236}">
                <a16:creationId xmlns:a16="http://schemas.microsoft.com/office/drawing/2014/main" id="{17F98CB3-63B3-498A-BCC5-E580C607864D}"/>
              </a:ext>
            </a:extLst>
          </p:cNvPr>
          <p:cNvSpPr>
            <a:spLocks noChangeArrowheads="1"/>
          </p:cNvSpPr>
          <p:nvPr/>
        </p:nvSpPr>
        <p:spPr bwMode="auto">
          <a:xfrm>
            <a:off x="2566989" y="2997201"/>
            <a:ext cx="7705725" cy="3305175"/>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位置觉和振动觉减退</a:t>
            </a:r>
          </a:p>
          <a:p>
            <a:pPr eaLnBrk="1" hangingPunct="1">
              <a:spcBef>
                <a:spcPct val="0"/>
              </a:spcBef>
              <a:buClr>
                <a:schemeClr val="hlink"/>
              </a:buClr>
              <a:buFont typeface="Wingdings" panose="05000000000000000000" pitchFamily="2" charset="2"/>
              <a:buChar char="Ø"/>
            </a:pPr>
            <a:endParaRPr lang="zh-CN" altLang="en-US" b="1">
              <a:latin typeface="Arial" panose="020B0604020202020204" pitchFamily="34" charset="0"/>
            </a:endParaRP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触觉、痛温觉轻度减退</a:t>
            </a:r>
          </a:p>
          <a:p>
            <a:pPr eaLnBrk="1" hangingPunct="1">
              <a:spcBef>
                <a:spcPct val="0"/>
              </a:spcBef>
              <a:buClr>
                <a:schemeClr val="hlink"/>
              </a:buClr>
              <a:buFont typeface="Wingdings" panose="05000000000000000000" pitchFamily="2" charset="2"/>
              <a:buChar char="Ø"/>
            </a:pPr>
            <a:endParaRPr lang="zh-CN" altLang="en-US" b="1">
              <a:latin typeface="Arial" panose="020B0604020202020204" pitchFamily="34" charset="0"/>
            </a:endParaRP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腱反射早期消失</a:t>
            </a:r>
          </a:p>
          <a:p>
            <a:pPr eaLnBrk="1" hangingPunct="1">
              <a:spcBef>
                <a:spcPct val="0"/>
              </a:spcBef>
              <a:buClr>
                <a:schemeClr val="hlink"/>
              </a:buClr>
              <a:buFont typeface="Wingdings" panose="05000000000000000000" pitchFamily="2" charset="2"/>
              <a:buChar char="Ø"/>
            </a:pPr>
            <a:endParaRPr lang="zh-CN" altLang="en-US" b="1">
              <a:latin typeface="Arial" panose="020B0604020202020204" pitchFamily="34" charset="0"/>
            </a:endParaRP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巴氏征阳性和屈肌痉挛</a:t>
            </a:r>
          </a:p>
        </p:txBody>
      </p:sp>
      <p:sp>
        <p:nvSpPr>
          <p:cNvPr id="51205" name="Rectangle 25">
            <a:extLst>
              <a:ext uri="{FF2B5EF4-FFF2-40B4-BE49-F238E27FC236}">
                <a16:creationId xmlns:a16="http://schemas.microsoft.com/office/drawing/2014/main" id="{70074610-0161-43A0-A233-B02C0837F108}"/>
              </a:ext>
            </a:extLst>
          </p:cNvPr>
          <p:cNvSpPr>
            <a:spLocks noChangeArrowheads="1"/>
          </p:cNvSpPr>
          <p:nvPr/>
        </p:nvSpPr>
        <p:spPr bwMode="auto">
          <a:xfrm>
            <a:off x="2782888" y="2205038"/>
            <a:ext cx="7345362"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bg1"/>
                </a:solidFill>
              </a:rPr>
              <a:t>最后</a:t>
            </a:r>
            <a:r>
              <a:rPr lang="en-US" altLang="zh-CN" b="1">
                <a:solidFill>
                  <a:schemeClr val="bg1"/>
                </a:solidFill>
              </a:rPr>
              <a:t>--</a:t>
            </a:r>
            <a:r>
              <a:rPr lang="zh-CN" altLang="en-US" b="1">
                <a:solidFill>
                  <a:schemeClr val="bg1"/>
                </a:solidFill>
              </a:rPr>
              <a:t>构音障碍、暴发性、难以理解的言语</a:t>
            </a:r>
          </a:p>
        </p:txBody>
      </p:sp>
      <p:grpSp>
        <p:nvGrpSpPr>
          <p:cNvPr id="51206" name="Group 26">
            <a:extLst>
              <a:ext uri="{FF2B5EF4-FFF2-40B4-BE49-F238E27FC236}">
                <a16:creationId xmlns:a16="http://schemas.microsoft.com/office/drawing/2014/main" id="{3B057FE9-DB43-4EF4-AA60-D0C3EB2F3D1B}"/>
              </a:ext>
            </a:extLst>
          </p:cNvPr>
          <p:cNvGrpSpPr>
            <a:grpSpLocks/>
          </p:cNvGrpSpPr>
          <p:nvPr/>
        </p:nvGrpSpPr>
        <p:grpSpPr bwMode="auto">
          <a:xfrm>
            <a:off x="1774825" y="620713"/>
            <a:ext cx="7327900" cy="685800"/>
            <a:chOff x="144" y="384"/>
            <a:chExt cx="4616" cy="432"/>
          </a:xfrm>
        </p:grpSpPr>
        <p:sp>
          <p:nvSpPr>
            <p:cNvPr id="51210" name="Rectangle 27">
              <a:hlinkClick r:id="rId2" action="ppaction://hlinksldjump"/>
              <a:extLst>
                <a:ext uri="{FF2B5EF4-FFF2-40B4-BE49-F238E27FC236}">
                  <a16:creationId xmlns:a16="http://schemas.microsoft.com/office/drawing/2014/main" id="{E831F5CF-82BC-4E3C-B1AA-C9B077A3DF9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51211" name="Picture 28" descr="图片1">
              <a:extLst>
                <a:ext uri="{FF2B5EF4-FFF2-40B4-BE49-F238E27FC236}">
                  <a16:creationId xmlns:a16="http://schemas.microsoft.com/office/drawing/2014/main" id="{D345ECBA-AFD9-460F-A6AF-0F0F9C6DCCA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7" name="Group 29">
            <a:extLst>
              <a:ext uri="{FF2B5EF4-FFF2-40B4-BE49-F238E27FC236}">
                <a16:creationId xmlns:a16="http://schemas.microsoft.com/office/drawing/2014/main" id="{8D9A8667-7BA1-4956-9A5F-150B5FE3420E}"/>
              </a:ext>
            </a:extLst>
          </p:cNvPr>
          <p:cNvGrpSpPr>
            <a:grpSpLocks/>
          </p:cNvGrpSpPr>
          <p:nvPr/>
        </p:nvGrpSpPr>
        <p:grpSpPr bwMode="auto">
          <a:xfrm>
            <a:off x="1752600" y="1395413"/>
            <a:ext cx="3048000" cy="533400"/>
            <a:chOff x="144" y="816"/>
            <a:chExt cx="2688" cy="336"/>
          </a:xfrm>
        </p:grpSpPr>
        <p:sp>
          <p:nvSpPr>
            <p:cNvPr id="51208" name="Rectangle 30">
              <a:extLst>
                <a:ext uri="{FF2B5EF4-FFF2-40B4-BE49-F238E27FC236}">
                  <a16:creationId xmlns:a16="http://schemas.microsoft.com/office/drawing/2014/main" id="{9537F86B-E301-4722-841C-87C97CD306A8}"/>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51209" name="Line 31">
              <a:extLst>
                <a:ext uri="{FF2B5EF4-FFF2-40B4-BE49-F238E27FC236}">
                  <a16:creationId xmlns:a16="http://schemas.microsoft.com/office/drawing/2014/main" id="{8B0119CF-5E40-4791-A16C-3ACFB49AD3E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a:extLst>
              <a:ext uri="{FF2B5EF4-FFF2-40B4-BE49-F238E27FC236}">
                <a16:creationId xmlns:a16="http://schemas.microsoft.com/office/drawing/2014/main" id="{38E0D2B6-6B84-4F40-8201-8180A3B87F74}"/>
              </a:ext>
            </a:extLst>
          </p:cNvPr>
          <p:cNvGrpSpPr>
            <a:grpSpLocks/>
          </p:cNvGrpSpPr>
          <p:nvPr/>
        </p:nvGrpSpPr>
        <p:grpSpPr bwMode="auto">
          <a:xfrm>
            <a:off x="1524000" y="381000"/>
            <a:ext cx="228600" cy="6248400"/>
            <a:chOff x="0" y="240"/>
            <a:chExt cx="144" cy="3936"/>
          </a:xfrm>
        </p:grpSpPr>
        <p:grpSp>
          <p:nvGrpSpPr>
            <p:cNvPr id="52234" name="Group 3">
              <a:extLst>
                <a:ext uri="{FF2B5EF4-FFF2-40B4-BE49-F238E27FC236}">
                  <a16:creationId xmlns:a16="http://schemas.microsoft.com/office/drawing/2014/main" id="{D7E47C68-43EE-46E4-AD30-4E423379654B}"/>
                </a:ext>
              </a:extLst>
            </p:cNvPr>
            <p:cNvGrpSpPr>
              <a:grpSpLocks/>
            </p:cNvGrpSpPr>
            <p:nvPr/>
          </p:nvGrpSpPr>
          <p:grpSpPr bwMode="auto">
            <a:xfrm>
              <a:off x="0" y="240"/>
              <a:ext cx="96" cy="3936"/>
              <a:chOff x="-8" y="768"/>
              <a:chExt cx="136" cy="3552"/>
            </a:xfrm>
          </p:grpSpPr>
          <p:sp>
            <p:nvSpPr>
              <p:cNvPr id="52236" name="Rectangle 4">
                <a:extLst>
                  <a:ext uri="{FF2B5EF4-FFF2-40B4-BE49-F238E27FC236}">
                    <a16:creationId xmlns:a16="http://schemas.microsoft.com/office/drawing/2014/main" id="{C4AF2B90-59AA-4831-8754-087176DA82D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2237" name="Line 5">
                <a:extLst>
                  <a:ext uri="{FF2B5EF4-FFF2-40B4-BE49-F238E27FC236}">
                    <a16:creationId xmlns:a16="http://schemas.microsoft.com/office/drawing/2014/main" id="{8AE56D34-E774-454F-8268-6748168BD55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2235" name="Line 18">
              <a:extLst>
                <a:ext uri="{FF2B5EF4-FFF2-40B4-BE49-F238E27FC236}">
                  <a16:creationId xmlns:a16="http://schemas.microsoft.com/office/drawing/2014/main" id="{94CCF32D-0FC9-468B-9CFB-6E6A3060408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52227" name="AutoShape 5">
            <a:extLst>
              <a:ext uri="{FF2B5EF4-FFF2-40B4-BE49-F238E27FC236}">
                <a16:creationId xmlns:a16="http://schemas.microsoft.com/office/drawing/2014/main" id="{8A20AA92-78C2-4661-B21A-5251C3E07D79}"/>
              </a:ext>
            </a:extLst>
          </p:cNvPr>
          <p:cNvSpPr>
            <a:spLocks noChangeArrowheads="1"/>
          </p:cNvSpPr>
          <p:nvPr/>
        </p:nvSpPr>
        <p:spPr bwMode="auto">
          <a:xfrm>
            <a:off x="2279651" y="1989138"/>
            <a:ext cx="8137525" cy="3960812"/>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4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弓形足</a:t>
            </a:r>
            <a:r>
              <a:rPr lang="en-US" altLang="zh-CN" b="1">
                <a:latin typeface="宋体" panose="02010600030101010101" pitchFamily="2" charset="-122"/>
              </a:rPr>
              <a:t>--</a:t>
            </a:r>
            <a:r>
              <a:rPr lang="zh-CN" altLang="en-US" b="1">
                <a:latin typeface="宋体" panose="02010600030101010101" pitchFamily="2" charset="-122"/>
              </a:rPr>
              <a:t>皮质脊髓束受累 </a:t>
            </a:r>
          </a:p>
          <a:p>
            <a:pPr eaLnBrk="1" hangingPunct="1">
              <a:lnSpc>
                <a:spcPct val="14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脊柱后侧凸畸形</a:t>
            </a:r>
            <a:r>
              <a:rPr lang="en-US" altLang="zh-CN" b="1">
                <a:latin typeface="宋体" panose="02010600030101010101" pitchFamily="2" charset="-122"/>
              </a:rPr>
              <a:t>--</a:t>
            </a:r>
            <a:r>
              <a:rPr lang="zh-CN" altLang="en-US" b="1">
                <a:latin typeface="宋体" panose="02010600030101010101" pitchFamily="2" charset="-122"/>
              </a:rPr>
              <a:t>椎旁肌肉的平衡障碍 </a:t>
            </a:r>
          </a:p>
          <a:p>
            <a:pPr eaLnBrk="1" hangingPunct="1">
              <a:lnSpc>
                <a:spcPct val="14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限制性呼吸功能障碍</a:t>
            </a:r>
            <a:r>
              <a:rPr lang="en-US" altLang="zh-CN" b="1">
                <a:latin typeface="宋体" panose="02010600030101010101" pitchFamily="2" charset="-122"/>
              </a:rPr>
              <a:t>--</a:t>
            </a:r>
            <a:r>
              <a:rPr lang="zh-CN" altLang="en-US" b="1">
                <a:latin typeface="宋体" panose="02010600030101010101" pitchFamily="2" charset="-122"/>
              </a:rPr>
              <a:t>脊柱的后侧凸畸形</a:t>
            </a:r>
          </a:p>
          <a:p>
            <a:pPr eaLnBrk="1" hangingPunct="1">
              <a:lnSpc>
                <a:spcPct val="14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呼吸和吞咽动作受影响</a:t>
            </a:r>
            <a:r>
              <a:rPr lang="en-US" altLang="zh-CN" b="1">
                <a:latin typeface="宋体" panose="02010600030101010101" pitchFamily="2" charset="-122"/>
              </a:rPr>
              <a:t>--</a:t>
            </a:r>
            <a:r>
              <a:rPr lang="zh-CN" altLang="en-US" b="1">
                <a:latin typeface="宋体" panose="02010600030101010101" pitchFamily="2" charset="-122"/>
              </a:rPr>
              <a:t>共济失调</a:t>
            </a:r>
          </a:p>
          <a:p>
            <a:pPr eaLnBrk="1" hangingPunct="1">
              <a:lnSpc>
                <a:spcPct val="14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心肌病</a:t>
            </a:r>
            <a:r>
              <a:rPr lang="en-US" altLang="zh-CN" b="1">
                <a:latin typeface="宋体" panose="02010600030101010101" pitchFamily="2" charset="-122"/>
              </a:rPr>
              <a:t>--</a:t>
            </a:r>
            <a:r>
              <a:rPr lang="zh-CN" altLang="en-US" b="1">
                <a:latin typeface="宋体" panose="02010600030101010101" pitchFamily="2" charset="-122"/>
              </a:rPr>
              <a:t>心律失常或充血性心力衰竭</a:t>
            </a:r>
          </a:p>
        </p:txBody>
      </p:sp>
      <p:grpSp>
        <p:nvGrpSpPr>
          <p:cNvPr id="52228" name="Group 17">
            <a:extLst>
              <a:ext uri="{FF2B5EF4-FFF2-40B4-BE49-F238E27FC236}">
                <a16:creationId xmlns:a16="http://schemas.microsoft.com/office/drawing/2014/main" id="{A42C672B-7566-490C-AE36-5EE399221FCA}"/>
              </a:ext>
            </a:extLst>
          </p:cNvPr>
          <p:cNvGrpSpPr>
            <a:grpSpLocks/>
          </p:cNvGrpSpPr>
          <p:nvPr/>
        </p:nvGrpSpPr>
        <p:grpSpPr bwMode="auto">
          <a:xfrm>
            <a:off x="1774825" y="620713"/>
            <a:ext cx="7327900" cy="685800"/>
            <a:chOff x="144" y="384"/>
            <a:chExt cx="4616" cy="432"/>
          </a:xfrm>
        </p:grpSpPr>
        <p:sp>
          <p:nvSpPr>
            <p:cNvPr id="52232" name="Rectangle 18">
              <a:hlinkClick r:id="rId2" action="ppaction://hlinksldjump"/>
              <a:extLst>
                <a:ext uri="{FF2B5EF4-FFF2-40B4-BE49-F238E27FC236}">
                  <a16:creationId xmlns:a16="http://schemas.microsoft.com/office/drawing/2014/main" id="{E133E9EA-8E3F-46C8-A166-04A94B42A95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52233" name="Picture 19" descr="图片1">
              <a:extLst>
                <a:ext uri="{FF2B5EF4-FFF2-40B4-BE49-F238E27FC236}">
                  <a16:creationId xmlns:a16="http://schemas.microsoft.com/office/drawing/2014/main" id="{B08896EC-99BC-402A-9476-49114847E54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29" name="Group 20">
            <a:extLst>
              <a:ext uri="{FF2B5EF4-FFF2-40B4-BE49-F238E27FC236}">
                <a16:creationId xmlns:a16="http://schemas.microsoft.com/office/drawing/2014/main" id="{13626818-2313-4D40-AB87-11B97F15BE0F}"/>
              </a:ext>
            </a:extLst>
          </p:cNvPr>
          <p:cNvGrpSpPr>
            <a:grpSpLocks/>
          </p:cNvGrpSpPr>
          <p:nvPr/>
        </p:nvGrpSpPr>
        <p:grpSpPr bwMode="auto">
          <a:xfrm>
            <a:off x="1752600" y="1395413"/>
            <a:ext cx="3048000" cy="533400"/>
            <a:chOff x="144" y="816"/>
            <a:chExt cx="2688" cy="336"/>
          </a:xfrm>
        </p:grpSpPr>
        <p:sp>
          <p:nvSpPr>
            <p:cNvPr id="52230" name="Rectangle 21">
              <a:extLst>
                <a:ext uri="{FF2B5EF4-FFF2-40B4-BE49-F238E27FC236}">
                  <a16:creationId xmlns:a16="http://schemas.microsoft.com/office/drawing/2014/main" id="{013B0651-A0C0-4325-BCA2-020E94091021}"/>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52231" name="Line 22">
              <a:extLst>
                <a:ext uri="{FF2B5EF4-FFF2-40B4-BE49-F238E27FC236}">
                  <a16:creationId xmlns:a16="http://schemas.microsoft.com/office/drawing/2014/main" id="{7DA527EC-27D5-466B-A4BB-3D3B01A863DE}"/>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4">
            <a:extLst>
              <a:ext uri="{FF2B5EF4-FFF2-40B4-BE49-F238E27FC236}">
                <a16:creationId xmlns:a16="http://schemas.microsoft.com/office/drawing/2014/main" id="{3C145960-82CD-449D-800C-7424ECF9857A}"/>
              </a:ext>
            </a:extLst>
          </p:cNvPr>
          <p:cNvGrpSpPr>
            <a:grpSpLocks/>
          </p:cNvGrpSpPr>
          <p:nvPr/>
        </p:nvGrpSpPr>
        <p:grpSpPr bwMode="auto">
          <a:xfrm>
            <a:off x="1524000" y="381000"/>
            <a:ext cx="228600" cy="6248400"/>
            <a:chOff x="0" y="240"/>
            <a:chExt cx="144" cy="3936"/>
          </a:xfrm>
        </p:grpSpPr>
        <p:grpSp>
          <p:nvGrpSpPr>
            <p:cNvPr id="6159" name="Group 3">
              <a:extLst>
                <a:ext uri="{FF2B5EF4-FFF2-40B4-BE49-F238E27FC236}">
                  <a16:creationId xmlns:a16="http://schemas.microsoft.com/office/drawing/2014/main" id="{73E1B5F2-F3B7-4710-BACD-4A9DC57A8965}"/>
                </a:ext>
              </a:extLst>
            </p:cNvPr>
            <p:cNvGrpSpPr>
              <a:grpSpLocks/>
            </p:cNvGrpSpPr>
            <p:nvPr/>
          </p:nvGrpSpPr>
          <p:grpSpPr bwMode="auto">
            <a:xfrm>
              <a:off x="0" y="240"/>
              <a:ext cx="96" cy="3936"/>
              <a:chOff x="-8" y="768"/>
              <a:chExt cx="136" cy="3552"/>
            </a:xfrm>
          </p:grpSpPr>
          <p:sp>
            <p:nvSpPr>
              <p:cNvPr id="6161" name="Rectangle 4">
                <a:extLst>
                  <a:ext uri="{FF2B5EF4-FFF2-40B4-BE49-F238E27FC236}">
                    <a16:creationId xmlns:a16="http://schemas.microsoft.com/office/drawing/2014/main" id="{98CE4D8E-D432-4240-9525-0263D4DBE8F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6162" name="Line 5">
                <a:extLst>
                  <a:ext uri="{FF2B5EF4-FFF2-40B4-BE49-F238E27FC236}">
                    <a16:creationId xmlns:a16="http://schemas.microsoft.com/office/drawing/2014/main" id="{8156A59A-512B-4445-8F0E-261F467DD8B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160" name="Line 18">
              <a:extLst>
                <a:ext uri="{FF2B5EF4-FFF2-40B4-BE49-F238E27FC236}">
                  <a16:creationId xmlns:a16="http://schemas.microsoft.com/office/drawing/2014/main" id="{E64E3F57-09C2-4164-BD3A-3BA14928073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6147" name="Group 9">
            <a:extLst>
              <a:ext uri="{FF2B5EF4-FFF2-40B4-BE49-F238E27FC236}">
                <a16:creationId xmlns:a16="http://schemas.microsoft.com/office/drawing/2014/main" id="{BC47D487-B73D-4D9C-81D6-1620D58E2527}"/>
              </a:ext>
            </a:extLst>
          </p:cNvPr>
          <p:cNvGrpSpPr>
            <a:grpSpLocks/>
          </p:cNvGrpSpPr>
          <p:nvPr/>
        </p:nvGrpSpPr>
        <p:grpSpPr bwMode="auto">
          <a:xfrm>
            <a:off x="1524000" y="533400"/>
            <a:ext cx="228600" cy="6096000"/>
            <a:chOff x="0" y="336"/>
            <a:chExt cx="144" cy="3840"/>
          </a:xfrm>
        </p:grpSpPr>
        <p:grpSp>
          <p:nvGrpSpPr>
            <p:cNvPr id="6155" name="Group 3">
              <a:extLst>
                <a:ext uri="{FF2B5EF4-FFF2-40B4-BE49-F238E27FC236}">
                  <a16:creationId xmlns:a16="http://schemas.microsoft.com/office/drawing/2014/main" id="{62776767-723B-44DE-8FF1-12F168172EA1}"/>
                </a:ext>
              </a:extLst>
            </p:cNvPr>
            <p:cNvGrpSpPr>
              <a:grpSpLocks/>
            </p:cNvGrpSpPr>
            <p:nvPr/>
          </p:nvGrpSpPr>
          <p:grpSpPr bwMode="auto">
            <a:xfrm>
              <a:off x="0" y="336"/>
              <a:ext cx="96" cy="3840"/>
              <a:chOff x="-8" y="768"/>
              <a:chExt cx="136" cy="3552"/>
            </a:xfrm>
          </p:grpSpPr>
          <p:sp>
            <p:nvSpPr>
              <p:cNvPr id="6157" name="Rectangle 4">
                <a:extLst>
                  <a:ext uri="{FF2B5EF4-FFF2-40B4-BE49-F238E27FC236}">
                    <a16:creationId xmlns:a16="http://schemas.microsoft.com/office/drawing/2014/main" id="{CBFEF79C-BC2A-4140-8794-2C8C66A50D0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6158" name="Line 5">
                <a:extLst>
                  <a:ext uri="{FF2B5EF4-FFF2-40B4-BE49-F238E27FC236}">
                    <a16:creationId xmlns:a16="http://schemas.microsoft.com/office/drawing/2014/main" id="{58998144-A043-4E7E-A671-99ECDF49E0F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156" name="Line 18">
              <a:extLst>
                <a:ext uri="{FF2B5EF4-FFF2-40B4-BE49-F238E27FC236}">
                  <a16:creationId xmlns:a16="http://schemas.microsoft.com/office/drawing/2014/main" id="{4876E9C7-4EC7-4844-9810-39DC9631E254}"/>
                </a:ext>
              </a:extLst>
            </p:cNvPr>
            <p:cNvSpPr>
              <a:spLocks noChangeShapeType="1"/>
            </p:cNvSpPr>
            <p:nvPr/>
          </p:nvSpPr>
          <p:spPr bwMode="auto">
            <a:xfrm>
              <a:off x="144" y="432"/>
              <a:ext cx="0" cy="3574"/>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6148" name="Rectangle 20">
            <a:extLst>
              <a:ext uri="{FF2B5EF4-FFF2-40B4-BE49-F238E27FC236}">
                <a16:creationId xmlns:a16="http://schemas.microsoft.com/office/drawing/2014/main" id="{EE29D57B-90CC-49A0-B215-E2BC8C3E3F81}"/>
              </a:ext>
            </a:extLst>
          </p:cNvPr>
          <p:cNvSpPr>
            <a:spLocks noChangeArrowheads="1"/>
          </p:cNvSpPr>
          <p:nvPr/>
        </p:nvSpPr>
        <p:spPr bwMode="auto">
          <a:xfrm>
            <a:off x="2208213" y="2205038"/>
            <a:ext cx="8172450" cy="3484544"/>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Clr>
                <a:schemeClr val="hlink"/>
              </a:buClr>
              <a:buFont typeface="Wingdings" panose="05000000000000000000" pitchFamily="2" charset="2"/>
              <a:buChar char="Ø"/>
            </a:pPr>
            <a:r>
              <a:rPr lang="zh-CN" altLang="en-US" b="1"/>
              <a:t>以神经功能缺损为主要临床表现 </a:t>
            </a:r>
          </a:p>
          <a:p>
            <a:pPr eaLnBrk="1" hangingPunct="1">
              <a:lnSpc>
                <a:spcPct val="145000"/>
              </a:lnSpc>
              <a:buClr>
                <a:schemeClr val="hlink"/>
              </a:buClr>
              <a:buFont typeface="Wingdings" panose="05000000000000000000" pitchFamily="2" charset="2"/>
              <a:buChar char="Ø"/>
            </a:pPr>
            <a:r>
              <a:rPr lang="zh-CN" altLang="en-US" b="1"/>
              <a:t>种类多、发病率低</a:t>
            </a:r>
          </a:p>
          <a:p>
            <a:pPr eaLnBrk="1" hangingPunct="1">
              <a:lnSpc>
                <a:spcPct val="145000"/>
              </a:lnSpc>
              <a:buClr>
                <a:schemeClr val="hlink"/>
              </a:buClr>
              <a:buFont typeface="Wingdings" panose="05000000000000000000" pitchFamily="2" charset="2"/>
              <a:buChar char="Ø"/>
            </a:pPr>
            <a:r>
              <a:rPr lang="zh-CN" altLang="en-US" b="1"/>
              <a:t>我国神经系统单基因遗传病患病率约</a:t>
            </a:r>
            <a:r>
              <a:rPr lang="en-US" altLang="zh-CN" b="1"/>
              <a:t>109.3/10</a:t>
            </a:r>
            <a:r>
              <a:rPr lang="zh-CN" altLang="en-US" b="1"/>
              <a:t>万</a:t>
            </a:r>
          </a:p>
          <a:p>
            <a:pPr eaLnBrk="1" hangingPunct="1">
              <a:lnSpc>
                <a:spcPct val="145000"/>
              </a:lnSpc>
              <a:buClr>
                <a:schemeClr val="hlink"/>
              </a:buClr>
              <a:buFont typeface="Wingdings" panose="05000000000000000000" pitchFamily="2" charset="2"/>
              <a:buChar char="Ø"/>
            </a:pPr>
            <a:r>
              <a:rPr lang="zh-CN" altLang="en-US" b="1"/>
              <a:t>致残、致畸及致愚率很高</a:t>
            </a:r>
          </a:p>
          <a:p>
            <a:pPr eaLnBrk="1" hangingPunct="1">
              <a:lnSpc>
                <a:spcPct val="145000"/>
              </a:lnSpc>
              <a:buClr>
                <a:schemeClr val="hlink"/>
              </a:buClr>
              <a:buFont typeface="Wingdings" panose="05000000000000000000" pitchFamily="2" charset="2"/>
              <a:buChar char="Ø"/>
            </a:pPr>
            <a:r>
              <a:rPr lang="zh-CN" altLang="en-US" b="1"/>
              <a:t>治疗困难</a:t>
            </a:r>
          </a:p>
        </p:txBody>
      </p:sp>
      <p:grpSp>
        <p:nvGrpSpPr>
          <p:cNvPr id="6149" name="Group 24">
            <a:extLst>
              <a:ext uri="{FF2B5EF4-FFF2-40B4-BE49-F238E27FC236}">
                <a16:creationId xmlns:a16="http://schemas.microsoft.com/office/drawing/2014/main" id="{6D19C425-AA49-48D5-B33E-F0A6A725E36B}"/>
              </a:ext>
            </a:extLst>
          </p:cNvPr>
          <p:cNvGrpSpPr>
            <a:grpSpLocks/>
          </p:cNvGrpSpPr>
          <p:nvPr/>
        </p:nvGrpSpPr>
        <p:grpSpPr bwMode="auto">
          <a:xfrm>
            <a:off x="1752600" y="1371601"/>
            <a:ext cx="3695700" cy="519113"/>
            <a:chOff x="144" y="816"/>
            <a:chExt cx="2688" cy="342"/>
          </a:xfrm>
        </p:grpSpPr>
        <p:sp>
          <p:nvSpPr>
            <p:cNvPr id="6153" name="Rectangle 25">
              <a:extLst>
                <a:ext uri="{FF2B5EF4-FFF2-40B4-BE49-F238E27FC236}">
                  <a16:creationId xmlns:a16="http://schemas.microsoft.com/office/drawing/2014/main" id="{C8D4AC93-7404-4B49-A48C-14C529907BE4}"/>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tx2"/>
                  </a:solidFill>
                </a:rPr>
                <a:t>神经系统遗传性疾病 </a:t>
              </a:r>
            </a:p>
          </p:txBody>
        </p:sp>
        <p:sp>
          <p:nvSpPr>
            <p:cNvPr id="6154" name="Line 26">
              <a:extLst>
                <a:ext uri="{FF2B5EF4-FFF2-40B4-BE49-F238E27FC236}">
                  <a16:creationId xmlns:a16="http://schemas.microsoft.com/office/drawing/2014/main" id="{5948C55C-853A-4C58-A68B-5DC623DCB60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6150" name="Group 30">
            <a:extLst>
              <a:ext uri="{FF2B5EF4-FFF2-40B4-BE49-F238E27FC236}">
                <a16:creationId xmlns:a16="http://schemas.microsoft.com/office/drawing/2014/main" id="{CF525D9F-F0BB-4931-BAB8-189C2732587A}"/>
              </a:ext>
            </a:extLst>
          </p:cNvPr>
          <p:cNvGrpSpPr>
            <a:grpSpLocks/>
          </p:cNvGrpSpPr>
          <p:nvPr/>
        </p:nvGrpSpPr>
        <p:grpSpPr bwMode="auto">
          <a:xfrm>
            <a:off x="1774825" y="620713"/>
            <a:ext cx="7327900" cy="685800"/>
            <a:chOff x="144" y="384"/>
            <a:chExt cx="4616" cy="432"/>
          </a:xfrm>
        </p:grpSpPr>
        <p:sp>
          <p:nvSpPr>
            <p:cNvPr id="6151" name="Rectangle 31">
              <a:hlinkClick r:id="rId2" action="ppaction://hlinksldjump"/>
              <a:extLst>
                <a:ext uri="{FF2B5EF4-FFF2-40B4-BE49-F238E27FC236}">
                  <a16:creationId xmlns:a16="http://schemas.microsoft.com/office/drawing/2014/main" id="{AB35573A-AAD2-4D73-BE1F-787B8BBBC00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6152" name="Picture 32" descr="图片1">
              <a:extLst>
                <a:ext uri="{FF2B5EF4-FFF2-40B4-BE49-F238E27FC236}">
                  <a16:creationId xmlns:a16="http://schemas.microsoft.com/office/drawing/2014/main" id="{EE2CC657-2B38-45CC-A7C0-B82A4DFBC26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a:extLst>
              <a:ext uri="{FF2B5EF4-FFF2-40B4-BE49-F238E27FC236}">
                <a16:creationId xmlns:a16="http://schemas.microsoft.com/office/drawing/2014/main" id="{94BFE169-BC0B-4913-ACB0-65940ECDCC63}"/>
              </a:ext>
            </a:extLst>
          </p:cNvPr>
          <p:cNvGrpSpPr>
            <a:grpSpLocks/>
          </p:cNvGrpSpPr>
          <p:nvPr/>
        </p:nvGrpSpPr>
        <p:grpSpPr bwMode="auto">
          <a:xfrm>
            <a:off x="1524000" y="381000"/>
            <a:ext cx="228600" cy="6248400"/>
            <a:chOff x="0" y="240"/>
            <a:chExt cx="144" cy="3936"/>
          </a:xfrm>
        </p:grpSpPr>
        <p:grpSp>
          <p:nvGrpSpPr>
            <p:cNvPr id="53258" name="Group 3">
              <a:extLst>
                <a:ext uri="{FF2B5EF4-FFF2-40B4-BE49-F238E27FC236}">
                  <a16:creationId xmlns:a16="http://schemas.microsoft.com/office/drawing/2014/main" id="{8F6606B0-3049-476F-8975-DB2103745A1B}"/>
                </a:ext>
              </a:extLst>
            </p:cNvPr>
            <p:cNvGrpSpPr>
              <a:grpSpLocks/>
            </p:cNvGrpSpPr>
            <p:nvPr/>
          </p:nvGrpSpPr>
          <p:grpSpPr bwMode="auto">
            <a:xfrm>
              <a:off x="0" y="240"/>
              <a:ext cx="96" cy="3936"/>
              <a:chOff x="-8" y="768"/>
              <a:chExt cx="136" cy="3552"/>
            </a:xfrm>
          </p:grpSpPr>
          <p:sp>
            <p:nvSpPr>
              <p:cNvPr id="53260" name="Rectangle 4">
                <a:extLst>
                  <a:ext uri="{FF2B5EF4-FFF2-40B4-BE49-F238E27FC236}">
                    <a16:creationId xmlns:a16="http://schemas.microsoft.com/office/drawing/2014/main" id="{300CCFEA-8C36-4094-B275-665E039F11E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3261" name="Line 5">
                <a:extLst>
                  <a:ext uri="{FF2B5EF4-FFF2-40B4-BE49-F238E27FC236}">
                    <a16:creationId xmlns:a16="http://schemas.microsoft.com/office/drawing/2014/main" id="{8C8E05D0-FD32-46D8-99A9-A9A900EA781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3259" name="Line 18">
              <a:extLst>
                <a:ext uri="{FF2B5EF4-FFF2-40B4-BE49-F238E27FC236}">
                  <a16:creationId xmlns:a16="http://schemas.microsoft.com/office/drawing/2014/main" id="{713FC8F3-9AB6-43A6-904B-4EEF3BA6FC3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53251" name="AutoShape 5">
            <a:extLst>
              <a:ext uri="{FF2B5EF4-FFF2-40B4-BE49-F238E27FC236}">
                <a16:creationId xmlns:a16="http://schemas.microsoft.com/office/drawing/2014/main" id="{BB8ECCD5-5CD9-454A-9BFB-1C76F7DDC659}"/>
              </a:ext>
            </a:extLst>
          </p:cNvPr>
          <p:cNvSpPr>
            <a:spLocks noChangeArrowheads="1"/>
          </p:cNvSpPr>
          <p:nvPr/>
        </p:nvSpPr>
        <p:spPr bwMode="auto">
          <a:xfrm>
            <a:off x="2063751" y="2132013"/>
            <a:ext cx="8353425" cy="3960812"/>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可有水平性眼球震颤 </a:t>
            </a:r>
          </a:p>
          <a:p>
            <a:pPr eaLnBrk="1" hangingPunct="1">
              <a:buClr>
                <a:schemeClr val="hlink"/>
              </a:buClr>
              <a:buFont typeface="Wingdings" panose="05000000000000000000" pitchFamily="2" charset="2"/>
              <a:buChar char="Ø"/>
            </a:pPr>
            <a:r>
              <a:rPr lang="zh-CN" altLang="en-US" b="1"/>
              <a:t>可有耳聋、眩晕、视神经萎   缩、面肌轻度无力</a:t>
            </a:r>
          </a:p>
          <a:p>
            <a:pPr eaLnBrk="1" hangingPunct="1">
              <a:buClr>
                <a:schemeClr val="hlink"/>
              </a:buClr>
              <a:buFont typeface="Wingdings" panose="05000000000000000000" pitchFamily="2" charset="2"/>
              <a:buChar char="Ø"/>
            </a:pPr>
            <a:r>
              <a:rPr lang="zh-CN" altLang="en-US" b="1"/>
              <a:t>后期可见轻度肌萎缩</a:t>
            </a:r>
          </a:p>
          <a:p>
            <a:pPr eaLnBrk="1" hangingPunct="1">
              <a:buClr>
                <a:schemeClr val="hlink"/>
              </a:buClr>
              <a:buFont typeface="Wingdings" panose="05000000000000000000" pitchFamily="2" charset="2"/>
              <a:buChar char="Ø"/>
            </a:pPr>
            <a:r>
              <a:rPr lang="zh-CN" altLang="en-US" b="1"/>
              <a:t>可伴有糖尿病</a:t>
            </a:r>
            <a:endParaRPr lang="zh-CN" altLang="en-US" b="1">
              <a:latin typeface="宋体" panose="02010600030101010101" pitchFamily="2" charset="-122"/>
            </a:endParaRPr>
          </a:p>
        </p:txBody>
      </p:sp>
      <p:grpSp>
        <p:nvGrpSpPr>
          <p:cNvPr id="53252" name="Group 15">
            <a:extLst>
              <a:ext uri="{FF2B5EF4-FFF2-40B4-BE49-F238E27FC236}">
                <a16:creationId xmlns:a16="http://schemas.microsoft.com/office/drawing/2014/main" id="{9C2BD079-7530-4CF7-90FA-B71A440D8436}"/>
              </a:ext>
            </a:extLst>
          </p:cNvPr>
          <p:cNvGrpSpPr>
            <a:grpSpLocks/>
          </p:cNvGrpSpPr>
          <p:nvPr/>
        </p:nvGrpSpPr>
        <p:grpSpPr bwMode="auto">
          <a:xfrm>
            <a:off x="1774825" y="620713"/>
            <a:ext cx="7327900" cy="685800"/>
            <a:chOff x="144" y="384"/>
            <a:chExt cx="4616" cy="432"/>
          </a:xfrm>
        </p:grpSpPr>
        <p:sp>
          <p:nvSpPr>
            <p:cNvPr id="53256" name="Rectangle 16">
              <a:hlinkClick r:id="rId2" action="ppaction://hlinksldjump"/>
              <a:extLst>
                <a:ext uri="{FF2B5EF4-FFF2-40B4-BE49-F238E27FC236}">
                  <a16:creationId xmlns:a16="http://schemas.microsoft.com/office/drawing/2014/main" id="{096B1796-F26A-48F5-A096-C31AC7F69E9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53257" name="Picture 17" descr="图片1">
              <a:extLst>
                <a:ext uri="{FF2B5EF4-FFF2-40B4-BE49-F238E27FC236}">
                  <a16:creationId xmlns:a16="http://schemas.microsoft.com/office/drawing/2014/main" id="{45C634D0-6EFC-4A5D-86BE-C963104EA7C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3" name="Group 18">
            <a:extLst>
              <a:ext uri="{FF2B5EF4-FFF2-40B4-BE49-F238E27FC236}">
                <a16:creationId xmlns:a16="http://schemas.microsoft.com/office/drawing/2014/main" id="{B6D22268-D3C5-496E-A41F-5226C8AD6268}"/>
              </a:ext>
            </a:extLst>
          </p:cNvPr>
          <p:cNvGrpSpPr>
            <a:grpSpLocks/>
          </p:cNvGrpSpPr>
          <p:nvPr/>
        </p:nvGrpSpPr>
        <p:grpSpPr bwMode="auto">
          <a:xfrm>
            <a:off x="1752600" y="1395413"/>
            <a:ext cx="3048000" cy="533400"/>
            <a:chOff x="144" y="816"/>
            <a:chExt cx="2688" cy="336"/>
          </a:xfrm>
        </p:grpSpPr>
        <p:sp>
          <p:nvSpPr>
            <p:cNvPr id="53254" name="Rectangle 19">
              <a:extLst>
                <a:ext uri="{FF2B5EF4-FFF2-40B4-BE49-F238E27FC236}">
                  <a16:creationId xmlns:a16="http://schemas.microsoft.com/office/drawing/2014/main" id="{84386093-56A6-48E5-A832-E3985261CCB9}"/>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53255" name="Line 20">
              <a:extLst>
                <a:ext uri="{FF2B5EF4-FFF2-40B4-BE49-F238E27FC236}">
                  <a16:creationId xmlns:a16="http://schemas.microsoft.com/office/drawing/2014/main" id="{6676F3CA-4B7B-4B53-800C-EF3925BFF14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5420905D-8592-4D2E-AB08-6660F013B59F}"/>
              </a:ext>
            </a:extLst>
          </p:cNvPr>
          <p:cNvGrpSpPr>
            <a:grpSpLocks/>
          </p:cNvGrpSpPr>
          <p:nvPr/>
        </p:nvGrpSpPr>
        <p:grpSpPr bwMode="auto">
          <a:xfrm>
            <a:off x="1524000" y="381000"/>
            <a:ext cx="228600" cy="6248400"/>
            <a:chOff x="0" y="240"/>
            <a:chExt cx="144" cy="3936"/>
          </a:xfrm>
        </p:grpSpPr>
        <p:grpSp>
          <p:nvGrpSpPr>
            <p:cNvPr id="54289" name="Group 3">
              <a:extLst>
                <a:ext uri="{FF2B5EF4-FFF2-40B4-BE49-F238E27FC236}">
                  <a16:creationId xmlns:a16="http://schemas.microsoft.com/office/drawing/2014/main" id="{F0FA590F-01B7-442A-8BAF-6F0E242FAF43}"/>
                </a:ext>
              </a:extLst>
            </p:cNvPr>
            <p:cNvGrpSpPr>
              <a:grpSpLocks/>
            </p:cNvGrpSpPr>
            <p:nvPr/>
          </p:nvGrpSpPr>
          <p:grpSpPr bwMode="auto">
            <a:xfrm>
              <a:off x="0" y="240"/>
              <a:ext cx="96" cy="3936"/>
              <a:chOff x="-8" y="768"/>
              <a:chExt cx="136" cy="3552"/>
            </a:xfrm>
          </p:grpSpPr>
          <p:sp>
            <p:nvSpPr>
              <p:cNvPr id="54291" name="Rectangle 4">
                <a:extLst>
                  <a:ext uri="{FF2B5EF4-FFF2-40B4-BE49-F238E27FC236}">
                    <a16:creationId xmlns:a16="http://schemas.microsoft.com/office/drawing/2014/main" id="{3AA934DA-6331-4B01-B01B-0EA79075232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4292" name="Line 5">
                <a:extLst>
                  <a:ext uri="{FF2B5EF4-FFF2-40B4-BE49-F238E27FC236}">
                    <a16:creationId xmlns:a16="http://schemas.microsoft.com/office/drawing/2014/main" id="{27ACF3B6-9182-4AD5-A4F0-70365EB9F9B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4290" name="Line 18">
              <a:extLst>
                <a:ext uri="{FF2B5EF4-FFF2-40B4-BE49-F238E27FC236}">
                  <a16:creationId xmlns:a16="http://schemas.microsoft.com/office/drawing/2014/main" id="{84CFE45F-C558-4DB2-B468-11F4090949E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54275" name="AutoShape 2">
            <a:extLst>
              <a:ext uri="{FF2B5EF4-FFF2-40B4-BE49-F238E27FC236}">
                <a16:creationId xmlns:a16="http://schemas.microsoft.com/office/drawing/2014/main" id="{790910BB-9801-44EB-8C9D-7D55D5B058C9}"/>
              </a:ext>
            </a:extLst>
          </p:cNvPr>
          <p:cNvSpPr>
            <a:spLocks noChangeArrowheads="1"/>
          </p:cNvSpPr>
          <p:nvPr/>
        </p:nvSpPr>
        <p:spPr bwMode="auto">
          <a:xfrm>
            <a:off x="2135188" y="1989139"/>
            <a:ext cx="4032250" cy="4319587"/>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54276" name="AutoShape 5">
            <a:extLst>
              <a:ext uri="{FF2B5EF4-FFF2-40B4-BE49-F238E27FC236}">
                <a16:creationId xmlns:a16="http://schemas.microsoft.com/office/drawing/2014/main" id="{DE517A6E-7341-40A7-AB4A-4BD79F00DACC}"/>
              </a:ext>
            </a:extLst>
          </p:cNvPr>
          <p:cNvSpPr>
            <a:spLocks noChangeArrowheads="1"/>
          </p:cNvSpPr>
          <p:nvPr/>
        </p:nvSpPr>
        <p:spPr bwMode="auto">
          <a:xfrm>
            <a:off x="2208214" y="2709864"/>
            <a:ext cx="3887787" cy="3527425"/>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spcBef>
                <a:spcPct val="0"/>
              </a:spcBef>
            </a:pPr>
            <a:endParaRPr lang="en-US" altLang="zh-CN" b="1">
              <a:latin typeface="宋体" panose="02010600030101010101" pitchFamily="2" charset="-122"/>
            </a:endParaRPr>
          </a:p>
          <a:p>
            <a:pPr lvl="1" eaLnBrk="1" hangingPunct="1">
              <a:buFontTx/>
              <a:buChar char="–"/>
            </a:pPr>
            <a:endParaRPr lang="en-US" altLang="zh-CN" sz="2700" b="1">
              <a:latin typeface="宋体" panose="02010600030101010101" pitchFamily="2" charset="-122"/>
            </a:endParaRPr>
          </a:p>
        </p:txBody>
      </p:sp>
      <p:sp>
        <p:nvSpPr>
          <p:cNvPr id="54277" name="AutoShape 2">
            <a:extLst>
              <a:ext uri="{FF2B5EF4-FFF2-40B4-BE49-F238E27FC236}">
                <a16:creationId xmlns:a16="http://schemas.microsoft.com/office/drawing/2014/main" id="{2C9EDA5F-95F6-42E7-9C5D-D1338116FD2A}"/>
              </a:ext>
            </a:extLst>
          </p:cNvPr>
          <p:cNvSpPr>
            <a:spLocks noChangeArrowheads="1"/>
          </p:cNvSpPr>
          <p:nvPr/>
        </p:nvSpPr>
        <p:spPr bwMode="auto">
          <a:xfrm>
            <a:off x="2424114" y="2060576"/>
            <a:ext cx="3527425" cy="57626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r>
              <a:rPr lang="zh-CN" altLang="en-US" b="1">
                <a:solidFill>
                  <a:schemeClr val="bg1"/>
                </a:solidFill>
                <a:latin typeface="Arial" charset="0"/>
              </a:rPr>
              <a:t>神经系统体征 </a:t>
            </a:r>
          </a:p>
        </p:txBody>
      </p:sp>
      <p:sp>
        <p:nvSpPr>
          <p:cNvPr id="54278" name="Rectangle 20">
            <a:extLst>
              <a:ext uri="{FF2B5EF4-FFF2-40B4-BE49-F238E27FC236}">
                <a16:creationId xmlns:a16="http://schemas.microsoft.com/office/drawing/2014/main" id="{E0D76075-6C1F-4B26-A733-7F14EA66FD1A}"/>
              </a:ext>
            </a:extLst>
          </p:cNvPr>
          <p:cNvSpPr>
            <a:spLocks noChangeArrowheads="1"/>
          </p:cNvSpPr>
          <p:nvPr/>
        </p:nvSpPr>
        <p:spPr bwMode="auto">
          <a:xfrm>
            <a:off x="1703389" y="3040064"/>
            <a:ext cx="4175125" cy="308133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lnSpc>
                <a:spcPct val="70000"/>
              </a:lnSpc>
              <a:buClr>
                <a:schemeClr val="hlink"/>
              </a:buClr>
              <a:buFont typeface="Wingdings" panose="05000000000000000000" pitchFamily="2" charset="2"/>
              <a:buChar char="Ø"/>
            </a:pPr>
            <a:r>
              <a:rPr lang="zh-CN" altLang="en-US" b="1"/>
              <a:t>跟膝胫试验和闭目难  </a:t>
            </a:r>
          </a:p>
          <a:p>
            <a:pPr lvl="1" eaLnBrk="1" hangingPunct="1">
              <a:lnSpc>
                <a:spcPct val="70000"/>
              </a:lnSpc>
              <a:buClr>
                <a:schemeClr val="hlink"/>
              </a:buClr>
              <a:buFont typeface="Wingdings" panose="05000000000000000000" pitchFamily="2" charset="2"/>
              <a:buNone/>
            </a:pPr>
            <a:r>
              <a:rPr lang="zh-CN" altLang="en-US" b="1"/>
              <a:t>   立征</a:t>
            </a:r>
            <a:r>
              <a:rPr lang="en-US" altLang="zh-CN" b="1"/>
              <a:t>(+)</a:t>
            </a:r>
          </a:p>
          <a:p>
            <a:pPr lvl="1" eaLnBrk="1" hangingPunct="1">
              <a:buClr>
                <a:schemeClr val="hlink"/>
              </a:buClr>
              <a:buFont typeface="Wingdings" panose="05000000000000000000" pitchFamily="2" charset="2"/>
              <a:buChar char="Ø"/>
            </a:pPr>
            <a:r>
              <a:rPr lang="zh-CN" altLang="en-US" b="1"/>
              <a:t>动作性和意向性震颤</a:t>
            </a:r>
          </a:p>
          <a:p>
            <a:pPr lvl="1" eaLnBrk="1" hangingPunct="1">
              <a:buClr>
                <a:schemeClr val="hlink"/>
              </a:buClr>
              <a:buFont typeface="Wingdings" panose="05000000000000000000" pitchFamily="2" charset="2"/>
              <a:buChar char="Ø"/>
            </a:pPr>
            <a:r>
              <a:rPr lang="zh-CN" altLang="en-US" b="1"/>
              <a:t>腱反射消失 </a:t>
            </a:r>
          </a:p>
          <a:p>
            <a:pPr lvl="1" eaLnBrk="1" hangingPunct="1">
              <a:lnSpc>
                <a:spcPct val="70000"/>
              </a:lnSpc>
              <a:buClr>
                <a:schemeClr val="hlink"/>
              </a:buClr>
              <a:buFont typeface="Wingdings" panose="05000000000000000000" pitchFamily="2" charset="2"/>
              <a:buChar char="Ø"/>
            </a:pPr>
            <a:r>
              <a:rPr lang="zh-CN" altLang="en-US" b="1"/>
              <a:t>双下肢关节位置觉和 </a:t>
            </a:r>
          </a:p>
          <a:p>
            <a:pPr lvl="1" eaLnBrk="1" hangingPunct="1">
              <a:lnSpc>
                <a:spcPct val="70000"/>
              </a:lnSpc>
              <a:buClr>
                <a:schemeClr val="hlink"/>
              </a:buClr>
              <a:buFont typeface="Wingdings" panose="05000000000000000000" pitchFamily="2" charset="2"/>
              <a:buNone/>
            </a:pPr>
            <a:r>
              <a:rPr lang="zh-CN" altLang="en-US" b="1"/>
              <a:t>   振动觉减退 </a:t>
            </a:r>
          </a:p>
          <a:p>
            <a:pPr lvl="1" eaLnBrk="1" hangingPunct="1">
              <a:buClr>
                <a:schemeClr val="hlink"/>
              </a:buClr>
              <a:buFont typeface="Wingdings" panose="05000000000000000000" pitchFamily="2" charset="2"/>
              <a:buChar char="Ø"/>
            </a:pPr>
            <a:r>
              <a:rPr lang="zh-CN" altLang="en-US" b="1"/>
              <a:t>视神经萎缩 </a:t>
            </a:r>
          </a:p>
        </p:txBody>
      </p:sp>
      <p:sp>
        <p:nvSpPr>
          <p:cNvPr id="54279" name="AutoShape 2">
            <a:extLst>
              <a:ext uri="{FF2B5EF4-FFF2-40B4-BE49-F238E27FC236}">
                <a16:creationId xmlns:a16="http://schemas.microsoft.com/office/drawing/2014/main" id="{54BC6A76-DB4B-4B51-B527-22CD80FE862F}"/>
              </a:ext>
            </a:extLst>
          </p:cNvPr>
          <p:cNvSpPr>
            <a:spLocks noChangeArrowheads="1"/>
          </p:cNvSpPr>
          <p:nvPr/>
        </p:nvSpPr>
        <p:spPr bwMode="auto">
          <a:xfrm>
            <a:off x="6383338" y="1989139"/>
            <a:ext cx="4032250" cy="4319587"/>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54280" name="AutoShape 5">
            <a:extLst>
              <a:ext uri="{FF2B5EF4-FFF2-40B4-BE49-F238E27FC236}">
                <a16:creationId xmlns:a16="http://schemas.microsoft.com/office/drawing/2014/main" id="{387125DF-D0E6-4BA8-9108-2982D23ED4F8}"/>
              </a:ext>
            </a:extLst>
          </p:cNvPr>
          <p:cNvSpPr>
            <a:spLocks noChangeArrowheads="1"/>
          </p:cNvSpPr>
          <p:nvPr/>
        </p:nvSpPr>
        <p:spPr bwMode="auto">
          <a:xfrm>
            <a:off x="6456364" y="2709864"/>
            <a:ext cx="3887787" cy="3527425"/>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spcBef>
                <a:spcPct val="0"/>
              </a:spcBef>
            </a:pPr>
            <a:endParaRPr lang="en-US" altLang="zh-CN" b="1">
              <a:latin typeface="宋体" panose="02010600030101010101" pitchFamily="2" charset="-122"/>
            </a:endParaRPr>
          </a:p>
          <a:p>
            <a:pPr lvl="1" eaLnBrk="1" hangingPunct="1">
              <a:buFontTx/>
              <a:buChar char="–"/>
            </a:pPr>
            <a:endParaRPr lang="en-US" altLang="zh-CN" sz="2700" b="1">
              <a:latin typeface="宋体" panose="02010600030101010101" pitchFamily="2" charset="-122"/>
            </a:endParaRPr>
          </a:p>
        </p:txBody>
      </p:sp>
      <p:sp>
        <p:nvSpPr>
          <p:cNvPr id="54281" name="AutoShape 2">
            <a:extLst>
              <a:ext uri="{FF2B5EF4-FFF2-40B4-BE49-F238E27FC236}">
                <a16:creationId xmlns:a16="http://schemas.microsoft.com/office/drawing/2014/main" id="{AF28D5AF-3FF5-496B-82B1-CB7D20B6E792}"/>
              </a:ext>
            </a:extLst>
          </p:cNvPr>
          <p:cNvSpPr>
            <a:spLocks noChangeArrowheads="1"/>
          </p:cNvSpPr>
          <p:nvPr/>
        </p:nvSpPr>
        <p:spPr bwMode="auto">
          <a:xfrm>
            <a:off x="6672264" y="2060576"/>
            <a:ext cx="3527425" cy="57626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r>
              <a:rPr lang="zh-CN" altLang="en-US" b="1">
                <a:solidFill>
                  <a:schemeClr val="bg1"/>
                </a:solidFill>
              </a:rPr>
              <a:t>相关系统体征  </a:t>
            </a:r>
          </a:p>
        </p:txBody>
      </p:sp>
      <p:sp>
        <p:nvSpPr>
          <p:cNvPr id="54282" name="Rectangle 24">
            <a:extLst>
              <a:ext uri="{FF2B5EF4-FFF2-40B4-BE49-F238E27FC236}">
                <a16:creationId xmlns:a16="http://schemas.microsoft.com/office/drawing/2014/main" id="{7817DA3F-6C46-4252-8C4C-152DFD694FFD}"/>
              </a:ext>
            </a:extLst>
          </p:cNvPr>
          <p:cNvSpPr>
            <a:spLocks noChangeArrowheads="1"/>
          </p:cNvSpPr>
          <p:nvPr/>
        </p:nvSpPr>
        <p:spPr bwMode="auto">
          <a:xfrm>
            <a:off x="6096001" y="2852738"/>
            <a:ext cx="4321175" cy="30797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lnSpc>
                <a:spcPct val="160000"/>
              </a:lnSpc>
              <a:buClr>
                <a:schemeClr val="hlink"/>
              </a:buClr>
              <a:buFont typeface="Wingdings" panose="05000000000000000000" pitchFamily="2" charset="2"/>
              <a:buChar char="Ø"/>
            </a:pPr>
            <a:r>
              <a:rPr lang="zh-CN" altLang="en-US" b="1"/>
              <a:t>弓形足</a:t>
            </a:r>
          </a:p>
          <a:p>
            <a:pPr lvl="1" eaLnBrk="1" hangingPunct="1">
              <a:lnSpc>
                <a:spcPct val="160000"/>
              </a:lnSpc>
              <a:buClr>
                <a:schemeClr val="hlink"/>
              </a:buClr>
              <a:buFont typeface="Wingdings" panose="05000000000000000000" pitchFamily="2" charset="2"/>
              <a:buChar char="Ø"/>
            </a:pPr>
            <a:r>
              <a:rPr lang="zh-CN" altLang="en-US" b="1"/>
              <a:t>上胸段脊柱畸形</a:t>
            </a:r>
          </a:p>
          <a:p>
            <a:pPr lvl="1" eaLnBrk="1" hangingPunct="1">
              <a:lnSpc>
                <a:spcPct val="160000"/>
              </a:lnSpc>
              <a:buClr>
                <a:schemeClr val="hlink"/>
              </a:buClr>
              <a:buFont typeface="Wingdings" panose="05000000000000000000" pitchFamily="2" charset="2"/>
              <a:buChar char="Ø"/>
            </a:pPr>
            <a:r>
              <a:rPr lang="zh-CN" altLang="en-US" b="1"/>
              <a:t>心律失常和心脏杂音</a:t>
            </a:r>
          </a:p>
          <a:p>
            <a:pPr lvl="1" eaLnBrk="1" hangingPunct="1">
              <a:lnSpc>
                <a:spcPct val="160000"/>
              </a:lnSpc>
              <a:buClr>
                <a:schemeClr val="hlink"/>
              </a:buClr>
              <a:buFont typeface="Wingdings" panose="05000000000000000000" pitchFamily="2" charset="2"/>
              <a:buChar char="Ø"/>
            </a:pPr>
            <a:r>
              <a:rPr lang="zh-CN" altLang="en-US" b="1"/>
              <a:t>糖尿病相关体征</a:t>
            </a:r>
          </a:p>
        </p:txBody>
      </p:sp>
      <p:grpSp>
        <p:nvGrpSpPr>
          <p:cNvPr id="54283" name="Group 25">
            <a:extLst>
              <a:ext uri="{FF2B5EF4-FFF2-40B4-BE49-F238E27FC236}">
                <a16:creationId xmlns:a16="http://schemas.microsoft.com/office/drawing/2014/main" id="{7BB06769-C39B-4ABB-9CD1-829BA158E236}"/>
              </a:ext>
            </a:extLst>
          </p:cNvPr>
          <p:cNvGrpSpPr>
            <a:grpSpLocks/>
          </p:cNvGrpSpPr>
          <p:nvPr/>
        </p:nvGrpSpPr>
        <p:grpSpPr bwMode="auto">
          <a:xfrm>
            <a:off x="1774825" y="620713"/>
            <a:ext cx="7327900" cy="685800"/>
            <a:chOff x="144" y="384"/>
            <a:chExt cx="4616" cy="432"/>
          </a:xfrm>
        </p:grpSpPr>
        <p:sp>
          <p:nvSpPr>
            <p:cNvPr id="54287" name="Rectangle 26">
              <a:hlinkClick r:id="rId2" action="ppaction://hlinksldjump"/>
              <a:extLst>
                <a:ext uri="{FF2B5EF4-FFF2-40B4-BE49-F238E27FC236}">
                  <a16:creationId xmlns:a16="http://schemas.microsoft.com/office/drawing/2014/main" id="{8C91D856-A665-43A4-A614-C2B1E284ACC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54288" name="Picture 27" descr="图片1">
              <a:extLst>
                <a:ext uri="{FF2B5EF4-FFF2-40B4-BE49-F238E27FC236}">
                  <a16:creationId xmlns:a16="http://schemas.microsoft.com/office/drawing/2014/main" id="{6AFA533F-4F33-4C03-A2A9-539A3D5F967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84" name="Group 28">
            <a:extLst>
              <a:ext uri="{FF2B5EF4-FFF2-40B4-BE49-F238E27FC236}">
                <a16:creationId xmlns:a16="http://schemas.microsoft.com/office/drawing/2014/main" id="{5E86C410-59F6-45BF-989E-4C6C7EE407F6}"/>
              </a:ext>
            </a:extLst>
          </p:cNvPr>
          <p:cNvGrpSpPr>
            <a:grpSpLocks/>
          </p:cNvGrpSpPr>
          <p:nvPr/>
        </p:nvGrpSpPr>
        <p:grpSpPr bwMode="auto">
          <a:xfrm>
            <a:off x="1752600" y="1395413"/>
            <a:ext cx="3048000" cy="533400"/>
            <a:chOff x="144" y="816"/>
            <a:chExt cx="2688" cy="336"/>
          </a:xfrm>
        </p:grpSpPr>
        <p:sp>
          <p:nvSpPr>
            <p:cNvPr id="54285" name="Rectangle 29">
              <a:extLst>
                <a:ext uri="{FF2B5EF4-FFF2-40B4-BE49-F238E27FC236}">
                  <a16:creationId xmlns:a16="http://schemas.microsoft.com/office/drawing/2014/main" id="{57467821-75B9-4726-AF57-6D0B857C0D54}"/>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54286" name="Line 30">
              <a:extLst>
                <a:ext uri="{FF2B5EF4-FFF2-40B4-BE49-F238E27FC236}">
                  <a16:creationId xmlns:a16="http://schemas.microsoft.com/office/drawing/2014/main" id="{29D893CE-3302-4B80-B9A1-DE05FD2EB84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a:extLst>
              <a:ext uri="{FF2B5EF4-FFF2-40B4-BE49-F238E27FC236}">
                <a16:creationId xmlns:a16="http://schemas.microsoft.com/office/drawing/2014/main" id="{7B6558B1-0DDE-4202-B700-709A4404FB54}"/>
              </a:ext>
            </a:extLst>
          </p:cNvPr>
          <p:cNvGrpSpPr>
            <a:grpSpLocks/>
          </p:cNvGrpSpPr>
          <p:nvPr/>
        </p:nvGrpSpPr>
        <p:grpSpPr bwMode="auto">
          <a:xfrm>
            <a:off x="1524000" y="381000"/>
            <a:ext cx="228600" cy="6248400"/>
            <a:chOff x="0" y="240"/>
            <a:chExt cx="144" cy="3936"/>
          </a:xfrm>
        </p:grpSpPr>
        <p:grpSp>
          <p:nvGrpSpPr>
            <p:cNvPr id="55308" name="Group 3">
              <a:extLst>
                <a:ext uri="{FF2B5EF4-FFF2-40B4-BE49-F238E27FC236}">
                  <a16:creationId xmlns:a16="http://schemas.microsoft.com/office/drawing/2014/main" id="{70D11283-3938-49A3-B46A-2FF518D77041}"/>
                </a:ext>
              </a:extLst>
            </p:cNvPr>
            <p:cNvGrpSpPr>
              <a:grpSpLocks/>
            </p:cNvGrpSpPr>
            <p:nvPr/>
          </p:nvGrpSpPr>
          <p:grpSpPr bwMode="auto">
            <a:xfrm>
              <a:off x="0" y="240"/>
              <a:ext cx="96" cy="3936"/>
              <a:chOff x="-8" y="768"/>
              <a:chExt cx="136" cy="3552"/>
            </a:xfrm>
          </p:grpSpPr>
          <p:sp>
            <p:nvSpPr>
              <p:cNvPr id="55310" name="Rectangle 4">
                <a:extLst>
                  <a:ext uri="{FF2B5EF4-FFF2-40B4-BE49-F238E27FC236}">
                    <a16:creationId xmlns:a16="http://schemas.microsoft.com/office/drawing/2014/main" id="{DED436C8-9CA9-4516-864D-714605D607C4}"/>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5311" name="Line 5">
                <a:extLst>
                  <a:ext uri="{FF2B5EF4-FFF2-40B4-BE49-F238E27FC236}">
                    <a16:creationId xmlns:a16="http://schemas.microsoft.com/office/drawing/2014/main" id="{C4995262-9D86-418D-AD60-D95584825773}"/>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5309" name="Line 18">
              <a:extLst>
                <a:ext uri="{FF2B5EF4-FFF2-40B4-BE49-F238E27FC236}">
                  <a16:creationId xmlns:a16="http://schemas.microsoft.com/office/drawing/2014/main" id="{2BC894E4-FA48-4B28-A8F6-E7CFA164AA8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55299" name="AutoShape 3">
            <a:extLst>
              <a:ext uri="{FF2B5EF4-FFF2-40B4-BE49-F238E27FC236}">
                <a16:creationId xmlns:a16="http://schemas.microsoft.com/office/drawing/2014/main" id="{99907094-70AA-4D23-BD74-83C903572785}"/>
              </a:ext>
            </a:extLst>
          </p:cNvPr>
          <p:cNvSpPr>
            <a:spLocks noChangeArrowheads="1"/>
          </p:cNvSpPr>
          <p:nvPr/>
        </p:nvSpPr>
        <p:spPr bwMode="auto">
          <a:xfrm>
            <a:off x="1919289" y="1412876"/>
            <a:ext cx="4752975" cy="1800225"/>
          </a:xfrm>
          <a:prstGeom prst="roundRect">
            <a:avLst>
              <a:gd name="adj" fmla="val 50000"/>
            </a:avLst>
          </a:prstGeom>
          <a:solidFill>
            <a:srgbClr val="CC6600">
              <a:alpha val="59999"/>
            </a:srgbClr>
          </a:solidFill>
          <a:ln w="19050" algn="ctr">
            <a:solidFill>
              <a:schemeClr val="bg1"/>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latin typeface="Arial" panose="020B0604020202020204" pitchFamily="34" charset="0"/>
                <a:ea typeface="黑体" panose="02010609060101010101" pitchFamily="49" charset="-122"/>
              </a:rPr>
              <a:t>Friedreich ataxia with </a:t>
            </a:r>
          </a:p>
          <a:p>
            <a:pPr eaLnBrk="1" hangingPunct="1">
              <a:spcBef>
                <a:spcPct val="0"/>
              </a:spcBef>
            </a:pPr>
            <a:r>
              <a:rPr lang="en-US" altLang="zh-CN" b="1">
                <a:latin typeface="Arial" panose="020B0604020202020204" pitchFamily="34" charset="0"/>
                <a:ea typeface="黑体" panose="02010609060101010101" pitchFamily="49" charset="-122"/>
              </a:rPr>
              <a:t>retained reflexes</a:t>
            </a:r>
          </a:p>
          <a:p>
            <a:pPr eaLnBrk="1" hangingPunct="1">
              <a:spcBef>
                <a:spcPct val="0"/>
              </a:spcBef>
            </a:pPr>
            <a:r>
              <a:rPr lang="en-US" altLang="zh-CN" b="1">
                <a:latin typeface="Arial" panose="020B0604020202020204" pitchFamily="34" charset="0"/>
                <a:ea typeface="黑体" panose="02010609060101010101" pitchFamily="49" charset="-122"/>
              </a:rPr>
              <a:t>FARR</a:t>
            </a:r>
          </a:p>
        </p:txBody>
      </p:sp>
      <p:sp>
        <p:nvSpPr>
          <p:cNvPr id="55300" name="AutoShape 5">
            <a:extLst>
              <a:ext uri="{FF2B5EF4-FFF2-40B4-BE49-F238E27FC236}">
                <a16:creationId xmlns:a16="http://schemas.microsoft.com/office/drawing/2014/main" id="{48A98BA6-9326-48CB-964D-B06D28DE0FBE}"/>
              </a:ext>
            </a:extLst>
          </p:cNvPr>
          <p:cNvSpPr>
            <a:spLocks noChangeArrowheads="1"/>
          </p:cNvSpPr>
          <p:nvPr/>
        </p:nvSpPr>
        <p:spPr bwMode="auto">
          <a:xfrm>
            <a:off x="6167438" y="1555750"/>
            <a:ext cx="4500562" cy="1728788"/>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rgbClr val="CC6600"/>
              </a:buClr>
              <a:buSzPct val="75000"/>
              <a:buFont typeface="Wingdings 2" panose="05020102010507070707" pitchFamily="18" charset="2"/>
              <a:buChar char="E"/>
            </a:pPr>
            <a:r>
              <a:rPr lang="zh-CN" altLang="en-US" b="1">
                <a:latin typeface="宋体" panose="02010600030101010101" pitchFamily="2" charset="-122"/>
              </a:rPr>
              <a:t>腱反射保留甚至亢进</a:t>
            </a:r>
          </a:p>
          <a:p>
            <a:pPr eaLnBrk="1" hangingPunct="1">
              <a:lnSpc>
                <a:spcPct val="80000"/>
              </a:lnSpc>
              <a:buClr>
                <a:srgbClr val="CC6600"/>
              </a:buClr>
              <a:buSzPct val="75000"/>
              <a:buFont typeface="Wingdings 2" panose="05020102010507070707" pitchFamily="18" charset="2"/>
              <a:buChar char="E"/>
            </a:pPr>
            <a:r>
              <a:rPr lang="zh-CN" altLang="en-US" b="1"/>
              <a:t>伴有</a:t>
            </a:r>
            <a:r>
              <a:rPr lang="zh-CN" altLang="en-US" b="1">
                <a:latin typeface="宋体" panose="02010600030101010101" pitchFamily="2" charset="-122"/>
              </a:rPr>
              <a:t>肢体痉挛</a:t>
            </a:r>
          </a:p>
          <a:p>
            <a:pPr eaLnBrk="1" hangingPunct="1">
              <a:lnSpc>
                <a:spcPct val="80000"/>
              </a:lnSpc>
              <a:buClr>
                <a:srgbClr val="CC6600"/>
              </a:buClr>
              <a:buSzPct val="75000"/>
              <a:buFont typeface="Wingdings 2" panose="05020102010507070707" pitchFamily="18" charset="2"/>
              <a:buChar char="E"/>
            </a:pPr>
            <a:r>
              <a:rPr lang="zh-CN" altLang="en-US" b="1">
                <a:latin typeface="宋体" panose="02010600030101010101" pitchFamily="2" charset="-122"/>
              </a:rPr>
              <a:t>无脊柱后侧凸和心脏病</a:t>
            </a:r>
          </a:p>
        </p:txBody>
      </p:sp>
      <p:sp>
        <p:nvSpPr>
          <p:cNvPr id="55301" name="AutoShape 3">
            <a:extLst>
              <a:ext uri="{FF2B5EF4-FFF2-40B4-BE49-F238E27FC236}">
                <a16:creationId xmlns:a16="http://schemas.microsoft.com/office/drawing/2014/main" id="{E292DE0E-5A3A-4022-B0E4-FDC8D0382421}"/>
              </a:ext>
            </a:extLst>
          </p:cNvPr>
          <p:cNvSpPr>
            <a:spLocks noChangeArrowheads="1"/>
          </p:cNvSpPr>
          <p:nvPr/>
        </p:nvSpPr>
        <p:spPr bwMode="auto">
          <a:xfrm>
            <a:off x="1919289" y="3860801"/>
            <a:ext cx="5113337" cy="2447925"/>
          </a:xfrm>
          <a:prstGeom prst="roundRect">
            <a:avLst>
              <a:gd name="adj" fmla="val 50000"/>
            </a:avLst>
          </a:prstGeom>
          <a:solidFill>
            <a:srgbClr val="99CCFF">
              <a:alpha val="59999"/>
            </a:srgbClr>
          </a:solidFill>
          <a:ln w="19050" algn="ctr">
            <a:solidFill>
              <a:schemeClr val="bg1"/>
            </a:solidFill>
            <a:prstDash val="sysDot"/>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spcBef>
                <a:spcPct val="0"/>
              </a:spcBef>
            </a:pPr>
            <a:endParaRPr lang="zh-CN" altLang="zh-CN" sz="2400" b="1"/>
          </a:p>
        </p:txBody>
      </p:sp>
      <p:sp>
        <p:nvSpPr>
          <p:cNvPr id="55302" name="AutoShape 25">
            <a:extLst>
              <a:ext uri="{FF2B5EF4-FFF2-40B4-BE49-F238E27FC236}">
                <a16:creationId xmlns:a16="http://schemas.microsoft.com/office/drawing/2014/main" id="{EB04531D-692F-4ACE-B109-1611A509FFD5}"/>
              </a:ext>
            </a:extLst>
          </p:cNvPr>
          <p:cNvSpPr>
            <a:spLocks noChangeArrowheads="1"/>
          </p:cNvSpPr>
          <p:nvPr/>
        </p:nvSpPr>
        <p:spPr bwMode="auto">
          <a:xfrm>
            <a:off x="4078289" y="2924175"/>
            <a:ext cx="4897437" cy="1081088"/>
          </a:xfrm>
          <a:prstGeom prst="flowChartDecision">
            <a:avLst/>
          </a:prstGeom>
          <a:solidFill>
            <a:schemeClr val="accent1"/>
          </a:solidFill>
          <a:ln w="9525" algn="ctr">
            <a:solidFill>
              <a:schemeClr val="tx1"/>
            </a:solidFill>
            <a:miter lim="800000"/>
            <a:headEnd/>
            <a:tailEnd/>
          </a:ln>
          <a:effectLst>
            <a:prstShdw prst="shdw13" dist="53882" dir="13500000">
              <a:schemeClr val="bg2">
                <a:alpha val="50000"/>
              </a:schemeClr>
            </a:prstShdw>
          </a:effec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sz="3600" b="1"/>
              <a:t>变异型</a:t>
            </a:r>
          </a:p>
        </p:txBody>
      </p:sp>
      <p:sp>
        <p:nvSpPr>
          <p:cNvPr id="55303" name="Rectangle 26">
            <a:extLst>
              <a:ext uri="{FF2B5EF4-FFF2-40B4-BE49-F238E27FC236}">
                <a16:creationId xmlns:a16="http://schemas.microsoft.com/office/drawing/2014/main" id="{8E7870BD-E42F-4A73-8274-FA0110767D77}"/>
              </a:ext>
            </a:extLst>
          </p:cNvPr>
          <p:cNvSpPr>
            <a:spLocks noChangeArrowheads="1"/>
          </p:cNvSpPr>
          <p:nvPr/>
        </p:nvSpPr>
        <p:spPr bwMode="auto">
          <a:xfrm>
            <a:off x="1631951" y="4178301"/>
            <a:ext cx="4824413" cy="216059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algn="ctr" eaLnBrk="1" hangingPunct="1"/>
            <a:r>
              <a:rPr lang="en-US" altLang="zh-CN" sz="2400" b="1">
                <a:latin typeface="Arial" panose="020B0604020202020204" pitchFamily="34" charset="0"/>
              </a:rPr>
              <a:t>Late-onset Friedreich ataxia</a:t>
            </a:r>
          </a:p>
          <a:p>
            <a:pPr lvl="1" algn="ctr" eaLnBrk="1" hangingPunct="1"/>
            <a:r>
              <a:rPr lang="en-US" altLang="zh-CN" sz="2400" b="1">
                <a:latin typeface="Arial" panose="020B0604020202020204" pitchFamily="34" charset="0"/>
              </a:rPr>
              <a:t>LOFA 25</a:t>
            </a:r>
            <a:r>
              <a:rPr lang="zh-CN" altLang="en-US" sz="2400" b="1">
                <a:latin typeface="Arial" panose="020B0604020202020204" pitchFamily="34" charset="0"/>
              </a:rPr>
              <a:t>岁后起病</a:t>
            </a:r>
          </a:p>
          <a:p>
            <a:pPr lvl="1" algn="ctr" eaLnBrk="1" hangingPunct="1"/>
            <a:r>
              <a:rPr lang="en-US" altLang="zh-CN" sz="2400" b="1">
                <a:latin typeface="Arial" panose="020B0604020202020204" pitchFamily="34" charset="0"/>
              </a:rPr>
              <a:t>Very- Late-onset Friedreich ataxia</a:t>
            </a:r>
          </a:p>
          <a:p>
            <a:pPr lvl="1" algn="ctr" eaLnBrk="1" hangingPunct="1"/>
            <a:r>
              <a:rPr lang="en-US" altLang="zh-CN" sz="2400" b="1">
                <a:latin typeface="Arial" panose="020B0604020202020204" pitchFamily="34" charset="0"/>
              </a:rPr>
              <a:t>VLOFA 40</a:t>
            </a:r>
            <a:r>
              <a:rPr lang="zh-CN" altLang="en-US" sz="2400" b="1">
                <a:latin typeface="Arial" panose="020B0604020202020204" pitchFamily="34" charset="0"/>
              </a:rPr>
              <a:t>岁后起病</a:t>
            </a:r>
          </a:p>
        </p:txBody>
      </p:sp>
      <p:sp>
        <p:nvSpPr>
          <p:cNvPr id="55304" name="AutoShape 5">
            <a:extLst>
              <a:ext uri="{FF2B5EF4-FFF2-40B4-BE49-F238E27FC236}">
                <a16:creationId xmlns:a16="http://schemas.microsoft.com/office/drawing/2014/main" id="{63DDDAC0-D7B2-4E6C-984E-67E240B17243}"/>
              </a:ext>
            </a:extLst>
          </p:cNvPr>
          <p:cNvSpPr>
            <a:spLocks noChangeArrowheads="1"/>
          </p:cNvSpPr>
          <p:nvPr/>
        </p:nvSpPr>
        <p:spPr bwMode="auto">
          <a:xfrm>
            <a:off x="6600826" y="4508501"/>
            <a:ext cx="4067175" cy="1584325"/>
          </a:xfrm>
          <a:prstGeom prst="roundRect">
            <a:avLst>
              <a:gd name="adj" fmla="val 8366"/>
            </a:avLst>
          </a:prstGeom>
          <a:solidFill>
            <a:schemeClr val="accent1">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SzPct val="75000"/>
              <a:buFont typeface="Wingdings 2" panose="05020102010507070707" pitchFamily="18" charset="2"/>
              <a:buChar char="E"/>
            </a:pPr>
            <a:r>
              <a:rPr lang="zh-CN" altLang="en-US" b="1">
                <a:latin typeface="Arial" panose="020B0604020202020204" pitchFamily="34" charset="0"/>
              </a:rPr>
              <a:t>骨骼畸形的发生率低</a:t>
            </a:r>
          </a:p>
          <a:p>
            <a:pPr eaLnBrk="1" hangingPunct="1">
              <a:lnSpc>
                <a:spcPct val="80000"/>
              </a:lnSpc>
              <a:buClr>
                <a:schemeClr val="hlink"/>
              </a:buClr>
              <a:buSzPct val="75000"/>
              <a:buFont typeface="Wingdings 2" panose="05020102010507070707" pitchFamily="18" charset="2"/>
              <a:buChar char="E"/>
            </a:pPr>
            <a:r>
              <a:rPr lang="zh-CN" altLang="en-US" b="1">
                <a:latin typeface="Arial" panose="020B0604020202020204" pitchFamily="34" charset="0"/>
              </a:rPr>
              <a:t>视觉诱发电位正常</a:t>
            </a:r>
          </a:p>
          <a:p>
            <a:pPr eaLnBrk="1" hangingPunct="1">
              <a:lnSpc>
                <a:spcPct val="80000"/>
              </a:lnSpc>
              <a:buClr>
                <a:schemeClr val="hlink"/>
              </a:buClr>
              <a:buSzPct val="75000"/>
              <a:buFont typeface="Wingdings 2" panose="05020102010507070707" pitchFamily="18" charset="2"/>
              <a:buChar char="E"/>
            </a:pPr>
            <a:r>
              <a:rPr lang="zh-CN" altLang="en-US" b="1">
                <a:latin typeface="Arial" panose="020B0604020202020204" pitchFamily="34" charset="0"/>
              </a:rPr>
              <a:t>病程进展较慢</a:t>
            </a:r>
          </a:p>
        </p:txBody>
      </p:sp>
      <p:grpSp>
        <p:nvGrpSpPr>
          <p:cNvPr id="55305" name="Group 27">
            <a:extLst>
              <a:ext uri="{FF2B5EF4-FFF2-40B4-BE49-F238E27FC236}">
                <a16:creationId xmlns:a16="http://schemas.microsoft.com/office/drawing/2014/main" id="{6C72524C-3AB0-492A-B53E-566897E26A35}"/>
              </a:ext>
            </a:extLst>
          </p:cNvPr>
          <p:cNvGrpSpPr>
            <a:grpSpLocks/>
          </p:cNvGrpSpPr>
          <p:nvPr/>
        </p:nvGrpSpPr>
        <p:grpSpPr bwMode="auto">
          <a:xfrm>
            <a:off x="1774825" y="620713"/>
            <a:ext cx="7327900" cy="685800"/>
            <a:chOff x="144" y="384"/>
            <a:chExt cx="4616" cy="432"/>
          </a:xfrm>
        </p:grpSpPr>
        <p:sp>
          <p:nvSpPr>
            <p:cNvPr id="55306" name="Rectangle 28">
              <a:hlinkClick r:id="rId2" action="ppaction://hlinksldjump"/>
              <a:extLst>
                <a:ext uri="{FF2B5EF4-FFF2-40B4-BE49-F238E27FC236}">
                  <a16:creationId xmlns:a16="http://schemas.microsoft.com/office/drawing/2014/main" id="{63CCEE47-CE21-400C-82B7-5C7962BB3A63}"/>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55307" name="Picture 29" descr="图片1">
              <a:extLst>
                <a:ext uri="{FF2B5EF4-FFF2-40B4-BE49-F238E27FC236}">
                  <a16:creationId xmlns:a16="http://schemas.microsoft.com/office/drawing/2014/main" id="{8560F722-DB4C-49FD-98F1-F236F62FF19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a:extLst>
              <a:ext uri="{FF2B5EF4-FFF2-40B4-BE49-F238E27FC236}">
                <a16:creationId xmlns:a16="http://schemas.microsoft.com/office/drawing/2014/main" id="{CD20DF8E-FF62-48E7-BA38-BA4BF1F44405}"/>
              </a:ext>
            </a:extLst>
          </p:cNvPr>
          <p:cNvGrpSpPr>
            <a:grpSpLocks/>
          </p:cNvGrpSpPr>
          <p:nvPr/>
        </p:nvGrpSpPr>
        <p:grpSpPr bwMode="auto">
          <a:xfrm>
            <a:off x="1524000" y="381000"/>
            <a:ext cx="228600" cy="6248400"/>
            <a:chOff x="0" y="240"/>
            <a:chExt cx="144" cy="3936"/>
          </a:xfrm>
        </p:grpSpPr>
        <p:grpSp>
          <p:nvGrpSpPr>
            <p:cNvPr id="56358" name="Group 3">
              <a:extLst>
                <a:ext uri="{FF2B5EF4-FFF2-40B4-BE49-F238E27FC236}">
                  <a16:creationId xmlns:a16="http://schemas.microsoft.com/office/drawing/2014/main" id="{B32676D5-C010-41B8-9169-E0A9AAF1D35A}"/>
                </a:ext>
              </a:extLst>
            </p:cNvPr>
            <p:cNvGrpSpPr>
              <a:grpSpLocks/>
            </p:cNvGrpSpPr>
            <p:nvPr/>
          </p:nvGrpSpPr>
          <p:grpSpPr bwMode="auto">
            <a:xfrm>
              <a:off x="0" y="240"/>
              <a:ext cx="96" cy="3936"/>
              <a:chOff x="-8" y="768"/>
              <a:chExt cx="136" cy="3552"/>
            </a:xfrm>
          </p:grpSpPr>
          <p:sp>
            <p:nvSpPr>
              <p:cNvPr id="56360" name="Rectangle 4">
                <a:extLst>
                  <a:ext uri="{FF2B5EF4-FFF2-40B4-BE49-F238E27FC236}">
                    <a16:creationId xmlns:a16="http://schemas.microsoft.com/office/drawing/2014/main" id="{02DF481E-5A64-4BF0-848A-2DFFD245509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6361" name="Line 5">
                <a:extLst>
                  <a:ext uri="{FF2B5EF4-FFF2-40B4-BE49-F238E27FC236}">
                    <a16:creationId xmlns:a16="http://schemas.microsoft.com/office/drawing/2014/main" id="{E42F1FF2-579C-4C2B-ADED-7E57AC63F92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6359" name="Line 18">
              <a:extLst>
                <a:ext uri="{FF2B5EF4-FFF2-40B4-BE49-F238E27FC236}">
                  <a16:creationId xmlns:a16="http://schemas.microsoft.com/office/drawing/2014/main" id="{A328A066-0E01-4909-A975-0A435BE26C0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366613" name="AutoShape 21">
            <a:extLst>
              <a:ext uri="{FF2B5EF4-FFF2-40B4-BE49-F238E27FC236}">
                <a16:creationId xmlns:a16="http://schemas.microsoft.com/office/drawing/2014/main" id="{76D1E741-97F8-425B-B1E2-DD55245BAE51}"/>
              </a:ext>
            </a:extLst>
          </p:cNvPr>
          <p:cNvSpPr>
            <a:spLocks noChangeArrowheads="1"/>
          </p:cNvSpPr>
          <p:nvPr/>
        </p:nvSpPr>
        <p:spPr bwMode="gray">
          <a:xfrm rot="5400000">
            <a:off x="7169150" y="3111500"/>
            <a:ext cx="3703638" cy="2116138"/>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a:srgbClr val="1C1C1C">
                <a:alpha val="50000"/>
              </a:srgbClr>
            </a:prstShdw>
          </a:effectLst>
        </p:spPr>
        <p:txBody>
          <a:bodyPr wrap="none" anchor="ctr"/>
          <a:lstStyle/>
          <a:p>
            <a:pPr>
              <a:defRPr/>
            </a:pPr>
            <a:endParaRPr lang="zh-CN" altLang="en-US"/>
          </a:p>
        </p:txBody>
      </p:sp>
      <p:sp>
        <p:nvSpPr>
          <p:cNvPr id="366614" name="AutoShape 22">
            <a:extLst>
              <a:ext uri="{FF2B5EF4-FFF2-40B4-BE49-F238E27FC236}">
                <a16:creationId xmlns:a16="http://schemas.microsoft.com/office/drawing/2014/main" id="{F212306E-2E0D-4E21-92D3-762B6FF52CA5}"/>
              </a:ext>
            </a:extLst>
          </p:cNvPr>
          <p:cNvSpPr>
            <a:spLocks noChangeArrowheads="1"/>
          </p:cNvSpPr>
          <p:nvPr/>
        </p:nvSpPr>
        <p:spPr bwMode="gray">
          <a:xfrm rot="5400000">
            <a:off x="1924050" y="2905125"/>
            <a:ext cx="3703638" cy="2427288"/>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a:srgbClr val="1C1C1C">
                <a:alpha val="50000"/>
              </a:srgbClr>
            </a:prstShdw>
          </a:effectLst>
        </p:spPr>
        <p:txBody>
          <a:bodyPr wrap="none" anchor="ctr"/>
          <a:lstStyle/>
          <a:p>
            <a:pPr>
              <a:defRPr/>
            </a:pPr>
            <a:endParaRPr lang="zh-CN" altLang="en-US"/>
          </a:p>
        </p:txBody>
      </p:sp>
      <p:sp>
        <p:nvSpPr>
          <p:cNvPr id="56329" name="Text Box 23">
            <a:extLst>
              <a:ext uri="{FF2B5EF4-FFF2-40B4-BE49-F238E27FC236}">
                <a16:creationId xmlns:a16="http://schemas.microsoft.com/office/drawing/2014/main" id="{860C913A-53D0-4ACD-B62B-30F9EFFBD429}"/>
              </a:ext>
            </a:extLst>
          </p:cNvPr>
          <p:cNvSpPr txBox="1">
            <a:spLocks noChangeArrowheads="1"/>
          </p:cNvSpPr>
          <p:nvPr/>
        </p:nvSpPr>
        <p:spPr bwMode="gray">
          <a:xfrm>
            <a:off x="2093914" y="3973513"/>
            <a:ext cx="29876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lnSpc>
                <a:spcPct val="80000"/>
              </a:lnSpc>
            </a:pPr>
            <a:r>
              <a:rPr lang="zh-CN" altLang="en-US" b="1"/>
              <a:t>心电图</a:t>
            </a:r>
          </a:p>
          <a:p>
            <a:pPr lvl="1" eaLnBrk="1" hangingPunct="1">
              <a:lnSpc>
                <a:spcPct val="80000"/>
              </a:lnSpc>
            </a:pPr>
            <a:r>
              <a:rPr lang="zh-CN" altLang="en-US" b="1"/>
              <a:t>超声心动图</a:t>
            </a:r>
          </a:p>
          <a:p>
            <a:pPr lvl="1" eaLnBrk="1" hangingPunct="1">
              <a:lnSpc>
                <a:spcPct val="80000"/>
              </a:lnSpc>
            </a:pPr>
            <a:r>
              <a:rPr lang="zh-CN" altLang="en-US" b="1"/>
              <a:t>神经传导速度</a:t>
            </a:r>
          </a:p>
          <a:p>
            <a:pPr lvl="1" eaLnBrk="1" hangingPunct="1">
              <a:lnSpc>
                <a:spcPct val="80000"/>
              </a:lnSpc>
            </a:pPr>
            <a:r>
              <a:rPr lang="zh-CN" altLang="en-US" b="1"/>
              <a:t>视觉诱发电位</a:t>
            </a:r>
          </a:p>
        </p:txBody>
      </p:sp>
      <p:sp>
        <p:nvSpPr>
          <p:cNvPr id="366616" name="AutoShape 24">
            <a:extLst>
              <a:ext uri="{FF2B5EF4-FFF2-40B4-BE49-F238E27FC236}">
                <a16:creationId xmlns:a16="http://schemas.microsoft.com/office/drawing/2014/main" id="{10E1FEC5-0A39-405F-91E5-F5A693C942E8}"/>
              </a:ext>
            </a:extLst>
          </p:cNvPr>
          <p:cNvSpPr>
            <a:spLocks noChangeArrowheads="1"/>
          </p:cNvSpPr>
          <p:nvPr/>
        </p:nvSpPr>
        <p:spPr bwMode="gray">
          <a:xfrm rot="5400000">
            <a:off x="4601369" y="3132932"/>
            <a:ext cx="3703638" cy="1971675"/>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a:srgbClr val="1C1C1C">
                <a:alpha val="50000"/>
              </a:srgbClr>
            </a:prstShdw>
          </a:effectLst>
        </p:spPr>
        <p:txBody>
          <a:bodyPr wrap="none" anchor="ctr"/>
          <a:lstStyle/>
          <a:p>
            <a:pPr>
              <a:defRPr/>
            </a:pPr>
            <a:endParaRPr lang="zh-CN" altLang="en-US"/>
          </a:p>
        </p:txBody>
      </p:sp>
      <p:sp>
        <p:nvSpPr>
          <p:cNvPr id="56333" name="Text Box 25">
            <a:extLst>
              <a:ext uri="{FF2B5EF4-FFF2-40B4-BE49-F238E27FC236}">
                <a16:creationId xmlns:a16="http://schemas.microsoft.com/office/drawing/2014/main" id="{84B6C7AA-AD69-4BCF-881E-134F772915A4}"/>
              </a:ext>
            </a:extLst>
          </p:cNvPr>
          <p:cNvSpPr txBox="1">
            <a:spLocks noChangeArrowheads="1"/>
          </p:cNvSpPr>
          <p:nvPr/>
        </p:nvSpPr>
        <p:spPr bwMode="gray">
          <a:xfrm>
            <a:off x="5629276" y="4191000"/>
            <a:ext cx="15414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t>X-ray</a:t>
            </a:r>
          </a:p>
          <a:p>
            <a:pPr algn="ctr" eaLnBrk="1" hangingPunct="1">
              <a:spcBef>
                <a:spcPct val="0"/>
              </a:spcBef>
            </a:pPr>
            <a:r>
              <a:rPr lang="en-US" altLang="zh-CN" b="1"/>
              <a:t> CT</a:t>
            </a:r>
          </a:p>
          <a:p>
            <a:pPr algn="ctr" eaLnBrk="1" hangingPunct="1">
              <a:spcBef>
                <a:spcPct val="0"/>
              </a:spcBef>
            </a:pPr>
            <a:r>
              <a:rPr lang="en-US" altLang="zh-CN" b="1"/>
              <a:t>MRI</a:t>
            </a:r>
          </a:p>
        </p:txBody>
      </p:sp>
      <p:sp>
        <p:nvSpPr>
          <p:cNvPr id="56334" name="Text Box 30">
            <a:extLst>
              <a:ext uri="{FF2B5EF4-FFF2-40B4-BE49-F238E27FC236}">
                <a16:creationId xmlns:a16="http://schemas.microsoft.com/office/drawing/2014/main" id="{69796E71-4A1F-4315-BA58-FCF07771F2A4}"/>
              </a:ext>
            </a:extLst>
          </p:cNvPr>
          <p:cNvSpPr txBox="1">
            <a:spLocks noChangeArrowheads="1"/>
          </p:cNvSpPr>
          <p:nvPr/>
        </p:nvSpPr>
        <p:spPr bwMode="auto">
          <a:xfrm>
            <a:off x="8323263" y="2606676"/>
            <a:ext cx="1331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分生学</a:t>
            </a:r>
          </a:p>
        </p:txBody>
      </p:sp>
      <p:sp>
        <p:nvSpPr>
          <p:cNvPr id="56335" name="Text Box 31">
            <a:extLst>
              <a:ext uri="{FF2B5EF4-FFF2-40B4-BE49-F238E27FC236}">
                <a16:creationId xmlns:a16="http://schemas.microsoft.com/office/drawing/2014/main" id="{54B093A4-46FB-4069-8B82-A4CEAAD9521B}"/>
              </a:ext>
            </a:extLst>
          </p:cNvPr>
          <p:cNvSpPr txBox="1">
            <a:spLocks noChangeArrowheads="1"/>
          </p:cNvSpPr>
          <p:nvPr/>
        </p:nvSpPr>
        <p:spPr bwMode="auto">
          <a:xfrm>
            <a:off x="5946775" y="2606676"/>
            <a:ext cx="129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影像学</a:t>
            </a:r>
          </a:p>
        </p:txBody>
      </p:sp>
      <p:pic>
        <p:nvPicPr>
          <p:cNvPr id="56336" name="Picture 32" descr="O_chevron001">
            <a:extLst>
              <a:ext uri="{FF2B5EF4-FFF2-40B4-BE49-F238E27FC236}">
                <a16:creationId xmlns:a16="http://schemas.microsoft.com/office/drawing/2014/main" id="{77BE8389-435F-44B0-9582-3B3BD433C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225" y="3541714"/>
            <a:ext cx="41275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33" descr="O_chevron001">
            <a:extLst>
              <a:ext uri="{FF2B5EF4-FFF2-40B4-BE49-F238E27FC236}">
                <a16:creationId xmlns:a16="http://schemas.microsoft.com/office/drawing/2014/main" id="{00CECF97-286C-49F3-A7C1-B27889462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825" y="3470275"/>
            <a:ext cx="4127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Picture 34" descr="O_chevron001">
            <a:extLst>
              <a:ext uri="{FF2B5EF4-FFF2-40B4-BE49-F238E27FC236}">
                <a16:creationId xmlns:a16="http://schemas.microsoft.com/office/drawing/2014/main" id="{A58B81EC-B48A-4B84-A9CA-735786C29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025" y="3541714"/>
            <a:ext cx="41275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9" name="Text Box 35">
            <a:extLst>
              <a:ext uri="{FF2B5EF4-FFF2-40B4-BE49-F238E27FC236}">
                <a16:creationId xmlns:a16="http://schemas.microsoft.com/office/drawing/2014/main" id="{AB621405-BF5F-429A-83DF-A08FB888D546}"/>
              </a:ext>
            </a:extLst>
          </p:cNvPr>
          <p:cNvSpPr txBox="1">
            <a:spLocks noChangeArrowheads="1"/>
          </p:cNvSpPr>
          <p:nvPr/>
        </p:nvSpPr>
        <p:spPr bwMode="gray">
          <a:xfrm>
            <a:off x="8096251" y="4446588"/>
            <a:ext cx="1882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基因检测</a:t>
            </a:r>
          </a:p>
        </p:txBody>
      </p:sp>
      <p:grpSp>
        <p:nvGrpSpPr>
          <p:cNvPr id="56340" name="Group 40">
            <a:extLst>
              <a:ext uri="{FF2B5EF4-FFF2-40B4-BE49-F238E27FC236}">
                <a16:creationId xmlns:a16="http://schemas.microsoft.com/office/drawing/2014/main" id="{A43D2D45-4008-4B8F-A855-9EE747324972}"/>
              </a:ext>
            </a:extLst>
          </p:cNvPr>
          <p:cNvGrpSpPr>
            <a:grpSpLocks/>
          </p:cNvGrpSpPr>
          <p:nvPr/>
        </p:nvGrpSpPr>
        <p:grpSpPr bwMode="auto">
          <a:xfrm>
            <a:off x="5588000" y="2390775"/>
            <a:ext cx="1727200" cy="863600"/>
            <a:chOff x="4320" y="1152"/>
            <a:chExt cx="414" cy="402"/>
          </a:xfrm>
        </p:grpSpPr>
        <p:sp>
          <p:nvSpPr>
            <p:cNvPr id="366633" name="AutoShape 41">
              <a:extLst>
                <a:ext uri="{FF2B5EF4-FFF2-40B4-BE49-F238E27FC236}">
                  <a16:creationId xmlns:a16="http://schemas.microsoft.com/office/drawing/2014/main" id="{E43B0287-53AE-4FF4-8314-8DDCA35C733A}"/>
                </a:ext>
              </a:extLst>
            </p:cNvPr>
            <p:cNvSpPr>
              <a:spLocks noChangeArrowheads="1"/>
            </p:cNvSpPr>
            <p:nvPr/>
          </p:nvSpPr>
          <p:spPr bwMode="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366634" name="Freeform 42">
              <a:extLst>
                <a:ext uri="{FF2B5EF4-FFF2-40B4-BE49-F238E27FC236}">
                  <a16:creationId xmlns:a16="http://schemas.microsoft.com/office/drawing/2014/main" id="{1A17968C-F41E-4D18-B6C9-23A0794FED32}"/>
                </a:ext>
              </a:extLst>
            </p:cNvPr>
            <p:cNvSpPr>
              <a:spLocks/>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a:noFill/>
            </a:ln>
          </p:spPr>
          <p:txBody>
            <a:bodyPr/>
            <a:lstStyle/>
            <a:p>
              <a:pPr>
                <a:defRPr/>
              </a:pPr>
              <a:endParaRPr lang="zh-CN" altLang="en-US"/>
            </a:p>
          </p:txBody>
        </p:sp>
      </p:grpSp>
      <p:grpSp>
        <p:nvGrpSpPr>
          <p:cNvPr id="56341" name="Group 36">
            <a:extLst>
              <a:ext uri="{FF2B5EF4-FFF2-40B4-BE49-F238E27FC236}">
                <a16:creationId xmlns:a16="http://schemas.microsoft.com/office/drawing/2014/main" id="{ABE44E2C-B398-41FB-8E66-EC884204215C}"/>
              </a:ext>
            </a:extLst>
          </p:cNvPr>
          <p:cNvGrpSpPr>
            <a:grpSpLocks/>
          </p:cNvGrpSpPr>
          <p:nvPr/>
        </p:nvGrpSpPr>
        <p:grpSpPr bwMode="auto">
          <a:xfrm>
            <a:off x="2706688" y="2390775"/>
            <a:ext cx="2087562" cy="863600"/>
            <a:chOff x="4320" y="1152"/>
            <a:chExt cx="414" cy="402"/>
          </a:xfrm>
        </p:grpSpPr>
        <p:sp>
          <p:nvSpPr>
            <p:cNvPr id="366629" name="AutoShape 37">
              <a:extLst>
                <a:ext uri="{FF2B5EF4-FFF2-40B4-BE49-F238E27FC236}">
                  <a16:creationId xmlns:a16="http://schemas.microsoft.com/office/drawing/2014/main" id="{C0246182-41B2-4977-B1F7-68D2BBF3C472}"/>
                </a:ext>
              </a:extLst>
            </p:cNvPr>
            <p:cNvSpPr>
              <a:spLocks noChangeArrowheads="1"/>
            </p:cNvSpPr>
            <p:nvPr/>
          </p:nvSpPr>
          <p:spPr bwMode="gray">
            <a:xfrm>
              <a:off x="4320" y="1152"/>
              <a:ext cx="414" cy="402"/>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366630" name="Freeform 38">
              <a:extLst>
                <a:ext uri="{FF2B5EF4-FFF2-40B4-BE49-F238E27FC236}">
                  <a16:creationId xmlns:a16="http://schemas.microsoft.com/office/drawing/2014/main" id="{511D3F50-49AA-4161-A137-02D063ED15C4}"/>
                </a:ext>
              </a:extLst>
            </p:cNvPr>
            <p:cNvSpPr>
              <a:spLocks/>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a:noFill/>
            </a:ln>
          </p:spPr>
          <p:txBody>
            <a:bodyPr/>
            <a:lstStyle/>
            <a:p>
              <a:pPr>
                <a:defRPr/>
              </a:pPr>
              <a:endParaRPr lang="zh-CN" altLang="en-US"/>
            </a:p>
          </p:txBody>
        </p:sp>
      </p:grpSp>
      <p:sp>
        <p:nvSpPr>
          <p:cNvPr id="56342" name="Rectangle 39">
            <a:extLst>
              <a:ext uri="{FF2B5EF4-FFF2-40B4-BE49-F238E27FC236}">
                <a16:creationId xmlns:a16="http://schemas.microsoft.com/office/drawing/2014/main" id="{31B35934-4ED1-4120-A69F-08570FD9E442}"/>
              </a:ext>
            </a:extLst>
          </p:cNvPr>
          <p:cNvSpPr>
            <a:spLocks noChangeArrowheads="1"/>
          </p:cNvSpPr>
          <p:nvPr/>
        </p:nvSpPr>
        <p:spPr bwMode="auto">
          <a:xfrm>
            <a:off x="3065463" y="2555876"/>
            <a:ext cx="1433512"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电生理  </a:t>
            </a:r>
          </a:p>
        </p:txBody>
      </p:sp>
      <p:sp>
        <p:nvSpPr>
          <p:cNvPr id="56343" name="Rectangle 43">
            <a:extLst>
              <a:ext uri="{FF2B5EF4-FFF2-40B4-BE49-F238E27FC236}">
                <a16:creationId xmlns:a16="http://schemas.microsoft.com/office/drawing/2014/main" id="{72F96777-057A-413D-A2F2-BA46151C9C9E}"/>
              </a:ext>
            </a:extLst>
          </p:cNvPr>
          <p:cNvSpPr>
            <a:spLocks noChangeArrowheads="1"/>
          </p:cNvSpPr>
          <p:nvPr/>
        </p:nvSpPr>
        <p:spPr bwMode="auto">
          <a:xfrm>
            <a:off x="5802313" y="2555876"/>
            <a:ext cx="1522412"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rPr>
              <a:t>影像学   </a:t>
            </a:r>
          </a:p>
        </p:txBody>
      </p:sp>
      <p:grpSp>
        <p:nvGrpSpPr>
          <p:cNvPr id="56344" name="Group 44">
            <a:extLst>
              <a:ext uri="{FF2B5EF4-FFF2-40B4-BE49-F238E27FC236}">
                <a16:creationId xmlns:a16="http://schemas.microsoft.com/office/drawing/2014/main" id="{124EF8ED-E3B2-45AF-8AFD-F63A1284C733}"/>
              </a:ext>
            </a:extLst>
          </p:cNvPr>
          <p:cNvGrpSpPr>
            <a:grpSpLocks/>
          </p:cNvGrpSpPr>
          <p:nvPr/>
        </p:nvGrpSpPr>
        <p:grpSpPr bwMode="auto">
          <a:xfrm>
            <a:off x="8034339" y="2462213"/>
            <a:ext cx="1944687" cy="863600"/>
            <a:chOff x="4320" y="1152"/>
            <a:chExt cx="414" cy="402"/>
          </a:xfrm>
        </p:grpSpPr>
        <p:sp>
          <p:nvSpPr>
            <p:cNvPr id="366637" name="AutoShape 45">
              <a:extLst>
                <a:ext uri="{FF2B5EF4-FFF2-40B4-BE49-F238E27FC236}">
                  <a16:creationId xmlns:a16="http://schemas.microsoft.com/office/drawing/2014/main" id="{72993119-5E15-4749-B898-B08D0F641C69}"/>
                </a:ext>
              </a:extLst>
            </p:cNvPr>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366638" name="Freeform 46">
              <a:extLst>
                <a:ext uri="{FF2B5EF4-FFF2-40B4-BE49-F238E27FC236}">
                  <a16:creationId xmlns:a16="http://schemas.microsoft.com/office/drawing/2014/main" id="{96BBC6D0-984E-4B85-8010-9836E889294C}"/>
                </a:ext>
              </a:extLst>
            </p:cNvPr>
            <p:cNvSpPr>
              <a:spLocks/>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a:noFill/>
            </a:ln>
          </p:spPr>
          <p:txBody>
            <a:bodyPr/>
            <a:lstStyle/>
            <a:p>
              <a:pPr>
                <a:defRPr/>
              </a:pPr>
              <a:endParaRPr lang="zh-CN" altLang="en-US"/>
            </a:p>
          </p:txBody>
        </p:sp>
      </p:grpSp>
      <p:sp>
        <p:nvSpPr>
          <p:cNvPr id="56345" name="Rectangle 47">
            <a:extLst>
              <a:ext uri="{FF2B5EF4-FFF2-40B4-BE49-F238E27FC236}">
                <a16:creationId xmlns:a16="http://schemas.microsoft.com/office/drawing/2014/main" id="{5EB51DDF-CDAC-41B5-BCD7-EA7D0B4ABD5B}"/>
              </a:ext>
            </a:extLst>
          </p:cNvPr>
          <p:cNvSpPr>
            <a:spLocks noChangeArrowheads="1"/>
          </p:cNvSpPr>
          <p:nvPr/>
        </p:nvSpPr>
        <p:spPr bwMode="auto">
          <a:xfrm>
            <a:off x="7962900" y="2628901"/>
            <a:ext cx="2236788"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bg1"/>
                </a:solidFill>
              </a:rPr>
              <a:t>分子生物 学  </a:t>
            </a:r>
          </a:p>
        </p:txBody>
      </p:sp>
      <p:grpSp>
        <p:nvGrpSpPr>
          <p:cNvPr id="56346" name="Group 48">
            <a:extLst>
              <a:ext uri="{FF2B5EF4-FFF2-40B4-BE49-F238E27FC236}">
                <a16:creationId xmlns:a16="http://schemas.microsoft.com/office/drawing/2014/main" id="{23E61C9A-0F5C-4E54-AE46-2DA6B589240B}"/>
              </a:ext>
            </a:extLst>
          </p:cNvPr>
          <p:cNvGrpSpPr>
            <a:grpSpLocks/>
          </p:cNvGrpSpPr>
          <p:nvPr/>
        </p:nvGrpSpPr>
        <p:grpSpPr bwMode="auto">
          <a:xfrm>
            <a:off x="1774825" y="620713"/>
            <a:ext cx="7327900" cy="685800"/>
            <a:chOff x="144" y="384"/>
            <a:chExt cx="4616" cy="432"/>
          </a:xfrm>
        </p:grpSpPr>
        <p:sp>
          <p:nvSpPr>
            <p:cNvPr id="56350" name="Rectangle 49">
              <a:hlinkClick r:id="rId3" action="ppaction://hlinksldjump"/>
              <a:extLst>
                <a:ext uri="{FF2B5EF4-FFF2-40B4-BE49-F238E27FC236}">
                  <a16:creationId xmlns:a16="http://schemas.microsoft.com/office/drawing/2014/main" id="{5C771CAA-2BED-4054-9D49-B577FD6D992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56351" name="Picture 50" descr="图片1">
              <a:extLst>
                <a:ext uri="{FF2B5EF4-FFF2-40B4-BE49-F238E27FC236}">
                  <a16:creationId xmlns:a16="http://schemas.microsoft.com/office/drawing/2014/main" id="{9DF62431-986F-488C-8DF2-7B4AEE8F84C8}"/>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347" name="Group 51">
            <a:extLst>
              <a:ext uri="{FF2B5EF4-FFF2-40B4-BE49-F238E27FC236}">
                <a16:creationId xmlns:a16="http://schemas.microsoft.com/office/drawing/2014/main" id="{F3A439F6-948E-45BA-AFFE-B934C1A513DD}"/>
              </a:ext>
            </a:extLst>
          </p:cNvPr>
          <p:cNvGrpSpPr>
            <a:grpSpLocks/>
          </p:cNvGrpSpPr>
          <p:nvPr/>
        </p:nvGrpSpPr>
        <p:grpSpPr bwMode="auto">
          <a:xfrm>
            <a:off x="1752600" y="1395413"/>
            <a:ext cx="3048000" cy="533400"/>
            <a:chOff x="144" y="816"/>
            <a:chExt cx="2688" cy="336"/>
          </a:xfrm>
        </p:grpSpPr>
        <p:sp>
          <p:nvSpPr>
            <p:cNvPr id="56348" name="Rectangle 52">
              <a:extLst>
                <a:ext uri="{FF2B5EF4-FFF2-40B4-BE49-F238E27FC236}">
                  <a16:creationId xmlns:a16="http://schemas.microsoft.com/office/drawing/2014/main" id="{9ED490E5-AABA-4E11-B457-07ED661F5A94}"/>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    </a:t>
              </a:r>
            </a:p>
          </p:txBody>
        </p:sp>
        <p:sp>
          <p:nvSpPr>
            <p:cNvPr id="56349" name="Line 53">
              <a:extLst>
                <a:ext uri="{FF2B5EF4-FFF2-40B4-BE49-F238E27FC236}">
                  <a16:creationId xmlns:a16="http://schemas.microsoft.com/office/drawing/2014/main" id="{50BD51B3-7B91-429C-B28E-E62BFE02C618}"/>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a:extLst>
              <a:ext uri="{FF2B5EF4-FFF2-40B4-BE49-F238E27FC236}">
                <a16:creationId xmlns:a16="http://schemas.microsoft.com/office/drawing/2014/main" id="{4E27E319-2F4C-4133-A641-7DEFF212C84A}"/>
              </a:ext>
            </a:extLst>
          </p:cNvPr>
          <p:cNvGrpSpPr>
            <a:grpSpLocks/>
          </p:cNvGrpSpPr>
          <p:nvPr/>
        </p:nvGrpSpPr>
        <p:grpSpPr bwMode="auto">
          <a:xfrm>
            <a:off x="1524000" y="381000"/>
            <a:ext cx="228600" cy="6248400"/>
            <a:chOff x="0" y="240"/>
            <a:chExt cx="144" cy="3936"/>
          </a:xfrm>
        </p:grpSpPr>
        <p:grpSp>
          <p:nvGrpSpPr>
            <p:cNvPr id="57354" name="Group 3">
              <a:extLst>
                <a:ext uri="{FF2B5EF4-FFF2-40B4-BE49-F238E27FC236}">
                  <a16:creationId xmlns:a16="http://schemas.microsoft.com/office/drawing/2014/main" id="{A519AFC3-809B-4F3D-80BD-D320BFED956B}"/>
                </a:ext>
              </a:extLst>
            </p:cNvPr>
            <p:cNvGrpSpPr>
              <a:grpSpLocks/>
            </p:cNvGrpSpPr>
            <p:nvPr/>
          </p:nvGrpSpPr>
          <p:grpSpPr bwMode="auto">
            <a:xfrm>
              <a:off x="0" y="240"/>
              <a:ext cx="96" cy="3936"/>
              <a:chOff x="-8" y="768"/>
              <a:chExt cx="136" cy="3552"/>
            </a:xfrm>
          </p:grpSpPr>
          <p:sp>
            <p:nvSpPr>
              <p:cNvPr id="57356" name="Rectangle 4">
                <a:extLst>
                  <a:ext uri="{FF2B5EF4-FFF2-40B4-BE49-F238E27FC236}">
                    <a16:creationId xmlns:a16="http://schemas.microsoft.com/office/drawing/2014/main" id="{E09F0B8A-2A37-49C6-8DD2-61EBCC700A9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7357" name="Line 5">
                <a:extLst>
                  <a:ext uri="{FF2B5EF4-FFF2-40B4-BE49-F238E27FC236}">
                    <a16:creationId xmlns:a16="http://schemas.microsoft.com/office/drawing/2014/main" id="{3AEA494A-2550-4E09-BEA9-21F056D8362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7355" name="Line 18">
              <a:extLst>
                <a:ext uri="{FF2B5EF4-FFF2-40B4-BE49-F238E27FC236}">
                  <a16:creationId xmlns:a16="http://schemas.microsoft.com/office/drawing/2014/main" id="{3C9B9991-810F-4576-AD28-CAA92ABEDE7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57347" name="Rectangle 36">
            <a:extLst>
              <a:ext uri="{FF2B5EF4-FFF2-40B4-BE49-F238E27FC236}">
                <a16:creationId xmlns:a16="http://schemas.microsoft.com/office/drawing/2014/main" id="{CCC62179-6E62-42BF-8458-468BB9C2B044}"/>
              </a:ext>
            </a:extLst>
          </p:cNvPr>
          <p:cNvSpPr>
            <a:spLocks noChangeArrowheads="1"/>
          </p:cNvSpPr>
          <p:nvPr/>
        </p:nvSpPr>
        <p:spPr bwMode="auto">
          <a:xfrm>
            <a:off x="2244725" y="2281238"/>
            <a:ext cx="4572000" cy="222726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t>儿童或少年期起病</a:t>
            </a:r>
          </a:p>
          <a:p>
            <a:pPr eaLnBrk="1" hangingPunct="1">
              <a:spcBef>
                <a:spcPct val="0"/>
              </a:spcBef>
              <a:buClr>
                <a:schemeClr val="hlink"/>
              </a:buClr>
              <a:buFont typeface="Wingdings" panose="05000000000000000000" pitchFamily="2" charset="2"/>
              <a:buChar char="Ø"/>
            </a:pPr>
            <a:r>
              <a:rPr lang="zh-CN" altLang="en-US" b="1"/>
              <a:t>呈常染色体隐性遗传</a:t>
            </a:r>
          </a:p>
          <a:p>
            <a:pPr eaLnBrk="1" hangingPunct="1">
              <a:spcBef>
                <a:spcPct val="0"/>
              </a:spcBef>
              <a:buClr>
                <a:schemeClr val="hlink"/>
              </a:buClr>
              <a:buFont typeface="Wingdings" panose="05000000000000000000" pitchFamily="2" charset="2"/>
              <a:buChar char="Ø"/>
            </a:pPr>
            <a:r>
              <a:rPr lang="zh-CN" altLang="en-US" b="1"/>
              <a:t>进行性共济失调</a:t>
            </a:r>
          </a:p>
          <a:p>
            <a:pPr eaLnBrk="1" hangingPunct="1">
              <a:spcBef>
                <a:spcPct val="0"/>
              </a:spcBef>
              <a:buClr>
                <a:schemeClr val="hlink"/>
              </a:buClr>
              <a:buFont typeface="Wingdings" panose="05000000000000000000" pitchFamily="2" charset="2"/>
              <a:buChar char="Ø"/>
            </a:pPr>
            <a:r>
              <a:rPr lang="zh-CN" altLang="en-US" b="1"/>
              <a:t>深感觉障碍</a:t>
            </a:r>
          </a:p>
          <a:p>
            <a:pPr eaLnBrk="1" hangingPunct="1">
              <a:spcBef>
                <a:spcPct val="0"/>
              </a:spcBef>
              <a:buClr>
                <a:schemeClr val="hlink"/>
              </a:buClr>
              <a:buFont typeface="Wingdings" panose="05000000000000000000" pitchFamily="2" charset="2"/>
              <a:buChar char="Ø"/>
            </a:pPr>
            <a:r>
              <a:rPr lang="zh-CN" altLang="en-US" b="1"/>
              <a:t>腱反射消失</a:t>
            </a:r>
          </a:p>
        </p:txBody>
      </p:sp>
      <p:grpSp>
        <p:nvGrpSpPr>
          <p:cNvPr id="57348" name="Group 37">
            <a:extLst>
              <a:ext uri="{FF2B5EF4-FFF2-40B4-BE49-F238E27FC236}">
                <a16:creationId xmlns:a16="http://schemas.microsoft.com/office/drawing/2014/main" id="{FF110F8D-D47C-470E-8EA2-B100190B08ED}"/>
              </a:ext>
            </a:extLst>
          </p:cNvPr>
          <p:cNvGrpSpPr>
            <a:grpSpLocks/>
          </p:cNvGrpSpPr>
          <p:nvPr/>
        </p:nvGrpSpPr>
        <p:grpSpPr bwMode="auto">
          <a:xfrm>
            <a:off x="1774825" y="620713"/>
            <a:ext cx="7327900" cy="685800"/>
            <a:chOff x="144" y="384"/>
            <a:chExt cx="4616" cy="432"/>
          </a:xfrm>
        </p:grpSpPr>
        <p:sp>
          <p:nvSpPr>
            <p:cNvPr id="57352" name="Rectangle 38">
              <a:hlinkClick r:id="rId2" action="ppaction://hlinksldjump"/>
              <a:extLst>
                <a:ext uri="{FF2B5EF4-FFF2-40B4-BE49-F238E27FC236}">
                  <a16:creationId xmlns:a16="http://schemas.microsoft.com/office/drawing/2014/main" id="{8AB5A761-A0DE-4617-A773-5CB649DD070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57353" name="Picture 39" descr="图片1">
              <a:extLst>
                <a:ext uri="{FF2B5EF4-FFF2-40B4-BE49-F238E27FC236}">
                  <a16:creationId xmlns:a16="http://schemas.microsoft.com/office/drawing/2014/main" id="{F8041255-B9AB-48E3-ABBB-2EFC6B0F7F3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349" name="Group 40">
            <a:extLst>
              <a:ext uri="{FF2B5EF4-FFF2-40B4-BE49-F238E27FC236}">
                <a16:creationId xmlns:a16="http://schemas.microsoft.com/office/drawing/2014/main" id="{B32AFB9C-3C94-481C-9E9A-E7D1A4F3E3D6}"/>
              </a:ext>
            </a:extLst>
          </p:cNvPr>
          <p:cNvGrpSpPr>
            <a:grpSpLocks/>
          </p:cNvGrpSpPr>
          <p:nvPr/>
        </p:nvGrpSpPr>
        <p:grpSpPr bwMode="auto">
          <a:xfrm>
            <a:off x="1752600" y="1395413"/>
            <a:ext cx="3048000" cy="533400"/>
            <a:chOff x="144" y="816"/>
            <a:chExt cx="2688" cy="336"/>
          </a:xfrm>
        </p:grpSpPr>
        <p:sp>
          <p:nvSpPr>
            <p:cNvPr id="57350" name="Rectangle 41">
              <a:extLst>
                <a:ext uri="{FF2B5EF4-FFF2-40B4-BE49-F238E27FC236}">
                  <a16:creationId xmlns:a16="http://schemas.microsoft.com/office/drawing/2014/main" id="{DB513CF8-7D5A-4384-A482-00BF50C845A3}"/>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临床诊断  </a:t>
              </a:r>
            </a:p>
          </p:txBody>
        </p:sp>
        <p:sp>
          <p:nvSpPr>
            <p:cNvPr id="57351" name="Line 42">
              <a:extLst>
                <a:ext uri="{FF2B5EF4-FFF2-40B4-BE49-F238E27FC236}">
                  <a16:creationId xmlns:a16="http://schemas.microsoft.com/office/drawing/2014/main" id="{65CB7F1E-3A8F-434A-BF01-D3D786FB149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a:extLst>
              <a:ext uri="{FF2B5EF4-FFF2-40B4-BE49-F238E27FC236}">
                <a16:creationId xmlns:a16="http://schemas.microsoft.com/office/drawing/2014/main" id="{51F22BE0-2EBD-4909-85E8-A40013D3CFD3}"/>
              </a:ext>
            </a:extLst>
          </p:cNvPr>
          <p:cNvGrpSpPr>
            <a:grpSpLocks/>
          </p:cNvGrpSpPr>
          <p:nvPr/>
        </p:nvGrpSpPr>
        <p:grpSpPr bwMode="auto">
          <a:xfrm>
            <a:off x="1524000" y="381000"/>
            <a:ext cx="228600" cy="6248400"/>
            <a:chOff x="0" y="240"/>
            <a:chExt cx="144" cy="3936"/>
          </a:xfrm>
        </p:grpSpPr>
        <p:grpSp>
          <p:nvGrpSpPr>
            <p:cNvPr id="58383" name="Group 3">
              <a:extLst>
                <a:ext uri="{FF2B5EF4-FFF2-40B4-BE49-F238E27FC236}">
                  <a16:creationId xmlns:a16="http://schemas.microsoft.com/office/drawing/2014/main" id="{4808F92E-8327-400A-8218-F84667969B22}"/>
                </a:ext>
              </a:extLst>
            </p:cNvPr>
            <p:cNvGrpSpPr>
              <a:grpSpLocks/>
            </p:cNvGrpSpPr>
            <p:nvPr/>
          </p:nvGrpSpPr>
          <p:grpSpPr bwMode="auto">
            <a:xfrm>
              <a:off x="0" y="240"/>
              <a:ext cx="96" cy="3936"/>
              <a:chOff x="-8" y="768"/>
              <a:chExt cx="136" cy="3552"/>
            </a:xfrm>
          </p:grpSpPr>
          <p:sp>
            <p:nvSpPr>
              <p:cNvPr id="58385" name="Rectangle 4">
                <a:extLst>
                  <a:ext uri="{FF2B5EF4-FFF2-40B4-BE49-F238E27FC236}">
                    <a16:creationId xmlns:a16="http://schemas.microsoft.com/office/drawing/2014/main" id="{29FDC579-8D85-4754-8377-6A0A8B837EA1}"/>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8386" name="Line 5">
                <a:extLst>
                  <a:ext uri="{FF2B5EF4-FFF2-40B4-BE49-F238E27FC236}">
                    <a16:creationId xmlns:a16="http://schemas.microsoft.com/office/drawing/2014/main" id="{F892AECA-9A60-4BA4-A202-470A54CAB74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8384" name="Line 18">
              <a:extLst>
                <a:ext uri="{FF2B5EF4-FFF2-40B4-BE49-F238E27FC236}">
                  <a16:creationId xmlns:a16="http://schemas.microsoft.com/office/drawing/2014/main" id="{43F06F54-3653-402E-BD29-EEB79F11AA0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58371" name="AutoShape 16">
            <a:extLst>
              <a:ext uri="{FF2B5EF4-FFF2-40B4-BE49-F238E27FC236}">
                <a16:creationId xmlns:a16="http://schemas.microsoft.com/office/drawing/2014/main" id="{50C34947-4939-4187-891E-3DE83CA71547}"/>
              </a:ext>
            </a:extLst>
          </p:cNvPr>
          <p:cNvSpPr>
            <a:spLocks noChangeArrowheads="1"/>
          </p:cNvSpPr>
          <p:nvPr/>
        </p:nvSpPr>
        <p:spPr bwMode="gray">
          <a:xfrm flipV="1">
            <a:off x="5951539" y="5289550"/>
            <a:ext cx="644525" cy="482600"/>
          </a:xfrm>
          <a:prstGeom prst="triangle">
            <a:avLst>
              <a:gd name="adj" fmla="val 50000"/>
            </a:avLst>
          </a:prstGeom>
          <a:gradFill rotWithShape="1">
            <a:gsLst>
              <a:gs pos="0">
                <a:schemeClr val="accent1"/>
              </a:gs>
              <a:gs pos="100000">
                <a:schemeClr val="accent2"/>
              </a:gs>
            </a:gsLst>
            <a:lin ang="5400000" scaled="1"/>
          </a:gradFill>
          <a:ln w="12700">
            <a:solidFill>
              <a:schemeClr val="bg2"/>
            </a:solidFill>
            <a:miter lim="800000"/>
            <a:headEnd/>
            <a:tailEnd/>
          </a:ln>
          <a:effectLst>
            <a:outerShdw sy="50000" rotWithShape="0">
              <a:schemeClr val="tx2">
                <a:alpha val="50000"/>
              </a:schemeClr>
            </a:outerShdw>
          </a:effectLst>
        </p:spPr>
        <p:txBody>
          <a:bodyPr wrap="none" anchor="ctr"/>
          <a:lstStyle/>
          <a:p>
            <a:pPr>
              <a:defRPr/>
            </a:pPr>
            <a:endParaRPr lang="zh-CN" altLang="en-US"/>
          </a:p>
        </p:txBody>
      </p:sp>
      <p:sp>
        <p:nvSpPr>
          <p:cNvPr id="58372" name="Rectangle 17">
            <a:extLst>
              <a:ext uri="{FF2B5EF4-FFF2-40B4-BE49-F238E27FC236}">
                <a16:creationId xmlns:a16="http://schemas.microsoft.com/office/drawing/2014/main" id="{5BCCC572-8B12-4802-BFC6-DC41C3A7EC1C}"/>
              </a:ext>
            </a:extLst>
          </p:cNvPr>
          <p:cNvSpPr>
            <a:spLocks noChangeArrowheads="1"/>
          </p:cNvSpPr>
          <p:nvPr/>
        </p:nvSpPr>
        <p:spPr bwMode="gray">
          <a:xfrm>
            <a:off x="3287714" y="5835650"/>
            <a:ext cx="5976937" cy="717550"/>
          </a:xfrm>
          <a:prstGeom prst="rect">
            <a:avLst/>
          </a:prstGeom>
          <a:gradFill rotWithShape="1">
            <a:gsLst>
              <a:gs pos="0">
                <a:srgbClr val="FFFFFF"/>
              </a:gs>
              <a:gs pos="7001">
                <a:srgbClr val="E6E6E6"/>
              </a:gs>
              <a:gs pos="32001">
                <a:srgbClr val="7D8496"/>
              </a:gs>
              <a:gs pos="47000">
                <a:srgbClr val="E6E6E6"/>
              </a:gs>
              <a:gs pos="85001">
                <a:srgbClr val="7D8496"/>
              </a:gs>
              <a:gs pos="100000">
                <a:srgbClr val="E6E6E6"/>
              </a:gs>
            </a:gsLst>
            <a:path path="shape">
              <a:fillToRect l="50000" t="50000" r="50000" b="50000"/>
            </a:path>
          </a:gra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58373" name="AutoShape 18">
            <a:extLst>
              <a:ext uri="{FF2B5EF4-FFF2-40B4-BE49-F238E27FC236}">
                <a16:creationId xmlns:a16="http://schemas.microsoft.com/office/drawing/2014/main" id="{714FBAD9-4C90-4A15-83AC-B4C4B38E4624}"/>
              </a:ext>
            </a:extLst>
          </p:cNvPr>
          <p:cNvSpPr>
            <a:spLocks noChangeArrowheads="1"/>
          </p:cNvSpPr>
          <p:nvPr/>
        </p:nvSpPr>
        <p:spPr bwMode="gray">
          <a:xfrm>
            <a:off x="3503614" y="5876925"/>
            <a:ext cx="5616575" cy="635000"/>
          </a:xfrm>
          <a:prstGeom prst="roundRect">
            <a:avLst>
              <a:gd name="adj" fmla="val 48991"/>
            </a:avLst>
          </a:prstGeom>
          <a:gradFill rotWithShape="1">
            <a:gsLst>
              <a:gs pos="0">
                <a:schemeClr val="accent2"/>
              </a:gs>
              <a:gs pos="100000">
                <a:schemeClr val="tx2"/>
              </a:gs>
            </a:gsLst>
            <a:lin ang="5400000" scaled="1"/>
          </a:gra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latinLnBrk="1" hangingPunct="1">
              <a:spcBef>
                <a:spcPct val="0"/>
              </a:spcBef>
            </a:pPr>
            <a:endParaRPr kumimoji="1" lang="en-US" altLang="ko-KR" sz="1800" b="1">
              <a:solidFill>
                <a:schemeClr val="bg1"/>
              </a:solidFill>
              <a:latin typeface="Arial" panose="020B0604020202020204" pitchFamily="34" charset="0"/>
              <a:ea typeface="Gulim" panose="020B0600000101010101" pitchFamily="34" charset="-127"/>
            </a:endParaRPr>
          </a:p>
        </p:txBody>
      </p:sp>
      <p:sp>
        <p:nvSpPr>
          <p:cNvPr id="58374" name="Rectangle 22">
            <a:extLst>
              <a:ext uri="{FF2B5EF4-FFF2-40B4-BE49-F238E27FC236}">
                <a16:creationId xmlns:a16="http://schemas.microsoft.com/office/drawing/2014/main" id="{85BD294C-E679-42A8-8D98-DCC78081B7E7}"/>
              </a:ext>
            </a:extLst>
          </p:cNvPr>
          <p:cNvSpPr>
            <a:spLocks noChangeArrowheads="1"/>
          </p:cNvSpPr>
          <p:nvPr/>
        </p:nvSpPr>
        <p:spPr bwMode="auto">
          <a:xfrm>
            <a:off x="4478339" y="5949950"/>
            <a:ext cx="41179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lnSpc>
                <a:spcPct val="90000"/>
              </a:lnSpc>
            </a:pPr>
            <a:r>
              <a:rPr lang="zh-CN" altLang="en-US" b="1">
                <a:solidFill>
                  <a:schemeClr val="bg1"/>
                </a:solidFill>
                <a:latin typeface="宋体" panose="02010600030101010101" pitchFamily="2" charset="-122"/>
              </a:rPr>
              <a:t>伴有上述表现    确诊  </a:t>
            </a:r>
          </a:p>
        </p:txBody>
      </p:sp>
      <p:sp>
        <p:nvSpPr>
          <p:cNvPr id="58375" name="Line 23">
            <a:extLst>
              <a:ext uri="{FF2B5EF4-FFF2-40B4-BE49-F238E27FC236}">
                <a16:creationId xmlns:a16="http://schemas.microsoft.com/office/drawing/2014/main" id="{5E5AF5FA-A19E-4210-84F8-A37EB1E09C69}"/>
              </a:ext>
            </a:extLst>
          </p:cNvPr>
          <p:cNvSpPr>
            <a:spLocks noChangeShapeType="1"/>
          </p:cNvSpPr>
          <p:nvPr/>
        </p:nvSpPr>
        <p:spPr bwMode="auto">
          <a:xfrm>
            <a:off x="6961189" y="6237288"/>
            <a:ext cx="503237" cy="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8376" name="Rectangle 24">
            <a:extLst>
              <a:ext uri="{FF2B5EF4-FFF2-40B4-BE49-F238E27FC236}">
                <a16:creationId xmlns:a16="http://schemas.microsoft.com/office/drawing/2014/main" id="{DBE8D793-5B31-4E8E-9F22-206667BBE063}"/>
              </a:ext>
            </a:extLst>
          </p:cNvPr>
          <p:cNvSpPr>
            <a:spLocks noChangeArrowheads="1"/>
          </p:cNvSpPr>
          <p:nvPr/>
        </p:nvSpPr>
        <p:spPr bwMode="auto">
          <a:xfrm>
            <a:off x="3863976" y="2276476"/>
            <a:ext cx="5165725" cy="272510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70000"/>
              </a:lnSpc>
              <a:buClr>
                <a:schemeClr val="hlink"/>
              </a:buClr>
              <a:buFont typeface="Wingdings" panose="05000000000000000000" pitchFamily="2" charset="2"/>
              <a:buChar char="Ø"/>
            </a:pPr>
            <a:r>
              <a:rPr lang="zh-CN" altLang="en-US" b="1"/>
              <a:t>构音障碍</a:t>
            </a:r>
          </a:p>
          <a:p>
            <a:pPr eaLnBrk="1" hangingPunct="1">
              <a:lnSpc>
                <a:spcPct val="70000"/>
              </a:lnSpc>
              <a:buClr>
                <a:schemeClr val="hlink"/>
              </a:buClr>
              <a:buFont typeface="Wingdings" panose="05000000000000000000" pitchFamily="2" charset="2"/>
              <a:buChar char="Ø"/>
            </a:pPr>
            <a:r>
              <a:rPr lang="zh-CN" altLang="en-US" b="1"/>
              <a:t>伸性跖反射</a:t>
            </a:r>
          </a:p>
          <a:p>
            <a:pPr eaLnBrk="1" hangingPunct="1">
              <a:lnSpc>
                <a:spcPct val="70000"/>
              </a:lnSpc>
              <a:buClr>
                <a:schemeClr val="hlink"/>
              </a:buClr>
              <a:buFont typeface="Wingdings" panose="05000000000000000000" pitchFamily="2" charset="2"/>
              <a:buChar char="Ø"/>
            </a:pPr>
            <a:r>
              <a:rPr lang="zh-CN" altLang="en-US" b="1"/>
              <a:t>脊柱侧凸</a:t>
            </a:r>
            <a:r>
              <a:rPr lang="en-US" altLang="zh-CN" b="1"/>
              <a:t>/</a:t>
            </a:r>
            <a:r>
              <a:rPr lang="zh-CN" altLang="en-US" b="1"/>
              <a:t>后凸畸形</a:t>
            </a:r>
          </a:p>
          <a:p>
            <a:pPr eaLnBrk="1" hangingPunct="1">
              <a:lnSpc>
                <a:spcPct val="70000"/>
              </a:lnSpc>
              <a:buClr>
                <a:schemeClr val="hlink"/>
              </a:buClr>
              <a:buFont typeface="Wingdings" panose="05000000000000000000" pitchFamily="2" charset="2"/>
              <a:buChar char="Ø"/>
            </a:pPr>
            <a:r>
              <a:rPr lang="zh-CN" altLang="en-US" b="1"/>
              <a:t>弓形足</a:t>
            </a:r>
          </a:p>
          <a:p>
            <a:pPr eaLnBrk="1" hangingPunct="1">
              <a:lnSpc>
                <a:spcPct val="70000"/>
              </a:lnSpc>
              <a:buClr>
                <a:schemeClr val="hlink"/>
              </a:buClr>
              <a:buFont typeface="Wingdings" panose="05000000000000000000" pitchFamily="2" charset="2"/>
              <a:buChar char="Ø"/>
            </a:pPr>
            <a:r>
              <a:rPr lang="zh-CN" altLang="en-US" b="1"/>
              <a:t>心肌病</a:t>
            </a:r>
          </a:p>
          <a:p>
            <a:pPr eaLnBrk="1" hangingPunct="1">
              <a:lnSpc>
                <a:spcPct val="70000"/>
              </a:lnSpc>
              <a:buClr>
                <a:schemeClr val="hlink"/>
              </a:buClr>
              <a:buFont typeface="Wingdings" panose="05000000000000000000" pitchFamily="2" charset="2"/>
              <a:buChar char="Ø"/>
            </a:pPr>
            <a:r>
              <a:rPr lang="en-US" altLang="zh-CN" b="1"/>
              <a:t>MRI</a:t>
            </a:r>
            <a:r>
              <a:rPr lang="zh-CN" altLang="en-US" b="1"/>
              <a:t>示脊髓萎缩</a:t>
            </a:r>
          </a:p>
          <a:p>
            <a:pPr eaLnBrk="1" hangingPunct="1">
              <a:lnSpc>
                <a:spcPct val="70000"/>
              </a:lnSpc>
              <a:buClr>
                <a:schemeClr val="hlink"/>
              </a:buClr>
              <a:buFont typeface="Wingdings" panose="05000000000000000000" pitchFamily="2" charset="2"/>
              <a:buChar char="Ø"/>
            </a:pPr>
            <a:r>
              <a:rPr lang="en-US" altLang="zh-CN" b="1"/>
              <a:t>FRDA</a:t>
            </a:r>
            <a:r>
              <a:rPr lang="zh-CN" altLang="en-US" b="1"/>
              <a:t>基因</a:t>
            </a:r>
            <a:r>
              <a:rPr lang="en-US" altLang="zh-CN" b="1"/>
              <a:t>GAA</a:t>
            </a:r>
            <a:r>
              <a:rPr lang="zh-CN" altLang="en-US" b="1"/>
              <a:t>异常扩增</a:t>
            </a:r>
          </a:p>
        </p:txBody>
      </p:sp>
      <p:grpSp>
        <p:nvGrpSpPr>
          <p:cNvPr id="58377" name="Group 25">
            <a:extLst>
              <a:ext uri="{FF2B5EF4-FFF2-40B4-BE49-F238E27FC236}">
                <a16:creationId xmlns:a16="http://schemas.microsoft.com/office/drawing/2014/main" id="{1313F89D-7850-4FF9-B965-4D24C7E13B83}"/>
              </a:ext>
            </a:extLst>
          </p:cNvPr>
          <p:cNvGrpSpPr>
            <a:grpSpLocks/>
          </p:cNvGrpSpPr>
          <p:nvPr/>
        </p:nvGrpSpPr>
        <p:grpSpPr bwMode="auto">
          <a:xfrm>
            <a:off x="1774825" y="620713"/>
            <a:ext cx="7327900" cy="685800"/>
            <a:chOff x="144" y="384"/>
            <a:chExt cx="4616" cy="432"/>
          </a:xfrm>
        </p:grpSpPr>
        <p:sp>
          <p:nvSpPr>
            <p:cNvPr id="58381" name="Rectangle 26">
              <a:hlinkClick r:id="rId2" action="ppaction://hlinksldjump"/>
              <a:extLst>
                <a:ext uri="{FF2B5EF4-FFF2-40B4-BE49-F238E27FC236}">
                  <a16:creationId xmlns:a16="http://schemas.microsoft.com/office/drawing/2014/main" id="{81070AB9-0893-4673-9F9E-D95D0BB59D4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58382" name="Picture 27" descr="图片1">
              <a:extLst>
                <a:ext uri="{FF2B5EF4-FFF2-40B4-BE49-F238E27FC236}">
                  <a16:creationId xmlns:a16="http://schemas.microsoft.com/office/drawing/2014/main" id="{F161367D-7D60-468B-801B-32D4642FA27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78" name="Group 28">
            <a:extLst>
              <a:ext uri="{FF2B5EF4-FFF2-40B4-BE49-F238E27FC236}">
                <a16:creationId xmlns:a16="http://schemas.microsoft.com/office/drawing/2014/main" id="{953970F5-BDDB-43D6-B2E0-2855E9E4AF96}"/>
              </a:ext>
            </a:extLst>
          </p:cNvPr>
          <p:cNvGrpSpPr>
            <a:grpSpLocks/>
          </p:cNvGrpSpPr>
          <p:nvPr/>
        </p:nvGrpSpPr>
        <p:grpSpPr bwMode="auto">
          <a:xfrm>
            <a:off x="1752600" y="1395413"/>
            <a:ext cx="3048000" cy="533400"/>
            <a:chOff x="144" y="816"/>
            <a:chExt cx="2688" cy="336"/>
          </a:xfrm>
        </p:grpSpPr>
        <p:sp>
          <p:nvSpPr>
            <p:cNvPr id="58379" name="Rectangle 29">
              <a:extLst>
                <a:ext uri="{FF2B5EF4-FFF2-40B4-BE49-F238E27FC236}">
                  <a16:creationId xmlns:a16="http://schemas.microsoft.com/office/drawing/2014/main" id="{38D22816-620D-4DB2-8D0E-049BD8A70280}"/>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临床诊断  </a:t>
              </a:r>
            </a:p>
          </p:txBody>
        </p:sp>
        <p:sp>
          <p:nvSpPr>
            <p:cNvPr id="58380" name="Line 30">
              <a:extLst>
                <a:ext uri="{FF2B5EF4-FFF2-40B4-BE49-F238E27FC236}">
                  <a16:creationId xmlns:a16="http://schemas.microsoft.com/office/drawing/2014/main" id="{04FC65FD-B153-49D8-A953-ADA47207559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a:extLst>
              <a:ext uri="{FF2B5EF4-FFF2-40B4-BE49-F238E27FC236}">
                <a16:creationId xmlns:a16="http://schemas.microsoft.com/office/drawing/2014/main" id="{E4AF63B3-F04A-42DA-975C-B6E8250B3B6B}"/>
              </a:ext>
            </a:extLst>
          </p:cNvPr>
          <p:cNvGrpSpPr>
            <a:grpSpLocks/>
          </p:cNvGrpSpPr>
          <p:nvPr/>
        </p:nvGrpSpPr>
        <p:grpSpPr bwMode="auto">
          <a:xfrm>
            <a:off x="1524000" y="381000"/>
            <a:ext cx="228600" cy="6248400"/>
            <a:chOff x="0" y="240"/>
            <a:chExt cx="144" cy="3936"/>
          </a:xfrm>
        </p:grpSpPr>
        <p:grpSp>
          <p:nvGrpSpPr>
            <p:cNvPr id="59412" name="Group 3">
              <a:extLst>
                <a:ext uri="{FF2B5EF4-FFF2-40B4-BE49-F238E27FC236}">
                  <a16:creationId xmlns:a16="http://schemas.microsoft.com/office/drawing/2014/main" id="{E0E9004C-A60D-49FD-83E4-4C3240829894}"/>
                </a:ext>
              </a:extLst>
            </p:cNvPr>
            <p:cNvGrpSpPr>
              <a:grpSpLocks/>
            </p:cNvGrpSpPr>
            <p:nvPr/>
          </p:nvGrpSpPr>
          <p:grpSpPr bwMode="auto">
            <a:xfrm>
              <a:off x="0" y="240"/>
              <a:ext cx="96" cy="3936"/>
              <a:chOff x="-8" y="768"/>
              <a:chExt cx="136" cy="3552"/>
            </a:xfrm>
          </p:grpSpPr>
          <p:sp>
            <p:nvSpPr>
              <p:cNvPr id="59414" name="Rectangle 4">
                <a:extLst>
                  <a:ext uri="{FF2B5EF4-FFF2-40B4-BE49-F238E27FC236}">
                    <a16:creationId xmlns:a16="http://schemas.microsoft.com/office/drawing/2014/main" id="{26F36321-66F3-44CD-A007-CD820786F96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59415" name="Line 5">
                <a:extLst>
                  <a:ext uri="{FF2B5EF4-FFF2-40B4-BE49-F238E27FC236}">
                    <a16:creationId xmlns:a16="http://schemas.microsoft.com/office/drawing/2014/main" id="{A9183EB7-5649-4178-82BD-25BF03DAC7F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9413" name="Line 18">
              <a:extLst>
                <a:ext uri="{FF2B5EF4-FFF2-40B4-BE49-F238E27FC236}">
                  <a16:creationId xmlns:a16="http://schemas.microsoft.com/office/drawing/2014/main" id="{B93D1D14-692E-4840-9F0A-DA61F2967AB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59395" name="Line 19">
            <a:extLst>
              <a:ext uri="{FF2B5EF4-FFF2-40B4-BE49-F238E27FC236}">
                <a16:creationId xmlns:a16="http://schemas.microsoft.com/office/drawing/2014/main" id="{FA37C8DD-DB4C-4E8D-B80A-3055C3BC3C9A}"/>
              </a:ext>
            </a:extLst>
          </p:cNvPr>
          <p:cNvSpPr>
            <a:spLocks noChangeShapeType="1"/>
          </p:cNvSpPr>
          <p:nvPr/>
        </p:nvSpPr>
        <p:spPr bwMode="auto">
          <a:xfrm>
            <a:off x="6961189" y="6237288"/>
            <a:ext cx="503237" cy="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59396" name="Group 21">
            <a:extLst>
              <a:ext uri="{FF2B5EF4-FFF2-40B4-BE49-F238E27FC236}">
                <a16:creationId xmlns:a16="http://schemas.microsoft.com/office/drawing/2014/main" id="{2499E110-4E77-4B67-BED9-629C06B35B70}"/>
              </a:ext>
            </a:extLst>
          </p:cNvPr>
          <p:cNvGrpSpPr>
            <a:grpSpLocks/>
          </p:cNvGrpSpPr>
          <p:nvPr/>
        </p:nvGrpSpPr>
        <p:grpSpPr bwMode="auto">
          <a:xfrm>
            <a:off x="2424114" y="2060576"/>
            <a:ext cx="6408737" cy="792163"/>
            <a:chOff x="752" y="1413"/>
            <a:chExt cx="1321" cy="294"/>
          </a:xfrm>
        </p:grpSpPr>
        <p:sp>
          <p:nvSpPr>
            <p:cNvPr id="369686" name="AutoShape 22">
              <a:extLst>
                <a:ext uri="{FF2B5EF4-FFF2-40B4-BE49-F238E27FC236}">
                  <a16:creationId xmlns:a16="http://schemas.microsoft.com/office/drawing/2014/main" id="{D3342B01-8BCF-4DD0-99C7-181AC17DCC77}"/>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69687" name="AutoShape 23">
              <a:extLst>
                <a:ext uri="{FF2B5EF4-FFF2-40B4-BE49-F238E27FC236}">
                  <a16:creationId xmlns:a16="http://schemas.microsoft.com/office/drawing/2014/main" id="{EE346381-19FC-492A-A915-3DE032A76F9E}"/>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69688" name="AutoShape 24">
              <a:extLst>
                <a:ext uri="{FF2B5EF4-FFF2-40B4-BE49-F238E27FC236}">
                  <a16:creationId xmlns:a16="http://schemas.microsoft.com/office/drawing/2014/main" id="{1FF66A0C-70AE-4B90-BA0C-7EB64DD28896}"/>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59397" name="Rectangle 25">
            <a:extLst>
              <a:ext uri="{FF2B5EF4-FFF2-40B4-BE49-F238E27FC236}">
                <a16:creationId xmlns:a16="http://schemas.microsoft.com/office/drawing/2014/main" id="{4D643F8C-15AD-4870-AF8B-4CBA9A989406}"/>
              </a:ext>
            </a:extLst>
          </p:cNvPr>
          <p:cNvSpPr>
            <a:spLocks noChangeArrowheads="1"/>
          </p:cNvSpPr>
          <p:nvPr/>
        </p:nvSpPr>
        <p:spPr bwMode="auto">
          <a:xfrm>
            <a:off x="3935414" y="2205038"/>
            <a:ext cx="3398837"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bg1"/>
                </a:solidFill>
              </a:rPr>
              <a:t>家族性小脑皮质萎缩</a:t>
            </a:r>
          </a:p>
        </p:txBody>
      </p:sp>
      <p:sp>
        <p:nvSpPr>
          <p:cNvPr id="59398" name="Rectangle 26">
            <a:extLst>
              <a:ext uri="{FF2B5EF4-FFF2-40B4-BE49-F238E27FC236}">
                <a16:creationId xmlns:a16="http://schemas.microsoft.com/office/drawing/2014/main" id="{289B560E-FAFC-49AC-A422-8BC6226AA904}"/>
              </a:ext>
            </a:extLst>
          </p:cNvPr>
          <p:cNvSpPr>
            <a:spLocks noChangeArrowheads="1"/>
          </p:cNvSpPr>
          <p:nvPr/>
        </p:nvSpPr>
        <p:spPr bwMode="auto">
          <a:xfrm>
            <a:off x="2927350" y="3357563"/>
            <a:ext cx="5545138"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发病年龄较晚，进展缓慢</a:t>
            </a:r>
          </a:p>
          <a:p>
            <a:pPr eaLnBrk="1" hangingPunct="1">
              <a:spcBef>
                <a:spcPct val="0"/>
              </a:spcBef>
              <a:buClr>
                <a:schemeClr val="hlink"/>
              </a:buClr>
              <a:buFont typeface="Wingdings" panose="05000000000000000000" pitchFamily="2" charset="2"/>
              <a:buChar char="Ø"/>
            </a:pPr>
            <a:endParaRPr lang="zh-CN" altLang="en-US" b="1">
              <a:latin typeface="宋体" panose="02010600030101010101" pitchFamily="2" charset="-122"/>
            </a:endParaRPr>
          </a:p>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进行性小脑性共济失调</a:t>
            </a:r>
          </a:p>
          <a:p>
            <a:pPr lvl="1" eaLnBrk="1" hangingPunct="1">
              <a:spcBef>
                <a:spcPct val="0"/>
              </a:spcBef>
              <a:buClr>
                <a:schemeClr val="hlink"/>
              </a:buClr>
              <a:buFont typeface="Wingdings" panose="05000000000000000000" pitchFamily="2" charset="2"/>
              <a:buChar char="Ø"/>
            </a:pPr>
            <a:endParaRPr lang="zh-CN" altLang="en-US" b="1">
              <a:latin typeface="宋体" panose="02010600030101010101" pitchFamily="2" charset="-122"/>
            </a:endParaRPr>
          </a:p>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腱反射活跃或亢进 </a:t>
            </a:r>
          </a:p>
        </p:txBody>
      </p:sp>
      <p:grpSp>
        <p:nvGrpSpPr>
          <p:cNvPr id="59399" name="Group 27">
            <a:extLst>
              <a:ext uri="{FF2B5EF4-FFF2-40B4-BE49-F238E27FC236}">
                <a16:creationId xmlns:a16="http://schemas.microsoft.com/office/drawing/2014/main" id="{31C16098-8808-46CC-BF09-722E15F2120E}"/>
              </a:ext>
            </a:extLst>
          </p:cNvPr>
          <p:cNvGrpSpPr>
            <a:grpSpLocks/>
          </p:cNvGrpSpPr>
          <p:nvPr/>
        </p:nvGrpSpPr>
        <p:grpSpPr bwMode="auto">
          <a:xfrm>
            <a:off x="1774825" y="620713"/>
            <a:ext cx="7327900" cy="685800"/>
            <a:chOff x="144" y="384"/>
            <a:chExt cx="4616" cy="432"/>
          </a:xfrm>
        </p:grpSpPr>
        <p:sp>
          <p:nvSpPr>
            <p:cNvPr id="59403" name="Rectangle 28">
              <a:hlinkClick r:id="rId2" action="ppaction://hlinksldjump"/>
              <a:extLst>
                <a:ext uri="{FF2B5EF4-FFF2-40B4-BE49-F238E27FC236}">
                  <a16:creationId xmlns:a16="http://schemas.microsoft.com/office/drawing/2014/main" id="{62613DA9-064B-4037-9FD0-CFB43B3E11B7}"/>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59404" name="Picture 29" descr="图片1">
              <a:extLst>
                <a:ext uri="{FF2B5EF4-FFF2-40B4-BE49-F238E27FC236}">
                  <a16:creationId xmlns:a16="http://schemas.microsoft.com/office/drawing/2014/main" id="{E696A5FA-5ED2-4119-808A-1ECDBE27CA3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400" name="Group 30">
            <a:extLst>
              <a:ext uri="{FF2B5EF4-FFF2-40B4-BE49-F238E27FC236}">
                <a16:creationId xmlns:a16="http://schemas.microsoft.com/office/drawing/2014/main" id="{F6BE30C1-839B-4C5F-8378-0637ED16575E}"/>
              </a:ext>
            </a:extLst>
          </p:cNvPr>
          <p:cNvGrpSpPr>
            <a:grpSpLocks/>
          </p:cNvGrpSpPr>
          <p:nvPr/>
        </p:nvGrpSpPr>
        <p:grpSpPr bwMode="auto">
          <a:xfrm>
            <a:off x="1752600" y="1395413"/>
            <a:ext cx="3048000" cy="533400"/>
            <a:chOff x="144" y="816"/>
            <a:chExt cx="2688" cy="336"/>
          </a:xfrm>
        </p:grpSpPr>
        <p:sp>
          <p:nvSpPr>
            <p:cNvPr id="59401" name="Rectangle 31">
              <a:extLst>
                <a:ext uri="{FF2B5EF4-FFF2-40B4-BE49-F238E27FC236}">
                  <a16:creationId xmlns:a16="http://schemas.microsoft.com/office/drawing/2014/main" id="{89CE1379-EE18-49CF-914D-AECB55BE5AA5}"/>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   </a:t>
              </a:r>
            </a:p>
          </p:txBody>
        </p:sp>
        <p:sp>
          <p:nvSpPr>
            <p:cNvPr id="59402" name="Line 32">
              <a:extLst>
                <a:ext uri="{FF2B5EF4-FFF2-40B4-BE49-F238E27FC236}">
                  <a16:creationId xmlns:a16="http://schemas.microsoft.com/office/drawing/2014/main" id="{C8AC89DD-790A-429C-9E6F-F71556704C8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a:extLst>
              <a:ext uri="{FF2B5EF4-FFF2-40B4-BE49-F238E27FC236}">
                <a16:creationId xmlns:a16="http://schemas.microsoft.com/office/drawing/2014/main" id="{13356CFB-597A-4079-A825-435C6B6164FF}"/>
              </a:ext>
            </a:extLst>
          </p:cNvPr>
          <p:cNvGrpSpPr>
            <a:grpSpLocks/>
          </p:cNvGrpSpPr>
          <p:nvPr/>
        </p:nvGrpSpPr>
        <p:grpSpPr bwMode="auto">
          <a:xfrm>
            <a:off x="1524000" y="381000"/>
            <a:ext cx="228600" cy="6248400"/>
            <a:chOff x="0" y="240"/>
            <a:chExt cx="144" cy="3936"/>
          </a:xfrm>
        </p:grpSpPr>
        <p:grpSp>
          <p:nvGrpSpPr>
            <p:cNvPr id="60436" name="Group 3">
              <a:extLst>
                <a:ext uri="{FF2B5EF4-FFF2-40B4-BE49-F238E27FC236}">
                  <a16:creationId xmlns:a16="http://schemas.microsoft.com/office/drawing/2014/main" id="{A35B8A7F-9860-4AA7-B6C6-96437DBB6170}"/>
                </a:ext>
              </a:extLst>
            </p:cNvPr>
            <p:cNvGrpSpPr>
              <a:grpSpLocks/>
            </p:cNvGrpSpPr>
            <p:nvPr/>
          </p:nvGrpSpPr>
          <p:grpSpPr bwMode="auto">
            <a:xfrm>
              <a:off x="0" y="240"/>
              <a:ext cx="96" cy="3936"/>
              <a:chOff x="-8" y="768"/>
              <a:chExt cx="136" cy="3552"/>
            </a:xfrm>
          </p:grpSpPr>
          <p:sp>
            <p:nvSpPr>
              <p:cNvPr id="60438" name="Rectangle 4">
                <a:extLst>
                  <a:ext uri="{FF2B5EF4-FFF2-40B4-BE49-F238E27FC236}">
                    <a16:creationId xmlns:a16="http://schemas.microsoft.com/office/drawing/2014/main" id="{11BBFCF7-ECFE-4E23-B5C0-A1A59F11075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60439" name="Line 5">
                <a:extLst>
                  <a:ext uri="{FF2B5EF4-FFF2-40B4-BE49-F238E27FC236}">
                    <a16:creationId xmlns:a16="http://schemas.microsoft.com/office/drawing/2014/main" id="{F54D3641-A1A8-45A3-A217-947291C7A63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0437" name="Line 18">
              <a:extLst>
                <a:ext uri="{FF2B5EF4-FFF2-40B4-BE49-F238E27FC236}">
                  <a16:creationId xmlns:a16="http://schemas.microsoft.com/office/drawing/2014/main" id="{FFBA948F-1162-47FB-B599-534F9AC0B11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60419" name="Line 13">
            <a:extLst>
              <a:ext uri="{FF2B5EF4-FFF2-40B4-BE49-F238E27FC236}">
                <a16:creationId xmlns:a16="http://schemas.microsoft.com/office/drawing/2014/main" id="{37957677-A8A9-40EA-BFA0-3449933C0A3F}"/>
              </a:ext>
            </a:extLst>
          </p:cNvPr>
          <p:cNvSpPr>
            <a:spLocks noChangeShapeType="1"/>
          </p:cNvSpPr>
          <p:nvPr/>
        </p:nvSpPr>
        <p:spPr bwMode="auto">
          <a:xfrm>
            <a:off x="6961189" y="6237288"/>
            <a:ext cx="503237" cy="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60420" name="Group 14">
            <a:extLst>
              <a:ext uri="{FF2B5EF4-FFF2-40B4-BE49-F238E27FC236}">
                <a16:creationId xmlns:a16="http://schemas.microsoft.com/office/drawing/2014/main" id="{C8652C93-EDBF-478A-9497-19AF07989B61}"/>
              </a:ext>
            </a:extLst>
          </p:cNvPr>
          <p:cNvGrpSpPr>
            <a:grpSpLocks/>
          </p:cNvGrpSpPr>
          <p:nvPr/>
        </p:nvGrpSpPr>
        <p:grpSpPr bwMode="auto">
          <a:xfrm>
            <a:off x="2424114" y="2060576"/>
            <a:ext cx="6408737" cy="792163"/>
            <a:chOff x="752" y="1413"/>
            <a:chExt cx="1321" cy="294"/>
          </a:xfrm>
        </p:grpSpPr>
        <p:sp>
          <p:nvSpPr>
            <p:cNvPr id="370703" name="AutoShape 15">
              <a:extLst>
                <a:ext uri="{FF2B5EF4-FFF2-40B4-BE49-F238E27FC236}">
                  <a16:creationId xmlns:a16="http://schemas.microsoft.com/office/drawing/2014/main" id="{78D59CA1-7B49-4C73-994B-C8F9457A507B}"/>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70704" name="AutoShape 16">
              <a:extLst>
                <a:ext uri="{FF2B5EF4-FFF2-40B4-BE49-F238E27FC236}">
                  <a16:creationId xmlns:a16="http://schemas.microsoft.com/office/drawing/2014/main" id="{2E2D64F4-27F3-4387-86BE-543FFA546A08}"/>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70705" name="AutoShape 17">
              <a:extLst>
                <a:ext uri="{FF2B5EF4-FFF2-40B4-BE49-F238E27FC236}">
                  <a16:creationId xmlns:a16="http://schemas.microsoft.com/office/drawing/2014/main" id="{3B930083-DC7E-401B-BDF0-42089A308FCF}"/>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60421" name="Rectangle 18">
            <a:extLst>
              <a:ext uri="{FF2B5EF4-FFF2-40B4-BE49-F238E27FC236}">
                <a16:creationId xmlns:a16="http://schemas.microsoft.com/office/drawing/2014/main" id="{ACF7803E-67B2-4B1C-A881-001BC2079437}"/>
              </a:ext>
            </a:extLst>
          </p:cNvPr>
          <p:cNvSpPr>
            <a:spLocks noChangeArrowheads="1"/>
          </p:cNvSpPr>
          <p:nvPr/>
        </p:nvSpPr>
        <p:spPr bwMode="auto">
          <a:xfrm>
            <a:off x="4344989" y="2205038"/>
            <a:ext cx="2327275"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bg1"/>
                </a:solidFill>
              </a:rPr>
              <a:t>腓骨肌萎缩症</a:t>
            </a:r>
          </a:p>
        </p:txBody>
      </p:sp>
      <p:sp>
        <p:nvSpPr>
          <p:cNvPr id="60422" name="Rectangle 20">
            <a:extLst>
              <a:ext uri="{FF2B5EF4-FFF2-40B4-BE49-F238E27FC236}">
                <a16:creationId xmlns:a16="http://schemas.microsoft.com/office/drawing/2014/main" id="{F9E7D88A-D0A9-4B20-9453-743F68C16A96}"/>
              </a:ext>
            </a:extLst>
          </p:cNvPr>
          <p:cNvSpPr>
            <a:spLocks noChangeArrowheads="1"/>
          </p:cNvSpPr>
          <p:nvPr/>
        </p:nvSpPr>
        <p:spPr bwMode="auto">
          <a:xfrm>
            <a:off x="2927351" y="3284538"/>
            <a:ext cx="5472113"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遗传性周围神经病</a:t>
            </a:r>
          </a:p>
          <a:p>
            <a:pPr lvl="1" eaLnBrk="1" hangingPunct="1">
              <a:spcBef>
                <a:spcPct val="0"/>
              </a:spcBef>
              <a:buClr>
                <a:schemeClr val="hlink"/>
              </a:buClr>
              <a:buFont typeface="Wingdings" panose="05000000000000000000" pitchFamily="2" charset="2"/>
              <a:buChar char="Ø"/>
            </a:pPr>
            <a:endParaRPr lang="zh-CN" altLang="en-US" b="1">
              <a:latin typeface="Arial" panose="020B0604020202020204" pitchFamily="34" charset="0"/>
            </a:endParaRP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可出现弓形足</a:t>
            </a:r>
          </a:p>
          <a:p>
            <a:pPr lvl="1" eaLnBrk="1" hangingPunct="1">
              <a:spcBef>
                <a:spcPct val="0"/>
              </a:spcBef>
              <a:buClr>
                <a:schemeClr val="hlink"/>
              </a:buClr>
              <a:buFont typeface="Wingdings" panose="05000000000000000000" pitchFamily="2" charset="2"/>
              <a:buChar char="Ø"/>
            </a:pPr>
            <a:endParaRPr lang="zh-CN" altLang="en-US" b="1">
              <a:latin typeface="Arial" panose="020B0604020202020204" pitchFamily="34" charset="0"/>
            </a:endParaRP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肢体远端无力萎缩为主要特征</a:t>
            </a:r>
          </a:p>
        </p:txBody>
      </p:sp>
      <p:grpSp>
        <p:nvGrpSpPr>
          <p:cNvPr id="60423" name="Group 21">
            <a:extLst>
              <a:ext uri="{FF2B5EF4-FFF2-40B4-BE49-F238E27FC236}">
                <a16:creationId xmlns:a16="http://schemas.microsoft.com/office/drawing/2014/main" id="{9D7EF991-CE36-4561-9E50-D683DEEC10B4}"/>
              </a:ext>
            </a:extLst>
          </p:cNvPr>
          <p:cNvGrpSpPr>
            <a:grpSpLocks/>
          </p:cNvGrpSpPr>
          <p:nvPr/>
        </p:nvGrpSpPr>
        <p:grpSpPr bwMode="auto">
          <a:xfrm>
            <a:off x="1774825" y="620713"/>
            <a:ext cx="7327900" cy="685800"/>
            <a:chOff x="144" y="384"/>
            <a:chExt cx="4616" cy="432"/>
          </a:xfrm>
        </p:grpSpPr>
        <p:sp>
          <p:nvSpPr>
            <p:cNvPr id="60427" name="Rectangle 22">
              <a:hlinkClick r:id="rId2" action="ppaction://hlinksldjump"/>
              <a:extLst>
                <a:ext uri="{FF2B5EF4-FFF2-40B4-BE49-F238E27FC236}">
                  <a16:creationId xmlns:a16="http://schemas.microsoft.com/office/drawing/2014/main" id="{FFAAC0D7-3B01-48C0-A371-9CA285DBC68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60428" name="Picture 23" descr="图片1">
              <a:extLst>
                <a:ext uri="{FF2B5EF4-FFF2-40B4-BE49-F238E27FC236}">
                  <a16:creationId xmlns:a16="http://schemas.microsoft.com/office/drawing/2014/main" id="{0F2E9E2F-B127-4FFD-BE65-0DB97782DF3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24" name="Group 24">
            <a:extLst>
              <a:ext uri="{FF2B5EF4-FFF2-40B4-BE49-F238E27FC236}">
                <a16:creationId xmlns:a16="http://schemas.microsoft.com/office/drawing/2014/main" id="{B76181F3-EF6E-40CF-939F-937B6DC3F084}"/>
              </a:ext>
            </a:extLst>
          </p:cNvPr>
          <p:cNvGrpSpPr>
            <a:grpSpLocks/>
          </p:cNvGrpSpPr>
          <p:nvPr/>
        </p:nvGrpSpPr>
        <p:grpSpPr bwMode="auto">
          <a:xfrm>
            <a:off x="1752600" y="1395413"/>
            <a:ext cx="3048000" cy="533400"/>
            <a:chOff x="144" y="816"/>
            <a:chExt cx="2688" cy="336"/>
          </a:xfrm>
        </p:grpSpPr>
        <p:sp>
          <p:nvSpPr>
            <p:cNvPr id="60425" name="Rectangle 25">
              <a:extLst>
                <a:ext uri="{FF2B5EF4-FFF2-40B4-BE49-F238E27FC236}">
                  <a16:creationId xmlns:a16="http://schemas.microsoft.com/office/drawing/2014/main" id="{B165327B-6A41-4C6D-9F78-A79317AFABDB}"/>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   </a:t>
              </a:r>
            </a:p>
          </p:txBody>
        </p:sp>
        <p:sp>
          <p:nvSpPr>
            <p:cNvPr id="60426" name="Line 26">
              <a:extLst>
                <a:ext uri="{FF2B5EF4-FFF2-40B4-BE49-F238E27FC236}">
                  <a16:creationId xmlns:a16="http://schemas.microsoft.com/office/drawing/2014/main" id="{C8A4C254-BF32-4386-AC6C-F9B741B78B2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a:extLst>
              <a:ext uri="{FF2B5EF4-FFF2-40B4-BE49-F238E27FC236}">
                <a16:creationId xmlns:a16="http://schemas.microsoft.com/office/drawing/2014/main" id="{7FBE64FA-4840-41EE-8950-3055F1814400}"/>
              </a:ext>
            </a:extLst>
          </p:cNvPr>
          <p:cNvGrpSpPr>
            <a:grpSpLocks/>
          </p:cNvGrpSpPr>
          <p:nvPr/>
        </p:nvGrpSpPr>
        <p:grpSpPr bwMode="auto">
          <a:xfrm>
            <a:off x="1524000" y="381000"/>
            <a:ext cx="228600" cy="6248400"/>
            <a:chOff x="0" y="240"/>
            <a:chExt cx="144" cy="3936"/>
          </a:xfrm>
        </p:grpSpPr>
        <p:grpSp>
          <p:nvGrpSpPr>
            <p:cNvPr id="61460" name="Group 3">
              <a:extLst>
                <a:ext uri="{FF2B5EF4-FFF2-40B4-BE49-F238E27FC236}">
                  <a16:creationId xmlns:a16="http://schemas.microsoft.com/office/drawing/2014/main" id="{CEB44D12-DBFC-4305-8D24-9313EDEB5718}"/>
                </a:ext>
              </a:extLst>
            </p:cNvPr>
            <p:cNvGrpSpPr>
              <a:grpSpLocks/>
            </p:cNvGrpSpPr>
            <p:nvPr/>
          </p:nvGrpSpPr>
          <p:grpSpPr bwMode="auto">
            <a:xfrm>
              <a:off x="0" y="240"/>
              <a:ext cx="96" cy="3936"/>
              <a:chOff x="-8" y="768"/>
              <a:chExt cx="136" cy="3552"/>
            </a:xfrm>
          </p:grpSpPr>
          <p:sp>
            <p:nvSpPr>
              <p:cNvPr id="61462" name="Rectangle 4">
                <a:extLst>
                  <a:ext uri="{FF2B5EF4-FFF2-40B4-BE49-F238E27FC236}">
                    <a16:creationId xmlns:a16="http://schemas.microsoft.com/office/drawing/2014/main" id="{8767DD5B-B143-4622-A5D7-0AF0CE4B082C}"/>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61463" name="Line 5">
                <a:extLst>
                  <a:ext uri="{FF2B5EF4-FFF2-40B4-BE49-F238E27FC236}">
                    <a16:creationId xmlns:a16="http://schemas.microsoft.com/office/drawing/2014/main" id="{F52CEA8B-B49C-408D-A296-FF70494CC5D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1461" name="Line 18">
              <a:extLst>
                <a:ext uri="{FF2B5EF4-FFF2-40B4-BE49-F238E27FC236}">
                  <a16:creationId xmlns:a16="http://schemas.microsoft.com/office/drawing/2014/main" id="{F7E9AE9B-A76C-4C1E-9C03-6D162D1C125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61443" name="Line 13">
            <a:extLst>
              <a:ext uri="{FF2B5EF4-FFF2-40B4-BE49-F238E27FC236}">
                <a16:creationId xmlns:a16="http://schemas.microsoft.com/office/drawing/2014/main" id="{4A6E1A8E-3550-4830-93DA-2A3C9C6E5136}"/>
              </a:ext>
            </a:extLst>
          </p:cNvPr>
          <p:cNvSpPr>
            <a:spLocks noChangeShapeType="1"/>
          </p:cNvSpPr>
          <p:nvPr/>
        </p:nvSpPr>
        <p:spPr bwMode="auto">
          <a:xfrm>
            <a:off x="6961189" y="6237288"/>
            <a:ext cx="503237" cy="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61444" name="Group 14">
            <a:extLst>
              <a:ext uri="{FF2B5EF4-FFF2-40B4-BE49-F238E27FC236}">
                <a16:creationId xmlns:a16="http://schemas.microsoft.com/office/drawing/2014/main" id="{EFBC1AB5-6061-4CA3-BC55-74279FC55269}"/>
              </a:ext>
            </a:extLst>
          </p:cNvPr>
          <p:cNvGrpSpPr>
            <a:grpSpLocks/>
          </p:cNvGrpSpPr>
          <p:nvPr/>
        </p:nvGrpSpPr>
        <p:grpSpPr bwMode="auto">
          <a:xfrm>
            <a:off x="2424114" y="2060576"/>
            <a:ext cx="6408737" cy="792163"/>
            <a:chOff x="752" y="1413"/>
            <a:chExt cx="1321" cy="294"/>
          </a:xfrm>
        </p:grpSpPr>
        <p:sp>
          <p:nvSpPr>
            <p:cNvPr id="371727" name="AutoShape 15">
              <a:extLst>
                <a:ext uri="{FF2B5EF4-FFF2-40B4-BE49-F238E27FC236}">
                  <a16:creationId xmlns:a16="http://schemas.microsoft.com/office/drawing/2014/main" id="{8A8EBAE0-8A46-4434-A56A-C7DC3F759D2C}"/>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71728" name="AutoShape 16">
              <a:extLst>
                <a:ext uri="{FF2B5EF4-FFF2-40B4-BE49-F238E27FC236}">
                  <a16:creationId xmlns:a16="http://schemas.microsoft.com/office/drawing/2014/main" id="{4916B2C3-048B-4F48-A6F0-2FA2BECF78B0}"/>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71729" name="AutoShape 17">
              <a:extLst>
                <a:ext uri="{FF2B5EF4-FFF2-40B4-BE49-F238E27FC236}">
                  <a16:creationId xmlns:a16="http://schemas.microsoft.com/office/drawing/2014/main" id="{684AF482-12C7-4D35-98C9-34D585DFCAF6}"/>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61445" name="Rectangle 18">
            <a:extLst>
              <a:ext uri="{FF2B5EF4-FFF2-40B4-BE49-F238E27FC236}">
                <a16:creationId xmlns:a16="http://schemas.microsoft.com/office/drawing/2014/main" id="{BE409AEB-2F8C-4FCD-BFE7-EC335286211A}"/>
              </a:ext>
            </a:extLst>
          </p:cNvPr>
          <p:cNvSpPr>
            <a:spLocks noChangeArrowheads="1"/>
          </p:cNvSpPr>
          <p:nvPr/>
        </p:nvSpPr>
        <p:spPr bwMode="auto">
          <a:xfrm>
            <a:off x="3935414" y="2227263"/>
            <a:ext cx="3233737"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b="1">
                <a:solidFill>
                  <a:schemeClr val="bg1"/>
                </a:solidFill>
              </a:rPr>
              <a:t>Roussy-L</a:t>
            </a:r>
            <a:r>
              <a:rPr lang="en-US" altLang="zh-CN" b="1">
                <a:solidFill>
                  <a:schemeClr val="bg1"/>
                </a:solidFill>
                <a:latin typeface="宋体" panose="02010600030101010101" pitchFamily="2" charset="-122"/>
              </a:rPr>
              <a:t>é</a:t>
            </a:r>
            <a:r>
              <a:rPr lang="en-US" altLang="zh-CN" b="1">
                <a:solidFill>
                  <a:schemeClr val="bg1"/>
                </a:solidFill>
              </a:rPr>
              <a:t>vy</a:t>
            </a:r>
            <a:r>
              <a:rPr lang="zh-CN" altLang="en-US" b="1">
                <a:solidFill>
                  <a:schemeClr val="bg1"/>
                </a:solidFill>
              </a:rPr>
              <a:t>综合征</a:t>
            </a:r>
          </a:p>
        </p:txBody>
      </p:sp>
      <p:sp>
        <p:nvSpPr>
          <p:cNvPr id="61446" name="Rectangle 20">
            <a:extLst>
              <a:ext uri="{FF2B5EF4-FFF2-40B4-BE49-F238E27FC236}">
                <a16:creationId xmlns:a16="http://schemas.microsoft.com/office/drawing/2014/main" id="{3A248721-5554-487F-8373-AEEE0F7EFD8A}"/>
              </a:ext>
            </a:extLst>
          </p:cNvPr>
          <p:cNvSpPr>
            <a:spLocks noChangeArrowheads="1"/>
          </p:cNvSpPr>
          <p:nvPr/>
        </p:nvSpPr>
        <p:spPr bwMode="auto">
          <a:xfrm>
            <a:off x="3216276" y="3068638"/>
            <a:ext cx="504031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3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通常在婴儿期发病</a:t>
            </a:r>
          </a:p>
          <a:p>
            <a:pPr eaLnBrk="1" hangingPunct="1">
              <a:lnSpc>
                <a:spcPct val="13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弓形足</a:t>
            </a:r>
          </a:p>
          <a:p>
            <a:pPr eaLnBrk="1" hangingPunct="1">
              <a:lnSpc>
                <a:spcPct val="13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反射缺失</a:t>
            </a:r>
          </a:p>
          <a:p>
            <a:pPr eaLnBrk="1" hangingPunct="1">
              <a:lnSpc>
                <a:spcPct val="13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感觉性共济失调</a:t>
            </a:r>
          </a:p>
          <a:p>
            <a:pPr eaLnBrk="1" hangingPunct="1">
              <a:lnSpc>
                <a:spcPct val="13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无小脑受累的表现</a:t>
            </a:r>
          </a:p>
        </p:txBody>
      </p:sp>
      <p:grpSp>
        <p:nvGrpSpPr>
          <p:cNvPr id="61447" name="Group 21">
            <a:extLst>
              <a:ext uri="{FF2B5EF4-FFF2-40B4-BE49-F238E27FC236}">
                <a16:creationId xmlns:a16="http://schemas.microsoft.com/office/drawing/2014/main" id="{104586A8-4773-4BF3-AEB8-149CF3F61CAF}"/>
              </a:ext>
            </a:extLst>
          </p:cNvPr>
          <p:cNvGrpSpPr>
            <a:grpSpLocks/>
          </p:cNvGrpSpPr>
          <p:nvPr/>
        </p:nvGrpSpPr>
        <p:grpSpPr bwMode="auto">
          <a:xfrm>
            <a:off x="1774825" y="620713"/>
            <a:ext cx="7327900" cy="685800"/>
            <a:chOff x="144" y="384"/>
            <a:chExt cx="4616" cy="432"/>
          </a:xfrm>
        </p:grpSpPr>
        <p:sp>
          <p:nvSpPr>
            <p:cNvPr id="61451" name="Rectangle 22">
              <a:hlinkClick r:id="rId2" action="ppaction://hlinksldjump"/>
              <a:extLst>
                <a:ext uri="{FF2B5EF4-FFF2-40B4-BE49-F238E27FC236}">
                  <a16:creationId xmlns:a16="http://schemas.microsoft.com/office/drawing/2014/main" id="{16AC988D-05DE-4BC5-A29A-A5F94AA4800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61452" name="Picture 23" descr="图片1">
              <a:extLst>
                <a:ext uri="{FF2B5EF4-FFF2-40B4-BE49-F238E27FC236}">
                  <a16:creationId xmlns:a16="http://schemas.microsoft.com/office/drawing/2014/main" id="{30211B5F-4659-4AA3-A208-47BA52062D3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48" name="Group 24">
            <a:extLst>
              <a:ext uri="{FF2B5EF4-FFF2-40B4-BE49-F238E27FC236}">
                <a16:creationId xmlns:a16="http://schemas.microsoft.com/office/drawing/2014/main" id="{D992E7E5-9009-4568-8A2E-204A1E5F8ECD}"/>
              </a:ext>
            </a:extLst>
          </p:cNvPr>
          <p:cNvGrpSpPr>
            <a:grpSpLocks/>
          </p:cNvGrpSpPr>
          <p:nvPr/>
        </p:nvGrpSpPr>
        <p:grpSpPr bwMode="auto">
          <a:xfrm>
            <a:off x="1752600" y="1395413"/>
            <a:ext cx="3048000" cy="533400"/>
            <a:chOff x="144" y="816"/>
            <a:chExt cx="2688" cy="336"/>
          </a:xfrm>
        </p:grpSpPr>
        <p:sp>
          <p:nvSpPr>
            <p:cNvPr id="61449" name="Rectangle 25">
              <a:extLst>
                <a:ext uri="{FF2B5EF4-FFF2-40B4-BE49-F238E27FC236}">
                  <a16:creationId xmlns:a16="http://schemas.microsoft.com/office/drawing/2014/main" id="{491C4E06-6056-45FF-AC56-45A1A3F772E0}"/>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   </a:t>
              </a:r>
            </a:p>
          </p:txBody>
        </p:sp>
        <p:sp>
          <p:nvSpPr>
            <p:cNvPr id="61450" name="Line 26">
              <a:extLst>
                <a:ext uri="{FF2B5EF4-FFF2-40B4-BE49-F238E27FC236}">
                  <a16:creationId xmlns:a16="http://schemas.microsoft.com/office/drawing/2014/main" id="{A3DE7055-43FF-4724-867C-4E92BFF9D62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7EBF329B-C029-48AD-8F01-6E104EE6224B}"/>
              </a:ext>
            </a:extLst>
          </p:cNvPr>
          <p:cNvGrpSpPr>
            <a:grpSpLocks/>
          </p:cNvGrpSpPr>
          <p:nvPr/>
        </p:nvGrpSpPr>
        <p:grpSpPr bwMode="auto">
          <a:xfrm>
            <a:off x="1524000" y="381000"/>
            <a:ext cx="228600" cy="6248400"/>
            <a:chOff x="0" y="240"/>
            <a:chExt cx="144" cy="3936"/>
          </a:xfrm>
        </p:grpSpPr>
        <p:grpSp>
          <p:nvGrpSpPr>
            <p:cNvPr id="62484" name="Group 3">
              <a:extLst>
                <a:ext uri="{FF2B5EF4-FFF2-40B4-BE49-F238E27FC236}">
                  <a16:creationId xmlns:a16="http://schemas.microsoft.com/office/drawing/2014/main" id="{8414163C-8253-4D23-AFFB-7090CA995193}"/>
                </a:ext>
              </a:extLst>
            </p:cNvPr>
            <p:cNvGrpSpPr>
              <a:grpSpLocks/>
            </p:cNvGrpSpPr>
            <p:nvPr/>
          </p:nvGrpSpPr>
          <p:grpSpPr bwMode="auto">
            <a:xfrm>
              <a:off x="0" y="240"/>
              <a:ext cx="96" cy="3936"/>
              <a:chOff x="-8" y="768"/>
              <a:chExt cx="136" cy="3552"/>
            </a:xfrm>
          </p:grpSpPr>
          <p:sp>
            <p:nvSpPr>
              <p:cNvPr id="62486" name="Rectangle 4">
                <a:extLst>
                  <a:ext uri="{FF2B5EF4-FFF2-40B4-BE49-F238E27FC236}">
                    <a16:creationId xmlns:a16="http://schemas.microsoft.com/office/drawing/2014/main" id="{401498B1-0D31-4251-A6F4-CAB8DF45404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62487" name="Line 5">
                <a:extLst>
                  <a:ext uri="{FF2B5EF4-FFF2-40B4-BE49-F238E27FC236}">
                    <a16:creationId xmlns:a16="http://schemas.microsoft.com/office/drawing/2014/main" id="{A1D8C490-F288-42FE-94F6-012CA7C45B8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2485" name="Line 18">
              <a:extLst>
                <a:ext uri="{FF2B5EF4-FFF2-40B4-BE49-F238E27FC236}">
                  <a16:creationId xmlns:a16="http://schemas.microsoft.com/office/drawing/2014/main" id="{546DC7C3-B501-4827-B66C-DB8AC945237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62467" name="Line 13">
            <a:extLst>
              <a:ext uri="{FF2B5EF4-FFF2-40B4-BE49-F238E27FC236}">
                <a16:creationId xmlns:a16="http://schemas.microsoft.com/office/drawing/2014/main" id="{0058B887-02F1-47B6-9535-6A9F9F2122FF}"/>
              </a:ext>
            </a:extLst>
          </p:cNvPr>
          <p:cNvSpPr>
            <a:spLocks noChangeShapeType="1"/>
          </p:cNvSpPr>
          <p:nvPr/>
        </p:nvSpPr>
        <p:spPr bwMode="auto">
          <a:xfrm>
            <a:off x="6961189" y="6237288"/>
            <a:ext cx="503237" cy="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62468" name="Group 14">
            <a:extLst>
              <a:ext uri="{FF2B5EF4-FFF2-40B4-BE49-F238E27FC236}">
                <a16:creationId xmlns:a16="http://schemas.microsoft.com/office/drawing/2014/main" id="{1D3ABA15-84F7-4CDB-8AAA-8F29197C78CF}"/>
              </a:ext>
            </a:extLst>
          </p:cNvPr>
          <p:cNvGrpSpPr>
            <a:grpSpLocks/>
          </p:cNvGrpSpPr>
          <p:nvPr/>
        </p:nvGrpSpPr>
        <p:grpSpPr bwMode="auto">
          <a:xfrm>
            <a:off x="2424114" y="2060576"/>
            <a:ext cx="6408737" cy="792163"/>
            <a:chOff x="752" y="1413"/>
            <a:chExt cx="1321" cy="294"/>
          </a:xfrm>
        </p:grpSpPr>
        <p:sp>
          <p:nvSpPr>
            <p:cNvPr id="372751" name="AutoShape 15">
              <a:extLst>
                <a:ext uri="{FF2B5EF4-FFF2-40B4-BE49-F238E27FC236}">
                  <a16:creationId xmlns:a16="http://schemas.microsoft.com/office/drawing/2014/main" id="{63611109-1F6C-417B-B524-FE7ABC34C990}"/>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72752" name="AutoShape 16">
              <a:extLst>
                <a:ext uri="{FF2B5EF4-FFF2-40B4-BE49-F238E27FC236}">
                  <a16:creationId xmlns:a16="http://schemas.microsoft.com/office/drawing/2014/main" id="{874F68A1-FC06-41BB-90AB-BAA50261F2D8}"/>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72753" name="AutoShape 17">
              <a:extLst>
                <a:ext uri="{FF2B5EF4-FFF2-40B4-BE49-F238E27FC236}">
                  <a16:creationId xmlns:a16="http://schemas.microsoft.com/office/drawing/2014/main" id="{8EC012A4-A3C3-4608-934A-A1FDA7240073}"/>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62469" name="Rectangle 18">
            <a:extLst>
              <a:ext uri="{FF2B5EF4-FFF2-40B4-BE49-F238E27FC236}">
                <a16:creationId xmlns:a16="http://schemas.microsoft.com/office/drawing/2014/main" id="{4A90771C-1256-4999-B998-1DD886824354}"/>
              </a:ext>
            </a:extLst>
          </p:cNvPr>
          <p:cNvSpPr>
            <a:spLocks noChangeArrowheads="1"/>
          </p:cNvSpPr>
          <p:nvPr/>
        </p:nvSpPr>
        <p:spPr bwMode="auto">
          <a:xfrm>
            <a:off x="3143251" y="2227263"/>
            <a:ext cx="5064125"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bg1"/>
                </a:solidFill>
              </a:rPr>
              <a:t>维生素</a:t>
            </a:r>
            <a:r>
              <a:rPr lang="en-US" altLang="zh-CN" b="1">
                <a:solidFill>
                  <a:schemeClr val="bg1"/>
                </a:solidFill>
              </a:rPr>
              <a:t>E</a:t>
            </a:r>
            <a:r>
              <a:rPr lang="zh-CN" altLang="en-US" b="1">
                <a:solidFill>
                  <a:schemeClr val="bg1"/>
                </a:solidFill>
              </a:rPr>
              <a:t>缺乏症引起的共济失调</a:t>
            </a:r>
          </a:p>
        </p:txBody>
      </p:sp>
      <p:sp>
        <p:nvSpPr>
          <p:cNvPr id="62470" name="Rectangle 20">
            <a:extLst>
              <a:ext uri="{FF2B5EF4-FFF2-40B4-BE49-F238E27FC236}">
                <a16:creationId xmlns:a16="http://schemas.microsoft.com/office/drawing/2014/main" id="{C293CD3F-5140-4AA7-A261-33185B889C81}"/>
              </a:ext>
            </a:extLst>
          </p:cNvPr>
          <p:cNvSpPr>
            <a:spLocks noChangeArrowheads="1"/>
          </p:cNvSpPr>
          <p:nvPr/>
        </p:nvSpPr>
        <p:spPr bwMode="auto">
          <a:xfrm>
            <a:off x="3071813" y="3284538"/>
            <a:ext cx="5040312"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无构音障碍</a:t>
            </a:r>
          </a:p>
          <a:p>
            <a:pPr lvl="1" eaLnBrk="1" hangingPunct="1">
              <a:spcBef>
                <a:spcPct val="0"/>
              </a:spcBef>
              <a:buClr>
                <a:schemeClr val="hlink"/>
              </a:buClr>
              <a:buFont typeface="Wingdings" panose="05000000000000000000" pitchFamily="2" charset="2"/>
              <a:buChar char="Ø"/>
            </a:pPr>
            <a:endParaRPr lang="zh-CN" altLang="en-US" b="1">
              <a:latin typeface="宋体" panose="02010600030101010101" pitchFamily="2" charset="-122"/>
            </a:endParaRPr>
          </a:p>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无骨骼及心脏异常</a:t>
            </a:r>
          </a:p>
          <a:p>
            <a:pPr lvl="1" eaLnBrk="1" hangingPunct="1">
              <a:spcBef>
                <a:spcPct val="0"/>
              </a:spcBef>
              <a:buClr>
                <a:schemeClr val="hlink"/>
              </a:buClr>
              <a:buFont typeface="Wingdings" panose="05000000000000000000" pitchFamily="2" charset="2"/>
              <a:buChar char="Ø"/>
            </a:pPr>
            <a:endParaRPr lang="zh-CN" altLang="en-US" b="1">
              <a:latin typeface="宋体" panose="02010600030101010101" pitchFamily="2" charset="-122"/>
            </a:endParaRPr>
          </a:p>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检测血清中维生素</a:t>
            </a:r>
            <a:r>
              <a:rPr lang="en-US" altLang="zh-CN" b="1">
                <a:latin typeface="宋体" panose="02010600030101010101" pitchFamily="2" charset="-122"/>
              </a:rPr>
              <a:t>E</a:t>
            </a:r>
            <a:r>
              <a:rPr lang="zh-CN" altLang="en-US" b="1">
                <a:latin typeface="宋体" panose="02010600030101010101" pitchFamily="2" charset="-122"/>
              </a:rPr>
              <a:t>的水平</a:t>
            </a:r>
            <a:r>
              <a:rPr lang="zh-CN" altLang="en-US" b="1">
                <a:solidFill>
                  <a:schemeClr val="bg1"/>
                </a:solidFill>
                <a:latin typeface="宋体" panose="02010600030101010101" pitchFamily="2" charset="-122"/>
              </a:rPr>
              <a:t> </a:t>
            </a:r>
          </a:p>
        </p:txBody>
      </p:sp>
      <p:grpSp>
        <p:nvGrpSpPr>
          <p:cNvPr id="62471" name="Group 21">
            <a:extLst>
              <a:ext uri="{FF2B5EF4-FFF2-40B4-BE49-F238E27FC236}">
                <a16:creationId xmlns:a16="http://schemas.microsoft.com/office/drawing/2014/main" id="{A3148B05-5227-4435-833B-A75D870C2B55}"/>
              </a:ext>
            </a:extLst>
          </p:cNvPr>
          <p:cNvGrpSpPr>
            <a:grpSpLocks/>
          </p:cNvGrpSpPr>
          <p:nvPr/>
        </p:nvGrpSpPr>
        <p:grpSpPr bwMode="auto">
          <a:xfrm>
            <a:off x="1774825" y="620713"/>
            <a:ext cx="7327900" cy="685800"/>
            <a:chOff x="144" y="384"/>
            <a:chExt cx="4616" cy="432"/>
          </a:xfrm>
        </p:grpSpPr>
        <p:sp>
          <p:nvSpPr>
            <p:cNvPr id="62475" name="Rectangle 22">
              <a:hlinkClick r:id="rId2" action="ppaction://hlinksldjump"/>
              <a:extLst>
                <a:ext uri="{FF2B5EF4-FFF2-40B4-BE49-F238E27FC236}">
                  <a16:creationId xmlns:a16="http://schemas.microsoft.com/office/drawing/2014/main" id="{F52DAF7B-2E05-49E1-A482-E2EDD3F0825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62476" name="Picture 23" descr="图片1">
              <a:extLst>
                <a:ext uri="{FF2B5EF4-FFF2-40B4-BE49-F238E27FC236}">
                  <a16:creationId xmlns:a16="http://schemas.microsoft.com/office/drawing/2014/main" id="{CAE31A1D-2D76-47B5-8E65-C8D9BCE8857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472" name="Group 24">
            <a:extLst>
              <a:ext uri="{FF2B5EF4-FFF2-40B4-BE49-F238E27FC236}">
                <a16:creationId xmlns:a16="http://schemas.microsoft.com/office/drawing/2014/main" id="{B44A233D-8736-4831-A3BE-331F3F73F13D}"/>
              </a:ext>
            </a:extLst>
          </p:cNvPr>
          <p:cNvGrpSpPr>
            <a:grpSpLocks/>
          </p:cNvGrpSpPr>
          <p:nvPr/>
        </p:nvGrpSpPr>
        <p:grpSpPr bwMode="auto">
          <a:xfrm>
            <a:off x="1752600" y="1395413"/>
            <a:ext cx="3048000" cy="533400"/>
            <a:chOff x="144" y="816"/>
            <a:chExt cx="2688" cy="336"/>
          </a:xfrm>
        </p:grpSpPr>
        <p:sp>
          <p:nvSpPr>
            <p:cNvPr id="62473" name="Rectangle 25">
              <a:extLst>
                <a:ext uri="{FF2B5EF4-FFF2-40B4-BE49-F238E27FC236}">
                  <a16:creationId xmlns:a16="http://schemas.microsoft.com/office/drawing/2014/main" id="{B8B6E2DF-44F9-4204-9C50-3B562876D873}"/>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   </a:t>
              </a:r>
            </a:p>
          </p:txBody>
        </p:sp>
        <p:sp>
          <p:nvSpPr>
            <p:cNvPr id="62474" name="Line 26">
              <a:extLst>
                <a:ext uri="{FF2B5EF4-FFF2-40B4-BE49-F238E27FC236}">
                  <a16:creationId xmlns:a16="http://schemas.microsoft.com/office/drawing/2014/main" id="{22F65F1E-AF9C-4FCF-96E3-690BFE7EFA8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13">
            <a:extLst>
              <a:ext uri="{FF2B5EF4-FFF2-40B4-BE49-F238E27FC236}">
                <a16:creationId xmlns:a16="http://schemas.microsoft.com/office/drawing/2014/main" id="{16C0898B-8F60-42B0-AED4-05EF3DE56BE1}"/>
              </a:ext>
            </a:extLst>
          </p:cNvPr>
          <p:cNvSpPr>
            <a:spLocks noChangeArrowheads="1"/>
          </p:cNvSpPr>
          <p:nvPr/>
        </p:nvSpPr>
        <p:spPr bwMode="auto">
          <a:xfrm>
            <a:off x="2279650" y="2420938"/>
            <a:ext cx="7632700" cy="28257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45000"/>
              </a:lnSpc>
              <a:buClr>
                <a:schemeClr val="hlink"/>
              </a:buClr>
              <a:buFont typeface="Wingdings" panose="05000000000000000000" pitchFamily="2" charset="2"/>
              <a:buChar char="Ø"/>
            </a:pPr>
            <a:r>
              <a:rPr lang="zh-CN" altLang="en-US" b="1"/>
              <a:t>在有血缘关系的个体之间有一定的发病比例</a:t>
            </a:r>
          </a:p>
          <a:p>
            <a:pPr eaLnBrk="1" hangingPunct="1">
              <a:lnSpc>
                <a:spcPct val="145000"/>
              </a:lnSpc>
              <a:buClr>
                <a:schemeClr val="hlink"/>
              </a:buClr>
              <a:buFont typeface="Wingdings" panose="05000000000000000000" pitchFamily="2" charset="2"/>
              <a:buChar char="Ø"/>
            </a:pPr>
            <a:r>
              <a:rPr lang="zh-CN" altLang="en-US" b="1"/>
              <a:t>一种遗传病一般不延伸到无亲缘关系的个体</a:t>
            </a:r>
          </a:p>
          <a:p>
            <a:pPr eaLnBrk="1" hangingPunct="1">
              <a:lnSpc>
                <a:spcPct val="145000"/>
              </a:lnSpc>
              <a:buClr>
                <a:schemeClr val="hlink"/>
              </a:buClr>
              <a:buFont typeface="Wingdings" panose="05000000000000000000" pitchFamily="2" charset="2"/>
              <a:buChar char="Ø"/>
            </a:pPr>
            <a:r>
              <a:rPr lang="zh-CN" altLang="en-US" b="1"/>
              <a:t>每一疾病有特定的发病年龄和病程</a:t>
            </a:r>
          </a:p>
          <a:p>
            <a:pPr eaLnBrk="1" hangingPunct="1">
              <a:lnSpc>
                <a:spcPct val="145000"/>
              </a:lnSpc>
              <a:buClr>
                <a:schemeClr val="hlink"/>
              </a:buClr>
              <a:buFont typeface="Wingdings" panose="05000000000000000000" pitchFamily="2" charset="2"/>
              <a:buChar char="Ø"/>
            </a:pPr>
            <a:r>
              <a:rPr lang="zh-CN" altLang="en-US" b="1"/>
              <a:t>疾病的发生在单卵双生较异卵双生者为高</a:t>
            </a:r>
          </a:p>
        </p:txBody>
      </p:sp>
      <p:pic>
        <p:nvPicPr>
          <p:cNvPr id="9219" name="Picture 15" descr="SM">
            <a:extLst>
              <a:ext uri="{FF2B5EF4-FFF2-40B4-BE49-F238E27FC236}">
                <a16:creationId xmlns:a16="http://schemas.microsoft.com/office/drawing/2014/main" id="{85BFB464-F185-463F-8E6B-7061A17DC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15889"/>
            <a:ext cx="57054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16">
            <a:extLst>
              <a:ext uri="{FF2B5EF4-FFF2-40B4-BE49-F238E27FC236}">
                <a16:creationId xmlns:a16="http://schemas.microsoft.com/office/drawing/2014/main" id="{EE803A17-44FF-4CBD-861E-3F39EC43EA5F}"/>
              </a:ext>
            </a:extLst>
          </p:cNvPr>
          <p:cNvSpPr>
            <a:spLocks noChangeArrowheads="1"/>
          </p:cNvSpPr>
          <p:nvPr/>
        </p:nvSpPr>
        <p:spPr bwMode="auto">
          <a:xfrm>
            <a:off x="1968500" y="115888"/>
            <a:ext cx="3201988" cy="3365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sz="1600" b="1"/>
              <a:t>第十八章    神经系统遗传性疾病   </a:t>
            </a:r>
          </a:p>
        </p:txBody>
      </p:sp>
      <p:grpSp>
        <p:nvGrpSpPr>
          <p:cNvPr id="9221" name="Group 21">
            <a:extLst>
              <a:ext uri="{FF2B5EF4-FFF2-40B4-BE49-F238E27FC236}">
                <a16:creationId xmlns:a16="http://schemas.microsoft.com/office/drawing/2014/main" id="{3A516E34-6868-4275-B5E2-4F8825C230F6}"/>
              </a:ext>
            </a:extLst>
          </p:cNvPr>
          <p:cNvGrpSpPr>
            <a:grpSpLocks/>
          </p:cNvGrpSpPr>
          <p:nvPr/>
        </p:nvGrpSpPr>
        <p:grpSpPr bwMode="auto">
          <a:xfrm>
            <a:off x="1524000" y="381000"/>
            <a:ext cx="228600" cy="6248400"/>
            <a:chOff x="0" y="240"/>
            <a:chExt cx="144" cy="3936"/>
          </a:xfrm>
        </p:grpSpPr>
        <p:grpSp>
          <p:nvGrpSpPr>
            <p:cNvPr id="9228" name="Group 3">
              <a:extLst>
                <a:ext uri="{FF2B5EF4-FFF2-40B4-BE49-F238E27FC236}">
                  <a16:creationId xmlns:a16="http://schemas.microsoft.com/office/drawing/2014/main" id="{F706A85A-664F-4462-957D-04E0084B27BE}"/>
                </a:ext>
              </a:extLst>
            </p:cNvPr>
            <p:cNvGrpSpPr>
              <a:grpSpLocks/>
            </p:cNvGrpSpPr>
            <p:nvPr/>
          </p:nvGrpSpPr>
          <p:grpSpPr bwMode="auto">
            <a:xfrm>
              <a:off x="0" y="240"/>
              <a:ext cx="96" cy="3936"/>
              <a:chOff x="-8" y="768"/>
              <a:chExt cx="136" cy="3552"/>
            </a:xfrm>
          </p:grpSpPr>
          <p:sp>
            <p:nvSpPr>
              <p:cNvPr id="9230" name="Rectangle 4">
                <a:extLst>
                  <a:ext uri="{FF2B5EF4-FFF2-40B4-BE49-F238E27FC236}">
                    <a16:creationId xmlns:a16="http://schemas.microsoft.com/office/drawing/2014/main" id="{2BCDE783-CED0-484C-ABC1-6641D7F5E09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9231" name="Line 5">
                <a:extLst>
                  <a:ext uri="{FF2B5EF4-FFF2-40B4-BE49-F238E27FC236}">
                    <a16:creationId xmlns:a16="http://schemas.microsoft.com/office/drawing/2014/main" id="{CDF72600-8513-4FB2-8FD3-D71256CFA39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229" name="Line 18">
              <a:extLst>
                <a:ext uri="{FF2B5EF4-FFF2-40B4-BE49-F238E27FC236}">
                  <a16:creationId xmlns:a16="http://schemas.microsoft.com/office/drawing/2014/main" id="{9E108060-D3EC-463B-9254-119CC234B94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9222" name="Group 35">
            <a:extLst>
              <a:ext uri="{FF2B5EF4-FFF2-40B4-BE49-F238E27FC236}">
                <a16:creationId xmlns:a16="http://schemas.microsoft.com/office/drawing/2014/main" id="{8882903F-140C-4106-B38F-2FE92ABE586B}"/>
              </a:ext>
            </a:extLst>
          </p:cNvPr>
          <p:cNvGrpSpPr>
            <a:grpSpLocks/>
          </p:cNvGrpSpPr>
          <p:nvPr/>
        </p:nvGrpSpPr>
        <p:grpSpPr bwMode="auto">
          <a:xfrm>
            <a:off x="1752601" y="1371601"/>
            <a:ext cx="3190875" cy="519113"/>
            <a:chOff x="144" y="816"/>
            <a:chExt cx="2688" cy="342"/>
          </a:xfrm>
        </p:grpSpPr>
        <p:sp>
          <p:nvSpPr>
            <p:cNvPr id="9226" name="Rectangle 36">
              <a:extLst>
                <a:ext uri="{FF2B5EF4-FFF2-40B4-BE49-F238E27FC236}">
                  <a16:creationId xmlns:a16="http://schemas.microsoft.com/office/drawing/2014/main" id="{A96E78B0-FBBB-4675-AC57-98C56DD73FFA}"/>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遗传性疾病的特点 </a:t>
              </a:r>
            </a:p>
          </p:txBody>
        </p:sp>
        <p:sp>
          <p:nvSpPr>
            <p:cNvPr id="9227" name="Line 37">
              <a:extLst>
                <a:ext uri="{FF2B5EF4-FFF2-40B4-BE49-F238E27FC236}">
                  <a16:creationId xmlns:a16="http://schemas.microsoft.com/office/drawing/2014/main" id="{86BA6FDF-3CFB-410E-A67E-A145B0333CF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9223" name="Group 47">
            <a:extLst>
              <a:ext uri="{FF2B5EF4-FFF2-40B4-BE49-F238E27FC236}">
                <a16:creationId xmlns:a16="http://schemas.microsoft.com/office/drawing/2014/main" id="{C081F42B-6E6E-4D17-90CA-173035EC1718}"/>
              </a:ext>
            </a:extLst>
          </p:cNvPr>
          <p:cNvGrpSpPr>
            <a:grpSpLocks/>
          </p:cNvGrpSpPr>
          <p:nvPr/>
        </p:nvGrpSpPr>
        <p:grpSpPr bwMode="auto">
          <a:xfrm>
            <a:off x="1774825" y="620713"/>
            <a:ext cx="7327900" cy="685800"/>
            <a:chOff x="144" y="384"/>
            <a:chExt cx="4616" cy="432"/>
          </a:xfrm>
        </p:grpSpPr>
        <p:sp>
          <p:nvSpPr>
            <p:cNvPr id="9224" name="Rectangle 48">
              <a:hlinkClick r:id="rId3" action="ppaction://hlinksldjump"/>
              <a:extLst>
                <a:ext uri="{FF2B5EF4-FFF2-40B4-BE49-F238E27FC236}">
                  <a16:creationId xmlns:a16="http://schemas.microsoft.com/office/drawing/2014/main" id="{943AFF94-B830-47D7-8C08-3EBF5CDE5C6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9225" name="Picture 49" descr="图片1">
              <a:extLst>
                <a:ext uri="{FF2B5EF4-FFF2-40B4-BE49-F238E27FC236}">
                  <a16:creationId xmlns:a16="http://schemas.microsoft.com/office/drawing/2014/main" id="{BA9FD9A2-6007-473D-9D19-7B290241ABD1}"/>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a:extLst>
              <a:ext uri="{FF2B5EF4-FFF2-40B4-BE49-F238E27FC236}">
                <a16:creationId xmlns:a16="http://schemas.microsoft.com/office/drawing/2014/main" id="{254F408F-4E1E-4D54-AA84-389F1ED2924F}"/>
              </a:ext>
            </a:extLst>
          </p:cNvPr>
          <p:cNvGrpSpPr>
            <a:grpSpLocks/>
          </p:cNvGrpSpPr>
          <p:nvPr/>
        </p:nvGrpSpPr>
        <p:grpSpPr bwMode="auto">
          <a:xfrm>
            <a:off x="1524000" y="381000"/>
            <a:ext cx="228600" cy="6248400"/>
            <a:chOff x="0" y="240"/>
            <a:chExt cx="144" cy="3936"/>
          </a:xfrm>
        </p:grpSpPr>
        <p:grpSp>
          <p:nvGrpSpPr>
            <p:cNvPr id="63508" name="Group 3">
              <a:extLst>
                <a:ext uri="{FF2B5EF4-FFF2-40B4-BE49-F238E27FC236}">
                  <a16:creationId xmlns:a16="http://schemas.microsoft.com/office/drawing/2014/main" id="{B0995AC3-6950-43CF-84CF-CD9439A5C98A}"/>
                </a:ext>
              </a:extLst>
            </p:cNvPr>
            <p:cNvGrpSpPr>
              <a:grpSpLocks/>
            </p:cNvGrpSpPr>
            <p:nvPr/>
          </p:nvGrpSpPr>
          <p:grpSpPr bwMode="auto">
            <a:xfrm>
              <a:off x="0" y="240"/>
              <a:ext cx="96" cy="3936"/>
              <a:chOff x="-8" y="768"/>
              <a:chExt cx="136" cy="3552"/>
            </a:xfrm>
          </p:grpSpPr>
          <p:sp>
            <p:nvSpPr>
              <p:cNvPr id="63510" name="Rectangle 4">
                <a:extLst>
                  <a:ext uri="{FF2B5EF4-FFF2-40B4-BE49-F238E27FC236}">
                    <a16:creationId xmlns:a16="http://schemas.microsoft.com/office/drawing/2014/main" id="{AE9DE200-2203-4039-A8F9-2A08628BA4A8}"/>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63511" name="Line 5">
                <a:extLst>
                  <a:ext uri="{FF2B5EF4-FFF2-40B4-BE49-F238E27FC236}">
                    <a16:creationId xmlns:a16="http://schemas.microsoft.com/office/drawing/2014/main" id="{1C5931ED-4CEF-445C-8F9F-C5C1D409AC6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3509" name="Line 18">
              <a:extLst>
                <a:ext uri="{FF2B5EF4-FFF2-40B4-BE49-F238E27FC236}">
                  <a16:creationId xmlns:a16="http://schemas.microsoft.com/office/drawing/2014/main" id="{1D765F2F-FEA4-40E4-80C9-A35155E6388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63491" name="Line 13">
            <a:extLst>
              <a:ext uri="{FF2B5EF4-FFF2-40B4-BE49-F238E27FC236}">
                <a16:creationId xmlns:a16="http://schemas.microsoft.com/office/drawing/2014/main" id="{05F2A29C-EA0D-4B3E-8399-44465BC9BAB6}"/>
              </a:ext>
            </a:extLst>
          </p:cNvPr>
          <p:cNvSpPr>
            <a:spLocks noChangeShapeType="1"/>
          </p:cNvSpPr>
          <p:nvPr/>
        </p:nvSpPr>
        <p:spPr bwMode="auto">
          <a:xfrm>
            <a:off x="6961189" y="6237288"/>
            <a:ext cx="503237" cy="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63492" name="Group 14">
            <a:extLst>
              <a:ext uri="{FF2B5EF4-FFF2-40B4-BE49-F238E27FC236}">
                <a16:creationId xmlns:a16="http://schemas.microsoft.com/office/drawing/2014/main" id="{8FAA1227-2163-4450-AF08-3696679A1BBE}"/>
              </a:ext>
            </a:extLst>
          </p:cNvPr>
          <p:cNvGrpSpPr>
            <a:grpSpLocks/>
          </p:cNvGrpSpPr>
          <p:nvPr/>
        </p:nvGrpSpPr>
        <p:grpSpPr bwMode="auto">
          <a:xfrm>
            <a:off x="2424114" y="2060576"/>
            <a:ext cx="6408737" cy="792163"/>
            <a:chOff x="752" y="1413"/>
            <a:chExt cx="1321" cy="294"/>
          </a:xfrm>
        </p:grpSpPr>
        <p:sp>
          <p:nvSpPr>
            <p:cNvPr id="373775" name="AutoShape 15">
              <a:extLst>
                <a:ext uri="{FF2B5EF4-FFF2-40B4-BE49-F238E27FC236}">
                  <a16:creationId xmlns:a16="http://schemas.microsoft.com/office/drawing/2014/main" id="{38C1477D-A42E-4A7C-AD90-919E89731E04}"/>
                </a:ext>
              </a:extLst>
            </p:cNvPr>
            <p:cNvSpPr>
              <a:spLocks noChangeArrowheads="1"/>
            </p:cNvSpPr>
            <p:nvPr/>
          </p:nvSpPr>
          <p:spPr bwMode="gray">
            <a:xfrm>
              <a:off x="752" y="1413"/>
              <a:ext cx="1321" cy="294"/>
            </a:xfrm>
            <a:prstGeom prst="roundRect">
              <a:avLst>
                <a:gd name="adj" fmla="val 50000"/>
              </a:avLst>
            </a:prstGeom>
            <a:gradFill rotWithShape="1">
              <a:gsLst>
                <a:gs pos="0">
                  <a:schemeClr val="accent2">
                    <a:gamma/>
                    <a:shade val="79216"/>
                    <a:invGamma/>
                  </a:schemeClr>
                </a:gs>
                <a:gs pos="50000">
                  <a:schemeClr val="accent2"/>
                </a:gs>
                <a:gs pos="100000">
                  <a:schemeClr val="accent2">
                    <a:gamma/>
                    <a:shade val="79216"/>
                    <a:invGamma/>
                  </a:schemeClr>
                </a:gs>
              </a:gsLst>
              <a:lin ang="0" scaled="1"/>
            </a:gradFill>
            <a:ln>
              <a:noFill/>
            </a:ln>
            <a:effectLst>
              <a:outerShdw dist="53882" dir="2700000" algn="ctr" rotWithShape="0">
                <a:srgbClr val="292929">
                  <a:alpha val="50000"/>
                </a:srgbClr>
              </a:outerShdw>
            </a:effectLst>
          </p:spPr>
          <p:txBody>
            <a:bodyPr wrap="none" anchor="ctr"/>
            <a:lstStyle/>
            <a:p>
              <a:pPr>
                <a:defRPr/>
              </a:pPr>
              <a:endParaRPr lang="zh-CN" altLang="en-US"/>
            </a:p>
          </p:txBody>
        </p:sp>
        <p:sp>
          <p:nvSpPr>
            <p:cNvPr id="373776" name="AutoShape 16">
              <a:extLst>
                <a:ext uri="{FF2B5EF4-FFF2-40B4-BE49-F238E27FC236}">
                  <a16:creationId xmlns:a16="http://schemas.microsoft.com/office/drawing/2014/main" id="{1B20C344-8219-4584-880D-067FB4FA00E7}"/>
                </a:ext>
              </a:extLst>
            </p:cNvPr>
            <p:cNvSpPr>
              <a:spLocks noChangeArrowheads="1"/>
            </p:cNvSpPr>
            <p:nvPr/>
          </p:nvSpPr>
          <p:spPr bwMode="gray">
            <a:xfrm flipH="1">
              <a:off x="2007"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sp>
          <p:nvSpPr>
            <p:cNvPr id="373777" name="AutoShape 17">
              <a:extLst>
                <a:ext uri="{FF2B5EF4-FFF2-40B4-BE49-F238E27FC236}">
                  <a16:creationId xmlns:a16="http://schemas.microsoft.com/office/drawing/2014/main" id="{285627A3-D4B3-42C7-A556-1855F61C6F87}"/>
                </a:ext>
              </a:extLst>
            </p:cNvPr>
            <p:cNvSpPr>
              <a:spLocks noChangeArrowheads="1"/>
            </p:cNvSpPr>
            <p:nvPr/>
          </p:nvSpPr>
          <p:spPr bwMode="gray">
            <a:xfrm>
              <a:off x="766" y="1457"/>
              <a:ext cx="59" cy="204"/>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p:spPr>
          <p:txBody>
            <a:bodyPr wrap="none" anchor="ctr"/>
            <a:lstStyle/>
            <a:p>
              <a:pPr>
                <a:defRPr/>
              </a:pPr>
              <a:endParaRPr lang="zh-CN" altLang="en-US"/>
            </a:p>
          </p:txBody>
        </p:sp>
      </p:grpSp>
      <p:sp>
        <p:nvSpPr>
          <p:cNvPr id="63493" name="Rectangle 18">
            <a:extLst>
              <a:ext uri="{FF2B5EF4-FFF2-40B4-BE49-F238E27FC236}">
                <a16:creationId xmlns:a16="http://schemas.microsoft.com/office/drawing/2014/main" id="{549C3185-C9FE-423B-BF5E-DD1B0ED55072}"/>
              </a:ext>
            </a:extLst>
          </p:cNvPr>
          <p:cNvSpPr>
            <a:spLocks noChangeArrowheads="1"/>
          </p:cNvSpPr>
          <p:nvPr/>
        </p:nvSpPr>
        <p:spPr bwMode="auto">
          <a:xfrm>
            <a:off x="2640013" y="2205038"/>
            <a:ext cx="5899150"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bg1"/>
                </a:solidFill>
              </a:rPr>
              <a:t>慢性炎性脱髓鞘性多发性周围神经病</a:t>
            </a:r>
          </a:p>
        </p:txBody>
      </p:sp>
      <p:sp>
        <p:nvSpPr>
          <p:cNvPr id="63494" name="Rectangle 20">
            <a:extLst>
              <a:ext uri="{FF2B5EF4-FFF2-40B4-BE49-F238E27FC236}">
                <a16:creationId xmlns:a16="http://schemas.microsoft.com/office/drawing/2014/main" id="{A6D2A5A4-21F0-4355-8DC4-C45CB481EFD8}"/>
              </a:ext>
            </a:extLst>
          </p:cNvPr>
          <p:cNvSpPr>
            <a:spLocks noChangeArrowheads="1"/>
          </p:cNvSpPr>
          <p:nvPr/>
        </p:nvSpPr>
        <p:spPr bwMode="auto">
          <a:xfrm>
            <a:off x="3000376" y="3500438"/>
            <a:ext cx="5184775"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儿童期发病</a:t>
            </a:r>
          </a:p>
          <a:p>
            <a:pPr lvl="1" eaLnBrk="1" hangingPunct="1">
              <a:spcBef>
                <a:spcPct val="0"/>
              </a:spcBef>
              <a:buClr>
                <a:schemeClr val="hlink"/>
              </a:buClr>
              <a:buFont typeface="Wingdings" panose="05000000000000000000" pitchFamily="2" charset="2"/>
              <a:buChar char="Ø"/>
            </a:pPr>
            <a:endParaRPr lang="zh-CN" altLang="en-US" b="1">
              <a:latin typeface="宋体" panose="02010600030101010101" pitchFamily="2" charset="-122"/>
            </a:endParaRPr>
          </a:p>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伴有反射缺失的共济失调</a:t>
            </a:r>
          </a:p>
          <a:p>
            <a:pPr lvl="1" eaLnBrk="1" hangingPunct="1">
              <a:spcBef>
                <a:spcPct val="0"/>
              </a:spcBef>
              <a:buClr>
                <a:schemeClr val="hlink"/>
              </a:buClr>
              <a:buFont typeface="Wingdings" panose="05000000000000000000" pitchFamily="2" charset="2"/>
              <a:buChar char="Ø"/>
            </a:pPr>
            <a:endParaRPr lang="zh-CN" altLang="en-US" b="1">
              <a:latin typeface="宋体" panose="02010600030101010101" pitchFamily="2" charset="-122"/>
            </a:endParaRPr>
          </a:p>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无构音障碍和</a:t>
            </a:r>
            <a:r>
              <a:rPr lang="en-US" altLang="zh-CN" b="1">
                <a:latin typeface="宋体" panose="02010600030101010101" pitchFamily="2" charset="-122"/>
              </a:rPr>
              <a:t>Babinski</a:t>
            </a:r>
            <a:r>
              <a:rPr lang="zh-CN" altLang="en-US" b="1">
                <a:latin typeface="宋体" panose="02010600030101010101" pitchFamily="2" charset="-122"/>
              </a:rPr>
              <a:t>征</a:t>
            </a:r>
          </a:p>
        </p:txBody>
      </p:sp>
      <p:grpSp>
        <p:nvGrpSpPr>
          <p:cNvPr id="63495" name="Group 21">
            <a:extLst>
              <a:ext uri="{FF2B5EF4-FFF2-40B4-BE49-F238E27FC236}">
                <a16:creationId xmlns:a16="http://schemas.microsoft.com/office/drawing/2014/main" id="{7AE41005-E318-4FD6-ACC0-CA5858CFA4FC}"/>
              </a:ext>
            </a:extLst>
          </p:cNvPr>
          <p:cNvGrpSpPr>
            <a:grpSpLocks/>
          </p:cNvGrpSpPr>
          <p:nvPr/>
        </p:nvGrpSpPr>
        <p:grpSpPr bwMode="auto">
          <a:xfrm>
            <a:off x="1774825" y="620713"/>
            <a:ext cx="7327900" cy="685800"/>
            <a:chOff x="144" y="384"/>
            <a:chExt cx="4616" cy="432"/>
          </a:xfrm>
        </p:grpSpPr>
        <p:sp>
          <p:nvSpPr>
            <p:cNvPr id="63499" name="Rectangle 22">
              <a:hlinkClick r:id="rId2" action="ppaction://hlinksldjump"/>
              <a:extLst>
                <a:ext uri="{FF2B5EF4-FFF2-40B4-BE49-F238E27FC236}">
                  <a16:creationId xmlns:a16="http://schemas.microsoft.com/office/drawing/2014/main" id="{B1B42B3C-C2CF-4265-9C47-DDDE2F93E4F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63500" name="Picture 23" descr="图片1">
              <a:extLst>
                <a:ext uri="{FF2B5EF4-FFF2-40B4-BE49-F238E27FC236}">
                  <a16:creationId xmlns:a16="http://schemas.microsoft.com/office/drawing/2014/main" id="{1644D3E1-B29C-4319-BBEA-E1AE4646CF4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496" name="Group 24">
            <a:extLst>
              <a:ext uri="{FF2B5EF4-FFF2-40B4-BE49-F238E27FC236}">
                <a16:creationId xmlns:a16="http://schemas.microsoft.com/office/drawing/2014/main" id="{6C62D6FB-8310-4BF3-8961-EF80D6BF1E72}"/>
              </a:ext>
            </a:extLst>
          </p:cNvPr>
          <p:cNvGrpSpPr>
            <a:grpSpLocks/>
          </p:cNvGrpSpPr>
          <p:nvPr/>
        </p:nvGrpSpPr>
        <p:grpSpPr bwMode="auto">
          <a:xfrm>
            <a:off x="1752600" y="1395413"/>
            <a:ext cx="3048000" cy="533400"/>
            <a:chOff x="144" y="816"/>
            <a:chExt cx="2688" cy="336"/>
          </a:xfrm>
        </p:grpSpPr>
        <p:sp>
          <p:nvSpPr>
            <p:cNvPr id="63497" name="Rectangle 25">
              <a:extLst>
                <a:ext uri="{FF2B5EF4-FFF2-40B4-BE49-F238E27FC236}">
                  <a16:creationId xmlns:a16="http://schemas.microsoft.com/office/drawing/2014/main" id="{F4300D29-5132-41C1-AB2C-A142897891DC}"/>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   </a:t>
              </a:r>
            </a:p>
          </p:txBody>
        </p:sp>
        <p:sp>
          <p:nvSpPr>
            <p:cNvPr id="63498" name="Line 26">
              <a:extLst>
                <a:ext uri="{FF2B5EF4-FFF2-40B4-BE49-F238E27FC236}">
                  <a16:creationId xmlns:a16="http://schemas.microsoft.com/office/drawing/2014/main" id="{94DCDC00-15F6-46AC-B35D-E67E1A3DE0A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06A0D6FE-0B27-4E1E-8A49-6CADDB8BD406}"/>
              </a:ext>
            </a:extLst>
          </p:cNvPr>
          <p:cNvGrpSpPr>
            <a:grpSpLocks/>
          </p:cNvGrpSpPr>
          <p:nvPr/>
        </p:nvGrpSpPr>
        <p:grpSpPr bwMode="auto">
          <a:xfrm>
            <a:off x="1524000" y="381000"/>
            <a:ext cx="228600" cy="6248400"/>
            <a:chOff x="0" y="240"/>
            <a:chExt cx="144" cy="3936"/>
          </a:xfrm>
        </p:grpSpPr>
        <p:grpSp>
          <p:nvGrpSpPr>
            <p:cNvPr id="64523" name="Group 3">
              <a:extLst>
                <a:ext uri="{FF2B5EF4-FFF2-40B4-BE49-F238E27FC236}">
                  <a16:creationId xmlns:a16="http://schemas.microsoft.com/office/drawing/2014/main" id="{9E84EE6B-44C8-4DCD-A934-15E55C83C1A4}"/>
                </a:ext>
              </a:extLst>
            </p:cNvPr>
            <p:cNvGrpSpPr>
              <a:grpSpLocks/>
            </p:cNvGrpSpPr>
            <p:nvPr/>
          </p:nvGrpSpPr>
          <p:grpSpPr bwMode="auto">
            <a:xfrm>
              <a:off x="0" y="240"/>
              <a:ext cx="96" cy="3936"/>
              <a:chOff x="-8" y="768"/>
              <a:chExt cx="136" cy="3552"/>
            </a:xfrm>
          </p:grpSpPr>
          <p:sp>
            <p:nvSpPr>
              <p:cNvPr id="64525" name="Rectangle 4">
                <a:extLst>
                  <a:ext uri="{FF2B5EF4-FFF2-40B4-BE49-F238E27FC236}">
                    <a16:creationId xmlns:a16="http://schemas.microsoft.com/office/drawing/2014/main" id="{8B637B3E-B3B5-4052-91BD-3DCAFE6CC86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64526" name="Line 5">
                <a:extLst>
                  <a:ext uri="{FF2B5EF4-FFF2-40B4-BE49-F238E27FC236}">
                    <a16:creationId xmlns:a16="http://schemas.microsoft.com/office/drawing/2014/main" id="{EEFCBF05-70DC-47DC-808F-E8108CEFD0D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4524" name="Line 18">
              <a:extLst>
                <a:ext uri="{FF2B5EF4-FFF2-40B4-BE49-F238E27FC236}">
                  <a16:creationId xmlns:a16="http://schemas.microsoft.com/office/drawing/2014/main" id="{759BE5A4-3C4C-41EA-B999-1463E830F43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64515" name="AutoShape 5">
            <a:extLst>
              <a:ext uri="{FF2B5EF4-FFF2-40B4-BE49-F238E27FC236}">
                <a16:creationId xmlns:a16="http://schemas.microsoft.com/office/drawing/2014/main" id="{BE5B3F74-3E25-4EFC-B14B-AA54E10EE47C}"/>
              </a:ext>
            </a:extLst>
          </p:cNvPr>
          <p:cNvSpPr>
            <a:spLocks noChangeArrowheads="1"/>
          </p:cNvSpPr>
          <p:nvPr/>
        </p:nvSpPr>
        <p:spPr bwMode="auto">
          <a:xfrm>
            <a:off x="2601914" y="2925764"/>
            <a:ext cx="7597775" cy="3311525"/>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抗氧化剂改善心肌和骨骼肌的生物能量代谢</a:t>
            </a:r>
          </a:p>
          <a:p>
            <a:pPr eaLnBrk="1" hangingPunct="1">
              <a:lnSpc>
                <a:spcPct val="14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支持疗法和功能训练 </a:t>
            </a:r>
          </a:p>
          <a:p>
            <a:pPr eaLnBrk="1" hangingPunct="1">
              <a:lnSpc>
                <a:spcPct val="14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外科手术矫正脊柱和足部的畸形  </a:t>
            </a:r>
          </a:p>
          <a:p>
            <a:pPr eaLnBrk="1" hangingPunct="1">
              <a:lnSpc>
                <a:spcPct val="14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治疗心力衰竭、心律失常和糖尿病 </a:t>
            </a:r>
          </a:p>
          <a:p>
            <a:pPr eaLnBrk="1" hangingPunct="1">
              <a:lnSpc>
                <a:spcPct val="14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防治长期残疾所致的并发症</a:t>
            </a:r>
            <a:r>
              <a:rPr lang="zh-CN" altLang="en-US" b="1">
                <a:latin typeface="Arial" panose="020B0604020202020204" pitchFamily="34" charset="0"/>
                <a:ea typeface="黑体" panose="02010609060101010101" pitchFamily="49" charset="-122"/>
              </a:rPr>
              <a:t> </a:t>
            </a:r>
            <a:endParaRPr lang="zh-CN" altLang="en-US" b="1">
              <a:latin typeface="宋体" panose="02010600030101010101" pitchFamily="2" charset="-122"/>
            </a:endParaRPr>
          </a:p>
        </p:txBody>
      </p:sp>
      <p:sp>
        <p:nvSpPr>
          <p:cNvPr id="64516" name="Rectangle 22">
            <a:extLst>
              <a:ext uri="{FF2B5EF4-FFF2-40B4-BE49-F238E27FC236}">
                <a16:creationId xmlns:a16="http://schemas.microsoft.com/office/drawing/2014/main" id="{993AA88C-0D9C-4D25-8DE3-D7AE3311DEE7}"/>
              </a:ext>
            </a:extLst>
          </p:cNvPr>
          <p:cNvSpPr>
            <a:spLocks noChangeArrowheads="1"/>
          </p:cNvSpPr>
          <p:nvPr/>
        </p:nvSpPr>
        <p:spPr bwMode="auto">
          <a:xfrm>
            <a:off x="4727576" y="2232025"/>
            <a:ext cx="28813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lnSpc>
                <a:spcPct val="90000"/>
              </a:lnSpc>
            </a:pPr>
            <a:r>
              <a:rPr lang="en-US" altLang="zh-CN" b="1">
                <a:latin typeface="Arial" panose="020B0604020202020204" pitchFamily="34" charset="0"/>
              </a:rPr>
              <a:t> </a:t>
            </a:r>
            <a:r>
              <a:rPr lang="zh-CN" altLang="en-US" b="1">
                <a:latin typeface="Arial" panose="020B0604020202020204" pitchFamily="34" charset="0"/>
              </a:rPr>
              <a:t>无特效治疗方法 </a:t>
            </a:r>
          </a:p>
        </p:txBody>
      </p:sp>
      <p:grpSp>
        <p:nvGrpSpPr>
          <p:cNvPr id="64517" name="Group 23">
            <a:extLst>
              <a:ext uri="{FF2B5EF4-FFF2-40B4-BE49-F238E27FC236}">
                <a16:creationId xmlns:a16="http://schemas.microsoft.com/office/drawing/2014/main" id="{66006727-CAEA-468D-A18B-33E2805DD03C}"/>
              </a:ext>
            </a:extLst>
          </p:cNvPr>
          <p:cNvGrpSpPr>
            <a:grpSpLocks/>
          </p:cNvGrpSpPr>
          <p:nvPr/>
        </p:nvGrpSpPr>
        <p:grpSpPr bwMode="auto">
          <a:xfrm>
            <a:off x="1774825" y="620713"/>
            <a:ext cx="7327900" cy="685800"/>
            <a:chOff x="144" y="384"/>
            <a:chExt cx="4616" cy="432"/>
          </a:xfrm>
        </p:grpSpPr>
        <p:sp>
          <p:nvSpPr>
            <p:cNvPr id="64521" name="Rectangle 24">
              <a:hlinkClick r:id="rId2" action="ppaction://hlinksldjump"/>
              <a:extLst>
                <a:ext uri="{FF2B5EF4-FFF2-40B4-BE49-F238E27FC236}">
                  <a16:creationId xmlns:a16="http://schemas.microsoft.com/office/drawing/2014/main" id="{8CD16CFF-0E96-4F46-A464-D542D8EDDCB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64522" name="Picture 25" descr="图片1">
              <a:extLst>
                <a:ext uri="{FF2B5EF4-FFF2-40B4-BE49-F238E27FC236}">
                  <a16:creationId xmlns:a16="http://schemas.microsoft.com/office/drawing/2014/main" id="{EF3C0211-FFDD-4862-B149-D311AA0C2A7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18" name="Group 26">
            <a:extLst>
              <a:ext uri="{FF2B5EF4-FFF2-40B4-BE49-F238E27FC236}">
                <a16:creationId xmlns:a16="http://schemas.microsoft.com/office/drawing/2014/main" id="{5C36B424-55CC-43FB-9D09-3DF7007091C4}"/>
              </a:ext>
            </a:extLst>
          </p:cNvPr>
          <p:cNvGrpSpPr>
            <a:grpSpLocks/>
          </p:cNvGrpSpPr>
          <p:nvPr/>
        </p:nvGrpSpPr>
        <p:grpSpPr bwMode="auto">
          <a:xfrm>
            <a:off x="1752600" y="1395413"/>
            <a:ext cx="3048000" cy="533400"/>
            <a:chOff x="144" y="816"/>
            <a:chExt cx="2688" cy="336"/>
          </a:xfrm>
        </p:grpSpPr>
        <p:sp>
          <p:nvSpPr>
            <p:cNvPr id="64519" name="Rectangle 27">
              <a:extLst>
                <a:ext uri="{FF2B5EF4-FFF2-40B4-BE49-F238E27FC236}">
                  <a16:creationId xmlns:a16="http://schemas.microsoft.com/office/drawing/2014/main" id="{E520925F-1FB9-4C15-9364-B2775768E6C4}"/>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治  疗  </a:t>
              </a:r>
            </a:p>
          </p:txBody>
        </p:sp>
        <p:sp>
          <p:nvSpPr>
            <p:cNvPr id="64520" name="Line 28">
              <a:extLst>
                <a:ext uri="{FF2B5EF4-FFF2-40B4-BE49-F238E27FC236}">
                  <a16:creationId xmlns:a16="http://schemas.microsoft.com/office/drawing/2014/main" id="{495CE93F-07A2-4A9B-9AA2-0C423D7AD9B5}"/>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a:extLst>
              <a:ext uri="{FF2B5EF4-FFF2-40B4-BE49-F238E27FC236}">
                <a16:creationId xmlns:a16="http://schemas.microsoft.com/office/drawing/2014/main" id="{B2949527-53C8-424F-A39C-9785A228C484}"/>
              </a:ext>
            </a:extLst>
          </p:cNvPr>
          <p:cNvGrpSpPr>
            <a:grpSpLocks/>
          </p:cNvGrpSpPr>
          <p:nvPr/>
        </p:nvGrpSpPr>
        <p:grpSpPr bwMode="auto">
          <a:xfrm>
            <a:off x="1524000" y="381000"/>
            <a:ext cx="228600" cy="6248400"/>
            <a:chOff x="0" y="240"/>
            <a:chExt cx="144" cy="3936"/>
          </a:xfrm>
        </p:grpSpPr>
        <p:grpSp>
          <p:nvGrpSpPr>
            <p:cNvPr id="65547" name="Group 3">
              <a:extLst>
                <a:ext uri="{FF2B5EF4-FFF2-40B4-BE49-F238E27FC236}">
                  <a16:creationId xmlns:a16="http://schemas.microsoft.com/office/drawing/2014/main" id="{4F97F181-0FC3-4B1D-9A67-69030D379DAC}"/>
                </a:ext>
              </a:extLst>
            </p:cNvPr>
            <p:cNvGrpSpPr>
              <a:grpSpLocks/>
            </p:cNvGrpSpPr>
            <p:nvPr/>
          </p:nvGrpSpPr>
          <p:grpSpPr bwMode="auto">
            <a:xfrm>
              <a:off x="0" y="240"/>
              <a:ext cx="96" cy="3936"/>
              <a:chOff x="-8" y="768"/>
              <a:chExt cx="136" cy="3552"/>
            </a:xfrm>
          </p:grpSpPr>
          <p:sp>
            <p:nvSpPr>
              <p:cNvPr id="65549" name="Rectangle 4">
                <a:extLst>
                  <a:ext uri="{FF2B5EF4-FFF2-40B4-BE49-F238E27FC236}">
                    <a16:creationId xmlns:a16="http://schemas.microsoft.com/office/drawing/2014/main" id="{E61730B7-A98A-49BF-8385-D2679AA7050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65550" name="Line 5">
                <a:extLst>
                  <a:ext uri="{FF2B5EF4-FFF2-40B4-BE49-F238E27FC236}">
                    <a16:creationId xmlns:a16="http://schemas.microsoft.com/office/drawing/2014/main" id="{F123115B-A667-4F5F-8FEF-02D94044165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5548" name="Line 18">
              <a:extLst>
                <a:ext uri="{FF2B5EF4-FFF2-40B4-BE49-F238E27FC236}">
                  <a16:creationId xmlns:a16="http://schemas.microsoft.com/office/drawing/2014/main" id="{98393609-7076-4B58-956F-A1BB7B16BF1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65539" name="AutoShape 5">
            <a:extLst>
              <a:ext uri="{FF2B5EF4-FFF2-40B4-BE49-F238E27FC236}">
                <a16:creationId xmlns:a16="http://schemas.microsoft.com/office/drawing/2014/main" id="{09B94C55-BDC9-4078-AE10-D9A106D930DC}"/>
              </a:ext>
            </a:extLst>
          </p:cNvPr>
          <p:cNvSpPr>
            <a:spLocks noChangeArrowheads="1"/>
          </p:cNvSpPr>
          <p:nvPr/>
        </p:nvSpPr>
        <p:spPr bwMode="auto">
          <a:xfrm>
            <a:off x="2208213" y="2205038"/>
            <a:ext cx="7200900" cy="3529012"/>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症状出现后</a:t>
            </a:r>
            <a:r>
              <a:rPr lang="en-US" altLang="zh-CN" b="1">
                <a:latin typeface="宋体" panose="02010600030101010101" pitchFamily="2" charset="-122"/>
              </a:rPr>
              <a:t>5</a:t>
            </a:r>
            <a:r>
              <a:rPr lang="zh-CN" altLang="en-US" b="1">
                <a:latin typeface="宋体" panose="02010600030101010101" pitchFamily="2" charset="-122"/>
              </a:rPr>
              <a:t>年内不能独立行走</a:t>
            </a:r>
          </a:p>
          <a:p>
            <a:pPr eaLnBrk="1" hangingPunct="1">
              <a:lnSpc>
                <a:spcPct val="120000"/>
              </a:lnSpc>
              <a:spcBef>
                <a:spcPct val="0"/>
              </a:spcBef>
              <a:buClr>
                <a:schemeClr val="hlink"/>
              </a:buClr>
              <a:buFont typeface="Wingdings" panose="05000000000000000000" pitchFamily="2" charset="2"/>
              <a:buChar char="Ø"/>
            </a:pPr>
            <a:r>
              <a:rPr lang="en-US" altLang="zh-CN" b="1"/>
              <a:t>10</a:t>
            </a:r>
            <a:r>
              <a:rPr lang="zh-CN" altLang="en-US" b="1"/>
              <a:t>年</a:t>
            </a:r>
            <a:r>
              <a:rPr lang="en-US" altLang="zh-CN" b="1"/>
              <a:t>~20</a:t>
            </a:r>
            <a:r>
              <a:rPr lang="zh-CN" altLang="en-US" b="1">
                <a:latin typeface="宋体" panose="02010600030101010101" pitchFamily="2" charset="-122"/>
              </a:rPr>
              <a:t>年内卧床不起 </a:t>
            </a:r>
          </a:p>
          <a:p>
            <a:pPr eaLnBrk="1" hangingPunct="1">
              <a:lnSpc>
                <a:spcPct val="12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平均死亡年龄约</a:t>
            </a:r>
            <a:r>
              <a:rPr lang="en-US" altLang="zh-CN" b="1">
                <a:latin typeface="宋体" panose="02010600030101010101" pitchFamily="2" charset="-122"/>
              </a:rPr>
              <a:t>35</a:t>
            </a:r>
            <a:r>
              <a:rPr lang="zh-CN" altLang="en-US" b="1">
                <a:latin typeface="宋体" panose="02010600030101010101" pitchFamily="2" charset="-122"/>
              </a:rPr>
              <a:t>岁 </a:t>
            </a:r>
          </a:p>
          <a:p>
            <a:pPr eaLnBrk="1" hangingPunct="1">
              <a:lnSpc>
                <a:spcPct val="120000"/>
              </a:lnSpc>
              <a:spcBef>
                <a:spcPct val="0"/>
              </a:spcBef>
              <a:buClr>
                <a:schemeClr val="hlink"/>
              </a:buClr>
              <a:buFont typeface="Wingdings" panose="05000000000000000000" pitchFamily="2" charset="2"/>
              <a:buChar char="Ø"/>
            </a:pPr>
            <a:r>
              <a:rPr lang="zh-CN" altLang="en-US" b="1">
                <a:latin typeface="宋体" panose="02010600030101010101" pitchFamily="2" charset="-122"/>
              </a:rPr>
              <a:t>死亡原因</a:t>
            </a:r>
          </a:p>
        </p:txBody>
      </p:sp>
      <p:sp>
        <p:nvSpPr>
          <p:cNvPr id="65540" name="Rectangle 19">
            <a:extLst>
              <a:ext uri="{FF2B5EF4-FFF2-40B4-BE49-F238E27FC236}">
                <a16:creationId xmlns:a16="http://schemas.microsoft.com/office/drawing/2014/main" id="{13B42E88-0AED-4F2C-8893-2A3F022958D2}"/>
              </a:ext>
            </a:extLst>
          </p:cNvPr>
          <p:cNvSpPr>
            <a:spLocks noChangeArrowheads="1"/>
          </p:cNvSpPr>
          <p:nvPr/>
        </p:nvSpPr>
        <p:spPr bwMode="auto">
          <a:xfrm>
            <a:off x="2640013" y="4292600"/>
            <a:ext cx="4572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None/>
            </a:pPr>
            <a:r>
              <a:rPr lang="zh-CN" altLang="en-US" b="1">
                <a:latin typeface="宋体" panose="02010600030101010101" pitchFamily="2" charset="-122"/>
              </a:rPr>
              <a:t>心脏病</a:t>
            </a:r>
            <a:r>
              <a:rPr lang="en-US" altLang="zh-CN" b="1">
                <a:latin typeface="宋体" panose="02010600030101010101" pitchFamily="2" charset="-122"/>
              </a:rPr>
              <a:t>(</a:t>
            </a:r>
            <a:r>
              <a:rPr lang="zh-CN" altLang="en-US" b="1">
                <a:latin typeface="宋体" panose="02010600030101010101" pitchFamily="2" charset="-122"/>
              </a:rPr>
              <a:t>主要死亡原因</a:t>
            </a:r>
            <a:r>
              <a:rPr lang="en-US" altLang="zh-CN" b="1">
                <a:latin typeface="宋体" panose="02010600030101010101" pitchFamily="2" charset="-122"/>
              </a:rPr>
              <a:t>)</a:t>
            </a:r>
          </a:p>
          <a:p>
            <a:pPr eaLnBrk="1" hangingPunct="1">
              <a:spcBef>
                <a:spcPct val="0"/>
              </a:spcBef>
              <a:buClr>
                <a:schemeClr val="hlink"/>
              </a:buClr>
              <a:buFont typeface="Wingdings" panose="05000000000000000000" pitchFamily="2" charset="2"/>
              <a:buNone/>
            </a:pPr>
            <a:r>
              <a:rPr lang="zh-CN" altLang="en-US" b="1">
                <a:latin typeface="宋体" panose="02010600030101010101" pitchFamily="2" charset="-122"/>
              </a:rPr>
              <a:t>糖尿病</a:t>
            </a:r>
          </a:p>
          <a:p>
            <a:pPr eaLnBrk="1" hangingPunct="1">
              <a:spcBef>
                <a:spcPct val="0"/>
              </a:spcBef>
              <a:buClr>
                <a:schemeClr val="hlink"/>
              </a:buClr>
              <a:buFont typeface="Wingdings" panose="05000000000000000000" pitchFamily="2" charset="2"/>
              <a:buNone/>
            </a:pPr>
            <a:r>
              <a:rPr lang="zh-CN" altLang="en-US" b="1">
                <a:latin typeface="宋体" panose="02010600030101010101" pitchFamily="2" charset="-122"/>
              </a:rPr>
              <a:t>限制性呼吸功能障碍</a:t>
            </a:r>
          </a:p>
        </p:txBody>
      </p:sp>
      <p:grpSp>
        <p:nvGrpSpPr>
          <p:cNvPr id="65541" name="Group 20">
            <a:extLst>
              <a:ext uri="{FF2B5EF4-FFF2-40B4-BE49-F238E27FC236}">
                <a16:creationId xmlns:a16="http://schemas.microsoft.com/office/drawing/2014/main" id="{FBC7AAC8-045A-4A17-8500-74C6534BF3AC}"/>
              </a:ext>
            </a:extLst>
          </p:cNvPr>
          <p:cNvGrpSpPr>
            <a:grpSpLocks/>
          </p:cNvGrpSpPr>
          <p:nvPr/>
        </p:nvGrpSpPr>
        <p:grpSpPr bwMode="auto">
          <a:xfrm>
            <a:off x="1774825" y="620713"/>
            <a:ext cx="7327900" cy="685800"/>
            <a:chOff x="144" y="384"/>
            <a:chExt cx="4616" cy="432"/>
          </a:xfrm>
        </p:grpSpPr>
        <p:sp>
          <p:nvSpPr>
            <p:cNvPr id="65545" name="Rectangle 21">
              <a:hlinkClick r:id="rId2" action="ppaction://hlinksldjump"/>
              <a:extLst>
                <a:ext uri="{FF2B5EF4-FFF2-40B4-BE49-F238E27FC236}">
                  <a16:creationId xmlns:a16="http://schemas.microsoft.com/office/drawing/2014/main" id="{3DE033A0-FCA3-4E37-8236-152DFF5389F0}"/>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一、</a:t>
              </a:r>
              <a:r>
                <a:rPr lang="en-US" altLang="zh-CN" sz="3600" b="1"/>
                <a:t>Friedreich </a:t>
              </a:r>
              <a:r>
                <a:rPr lang="zh-CN" altLang="en-US" sz="3600" b="1"/>
                <a:t>型共济失调 </a:t>
              </a:r>
              <a:r>
                <a:rPr lang="zh-CN" altLang="en-US" b="1"/>
                <a:t>    </a:t>
              </a:r>
            </a:p>
          </p:txBody>
        </p:sp>
        <p:pic>
          <p:nvPicPr>
            <p:cNvPr id="65546" name="Picture 22" descr="图片1">
              <a:extLst>
                <a:ext uri="{FF2B5EF4-FFF2-40B4-BE49-F238E27FC236}">
                  <a16:creationId xmlns:a16="http://schemas.microsoft.com/office/drawing/2014/main" id="{3D6CD0EE-EB8E-462D-82FF-D1DE48571DD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2" name="Group 23">
            <a:extLst>
              <a:ext uri="{FF2B5EF4-FFF2-40B4-BE49-F238E27FC236}">
                <a16:creationId xmlns:a16="http://schemas.microsoft.com/office/drawing/2014/main" id="{DA87A69B-5BF5-47D3-A44E-190EC73A841F}"/>
              </a:ext>
            </a:extLst>
          </p:cNvPr>
          <p:cNvGrpSpPr>
            <a:grpSpLocks/>
          </p:cNvGrpSpPr>
          <p:nvPr/>
        </p:nvGrpSpPr>
        <p:grpSpPr bwMode="auto">
          <a:xfrm>
            <a:off x="1752600" y="1395413"/>
            <a:ext cx="3048000" cy="533400"/>
            <a:chOff x="144" y="816"/>
            <a:chExt cx="2688" cy="336"/>
          </a:xfrm>
        </p:grpSpPr>
        <p:sp>
          <p:nvSpPr>
            <p:cNvPr id="65543" name="Rectangle 24">
              <a:extLst>
                <a:ext uri="{FF2B5EF4-FFF2-40B4-BE49-F238E27FC236}">
                  <a16:creationId xmlns:a16="http://schemas.microsoft.com/office/drawing/2014/main" id="{2DCE17BB-85AB-4F54-82FE-2835ACD71AA6}"/>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预  后  </a:t>
              </a:r>
            </a:p>
          </p:txBody>
        </p:sp>
        <p:sp>
          <p:nvSpPr>
            <p:cNvPr id="65544" name="Line 25">
              <a:extLst>
                <a:ext uri="{FF2B5EF4-FFF2-40B4-BE49-F238E27FC236}">
                  <a16:creationId xmlns:a16="http://schemas.microsoft.com/office/drawing/2014/main" id="{A4FEF450-336A-4F6F-B90C-E1CB2604A13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a:extLst>
              <a:ext uri="{FF2B5EF4-FFF2-40B4-BE49-F238E27FC236}">
                <a16:creationId xmlns:a16="http://schemas.microsoft.com/office/drawing/2014/main" id="{9047A8FF-00E8-422A-841E-31B8EFB38EE5}"/>
              </a:ext>
            </a:extLst>
          </p:cNvPr>
          <p:cNvGrpSpPr>
            <a:grpSpLocks/>
          </p:cNvGrpSpPr>
          <p:nvPr/>
        </p:nvGrpSpPr>
        <p:grpSpPr bwMode="auto">
          <a:xfrm>
            <a:off x="1524000" y="381000"/>
            <a:ext cx="228600" cy="6248400"/>
            <a:chOff x="0" y="240"/>
            <a:chExt cx="144" cy="3936"/>
          </a:xfrm>
        </p:grpSpPr>
        <p:grpSp>
          <p:nvGrpSpPr>
            <p:cNvPr id="66575" name="Group 3">
              <a:extLst>
                <a:ext uri="{FF2B5EF4-FFF2-40B4-BE49-F238E27FC236}">
                  <a16:creationId xmlns:a16="http://schemas.microsoft.com/office/drawing/2014/main" id="{ABBA7B85-EE9B-46C2-9F85-B49101171A73}"/>
                </a:ext>
              </a:extLst>
            </p:cNvPr>
            <p:cNvGrpSpPr>
              <a:grpSpLocks/>
            </p:cNvGrpSpPr>
            <p:nvPr/>
          </p:nvGrpSpPr>
          <p:grpSpPr bwMode="auto">
            <a:xfrm>
              <a:off x="0" y="240"/>
              <a:ext cx="96" cy="3936"/>
              <a:chOff x="-8" y="768"/>
              <a:chExt cx="136" cy="3552"/>
            </a:xfrm>
          </p:grpSpPr>
          <p:sp>
            <p:nvSpPr>
              <p:cNvPr id="66577" name="Rectangle 4">
                <a:extLst>
                  <a:ext uri="{FF2B5EF4-FFF2-40B4-BE49-F238E27FC236}">
                    <a16:creationId xmlns:a16="http://schemas.microsoft.com/office/drawing/2014/main" id="{794EF406-BB2E-4AEC-B683-EBF4A5F448E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66578" name="Line 5">
                <a:extLst>
                  <a:ext uri="{FF2B5EF4-FFF2-40B4-BE49-F238E27FC236}">
                    <a16:creationId xmlns:a16="http://schemas.microsoft.com/office/drawing/2014/main" id="{F3EB376E-7332-42F6-9AFD-A5575BB0AB9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6576" name="Line 18">
              <a:extLst>
                <a:ext uri="{FF2B5EF4-FFF2-40B4-BE49-F238E27FC236}">
                  <a16:creationId xmlns:a16="http://schemas.microsoft.com/office/drawing/2014/main" id="{953B5F19-2448-4832-B9C8-88B929ABE7F7}"/>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66563" name="Text Box 28">
            <a:extLst>
              <a:ext uri="{FF2B5EF4-FFF2-40B4-BE49-F238E27FC236}">
                <a16:creationId xmlns:a16="http://schemas.microsoft.com/office/drawing/2014/main" id="{D08334DB-98B2-47F3-A849-5C775FFBA416}"/>
              </a:ext>
            </a:extLst>
          </p:cNvPr>
          <p:cNvSpPr txBox="1">
            <a:spLocks noChangeArrowheads="1"/>
          </p:cNvSpPr>
          <p:nvPr/>
        </p:nvSpPr>
        <p:spPr bwMode="auto">
          <a:xfrm>
            <a:off x="2492376" y="2205038"/>
            <a:ext cx="6556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包括</a:t>
            </a:r>
            <a:r>
              <a:rPr lang="en-US" altLang="zh-CN" b="1"/>
              <a:t>SCA1~SCA 29 </a:t>
            </a:r>
          </a:p>
        </p:txBody>
      </p:sp>
      <p:sp>
        <p:nvSpPr>
          <p:cNvPr id="66564" name="Text Box 28">
            <a:extLst>
              <a:ext uri="{FF2B5EF4-FFF2-40B4-BE49-F238E27FC236}">
                <a16:creationId xmlns:a16="http://schemas.microsoft.com/office/drawing/2014/main" id="{8BDF4BEC-A910-4A94-8BE6-7CC5117ECA84}"/>
              </a:ext>
            </a:extLst>
          </p:cNvPr>
          <p:cNvSpPr txBox="1">
            <a:spLocks noChangeArrowheads="1"/>
          </p:cNvSpPr>
          <p:nvPr/>
        </p:nvSpPr>
        <p:spPr bwMode="auto">
          <a:xfrm>
            <a:off x="2492376" y="2838451"/>
            <a:ext cx="6556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SCA 9</a:t>
            </a:r>
            <a:r>
              <a:rPr lang="zh-CN" altLang="en-US" b="1">
                <a:latin typeface="宋体" panose="02010600030101010101" pitchFamily="2" charset="-122"/>
              </a:rPr>
              <a:t>是目前知之未详的类型 </a:t>
            </a:r>
          </a:p>
        </p:txBody>
      </p:sp>
      <p:sp>
        <p:nvSpPr>
          <p:cNvPr id="66565" name="Text Box 28">
            <a:extLst>
              <a:ext uri="{FF2B5EF4-FFF2-40B4-BE49-F238E27FC236}">
                <a16:creationId xmlns:a16="http://schemas.microsoft.com/office/drawing/2014/main" id="{B0F39A5C-E90C-46DB-9A4F-092306F5AE78}"/>
              </a:ext>
            </a:extLst>
          </p:cNvPr>
          <p:cNvSpPr txBox="1">
            <a:spLocks noChangeArrowheads="1"/>
          </p:cNvSpPr>
          <p:nvPr/>
        </p:nvSpPr>
        <p:spPr bwMode="auto">
          <a:xfrm>
            <a:off x="2492376" y="3486151"/>
            <a:ext cx="6556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SCA 24</a:t>
            </a:r>
            <a:r>
              <a:rPr lang="zh-CN" altLang="en-US" b="1">
                <a:latin typeface="宋体" panose="02010600030101010101" pitchFamily="2" charset="-122"/>
              </a:rPr>
              <a:t>是常染色体隐性遗传 </a:t>
            </a:r>
          </a:p>
        </p:txBody>
      </p:sp>
      <p:sp>
        <p:nvSpPr>
          <p:cNvPr id="66566" name="Text Box 28">
            <a:extLst>
              <a:ext uri="{FF2B5EF4-FFF2-40B4-BE49-F238E27FC236}">
                <a16:creationId xmlns:a16="http://schemas.microsoft.com/office/drawing/2014/main" id="{4D0342AB-550D-4247-A92A-211BBD4F67BB}"/>
              </a:ext>
            </a:extLst>
          </p:cNvPr>
          <p:cNvSpPr txBox="1">
            <a:spLocks noChangeArrowheads="1"/>
          </p:cNvSpPr>
          <p:nvPr/>
        </p:nvSpPr>
        <p:spPr bwMode="auto">
          <a:xfrm>
            <a:off x="2492376" y="4638676"/>
            <a:ext cx="6556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高度遗传异质性疾病 </a:t>
            </a:r>
          </a:p>
        </p:txBody>
      </p:sp>
      <p:sp>
        <p:nvSpPr>
          <p:cNvPr id="66567" name="Text Box 28">
            <a:extLst>
              <a:ext uri="{FF2B5EF4-FFF2-40B4-BE49-F238E27FC236}">
                <a16:creationId xmlns:a16="http://schemas.microsoft.com/office/drawing/2014/main" id="{649E97E3-0A16-42EB-9125-EA848F5CA974}"/>
              </a:ext>
            </a:extLst>
          </p:cNvPr>
          <p:cNvSpPr txBox="1">
            <a:spLocks noChangeArrowheads="1"/>
          </p:cNvSpPr>
          <p:nvPr/>
        </p:nvSpPr>
        <p:spPr bwMode="auto">
          <a:xfrm>
            <a:off x="2492376" y="4062413"/>
            <a:ext cx="6556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大多为常染色体显性遗传</a:t>
            </a:r>
            <a:r>
              <a:rPr lang="en-US" altLang="zh-CN" b="1">
                <a:latin typeface="宋体" panose="02010600030101010101" pitchFamily="2" charset="-122"/>
              </a:rPr>
              <a:t>(</a:t>
            </a:r>
            <a:r>
              <a:rPr lang="zh-CN" altLang="en-US" b="1">
                <a:latin typeface="宋体" panose="02010600030101010101" pitchFamily="2" charset="-122"/>
              </a:rPr>
              <a:t>表</a:t>
            </a:r>
            <a:r>
              <a:rPr lang="en-US" altLang="zh-CN" b="1">
                <a:latin typeface="宋体" panose="02010600030101010101" pitchFamily="2" charset="-122"/>
              </a:rPr>
              <a:t>18-1) </a:t>
            </a:r>
          </a:p>
        </p:txBody>
      </p:sp>
      <p:sp>
        <p:nvSpPr>
          <p:cNvPr id="66568" name="Text Box 28">
            <a:extLst>
              <a:ext uri="{FF2B5EF4-FFF2-40B4-BE49-F238E27FC236}">
                <a16:creationId xmlns:a16="http://schemas.microsoft.com/office/drawing/2014/main" id="{3C2968D1-9ED5-454C-8C00-370F89DD8DC3}"/>
              </a:ext>
            </a:extLst>
          </p:cNvPr>
          <p:cNvSpPr txBox="1">
            <a:spLocks noChangeArrowheads="1"/>
          </p:cNvSpPr>
          <p:nvPr/>
        </p:nvSpPr>
        <p:spPr bwMode="auto">
          <a:xfrm>
            <a:off x="2492376" y="5214938"/>
            <a:ext cx="6556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遗传早现现象 </a:t>
            </a:r>
          </a:p>
        </p:txBody>
      </p:sp>
      <p:grpSp>
        <p:nvGrpSpPr>
          <p:cNvPr id="66569" name="Group 35">
            <a:extLst>
              <a:ext uri="{FF2B5EF4-FFF2-40B4-BE49-F238E27FC236}">
                <a16:creationId xmlns:a16="http://schemas.microsoft.com/office/drawing/2014/main" id="{560FD4F4-D15A-48EC-A371-48A0355F4B68}"/>
              </a:ext>
            </a:extLst>
          </p:cNvPr>
          <p:cNvGrpSpPr>
            <a:grpSpLocks/>
          </p:cNvGrpSpPr>
          <p:nvPr/>
        </p:nvGrpSpPr>
        <p:grpSpPr bwMode="auto">
          <a:xfrm>
            <a:off x="1774825" y="620713"/>
            <a:ext cx="7327900" cy="685800"/>
            <a:chOff x="144" y="384"/>
            <a:chExt cx="4616" cy="432"/>
          </a:xfrm>
        </p:grpSpPr>
        <p:sp>
          <p:nvSpPr>
            <p:cNvPr id="66573" name="Rectangle 36">
              <a:hlinkClick r:id="rId2" action="ppaction://hlinksldjump"/>
              <a:extLst>
                <a:ext uri="{FF2B5EF4-FFF2-40B4-BE49-F238E27FC236}">
                  <a16:creationId xmlns:a16="http://schemas.microsoft.com/office/drawing/2014/main" id="{51E9C13A-3688-469B-94F3-E0DB7D1B6497}"/>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66574" name="Picture 37" descr="图片1">
              <a:extLst>
                <a:ext uri="{FF2B5EF4-FFF2-40B4-BE49-F238E27FC236}">
                  <a16:creationId xmlns:a16="http://schemas.microsoft.com/office/drawing/2014/main" id="{0C1DC56D-D1A2-4257-961B-C0E3055E9E2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570" name="Group 38">
            <a:extLst>
              <a:ext uri="{FF2B5EF4-FFF2-40B4-BE49-F238E27FC236}">
                <a16:creationId xmlns:a16="http://schemas.microsoft.com/office/drawing/2014/main" id="{080872ED-CF1B-474E-9DAB-40D1FF94ED33}"/>
              </a:ext>
            </a:extLst>
          </p:cNvPr>
          <p:cNvGrpSpPr>
            <a:grpSpLocks/>
          </p:cNvGrpSpPr>
          <p:nvPr/>
        </p:nvGrpSpPr>
        <p:grpSpPr bwMode="auto">
          <a:xfrm>
            <a:off x="1752600" y="1395413"/>
            <a:ext cx="3048000" cy="533400"/>
            <a:chOff x="144" y="816"/>
            <a:chExt cx="2688" cy="336"/>
          </a:xfrm>
        </p:grpSpPr>
        <p:sp>
          <p:nvSpPr>
            <p:cNvPr id="66571" name="Rectangle 39">
              <a:extLst>
                <a:ext uri="{FF2B5EF4-FFF2-40B4-BE49-F238E27FC236}">
                  <a16:creationId xmlns:a16="http://schemas.microsoft.com/office/drawing/2014/main" id="{FE96A5FB-FD72-4BE1-93C1-BE9C4C0400F9}"/>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66572" name="Line 40">
              <a:extLst>
                <a:ext uri="{FF2B5EF4-FFF2-40B4-BE49-F238E27FC236}">
                  <a16:creationId xmlns:a16="http://schemas.microsoft.com/office/drawing/2014/main" id="{3B487D8C-E005-410C-90A3-249C4588680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a:extLst>
              <a:ext uri="{FF2B5EF4-FFF2-40B4-BE49-F238E27FC236}">
                <a16:creationId xmlns:a16="http://schemas.microsoft.com/office/drawing/2014/main" id="{92216B25-E713-403D-8664-04EB8D38F138}"/>
              </a:ext>
            </a:extLst>
          </p:cNvPr>
          <p:cNvGrpSpPr>
            <a:grpSpLocks/>
          </p:cNvGrpSpPr>
          <p:nvPr/>
        </p:nvGrpSpPr>
        <p:grpSpPr bwMode="auto">
          <a:xfrm>
            <a:off x="1524000" y="381000"/>
            <a:ext cx="228600" cy="6248400"/>
            <a:chOff x="0" y="240"/>
            <a:chExt cx="144" cy="3936"/>
          </a:xfrm>
        </p:grpSpPr>
        <p:grpSp>
          <p:nvGrpSpPr>
            <p:cNvPr id="67597" name="Group 3">
              <a:extLst>
                <a:ext uri="{FF2B5EF4-FFF2-40B4-BE49-F238E27FC236}">
                  <a16:creationId xmlns:a16="http://schemas.microsoft.com/office/drawing/2014/main" id="{02E08F07-911F-495A-B6D0-83C7AED762A6}"/>
                </a:ext>
              </a:extLst>
            </p:cNvPr>
            <p:cNvGrpSpPr>
              <a:grpSpLocks/>
            </p:cNvGrpSpPr>
            <p:nvPr/>
          </p:nvGrpSpPr>
          <p:grpSpPr bwMode="auto">
            <a:xfrm>
              <a:off x="0" y="240"/>
              <a:ext cx="96" cy="3936"/>
              <a:chOff x="-8" y="768"/>
              <a:chExt cx="136" cy="3552"/>
            </a:xfrm>
          </p:grpSpPr>
          <p:sp>
            <p:nvSpPr>
              <p:cNvPr id="67599" name="Rectangle 4">
                <a:extLst>
                  <a:ext uri="{FF2B5EF4-FFF2-40B4-BE49-F238E27FC236}">
                    <a16:creationId xmlns:a16="http://schemas.microsoft.com/office/drawing/2014/main" id="{3834ED6C-7027-4EFF-B8E6-A4868702306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67600" name="Line 5">
                <a:extLst>
                  <a:ext uri="{FF2B5EF4-FFF2-40B4-BE49-F238E27FC236}">
                    <a16:creationId xmlns:a16="http://schemas.microsoft.com/office/drawing/2014/main" id="{73691D10-7CD2-498A-BA31-DA4407984933}"/>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67598" name="Line 18">
              <a:extLst>
                <a:ext uri="{FF2B5EF4-FFF2-40B4-BE49-F238E27FC236}">
                  <a16:creationId xmlns:a16="http://schemas.microsoft.com/office/drawing/2014/main" id="{C2C34DA7-EA28-4C5B-B52A-D7FD41280CE7}"/>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67587" name="Text Box 28">
            <a:extLst>
              <a:ext uri="{FF2B5EF4-FFF2-40B4-BE49-F238E27FC236}">
                <a16:creationId xmlns:a16="http://schemas.microsoft.com/office/drawing/2014/main" id="{8E52C892-6586-4806-B02C-791F642B67CE}"/>
              </a:ext>
            </a:extLst>
          </p:cNvPr>
          <p:cNvSpPr txBox="1">
            <a:spLocks noChangeArrowheads="1"/>
          </p:cNvSpPr>
          <p:nvPr/>
        </p:nvSpPr>
        <p:spPr bwMode="auto">
          <a:xfrm>
            <a:off x="2711450" y="2205038"/>
            <a:ext cx="5403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SCA</a:t>
            </a:r>
            <a:r>
              <a:rPr lang="zh-CN" altLang="en-US" b="1"/>
              <a:t>多在成年期发病</a:t>
            </a:r>
          </a:p>
        </p:txBody>
      </p:sp>
      <p:sp>
        <p:nvSpPr>
          <p:cNvPr id="67588" name="Text Box 28">
            <a:extLst>
              <a:ext uri="{FF2B5EF4-FFF2-40B4-BE49-F238E27FC236}">
                <a16:creationId xmlns:a16="http://schemas.microsoft.com/office/drawing/2014/main" id="{577E2076-CB82-47D0-A3B4-B0AA707C64FD}"/>
              </a:ext>
            </a:extLst>
          </p:cNvPr>
          <p:cNvSpPr txBox="1">
            <a:spLocks noChangeArrowheads="1"/>
          </p:cNvSpPr>
          <p:nvPr/>
        </p:nvSpPr>
        <p:spPr bwMode="auto">
          <a:xfrm>
            <a:off x="2711450" y="2925763"/>
            <a:ext cx="5403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各亚型的症状相似，交替重叠</a:t>
            </a:r>
          </a:p>
        </p:txBody>
      </p:sp>
      <p:sp>
        <p:nvSpPr>
          <p:cNvPr id="67589" name="Text Box 28">
            <a:extLst>
              <a:ext uri="{FF2B5EF4-FFF2-40B4-BE49-F238E27FC236}">
                <a16:creationId xmlns:a16="http://schemas.microsoft.com/office/drawing/2014/main" id="{3643CD6A-7206-42BF-8548-2ECF5FE2530C}"/>
              </a:ext>
            </a:extLst>
          </p:cNvPr>
          <p:cNvSpPr txBox="1">
            <a:spLocks noChangeArrowheads="1"/>
          </p:cNvSpPr>
          <p:nvPr/>
        </p:nvSpPr>
        <p:spPr bwMode="auto">
          <a:xfrm>
            <a:off x="2711450" y="3635376"/>
            <a:ext cx="5403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en-US" altLang="zh-CN" b="1"/>
              <a:t>SCA</a:t>
            </a:r>
            <a:r>
              <a:rPr lang="zh-CN" altLang="en-US" b="1"/>
              <a:t>发病与人种有关</a:t>
            </a:r>
          </a:p>
        </p:txBody>
      </p:sp>
      <p:sp>
        <p:nvSpPr>
          <p:cNvPr id="67590" name="Rectangle 40">
            <a:extLst>
              <a:ext uri="{FF2B5EF4-FFF2-40B4-BE49-F238E27FC236}">
                <a16:creationId xmlns:a16="http://schemas.microsoft.com/office/drawing/2014/main" id="{D9714428-9F4F-4CD4-9CD3-1AFD53719E45}"/>
              </a:ext>
            </a:extLst>
          </p:cNvPr>
          <p:cNvSpPr>
            <a:spLocks noChangeArrowheads="1"/>
          </p:cNvSpPr>
          <p:nvPr/>
        </p:nvSpPr>
        <p:spPr bwMode="auto">
          <a:xfrm>
            <a:off x="3000376" y="4221163"/>
            <a:ext cx="6696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None/>
            </a:pPr>
            <a:r>
              <a:rPr lang="en-US" altLang="zh-CN" b="1"/>
              <a:t>SCA1</a:t>
            </a:r>
            <a:r>
              <a:rPr lang="zh-CN" altLang="en-US" b="1"/>
              <a:t>和</a:t>
            </a:r>
            <a:r>
              <a:rPr lang="en-US" altLang="zh-CN" b="1"/>
              <a:t>SCA2</a:t>
            </a:r>
            <a:r>
              <a:rPr lang="zh-CN" altLang="en-US" b="1"/>
              <a:t>在意大利和英国多见 </a:t>
            </a:r>
          </a:p>
          <a:p>
            <a:pPr eaLnBrk="1" hangingPunct="1">
              <a:spcBef>
                <a:spcPct val="0"/>
              </a:spcBef>
              <a:buClr>
                <a:schemeClr val="hlink"/>
              </a:buClr>
              <a:buFont typeface="Wingdings" panose="05000000000000000000" pitchFamily="2" charset="2"/>
              <a:buNone/>
            </a:pPr>
            <a:r>
              <a:rPr lang="en-US" altLang="zh-CN" b="1"/>
              <a:t>SCA3</a:t>
            </a:r>
            <a:r>
              <a:rPr lang="zh-CN" altLang="en-US" b="1"/>
              <a:t>常见于中国、德国和葡萄牙 </a:t>
            </a:r>
          </a:p>
        </p:txBody>
      </p:sp>
      <p:grpSp>
        <p:nvGrpSpPr>
          <p:cNvPr id="67591" name="Group 41">
            <a:extLst>
              <a:ext uri="{FF2B5EF4-FFF2-40B4-BE49-F238E27FC236}">
                <a16:creationId xmlns:a16="http://schemas.microsoft.com/office/drawing/2014/main" id="{A33D8760-BAB3-4CD0-9473-F2F8D9678436}"/>
              </a:ext>
            </a:extLst>
          </p:cNvPr>
          <p:cNvGrpSpPr>
            <a:grpSpLocks/>
          </p:cNvGrpSpPr>
          <p:nvPr/>
        </p:nvGrpSpPr>
        <p:grpSpPr bwMode="auto">
          <a:xfrm>
            <a:off x="1752600" y="1395413"/>
            <a:ext cx="3048000" cy="533400"/>
            <a:chOff x="144" y="816"/>
            <a:chExt cx="2688" cy="336"/>
          </a:xfrm>
        </p:grpSpPr>
        <p:sp>
          <p:nvSpPr>
            <p:cNvPr id="67595" name="Rectangle 42">
              <a:extLst>
                <a:ext uri="{FF2B5EF4-FFF2-40B4-BE49-F238E27FC236}">
                  <a16:creationId xmlns:a16="http://schemas.microsoft.com/office/drawing/2014/main" id="{A8790D60-E563-4768-BE43-D1A597B5289C}"/>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67596" name="Line 43">
              <a:extLst>
                <a:ext uri="{FF2B5EF4-FFF2-40B4-BE49-F238E27FC236}">
                  <a16:creationId xmlns:a16="http://schemas.microsoft.com/office/drawing/2014/main" id="{1C7B08FD-3FC6-45CE-B1EC-4223D1C70BA1}"/>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67592" name="Group 44">
            <a:extLst>
              <a:ext uri="{FF2B5EF4-FFF2-40B4-BE49-F238E27FC236}">
                <a16:creationId xmlns:a16="http://schemas.microsoft.com/office/drawing/2014/main" id="{32650FAD-A56F-474C-BFD8-320BBAA81BA1}"/>
              </a:ext>
            </a:extLst>
          </p:cNvPr>
          <p:cNvGrpSpPr>
            <a:grpSpLocks/>
          </p:cNvGrpSpPr>
          <p:nvPr/>
        </p:nvGrpSpPr>
        <p:grpSpPr bwMode="auto">
          <a:xfrm>
            <a:off x="1774825" y="620713"/>
            <a:ext cx="7327900" cy="685800"/>
            <a:chOff x="144" y="384"/>
            <a:chExt cx="4616" cy="432"/>
          </a:xfrm>
        </p:grpSpPr>
        <p:sp>
          <p:nvSpPr>
            <p:cNvPr id="67593" name="Rectangle 45">
              <a:hlinkClick r:id="rId2" action="ppaction://hlinksldjump"/>
              <a:extLst>
                <a:ext uri="{FF2B5EF4-FFF2-40B4-BE49-F238E27FC236}">
                  <a16:creationId xmlns:a16="http://schemas.microsoft.com/office/drawing/2014/main" id="{9E364C57-3F79-496D-A633-613A78B2AC4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67594" name="Picture 46" descr="图片1">
              <a:extLst>
                <a:ext uri="{FF2B5EF4-FFF2-40B4-BE49-F238E27FC236}">
                  <a16:creationId xmlns:a16="http://schemas.microsoft.com/office/drawing/2014/main" id="{1514BBD6-6E34-4374-A048-1CDD2B77EA4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Line 6">
            <a:extLst>
              <a:ext uri="{FF2B5EF4-FFF2-40B4-BE49-F238E27FC236}">
                <a16:creationId xmlns:a16="http://schemas.microsoft.com/office/drawing/2014/main" id="{6E64BBB9-502D-4C2A-9E3E-83FE57A6FC09}"/>
              </a:ext>
            </a:extLst>
          </p:cNvPr>
          <p:cNvSpPr>
            <a:spLocks noChangeShapeType="1"/>
          </p:cNvSpPr>
          <p:nvPr/>
        </p:nvSpPr>
        <p:spPr bwMode="auto">
          <a:xfrm>
            <a:off x="9459913" y="119697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8611" name="Rectangle 12">
            <a:extLst>
              <a:ext uri="{FF2B5EF4-FFF2-40B4-BE49-F238E27FC236}">
                <a16:creationId xmlns:a16="http://schemas.microsoft.com/office/drawing/2014/main" id="{21482F34-49A5-48F5-987D-6D23B055F372}"/>
              </a:ext>
            </a:extLst>
          </p:cNvPr>
          <p:cNvSpPr>
            <a:spLocks noChangeArrowheads="1"/>
          </p:cNvSpPr>
          <p:nvPr/>
        </p:nvSpPr>
        <p:spPr bwMode="auto">
          <a:xfrm>
            <a:off x="1992313" y="692150"/>
            <a:ext cx="8229600" cy="431800"/>
          </a:xfrm>
          <a:prstGeom prst="rect">
            <a:avLst/>
          </a:prstGeom>
          <a:solidFill>
            <a:srgbClr val="9999FF"/>
          </a:solidFill>
          <a:ln w="9525">
            <a:solidFill>
              <a:srgbClr val="9999FF"/>
            </a:solidFill>
            <a:miter lim="800000"/>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sz="1800" b="1">
                <a:solidFill>
                  <a:schemeClr val="tx2"/>
                </a:solidFill>
                <a:latin typeface="宋体" panose="02010600030101010101" pitchFamily="2" charset="-122"/>
              </a:rPr>
              <a:t>表</a:t>
            </a:r>
            <a:r>
              <a:rPr lang="en-US" altLang="zh-CN" sz="1800" b="1">
                <a:solidFill>
                  <a:schemeClr val="tx2"/>
                </a:solidFill>
                <a:latin typeface="宋体" panose="02010600030101010101" pitchFamily="2" charset="-122"/>
              </a:rPr>
              <a:t>18-1 </a:t>
            </a:r>
            <a:r>
              <a:rPr lang="zh-CN" altLang="en-US" sz="1800" b="1">
                <a:solidFill>
                  <a:schemeClr val="tx2"/>
                </a:solidFill>
                <a:latin typeface="宋体" panose="02010600030101010101" pitchFamily="2" charset="-122"/>
              </a:rPr>
              <a:t>常染色体显性遗传性脊髓小脑性共济失调的分类及遗传</a:t>
            </a:r>
          </a:p>
        </p:txBody>
      </p:sp>
      <p:graphicFrame>
        <p:nvGraphicFramePr>
          <p:cNvPr id="117529" name="Group 793">
            <a:extLst>
              <a:ext uri="{FF2B5EF4-FFF2-40B4-BE49-F238E27FC236}">
                <a16:creationId xmlns:a16="http://schemas.microsoft.com/office/drawing/2014/main" id="{713BC71F-EA76-4A67-AEE0-AD703B1A16C0}"/>
              </a:ext>
            </a:extLst>
          </p:cNvPr>
          <p:cNvGraphicFramePr>
            <a:graphicFrameLocks noGrp="1"/>
          </p:cNvGraphicFramePr>
          <p:nvPr>
            <p:ph/>
          </p:nvPr>
        </p:nvGraphicFramePr>
        <p:xfrm>
          <a:off x="1847851" y="1125538"/>
          <a:ext cx="8507413" cy="5181600"/>
        </p:xfrm>
        <a:graphic>
          <a:graphicData uri="http://schemas.openxmlformats.org/drawingml/2006/table">
            <a:tbl>
              <a:tblPr/>
              <a:tblGrid>
                <a:gridCol w="949325">
                  <a:extLst>
                    <a:ext uri="{9D8B030D-6E8A-4147-A177-3AD203B41FA5}">
                      <a16:colId xmlns:a16="http://schemas.microsoft.com/office/drawing/2014/main" val="20000"/>
                    </a:ext>
                  </a:extLst>
                </a:gridCol>
                <a:gridCol w="1293813">
                  <a:extLst>
                    <a:ext uri="{9D8B030D-6E8A-4147-A177-3AD203B41FA5}">
                      <a16:colId xmlns:a16="http://schemas.microsoft.com/office/drawing/2014/main" val="20001"/>
                    </a:ext>
                  </a:extLst>
                </a:gridCol>
                <a:gridCol w="4394200">
                  <a:extLst>
                    <a:ext uri="{9D8B030D-6E8A-4147-A177-3AD203B41FA5}">
                      <a16:colId xmlns:a16="http://schemas.microsoft.com/office/drawing/2014/main" val="20002"/>
                    </a:ext>
                  </a:extLst>
                </a:gridCol>
                <a:gridCol w="1870075">
                  <a:extLst>
                    <a:ext uri="{9D8B030D-6E8A-4147-A177-3AD203B41FA5}">
                      <a16:colId xmlns:a16="http://schemas.microsoft.com/office/drawing/2014/main" val="20003"/>
                    </a:ext>
                  </a:extLst>
                </a:gridCol>
              </a:tblGrid>
              <a:tr h="1857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疾病</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基因</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染色体位点</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基因产物</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ATXN1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6p23</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CAG</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n</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6</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36</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p</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39</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83</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Ataxin-1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ATXN2</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12q24.1</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CAG</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 </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n</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15</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33</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p</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34</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400</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Ataxin-2</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SCA3</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ATXN3</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14q24.3-q32.2</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CAG</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n</a:t>
                      </a:r>
                      <a:r>
                        <a:rPr kumimoji="0" lang="en-US" altLang="zh-CN" sz="1600" b="1" i="0" u="none" strike="noStrike" cap="none" normalizeH="0" baseline="0">
                          <a:ln>
                            <a:noFill/>
                          </a:ln>
                          <a:solidFill>
                            <a:schemeClr val="tx1"/>
                          </a:solidFill>
                          <a:effectLst/>
                          <a:latin typeface="Arial" charset="0"/>
                          <a:ea typeface="宋体" pitchFamily="2" charset="-122"/>
                        </a:rPr>
                        <a:t>≤47</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p</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53</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86</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Ataxin-3</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32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SCA4</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SCA4</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16q22.1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Puratrophin-1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SCA5</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SPTBN2</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11q13</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β-Ⅲ spectrin</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SCA6</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CACNA1A</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19p13.2-p13.1</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CAG</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 </a:t>
                      </a:r>
                      <a:r>
                        <a:rPr kumimoji="0" lang="en-US" altLang="zh-CN" sz="1600" b="1" i="0" u="none" strike="noStrike" cap="none" normalizeH="0" baseline="0">
                          <a:ln>
                            <a:noFill/>
                          </a:ln>
                          <a:solidFill>
                            <a:schemeClr val="tx1"/>
                          </a:solidFill>
                          <a:effectLst/>
                          <a:latin typeface="Arial" charset="0"/>
                          <a:ea typeface="宋体" pitchFamily="2" charset="-122"/>
                        </a:rPr>
                        <a:t>n≤18</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p</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20</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33</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电压依赖性钙通道</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α-1A</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亚单位</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SCA7</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ATXN7</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3p21.1-p12 </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CAG</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Arial" charset="0"/>
                          <a:ea typeface="宋体" pitchFamily="2" charset="-122"/>
                        </a:rPr>
                        <a:t>n:4</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35</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p</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37</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300</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Ataxin-7</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SCA8</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ATXN8</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13q21</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CTG</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 </a:t>
                      </a:r>
                      <a:r>
                        <a:rPr kumimoji="0" lang="en-US" altLang="zh-CN" sz="1600" b="1" i="0" u="none" strike="noStrike" cap="none" normalizeH="0" baseline="0">
                          <a:ln>
                            <a:noFill/>
                          </a:ln>
                          <a:solidFill>
                            <a:schemeClr val="tx1"/>
                          </a:solidFill>
                          <a:effectLst/>
                          <a:latin typeface="Arial" charset="0"/>
                          <a:ea typeface="宋体" pitchFamily="2" charset="-122"/>
                        </a:rPr>
                        <a:t>n</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15</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52</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 </a:t>
                      </a:r>
                      <a:r>
                        <a:rPr kumimoji="0" lang="en-US" altLang="zh-CN" sz="1600" b="1" i="0" u="none" strike="noStrike" cap="none" normalizeH="0" baseline="0">
                          <a:ln>
                            <a:noFill/>
                          </a:ln>
                          <a:solidFill>
                            <a:schemeClr val="tx1"/>
                          </a:solidFill>
                          <a:effectLst/>
                          <a:latin typeface="Arial" charset="0"/>
                          <a:ea typeface="宋体" pitchFamily="2" charset="-122"/>
                        </a:rPr>
                        <a:t>p</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80</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800</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Kelch-like 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SCA10</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ATXN10</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22q13</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ATTCT</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Arial" charset="0"/>
                          <a:ea typeface="宋体" pitchFamily="2" charset="-122"/>
                        </a:rPr>
                        <a:t>n</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10</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22</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p</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280</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4500</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Ataxin-10</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15q14-q21.3</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SCA12</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PPP2R2B</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5q31-q33</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CAG</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 </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n</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7</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31</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 </a:t>
                      </a:r>
                      <a:r>
                        <a:rPr kumimoji="0" lang="en-US" altLang="zh-CN" sz="1600" b="1" i="0" u="none" strike="noStrike" cap="none" normalizeH="0" baseline="0">
                          <a:ln>
                            <a:noFill/>
                          </a:ln>
                          <a:solidFill>
                            <a:schemeClr val="tx1"/>
                          </a:solidFill>
                          <a:effectLst/>
                          <a:latin typeface="Arial" charset="0"/>
                          <a:ea typeface="宋体" pitchFamily="2" charset="-122"/>
                        </a:rPr>
                        <a:t>p</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55</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78</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丝</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苏氨酸蛋白磷酸酶</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SCA13</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KCNC3</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19q13.3-q13.4</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电压门控性钾通道</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01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SCA14</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PRKCG</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19q13.4-qter</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蛋白激酶</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C </a:t>
                      </a:r>
                      <a:r>
                        <a:rPr kumimoji="0" lang="en-US" altLang="zh-CN" sz="1600" b="1" i="0" u="none" strike="noStrike" cap="none" normalizeH="0" baseline="0">
                          <a:ln>
                            <a:noFill/>
                          </a:ln>
                          <a:solidFill>
                            <a:schemeClr val="tx1"/>
                          </a:solidFill>
                          <a:effectLst/>
                          <a:latin typeface="Arial" charset="0"/>
                          <a:ea typeface="宋体" pitchFamily="2" charset="-122"/>
                        </a:rPr>
                        <a:t>γ </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型</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Line 2">
            <a:extLst>
              <a:ext uri="{FF2B5EF4-FFF2-40B4-BE49-F238E27FC236}">
                <a16:creationId xmlns:a16="http://schemas.microsoft.com/office/drawing/2014/main" id="{A30A2796-BC7D-427C-B02A-F48160B9496E}"/>
              </a:ext>
            </a:extLst>
          </p:cNvPr>
          <p:cNvSpPr>
            <a:spLocks noChangeShapeType="1"/>
          </p:cNvSpPr>
          <p:nvPr/>
        </p:nvSpPr>
        <p:spPr bwMode="auto">
          <a:xfrm>
            <a:off x="9459913" y="119697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9635" name="Rectangle 4">
            <a:extLst>
              <a:ext uri="{FF2B5EF4-FFF2-40B4-BE49-F238E27FC236}">
                <a16:creationId xmlns:a16="http://schemas.microsoft.com/office/drawing/2014/main" id="{89891943-9EF4-4FD8-91C5-71BCC5C1B253}"/>
              </a:ext>
            </a:extLst>
          </p:cNvPr>
          <p:cNvSpPr>
            <a:spLocks noChangeArrowheads="1"/>
          </p:cNvSpPr>
          <p:nvPr/>
        </p:nvSpPr>
        <p:spPr bwMode="auto">
          <a:xfrm>
            <a:off x="1992313" y="692150"/>
            <a:ext cx="8229600" cy="431800"/>
          </a:xfrm>
          <a:prstGeom prst="rect">
            <a:avLst/>
          </a:prstGeom>
          <a:solidFill>
            <a:srgbClr val="9999FF"/>
          </a:solidFill>
          <a:ln w="9525">
            <a:solidFill>
              <a:srgbClr val="9999FF"/>
            </a:solidFill>
            <a:miter lim="800000"/>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sz="1800" b="1">
                <a:solidFill>
                  <a:schemeClr val="tx2"/>
                </a:solidFill>
                <a:latin typeface="宋体" panose="02010600030101010101" pitchFamily="2" charset="-122"/>
              </a:rPr>
              <a:t>表</a:t>
            </a:r>
            <a:r>
              <a:rPr lang="en-US" altLang="zh-CN" sz="1800" b="1">
                <a:solidFill>
                  <a:schemeClr val="tx2"/>
                </a:solidFill>
                <a:latin typeface="宋体" panose="02010600030101010101" pitchFamily="2" charset="-122"/>
              </a:rPr>
              <a:t>18-1 </a:t>
            </a:r>
            <a:r>
              <a:rPr lang="zh-CN" altLang="en-US" sz="1800" b="1">
                <a:solidFill>
                  <a:schemeClr val="tx2"/>
                </a:solidFill>
                <a:latin typeface="宋体" panose="02010600030101010101" pitchFamily="2" charset="-122"/>
              </a:rPr>
              <a:t>常染色体显性遗传性脊髓小脑性共济失调的分类及遗传</a:t>
            </a:r>
          </a:p>
        </p:txBody>
      </p:sp>
      <p:graphicFrame>
        <p:nvGraphicFramePr>
          <p:cNvPr id="302243" name="Group 163">
            <a:extLst>
              <a:ext uri="{FF2B5EF4-FFF2-40B4-BE49-F238E27FC236}">
                <a16:creationId xmlns:a16="http://schemas.microsoft.com/office/drawing/2014/main" id="{0B3E5F44-7642-46DD-91B8-E03DF0C61B22}"/>
              </a:ext>
            </a:extLst>
          </p:cNvPr>
          <p:cNvGraphicFramePr>
            <a:graphicFrameLocks noGrp="1"/>
          </p:cNvGraphicFramePr>
          <p:nvPr>
            <p:ph/>
          </p:nvPr>
        </p:nvGraphicFramePr>
        <p:xfrm>
          <a:off x="1847850" y="1125538"/>
          <a:ext cx="8497888" cy="5364320"/>
        </p:xfrm>
        <a:graphic>
          <a:graphicData uri="http://schemas.openxmlformats.org/drawingml/2006/table">
            <a:tbl>
              <a:tblPr/>
              <a:tblGrid>
                <a:gridCol w="947738">
                  <a:extLst>
                    <a:ext uri="{9D8B030D-6E8A-4147-A177-3AD203B41FA5}">
                      <a16:colId xmlns:a16="http://schemas.microsoft.com/office/drawing/2014/main" val="20000"/>
                    </a:ext>
                  </a:extLst>
                </a:gridCol>
                <a:gridCol w="1069975">
                  <a:extLst>
                    <a:ext uri="{9D8B030D-6E8A-4147-A177-3AD203B41FA5}">
                      <a16:colId xmlns:a16="http://schemas.microsoft.com/office/drawing/2014/main" val="20001"/>
                    </a:ext>
                  </a:extLst>
                </a:gridCol>
                <a:gridCol w="3822700">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33526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疾病</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基因</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染色体位点</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基因产物</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SCA15</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SCA15</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3p24.2-3pter</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SCA16</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SCA16</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8q22.1-q24.1 </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接触蛋白</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4</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SCA17</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TBP</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6q27</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CAG</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Arial" charset="0"/>
                          <a:ea typeface="宋体" pitchFamily="2" charset="-122"/>
                        </a:rPr>
                        <a:t>n</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25</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44</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Arial" charset="0"/>
                          <a:ea typeface="宋体" pitchFamily="2" charset="-122"/>
                        </a:rPr>
                        <a:t>p</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45</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63</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TATA</a:t>
                      </a:r>
                      <a:r>
                        <a:rPr kumimoji="0" lang="zh-CN" altLang="en-US" sz="1600" b="1" i="0" u="none" strike="noStrike" cap="none" normalizeH="0" baseline="0">
                          <a:ln>
                            <a:noFill/>
                          </a:ln>
                          <a:solidFill>
                            <a:schemeClr val="tx1"/>
                          </a:solidFill>
                          <a:effectLst/>
                          <a:latin typeface="Times New Roman" pitchFamily="18" charset="0"/>
                          <a:ea typeface="宋体" pitchFamily="2" charset="-122"/>
                        </a:rPr>
                        <a:t>盒子结合蛋白</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SCA18</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SCA18</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7q22-q32</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SCA19</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SCA19</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1p21-q21</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SCA20</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SCA20</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11p11.2-q13.3</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SCA21</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SCA21</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7p21.3-p15.1</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SCA22</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1p21-q23</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SCA23</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20p13-p12.3</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SCA24</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1p36</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SCA25</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SCA25</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2p21-p15</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SCA26</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19p13.3</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SCA27</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FGF14</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13q34</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纤维母细胞生长因子</a:t>
                      </a:r>
                      <a:r>
                        <a:rPr kumimoji="0" lang="en-US" altLang="zh-CN" sz="1600" b="1" i="0" u="none" strike="noStrike" cap="none" normalizeH="0" baseline="0">
                          <a:ln>
                            <a:noFill/>
                          </a:ln>
                          <a:solidFill>
                            <a:schemeClr val="tx1"/>
                          </a:solidFill>
                          <a:effectLst/>
                          <a:latin typeface="Times New Roman" pitchFamily="18" charset="0"/>
                          <a:ea typeface="宋体" pitchFamily="2" charset="-122"/>
                        </a:rPr>
                        <a:t>14</a:t>
                      </a:r>
                      <a:endParaRPr kumimoji="0" lang="en-US" altLang="zh-CN"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SCA28</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18p11.22-q11.2</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352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SCA29</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宋体" pitchFamily="2" charset="-122"/>
                        </a:rPr>
                        <a:t>3p26</a:t>
                      </a: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Times New Roman" pitchFamily="18" charset="0"/>
                          <a:ea typeface="宋体" pitchFamily="2" charset="-122"/>
                        </a:rPr>
                        <a:t>不明</a:t>
                      </a:r>
                      <a:endParaRPr kumimoji="0" lang="zh-CN" altLang="en-US" sz="1600" b="1" i="0" u="none" strike="noStrike" cap="none" normalizeH="0" baseline="0">
                        <a:ln>
                          <a:noFill/>
                        </a:ln>
                        <a:solidFill>
                          <a:schemeClr val="tx1"/>
                        </a:solidFill>
                        <a:effectLst/>
                        <a:latin typeface="Arial" charset="0"/>
                        <a:ea typeface="宋体" pitchFamily="2" charset="-122"/>
                      </a:endParaRPr>
                    </a:p>
                  </a:txBody>
                  <a:tcPr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a:extLst>
              <a:ext uri="{FF2B5EF4-FFF2-40B4-BE49-F238E27FC236}">
                <a16:creationId xmlns:a16="http://schemas.microsoft.com/office/drawing/2014/main" id="{211EC540-104D-44CA-AAEE-E7661BCD599B}"/>
              </a:ext>
            </a:extLst>
          </p:cNvPr>
          <p:cNvGrpSpPr>
            <a:grpSpLocks/>
          </p:cNvGrpSpPr>
          <p:nvPr/>
        </p:nvGrpSpPr>
        <p:grpSpPr bwMode="auto">
          <a:xfrm>
            <a:off x="1524000" y="381000"/>
            <a:ext cx="228600" cy="6248400"/>
            <a:chOff x="0" y="240"/>
            <a:chExt cx="144" cy="3936"/>
          </a:xfrm>
        </p:grpSpPr>
        <p:grpSp>
          <p:nvGrpSpPr>
            <p:cNvPr id="70675" name="Group 3">
              <a:extLst>
                <a:ext uri="{FF2B5EF4-FFF2-40B4-BE49-F238E27FC236}">
                  <a16:creationId xmlns:a16="http://schemas.microsoft.com/office/drawing/2014/main" id="{C0400DCC-D66A-490A-B75A-20F9AEB504BF}"/>
                </a:ext>
              </a:extLst>
            </p:cNvPr>
            <p:cNvGrpSpPr>
              <a:grpSpLocks/>
            </p:cNvGrpSpPr>
            <p:nvPr/>
          </p:nvGrpSpPr>
          <p:grpSpPr bwMode="auto">
            <a:xfrm>
              <a:off x="0" y="240"/>
              <a:ext cx="96" cy="3936"/>
              <a:chOff x="-8" y="768"/>
              <a:chExt cx="136" cy="3552"/>
            </a:xfrm>
          </p:grpSpPr>
          <p:sp>
            <p:nvSpPr>
              <p:cNvPr id="70677" name="Rectangle 4">
                <a:extLst>
                  <a:ext uri="{FF2B5EF4-FFF2-40B4-BE49-F238E27FC236}">
                    <a16:creationId xmlns:a16="http://schemas.microsoft.com/office/drawing/2014/main" id="{ED626ED2-550A-4C95-A962-5F7BFAEF28B8}"/>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0678" name="Line 5">
                <a:extLst>
                  <a:ext uri="{FF2B5EF4-FFF2-40B4-BE49-F238E27FC236}">
                    <a16:creationId xmlns:a16="http://schemas.microsoft.com/office/drawing/2014/main" id="{E5A364F9-286A-4C11-B446-FED5026BBA8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0676" name="Line 18">
              <a:extLst>
                <a:ext uri="{FF2B5EF4-FFF2-40B4-BE49-F238E27FC236}">
                  <a16:creationId xmlns:a16="http://schemas.microsoft.com/office/drawing/2014/main" id="{92B674A8-8184-4C49-98F5-8B822AA3CEE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70659" name="Group 10">
            <a:extLst>
              <a:ext uri="{FF2B5EF4-FFF2-40B4-BE49-F238E27FC236}">
                <a16:creationId xmlns:a16="http://schemas.microsoft.com/office/drawing/2014/main" id="{5973E968-42A7-42DB-9E90-E512A6523BC9}"/>
              </a:ext>
            </a:extLst>
          </p:cNvPr>
          <p:cNvGrpSpPr>
            <a:grpSpLocks/>
          </p:cNvGrpSpPr>
          <p:nvPr/>
        </p:nvGrpSpPr>
        <p:grpSpPr bwMode="auto">
          <a:xfrm>
            <a:off x="1752601" y="1371601"/>
            <a:ext cx="2759075" cy="519113"/>
            <a:chOff x="144" y="816"/>
            <a:chExt cx="2688" cy="342"/>
          </a:xfrm>
        </p:grpSpPr>
        <p:sp>
          <p:nvSpPr>
            <p:cNvPr id="70673" name="Rectangle 11">
              <a:extLst>
                <a:ext uri="{FF2B5EF4-FFF2-40B4-BE49-F238E27FC236}">
                  <a16:creationId xmlns:a16="http://schemas.microsoft.com/office/drawing/2014/main" id="{84FFD44D-D15E-4DEC-9B0A-C83EF8040D7C}"/>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70674" name="Line 12">
              <a:extLst>
                <a:ext uri="{FF2B5EF4-FFF2-40B4-BE49-F238E27FC236}">
                  <a16:creationId xmlns:a16="http://schemas.microsoft.com/office/drawing/2014/main" id="{7557C9E6-92F9-4DF0-A10B-913DFE44E4B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70660" name="Group 32">
            <a:extLst>
              <a:ext uri="{FF2B5EF4-FFF2-40B4-BE49-F238E27FC236}">
                <a16:creationId xmlns:a16="http://schemas.microsoft.com/office/drawing/2014/main" id="{13EEFE3D-ECBD-482C-A0DC-EB71077BA3ED}"/>
              </a:ext>
            </a:extLst>
          </p:cNvPr>
          <p:cNvGrpSpPr>
            <a:grpSpLocks/>
          </p:cNvGrpSpPr>
          <p:nvPr/>
        </p:nvGrpSpPr>
        <p:grpSpPr bwMode="auto">
          <a:xfrm>
            <a:off x="2855913" y="2111375"/>
            <a:ext cx="5624512" cy="3924300"/>
            <a:chOff x="839" y="1330"/>
            <a:chExt cx="3543" cy="2472"/>
          </a:xfrm>
        </p:grpSpPr>
        <p:sp>
          <p:nvSpPr>
            <p:cNvPr id="70664" name="Rectangle 23">
              <a:extLst>
                <a:ext uri="{FF2B5EF4-FFF2-40B4-BE49-F238E27FC236}">
                  <a16:creationId xmlns:a16="http://schemas.microsoft.com/office/drawing/2014/main" id="{D7AFD9B9-E8EB-47A7-8594-BAACB9357863}"/>
                </a:ext>
              </a:extLst>
            </p:cNvPr>
            <p:cNvSpPr>
              <a:spLocks noChangeArrowheads="1"/>
            </p:cNvSpPr>
            <p:nvPr/>
          </p:nvSpPr>
          <p:spPr bwMode="auto">
            <a:xfrm>
              <a:off x="839" y="1330"/>
              <a:ext cx="11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t>CAG</a:t>
              </a:r>
              <a:r>
                <a:rPr lang="zh-CN" altLang="en-US" b="1"/>
                <a:t>扩增  </a:t>
              </a:r>
            </a:p>
          </p:txBody>
        </p:sp>
        <p:sp>
          <p:nvSpPr>
            <p:cNvPr id="70665" name="Rectangle 24">
              <a:extLst>
                <a:ext uri="{FF2B5EF4-FFF2-40B4-BE49-F238E27FC236}">
                  <a16:creationId xmlns:a16="http://schemas.microsoft.com/office/drawing/2014/main" id="{128684A5-CA13-4D0D-802A-B517BB3DDF3A}"/>
                </a:ext>
              </a:extLst>
            </p:cNvPr>
            <p:cNvSpPr>
              <a:spLocks noChangeArrowheads="1"/>
            </p:cNvSpPr>
            <p:nvPr/>
          </p:nvSpPr>
          <p:spPr bwMode="auto">
            <a:xfrm>
              <a:off x="930" y="2250"/>
              <a:ext cx="34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latin typeface="Arial" panose="020B0604020202020204" pitchFamily="34" charset="0"/>
                </a:rPr>
                <a:t>释放多聚谷氨酰胺尾的毒性片断   </a:t>
              </a:r>
            </a:p>
          </p:txBody>
        </p:sp>
        <p:sp>
          <p:nvSpPr>
            <p:cNvPr id="70666" name="Rectangle 25">
              <a:extLst>
                <a:ext uri="{FF2B5EF4-FFF2-40B4-BE49-F238E27FC236}">
                  <a16:creationId xmlns:a16="http://schemas.microsoft.com/office/drawing/2014/main" id="{F98A55B4-12C1-413E-998C-21C38E1CBB2E}"/>
                </a:ext>
              </a:extLst>
            </p:cNvPr>
            <p:cNvSpPr>
              <a:spLocks noChangeArrowheads="1"/>
            </p:cNvSpPr>
            <p:nvPr/>
          </p:nvSpPr>
          <p:spPr bwMode="auto">
            <a:xfrm>
              <a:off x="2290" y="1343"/>
              <a:ext cx="16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多聚谷氨酰胺   </a:t>
              </a:r>
            </a:p>
          </p:txBody>
        </p:sp>
        <p:sp>
          <p:nvSpPr>
            <p:cNvPr id="70667" name="Rectangle 26">
              <a:extLst>
                <a:ext uri="{FF2B5EF4-FFF2-40B4-BE49-F238E27FC236}">
                  <a16:creationId xmlns:a16="http://schemas.microsoft.com/office/drawing/2014/main" id="{BBB9F172-033A-4132-BCF4-A9BC90C2EE55}"/>
                </a:ext>
              </a:extLst>
            </p:cNvPr>
            <p:cNvSpPr>
              <a:spLocks noChangeArrowheads="1"/>
            </p:cNvSpPr>
            <p:nvPr/>
          </p:nvSpPr>
          <p:spPr bwMode="auto">
            <a:xfrm>
              <a:off x="1610" y="2840"/>
              <a:ext cx="21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latin typeface="Arial" panose="020B0604020202020204" pitchFamily="34" charset="0"/>
                </a:rPr>
                <a:t>多聚谷氨酰胺蛋白   </a:t>
              </a:r>
            </a:p>
          </p:txBody>
        </p:sp>
        <p:sp>
          <p:nvSpPr>
            <p:cNvPr id="70668" name="Rectangle 27">
              <a:extLst>
                <a:ext uri="{FF2B5EF4-FFF2-40B4-BE49-F238E27FC236}">
                  <a16:creationId xmlns:a16="http://schemas.microsoft.com/office/drawing/2014/main" id="{9AFA38FA-BCAE-46A4-B307-F98D41537C1E}"/>
                </a:ext>
              </a:extLst>
            </p:cNvPr>
            <p:cNvSpPr>
              <a:spLocks noChangeArrowheads="1"/>
            </p:cNvSpPr>
            <p:nvPr/>
          </p:nvSpPr>
          <p:spPr bwMode="auto">
            <a:xfrm>
              <a:off x="1701" y="3475"/>
              <a:ext cx="154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核内发挥作用   </a:t>
              </a:r>
            </a:p>
          </p:txBody>
        </p:sp>
        <p:sp>
          <p:nvSpPr>
            <p:cNvPr id="70669" name="AutoShape 28">
              <a:extLst>
                <a:ext uri="{FF2B5EF4-FFF2-40B4-BE49-F238E27FC236}">
                  <a16:creationId xmlns:a16="http://schemas.microsoft.com/office/drawing/2014/main" id="{56E7DA67-5296-422D-A4FC-586D30769912}"/>
                </a:ext>
              </a:extLst>
            </p:cNvPr>
            <p:cNvSpPr>
              <a:spLocks noChangeArrowheads="1"/>
            </p:cNvSpPr>
            <p:nvPr/>
          </p:nvSpPr>
          <p:spPr bwMode="auto">
            <a:xfrm rot="-5400000">
              <a:off x="2224" y="1306"/>
              <a:ext cx="545" cy="1410"/>
            </a:xfrm>
            <a:prstGeom prst="leftArrowCallout">
              <a:avLst>
                <a:gd name="adj1" fmla="val 64679"/>
                <a:gd name="adj2" fmla="val 57804"/>
                <a:gd name="adj3" fmla="val 16667"/>
                <a:gd name="adj4" fmla="val 66667"/>
              </a:avLst>
            </a:prstGeom>
            <a:solidFill>
              <a:schemeClr val="accent1"/>
            </a:solidFill>
            <a:ln w="9525">
              <a:solidFill>
                <a:schemeClr val="tx1"/>
              </a:solidFill>
              <a:miter lim="800000"/>
              <a:headEnd/>
              <a:tailEnd/>
            </a:ln>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latin typeface="Arial" panose="020B0604020202020204" pitchFamily="34" charset="0"/>
                </a:rPr>
                <a:t> </a:t>
              </a:r>
              <a:r>
                <a:rPr lang="zh-CN" altLang="en-US" b="1">
                  <a:latin typeface="Arial" panose="020B0604020202020204" pitchFamily="34" charset="0"/>
                </a:rPr>
                <a:t>蛋白质水解 </a:t>
              </a:r>
              <a:endParaRPr lang="zh-CN" altLang="en-US" b="1">
                <a:latin typeface="Arial" panose="020B0604020202020204" pitchFamily="34" charset="0"/>
                <a:ea typeface="黑体" panose="02010609060101010101" pitchFamily="49" charset="-122"/>
              </a:endParaRPr>
            </a:p>
          </p:txBody>
        </p:sp>
        <p:sp>
          <p:nvSpPr>
            <p:cNvPr id="70670" name="AutoShape 29">
              <a:extLst>
                <a:ext uri="{FF2B5EF4-FFF2-40B4-BE49-F238E27FC236}">
                  <a16:creationId xmlns:a16="http://schemas.microsoft.com/office/drawing/2014/main" id="{C1FF67E6-C40A-4A9E-95C4-DD099F573E16}"/>
                </a:ext>
              </a:extLst>
            </p:cNvPr>
            <p:cNvSpPr>
              <a:spLocks noChangeArrowheads="1"/>
            </p:cNvSpPr>
            <p:nvPr/>
          </p:nvSpPr>
          <p:spPr bwMode="auto">
            <a:xfrm>
              <a:off x="1928" y="1375"/>
              <a:ext cx="362" cy="26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401 w 21600"/>
                <a:gd name="T13" fmla="*/ 5379 h 21600"/>
                <a:gd name="T14" fmla="*/ 18915 w 21600"/>
                <a:gd name="T15" fmla="*/ 1622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70671" name="AutoShape 30">
              <a:extLst>
                <a:ext uri="{FF2B5EF4-FFF2-40B4-BE49-F238E27FC236}">
                  <a16:creationId xmlns:a16="http://schemas.microsoft.com/office/drawing/2014/main" id="{4A10AC12-2326-4DAB-ABCA-6E5C92F22695}"/>
                </a:ext>
              </a:extLst>
            </p:cNvPr>
            <p:cNvSpPr>
              <a:spLocks noChangeArrowheads="1"/>
            </p:cNvSpPr>
            <p:nvPr/>
          </p:nvSpPr>
          <p:spPr bwMode="auto">
            <a:xfrm rot="5400000">
              <a:off x="2297" y="2639"/>
              <a:ext cx="286" cy="207"/>
            </a:xfrm>
            <a:prstGeom prst="notchedRightArrow">
              <a:avLst>
                <a:gd name="adj1" fmla="val 50000"/>
                <a:gd name="adj2" fmla="val 34541"/>
              </a:avLst>
            </a:prstGeom>
            <a:solidFill>
              <a:schemeClr val="accent1"/>
            </a:solidFill>
            <a:ln w="9525">
              <a:solidFill>
                <a:schemeClr val="tx1"/>
              </a:solidFill>
              <a:miter lim="800000"/>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70672" name="AutoShape 31">
              <a:extLst>
                <a:ext uri="{FF2B5EF4-FFF2-40B4-BE49-F238E27FC236}">
                  <a16:creationId xmlns:a16="http://schemas.microsoft.com/office/drawing/2014/main" id="{F5B68304-64D6-45B5-8FDD-8C23E5BF7FCA}"/>
                </a:ext>
              </a:extLst>
            </p:cNvPr>
            <p:cNvSpPr>
              <a:spLocks noChangeArrowheads="1"/>
            </p:cNvSpPr>
            <p:nvPr/>
          </p:nvSpPr>
          <p:spPr bwMode="auto">
            <a:xfrm>
              <a:off x="2336" y="3203"/>
              <a:ext cx="182" cy="227"/>
            </a:xfrm>
            <a:prstGeom prst="downArrow">
              <a:avLst>
                <a:gd name="adj1" fmla="val 50000"/>
                <a:gd name="adj2" fmla="val 31181"/>
              </a:avLst>
            </a:prstGeom>
            <a:solidFill>
              <a:schemeClr val="accent1"/>
            </a:solidFill>
            <a:ln w="9525">
              <a:solidFill>
                <a:schemeClr val="tx1"/>
              </a:solidFill>
              <a:miter lim="800000"/>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grpSp>
        <p:nvGrpSpPr>
          <p:cNvPr id="70661" name="Group 33">
            <a:extLst>
              <a:ext uri="{FF2B5EF4-FFF2-40B4-BE49-F238E27FC236}">
                <a16:creationId xmlns:a16="http://schemas.microsoft.com/office/drawing/2014/main" id="{F416FCC4-D35B-4091-81EB-0878754D0ECD}"/>
              </a:ext>
            </a:extLst>
          </p:cNvPr>
          <p:cNvGrpSpPr>
            <a:grpSpLocks/>
          </p:cNvGrpSpPr>
          <p:nvPr/>
        </p:nvGrpSpPr>
        <p:grpSpPr bwMode="auto">
          <a:xfrm>
            <a:off x="1774825" y="620713"/>
            <a:ext cx="7327900" cy="685800"/>
            <a:chOff x="144" y="384"/>
            <a:chExt cx="4616" cy="432"/>
          </a:xfrm>
        </p:grpSpPr>
        <p:sp>
          <p:nvSpPr>
            <p:cNvPr id="70662" name="Rectangle 34">
              <a:hlinkClick r:id="rId2" action="ppaction://hlinksldjump"/>
              <a:extLst>
                <a:ext uri="{FF2B5EF4-FFF2-40B4-BE49-F238E27FC236}">
                  <a16:creationId xmlns:a16="http://schemas.microsoft.com/office/drawing/2014/main" id="{70CB933B-A429-4642-84B9-8421A9848B9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70663" name="Picture 35" descr="图片1">
              <a:extLst>
                <a:ext uri="{FF2B5EF4-FFF2-40B4-BE49-F238E27FC236}">
                  <a16:creationId xmlns:a16="http://schemas.microsoft.com/office/drawing/2014/main" id="{99621D84-BC47-424E-875D-9071CB071AA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a:extLst>
              <a:ext uri="{FF2B5EF4-FFF2-40B4-BE49-F238E27FC236}">
                <a16:creationId xmlns:a16="http://schemas.microsoft.com/office/drawing/2014/main" id="{C5230F53-E420-4D38-9F5F-9F23B93F1F98}"/>
              </a:ext>
            </a:extLst>
          </p:cNvPr>
          <p:cNvGrpSpPr>
            <a:grpSpLocks/>
          </p:cNvGrpSpPr>
          <p:nvPr/>
        </p:nvGrpSpPr>
        <p:grpSpPr bwMode="auto">
          <a:xfrm>
            <a:off x="1524000" y="381000"/>
            <a:ext cx="228600" cy="6248400"/>
            <a:chOff x="0" y="240"/>
            <a:chExt cx="144" cy="3936"/>
          </a:xfrm>
        </p:grpSpPr>
        <p:grpSp>
          <p:nvGrpSpPr>
            <p:cNvPr id="71694" name="Group 3">
              <a:extLst>
                <a:ext uri="{FF2B5EF4-FFF2-40B4-BE49-F238E27FC236}">
                  <a16:creationId xmlns:a16="http://schemas.microsoft.com/office/drawing/2014/main" id="{A62ADEB9-8CB4-45BD-A435-020EA5117BB8}"/>
                </a:ext>
              </a:extLst>
            </p:cNvPr>
            <p:cNvGrpSpPr>
              <a:grpSpLocks/>
            </p:cNvGrpSpPr>
            <p:nvPr/>
          </p:nvGrpSpPr>
          <p:grpSpPr bwMode="auto">
            <a:xfrm>
              <a:off x="0" y="240"/>
              <a:ext cx="96" cy="3936"/>
              <a:chOff x="-8" y="768"/>
              <a:chExt cx="136" cy="3552"/>
            </a:xfrm>
          </p:grpSpPr>
          <p:sp>
            <p:nvSpPr>
              <p:cNvPr id="71696" name="Rectangle 4">
                <a:extLst>
                  <a:ext uri="{FF2B5EF4-FFF2-40B4-BE49-F238E27FC236}">
                    <a16:creationId xmlns:a16="http://schemas.microsoft.com/office/drawing/2014/main" id="{F699F248-035D-4896-9452-BA4B1029993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1697" name="Line 5">
                <a:extLst>
                  <a:ext uri="{FF2B5EF4-FFF2-40B4-BE49-F238E27FC236}">
                    <a16:creationId xmlns:a16="http://schemas.microsoft.com/office/drawing/2014/main" id="{C27FCBC8-C7A4-4BB9-8861-49B8F0B6A08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1695" name="Line 18">
              <a:extLst>
                <a:ext uri="{FF2B5EF4-FFF2-40B4-BE49-F238E27FC236}">
                  <a16:creationId xmlns:a16="http://schemas.microsoft.com/office/drawing/2014/main" id="{F3A2EE6D-FCA7-43A6-821B-6EC0E79BCB0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71683" name="Group 10">
            <a:extLst>
              <a:ext uri="{FF2B5EF4-FFF2-40B4-BE49-F238E27FC236}">
                <a16:creationId xmlns:a16="http://schemas.microsoft.com/office/drawing/2014/main" id="{D068CD48-9C04-4C76-AFB2-BD3727A9DA04}"/>
              </a:ext>
            </a:extLst>
          </p:cNvPr>
          <p:cNvGrpSpPr>
            <a:grpSpLocks/>
          </p:cNvGrpSpPr>
          <p:nvPr/>
        </p:nvGrpSpPr>
        <p:grpSpPr bwMode="auto">
          <a:xfrm>
            <a:off x="1752601" y="1371601"/>
            <a:ext cx="2759075" cy="519113"/>
            <a:chOff x="144" y="816"/>
            <a:chExt cx="2688" cy="342"/>
          </a:xfrm>
        </p:grpSpPr>
        <p:sp>
          <p:nvSpPr>
            <p:cNvPr id="71692" name="Rectangle 11">
              <a:extLst>
                <a:ext uri="{FF2B5EF4-FFF2-40B4-BE49-F238E27FC236}">
                  <a16:creationId xmlns:a16="http://schemas.microsoft.com/office/drawing/2014/main" id="{DA5B3F8C-2EF9-45E5-9E84-64455B42DF80}"/>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71693" name="Line 12">
              <a:extLst>
                <a:ext uri="{FF2B5EF4-FFF2-40B4-BE49-F238E27FC236}">
                  <a16:creationId xmlns:a16="http://schemas.microsoft.com/office/drawing/2014/main" id="{FE38BDFD-337F-48A2-A4C5-4A6459D8936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71684" name="Text Box 28">
            <a:extLst>
              <a:ext uri="{FF2B5EF4-FFF2-40B4-BE49-F238E27FC236}">
                <a16:creationId xmlns:a16="http://schemas.microsoft.com/office/drawing/2014/main" id="{DAF4B381-570A-4391-B153-57B3ECECBCED}"/>
              </a:ext>
            </a:extLst>
          </p:cNvPr>
          <p:cNvSpPr txBox="1">
            <a:spLocks noChangeArrowheads="1"/>
          </p:cNvSpPr>
          <p:nvPr/>
        </p:nvSpPr>
        <p:spPr bwMode="auto">
          <a:xfrm>
            <a:off x="2135188" y="2324101"/>
            <a:ext cx="6064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t>转录异常</a:t>
            </a:r>
            <a:r>
              <a:rPr lang="en-US" altLang="zh-CN" b="1"/>
              <a:t>(SCA7</a:t>
            </a:r>
            <a:r>
              <a:rPr lang="zh-CN" altLang="en-US" b="1"/>
              <a:t>和</a:t>
            </a:r>
            <a:r>
              <a:rPr lang="en-US" altLang="zh-CN" b="1"/>
              <a:t>SCA17) </a:t>
            </a:r>
          </a:p>
        </p:txBody>
      </p:sp>
      <p:sp>
        <p:nvSpPr>
          <p:cNvPr id="71685" name="Text Box 28">
            <a:extLst>
              <a:ext uri="{FF2B5EF4-FFF2-40B4-BE49-F238E27FC236}">
                <a16:creationId xmlns:a16="http://schemas.microsoft.com/office/drawing/2014/main" id="{9C85A854-5F09-4222-AACB-6DE8AB809E6D}"/>
              </a:ext>
            </a:extLst>
          </p:cNvPr>
          <p:cNvSpPr txBox="1">
            <a:spLocks noChangeArrowheads="1"/>
          </p:cNvSpPr>
          <p:nvPr/>
        </p:nvSpPr>
        <p:spPr bwMode="auto">
          <a:xfrm>
            <a:off x="2135188" y="3044826"/>
            <a:ext cx="6064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t>钙信号缺陷</a:t>
            </a:r>
            <a:r>
              <a:rPr lang="en-US" altLang="zh-CN" b="1"/>
              <a:t>(SCA6) </a:t>
            </a:r>
          </a:p>
        </p:txBody>
      </p:sp>
      <p:sp>
        <p:nvSpPr>
          <p:cNvPr id="71686" name="Text Box 28">
            <a:extLst>
              <a:ext uri="{FF2B5EF4-FFF2-40B4-BE49-F238E27FC236}">
                <a16:creationId xmlns:a16="http://schemas.microsoft.com/office/drawing/2014/main" id="{B3DDAFCB-751E-44D8-A2A0-CB2312D0F392}"/>
              </a:ext>
            </a:extLst>
          </p:cNvPr>
          <p:cNvSpPr txBox="1">
            <a:spLocks noChangeArrowheads="1"/>
          </p:cNvSpPr>
          <p:nvPr/>
        </p:nvSpPr>
        <p:spPr bwMode="auto">
          <a:xfrm>
            <a:off x="2135188" y="3692526"/>
            <a:ext cx="6064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t>磷酸化缺陷</a:t>
            </a:r>
            <a:r>
              <a:rPr lang="en-US" altLang="zh-CN" b="1"/>
              <a:t>(SCA12</a:t>
            </a:r>
            <a:r>
              <a:rPr lang="zh-CN" altLang="en-US" b="1"/>
              <a:t>和</a:t>
            </a:r>
            <a:r>
              <a:rPr lang="en-US" altLang="zh-CN" b="1"/>
              <a:t>SCA14) </a:t>
            </a:r>
          </a:p>
        </p:txBody>
      </p:sp>
      <p:sp>
        <p:nvSpPr>
          <p:cNvPr id="71687" name="Text Box 28">
            <a:extLst>
              <a:ext uri="{FF2B5EF4-FFF2-40B4-BE49-F238E27FC236}">
                <a16:creationId xmlns:a16="http://schemas.microsoft.com/office/drawing/2014/main" id="{96CB3BCE-6E4A-477B-9D1F-C35F4BA30A43}"/>
              </a:ext>
            </a:extLst>
          </p:cNvPr>
          <p:cNvSpPr txBox="1">
            <a:spLocks noChangeArrowheads="1"/>
          </p:cNvSpPr>
          <p:nvPr/>
        </p:nvSpPr>
        <p:spPr bwMode="auto">
          <a:xfrm>
            <a:off x="2135189" y="4340226"/>
            <a:ext cx="7273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t>泛素化和蛋白酶体功能的缺陷</a:t>
            </a:r>
            <a:r>
              <a:rPr lang="en-US" altLang="zh-CN" b="1"/>
              <a:t>(SCA3) </a:t>
            </a:r>
          </a:p>
        </p:txBody>
      </p:sp>
      <p:sp>
        <p:nvSpPr>
          <p:cNvPr id="71688" name="Text Box 28">
            <a:extLst>
              <a:ext uri="{FF2B5EF4-FFF2-40B4-BE49-F238E27FC236}">
                <a16:creationId xmlns:a16="http://schemas.microsoft.com/office/drawing/2014/main" id="{046E78AE-4FA6-45E7-90D1-14061B6C5D60}"/>
              </a:ext>
            </a:extLst>
          </p:cNvPr>
          <p:cNvSpPr txBox="1">
            <a:spLocks noChangeArrowheads="1"/>
          </p:cNvSpPr>
          <p:nvPr/>
        </p:nvSpPr>
        <p:spPr bwMode="auto">
          <a:xfrm>
            <a:off x="2135188" y="5070476"/>
            <a:ext cx="7677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蛋白质错误折叠和伴侣蛋白的缺陷</a:t>
            </a:r>
            <a:r>
              <a:rPr lang="en-US" altLang="zh-CN" b="1"/>
              <a:t>(SCA1)     </a:t>
            </a:r>
          </a:p>
        </p:txBody>
      </p:sp>
      <p:grpSp>
        <p:nvGrpSpPr>
          <p:cNvPr id="71689" name="Group 38">
            <a:extLst>
              <a:ext uri="{FF2B5EF4-FFF2-40B4-BE49-F238E27FC236}">
                <a16:creationId xmlns:a16="http://schemas.microsoft.com/office/drawing/2014/main" id="{B643134B-99A2-423A-A05F-166BD830E02C}"/>
              </a:ext>
            </a:extLst>
          </p:cNvPr>
          <p:cNvGrpSpPr>
            <a:grpSpLocks/>
          </p:cNvGrpSpPr>
          <p:nvPr/>
        </p:nvGrpSpPr>
        <p:grpSpPr bwMode="auto">
          <a:xfrm>
            <a:off x="1774825" y="620713"/>
            <a:ext cx="7327900" cy="685800"/>
            <a:chOff x="144" y="384"/>
            <a:chExt cx="4616" cy="432"/>
          </a:xfrm>
        </p:grpSpPr>
        <p:sp>
          <p:nvSpPr>
            <p:cNvPr id="71690" name="Rectangle 39">
              <a:hlinkClick r:id="rId2" action="ppaction://hlinksldjump"/>
              <a:extLst>
                <a:ext uri="{FF2B5EF4-FFF2-40B4-BE49-F238E27FC236}">
                  <a16:creationId xmlns:a16="http://schemas.microsoft.com/office/drawing/2014/main" id="{DC533EB9-43A6-4706-933F-D1E6571EF82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71691" name="Picture 40" descr="图片1">
              <a:extLst>
                <a:ext uri="{FF2B5EF4-FFF2-40B4-BE49-F238E27FC236}">
                  <a16:creationId xmlns:a16="http://schemas.microsoft.com/office/drawing/2014/main" id="{0D6BD76C-C247-4BCD-A3FA-A87C01FA563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a:extLst>
              <a:ext uri="{FF2B5EF4-FFF2-40B4-BE49-F238E27FC236}">
                <a16:creationId xmlns:a16="http://schemas.microsoft.com/office/drawing/2014/main" id="{D30AE125-4719-446D-A753-887C2BE7AED7}"/>
              </a:ext>
            </a:extLst>
          </p:cNvPr>
          <p:cNvGrpSpPr>
            <a:grpSpLocks/>
          </p:cNvGrpSpPr>
          <p:nvPr/>
        </p:nvGrpSpPr>
        <p:grpSpPr bwMode="auto">
          <a:xfrm>
            <a:off x="1524000" y="381000"/>
            <a:ext cx="228600" cy="6248400"/>
            <a:chOff x="0" y="240"/>
            <a:chExt cx="144" cy="3936"/>
          </a:xfrm>
        </p:grpSpPr>
        <p:grpSp>
          <p:nvGrpSpPr>
            <p:cNvPr id="72716" name="Group 3">
              <a:extLst>
                <a:ext uri="{FF2B5EF4-FFF2-40B4-BE49-F238E27FC236}">
                  <a16:creationId xmlns:a16="http://schemas.microsoft.com/office/drawing/2014/main" id="{E19EBF10-4A3D-4C94-A09F-6B0ABB1088CD}"/>
                </a:ext>
              </a:extLst>
            </p:cNvPr>
            <p:cNvGrpSpPr>
              <a:grpSpLocks/>
            </p:cNvGrpSpPr>
            <p:nvPr/>
          </p:nvGrpSpPr>
          <p:grpSpPr bwMode="auto">
            <a:xfrm>
              <a:off x="0" y="240"/>
              <a:ext cx="96" cy="3936"/>
              <a:chOff x="-8" y="768"/>
              <a:chExt cx="136" cy="3552"/>
            </a:xfrm>
          </p:grpSpPr>
          <p:sp>
            <p:nvSpPr>
              <p:cNvPr id="72718" name="Rectangle 4">
                <a:extLst>
                  <a:ext uri="{FF2B5EF4-FFF2-40B4-BE49-F238E27FC236}">
                    <a16:creationId xmlns:a16="http://schemas.microsoft.com/office/drawing/2014/main" id="{FEE19DC6-84E6-47C6-905A-AF9635310544}"/>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2719" name="Line 5">
                <a:extLst>
                  <a:ext uri="{FF2B5EF4-FFF2-40B4-BE49-F238E27FC236}">
                    <a16:creationId xmlns:a16="http://schemas.microsoft.com/office/drawing/2014/main" id="{9E563BED-FD4B-4A92-90DE-4371A1298DBB}"/>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2717" name="Line 18">
              <a:extLst>
                <a:ext uri="{FF2B5EF4-FFF2-40B4-BE49-F238E27FC236}">
                  <a16:creationId xmlns:a16="http://schemas.microsoft.com/office/drawing/2014/main" id="{AF2CD1B5-1DA0-4514-BFCC-98ED2886B1C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72707" name="Group 10">
            <a:extLst>
              <a:ext uri="{FF2B5EF4-FFF2-40B4-BE49-F238E27FC236}">
                <a16:creationId xmlns:a16="http://schemas.microsoft.com/office/drawing/2014/main" id="{E8E3548D-B0CE-47F8-A217-7E080535863C}"/>
              </a:ext>
            </a:extLst>
          </p:cNvPr>
          <p:cNvGrpSpPr>
            <a:grpSpLocks/>
          </p:cNvGrpSpPr>
          <p:nvPr/>
        </p:nvGrpSpPr>
        <p:grpSpPr bwMode="auto">
          <a:xfrm>
            <a:off x="1752601" y="1371601"/>
            <a:ext cx="2759075" cy="519113"/>
            <a:chOff x="144" y="816"/>
            <a:chExt cx="2688" cy="342"/>
          </a:xfrm>
        </p:grpSpPr>
        <p:sp>
          <p:nvSpPr>
            <p:cNvPr id="72714" name="Rectangle 11">
              <a:extLst>
                <a:ext uri="{FF2B5EF4-FFF2-40B4-BE49-F238E27FC236}">
                  <a16:creationId xmlns:a16="http://schemas.microsoft.com/office/drawing/2014/main" id="{E1DE6D5E-047B-48AA-98F8-3ED23462ACAF}"/>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72715" name="Line 12">
              <a:extLst>
                <a:ext uri="{FF2B5EF4-FFF2-40B4-BE49-F238E27FC236}">
                  <a16:creationId xmlns:a16="http://schemas.microsoft.com/office/drawing/2014/main" id="{3922BC7C-4175-48F9-98F6-2228D25AA301}"/>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72708" name="Text Box 28">
            <a:extLst>
              <a:ext uri="{FF2B5EF4-FFF2-40B4-BE49-F238E27FC236}">
                <a16:creationId xmlns:a16="http://schemas.microsoft.com/office/drawing/2014/main" id="{3416B139-7764-4AD1-932B-62EDCE8661B0}"/>
              </a:ext>
            </a:extLst>
          </p:cNvPr>
          <p:cNvSpPr txBox="1">
            <a:spLocks noChangeArrowheads="1"/>
          </p:cNvSpPr>
          <p:nvPr/>
        </p:nvSpPr>
        <p:spPr bwMode="auto">
          <a:xfrm>
            <a:off x="2279650" y="2852738"/>
            <a:ext cx="5403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t>ataxin</a:t>
            </a:r>
            <a:r>
              <a:rPr lang="zh-CN" altLang="en-US" b="1"/>
              <a:t>蛋白是一种转录调节因子</a:t>
            </a:r>
          </a:p>
        </p:txBody>
      </p:sp>
      <p:sp>
        <p:nvSpPr>
          <p:cNvPr id="72709" name="AutoShape 24">
            <a:extLst>
              <a:ext uri="{FF2B5EF4-FFF2-40B4-BE49-F238E27FC236}">
                <a16:creationId xmlns:a16="http://schemas.microsoft.com/office/drawing/2014/main" id="{84DC8331-1D4A-41DA-A504-BDC6C43E08D6}"/>
              </a:ext>
            </a:extLst>
          </p:cNvPr>
          <p:cNvSpPr>
            <a:spLocks noChangeArrowheads="1"/>
          </p:cNvSpPr>
          <p:nvPr/>
        </p:nvSpPr>
        <p:spPr bwMode="auto">
          <a:xfrm>
            <a:off x="3143251" y="2062164"/>
            <a:ext cx="5832475"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solidFill>
                  <a:schemeClr val="bg1"/>
                </a:solidFill>
              </a:rPr>
              <a:t>转录异常（</a:t>
            </a:r>
            <a:r>
              <a:rPr lang="en-US" altLang="zh-CN" b="1">
                <a:solidFill>
                  <a:schemeClr val="bg1"/>
                </a:solidFill>
              </a:rPr>
              <a:t>SCA7</a:t>
            </a:r>
            <a:r>
              <a:rPr lang="zh-CN" altLang="en-US" b="1">
                <a:solidFill>
                  <a:schemeClr val="bg1"/>
                </a:solidFill>
              </a:rPr>
              <a:t>和</a:t>
            </a:r>
            <a:r>
              <a:rPr lang="en-US" altLang="zh-CN" b="1">
                <a:solidFill>
                  <a:schemeClr val="bg1"/>
                </a:solidFill>
              </a:rPr>
              <a:t>SCA17</a:t>
            </a:r>
            <a:r>
              <a:rPr lang="zh-CN" altLang="en-US" b="1">
                <a:solidFill>
                  <a:schemeClr val="bg1"/>
                </a:solidFill>
              </a:rPr>
              <a:t>）</a:t>
            </a:r>
          </a:p>
        </p:txBody>
      </p:sp>
      <p:sp>
        <p:nvSpPr>
          <p:cNvPr id="72710" name="Rectangle 33">
            <a:extLst>
              <a:ext uri="{FF2B5EF4-FFF2-40B4-BE49-F238E27FC236}">
                <a16:creationId xmlns:a16="http://schemas.microsoft.com/office/drawing/2014/main" id="{C680E31C-D959-4C9D-AD42-8F5316FC437D}"/>
              </a:ext>
            </a:extLst>
          </p:cNvPr>
          <p:cNvSpPr>
            <a:spLocks noChangeArrowheads="1"/>
          </p:cNvSpPr>
          <p:nvPr/>
        </p:nvSpPr>
        <p:spPr bwMode="auto">
          <a:xfrm>
            <a:off x="2279651" y="3357563"/>
            <a:ext cx="7631113" cy="188595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t>与多聚谷氨酰胺的相互作用可以导致转录过程受抑制</a:t>
            </a:r>
          </a:p>
          <a:p>
            <a:pPr eaLnBrk="1" hangingPunct="1">
              <a:buClr>
                <a:schemeClr val="hlink"/>
              </a:buClr>
              <a:buFont typeface="Wingdings" panose="05000000000000000000" pitchFamily="2" charset="2"/>
              <a:buChar char="Ø"/>
            </a:pPr>
            <a:r>
              <a:rPr lang="en-US" altLang="zh-CN" b="1"/>
              <a:t>ataxin</a:t>
            </a:r>
            <a:r>
              <a:rPr lang="zh-CN" altLang="en-US" b="1"/>
              <a:t>蛋白可以被隔离至多聚谷氨酰胺的聚集物中，导致转 录终止</a:t>
            </a:r>
          </a:p>
        </p:txBody>
      </p:sp>
      <p:grpSp>
        <p:nvGrpSpPr>
          <p:cNvPr id="72711" name="Group 34">
            <a:extLst>
              <a:ext uri="{FF2B5EF4-FFF2-40B4-BE49-F238E27FC236}">
                <a16:creationId xmlns:a16="http://schemas.microsoft.com/office/drawing/2014/main" id="{4193CBDF-8D5F-4265-AD1A-F42A97CC4FAE}"/>
              </a:ext>
            </a:extLst>
          </p:cNvPr>
          <p:cNvGrpSpPr>
            <a:grpSpLocks/>
          </p:cNvGrpSpPr>
          <p:nvPr/>
        </p:nvGrpSpPr>
        <p:grpSpPr bwMode="auto">
          <a:xfrm>
            <a:off x="1774825" y="620713"/>
            <a:ext cx="7327900" cy="685800"/>
            <a:chOff x="144" y="384"/>
            <a:chExt cx="4616" cy="432"/>
          </a:xfrm>
        </p:grpSpPr>
        <p:sp>
          <p:nvSpPr>
            <p:cNvPr id="72712" name="Rectangle 35">
              <a:hlinkClick r:id="rId2" action="ppaction://hlinksldjump"/>
              <a:extLst>
                <a:ext uri="{FF2B5EF4-FFF2-40B4-BE49-F238E27FC236}">
                  <a16:creationId xmlns:a16="http://schemas.microsoft.com/office/drawing/2014/main" id="{E4851488-5EAC-4122-9F66-FE23C185680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72713" name="Picture 36" descr="图片1">
              <a:extLst>
                <a:ext uri="{FF2B5EF4-FFF2-40B4-BE49-F238E27FC236}">
                  <a16:creationId xmlns:a16="http://schemas.microsoft.com/office/drawing/2014/main" id="{6B138449-CB46-49A4-9684-A141A79A923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2B32D49E-3170-4306-BD61-FA7438C6AE16}"/>
              </a:ext>
            </a:extLst>
          </p:cNvPr>
          <p:cNvGrpSpPr>
            <a:grpSpLocks/>
          </p:cNvGrpSpPr>
          <p:nvPr/>
        </p:nvGrpSpPr>
        <p:grpSpPr bwMode="auto">
          <a:xfrm>
            <a:off x="1524000" y="381000"/>
            <a:ext cx="228600" cy="6248400"/>
            <a:chOff x="0" y="240"/>
            <a:chExt cx="144" cy="3936"/>
          </a:xfrm>
        </p:grpSpPr>
        <p:grpSp>
          <p:nvGrpSpPr>
            <p:cNvPr id="12327" name="Group 3">
              <a:extLst>
                <a:ext uri="{FF2B5EF4-FFF2-40B4-BE49-F238E27FC236}">
                  <a16:creationId xmlns:a16="http://schemas.microsoft.com/office/drawing/2014/main" id="{AACFC973-CE22-43C7-8E54-B05972D0858E}"/>
                </a:ext>
              </a:extLst>
            </p:cNvPr>
            <p:cNvGrpSpPr>
              <a:grpSpLocks/>
            </p:cNvGrpSpPr>
            <p:nvPr/>
          </p:nvGrpSpPr>
          <p:grpSpPr bwMode="auto">
            <a:xfrm>
              <a:off x="0" y="240"/>
              <a:ext cx="96" cy="3936"/>
              <a:chOff x="-8" y="768"/>
              <a:chExt cx="136" cy="3552"/>
            </a:xfrm>
          </p:grpSpPr>
          <p:sp>
            <p:nvSpPr>
              <p:cNvPr id="12329" name="Rectangle 4">
                <a:extLst>
                  <a:ext uri="{FF2B5EF4-FFF2-40B4-BE49-F238E27FC236}">
                    <a16:creationId xmlns:a16="http://schemas.microsoft.com/office/drawing/2014/main" id="{9BAD1978-3197-436C-BB79-7B5B5589212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2330" name="Line 5">
                <a:extLst>
                  <a:ext uri="{FF2B5EF4-FFF2-40B4-BE49-F238E27FC236}">
                    <a16:creationId xmlns:a16="http://schemas.microsoft.com/office/drawing/2014/main" id="{09534ED3-37CD-4544-A051-14626D4D6E1E}"/>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2328" name="Line 18">
              <a:extLst>
                <a:ext uri="{FF2B5EF4-FFF2-40B4-BE49-F238E27FC236}">
                  <a16:creationId xmlns:a16="http://schemas.microsoft.com/office/drawing/2014/main" id="{B4F75557-2637-404B-9BF0-A68EEDC7B41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2291" name="Group 30">
            <a:extLst>
              <a:ext uri="{FF2B5EF4-FFF2-40B4-BE49-F238E27FC236}">
                <a16:creationId xmlns:a16="http://schemas.microsoft.com/office/drawing/2014/main" id="{039CDA86-21BA-41B0-9438-E8F9D7F8FCED}"/>
              </a:ext>
            </a:extLst>
          </p:cNvPr>
          <p:cNvGrpSpPr>
            <a:grpSpLocks/>
          </p:cNvGrpSpPr>
          <p:nvPr/>
        </p:nvGrpSpPr>
        <p:grpSpPr bwMode="auto">
          <a:xfrm>
            <a:off x="1774826" y="2274889"/>
            <a:ext cx="7273925" cy="650875"/>
            <a:chOff x="292" y="2471"/>
            <a:chExt cx="5174" cy="274"/>
          </a:xfrm>
        </p:grpSpPr>
        <p:sp>
          <p:nvSpPr>
            <p:cNvPr id="12322" name="Rectangle 31">
              <a:extLst>
                <a:ext uri="{FF2B5EF4-FFF2-40B4-BE49-F238E27FC236}">
                  <a16:creationId xmlns:a16="http://schemas.microsoft.com/office/drawing/2014/main" id="{4AC2F1DF-2C54-4B4E-89E6-379081BA50C5}"/>
                </a:ext>
              </a:extLst>
            </p:cNvPr>
            <p:cNvSpPr>
              <a:spLocks noChangeArrowheads="1"/>
            </p:cNvSpPr>
            <p:nvPr/>
          </p:nvSpPr>
          <p:spPr bwMode="auto">
            <a:xfrm>
              <a:off x="292" y="2484"/>
              <a:ext cx="5174" cy="251"/>
            </a:xfrm>
            <a:prstGeom prst="rect">
              <a:avLst/>
            </a:prstGeom>
            <a:gradFill rotWithShape="1">
              <a:gsLst>
                <a:gs pos="0">
                  <a:srgbClr val="565C11"/>
                </a:gs>
                <a:gs pos="100000">
                  <a:srgbClr val="6D7416">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solidFill>
                    <a:schemeClr val="bg1"/>
                  </a:solidFill>
                  <a:latin typeface="Arial" panose="020B0604020202020204" pitchFamily="34" charset="0"/>
                </a:rPr>
                <a:t>   </a:t>
              </a:r>
              <a:r>
                <a:rPr lang="zh-CN" altLang="en-US" b="1">
                  <a:solidFill>
                    <a:schemeClr val="bg1"/>
                  </a:solidFill>
                  <a:latin typeface="Arial" panose="020B0604020202020204" pitchFamily="34" charset="0"/>
                </a:rPr>
                <a:t>三核苷酸重复扩增    </a:t>
              </a:r>
            </a:p>
          </p:txBody>
        </p:sp>
        <p:sp>
          <p:nvSpPr>
            <p:cNvPr id="12323" name="Rectangle 32">
              <a:extLst>
                <a:ext uri="{FF2B5EF4-FFF2-40B4-BE49-F238E27FC236}">
                  <a16:creationId xmlns:a16="http://schemas.microsoft.com/office/drawing/2014/main" id="{AD63E390-3FE8-4364-82B4-6A9C9D613146}"/>
                </a:ext>
              </a:extLst>
            </p:cNvPr>
            <p:cNvSpPr>
              <a:spLocks noChangeArrowheads="1"/>
            </p:cNvSpPr>
            <p:nvPr/>
          </p:nvSpPr>
          <p:spPr bwMode="auto">
            <a:xfrm>
              <a:off x="292" y="2473"/>
              <a:ext cx="5174" cy="10"/>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12324" name="Rectangle 33">
              <a:extLst>
                <a:ext uri="{FF2B5EF4-FFF2-40B4-BE49-F238E27FC236}">
                  <a16:creationId xmlns:a16="http://schemas.microsoft.com/office/drawing/2014/main" id="{8E75CAC5-F68B-40EB-B981-4D2F6BDD98B3}"/>
                </a:ext>
              </a:extLst>
            </p:cNvPr>
            <p:cNvSpPr>
              <a:spLocks noChangeArrowheads="1"/>
            </p:cNvSpPr>
            <p:nvPr/>
          </p:nvSpPr>
          <p:spPr bwMode="auto">
            <a:xfrm>
              <a:off x="292" y="2735"/>
              <a:ext cx="5174" cy="10"/>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12325" name="Text Box 34">
              <a:extLst>
                <a:ext uri="{FF2B5EF4-FFF2-40B4-BE49-F238E27FC236}">
                  <a16:creationId xmlns:a16="http://schemas.microsoft.com/office/drawing/2014/main" id="{94F1D163-394E-478B-B32C-0F8C4A54305B}"/>
                </a:ext>
              </a:extLst>
            </p:cNvPr>
            <p:cNvSpPr txBox="1">
              <a:spLocks noChangeArrowheads="1"/>
            </p:cNvSpPr>
            <p:nvPr/>
          </p:nvSpPr>
          <p:spPr bwMode="auto">
            <a:xfrm>
              <a:off x="446" y="2471"/>
              <a:ext cx="13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kumimoji="1" lang="ko-KR" altLang="en-US" b="1">
                <a:solidFill>
                  <a:schemeClr val="bg1"/>
                </a:solidFill>
                <a:latin typeface="Arial" panose="020B0604020202020204" pitchFamily="34" charset="0"/>
                <a:ea typeface="HY헤드라인M" pitchFamily="18" charset="-127"/>
              </a:endParaRPr>
            </a:p>
          </p:txBody>
        </p:sp>
        <p:sp>
          <p:nvSpPr>
            <p:cNvPr id="12326" name="Rectangle 35">
              <a:extLst>
                <a:ext uri="{FF2B5EF4-FFF2-40B4-BE49-F238E27FC236}">
                  <a16:creationId xmlns:a16="http://schemas.microsoft.com/office/drawing/2014/main" id="{DBC59E12-4A1B-4DA1-98FB-55039DD04E95}"/>
                </a:ext>
              </a:extLst>
            </p:cNvPr>
            <p:cNvSpPr>
              <a:spLocks noChangeArrowheads="1"/>
            </p:cNvSpPr>
            <p:nvPr/>
          </p:nvSpPr>
          <p:spPr bwMode="auto">
            <a:xfrm>
              <a:off x="480" y="2547"/>
              <a:ext cx="48" cy="135"/>
            </a:xfrm>
            <a:prstGeom prst="rect">
              <a:avLst/>
            </a:prstGeom>
            <a:solidFill>
              <a:srgbClr val="FF9B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grpSp>
      <p:grpSp>
        <p:nvGrpSpPr>
          <p:cNvPr id="12292" name="Group 30">
            <a:extLst>
              <a:ext uri="{FF2B5EF4-FFF2-40B4-BE49-F238E27FC236}">
                <a16:creationId xmlns:a16="http://schemas.microsoft.com/office/drawing/2014/main" id="{85846372-C6AE-4F01-A65A-705621C457D6}"/>
              </a:ext>
            </a:extLst>
          </p:cNvPr>
          <p:cNvGrpSpPr>
            <a:grpSpLocks/>
          </p:cNvGrpSpPr>
          <p:nvPr/>
        </p:nvGrpSpPr>
        <p:grpSpPr bwMode="auto">
          <a:xfrm>
            <a:off x="1774826" y="2994026"/>
            <a:ext cx="7273925" cy="650875"/>
            <a:chOff x="292" y="2471"/>
            <a:chExt cx="5174" cy="274"/>
          </a:xfrm>
        </p:grpSpPr>
        <p:sp>
          <p:nvSpPr>
            <p:cNvPr id="12317" name="Rectangle 31">
              <a:extLst>
                <a:ext uri="{FF2B5EF4-FFF2-40B4-BE49-F238E27FC236}">
                  <a16:creationId xmlns:a16="http://schemas.microsoft.com/office/drawing/2014/main" id="{1D32CA56-8990-45C2-BEAE-2CC1DC0F787D}"/>
                </a:ext>
              </a:extLst>
            </p:cNvPr>
            <p:cNvSpPr>
              <a:spLocks noChangeArrowheads="1"/>
            </p:cNvSpPr>
            <p:nvPr/>
          </p:nvSpPr>
          <p:spPr bwMode="auto">
            <a:xfrm>
              <a:off x="292" y="2484"/>
              <a:ext cx="5174" cy="251"/>
            </a:xfrm>
            <a:prstGeom prst="rect">
              <a:avLst/>
            </a:prstGeom>
            <a:gradFill rotWithShape="1">
              <a:gsLst>
                <a:gs pos="0">
                  <a:srgbClr val="565C11"/>
                </a:gs>
                <a:gs pos="100000">
                  <a:srgbClr val="6D7416">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solidFill>
                    <a:schemeClr val="bg1"/>
                  </a:solidFill>
                  <a:latin typeface="Arial" panose="020B0604020202020204" pitchFamily="34" charset="0"/>
                </a:rPr>
                <a:t>   </a:t>
              </a:r>
              <a:r>
                <a:rPr lang="zh-CN" altLang="en-US" b="1">
                  <a:solidFill>
                    <a:schemeClr val="bg1"/>
                  </a:solidFill>
                  <a:latin typeface="Arial" panose="020B0604020202020204" pitchFamily="34" charset="0"/>
                </a:rPr>
                <a:t>离子通道病   </a:t>
              </a:r>
            </a:p>
          </p:txBody>
        </p:sp>
        <p:sp>
          <p:nvSpPr>
            <p:cNvPr id="12318" name="Rectangle 32">
              <a:extLst>
                <a:ext uri="{FF2B5EF4-FFF2-40B4-BE49-F238E27FC236}">
                  <a16:creationId xmlns:a16="http://schemas.microsoft.com/office/drawing/2014/main" id="{99814F29-1ED4-43A1-879E-D01473512B58}"/>
                </a:ext>
              </a:extLst>
            </p:cNvPr>
            <p:cNvSpPr>
              <a:spLocks noChangeArrowheads="1"/>
            </p:cNvSpPr>
            <p:nvPr/>
          </p:nvSpPr>
          <p:spPr bwMode="auto">
            <a:xfrm>
              <a:off x="292" y="2473"/>
              <a:ext cx="5174" cy="10"/>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12319" name="Rectangle 33">
              <a:extLst>
                <a:ext uri="{FF2B5EF4-FFF2-40B4-BE49-F238E27FC236}">
                  <a16:creationId xmlns:a16="http://schemas.microsoft.com/office/drawing/2014/main" id="{412E4F4B-A13E-4DD9-A605-CACFCBF5E025}"/>
                </a:ext>
              </a:extLst>
            </p:cNvPr>
            <p:cNvSpPr>
              <a:spLocks noChangeArrowheads="1"/>
            </p:cNvSpPr>
            <p:nvPr/>
          </p:nvSpPr>
          <p:spPr bwMode="auto">
            <a:xfrm>
              <a:off x="292" y="2735"/>
              <a:ext cx="5174" cy="10"/>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12320" name="Text Box 34">
              <a:extLst>
                <a:ext uri="{FF2B5EF4-FFF2-40B4-BE49-F238E27FC236}">
                  <a16:creationId xmlns:a16="http://schemas.microsoft.com/office/drawing/2014/main" id="{CD429F2A-82C4-41CD-8A1B-1E4C692ABE0A}"/>
                </a:ext>
              </a:extLst>
            </p:cNvPr>
            <p:cNvSpPr txBox="1">
              <a:spLocks noChangeArrowheads="1"/>
            </p:cNvSpPr>
            <p:nvPr/>
          </p:nvSpPr>
          <p:spPr bwMode="auto">
            <a:xfrm>
              <a:off x="446" y="2471"/>
              <a:ext cx="13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kumimoji="1" lang="ko-KR" altLang="en-US" b="1">
                <a:solidFill>
                  <a:schemeClr val="bg1"/>
                </a:solidFill>
                <a:latin typeface="Arial" panose="020B0604020202020204" pitchFamily="34" charset="0"/>
                <a:ea typeface="HY헤드라인M" pitchFamily="18" charset="-127"/>
              </a:endParaRPr>
            </a:p>
          </p:txBody>
        </p:sp>
        <p:sp>
          <p:nvSpPr>
            <p:cNvPr id="12321" name="Rectangle 35">
              <a:extLst>
                <a:ext uri="{FF2B5EF4-FFF2-40B4-BE49-F238E27FC236}">
                  <a16:creationId xmlns:a16="http://schemas.microsoft.com/office/drawing/2014/main" id="{E85D1FBA-3069-4A25-BCEA-EEF122A3BC28}"/>
                </a:ext>
              </a:extLst>
            </p:cNvPr>
            <p:cNvSpPr>
              <a:spLocks noChangeArrowheads="1"/>
            </p:cNvSpPr>
            <p:nvPr/>
          </p:nvSpPr>
          <p:spPr bwMode="auto">
            <a:xfrm>
              <a:off x="480" y="2547"/>
              <a:ext cx="48" cy="135"/>
            </a:xfrm>
            <a:prstGeom prst="rect">
              <a:avLst/>
            </a:prstGeom>
            <a:solidFill>
              <a:srgbClr val="FF9B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grpSp>
      <p:grpSp>
        <p:nvGrpSpPr>
          <p:cNvPr id="12293" name="Group 30">
            <a:extLst>
              <a:ext uri="{FF2B5EF4-FFF2-40B4-BE49-F238E27FC236}">
                <a16:creationId xmlns:a16="http://schemas.microsoft.com/office/drawing/2014/main" id="{8C69AC5C-DB13-489C-A0EA-1D765AF09CE7}"/>
              </a:ext>
            </a:extLst>
          </p:cNvPr>
          <p:cNvGrpSpPr>
            <a:grpSpLocks/>
          </p:cNvGrpSpPr>
          <p:nvPr/>
        </p:nvGrpSpPr>
        <p:grpSpPr bwMode="auto">
          <a:xfrm>
            <a:off x="1774826" y="3714751"/>
            <a:ext cx="7273925" cy="650875"/>
            <a:chOff x="292" y="2471"/>
            <a:chExt cx="5174" cy="274"/>
          </a:xfrm>
        </p:grpSpPr>
        <p:sp>
          <p:nvSpPr>
            <p:cNvPr id="12312" name="Rectangle 31">
              <a:extLst>
                <a:ext uri="{FF2B5EF4-FFF2-40B4-BE49-F238E27FC236}">
                  <a16:creationId xmlns:a16="http://schemas.microsoft.com/office/drawing/2014/main" id="{A7CCDC29-AE98-4D2D-8F9E-9D6294A43DB4}"/>
                </a:ext>
              </a:extLst>
            </p:cNvPr>
            <p:cNvSpPr>
              <a:spLocks noChangeArrowheads="1"/>
            </p:cNvSpPr>
            <p:nvPr/>
          </p:nvSpPr>
          <p:spPr bwMode="auto">
            <a:xfrm>
              <a:off x="292" y="2484"/>
              <a:ext cx="5174" cy="251"/>
            </a:xfrm>
            <a:prstGeom prst="rect">
              <a:avLst/>
            </a:prstGeom>
            <a:gradFill rotWithShape="1">
              <a:gsLst>
                <a:gs pos="0">
                  <a:srgbClr val="565C11"/>
                </a:gs>
                <a:gs pos="100000">
                  <a:srgbClr val="6D7416">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solidFill>
                    <a:schemeClr val="bg1"/>
                  </a:solidFill>
                  <a:latin typeface="Arial" panose="020B0604020202020204" pitchFamily="34" charset="0"/>
                </a:rPr>
                <a:t>   </a:t>
              </a:r>
              <a:r>
                <a:rPr lang="zh-CN" altLang="en-US" b="1">
                  <a:solidFill>
                    <a:schemeClr val="bg1"/>
                  </a:solidFill>
                  <a:latin typeface="Arial" panose="020B0604020202020204" pitchFamily="34" charset="0"/>
                </a:rPr>
                <a:t>遗传代谢病   </a:t>
              </a:r>
            </a:p>
          </p:txBody>
        </p:sp>
        <p:sp>
          <p:nvSpPr>
            <p:cNvPr id="12313" name="Rectangle 32">
              <a:extLst>
                <a:ext uri="{FF2B5EF4-FFF2-40B4-BE49-F238E27FC236}">
                  <a16:creationId xmlns:a16="http://schemas.microsoft.com/office/drawing/2014/main" id="{EFB93252-00BE-4824-955D-52F27520502D}"/>
                </a:ext>
              </a:extLst>
            </p:cNvPr>
            <p:cNvSpPr>
              <a:spLocks noChangeArrowheads="1"/>
            </p:cNvSpPr>
            <p:nvPr/>
          </p:nvSpPr>
          <p:spPr bwMode="auto">
            <a:xfrm>
              <a:off x="292" y="2473"/>
              <a:ext cx="5174" cy="10"/>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12314" name="Rectangle 33">
              <a:extLst>
                <a:ext uri="{FF2B5EF4-FFF2-40B4-BE49-F238E27FC236}">
                  <a16:creationId xmlns:a16="http://schemas.microsoft.com/office/drawing/2014/main" id="{9D3CA136-25C2-4EFA-ACAF-B9BD4D2375D3}"/>
                </a:ext>
              </a:extLst>
            </p:cNvPr>
            <p:cNvSpPr>
              <a:spLocks noChangeArrowheads="1"/>
            </p:cNvSpPr>
            <p:nvPr/>
          </p:nvSpPr>
          <p:spPr bwMode="auto">
            <a:xfrm>
              <a:off x="292" y="2735"/>
              <a:ext cx="5174" cy="10"/>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12315" name="Text Box 34">
              <a:extLst>
                <a:ext uri="{FF2B5EF4-FFF2-40B4-BE49-F238E27FC236}">
                  <a16:creationId xmlns:a16="http://schemas.microsoft.com/office/drawing/2014/main" id="{2D7631AB-B9BB-4DBC-AADD-0C7235333EA1}"/>
                </a:ext>
              </a:extLst>
            </p:cNvPr>
            <p:cNvSpPr txBox="1">
              <a:spLocks noChangeArrowheads="1"/>
            </p:cNvSpPr>
            <p:nvPr/>
          </p:nvSpPr>
          <p:spPr bwMode="auto">
            <a:xfrm>
              <a:off x="446" y="2471"/>
              <a:ext cx="13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kumimoji="1" lang="ko-KR" altLang="en-US" b="1">
                <a:solidFill>
                  <a:schemeClr val="bg1"/>
                </a:solidFill>
                <a:latin typeface="Arial" panose="020B0604020202020204" pitchFamily="34" charset="0"/>
                <a:ea typeface="HY헤드라인M" pitchFamily="18" charset="-127"/>
              </a:endParaRPr>
            </a:p>
          </p:txBody>
        </p:sp>
        <p:sp>
          <p:nvSpPr>
            <p:cNvPr id="12316" name="Rectangle 35">
              <a:extLst>
                <a:ext uri="{FF2B5EF4-FFF2-40B4-BE49-F238E27FC236}">
                  <a16:creationId xmlns:a16="http://schemas.microsoft.com/office/drawing/2014/main" id="{2B72AF69-56D8-4B96-9D49-840166611CAF}"/>
                </a:ext>
              </a:extLst>
            </p:cNvPr>
            <p:cNvSpPr>
              <a:spLocks noChangeArrowheads="1"/>
            </p:cNvSpPr>
            <p:nvPr/>
          </p:nvSpPr>
          <p:spPr bwMode="auto">
            <a:xfrm>
              <a:off x="480" y="2547"/>
              <a:ext cx="48" cy="135"/>
            </a:xfrm>
            <a:prstGeom prst="rect">
              <a:avLst/>
            </a:prstGeom>
            <a:solidFill>
              <a:srgbClr val="FF9B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grpSp>
      <p:grpSp>
        <p:nvGrpSpPr>
          <p:cNvPr id="12294" name="Group 30">
            <a:extLst>
              <a:ext uri="{FF2B5EF4-FFF2-40B4-BE49-F238E27FC236}">
                <a16:creationId xmlns:a16="http://schemas.microsoft.com/office/drawing/2014/main" id="{669B4A87-DAAA-456A-8C3F-CE436B93799C}"/>
              </a:ext>
            </a:extLst>
          </p:cNvPr>
          <p:cNvGrpSpPr>
            <a:grpSpLocks/>
          </p:cNvGrpSpPr>
          <p:nvPr/>
        </p:nvGrpSpPr>
        <p:grpSpPr bwMode="auto">
          <a:xfrm>
            <a:off x="1774826" y="4435476"/>
            <a:ext cx="7273925" cy="650875"/>
            <a:chOff x="292" y="2471"/>
            <a:chExt cx="5174" cy="274"/>
          </a:xfrm>
        </p:grpSpPr>
        <p:sp>
          <p:nvSpPr>
            <p:cNvPr id="12307" name="Rectangle 31">
              <a:extLst>
                <a:ext uri="{FF2B5EF4-FFF2-40B4-BE49-F238E27FC236}">
                  <a16:creationId xmlns:a16="http://schemas.microsoft.com/office/drawing/2014/main" id="{34FB15F1-D35A-4444-BD2A-C945BA7E9185}"/>
                </a:ext>
              </a:extLst>
            </p:cNvPr>
            <p:cNvSpPr>
              <a:spLocks noChangeArrowheads="1"/>
            </p:cNvSpPr>
            <p:nvPr/>
          </p:nvSpPr>
          <p:spPr bwMode="auto">
            <a:xfrm>
              <a:off x="292" y="2484"/>
              <a:ext cx="5174" cy="251"/>
            </a:xfrm>
            <a:prstGeom prst="rect">
              <a:avLst/>
            </a:prstGeom>
            <a:gradFill rotWithShape="1">
              <a:gsLst>
                <a:gs pos="0">
                  <a:srgbClr val="565C11"/>
                </a:gs>
                <a:gs pos="100000">
                  <a:srgbClr val="6D7416">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solidFill>
                    <a:schemeClr val="bg1"/>
                  </a:solidFill>
                  <a:latin typeface="Arial" panose="020B0604020202020204" pitchFamily="34" charset="0"/>
                </a:rPr>
                <a:t>   </a:t>
              </a:r>
              <a:r>
                <a:rPr lang="zh-CN" altLang="en-US" b="1">
                  <a:solidFill>
                    <a:schemeClr val="bg1"/>
                  </a:solidFill>
                  <a:latin typeface="Arial" panose="020B0604020202020204" pitchFamily="34" charset="0"/>
                </a:rPr>
                <a:t>异常蛋白产物沉积      </a:t>
              </a:r>
            </a:p>
          </p:txBody>
        </p:sp>
        <p:sp>
          <p:nvSpPr>
            <p:cNvPr id="12308" name="Rectangle 32">
              <a:extLst>
                <a:ext uri="{FF2B5EF4-FFF2-40B4-BE49-F238E27FC236}">
                  <a16:creationId xmlns:a16="http://schemas.microsoft.com/office/drawing/2014/main" id="{D3640B27-E311-43EC-BE2D-0482E6E48150}"/>
                </a:ext>
              </a:extLst>
            </p:cNvPr>
            <p:cNvSpPr>
              <a:spLocks noChangeArrowheads="1"/>
            </p:cNvSpPr>
            <p:nvPr/>
          </p:nvSpPr>
          <p:spPr bwMode="auto">
            <a:xfrm>
              <a:off x="292" y="2473"/>
              <a:ext cx="5174" cy="10"/>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12309" name="Rectangle 33">
              <a:extLst>
                <a:ext uri="{FF2B5EF4-FFF2-40B4-BE49-F238E27FC236}">
                  <a16:creationId xmlns:a16="http://schemas.microsoft.com/office/drawing/2014/main" id="{7643E981-2CC1-4B9F-89C7-402ADA465096}"/>
                </a:ext>
              </a:extLst>
            </p:cNvPr>
            <p:cNvSpPr>
              <a:spLocks noChangeArrowheads="1"/>
            </p:cNvSpPr>
            <p:nvPr/>
          </p:nvSpPr>
          <p:spPr bwMode="auto">
            <a:xfrm>
              <a:off x="292" y="2735"/>
              <a:ext cx="5174" cy="10"/>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12310" name="Text Box 34">
              <a:extLst>
                <a:ext uri="{FF2B5EF4-FFF2-40B4-BE49-F238E27FC236}">
                  <a16:creationId xmlns:a16="http://schemas.microsoft.com/office/drawing/2014/main" id="{4044B457-E162-41AC-9631-6F9051A64514}"/>
                </a:ext>
              </a:extLst>
            </p:cNvPr>
            <p:cNvSpPr txBox="1">
              <a:spLocks noChangeArrowheads="1"/>
            </p:cNvSpPr>
            <p:nvPr/>
          </p:nvSpPr>
          <p:spPr bwMode="auto">
            <a:xfrm>
              <a:off x="446" y="2471"/>
              <a:ext cx="13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kumimoji="1" lang="ko-KR" altLang="en-US" b="1">
                <a:solidFill>
                  <a:schemeClr val="bg1"/>
                </a:solidFill>
                <a:latin typeface="Arial" panose="020B0604020202020204" pitchFamily="34" charset="0"/>
                <a:ea typeface="HY헤드라인M" pitchFamily="18" charset="-127"/>
              </a:endParaRPr>
            </a:p>
          </p:txBody>
        </p:sp>
        <p:sp>
          <p:nvSpPr>
            <p:cNvPr id="12311" name="Rectangle 35">
              <a:extLst>
                <a:ext uri="{FF2B5EF4-FFF2-40B4-BE49-F238E27FC236}">
                  <a16:creationId xmlns:a16="http://schemas.microsoft.com/office/drawing/2014/main" id="{2AD7B06F-5BB6-4745-A5C2-EEC5278A8D6F}"/>
                </a:ext>
              </a:extLst>
            </p:cNvPr>
            <p:cNvSpPr>
              <a:spLocks noChangeArrowheads="1"/>
            </p:cNvSpPr>
            <p:nvPr/>
          </p:nvSpPr>
          <p:spPr bwMode="auto">
            <a:xfrm>
              <a:off x="480" y="2547"/>
              <a:ext cx="48" cy="135"/>
            </a:xfrm>
            <a:prstGeom prst="rect">
              <a:avLst/>
            </a:prstGeom>
            <a:solidFill>
              <a:srgbClr val="FF9B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grpSp>
      <p:grpSp>
        <p:nvGrpSpPr>
          <p:cNvPr id="12295" name="Group 30">
            <a:extLst>
              <a:ext uri="{FF2B5EF4-FFF2-40B4-BE49-F238E27FC236}">
                <a16:creationId xmlns:a16="http://schemas.microsoft.com/office/drawing/2014/main" id="{61055D0C-B260-48C3-B20B-55007C5782DD}"/>
              </a:ext>
            </a:extLst>
          </p:cNvPr>
          <p:cNvGrpSpPr>
            <a:grpSpLocks/>
          </p:cNvGrpSpPr>
          <p:nvPr/>
        </p:nvGrpSpPr>
        <p:grpSpPr bwMode="auto">
          <a:xfrm>
            <a:off x="1774826" y="5154614"/>
            <a:ext cx="7273925" cy="650875"/>
            <a:chOff x="292" y="2471"/>
            <a:chExt cx="5174" cy="274"/>
          </a:xfrm>
        </p:grpSpPr>
        <p:sp>
          <p:nvSpPr>
            <p:cNvPr id="12302" name="Rectangle 31">
              <a:extLst>
                <a:ext uri="{FF2B5EF4-FFF2-40B4-BE49-F238E27FC236}">
                  <a16:creationId xmlns:a16="http://schemas.microsoft.com/office/drawing/2014/main" id="{A331BDC9-DF77-40AD-8620-D6A5C7BBF01E}"/>
                </a:ext>
              </a:extLst>
            </p:cNvPr>
            <p:cNvSpPr>
              <a:spLocks noChangeArrowheads="1"/>
            </p:cNvSpPr>
            <p:nvPr/>
          </p:nvSpPr>
          <p:spPr bwMode="auto">
            <a:xfrm>
              <a:off x="292" y="2484"/>
              <a:ext cx="5174" cy="251"/>
            </a:xfrm>
            <a:prstGeom prst="rect">
              <a:avLst/>
            </a:prstGeom>
            <a:gradFill rotWithShape="1">
              <a:gsLst>
                <a:gs pos="0">
                  <a:srgbClr val="565C11"/>
                </a:gs>
                <a:gs pos="100000">
                  <a:srgbClr val="6D7416">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solidFill>
                    <a:schemeClr val="bg1"/>
                  </a:solidFill>
                  <a:latin typeface="Arial" panose="020B0604020202020204" pitchFamily="34" charset="0"/>
                </a:rPr>
                <a:t>   </a:t>
              </a:r>
              <a:r>
                <a:rPr lang="zh-CN" altLang="en-US" b="1">
                  <a:solidFill>
                    <a:schemeClr val="bg1"/>
                  </a:solidFill>
                  <a:latin typeface="Arial" panose="020B0604020202020204" pitchFamily="34" charset="0"/>
                </a:rPr>
                <a:t>金属离子转运障碍       </a:t>
              </a:r>
            </a:p>
          </p:txBody>
        </p:sp>
        <p:sp>
          <p:nvSpPr>
            <p:cNvPr id="12303" name="Rectangle 32">
              <a:extLst>
                <a:ext uri="{FF2B5EF4-FFF2-40B4-BE49-F238E27FC236}">
                  <a16:creationId xmlns:a16="http://schemas.microsoft.com/office/drawing/2014/main" id="{EDD5D841-3431-4F05-B57E-925297320562}"/>
                </a:ext>
              </a:extLst>
            </p:cNvPr>
            <p:cNvSpPr>
              <a:spLocks noChangeArrowheads="1"/>
            </p:cNvSpPr>
            <p:nvPr/>
          </p:nvSpPr>
          <p:spPr bwMode="auto">
            <a:xfrm>
              <a:off x="292" y="2473"/>
              <a:ext cx="5174" cy="10"/>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12304" name="Rectangle 33">
              <a:extLst>
                <a:ext uri="{FF2B5EF4-FFF2-40B4-BE49-F238E27FC236}">
                  <a16:creationId xmlns:a16="http://schemas.microsoft.com/office/drawing/2014/main" id="{A8DA0DB8-C043-4075-9192-DFFAF1248D40}"/>
                </a:ext>
              </a:extLst>
            </p:cNvPr>
            <p:cNvSpPr>
              <a:spLocks noChangeArrowheads="1"/>
            </p:cNvSpPr>
            <p:nvPr/>
          </p:nvSpPr>
          <p:spPr bwMode="auto">
            <a:xfrm>
              <a:off x="292" y="2735"/>
              <a:ext cx="5174" cy="10"/>
            </a:xfrm>
            <a:prstGeom prst="rect">
              <a:avLst/>
            </a:prstGeom>
            <a:gradFill rotWithShape="1">
              <a:gsLst>
                <a:gs pos="0">
                  <a:srgbClr val="F0F0F0"/>
                </a:gs>
                <a:gs pos="100000">
                  <a:srgbClr val="EAEAEA">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sp>
          <p:nvSpPr>
            <p:cNvPr id="12305" name="Text Box 34">
              <a:extLst>
                <a:ext uri="{FF2B5EF4-FFF2-40B4-BE49-F238E27FC236}">
                  <a16:creationId xmlns:a16="http://schemas.microsoft.com/office/drawing/2014/main" id="{2EE10E65-BA78-4CA3-ABC2-87E0D9C78B32}"/>
                </a:ext>
              </a:extLst>
            </p:cNvPr>
            <p:cNvSpPr txBox="1">
              <a:spLocks noChangeArrowheads="1"/>
            </p:cNvSpPr>
            <p:nvPr/>
          </p:nvSpPr>
          <p:spPr bwMode="auto">
            <a:xfrm>
              <a:off x="446" y="2471"/>
              <a:ext cx="13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kumimoji="1" lang="ko-KR" altLang="en-US" b="1">
                <a:solidFill>
                  <a:schemeClr val="bg1"/>
                </a:solidFill>
                <a:latin typeface="Arial" panose="020B0604020202020204" pitchFamily="34" charset="0"/>
                <a:ea typeface="HY헤드라인M" pitchFamily="18" charset="-127"/>
              </a:endParaRPr>
            </a:p>
          </p:txBody>
        </p:sp>
        <p:sp>
          <p:nvSpPr>
            <p:cNvPr id="12306" name="Rectangle 35">
              <a:extLst>
                <a:ext uri="{FF2B5EF4-FFF2-40B4-BE49-F238E27FC236}">
                  <a16:creationId xmlns:a16="http://schemas.microsoft.com/office/drawing/2014/main" id="{4DA2BE04-5223-4D7E-BFA8-036045CE1000}"/>
                </a:ext>
              </a:extLst>
            </p:cNvPr>
            <p:cNvSpPr>
              <a:spLocks noChangeArrowheads="1"/>
            </p:cNvSpPr>
            <p:nvPr/>
          </p:nvSpPr>
          <p:spPr bwMode="auto">
            <a:xfrm>
              <a:off x="480" y="2547"/>
              <a:ext cx="48" cy="135"/>
            </a:xfrm>
            <a:prstGeom prst="rect">
              <a:avLst/>
            </a:prstGeom>
            <a:solidFill>
              <a:srgbClr val="FF9B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b="1">
                <a:solidFill>
                  <a:schemeClr val="bg1"/>
                </a:solidFill>
              </a:endParaRPr>
            </a:p>
          </p:txBody>
        </p:sp>
      </p:grpSp>
      <p:grpSp>
        <p:nvGrpSpPr>
          <p:cNvPr id="12296" name="Group 84">
            <a:extLst>
              <a:ext uri="{FF2B5EF4-FFF2-40B4-BE49-F238E27FC236}">
                <a16:creationId xmlns:a16="http://schemas.microsoft.com/office/drawing/2014/main" id="{AB6D1F1C-5489-4EE1-B47A-97DA70E9DE2D}"/>
              </a:ext>
            </a:extLst>
          </p:cNvPr>
          <p:cNvGrpSpPr>
            <a:grpSpLocks/>
          </p:cNvGrpSpPr>
          <p:nvPr/>
        </p:nvGrpSpPr>
        <p:grpSpPr bwMode="auto">
          <a:xfrm>
            <a:off x="1752601" y="1341438"/>
            <a:ext cx="2759075" cy="527050"/>
            <a:chOff x="144" y="816"/>
            <a:chExt cx="2688" cy="336"/>
          </a:xfrm>
        </p:grpSpPr>
        <p:sp>
          <p:nvSpPr>
            <p:cNvPr id="12300" name="Rectangle 85">
              <a:extLst>
                <a:ext uri="{FF2B5EF4-FFF2-40B4-BE49-F238E27FC236}">
                  <a16:creationId xmlns:a16="http://schemas.microsoft.com/office/drawing/2014/main" id="{D57A8CD2-4DB5-419F-B8CD-AEDEA0A64E93}"/>
                </a:ext>
              </a:extLst>
            </p:cNvPr>
            <p:cNvSpPr>
              <a:spLocks noChangeArrowheads="1"/>
            </p:cNvSpPr>
            <p:nvPr/>
          </p:nvSpPr>
          <p:spPr bwMode="auto">
            <a:xfrm>
              <a:off x="144" y="816"/>
              <a:ext cx="2688" cy="331"/>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病因及发病机制 </a:t>
              </a:r>
            </a:p>
          </p:txBody>
        </p:sp>
        <p:sp>
          <p:nvSpPr>
            <p:cNvPr id="12301" name="Line 86">
              <a:extLst>
                <a:ext uri="{FF2B5EF4-FFF2-40B4-BE49-F238E27FC236}">
                  <a16:creationId xmlns:a16="http://schemas.microsoft.com/office/drawing/2014/main" id="{C8F88C74-1B40-4B92-91B2-1A7B31DD91C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12297" name="Group 87">
            <a:extLst>
              <a:ext uri="{FF2B5EF4-FFF2-40B4-BE49-F238E27FC236}">
                <a16:creationId xmlns:a16="http://schemas.microsoft.com/office/drawing/2014/main" id="{5D47E560-AAF9-4D01-965C-B37B3401DD10}"/>
              </a:ext>
            </a:extLst>
          </p:cNvPr>
          <p:cNvGrpSpPr>
            <a:grpSpLocks/>
          </p:cNvGrpSpPr>
          <p:nvPr/>
        </p:nvGrpSpPr>
        <p:grpSpPr bwMode="auto">
          <a:xfrm>
            <a:off x="1774825" y="620713"/>
            <a:ext cx="7327900" cy="685800"/>
            <a:chOff x="144" y="384"/>
            <a:chExt cx="4616" cy="432"/>
          </a:xfrm>
        </p:grpSpPr>
        <p:sp>
          <p:nvSpPr>
            <p:cNvPr id="12298" name="Rectangle 88">
              <a:hlinkClick r:id="rId2" action="ppaction://hlinksldjump"/>
              <a:extLst>
                <a:ext uri="{FF2B5EF4-FFF2-40B4-BE49-F238E27FC236}">
                  <a16:creationId xmlns:a16="http://schemas.microsoft.com/office/drawing/2014/main" id="{7E6C4DDC-AC35-4E87-8ECE-1F205C7D0A6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12299" name="Picture 89" descr="图片1">
              <a:extLst>
                <a:ext uri="{FF2B5EF4-FFF2-40B4-BE49-F238E27FC236}">
                  <a16:creationId xmlns:a16="http://schemas.microsoft.com/office/drawing/2014/main" id="{E78855D0-7704-43C9-B1E2-F9AED097320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30">
            <a:extLst>
              <a:ext uri="{FF2B5EF4-FFF2-40B4-BE49-F238E27FC236}">
                <a16:creationId xmlns:a16="http://schemas.microsoft.com/office/drawing/2014/main" id="{2996C5E7-A6B9-4580-8370-1710F6B7E6BF}"/>
              </a:ext>
            </a:extLst>
          </p:cNvPr>
          <p:cNvGrpSpPr>
            <a:grpSpLocks/>
          </p:cNvGrpSpPr>
          <p:nvPr/>
        </p:nvGrpSpPr>
        <p:grpSpPr bwMode="auto">
          <a:xfrm>
            <a:off x="1524000" y="381000"/>
            <a:ext cx="228600" cy="6248400"/>
            <a:chOff x="0" y="240"/>
            <a:chExt cx="144" cy="3936"/>
          </a:xfrm>
        </p:grpSpPr>
        <p:grpSp>
          <p:nvGrpSpPr>
            <p:cNvPr id="73742" name="Group 3">
              <a:extLst>
                <a:ext uri="{FF2B5EF4-FFF2-40B4-BE49-F238E27FC236}">
                  <a16:creationId xmlns:a16="http://schemas.microsoft.com/office/drawing/2014/main" id="{7D1DD31C-71BC-4C37-B11A-76BBA4F615E2}"/>
                </a:ext>
              </a:extLst>
            </p:cNvPr>
            <p:cNvGrpSpPr>
              <a:grpSpLocks/>
            </p:cNvGrpSpPr>
            <p:nvPr/>
          </p:nvGrpSpPr>
          <p:grpSpPr bwMode="auto">
            <a:xfrm>
              <a:off x="0" y="240"/>
              <a:ext cx="96" cy="3936"/>
              <a:chOff x="-8" y="768"/>
              <a:chExt cx="136" cy="3552"/>
            </a:xfrm>
          </p:grpSpPr>
          <p:sp>
            <p:nvSpPr>
              <p:cNvPr id="73744" name="Rectangle 4">
                <a:extLst>
                  <a:ext uri="{FF2B5EF4-FFF2-40B4-BE49-F238E27FC236}">
                    <a16:creationId xmlns:a16="http://schemas.microsoft.com/office/drawing/2014/main" id="{FEE04EE6-5D9E-40CF-88D3-E91F53545BE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3745" name="Line 5">
                <a:extLst>
                  <a:ext uri="{FF2B5EF4-FFF2-40B4-BE49-F238E27FC236}">
                    <a16:creationId xmlns:a16="http://schemas.microsoft.com/office/drawing/2014/main" id="{A123A53C-B93A-4B3C-993D-01A13B17309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3743" name="Line 18">
              <a:extLst>
                <a:ext uri="{FF2B5EF4-FFF2-40B4-BE49-F238E27FC236}">
                  <a16:creationId xmlns:a16="http://schemas.microsoft.com/office/drawing/2014/main" id="{DC9DC778-4475-48A9-8EEF-484393F7A73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73731" name="Group 10">
            <a:extLst>
              <a:ext uri="{FF2B5EF4-FFF2-40B4-BE49-F238E27FC236}">
                <a16:creationId xmlns:a16="http://schemas.microsoft.com/office/drawing/2014/main" id="{E2028C21-517F-4118-8027-68FA9C85BFC3}"/>
              </a:ext>
            </a:extLst>
          </p:cNvPr>
          <p:cNvGrpSpPr>
            <a:grpSpLocks/>
          </p:cNvGrpSpPr>
          <p:nvPr/>
        </p:nvGrpSpPr>
        <p:grpSpPr bwMode="auto">
          <a:xfrm>
            <a:off x="1752601" y="1371601"/>
            <a:ext cx="2759075" cy="519113"/>
            <a:chOff x="144" y="816"/>
            <a:chExt cx="2688" cy="342"/>
          </a:xfrm>
        </p:grpSpPr>
        <p:sp>
          <p:nvSpPr>
            <p:cNvPr id="73740" name="Rectangle 11">
              <a:extLst>
                <a:ext uri="{FF2B5EF4-FFF2-40B4-BE49-F238E27FC236}">
                  <a16:creationId xmlns:a16="http://schemas.microsoft.com/office/drawing/2014/main" id="{B8C26253-20C6-4489-8506-D195216B9AD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73741" name="Line 12">
              <a:extLst>
                <a:ext uri="{FF2B5EF4-FFF2-40B4-BE49-F238E27FC236}">
                  <a16:creationId xmlns:a16="http://schemas.microsoft.com/office/drawing/2014/main" id="{DC3F7997-12A2-40E1-92A3-E579544AE2B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73732" name="AutoShape 24">
            <a:extLst>
              <a:ext uri="{FF2B5EF4-FFF2-40B4-BE49-F238E27FC236}">
                <a16:creationId xmlns:a16="http://schemas.microsoft.com/office/drawing/2014/main" id="{68C9DE63-6765-4585-A2F8-E94E323B1690}"/>
              </a:ext>
            </a:extLst>
          </p:cNvPr>
          <p:cNvSpPr>
            <a:spLocks noChangeArrowheads="1"/>
          </p:cNvSpPr>
          <p:nvPr/>
        </p:nvSpPr>
        <p:spPr bwMode="auto">
          <a:xfrm>
            <a:off x="3143251" y="2062164"/>
            <a:ext cx="5832475"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solidFill>
                  <a:schemeClr val="bg1"/>
                </a:solidFill>
              </a:rPr>
              <a:t>钙信号缺陷（</a:t>
            </a:r>
            <a:r>
              <a:rPr lang="en-US" altLang="zh-CN" b="1">
                <a:solidFill>
                  <a:schemeClr val="bg1"/>
                </a:solidFill>
              </a:rPr>
              <a:t>SCA6</a:t>
            </a:r>
            <a:r>
              <a:rPr lang="zh-CN" altLang="en-US" b="1">
                <a:solidFill>
                  <a:schemeClr val="bg1"/>
                </a:solidFill>
              </a:rPr>
              <a:t>）</a:t>
            </a:r>
          </a:p>
        </p:txBody>
      </p:sp>
      <p:sp>
        <p:nvSpPr>
          <p:cNvPr id="73733" name="Text Box 28">
            <a:extLst>
              <a:ext uri="{FF2B5EF4-FFF2-40B4-BE49-F238E27FC236}">
                <a16:creationId xmlns:a16="http://schemas.microsoft.com/office/drawing/2014/main" id="{C5FB6399-956D-4C35-B21C-62718DE20B5E}"/>
              </a:ext>
            </a:extLst>
          </p:cNvPr>
          <p:cNvSpPr txBox="1">
            <a:spLocks noChangeArrowheads="1"/>
          </p:cNvSpPr>
          <p:nvPr/>
        </p:nvSpPr>
        <p:spPr bwMode="auto">
          <a:xfrm>
            <a:off x="2135189" y="2771776"/>
            <a:ext cx="5711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SCA6</a:t>
            </a:r>
            <a:r>
              <a:rPr lang="zh-CN" altLang="en-US" b="1"/>
              <a:t>的</a:t>
            </a:r>
            <a:r>
              <a:rPr lang="en-US" altLang="zh-CN" b="1"/>
              <a:t>CAG</a:t>
            </a:r>
            <a:r>
              <a:rPr lang="zh-CN" altLang="en-US" b="1"/>
              <a:t>重复扩增</a:t>
            </a:r>
          </a:p>
        </p:txBody>
      </p:sp>
      <p:sp>
        <p:nvSpPr>
          <p:cNvPr id="73734" name="Text Box 28">
            <a:extLst>
              <a:ext uri="{FF2B5EF4-FFF2-40B4-BE49-F238E27FC236}">
                <a16:creationId xmlns:a16="http://schemas.microsoft.com/office/drawing/2014/main" id="{4748E10C-2E21-4227-9389-D9584657A323}"/>
              </a:ext>
            </a:extLst>
          </p:cNvPr>
          <p:cNvSpPr txBox="1">
            <a:spLocks noChangeArrowheads="1"/>
          </p:cNvSpPr>
          <p:nvPr/>
        </p:nvSpPr>
        <p:spPr bwMode="auto">
          <a:xfrm>
            <a:off x="2135188" y="3486151"/>
            <a:ext cx="7994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是在一个电压依赖性钙离子通道的</a:t>
            </a:r>
            <a:r>
              <a:rPr lang="en-US" altLang="zh-CN" b="1">
                <a:latin typeface="Arial" panose="020B0604020202020204" pitchFamily="34" charset="0"/>
              </a:rPr>
              <a:t>α</a:t>
            </a:r>
            <a:r>
              <a:rPr lang="zh-CN" altLang="en-US" b="1">
                <a:latin typeface="Arial" panose="020B0604020202020204" pitchFamily="34" charset="0"/>
              </a:rPr>
              <a:t>亚单位上</a:t>
            </a:r>
          </a:p>
        </p:txBody>
      </p:sp>
      <p:sp>
        <p:nvSpPr>
          <p:cNvPr id="73735" name="Text Box 28">
            <a:extLst>
              <a:ext uri="{FF2B5EF4-FFF2-40B4-BE49-F238E27FC236}">
                <a16:creationId xmlns:a16="http://schemas.microsoft.com/office/drawing/2014/main" id="{5E950C6E-C3E0-447F-A1AD-4AF30F4BF7C4}"/>
              </a:ext>
            </a:extLst>
          </p:cNvPr>
          <p:cNvSpPr txBox="1">
            <a:spLocks noChangeArrowheads="1"/>
          </p:cNvSpPr>
          <p:nvPr/>
        </p:nvSpPr>
        <p:spPr bwMode="auto">
          <a:xfrm>
            <a:off x="2135189" y="4365626"/>
            <a:ext cx="5711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多聚谷氨酰胺在胞浆内聚集</a:t>
            </a:r>
          </a:p>
        </p:txBody>
      </p:sp>
      <p:sp>
        <p:nvSpPr>
          <p:cNvPr id="73736" name="Text Box 28">
            <a:extLst>
              <a:ext uri="{FF2B5EF4-FFF2-40B4-BE49-F238E27FC236}">
                <a16:creationId xmlns:a16="http://schemas.microsoft.com/office/drawing/2014/main" id="{409BBE0C-4658-4135-846C-7C37C4C8FFF0}"/>
              </a:ext>
            </a:extLst>
          </p:cNvPr>
          <p:cNvSpPr txBox="1">
            <a:spLocks noChangeArrowheads="1"/>
          </p:cNvSpPr>
          <p:nvPr/>
        </p:nvSpPr>
        <p:spPr bwMode="auto">
          <a:xfrm>
            <a:off x="2147888" y="5141913"/>
            <a:ext cx="77644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可能是通过改变钙通道的功能而致病</a:t>
            </a:r>
          </a:p>
        </p:txBody>
      </p:sp>
      <p:grpSp>
        <p:nvGrpSpPr>
          <p:cNvPr id="73737" name="Group 37">
            <a:extLst>
              <a:ext uri="{FF2B5EF4-FFF2-40B4-BE49-F238E27FC236}">
                <a16:creationId xmlns:a16="http://schemas.microsoft.com/office/drawing/2014/main" id="{F2D27D37-0763-4C5A-8AC0-AC79E33C8B81}"/>
              </a:ext>
            </a:extLst>
          </p:cNvPr>
          <p:cNvGrpSpPr>
            <a:grpSpLocks/>
          </p:cNvGrpSpPr>
          <p:nvPr/>
        </p:nvGrpSpPr>
        <p:grpSpPr bwMode="auto">
          <a:xfrm>
            <a:off x="1774825" y="620713"/>
            <a:ext cx="7327900" cy="685800"/>
            <a:chOff x="144" y="384"/>
            <a:chExt cx="4616" cy="432"/>
          </a:xfrm>
        </p:grpSpPr>
        <p:sp>
          <p:nvSpPr>
            <p:cNvPr id="73738" name="Rectangle 38">
              <a:hlinkClick r:id="rId2" action="ppaction://hlinksldjump"/>
              <a:extLst>
                <a:ext uri="{FF2B5EF4-FFF2-40B4-BE49-F238E27FC236}">
                  <a16:creationId xmlns:a16="http://schemas.microsoft.com/office/drawing/2014/main" id="{9102A5BB-E0C4-484C-803C-D9A90A87831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73739" name="Picture 39" descr="图片1">
              <a:extLst>
                <a:ext uri="{FF2B5EF4-FFF2-40B4-BE49-F238E27FC236}">
                  <a16:creationId xmlns:a16="http://schemas.microsoft.com/office/drawing/2014/main" id="{0813F33C-669B-41C8-8FFD-488EB71F24B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a:extLst>
              <a:ext uri="{FF2B5EF4-FFF2-40B4-BE49-F238E27FC236}">
                <a16:creationId xmlns:a16="http://schemas.microsoft.com/office/drawing/2014/main" id="{FC796C73-B467-48FC-8E06-AE5B8AB79D3F}"/>
              </a:ext>
            </a:extLst>
          </p:cNvPr>
          <p:cNvGrpSpPr>
            <a:grpSpLocks/>
          </p:cNvGrpSpPr>
          <p:nvPr/>
        </p:nvGrpSpPr>
        <p:grpSpPr bwMode="auto">
          <a:xfrm>
            <a:off x="1524000" y="381000"/>
            <a:ext cx="228600" cy="6248400"/>
            <a:chOff x="0" y="240"/>
            <a:chExt cx="144" cy="3936"/>
          </a:xfrm>
        </p:grpSpPr>
        <p:grpSp>
          <p:nvGrpSpPr>
            <p:cNvPr id="74766" name="Group 3">
              <a:extLst>
                <a:ext uri="{FF2B5EF4-FFF2-40B4-BE49-F238E27FC236}">
                  <a16:creationId xmlns:a16="http://schemas.microsoft.com/office/drawing/2014/main" id="{F7CFDA9F-E878-4F76-AFD8-B1D959F09A22}"/>
                </a:ext>
              </a:extLst>
            </p:cNvPr>
            <p:cNvGrpSpPr>
              <a:grpSpLocks/>
            </p:cNvGrpSpPr>
            <p:nvPr/>
          </p:nvGrpSpPr>
          <p:grpSpPr bwMode="auto">
            <a:xfrm>
              <a:off x="0" y="240"/>
              <a:ext cx="96" cy="3936"/>
              <a:chOff x="-8" y="768"/>
              <a:chExt cx="136" cy="3552"/>
            </a:xfrm>
          </p:grpSpPr>
          <p:sp>
            <p:nvSpPr>
              <p:cNvPr id="74768" name="Rectangle 4">
                <a:extLst>
                  <a:ext uri="{FF2B5EF4-FFF2-40B4-BE49-F238E27FC236}">
                    <a16:creationId xmlns:a16="http://schemas.microsoft.com/office/drawing/2014/main" id="{346862F6-92BE-4ED3-9E29-5295291011B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4769" name="Line 5">
                <a:extLst>
                  <a:ext uri="{FF2B5EF4-FFF2-40B4-BE49-F238E27FC236}">
                    <a16:creationId xmlns:a16="http://schemas.microsoft.com/office/drawing/2014/main" id="{5F3DDEF1-419F-4DE3-B34A-B33B32AF856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4767" name="Line 18">
              <a:extLst>
                <a:ext uri="{FF2B5EF4-FFF2-40B4-BE49-F238E27FC236}">
                  <a16:creationId xmlns:a16="http://schemas.microsoft.com/office/drawing/2014/main" id="{E021768B-7CE8-483D-85E5-C176FC1BC12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74755" name="Group 10">
            <a:extLst>
              <a:ext uri="{FF2B5EF4-FFF2-40B4-BE49-F238E27FC236}">
                <a16:creationId xmlns:a16="http://schemas.microsoft.com/office/drawing/2014/main" id="{8A4D58A5-9F4D-4DFD-A4A1-3F71EF925AD4}"/>
              </a:ext>
            </a:extLst>
          </p:cNvPr>
          <p:cNvGrpSpPr>
            <a:grpSpLocks/>
          </p:cNvGrpSpPr>
          <p:nvPr/>
        </p:nvGrpSpPr>
        <p:grpSpPr bwMode="auto">
          <a:xfrm>
            <a:off x="1752601" y="1371601"/>
            <a:ext cx="2759075" cy="519113"/>
            <a:chOff x="144" y="816"/>
            <a:chExt cx="2688" cy="342"/>
          </a:xfrm>
        </p:grpSpPr>
        <p:sp>
          <p:nvSpPr>
            <p:cNvPr id="74764" name="Rectangle 11">
              <a:extLst>
                <a:ext uri="{FF2B5EF4-FFF2-40B4-BE49-F238E27FC236}">
                  <a16:creationId xmlns:a16="http://schemas.microsoft.com/office/drawing/2014/main" id="{1859395B-1704-4E5C-900B-F9F0E51F7DBA}"/>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74765" name="Line 12">
              <a:extLst>
                <a:ext uri="{FF2B5EF4-FFF2-40B4-BE49-F238E27FC236}">
                  <a16:creationId xmlns:a16="http://schemas.microsoft.com/office/drawing/2014/main" id="{E83820EB-E7B4-4C4B-8277-A355860CA25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74756" name="AutoShape 24">
            <a:extLst>
              <a:ext uri="{FF2B5EF4-FFF2-40B4-BE49-F238E27FC236}">
                <a16:creationId xmlns:a16="http://schemas.microsoft.com/office/drawing/2014/main" id="{FF865539-0CCC-404B-8219-58B0E3FE57B2}"/>
              </a:ext>
            </a:extLst>
          </p:cNvPr>
          <p:cNvSpPr>
            <a:spLocks noChangeArrowheads="1"/>
          </p:cNvSpPr>
          <p:nvPr/>
        </p:nvSpPr>
        <p:spPr bwMode="auto">
          <a:xfrm>
            <a:off x="3143251" y="2062164"/>
            <a:ext cx="5832475"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solidFill>
                  <a:schemeClr val="bg1"/>
                </a:solidFill>
              </a:rPr>
              <a:t>磷酸化缺陷（</a:t>
            </a:r>
            <a:r>
              <a:rPr lang="en-US" altLang="zh-CN" b="1">
                <a:solidFill>
                  <a:schemeClr val="bg1"/>
                </a:solidFill>
              </a:rPr>
              <a:t>SCA12</a:t>
            </a:r>
            <a:r>
              <a:rPr lang="zh-CN" altLang="en-US" b="1">
                <a:solidFill>
                  <a:schemeClr val="bg1"/>
                </a:solidFill>
              </a:rPr>
              <a:t>和</a:t>
            </a:r>
            <a:r>
              <a:rPr lang="en-US" altLang="zh-CN" b="1">
                <a:solidFill>
                  <a:schemeClr val="bg1"/>
                </a:solidFill>
              </a:rPr>
              <a:t>SCA14</a:t>
            </a:r>
            <a:r>
              <a:rPr lang="zh-CN" altLang="en-US" b="1">
                <a:solidFill>
                  <a:schemeClr val="bg1"/>
                </a:solidFill>
              </a:rPr>
              <a:t>）</a:t>
            </a:r>
          </a:p>
        </p:txBody>
      </p:sp>
      <p:sp>
        <p:nvSpPr>
          <p:cNvPr id="74757" name="Text Box 28">
            <a:extLst>
              <a:ext uri="{FF2B5EF4-FFF2-40B4-BE49-F238E27FC236}">
                <a16:creationId xmlns:a16="http://schemas.microsoft.com/office/drawing/2014/main" id="{B0D4D723-E526-4F5F-83E9-529045EAB8AB}"/>
              </a:ext>
            </a:extLst>
          </p:cNvPr>
          <p:cNvSpPr txBox="1">
            <a:spLocks noChangeArrowheads="1"/>
          </p:cNvSpPr>
          <p:nvPr/>
        </p:nvSpPr>
        <p:spPr bwMode="auto">
          <a:xfrm>
            <a:off x="2998788" y="2787651"/>
            <a:ext cx="6265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t>SCA12</a:t>
            </a:r>
            <a:r>
              <a:rPr lang="zh-CN" altLang="en-US" b="1"/>
              <a:t>影响的是丝</a:t>
            </a:r>
            <a:r>
              <a:rPr lang="en-US" altLang="zh-CN" b="1"/>
              <a:t>-</a:t>
            </a:r>
            <a:r>
              <a:rPr lang="zh-CN" altLang="en-US" b="1"/>
              <a:t>苏氨酸磷酸酶家族</a:t>
            </a:r>
          </a:p>
        </p:txBody>
      </p:sp>
      <p:sp>
        <p:nvSpPr>
          <p:cNvPr id="74758" name="Text Box 28">
            <a:extLst>
              <a:ext uri="{FF2B5EF4-FFF2-40B4-BE49-F238E27FC236}">
                <a16:creationId xmlns:a16="http://schemas.microsoft.com/office/drawing/2014/main" id="{FC4554E0-360C-419F-9C10-8F0302510C5B}"/>
              </a:ext>
            </a:extLst>
          </p:cNvPr>
          <p:cNvSpPr txBox="1">
            <a:spLocks noChangeArrowheads="1"/>
          </p:cNvSpPr>
          <p:nvPr/>
        </p:nvSpPr>
        <p:spPr bwMode="auto">
          <a:xfrm>
            <a:off x="2998788" y="3429001"/>
            <a:ext cx="612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t>SCA14</a:t>
            </a:r>
            <a:r>
              <a:rPr lang="zh-CN" altLang="en-US" b="1"/>
              <a:t>影响的是丝</a:t>
            </a:r>
            <a:r>
              <a:rPr lang="en-US" altLang="zh-CN" b="1"/>
              <a:t>-</a:t>
            </a:r>
            <a:r>
              <a:rPr lang="zh-CN" altLang="en-US" b="1"/>
              <a:t>苏氨酸激酶家族</a:t>
            </a:r>
          </a:p>
        </p:txBody>
      </p:sp>
      <p:sp>
        <p:nvSpPr>
          <p:cNvPr id="74759" name="Rectangle 33">
            <a:extLst>
              <a:ext uri="{FF2B5EF4-FFF2-40B4-BE49-F238E27FC236}">
                <a16:creationId xmlns:a16="http://schemas.microsoft.com/office/drawing/2014/main" id="{C5D8EADF-DE2C-4889-A18C-9AD8AA7A755E}"/>
              </a:ext>
            </a:extLst>
          </p:cNvPr>
          <p:cNvSpPr>
            <a:spLocks noChangeArrowheads="1"/>
          </p:cNvSpPr>
          <p:nvPr/>
        </p:nvSpPr>
        <p:spPr bwMode="auto">
          <a:xfrm>
            <a:off x="3935413" y="4365626"/>
            <a:ext cx="4470400" cy="51911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调控的蛋白磷酸化过程受累</a:t>
            </a:r>
          </a:p>
        </p:txBody>
      </p:sp>
      <p:sp>
        <p:nvSpPr>
          <p:cNvPr id="74760" name="Rectangle 34">
            <a:extLst>
              <a:ext uri="{FF2B5EF4-FFF2-40B4-BE49-F238E27FC236}">
                <a16:creationId xmlns:a16="http://schemas.microsoft.com/office/drawing/2014/main" id="{4ACADDE5-64D7-45DE-A014-BB19DDCAD6E7}"/>
              </a:ext>
            </a:extLst>
          </p:cNvPr>
          <p:cNvSpPr>
            <a:spLocks noChangeArrowheads="1"/>
          </p:cNvSpPr>
          <p:nvPr/>
        </p:nvSpPr>
        <p:spPr bwMode="auto">
          <a:xfrm>
            <a:off x="3921125" y="5013326"/>
            <a:ext cx="3398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Font typeface="Arial" panose="020B0604020202020204" pitchFamily="34" charset="0"/>
              <a:buNone/>
            </a:pPr>
            <a:r>
              <a:rPr lang="zh-CN" altLang="en-US" b="1">
                <a:latin typeface="Arial" panose="020B0604020202020204" pitchFamily="34" charset="0"/>
              </a:rPr>
              <a:t>下游的信号传导异常</a:t>
            </a:r>
          </a:p>
        </p:txBody>
      </p:sp>
      <p:grpSp>
        <p:nvGrpSpPr>
          <p:cNvPr id="74761" name="Group 35">
            <a:extLst>
              <a:ext uri="{FF2B5EF4-FFF2-40B4-BE49-F238E27FC236}">
                <a16:creationId xmlns:a16="http://schemas.microsoft.com/office/drawing/2014/main" id="{BDD6B273-3E79-477A-8CAF-DF0D664FBA90}"/>
              </a:ext>
            </a:extLst>
          </p:cNvPr>
          <p:cNvGrpSpPr>
            <a:grpSpLocks/>
          </p:cNvGrpSpPr>
          <p:nvPr/>
        </p:nvGrpSpPr>
        <p:grpSpPr bwMode="auto">
          <a:xfrm>
            <a:off x="1774825" y="620713"/>
            <a:ext cx="7327900" cy="685800"/>
            <a:chOff x="144" y="384"/>
            <a:chExt cx="4616" cy="432"/>
          </a:xfrm>
        </p:grpSpPr>
        <p:sp>
          <p:nvSpPr>
            <p:cNvPr id="74762" name="Rectangle 36">
              <a:hlinkClick r:id="rId2" action="ppaction://hlinksldjump"/>
              <a:extLst>
                <a:ext uri="{FF2B5EF4-FFF2-40B4-BE49-F238E27FC236}">
                  <a16:creationId xmlns:a16="http://schemas.microsoft.com/office/drawing/2014/main" id="{5C1D721B-8BDD-434C-A996-78B9D594202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74763" name="Picture 37" descr="图片1">
              <a:extLst>
                <a:ext uri="{FF2B5EF4-FFF2-40B4-BE49-F238E27FC236}">
                  <a16:creationId xmlns:a16="http://schemas.microsoft.com/office/drawing/2014/main" id="{60488C6B-E073-4E47-921D-2DB5883A170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2">
            <a:extLst>
              <a:ext uri="{FF2B5EF4-FFF2-40B4-BE49-F238E27FC236}">
                <a16:creationId xmlns:a16="http://schemas.microsoft.com/office/drawing/2014/main" id="{AF5B2218-0990-4EB3-AED2-67EF00CBCC1E}"/>
              </a:ext>
            </a:extLst>
          </p:cNvPr>
          <p:cNvGrpSpPr>
            <a:grpSpLocks/>
          </p:cNvGrpSpPr>
          <p:nvPr/>
        </p:nvGrpSpPr>
        <p:grpSpPr bwMode="auto">
          <a:xfrm>
            <a:off x="1524000" y="381000"/>
            <a:ext cx="228600" cy="6248400"/>
            <a:chOff x="0" y="240"/>
            <a:chExt cx="144" cy="3936"/>
          </a:xfrm>
        </p:grpSpPr>
        <p:grpSp>
          <p:nvGrpSpPr>
            <p:cNvPr id="75789" name="Group 3">
              <a:extLst>
                <a:ext uri="{FF2B5EF4-FFF2-40B4-BE49-F238E27FC236}">
                  <a16:creationId xmlns:a16="http://schemas.microsoft.com/office/drawing/2014/main" id="{7647B12C-706C-4E31-A4C9-4F506824C6A2}"/>
                </a:ext>
              </a:extLst>
            </p:cNvPr>
            <p:cNvGrpSpPr>
              <a:grpSpLocks/>
            </p:cNvGrpSpPr>
            <p:nvPr/>
          </p:nvGrpSpPr>
          <p:grpSpPr bwMode="auto">
            <a:xfrm>
              <a:off x="0" y="240"/>
              <a:ext cx="96" cy="3936"/>
              <a:chOff x="-8" y="768"/>
              <a:chExt cx="136" cy="3552"/>
            </a:xfrm>
          </p:grpSpPr>
          <p:sp>
            <p:nvSpPr>
              <p:cNvPr id="75791" name="Rectangle 4">
                <a:extLst>
                  <a:ext uri="{FF2B5EF4-FFF2-40B4-BE49-F238E27FC236}">
                    <a16:creationId xmlns:a16="http://schemas.microsoft.com/office/drawing/2014/main" id="{4655E1A9-D954-49D2-90A3-0B551791802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5792" name="Line 5">
                <a:extLst>
                  <a:ext uri="{FF2B5EF4-FFF2-40B4-BE49-F238E27FC236}">
                    <a16:creationId xmlns:a16="http://schemas.microsoft.com/office/drawing/2014/main" id="{3C9BA76C-63B6-4FA1-80D1-98F1E9F8242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5790" name="Line 18">
              <a:extLst>
                <a:ext uri="{FF2B5EF4-FFF2-40B4-BE49-F238E27FC236}">
                  <a16:creationId xmlns:a16="http://schemas.microsoft.com/office/drawing/2014/main" id="{EDD30083-8511-4303-9E8B-D0162AB5DC8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75779" name="Group 10">
            <a:extLst>
              <a:ext uri="{FF2B5EF4-FFF2-40B4-BE49-F238E27FC236}">
                <a16:creationId xmlns:a16="http://schemas.microsoft.com/office/drawing/2014/main" id="{9A1CA5E4-C9E2-4790-8761-3CF5E31A1C96}"/>
              </a:ext>
            </a:extLst>
          </p:cNvPr>
          <p:cNvGrpSpPr>
            <a:grpSpLocks/>
          </p:cNvGrpSpPr>
          <p:nvPr/>
        </p:nvGrpSpPr>
        <p:grpSpPr bwMode="auto">
          <a:xfrm>
            <a:off x="1752601" y="1371601"/>
            <a:ext cx="2759075" cy="519113"/>
            <a:chOff x="144" y="816"/>
            <a:chExt cx="2688" cy="342"/>
          </a:xfrm>
        </p:grpSpPr>
        <p:sp>
          <p:nvSpPr>
            <p:cNvPr id="75787" name="Rectangle 11">
              <a:extLst>
                <a:ext uri="{FF2B5EF4-FFF2-40B4-BE49-F238E27FC236}">
                  <a16:creationId xmlns:a16="http://schemas.microsoft.com/office/drawing/2014/main" id="{9555338F-8BD7-46D9-AE4D-5DBA8BA96DB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75788" name="Line 12">
              <a:extLst>
                <a:ext uri="{FF2B5EF4-FFF2-40B4-BE49-F238E27FC236}">
                  <a16:creationId xmlns:a16="http://schemas.microsoft.com/office/drawing/2014/main" id="{75CABAFE-C054-4B99-A322-63B9DCDA3B91}"/>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75780" name="AutoShape 24">
            <a:extLst>
              <a:ext uri="{FF2B5EF4-FFF2-40B4-BE49-F238E27FC236}">
                <a16:creationId xmlns:a16="http://schemas.microsoft.com/office/drawing/2014/main" id="{BAAD9E9C-5C30-491B-9F0E-212794D14F0A}"/>
              </a:ext>
            </a:extLst>
          </p:cNvPr>
          <p:cNvSpPr>
            <a:spLocks noChangeArrowheads="1"/>
          </p:cNvSpPr>
          <p:nvPr/>
        </p:nvSpPr>
        <p:spPr bwMode="auto">
          <a:xfrm>
            <a:off x="3143251" y="2062164"/>
            <a:ext cx="5832475"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solidFill>
                  <a:schemeClr val="bg1"/>
                </a:solidFill>
              </a:rPr>
              <a:t>磷酸化缺陷（</a:t>
            </a:r>
            <a:r>
              <a:rPr lang="en-US" altLang="zh-CN" b="1">
                <a:solidFill>
                  <a:schemeClr val="bg1"/>
                </a:solidFill>
              </a:rPr>
              <a:t>SCA12</a:t>
            </a:r>
            <a:r>
              <a:rPr lang="zh-CN" altLang="en-US" b="1">
                <a:solidFill>
                  <a:schemeClr val="bg1"/>
                </a:solidFill>
              </a:rPr>
              <a:t>和</a:t>
            </a:r>
            <a:r>
              <a:rPr lang="en-US" altLang="zh-CN" b="1">
                <a:solidFill>
                  <a:schemeClr val="bg1"/>
                </a:solidFill>
              </a:rPr>
              <a:t>SCA14</a:t>
            </a:r>
            <a:r>
              <a:rPr lang="zh-CN" altLang="en-US" b="1">
                <a:solidFill>
                  <a:schemeClr val="bg1"/>
                </a:solidFill>
              </a:rPr>
              <a:t>）</a:t>
            </a:r>
          </a:p>
        </p:txBody>
      </p:sp>
      <p:sp>
        <p:nvSpPr>
          <p:cNvPr id="75781" name="Text Box 28">
            <a:extLst>
              <a:ext uri="{FF2B5EF4-FFF2-40B4-BE49-F238E27FC236}">
                <a16:creationId xmlns:a16="http://schemas.microsoft.com/office/drawing/2014/main" id="{8163E6F2-763C-42EF-97B3-1E727DB501CE}"/>
              </a:ext>
            </a:extLst>
          </p:cNvPr>
          <p:cNvSpPr txBox="1">
            <a:spLocks noChangeArrowheads="1"/>
          </p:cNvSpPr>
          <p:nvPr/>
        </p:nvSpPr>
        <p:spPr bwMode="auto">
          <a:xfrm>
            <a:off x="2351088" y="2909888"/>
            <a:ext cx="75612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细胞内蛋白质的处理和清除可以通过泛素</a:t>
            </a:r>
            <a:r>
              <a:rPr lang="en-US" altLang="zh-CN" b="1">
                <a:latin typeface="宋体" panose="02010600030101010101" pitchFamily="2" charset="-122"/>
              </a:rPr>
              <a:t>-</a:t>
            </a:r>
            <a:r>
              <a:rPr lang="zh-CN" altLang="en-US" b="1">
                <a:latin typeface="宋体" panose="02010600030101010101" pitchFamily="2" charset="-122"/>
              </a:rPr>
              <a:t>蛋白酶体通路来实现</a:t>
            </a:r>
          </a:p>
        </p:txBody>
      </p:sp>
      <p:sp>
        <p:nvSpPr>
          <p:cNvPr id="75782" name="Text Box 28">
            <a:extLst>
              <a:ext uri="{FF2B5EF4-FFF2-40B4-BE49-F238E27FC236}">
                <a16:creationId xmlns:a16="http://schemas.microsoft.com/office/drawing/2014/main" id="{3EA8EB21-6EDF-4D53-8723-31962ABD924B}"/>
              </a:ext>
            </a:extLst>
          </p:cNvPr>
          <p:cNvSpPr txBox="1">
            <a:spLocks noChangeArrowheads="1"/>
          </p:cNvSpPr>
          <p:nvPr/>
        </p:nvSpPr>
        <p:spPr bwMode="auto">
          <a:xfrm>
            <a:off x="2351088" y="5070476"/>
            <a:ext cx="741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导致细胞内蛋白质内环境稳态失衡</a:t>
            </a:r>
          </a:p>
        </p:txBody>
      </p:sp>
      <p:sp>
        <p:nvSpPr>
          <p:cNvPr id="75783" name="Text Box 28">
            <a:extLst>
              <a:ext uri="{FF2B5EF4-FFF2-40B4-BE49-F238E27FC236}">
                <a16:creationId xmlns:a16="http://schemas.microsoft.com/office/drawing/2014/main" id="{FCDDD332-22B5-48A3-AC24-E3F0137331D3}"/>
              </a:ext>
            </a:extLst>
          </p:cNvPr>
          <p:cNvSpPr txBox="1">
            <a:spLocks noChangeArrowheads="1"/>
          </p:cNvSpPr>
          <p:nvPr/>
        </p:nvSpPr>
        <p:spPr bwMode="auto">
          <a:xfrm>
            <a:off x="2351088" y="3989388"/>
            <a:ext cx="7848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这个通路的一些成分可以被隔离到多聚谷氨酰胺的聚集物中</a:t>
            </a:r>
          </a:p>
        </p:txBody>
      </p:sp>
      <p:grpSp>
        <p:nvGrpSpPr>
          <p:cNvPr id="75784" name="Group 30">
            <a:extLst>
              <a:ext uri="{FF2B5EF4-FFF2-40B4-BE49-F238E27FC236}">
                <a16:creationId xmlns:a16="http://schemas.microsoft.com/office/drawing/2014/main" id="{56D9F83A-18A6-46A1-B9EC-DB3733D0D8B8}"/>
              </a:ext>
            </a:extLst>
          </p:cNvPr>
          <p:cNvGrpSpPr>
            <a:grpSpLocks/>
          </p:cNvGrpSpPr>
          <p:nvPr/>
        </p:nvGrpSpPr>
        <p:grpSpPr bwMode="auto">
          <a:xfrm>
            <a:off x="1774825" y="620713"/>
            <a:ext cx="7327900" cy="685800"/>
            <a:chOff x="144" y="384"/>
            <a:chExt cx="4616" cy="432"/>
          </a:xfrm>
        </p:grpSpPr>
        <p:sp>
          <p:nvSpPr>
            <p:cNvPr id="75785" name="Rectangle 31">
              <a:hlinkClick r:id="rId2" action="ppaction://hlinksldjump"/>
              <a:extLst>
                <a:ext uri="{FF2B5EF4-FFF2-40B4-BE49-F238E27FC236}">
                  <a16:creationId xmlns:a16="http://schemas.microsoft.com/office/drawing/2014/main" id="{EB043093-7DE2-419E-9C62-5F4C3C5A94A7}"/>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75786" name="Picture 32" descr="图片1">
              <a:extLst>
                <a:ext uri="{FF2B5EF4-FFF2-40B4-BE49-F238E27FC236}">
                  <a16:creationId xmlns:a16="http://schemas.microsoft.com/office/drawing/2014/main" id="{3342307E-3142-41AB-B6F8-8FC5F38D8E3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a:extLst>
              <a:ext uri="{FF2B5EF4-FFF2-40B4-BE49-F238E27FC236}">
                <a16:creationId xmlns:a16="http://schemas.microsoft.com/office/drawing/2014/main" id="{294ABF02-FB8C-47CF-ACB2-2FA42C6E2CD6}"/>
              </a:ext>
            </a:extLst>
          </p:cNvPr>
          <p:cNvGrpSpPr>
            <a:grpSpLocks/>
          </p:cNvGrpSpPr>
          <p:nvPr/>
        </p:nvGrpSpPr>
        <p:grpSpPr bwMode="auto">
          <a:xfrm>
            <a:off x="1524000" y="381000"/>
            <a:ext cx="228600" cy="6248400"/>
            <a:chOff x="0" y="240"/>
            <a:chExt cx="144" cy="3936"/>
          </a:xfrm>
        </p:grpSpPr>
        <p:grpSp>
          <p:nvGrpSpPr>
            <p:cNvPr id="76813" name="Group 3">
              <a:extLst>
                <a:ext uri="{FF2B5EF4-FFF2-40B4-BE49-F238E27FC236}">
                  <a16:creationId xmlns:a16="http://schemas.microsoft.com/office/drawing/2014/main" id="{883136D7-4253-40AB-830F-58075853627E}"/>
                </a:ext>
              </a:extLst>
            </p:cNvPr>
            <p:cNvGrpSpPr>
              <a:grpSpLocks/>
            </p:cNvGrpSpPr>
            <p:nvPr/>
          </p:nvGrpSpPr>
          <p:grpSpPr bwMode="auto">
            <a:xfrm>
              <a:off x="0" y="240"/>
              <a:ext cx="96" cy="3936"/>
              <a:chOff x="-8" y="768"/>
              <a:chExt cx="136" cy="3552"/>
            </a:xfrm>
          </p:grpSpPr>
          <p:sp>
            <p:nvSpPr>
              <p:cNvPr id="76815" name="Rectangle 4">
                <a:extLst>
                  <a:ext uri="{FF2B5EF4-FFF2-40B4-BE49-F238E27FC236}">
                    <a16:creationId xmlns:a16="http://schemas.microsoft.com/office/drawing/2014/main" id="{FDC79852-2962-4476-A935-341B1746E0F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6816" name="Line 5">
                <a:extLst>
                  <a:ext uri="{FF2B5EF4-FFF2-40B4-BE49-F238E27FC236}">
                    <a16:creationId xmlns:a16="http://schemas.microsoft.com/office/drawing/2014/main" id="{B65233E9-DD30-42F5-9094-8F4D5076C9F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6814" name="Line 18">
              <a:extLst>
                <a:ext uri="{FF2B5EF4-FFF2-40B4-BE49-F238E27FC236}">
                  <a16:creationId xmlns:a16="http://schemas.microsoft.com/office/drawing/2014/main" id="{CF5C0575-8474-4A1D-A74F-866BFE721AD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76803" name="Group 10">
            <a:extLst>
              <a:ext uri="{FF2B5EF4-FFF2-40B4-BE49-F238E27FC236}">
                <a16:creationId xmlns:a16="http://schemas.microsoft.com/office/drawing/2014/main" id="{119F1A3A-392E-4908-BEA8-5524D2F16F72}"/>
              </a:ext>
            </a:extLst>
          </p:cNvPr>
          <p:cNvGrpSpPr>
            <a:grpSpLocks/>
          </p:cNvGrpSpPr>
          <p:nvPr/>
        </p:nvGrpSpPr>
        <p:grpSpPr bwMode="auto">
          <a:xfrm>
            <a:off x="1752601" y="1371601"/>
            <a:ext cx="2759075" cy="519113"/>
            <a:chOff x="144" y="816"/>
            <a:chExt cx="2688" cy="342"/>
          </a:xfrm>
        </p:grpSpPr>
        <p:sp>
          <p:nvSpPr>
            <p:cNvPr id="76811" name="Rectangle 11">
              <a:extLst>
                <a:ext uri="{FF2B5EF4-FFF2-40B4-BE49-F238E27FC236}">
                  <a16:creationId xmlns:a16="http://schemas.microsoft.com/office/drawing/2014/main" id="{333B7930-55C3-4D90-95C0-6E93CF619FC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76812" name="Line 12">
              <a:extLst>
                <a:ext uri="{FF2B5EF4-FFF2-40B4-BE49-F238E27FC236}">
                  <a16:creationId xmlns:a16="http://schemas.microsoft.com/office/drawing/2014/main" id="{34050ECA-285A-4CC5-86B0-A7F694107A8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76804" name="AutoShape 24">
            <a:extLst>
              <a:ext uri="{FF2B5EF4-FFF2-40B4-BE49-F238E27FC236}">
                <a16:creationId xmlns:a16="http://schemas.microsoft.com/office/drawing/2014/main" id="{0B741E0A-9F60-4BD1-90F4-9D665D37C012}"/>
              </a:ext>
            </a:extLst>
          </p:cNvPr>
          <p:cNvSpPr>
            <a:spLocks noChangeArrowheads="1"/>
          </p:cNvSpPr>
          <p:nvPr/>
        </p:nvSpPr>
        <p:spPr bwMode="auto">
          <a:xfrm>
            <a:off x="2711450" y="2062164"/>
            <a:ext cx="6769100"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b="1">
                <a:solidFill>
                  <a:schemeClr val="bg1"/>
                </a:solidFill>
              </a:rPr>
              <a:t>蛋白质错误折叠和伴侣蛋白的缺陷</a:t>
            </a:r>
            <a:r>
              <a:rPr lang="en-US" altLang="zh-CN" b="1">
                <a:solidFill>
                  <a:schemeClr val="bg1"/>
                </a:solidFill>
              </a:rPr>
              <a:t>(SCA1)</a:t>
            </a:r>
          </a:p>
        </p:txBody>
      </p:sp>
      <p:sp>
        <p:nvSpPr>
          <p:cNvPr id="76805" name="Text Box 28">
            <a:extLst>
              <a:ext uri="{FF2B5EF4-FFF2-40B4-BE49-F238E27FC236}">
                <a16:creationId xmlns:a16="http://schemas.microsoft.com/office/drawing/2014/main" id="{088FCB55-F36F-421A-8010-997B2B871514}"/>
              </a:ext>
            </a:extLst>
          </p:cNvPr>
          <p:cNvSpPr txBox="1">
            <a:spLocks noChangeArrowheads="1"/>
          </p:cNvSpPr>
          <p:nvPr/>
        </p:nvSpPr>
        <p:spPr bwMode="auto">
          <a:xfrm>
            <a:off x="2495550" y="5286376"/>
            <a:ext cx="741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伴侣蛋白的功能障碍导致蛋白质的错误折叠</a:t>
            </a:r>
          </a:p>
        </p:txBody>
      </p:sp>
      <p:sp>
        <p:nvSpPr>
          <p:cNvPr id="76806" name="Text Box 28">
            <a:extLst>
              <a:ext uri="{FF2B5EF4-FFF2-40B4-BE49-F238E27FC236}">
                <a16:creationId xmlns:a16="http://schemas.microsoft.com/office/drawing/2014/main" id="{F5D3DFE5-EBEE-414B-BC91-9808264BFD9C}"/>
              </a:ext>
            </a:extLst>
          </p:cNvPr>
          <p:cNvSpPr txBox="1">
            <a:spLocks noChangeArrowheads="1"/>
          </p:cNvSpPr>
          <p:nvPr/>
        </p:nvSpPr>
        <p:spPr bwMode="auto">
          <a:xfrm>
            <a:off x="2495550" y="4144963"/>
            <a:ext cx="741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伴侣蛋白有利于蛋白质的正确折叠</a:t>
            </a:r>
          </a:p>
        </p:txBody>
      </p:sp>
      <p:sp>
        <p:nvSpPr>
          <p:cNvPr id="76807" name="Text Box 28">
            <a:extLst>
              <a:ext uri="{FF2B5EF4-FFF2-40B4-BE49-F238E27FC236}">
                <a16:creationId xmlns:a16="http://schemas.microsoft.com/office/drawing/2014/main" id="{EE408C07-696D-4F1F-8413-69F872449183}"/>
              </a:ext>
            </a:extLst>
          </p:cNvPr>
          <p:cNvSpPr txBox="1">
            <a:spLocks noChangeArrowheads="1"/>
          </p:cNvSpPr>
          <p:nvPr/>
        </p:nvSpPr>
        <p:spPr bwMode="auto">
          <a:xfrm>
            <a:off x="2495551" y="2981326"/>
            <a:ext cx="75612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蛋白质的折叠和结构对功能的发挥是重要的</a:t>
            </a:r>
          </a:p>
        </p:txBody>
      </p:sp>
      <p:grpSp>
        <p:nvGrpSpPr>
          <p:cNvPr id="76808" name="Group 29">
            <a:extLst>
              <a:ext uri="{FF2B5EF4-FFF2-40B4-BE49-F238E27FC236}">
                <a16:creationId xmlns:a16="http://schemas.microsoft.com/office/drawing/2014/main" id="{69B615EA-7B82-4CE5-9C46-F1D7DF212509}"/>
              </a:ext>
            </a:extLst>
          </p:cNvPr>
          <p:cNvGrpSpPr>
            <a:grpSpLocks/>
          </p:cNvGrpSpPr>
          <p:nvPr/>
        </p:nvGrpSpPr>
        <p:grpSpPr bwMode="auto">
          <a:xfrm>
            <a:off x="1774825" y="620713"/>
            <a:ext cx="7327900" cy="685800"/>
            <a:chOff x="144" y="384"/>
            <a:chExt cx="4616" cy="432"/>
          </a:xfrm>
        </p:grpSpPr>
        <p:sp>
          <p:nvSpPr>
            <p:cNvPr id="76809" name="Rectangle 30">
              <a:hlinkClick r:id="rId2" action="ppaction://hlinksldjump"/>
              <a:extLst>
                <a:ext uri="{FF2B5EF4-FFF2-40B4-BE49-F238E27FC236}">
                  <a16:creationId xmlns:a16="http://schemas.microsoft.com/office/drawing/2014/main" id="{0965BDAF-D25D-467C-817A-7C0A0844E5A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76810" name="Picture 31" descr="图片1">
              <a:extLst>
                <a:ext uri="{FF2B5EF4-FFF2-40B4-BE49-F238E27FC236}">
                  <a16:creationId xmlns:a16="http://schemas.microsoft.com/office/drawing/2014/main" id="{DB373B00-5991-42E3-A860-04851493F68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a:extLst>
              <a:ext uri="{FF2B5EF4-FFF2-40B4-BE49-F238E27FC236}">
                <a16:creationId xmlns:a16="http://schemas.microsoft.com/office/drawing/2014/main" id="{91BE62BD-1618-41F2-9236-DAAE40058EE6}"/>
              </a:ext>
            </a:extLst>
          </p:cNvPr>
          <p:cNvGrpSpPr>
            <a:grpSpLocks/>
          </p:cNvGrpSpPr>
          <p:nvPr/>
        </p:nvGrpSpPr>
        <p:grpSpPr bwMode="auto">
          <a:xfrm>
            <a:off x="1524000" y="381000"/>
            <a:ext cx="228600" cy="6248400"/>
            <a:chOff x="0" y="240"/>
            <a:chExt cx="144" cy="3936"/>
          </a:xfrm>
        </p:grpSpPr>
        <p:grpSp>
          <p:nvGrpSpPr>
            <p:cNvPr id="77838" name="Group 3">
              <a:extLst>
                <a:ext uri="{FF2B5EF4-FFF2-40B4-BE49-F238E27FC236}">
                  <a16:creationId xmlns:a16="http://schemas.microsoft.com/office/drawing/2014/main" id="{552AABDD-3451-4D23-A6A8-F00BA42F87B5}"/>
                </a:ext>
              </a:extLst>
            </p:cNvPr>
            <p:cNvGrpSpPr>
              <a:grpSpLocks/>
            </p:cNvGrpSpPr>
            <p:nvPr/>
          </p:nvGrpSpPr>
          <p:grpSpPr bwMode="auto">
            <a:xfrm>
              <a:off x="0" y="240"/>
              <a:ext cx="96" cy="3936"/>
              <a:chOff x="-8" y="768"/>
              <a:chExt cx="136" cy="3552"/>
            </a:xfrm>
          </p:grpSpPr>
          <p:sp>
            <p:nvSpPr>
              <p:cNvPr id="77840" name="Rectangle 4">
                <a:extLst>
                  <a:ext uri="{FF2B5EF4-FFF2-40B4-BE49-F238E27FC236}">
                    <a16:creationId xmlns:a16="http://schemas.microsoft.com/office/drawing/2014/main" id="{1BCA2987-1CBB-48A6-BC90-0C39589D725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7841" name="Line 5">
                <a:extLst>
                  <a:ext uri="{FF2B5EF4-FFF2-40B4-BE49-F238E27FC236}">
                    <a16:creationId xmlns:a16="http://schemas.microsoft.com/office/drawing/2014/main" id="{9E8DA42C-288B-4CAE-886D-D3ADF579C42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7839" name="Line 18">
              <a:extLst>
                <a:ext uri="{FF2B5EF4-FFF2-40B4-BE49-F238E27FC236}">
                  <a16:creationId xmlns:a16="http://schemas.microsoft.com/office/drawing/2014/main" id="{0638888F-E14E-4A53-8582-0E4CEABF833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77827" name="Rectangle 24">
            <a:extLst>
              <a:ext uri="{FF2B5EF4-FFF2-40B4-BE49-F238E27FC236}">
                <a16:creationId xmlns:a16="http://schemas.microsoft.com/office/drawing/2014/main" id="{77A0960C-C1DC-4118-97D4-004D83BBC486}"/>
              </a:ext>
            </a:extLst>
          </p:cNvPr>
          <p:cNvSpPr>
            <a:spLocks noChangeArrowheads="1"/>
          </p:cNvSpPr>
          <p:nvPr/>
        </p:nvSpPr>
        <p:spPr bwMode="auto">
          <a:xfrm>
            <a:off x="3251200" y="2262188"/>
            <a:ext cx="48275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latin typeface="Arial" panose="020B0604020202020204" pitchFamily="34" charset="0"/>
              </a:rPr>
              <a:t>小脑、脑干和脊髓变性、萎缩</a:t>
            </a:r>
          </a:p>
        </p:txBody>
      </p:sp>
      <p:sp>
        <p:nvSpPr>
          <p:cNvPr id="77828" name="Text Box 59">
            <a:extLst>
              <a:ext uri="{FF2B5EF4-FFF2-40B4-BE49-F238E27FC236}">
                <a16:creationId xmlns:a16="http://schemas.microsoft.com/office/drawing/2014/main" id="{95218D37-F9D2-4730-9852-57B482ABC2D0}"/>
              </a:ext>
            </a:extLst>
          </p:cNvPr>
          <p:cNvSpPr txBox="1">
            <a:spLocks noChangeArrowheads="1"/>
          </p:cNvSpPr>
          <p:nvPr/>
        </p:nvSpPr>
        <p:spPr bwMode="auto">
          <a:xfrm>
            <a:off x="2135188" y="3141663"/>
            <a:ext cx="6000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SCA1</a:t>
            </a:r>
            <a:r>
              <a:rPr lang="zh-CN" altLang="en-US" b="1"/>
              <a:t>主要是脊髓小脑束和后索受损</a:t>
            </a:r>
            <a:endParaRPr lang="ko-KR" altLang="en-US" b="1"/>
          </a:p>
        </p:txBody>
      </p:sp>
      <p:sp>
        <p:nvSpPr>
          <p:cNvPr id="77829" name="Text Box 59">
            <a:extLst>
              <a:ext uri="{FF2B5EF4-FFF2-40B4-BE49-F238E27FC236}">
                <a16:creationId xmlns:a16="http://schemas.microsoft.com/office/drawing/2014/main" id="{0AB8494E-130B-47D7-894A-C08BD2CEFBF8}"/>
              </a:ext>
            </a:extLst>
          </p:cNvPr>
          <p:cNvSpPr txBox="1">
            <a:spLocks noChangeArrowheads="1"/>
          </p:cNvSpPr>
          <p:nvPr/>
        </p:nvSpPr>
        <p:spPr bwMode="auto">
          <a:xfrm>
            <a:off x="2135189" y="4452938"/>
            <a:ext cx="84613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SCA3</a:t>
            </a:r>
            <a:r>
              <a:rPr lang="zh-CN" altLang="en-US" b="1"/>
              <a:t>主要损害脑桥、脊髓小脑束、黑质和脊髓前角细胞</a:t>
            </a:r>
            <a:endParaRPr lang="ko-KR" altLang="en-US" b="1"/>
          </a:p>
        </p:txBody>
      </p:sp>
      <p:sp>
        <p:nvSpPr>
          <p:cNvPr id="77830" name="Text Box 59">
            <a:extLst>
              <a:ext uri="{FF2B5EF4-FFF2-40B4-BE49-F238E27FC236}">
                <a16:creationId xmlns:a16="http://schemas.microsoft.com/office/drawing/2014/main" id="{18B46294-75B7-4E6F-9BE2-7497515322A7}"/>
              </a:ext>
            </a:extLst>
          </p:cNvPr>
          <p:cNvSpPr txBox="1">
            <a:spLocks noChangeArrowheads="1"/>
          </p:cNvSpPr>
          <p:nvPr/>
        </p:nvSpPr>
        <p:spPr bwMode="auto">
          <a:xfrm>
            <a:off x="2135189" y="3789363"/>
            <a:ext cx="63579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SCA2</a:t>
            </a:r>
            <a:r>
              <a:rPr lang="zh-CN" altLang="en-US" b="1"/>
              <a:t>下橄榄核、脑桥和小脑损害为重</a:t>
            </a:r>
            <a:endParaRPr lang="ko-KR" altLang="en-US" b="1"/>
          </a:p>
        </p:txBody>
      </p:sp>
      <p:sp>
        <p:nvSpPr>
          <p:cNvPr id="77831" name="Text Box 59">
            <a:extLst>
              <a:ext uri="{FF2B5EF4-FFF2-40B4-BE49-F238E27FC236}">
                <a16:creationId xmlns:a16="http://schemas.microsoft.com/office/drawing/2014/main" id="{0F033468-24C7-4405-A767-6C7A0D150BC9}"/>
              </a:ext>
            </a:extLst>
          </p:cNvPr>
          <p:cNvSpPr txBox="1">
            <a:spLocks noChangeArrowheads="1"/>
          </p:cNvSpPr>
          <p:nvPr/>
        </p:nvSpPr>
        <p:spPr bwMode="auto">
          <a:xfrm>
            <a:off x="2135188" y="5430838"/>
            <a:ext cx="6000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SCA7</a:t>
            </a:r>
            <a:r>
              <a:rPr lang="zh-CN" altLang="en-US" b="1"/>
              <a:t>的特征是视网膜神经细胞变性</a:t>
            </a:r>
            <a:endParaRPr lang="ko-KR" altLang="en-US" b="1"/>
          </a:p>
        </p:txBody>
      </p:sp>
      <p:grpSp>
        <p:nvGrpSpPr>
          <p:cNvPr id="77832" name="Group 38">
            <a:extLst>
              <a:ext uri="{FF2B5EF4-FFF2-40B4-BE49-F238E27FC236}">
                <a16:creationId xmlns:a16="http://schemas.microsoft.com/office/drawing/2014/main" id="{74E32E8E-C8E0-4494-B756-234E40DDA138}"/>
              </a:ext>
            </a:extLst>
          </p:cNvPr>
          <p:cNvGrpSpPr>
            <a:grpSpLocks/>
          </p:cNvGrpSpPr>
          <p:nvPr/>
        </p:nvGrpSpPr>
        <p:grpSpPr bwMode="auto">
          <a:xfrm>
            <a:off x="1774825" y="620713"/>
            <a:ext cx="7327900" cy="685800"/>
            <a:chOff x="144" y="384"/>
            <a:chExt cx="4616" cy="432"/>
          </a:xfrm>
        </p:grpSpPr>
        <p:sp>
          <p:nvSpPr>
            <p:cNvPr id="77836" name="Rectangle 39">
              <a:hlinkClick r:id="rId2" action="ppaction://hlinksldjump"/>
              <a:extLst>
                <a:ext uri="{FF2B5EF4-FFF2-40B4-BE49-F238E27FC236}">
                  <a16:creationId xmlns:a16="http://schemas.microsoft.com/office/drawing/2014/main" id="{447183D3-D8DE-486D-A8C4-B8387950FE0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77837" name="Picture 40" descr="图片1">
              <a:extLst>
                <a:ext uri="{FF2B5EF4-FFF2-40B4-BE49-F238E27FC236}">
                  <a16:creationId xmlns:a16="http://schemas.microsoft.com/office/drawing/2014/main" id="{F758AD0C-9105-426C-B117-8D0BF04F8DD9}"/>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833" name="Group 41">
            <a:extLst>
              <a:ext uri="{FF2B5EF4-FFF2-40B4-BE49-F238E27FC236}">
                <a16:creationId xmlns:a16="http://schemas.microsoft.com/office/drawing/2014/main" id="{0A632D9A-7238-45D0-9F85-A4AD0091C57B}"/>
              </a:ext>
            </a:extLst>
          </p:cNvPr>
          <p:cNvGrpSpPr>
            <a:grpSpLocks/>
          </p:cNvGrpSpPr>
          <p:nvPr/>
        </p:nvGrpSpPr>
        <p:grpSpPr bwMode="auto">
          <a:xfrm>
            <a:off x="1752601" y="1371601"/>
            <a:ext cx="2759075" cy="519113"/>
            <a:chOff x="144" y="816"/>
            <a:chExt cx="2688" cy="342"/>
          </a:xfrm>
        </p:grpSpPr>
        <p:sp>
          <p:nvSpPr>
            <p:cNvPr id="77834" name="Rectangle 42">
              <a:extLst>
                <a:ext uri="{FF2B5EF4-FFF2-40B4-BE49-F238E27FC236}">
                  <a16:creationId xmlns:a16="http://schemas.microsoft.com/office/drawing/2014/main" id="{0CDC683A-FA32-4610-87A0-590034D2632C}"/>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  理 </a:t>
              </a:r>
            </a:p>
          </p:txBody>
        </p:sp>
        <p:sp>
          <p:nvSpPr>
            <p:cNvPr id="77835" name="Line 43">
              <a:extLst>
                <a:ext uri="{FF2B5EF4-FFF2-40B4-BE49-F238E27FC236}">
                  <a16:creationId xmlns:a16="http://schemas.microsoft.com/office/drawing/2014/main" id="{06AF6350-14A5-4EDD-96CE-BA8884D59C7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951EE92C-4805-447B-8D84-FC9AF204F417}"/>
              </a:ext>
            </a:extLst>
          </p:cNvPr>
          <p:cNvGrpSpPr>
            <a:grpSpLocks/>
          </p:cNvGrpSpPr>
          <p:nvPr/>
        </p:nvGrpSpPr>
        <p:grpSpPr bwMode="auto">
          <a:xfrm>
            <a:off x="1524000" y="381000"/>
            <a:ext cx="228600" cy="6248400"/>
            <a:chOff x="0" y="240"/>
            <a:chExt cx="144" cy="3936"/>
          </a:xfrm>
        </p:grpSpPr>
        <p:grpSp>
          <p:nvGrpSpPr>
            <p:cNvPr id="78862" name="Group 3">
              <a:extLst>
                <a:ext uri="{FF2B5EF4-FFF2-40B4-BE49-F238E27FC236}">
                  <a16:creationId xmlns:a16="http://schemas.microsoft.com/office/drawing/2014/main" id="{896E613D-D7DB-4D15-8C42-E1E19265D0DD}"/>
                </a:ext>
              </a:extLst>
            </p:cNvPr>
            <p:cNvGrpSpPr>
              <a:grpSpLocks/>
            </p:cNvGrpSpPr>
            <p:nvPr/>
          </p:nvGrpSpPr>
          <p:grpSpPr bwMode="auto">
            <a:xfrm>
              <a:off x="0" y="240"/>
              <a:ext cx="96" cy="3936"/>
              <a:chOff x="-8" y="768"/>
              <a:chExt cx="136" cy="3552"/>
            </a:xfrm>
          </p:grpSpPr>
          <p:sp>
            <p:nvSpPr>
              <p:cNvPr id="78864" name="Rectangle 4">
                <a:extLst>
                  <a:ext uri="{FF2B5EF4-FFF2-40B4-BE49-F238E27FC236}">
                    <a16:creationId xmlns:a16="http://schemas.microsoft.com/office/drawing/2014/main" id="{1A752B90-C699-40DC-BEDF-CF07B10B9500}"/>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8865" name="Line 5">
                <a:extLst>
                  <a:ext uri="{FF2B5EF4-FFF2-40B4-BE49-F238E27FC236}">
                    <a16:creationId xmlns:a16="http://schemas.microsoft.com/office/drawing/2014/main" id="{A5C3E087-7E0E-4FB2-BD88-429368D5C5AE}"/>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8863" name="Line 18">
              <a:extLst>
                <a:ext uri="{FF2B5EF4-FFF2-40B4-BE49-F238E27FC236}">
                  <a16:creationId xmlns:a16="http://schemas.microsoft.com/office/drawing/2014/main" id="{B412434E-935A-46F4-9C36-FF82EE4EF58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78851" name="AutoShape 2">
            <a:extLst>
              <a:ext uri="{FF2B5EF4-FFF2-40B4-BE49-F238E27FC236}">
                <a16:creationId xmlns:a16="http://schemas.microsoft.com/office/drawing/2014/main" id="{5D52F88F-9148-429A-B6F1-6DD19CF9FFE7}"/>
              </a:ext>
            </a:extLst>
          </p:cNvPr>
          <p:cNvSpPr>
            <a:spLocks noChangeArrowheads="1"/>
          </p:cNvSpPr>
          <p:nvPr/>
        </p:nvSpPr>
        <p:spPr bwMode="auto">
          <a:xfrm>
            <a:off x="2495550" y="6021388"/>
            <a:ext cx="6624638" cy="431800"/>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r>
              <a:rPr lang="zh-CN" altLang="en-US" b="1">
                <a:latin typeface="Arial" charset="0"/>
              </a:rPr>
              <a:t>肌张力障碍、锥体束征和深感觉障碍</a:t>
            </a:r>
          </a:p>
        </p:txBody>
      </p:sp>
      <p:sp>
        <p:nvSpPr>
          <p:cNvPr id="78852" name="Rectangle 29">
            <a:extLst>
              <a:ext uri="{FF2B5EF4-FFF2-40B4-BE49-F238E27FC236}">
                <a16:creationId xmlns:a16="http://schemas.microsoft.com/office/drawing/2014/main" id="{771BB1FC-AE48-4EE4-A9BB-EB740DE48928}"/>
              </a:ext>
            </a:extLst>
          </p:cNvPr>
          <p:cNvSpPr>
            <a:spLocks noChangeArrowheads="1"/>
          </p:cNvSpPr>
          <p:nvPr/>
        </p:nvSpPr>
        <p:spPr bwMode="auto">
          <a:xfrm>
            <a:off x="2352676" y="2781300"/>
            <a:ext cx="28797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首发症状</a:t>
            </a:r>
          </a:p>
          <a:p>
            <a:pPr eaLnBrk="1" hangingPunct="1">
              <a:spcBef>
                <a:spcPct val="0"/>
              </a:spcBef>
              <a:buClr>
                <a:schemeClr val="hlink"/>
              </a:buClr>
              <a:buFont typeface="Wingdings" panose="05000000000000000000" pitchFamily="2" charset="2"/>
              <a:buNone/>
            </a:pPr>
            <a:r>
              <a:rPr lang="zh-CN" altLang="en-US" b="1"/>
              <a:t>   下肢共济失调</a:t>
            </a:r>
            <a:endParaRPr lang="zh-CN" altLang="en-US" b="1">
              <a:latin typeface="Arial" panose="020B0604020202020204" pitchFamily="34" charset="0"/>
            </a:endParaRPr>
          </a:p>
        </p:txBody>
      </p:sp>
      <p:sp>
        <p:nvSpPr>
          <p:cNvPr id="78853" name="Rectangle 2">
            <a:extLst>
              <a:ext uri="{FF2B5EF4-FFF2-40B4-BE49-F238E27FC236}">
                <a16:creationId xmlns:a16="http://schemas.microsoft.com/office/drawing/2014/main" id="{7B3D01F4-1DC8-4A12-99FF-ADAA1DD87E32}"/>
              </a:ext>
            </a:extLst>
          </p:cNvPr>
          <p:cNvSpPr>
            <a:spLocks noChangeArrowheads="1"/>
          </p:cNvSpPr>
          <p:nvPr/>
        </p:nvSpPr>
        <p:spPr bwMode="auto">
          <a:xfrm>
            <a:off x="1919288" y="1987550"/>
            <a:ext cx="8424862" cy="577850"/>
          </a:xfrm>
          <a:prstGeom prst="rect">
            <a:avLst/>
          </a:prstGeom>
          <a:gradFill rotWithShape="1">
            <a:gsLst>
              <a:gs pos="0">
                <a:schemeClr val="bg1">
                  <a:alpha val="0"/>
                </a:schemeClr>
              </a:gs>
              <a:gs pos="100000">
                <a:srgbClr val="000066">
                  <a:alpha val="20000"/>
                </a:srgbClr>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t>30</a:t>
            </a:r>
            <a:r>
              <a:rPr lang="zh-CN" altLang="en-US" b="1"/>
              <a:t>岁</a:t>
            </a:r>
            <a:r>
              <a:rPr lang="en-US" altLang="zh-CN" b="1"/>
              <a:t>~40</a:t>
            </a:r>
            <a:r>
              <a:rPr lang="zh-CN" altLang="en-US" b="1"/>
              <a:t>岁隐袭起病，也有儿童期及</a:t>
            </a:r>
            <a:r>
              <a:rPr lang="en-US" altLang="zh-CN" b="1"/>
              <a:t>70</a:t>
            </a:r>
            <a:r>
              <a:rPr lang="zh-CN" altLang="en-US" b="1"/>
              <a:t>岁起病者</a:t>
            </a:r>
          </a:p>
        </p:txBody>
      </p:sp>
      <p:sp>
        <p:nvSpPr>
          <p:cNvPr id="78854" name="AutoShape 5">
            <a:extLst>
              <a:ext uri="{FF2B5EF4-FFF2-40B4-BE49-F238E27FC236}">
                <a16:creationId xmlns:a16="http://schemas.microsoft.com/office/drawing/2014/main" id="{5E754DC2-9D21-4BF5-A93A-FFD4C5512C76}"/>
              </a:ext>
            </a:extLst>
          </p:cNvPr>
          <p:cNvSpPr>
            <a:spLocks noChangeArrowheads="1"/>
          </p:cNvSpPr>
          <p:nvPr/>
        </p:nvSpPr>
        <p:spPr bwMode="auto">
          <a:xfrm>
            <a:off x="6311901" y="2708275"/>
            <a:ext cx="2663825" cy="3168650"/>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70000"/>
              </a:lnSpc>
              <a:buClr>
                <a:schemeClr val="hlink"/>
              </a:buClr>
              <a:buSzPct val="75000"/>
              <a:buFont typeface="Wingdings" panose="05000000000000000000" pitchFamily="2" charset="2"/>
              <a:buChar char="F"/>
            </a:pPr>
            <a:r>
              <a:rPr lang="zh-CN" altLang="en-US" b="1">
                <a:latin typeface="Arial" panose="020B0604020202020204" pitchFamily="34" charset="0"/>
              </a:rPr>
              <a:t>走路摇晃</a:t>
            </a:r>
          </a:p>
          <a:p>
            <a:pPr eaLnBrk="1" hangingPunct="1">
              <a:lnSpc>
                <a:spcPct val="70000"/>
              </a:lnSpc>
              <a:buClr>
                <a:schemeClr val="hlink"/>
              </a:buClr>
              <a:buSzPct val="75000"/>
              <a:buFont typeface="Wingdings" panose="05000000000000000000" pitchFamily="2" charset="2"/>
              <a:buChar char="F"/>
            </a:pPr>
            <a:r>
              <a:rPr lang="zh-CN" altLang="en-US" b="1">
                <a:latin typeface="Arial" panose="020B0604020202020204" pitchFamily="34" charset="0"/>
              </a:rPr>
              <a:t>步基宽</a:t>
            </a:r>
          </a:p>
          <a:p>
            <a:pPr eaLnBrk="1" hangingPunct="1">
              <a:lnSpc>
                <a:spcPct val="70000"/>
              </a:lnSpc>
              <a:buClr>
                <a:schemeClr val="hlink"/>
              </a:buClr>
              <a:buSzPct val="75000"/>
              <a:buFont typeface="Wingdings" panose="05000000000000000000" pitchFamily="2" charset="2"/>
              <a:buChar char="F"/>
            </a:pPr>
            <a:r>
              <a:rPr lang="zh-CN" altLang="en-US" b="1">
                <a:latin typeface="Arial" panose="020B0604020202020204" pitchFamily="34" charset="0"/>
              </a:rPr>
              <a:t>突然跌倒</a:t>
            </a:r>
          </a:p>
          <a:p>
            <a:pPr eaLnBrk="1" hangingPunct="1">
              <a:lnSpc>
                <a:spcPct val="70000"/>
              </a:lnSpc>
              <a:buClr>
                <a:schemeClr val="hlink"/>
              </a:buClr>
              <a:buSzPct val="75000"/>
              <a:buFont typeface="Wingdings" panose="05000000000000000000" pitchFamily="2" charset="2"/>
              <a:buChar char="F"/>
            </a:pPr>
            <a:r>
              <a:rPr lang="zh-CN" altLang="en-US" b="1">
                <a:latin typeface="Arial" panose="020B0604020202020204" pitchFamily="34" charset="0"/>
              </a:rPr>
              <a:t>双手笨拙</a:t>
            </a:r>
          </a:p>
          <a:p>
            <a:pPr eaLnBrk="1" hangingPunct="1">
              <a:lnSpc>
                <a:spcPct val="70000"/>
              </a:lnSpc>
              <a:buClr>
                <a:schemeClr val="hlink"/>
              </a:buClr>
              <a:buSzPct val="75000"/>
              <a:buFont typeface="Wingdings" panose="05000000000000000000" pitchFamily="2" charset="2"/>
              <a:buChar char="F"/>
            </a:pPr>
            <a:r>
              <a:rPr lang="zh-CN" altLang="en-US" b="1">
                <a:latin typeface="Arial" panose="020B0604020202020204" pitchFamily="34" charset="0"/>
              </a:rPr>
              <a:t>意向性震颤</a:t>
            </a:r>
          </a:p>
          <a:p>
            <a:pPr eaLnBrk="1" hangingPunct="1">
              <a:lnSpc>
                <a:spcPct val="70000"/>
              </a:lnSpc>
              <a:buClr>
                <a:schemeClr val="hlink"/>
              </a:buClr>
              <a:buSzPct val="75000"/>
              <a:buFont typeface="Wingdings" panose="05000000000000000000" pitchFamily="2" charset="2"/>
              <a:buChar char="F"/>
            </a:pPr>
            <a:r>
              <a:rPr lang="zh-CN" altLang="en-US" b="1">
                <a:latin typeface="Arial" panose="020B0604020202020204" pitchFamily="34" charset="0"/>
              </a:rPr>
              <a:t>辨距不良</a:t>
            </a:r>
          </a:p>
          <a:p>
            <a:pPr eaLnBrk="1" hangingPunct="1">
              <a:lnSpc>
                <a:spcPct val="70000"/>
              </a:lnSpc>
              <a:buClr>
                <a:schemeClr val="hlink"/>
              </a:buClr>
              <a:buSzPct val="75000"/>
              <a:buFont typeface="Wingdings" panose="05000000000000000000" pitchFamily="2" charset="2"/>
              <a:buChar char="F"/>
            </a:pPr>
            <a:r>
              <a:rPr lang="zh-CN" altLang="en-US" b="1">
                <a:latin typeface="Arial" panose="020B0604020202020204" pitchFamily="34" charset="0"/>
              </a:rPr>
              <a:t>构音障碍</a:t>
            </a:r>
          </a:p>
          <a:p>
            <a:pPr eaLnBrk="1" hangingPunct="1">
              <a:lnSpc>
                <a:spcPct val="70000"/>
              </a:lnSpc>
              <a:buClr>
                <a:schemeClr val="hlink"/>
              </a:buClr>
              <a:buSzPct val="75000"/>
              <a:buFont typeface="Wingdings" panose="05000000000000000000" pitchFamily="2" charset="2"/>
              <a:buChar char="F"/>
            </a:pPr>
            <a:r>
              <a:rPr lang="zh-CN" altLang="en-US" b="1">
                <a:latin typeface="Arial" panose="020B0604020202020204" pitchFamily="34" charset="0"/>
              </a:rPr>
              <a:t>眼球震颤</a:t>
            </a:r>
          </a:p>
        </p:txBody>
      </p:sp>
      <p:sp>
        <p:nvSpPr>
          <p:cNvPr id="78855" name="Rectangle 33">
            <a:extLst>
              <a:ext uri="{FF2B5EF4-FFF2-40B4-BE49-F238E27FC236}">
                <a16:creationId xmlns:a16="http://schemas.microsoft.com/office/drawing/2014/main" id="{EA207DB7-48E3-405B-8480-0B7F250BD38C}"/>
              </a:ext>
            </a:extLst>
          </p:cNvPr>
          <p:cNvSpPr>
            <a:spLocks noChangeArrowheads="1"/>
          </p:cNvSpPr>
          <p:nvPr/>
        </p:nvSpPr>
        <p:spPr bwMode="auto">
          <a:xfrm>
            <a:off x="2352676" y="4076700"/>
            <a:ext cx="23034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t>通常在起病</a:t>
            </a:r>
          </a:p>
          <a:p>
            <a:pPr eaLnBrk="1" hangingPunct="1">
              <a:spcBef>
                <a:spcPct val="0"/>
              </a:spcBef>
              <a:buClr>
                <a:schemeClr val="hlink"/>
              </a:buClr>
              <a:buFont typeface="Wingdings" panose="05000000000000000000" pitchFamily="2" charset="2"/>
              <a:buNone/>
            </a:pPr>
            <a:r>
              <a:rPr lang="zh-CN" altLang="en-US" b="1"/>
              <a:t>   </a:t>
            </a:r>
            <a:r>
              <a:rPr lang="en-US" altLang="zh-CN" b="1"/>
              <a:t>10</a:t>
            </a:r>
            <a:r>
              <a:rPr lang="zh-CN" altLang="en-US" b="1"/>
              <a:t>年</a:t>
            </a:r>
            <a:r>
              <a:rPr lang="en-US" altLang="zh-CN" b="1"/>
              <a:t>~20</a:t>
            </a:r>
            <a:r>
              <a:rPr lang="zh-CN" altLang="en-US" b="1"/>
              <a:t>年</a:t>
            </a:r>
          </a:p>
          <a:p>
            <a:pPr eaLnBrk="1" hangingPunct="1">
              <a:spcBef>
                <a:spcPct val="0"/>
              </a:spcBef>
              <a:buClr>
                <a:schemeClr val="hlink"/>
              </a:buClr>
              <a:buFont typeface="Wingdings" panose="05000000000000000000" pitchFamily="2" charset="2"/>
              <a:buNone/>
            </a:pPr>
            <a:r>
              <a:rPr lang="zh-CN" altLang="en-US" b="1"/>
              <a:t>   后不能行走</a:t>
            </a:r>
          </a:p>
        </p:txBody>
      </p:sp>
      <p:grpSp>
        <p:nvGrpSpPr>
          <p:cNvPr id="78856" name="Group 34">
            <a:extLst>
              <a:ext uri="{FF2B5EF4-FFF2-40B4-BE49-F238E27FC236}">
                <a16:creationId xmlns:a16="http://schemas.microsoft.com/office/drawing/2014/main" id="{5D65FFD6-760B-42CA-9E51-BF00AB5A1FDD}"/>
              </a:ext>
            </a:extLst>
          </p:cNvPr>
          <p:cNvGrpSpPr>
            <a:grpSpLocks/>
          </p:cNvGrpSpPr>
          <p:nvPr/>
        </p:nvGrpSpPr>
        <p:grpSpPr bwMode="auto">
          <a:xfrm>
            <a:off x="1774825" y="620713"/>
            <a:ext cx="7327900" cy="685800"/>
            <a:chOff x="144" y="384"/>
            <a:chExt cx="4616" cy="432"/>
          </a:xfrm>
        </p:grpSpPr>
        <p:sp>
          <p:nvSpPr>
            <p:cNvPr id="78860" name="Rectangle 35">
              <a:hlinkClick r:id="rId2" action="ppaction://hlinksldjump"/>
              <a:extLst>
                <a:ext uri="{FF2B5EF4-FFF2-40B4-BE49-F238E27FC236}">
                  <a16:creationId xmlns:a16="http://schemas.microsoft.com/office/drawing/2014/main" id="{2368D40B-5703-4692-A3CD-C6BAB9E9099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78861" name="Picture 36" descr="图片1">
              <a:extLst>
                <a:ext uri="{FF2B5EF4-FFF2-40B4-BE49-F238E27FC236}">
                  <a16:creationId xmlns:a16="http://schemas.microsoft.com/office/drawing/2014/main" id="{9E27B207-413E-4439-9304-8D83052C04E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857" name="Group 37">
            <a:extLst>
              <a:ext uri="{FF2B5EF4-FFF2-40B4-BE49-F238E27FC236}">
                <a16:creationId xmlns:a16="http://schemas.microsoft.com/office/drawing/2014/main" id="{FAB86710-E60A-4B95-A877-AD5C3680EC44}"/>
              </a:ext>
            </a:extLst>
          </p:cNvPr>
          <p:cNvGrpSpPr>
            <a:grpSpLocks/>
          </p:cNvGrpSpPr>
          <p:nvPr/>
        </p:nvGrpSpPr>
        <p:grpSpPr bwMode="auto">
          <a:xfrm>
            <a:off x="1752601" y="1371601"/>
            <a:ext cx="2759075" cy="519113"/>
            <a:chOff x="144" y="816"/>
            <a:chExt cx="2688" cy="342"/>
          </a:xfrm>
        </p:grpSpPr>
        <p:sp>
          <p:nvSpPr>
            <p:cNvPr id="78858" name="Rectangle 38">
              <a:extLst>
                <a:ext uri="{FF2B5EF4-FFF2-40B4-BE49-F238E27FC236}">
                  <a16:creationId xmlns:a16="http://schemas.microsoft.com/office/drawing/2014/main" id="{122B461C-9429-4369-9497-B5D7208D62C5}"/>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78859" name="Line 39">
              <a:extLst>
                <a:ext uri="{FF2B5EF4-FFF2-40B4-BE49-F238E27FC236}">
                  <a16:creationId xmlns:a16="http://schemas.microsoft.com/office/drawing/2014/main" id="{C320C497-F155-43C4-94A8-50C9E3A423C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3C341A35-E64A-4FE1-9B50-5FA1A707F376}"/>
              </a:ext>
            </a:extLst>
          </p:cNvPr>
          <p:cNvGrpSpPr>
            <a:grpSpLocks/>
          </p:cNvGrpSpPr>
          <p:nvPr/>
        </p:nvGrpSpPr>
        <p:grpSpPr bwMode="auto">
          <a:xfrm>
            <a:off x="1524000" y="381000"/>
            <a:ext cx="228600" cy="6248400"/>
            <a:chOff x="0" y="240"/>
            <a:chExt cx="144" cy="3936"/>
          </a:xfrm>
        </p:grpSpPr>
        <p:grpSp>
          <p:nvGrpSpPr>
            <p:cNvPr id="79913" name="Group 3">
              <a:extLst>
                <a:ext uri="{FF2B5EF4-FFF2-40B4-BE49-F238E27FC236}">
                  <a16:creationId xmlns:a16="http://schemas.microsoft.com/office/drawing/2014/main" id="{3D7D4643-51A2-4650-9DE7-A9C4CA8FECF6}"/>
                </a:ext>
              </a:extLst>
            </p:cNvPr>
            <p:cNvGrpSpPr>
              <a:grpSpLocks/>
            </p:cNvGrpSpPr>
            <p:nvPr/>
          </p:nvGrpSpPr>
          <p:grpSpPr bwMode="auto">
            <a:xfrm>
              <a:off x="0" y="240"/>
              <a:ext cx="96" cy="3936"/>
              <a:chOff x="-8" y="768"/>
              <a:chExt cx="136" cy="3552"/>
            </a:xfrm>
          </p:grpSpPr>
          <p:sp>
            <p:nvSpPr>
              <p:cNvPr id="79915" name="Rectangle 4">
                <a:extLst>
                  <a:ext uri="{FF2B5EF4-FFF2-40B4-BE49-F238E27FC236}">
                    <a16:creationId xmlns:a16="http://schemas.microsoft.com/office/drawing/2014/main" id="{925E732D-3AC0-444D-8B1A-C17D9BC8EA78}"/>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9916" name="Line 5">
                <a:extLst>
                  <a:ext uri="{FF2B5EF4-FFF2-40B4-BE49-F238E27FC236}">
                    <a16:creationId xmlns:a16="http://schemas.microsoft.com/office/drawing/2014/main" id="{392ABB81-C2B3-4392-B55A-160403B9085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79914" name="Line 18">
              <a:extLst>
                <a:ext uri="{FF2B5EF4-FFF2-40B4-BE49-F238E27FC236}">
                  <a16:creationId xmlns:a16="http://schemas.microsoft.com/office/drawing/2014/main" id="{5529AAB3-E205-4DFE-AD06-CE392B75BA06}"/>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79875" name="Group 53">
            <a:extLst>
              <a:ext uri="{FF2B5EF4-FFF2-40B4-BE49-F238E27FC236}">
                <a16:creationId xmlns:a16="http://schemas.microsoft.com/office/drawing/2014/main" id="{6D6719EA-0906-4EAD-8FBC-4EABA2531BD8}"/>
              </a:ext>
            </a:extLst>
          </p:cNvPr>
          <p:cNvGrpSpPr>
            <a:grpSpLocks/>
          </p:cNvGrpSpPr>
          <p:nvPr/>
        </p:nvGrpSpPr>
        <p:grpSpPr bwMode="auto">
          <a:xfrm>
            <a:off x="1992314" y="1989138"/>
            <a:ext cx="8459787" cy="4392612"/>
            <a:chOff x="295" y="1253"/>
            <a:chExt cx="5329" cy="2767"/>
          </a:xfrm>
        </p:grpSpPr>
        <p:grpSp>
          <p:nvGrpSpPr>
            <p:cNvPr id="79883" name="Group 5">
              <a:extLst>
                <a:ext uri="{FF2B5EF4-FFF2-40B4-BE49-F238E27FC236}">
                  <a16:creationId xmlns:a16="http://schemas.microsoft.com/office/drawing/2014/main" id="{35F2E340-EC76-4AA4-BD29-AD59783E37B9}"/>
                </a:ext>
              </a:extLst>
            </p:cNvPr>
            <p:cNvGrpSpPr>
              <a:grpSpLocks/>
            </p:cNvGrpSpPr>
            <p:nvPr/>
          </p:nvGrpSpPr>
          <p:grpSpPr bwMode="auto">
            <a:xfrm rot="-5400000">
              <a:off x="2497" y="-194"/>
              <a:ext cx="953" cy="5300"/>
              <a:chOff x="99" y="1162"/>
              <a:chExt cx="1588" cy="1452"/>
            </a:xfrm>
          </p:grpSpPr>
          <p:sp>
            <p:nvSpPr>
              <p:cNvPr id="79907" name="AutoShape 6">
                <a:extLst>
                  <a:ext uri="{FF2B5EF4-FFF2-40B4-BE49-F238E27FC236}">
                    <a16:creationId xmlns:a16="http://schemas.microsoft.com/office/drawing/2014/main" id="{C6E1D592-FD5E-4A66-B28D-BCB09F6DA5DB}"/>
                  </a:ext>
                </a:extLst>
              </p:cNvPr>
              <p:cNvSpPr>
                <a:spLocks noChangeArrowheads="1"/>
              </p:cNvSpPr>
              <p:nvPr/>
            </p:nvSpPr>
            <p:spPr bwMode="auto">
              <a:xfrm>
                <a:off x="99" y="1162"/>
                <a:ext cx="1587" cy="433"/>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9908" name="Rectangle 7">
                <a:extLst>
                  <a:ext uri="{FF2B5EF4-FFF2-40B4-BE49-F238E27FC236}">
                    <a16:creationId xmlns:a16="http://schemas.microsoft.com/office/drawing/2014/main" id="{60D7C450-656A-416B-9163-9447E479E84B}"/>
                  </a:ext>
                </a:extLst>
              </p:cNvPr>
              <p:cNvSpPr>
                <a:spLocks noChangeArrowheads="1"/>
              </p:cNvSpPr>
              <p:nvPr/>
            </p:nvSpPr>
            <p:spPr bwMode="auto">
              <a:xfrm>
                <a:off x="99" y="1525"/>
                <a:ext cx="1588" cy="1089"/>
              </a:xfrm>
              <a:prstGeom prst="rect">
                <a:avLst/>
              </a:prstGeom>
              <a:gradFill rotWithShape="1">
                <a:gsLst>
                  <a:gs pos="0">
                    <a:srgbClr val="999999"/>
                  </a:gs>
                  <a:gs pos="50000">
                    <a:srgbClr val="D0CFCF"/>
                  </a:gs>
                  <a:gs pos="100000">
                    <a:srgbClr val="9999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9909" name="AutoShape 8">
                <a:extLst>
                  <a:ext uri="{FF2B5EF4-FFF2-40B4-BE49-F238E27FC236}">
                    <a16:creationId xmlns:a16="http://schemas.microsoft.com/office/drawing/2014/main" id="{A342D705-5601-41B8-8BCD-C339328F0381}"/>
                  </a:ext>
                </a:extLst>
              </p:cNvPr>
              <p:cNvSpPr>
                <a:spLocks noChangeArrowheads="1"/>
              </p:cNvSpPr>
              <p:nvPr/>
            </p:nvSpPr>
            <p:spPr bwMode="auto">
              <a:xfrm>
                <a:off x="122" y="1553"/>
                <a:ext cx="1542" cy="1032"/>
              </a:xfrm>
              <a:prstGeom prst="roundRect">
                <a:avLst>
                  <a:gd name="adj" fmla="val 5523"/>
                </a:avLst>
              </a:prstGeom>
              <a:gradFill rotWithShape="1">
                <a:gsLst>
                  <a:gs pos="0">
                    <a:srgbClr val="C8C8C7"/>
                  </a:gs>
                  <a:gs pos="50000">
                    <a:srgbClr val="F0F0F0"/>
                  </a:gs>
                  <a:gs pos="100000">
                    <a:srgbClr val="C8C8C7"/>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nvGrpSpPr>
              <p:cNvPr id="79910" name="Rectangle 9">
                <a:extLst>
                  <a:ext uri="{FF2B5EF4-FFF2-40B4-BE49-F238E27FC236}">
                    <a16:creationId xmlns:a16="http://schemas.microsoft.com/office/drawing/2014/main" id="{49655063-E646-472D-89A9-72C331E98BE9}"/>
                  </a:ext>
                </a:extLst>
              </p:cNvPr>
              <p:cNvGrpSpPr>
                <a:grpSpLocks/>
              </p:cNvGrpSpPr>
              <p:nvPr/>
            </p:nvGrpSpPr>
            <p:grpSpPr bwMode="auto">
              <a:xfrm>
                <a:off x="96" y="1521"/>
                <a:ext cx="1597" cy="84"/>
                <a:chOff x="152400" y="2414016"/>
                <a:chExt cx="2194560" cy="134112"/>
              </a:xfrm>
            </p:grpSpPr>
            <p:pic>
              <p:nvPicPr>
                <p:cNvPr id="79911" name="Rectangle 9">
                  <a:extLst>
                    <a:ext uri="{FF2B5EF4-FFF2-40B4-BE49-F238E27FC236}">
                      <a16:creationId xmlns:a16="http://schemas.microsoft.com/office/drawing/2014/main" id="{1EA8917E-EB5A-4429-88E1-55A1A6FABA8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14016"/>
                  <a:ext cx="2194560" cy="1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2" name="Text Box 24">
                  <a:extLst>
                    <a:ext uri="{FF2B5EF4-FFF2-40B4-BE49-F238E27FC236}">
                      <a16:creationId xmlns:a16="http://schemas.microsoft.com/office/drawing/2014/main" id="{FF0F983D-1044-440E-8C3F-746CA8892664}"/>
                    </a:ext>
                  </a:extLst>
                </p:cNvPr>
                <p:cNvSpPr txBox="1">
                  <a:spLocks noChangeArrowheads="1"/>
                </p:cNvSpPr>
                <p:nvPr/>
              </p:nvSpPr>
              <p:spPr bwMode="auto">
                <a:xfrm>
                  <a:off x="157163" y="2420938"/>
                  <a:ext cx="21828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grpSp>
        <p:sp>
          <p:nvSpPr>
            <p:cNvPr id="79884" name="Rectangle 25">
              <a:extLst>
                <a:ext uri="{FF2B5EF4-FFF2-40B4-BE49-F238E27FC236}">
                  <a16:creationId xmlns:a16="http://schemas.microsoft.com/office/drawing/2014/main" id="{1F0D773F-6587-4786-B48D-D201FBE308A8}"/>
                </a:ext>
              </a:extLst>
            </p:cNvPr>
            <p:cNvSpPr>
              <a:spLocks noChangeArrowheads="1"/>
            </p:cNvSpPr>
            <p:nvPr/>
          </p:nvSpPr>
          <p:spPr bwMode="auto">
            <a:xfrm>
              <a:off x="703" y="1434"/>
              <a:ext cx="6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ea typeface="黑体" panose="02010609060101010101" pitchFamily="49" charset="-122"/>
                </a:rPr>
                <a:t>SCA1</a:t>
              </a:r>
            </a:p>
          </p:txBody>
        </p:sp>
        <p:grpSp>
          <p:nvGrpSpPr>
            <p:cNvPr id="79885" name="Group 5">
              <a:extLst>
                <a:ext uri="{FF2B5EF4-FFF2-40B4-BE49-F238E27FC236}">
                  <a16:creationId xmlns:a16="http://schemas.microsoft.com/office/drawing/2014/main" id="{6A65B8FB-1230-448A-8237-2BBD88F536BF}"/>
                </a:ext>
              </a:extLst>
            </p:cNvPr>
            <p:cNvGrpSpPr>
              <a:grpSpLocks/>
            </p:cNvGrpSpPr>
            <p:nvPr/>
          </p:nvGrpSpPr>
          <p:grpSpPr bwMode="auto">
            <a:xfrm rot="-5400000">
              <a:off x="2620" y="-1072"/>
              <a:ext cx="680" cy="5329"/>
              <a:chOff x="99" y="1162"/>
              <a:chExt cx="1588" cy="1452"/>
            </a:xfrm>
          </p:grpSpPr>
          <p:sp>
            <p:nvSpPr>
              <p:cNvPr id="79901" name="AutoShape 6">
                <a:extLst>
                  <a:ext uri="{FF2B5EF4-FFF2-40B4-BE49-F238E27FC236}">
                    <a16:creationId xmlns:a16="http://schemas.microsoft.com/office/drawing/2014/main" id="{A785EC0C-FE07-4DA8-9767-2797343D7A7A}"/>
                  </a:ext>
                </a:extLst>
              </p:cNvPr>
              <p:cNvSpPr>
                <a:spLocks noChangeArrowheads="1"/>
              </p:cNvSpPr>
              <p:nvPr/>
            </p:nvSpPr>
            <p:spPr bwMode="auto">
              <a:xfrm>
                <a:off x="99" y="1162"/>
                <a:ext cx="1587" cy="433"/>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9902" name="Rectangle 7">
                <a:extLst>
                  <a:ext uri="{FF2B5EF4-FFF2-40B4-BE49-F238E27FC236}">
                    <a16:creationId xmlns:a16="http://schemas.microsoft.com/office/drawing/2014/main" id="{5CD03949-3180-427F-B0F4-09DCFC88E12C}"/>
                  </a:ext>
                </a:extLst>
              </p:cNvPr>
              <p:cNvSpPr>
                <a:spLocks noChangeArrowheads="1"/>
              </p:cNvSpPr>
              <p:nvPr/>
            </p:nvSpPr>
            <p:spPr bwMode="auto">
              <a:xfrm>
                <a:off x="99" y="1525"/>
                <a:ext cx="1588" cy="1089"/>
              </a:xfrm>
              <a:prstGeom prst="rect">
                <a:avLst/>
              </a:prstGeom>
              <a:gradFill rotWithShape="1">
                <a:gsLst>
                  <a:gs pos="0">
                    <a:srgbClr val="999999"/>
                  </a:gs>
                  <a:gs pos="50000">
                    <a:srgbClr val="D0CFCF"/>
                  </a:gs>
                  <a:gs pos="100000">
                    <a:srgbClr val="9999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9903" name="AutoShape 8">
                <a:extLst>
                  <a:ext uri="{FF2B5EF4-FFF2-40B4-BE49-F238E27FC236}">
                    <a16:creationId xmlns:a16="http://schemas.microsoft.com/office/drawing/2014/main" id="{41BBDF78-9110-4DF8-8CC8-89E36FA4CB25}"/>
                  </a:ext>
                </a:extLst>
              </p:cNvPr>
              <p:cNvSpPr>
                <a:spLocks noChangeArrowheads="1"/>
              </p:cNvSpPr>
              <p:nvPr/>
            </p:nvSpPr>
            <p:spPr bwMode="auto">
              <a:xfrm>
                <a:off x="122" y="1553"/>
                <a:ext cx="1542" cy="1032"/>
              </a:xfrm>
              <a:prstGeom prst="roundRect">
                <a:avLst>
                  <a:gd name="adj" fmla="val 5523"/>
                </a:avLst>
              </a:prstGeom>
              <a:gradFill rotWithShape="1">
                <a:gsLst>
                  <a:gs pos="0">
                    <a:srgbClr val="C8C8C7"/>
                  </a:gs>
                  <a:gs pos="50000">
                    <a:srgbClr val="F0F0F0"/>
                  </a:gs>
                  <a:gs pos="100000">
                    <a:srgbClr val="C8C8C7"/>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nvGrpSpPr>
              <p:cNvPr id="79904" name="Rectangle 9">
                <a:extLst>
                  <a:ext uri="{FF2B5EF4-FFF2-40B4-BE49-F238E27FC236}">
                    <a16:creationId xmlns:a16="http://schemas.microsoft.com/office/drawing/2014/main" id="{34316CBC-FE1E-4B3B-9130-CE2080BF8696}"/>
                  </a:ext>
                </a:extLst>
              </p:cNvPr>
              <p:cNvGrpSpPr>
                <a:grpSpLocks/>
              </p:cNvGrpSpPr>
              <p:nvPr/>
            </p:nvGrpSpPr>
            <p:grpSpPr bwMode="auto">
              <a:xfrm>
                <a:off x="96" y="1521"/>
                <a:ext cx="1597" cy="84"/>
                <a:chOff x="152400" y="2414016"/>
                <a:chExt cx="2194560" cy="134112"/>
              </a:xfrm>
            </p:grpSpPr>
            <p:pic>
              <p:nvPicPr>
                <p:cNvPr id="79905" name="Rectangle 9">
                  <a:extLst>
                    <a:ext uri="{FF2B5EF4-FFF2-40B4-BE49-F238E27FC236}">
                      <a16:creationId xmlns:a16="http://schemas.microsoft.com/office/drawing/2014/main" id="{ACABB615-5654-44E3-AD56-AA2FB7CE313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14016"/>
                  <a:ext cx="2194560" cy="1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6" name="Text Box 32">
                  <a:extLst>
                    <a:ext uri="{FF2B5EF4-FFF2-40B4-BE49-F238E27FC236}">
                      <a16:creationId xmlns:a16="http://schemas.microsoft.com/office/drawing/2014/main" id="{8326A8A9-B682-4F4D-BD53-A4A33694B9A3}"/>
                    </a:ext>
                  </a:extLst>
                </p:cNvPr>
                <p:cNvSpPr txBox="1">
                  <a:spLocks noChangeArrowheads="1"/>
                </p:cNvSpPr>
                <p:nvPr/>
              </p:nvSpPr>
              <p:spPr bwMode="auto">
                <a:xfrm>
                  <a:off x="157163" y="2420938"/>
                  <a:ext cx="21828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grpSp>
        <p:sp>
          <p:nvSpPr>
            <p:cNvPr id="79886" name="Rectangle 33">
              <a:extLst>
                <a:ext uri="{FF2B5EF4-FFF2-40B4-BE49-F238E27FC236}">
                  <a16:creationId xmlns:a16="http://schemas.microsoft.com/office/drawing/2014/main" id="{5816A8A8-E26D-4A53-8D18-69BE9D985084}"/>
                </a:ext>
              </a:extLst>
            </p:cNvPr>
            <p:cNvSpPr>
              <a:spLocks noChangeArrowheads="1"/>
            </p:cNvSpPr>
            <p:nvPr/>
          </p:nvSpPr>
          <p:spPr bwMode="auto">
            <a:xfrm>
              <a:off x="1565" y="1253"/>
              <a:ext cx="288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spcBef>
                  <a:spcPct val="0"/>
                </a:spcBef>
              </a:pPr>
              <a:r>
                <a:rPr lang="zh-CN" altLang="en-US" b="1">
                  <a:latin typeface="Arial" panose="020B0604020202020204" pitchFamily="34" charset="0"/>
                </a:rPr>
                <a:t>周围神经病、锥体束征</a:t>
              </a:r>
            </a:p>
            <a:p>
              <a:pPr lvl="1" eaLnBrk="1" hangingPunct="1">
                <a:spcBef>
                  <a:spcPct val="0"/>
                </a:spcBef>
              </a:pPr>
              <a:r>
                <a:rPr lang="zh-CN" altLang="en-US" b="1"/>
                <a:t>眼肌麻痹和吞咽障碍</a:t>
              </a:r>
              <a:r>
                <a:rPr lang="zh-CN" altLang="en-US"/>
                <a:t> </a:t>
              </a:r>
            </a:p>
          </p:txBody>
        </p:sp>
        <p:grpSp>
          <p:nvGrpSpPr>
            <p:cNvPr id="79887" name="Group 5">
              <a:extLst>
                <a:ext uri="{FF2B5EF4-FFF2-40B4-BE49-F238E27FC236}">
                  <a16:creationId xmlns:a16="http://schemas.microsoft.com/office/drawing/2014/main" id="{05A3A4EE-B866-49EC-AD4B-5AC51A2ED972}"/>
                </a:ext>
              </a:extLst>
            </p:cNvPr>
            <p:cNvGrpSpPr>
              <a:grpSpLocks/>
            </p:cNvGrpSpPr>
            <p:nvPr/>
          </p:nvGrpSpPr>
          <p:grpSpPr bwMode="auto">
            <a:xfrm rot="-5400000">
              <a:off x="2452" y="848"/>
              <a:ext cx="1044" cy="5300"/>
              <a:chOff x="99" y="1162"/>
              <a:chExt cx="1588" cy="1452"/>
            </a:xfrm>
          </p:grpSpPr>
          <p:sp>
            <p:nvSpPr>
              <p:cNvPr id="79895" name="AutoShape 6">
                <a:extLst>
                  <a:ext uri="{FF2B5EF4-FFF2-40B4-BE49-F238E27FC236}">
                    <a16:creationId xmlns:a16="http://schemas.microsoft.com/office/drawing/2014/main" id="{5EA89028-C565-4E37-ABD6-8EFBF584076D}"/>
                  </a:ext>
                </a:extLst>
              </p:cNvPr>
              <p:cNvSpPr>
                <a:spLocks noChangeArrowheads="1"/>
              </p:cNvSpPr>
              <p:nvPr/>
            </p:nvSpPr>
            <p:spPr bwMode="auto">
              <a:xfrm>
                <a:off x="99" y="1162"/>
                <a:ext cx="1587" cy="433"/>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9896" name="Rectangle 7">
                <a:extLst>
                  <a:ext uri="{FF2B5EF4-FFF2-40B4-BE49-F238E27FC236}">
                    <a16:creationId xmlns:a16="http://schemas.microsoft.com/office/drawing/2014/main" id="{2B32AE55-FE3F-4CF2-BC2B-DC0812CE73C8}"/>
                  </a:ext>
                </a:extLst>
              </p:cNvPr>
              <p:cNvSpPr>
                <a:spLocks noChangeArrowheads="1"/>
              </p:cNvSpPr>
              <p:nvPr/>
            </p:nvSpPr>
            <p:spPr bwMode="auto">
              <a:xfrm>
                <a:off x="99" y="1525"/>
                <a:ext cx="1588" cy="1089"/>
              </a:xfrm>
              <a:prstGeom prst="rect">
                <a:avLst/>
              </a:prstGeom>
              <a:gradFill rotWithShape="1">
                <a:gsLst>
                  <a:gs pos="0">
                    <a:srgbClr val="999999"/>
                  </a:gs>
                  <a:gs pos="50000">
                    <a:srgbClr val="D0CFCF"/>
                  </a:gs>
                  <a:gs pos="100000">
                    <a:srgbClr val="9999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79897" name="AutoShape 8">
                <a:extLst>
                  <a:ext uri="{FF2B5EF4-FFF2-40B4-BE49-F238E27FC236}">
                    <a16:creationId xmlns:a16="http://schemas.microsoft.com/office/drawing/2014/main" id="{3300D3BA-8F71-4CD7-BA3E-109F46BD1FC4}"/>
                  </a:ext>
                </a:extLst>
              </p:cNvPr>
              <p:cNvSpPr>
                <a:spLocks noChangeArrowheads="1"/>
              </p:cNvSpPr>
              <p:nvPr/>
            </p:nvSpPr>
            <p:spPr bwMode="auto">
              <a:xfrm>
                <a:off x="122" y="1553"/>
                <a:ext cx="1542" cy="1032"/>
              </a:xfrm>
              <a:prstGeom prst="roundRect">
                <a:avLst>
                  <a:gd name="adj" fmla="val 5523"/>
                </a:avLst>
              </a:prstGeom>
              <a:gradFill rotWithShape="1">
                <a:gsLst>
                  <a:gs pos="0">
                    <a:srgbClr val="C8C8C7"/>
                  </a:gs>
                  <a:gs pos="50000">
                    <a:srgbClr val="F0F0F0"/>
                  </a:gs>
                  <a:gs pos="100000">
                    <a:srgbClr val="C8C8C7"/>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nvGrpSpPr>
              <p:cNvPr id="79898" name="Rectangle 9">
                <a:extLst>
                  <a:ext uri="{FF2B5EF4-FFF2-40B4-BE49-F238E27FC236}">
                    <a16:creationId xmlns:a16="http://schemas.microsoft.com/office/drawing/2014/main" id="{A36CD387-9C42-4634-B67B-E62FDFC6C571}"/>
                  </a:ext>
                </a:extLst>
              </p:cNvPr>
              <p:cNvGrpSpPr>
                <a:grpSpLocks/>
              </p:cNvGrpSpPr>
              <p:nvPr/>
            </p:nvGrpSpPr>
            <p:grpSpPr bwMode="auto">
              <a:xfrm>
                <a:off x="96" y="1521"/>
                <a:ext cx="1597" cy="84"/>
                <a:chOff x="152400" y="2414016"/>
                <a:chExt cx="2194560" cy="134112"/>
              </a:xfrm>
            </p:grpSpPr>
            <p:pic>
              <p:nvPicPr>
                <p:cNvPr id="79899" name="Rectangle 9">
                  <a:extLst>
                    <a:ext uri="{FF2B5EF4-FFF2-40B4-BE49-F238E27FC236}">
                      <a16:creationId xmlns:a16="http://schemas.microsoft.com/office/drawing/2014/main" id="{5C8FB87A-5CC9-4728-BA15-2FCEF8A4143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14016"/>
                  <a:ext cx="2194560" cy="1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0" name="Text Box 40">
                  <a:extLst>
                    <a:ext uri="{FF2B5EF4-FFF2-40B4-BE49-F238E27FC236}">
                      <a16:creationId xmlns:a16="http://schemas.microsoft.com/office/drawing/2014/main" id="{D34322FD-ECF0-49CA-8093-FC8BB4869CAA}"/>
                    </a:ext>
                  </a:extLst>
                </p:cNvPr>
                <p:cNvSpPr txBox="1">
                  <a:spLocks noChangeArrowheads="1"/>
                </p:cNvSpPr>
                <p:nvPr/>
              </p:nvSpPr>
              <p:spPr bwMode="auto">
                <a:xfrm>
                  <a:off x="157163" y="2420938"/>
                  <a:ext cx="21828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grpSp>
        <p:sp>
          <p:nvSpPr>
            <p:cNvPr id="79888" name="Rectangle 41">
              <a:extLst>
                <a:ext uri="{FF2B5EF4-FFF2-40B4-BE49-F238E27FC236}">
                  <a16:creationId xmlns:a16="http://schemas.microsoft.com/office/drawing/2014/main" id="{450322B2-8203-4FAF-846A-D53E3169FB71}"/>
                </a:ext>
              </a:extLst>
            </p:cNvPr>
            <p:cNvSpPr>
              <a:spLocks noChangeArrowheads="1"/>
            </p:cNvSpPr>
            <p:nvPr/>
          </p:nvSpPr>
          <p:spPr bwMode="auto">
            <a:xfrm>
              <a:off x="657" y="1389"/>
              <a:ext cx="6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ea typeface="黑体" panose="02010609060101010101" pitchFamily="49" charset="-122"/>
                </a:rPr>
                <a:t>SCA1</a:t>
              </a:r>
            </a:p>
          </p:txBody>
        </p:sp>
        <p:sp>
          <p:nvSpPr>
            <p:cNvPr id="79889" name="Rectangle 42">
              <a:extLst>
                <a:ext uri="{FF2B5EF4-FFF2-40B4-BE49-F238E27FC236}">
                  <a16:creationId xmlns:a16="http://schemas.microsoft.com/office/drawing/2014/main" id="{0D4A5993-E164-4F99-A60C-A9F42E0A0520}"/>
                </a:ext>
              </a:extLst>
            </p:cNvPr>
            <p:cNvSpPr>
              <a:spLocks noChangeArrowheads="1"/>
            </p:cNvSpPr>
            <p:nvPr/>
          </p:nvSpPr>
          <p:spPr bwMode="auto">
            <a:xfrm>
              <a:off x="612" y="2251"/>
              <a:ext cx="6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t>SCA2</a:t>
              </a:r>
            </a:p>
          </p:txBody>
        </p:sp>
        <p:sp>
          <p:nvSpPr>
            <p:cNvPr id="79890" name="Rectangle 43">
              <a:extLst>
                <a:ext uri="{FF2B5EF4-FFF2-40B4-BE49-F238E27FC236}">
                  <a16:creationId xmlns:a16="http://schemas.microsoft.com/office/drawing/2014/main" id="{898826D2-6725-48E1-A186-668335965CE7}"/>
                </a:ext>
              </a:extLst>
            </p:cNvPr>
            <p:cNvSpPr>
              <a:spLocks noChangeArrowheads="1"/>
            </p:cNvSpPr>
            <p:nvPr/>
          </p:nvSpPr>
          <p:spPr bwMode="auto">
            <a:xfrm>
              <a:off x="1882" y="2024"/>
              <a:ext cx="3493"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面肌束颤、眼睑退缩、眼球慢扫视运动、反射低、</a:t>
              </a:r>
              <a:r>
                <a:rPr lang="zh-CN" altLang="en-US" b="1"/>
                <a:t>动作性或姿势性震颤、</a:t>
              </a:r>
              <a:r>
                <a:rPr lang="zh-CN" altLang="en-US"/>
                <a:t> </a:t>
              </a:r>
              <a:r>
                <a:rPr lang="zh-CN" altLang="en-US" b="1">
                  <a:latin typeface="Arial" panose="020B0604020202020204" pitchFamily="34" charset="0"/>
                </a:rPr>
                <a:t>周围神经病和痴呆</a:t>
              </a:r>
            </a:p>
          </p:txBody>
        </p:sp>
        <p:sp>
          <p:nvSpPr>
            <p:cNvPr id="79891" name="Rectangle 44">
              <a:extLst>
                <a:ext uri="{FF2B5EF4-FFF2-40B4-BE49-F238E27FC236}">
                  <a16:creationId xmlns:a16="http://schemas.microsoft.com/office/drawing/2014/main" id="{DC36E9D8-1051-4089-A061-AC67712A24AA}"/>
                </a:ext>
              </a:extLst>
            </p:cNvPr>
            <p:cNvSpPr>
              <a:spLocks noChangeArrowheads="1"/>
            </p:cNvSpPr>
            <p:nvPr/>
          </p:nvSpPr>
          <p:spPr bwMode="auto">
            <a:xfrm>
              <a:off x="657" y="3285"/>
              <a:ext cx="6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ea typeface="黑体" panose="02010609060101010101" pitchFamily="49" charset="-122"/>
                </a:rPr>
                <a:t>SCA3</a:t>
              </a:r>
            </a:p>
          </p:txBody>
        </p:sp>
        <p:sp>
          <p:nvSpPr>
            <p:cNvPr id="79892" name="Rectangle 45">
              <a:extLst>
                <a:ext uri="{FF2B5EF4-FFF2-40B4-BE49-F238E27FC236}">
                  <a16:creationId xmlns:a16="http://schemas.microsoft.com/office/drawing/2014/main" id="{C5E5CE76-52D4-41B7-AB4E-E6C7517434A4}"/>
                </a:ext>
              </a:extLst>
            </p:cNvPr>
            <p:cNvSpPr>
              <a:spLocks noChangeArrowheads="1"/>
            </p:cNvSpPr>
            <p:nvPr/>
          </p:nvSpPr>
          <p:spPr bwMode="auto">
            <a:xfrm>
              <a:off x="1620" y="2976"/>
              <a:ext cx="3779" cy="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r>
                <a:rPr lang="zh-CN" altLang="en-US" b="1"/>
                <a:t>锥体束和锥体外系受累的体征</a:t>
              </a:r>
            </a:p>
            <a:p>
              <a:pPr lvl="1" eaLnBrk="1" hangingPunct="1"/>
              <a:r>
                <a:rPr lang="zh-CN" altLang="en-US" b="1"/>
                <a:t>面肌和舌肌束颤、眼肌麻痹和突眼</a:t>
              </a:r>
            </a:p>
            <a:p>
              <a:pPr lvl="1" eaLnBrk="1" hangingPunct="1"/>
              <a:r>
                <a:rPr lang="zh-CN" altLang="en-US" b="1"/>
                <a:t>感觉性周围神经病、肌肉萎缩</a:t>
              </a:r>
            </a:p>
          </p:txBody>
        </p:sp>
        <p:sp>
          <p:nvSpPr>
            <p:cNvPr id="79893" name="AutoShape 6">
              <a:extLst>
                <a:ext uri="{FF2B5EF4-FFF2-40B4-BE49-F238E27FC236}">
                  <a16:creationId xmlns:a16="http://schemas.microsoft.com/office/drawing/2014/main" id="{FCE35FBB-8FA2-4521-802F-84CB1B71E3AC}"/>
                </a:ext>
              </a:extLst>
            </p:cNvPr>
            <p:cNvSpPr>
              <a:spLocks noChangeArrowheads="1"/>
            </p:cNvSpPr>
            <p:nvPr/>
          </p:nvSpPr>
          <p:spPr bwMode="auto">
            <a:xfrm>
              <a:off x="476" y="1933"/>
              <a:ext cx="5148" cy="46"/>
            </a:xfrm>
            <a:prstGeom prst="roundRect">
              <a:avLst>
                <a:gd name="adj" fmla="val 50000"/>
              </a:avLst>
            </a:prstGeom>
            <a:solidFill>
              <a:srgbClr val="99CCFF">
                <a:alpha val="59999"/>
              </a:srgbClr>
            </a:solidFill>
            <a:ln w="19050">
              <a:solidFill>
                <a:schemeClr val="bg1"/>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1800" b="1">
                <a:latin typeface="Arial" panose="020B0604020202020204" pitchFamily="34" charset="0"/>
              </a:endParaRPr>
            </a:p>
          </p:txBody>
        </p:sp>
        <p:sp>
          <p:nvSpPr>
            <p:cNvPr id="79894" name="AutoShape 6">
              <a:extLst>
                <a:ext uri="{FF2B5EF4-FFF2-40B4-BE49-F238E27FC236}">
                  <a16:creationId xmlns:a16="http://schemas.microsoft.com/office/drawing/2014/main" id="{A3830134-513F-421B-8781-E0B8168C5FB1}"/>
                </a:ext>
              </a:extLst>
            </p:cNvPr>
            <p:cNvSpPr>
              <a:spLocks noChangeArrowheads="1"/>
            </p:cNvSpPr>
            <p:nvPr/>
          </p:nvSpPr>
          <p:spPr bwMode="auto">
            <a:xfrm>
              <a:off x="476" y="2931"/>
              <a:ext cx="5148" cy="45"/>
            </a:xfrm>
            <a:prstGeom prst="roundRect">
              <a:avLst>
                <a:gd name="adj" fmla="val 50000"/>
              </a:avLst>
            </a:prstGeom>
            <a:solidFill>
              <a:srgbClr val="99CCFF">
                <a:alpha val="59999"/>
              </a:srgbClr>
            </a:solidFill>
            <a:ln w="19050">
              <a:solidFill>
                <a:schemeClr val="bg1"/>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1800" b="1">
                <a:latin typeface="Arial" panose="020B0604020202020204" pitchFamily="34" charset="0"/>
              </a:endParaRPr>
            </a:p>
          </p:txBody>
        </p:sp>
      </p:grpSp>
      <p:grpSp>
        <p:nvGrpSpPr>
          <p:cNvPr id="79876" name="Group 54">
            <a:extLst>
              <a:ext uri="{FF2B5EF4-FFF2-40B4-BE49-F238E27FC236}">
                <a16:creationId xmlns:a16="http://schemas.microsoft.com/office/drawing/2014/main" id="{E586819F-C9A0-4B23-8F22-58BE43E6BAE9}"/>
              </a:ext>
            </a:extLst>
          </p:cNvPr>
          <p:cNvGrpSpPr>
            <a:grpSpLocks/>
          </p:cNvGrpSpPr>
          <p:nvPr/>
        </p:nvGrpSpPr>
        <p:grpSpPr bwMode="auto">
          <a:xfrm>
            <a:off x="1774825" y="620713"/>
            <a:ext cx="7327900" cy="685800"/>
            <a:chOff x="144" y="384"/>
            <a:chExt cx="4616" cy="432"/>
          </a:xfrm>
        </p:grpSpPr>
        <p:sp>
          <p:nvSpPr>
            <p:cNvPr id="79881" name="Rectangle 55">
              <a:hlinkClick r:id="rId3" action="ppaction://hlinksldjump"/>
              <a:extLst>
                <a:ext uri="{FF2B5EF4-FFF2-40B4-BE49-F238E27FC236}">
                  <a16:creationId xmlns:a16="http://schemas.microsoft.com/office/drawing/2014/main" id="{B9E844F7-4ED4-45E3-97DF-1629704CC21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79882" name="Picture 56" descr="图片1">
              <a:extLst>
                <a:ext uri="{FF2B5EF4-FFF2-40B4-BE49-F238E27FC236}">
                  <a16:creationId xmlns:a16="http://schemas.microsoft.com/office/drawing/2014/main" id="{F89E855F-032D-4601-87B8-F94DAB4CF814}"/>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877" name="Group 57">
            <a:extLst>
              <a:ext uri="{FF2B5EF4-FFF2-40B4-BE49-F238E27FC236}">
                <a16:creationId xmlns:a16="http://schemas.microsoft.com/office/drawing/2014/main" id="{AA20707D-98BF-4D1F-9532-5CE3069560A2}"/>
              </a:ext>
            </a:extLst>
          </p:cNvPr>
          <p:cNvGrpSpPr>
            <a:grpSpLocks/>
          </p:cNvGrpSpPr>
          <p:nvPr/>
        </p:nvGrpSpPr>
        <p:grpSpPr bwMode="auto">
          <a:xfrm>
            <a:off x="1752601" y="1371601"/>
            <a:ext cx="2759075" cy="519113"/>
            <a:chOff x="144" y="816"/>
            <a:chExt cx="2688" cy="342"/>
          </a:xfrm>
        </p:grpSpPr>
        <p:sp>
          <p:nvSpPr>
            <p:cNvPr id="79879" name="Rectangle 58">
              <a:extLst>
                <a:ext uri="{FF2B5EF4-FFF2-40B4-BE49-F238E27FC236}">
                  <a16:creationId xmlns:a16="http://schemas.microsoft.com/office/drawing/2014/main" id="{0C89FFEA-8754-4451-AA13-9E5CAE607FA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79880" name="Line 59">
              <a:extLst>
                <a:ext uri="{FF2B5EF4-FFF2-40B4-BE49-F238E27FC236}">
                  <a16:creationId xmlns:a16="http://schemas.microsoft.com/office/drawing/2014/main" id="{6E2493EA-9032-4ADD-AD62-FC14DA818FE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79878" name="Rectangle 60">
            <a:extLst>
              <a:ext uri="{FF2B5EF4-FFF2-40B4-BE49-F238E27FC236}">
                <a16:creationId xmlns:a16="http://schemas.microsoft.com/office/drawing/2014/main" id="{07061720-8445-4A3A-B624-727435033D5F}"/>
              </a:ext>
            </a:extLst>
          </p:cNvPr>
          <p:cNvSpPr>
            <a:spLocks noChangeArrowheads="1"/>
          </p:cNvSpPr>
          <p:nvPr/>
        </p:nvSpPr>
        <p:spPr bwMode="auto">
          <a:xfrm>
            <a:off x="6024564" y="1412875"/>
            <a:ext cx="1627369" cy="52322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亚型特点</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85">
            <a:extLst>
              <a:ext uri="{FF2B5EF4-FFF2-40B4-BE49-F238E27FC236}">
                <a16:creationId xmlns:a16="http://schemas.microsoft.com/office/drawing/2014/main" id="{9ED76A01-92C1-4D60-AEF0-42EB21AEDCB5}"/>
              </a:ext>
            </a:extLst>
          </p:cNvPr>
          <p:cNvGrpSpPr>
            <a:grpSpLocks/>
          </p:cNvGrpSpPr>
          <p:nvPr/>
        </p:nvGrpSpPr>
        <p:grpSpPr bwMode="auto">
          <a:xfrm>
            <a:off x="1524000" y="381000"/>
            <a:ext cx="228600" cy="6248400"/>
            <a:chOff x="0" y="240"/>
            <a:chExt cx="144" cy="3936"/>
          </a:xfrm>
        </p:grpSpPr>
        <p:grpSp>
          <p:nvGrpSpPr>
            <p:cNvPr id="80947" name="Group 3">
              <a:extLst>
                <a:ext uri="{FF2B5EF4-FFF2-40B4-BE49-F238E27FC236}">
                  <a16:creationId xmlns:a16="http://schemas.microsoft.com/office/drawing/2014/main" id="{8E600A96-D5E9-4450-BF70-4ADF699A0E0A}"/>
                </a:ext>
              </a:extLst>
            </p:cNvPr>
            <p:cNvGrpSpPr>
              <a:grpSpLocks/>
            </p:cNvGrpSpPr>
            <p:nvPr/>
          </p:nvGrpSpPr>
          <p:grpSpPr bwMode="auto">
            <a:xfrm>
              <a:off x="0" y="240"/>
              <a:ext cx="96" cy="3936"/>
              <a:chOff x="-8" y="768"/>
              <a:chExt cx="136" cy="3552"/>
            </a:xfrm>
          </p:grpSpPr>
          <p:sp>
            <p:nvSpPr>
              <p:cNvPr id="80949" name="Rectangle 4">
                <a:extLst>
                  <a:ext uri="{FF2B5EF4-FFF2-40B4-BE49-F238E27FC236}">
                    <a16:creationId xmlns:a16="http://schemas.microsoft.com/office/drawing/2014/main" id="{55E28B3B-023F-4C67-979E-EDEC28BD4A26}"/>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0950" name="Line 5">
                <a:extLst>
                  <a:ext uri="{FF2B5EF4-FFF2-40B4-BE49-F238E27FC236}">
                    <a16:creationId xmlns:a16="http://schemas.microsoft.com/office/drawing/2014/main" id="{6AD68EA5-9BCD-4389-96ED-CEB96FCD87B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0948" name="Line 18">
              <a:extLst>
                <a:ext uri="{FF2B5EF4-FFF2-40B4-BE49-F238E27FC236}">
                  <a16:creationId xmlns:a16="http://schemas.microsoft.com/office/drawing/2014/main" id="{384456EF-2F08-4A51-BF95-24132D4495B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80899" name="Group 90">
            <a:extLst>
              <a:ext uri="{FF2B5EF4-FFF2-40B4-BE49-F238E27FC236}">
                <a16:creationId xmlns:a16="http://schemas.microsoft.com/office/drawing/2014/main" id="{969280E6-331A-454C-9629-6D2CF6D9AC48}"/>
              </a:ext>
            </a:extLst>
          </p:cNvPr>
          <p:cNvGrpSpPr>
            <a:grpSpLocks/>
          </p:cNvGrpSpPr>
          <p:nvPr/>
        </p:nvGrpSpPr>
        <p:grpSpPr bwMode="auto">
          <a:xfrm>
            <a:off x="1992313" y="1989138"/>
            <a:ext cx="8496300" cy="4392612"/>
            <a:chOff x="295" y="1253"/>
            <a:chExt cx="5352" cy="2767"/>
          </a:xfrm>
        </p:grpSpPr>
        <p:grpSp>
          <p:nvGrpSpPr>
            <p:cNvPr id="80907" name="Group 5">
              <a:extLst>
                <a:ext uri="{FF2B5EF4-FFF2-40B4-BE49-F238E27FC236}">
                  <a16:creationId xmlns:a16="http://schemas.microsoft.com/office/drawing/2014/main" id="{7A2640AA-4FE9-4E0C-9042-57DC8B2226DA}"/>
                </a:ext>
              </a:extLst>
            </p:cNvPr>
            <p:cNvGrpSpPr>
              <a:grpSpLocks/>
            </p:cNvGrpSpPr>
            <p:nvPr/>
          </p:nvGrpSpPr>
          <p:grpSpPr bwMode="auto">
            <a:xfrm rot="-5400000">
              <a:off x="2665" y="1060"/>
              <a:ext cx="590" cy="5329"/>
              <a:chOff x="99" y="1162"/>
              <a:chExt cx="1588" cy="1452"/>
            </a:xfrm>
          </p:grpSpPr>
          <p:sp>
            <p:nvSpPr>
              <p:cNvPr id="80941" name="AutoShape 6">
                <a:extLst>
                  <a:ext uri="{FF2B5EF4-FFF2-40B4-BE49-F238E27FC236}">
                    <a16:creationId xmlns:a16="http://schemas.microsoft.com/office/drawing/2014/main" id="{3FC526EC-2F95-4BCC-A3EC-FB74B1F4C7E7}"/>
                  </a:ext>
                </a:extLst>
              </p:cNvPr>
              <p:cNvSpPr>
                <a:spLocks noChangeArrowheads="1"/>
              </p:cNvSpPr>
              <p:nvPr/>
            </p:nvSpPr>
            <p:spPr bwMode="auto">
              <a:xfrm>
                <a:off x="99" y="1162"/>
                <a:ext cx="1587" cy="433"/>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0942" name="Rectangle 7">
                <a:extLst>
                  <a:ext uri="{FF2B5EF4-FFF2-40B4-BE49-F238E27FC236}">
                    <a16:creationId xmlns:a16="http://schemas.microsoft.com/office/drawing/2014/main" id="{34CD0B79-45BD-4923-BA12-9B0FCC309BA8}"/>
                  </a:ext>
                </a:extLst>
              </p:cNvPr>
              <p:cNvSpPr>
                <a:spLocks noChangeArrowheads="1"/>
              </p:cNvSpPr>
              <p:nvPr/>
            </p:nvSpPr>
            <p:spPr bwMode="auto">
              <a:xfrm>
                <a:off x="99" y="1525"/>
                <a:ext cx="1588" cy="1089"/>
              </a:xfrm>
              <a:prstGeom prst="rect">
                <a:avLst/>
              </a:prstGeom>
              <a:gradFill rotWithShape="1">
                <a:gsLst>
                  <a:gs pos="0">
                    <a:srgbClr val="999999"/>
                  </a:gs>
                  <a:gs pos="50000">
                    <a:srgbClr val="D0CFCF"/>
                  </a:gs>
                  <a:gs pos="100000">
                    <a:srgbClr val="9999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0943" name="AutoShape 8">
                <a:extLst>
                  <a:ext uri="{FF2B5EF4-FFF2-40B4-BE49-F238E27FC236}">
                    <a16:creationId xmlns:a16="http://schemas.microsoft.com/office/drawing/2014/main" id="{60385C21-11FF-4DB1-AADF-E2C63338124E}"/>
                  </a:ext>
                </a:extLst>
              </p:cNvPr>
              <p:cNvSpPr>
                <a:spLocks noChangeArrowheads="1"/>
              </p:cNvSpPr>
              <p:nvPr/>
            </p:nvSpPr>
            <p:spPr bwMode="auto">
              <a:xfrm>
                <a:off x="122" y="1553"/>
                <a:ext cx="1542" cy="1032"/>
              </a:xfrm>
              <a:prstGeom prst="roundRect">
                <a:avLst>
                  <a:gd name="adj" fmla="val 5523"/>
                </a:avLst>
              </a:prstGeom>
              <a:gradFill rotWithShape="1">
                <a:gsLst>
                  <a:gs pos="0">
                    <a:srgbClr val="C8C8C7"/>
                  </a:gs>
                  <a:gs pos="50000">
                    <a:srgbClr val="F0F0F0"/>
                  </a:gs>
                  <a:gs pos="100000">
                    <a:srgbClr val="C8C8C7"/>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nvGrpSpPr>
              <p:cNvPr id="80944" name="Rectangle 9">
                <a:extLst>
                  <a:ext uri="{FF2B5EF4-FFF2-40B4-BE49-F238E27FC236}">
                    <a16:creationId xmlns:a16="http://schemas.microsoft.com/office/drawing/2014/main" id="{C958D639-C554-431C-B947-4600A92239F6}"/>
                  </a:ext>
                </a:extLst>
              </p:cNvPr>
              <p:cNvGrpSpPr>
                <a:grpSpLocks/>
              </p:cNvGrpSpPr>
              <p:nvPr/>
            </p:nvGrpSpPr>
            <p:grpSpPr bwMode="auto">
              <a:xfrm>
                <a:off x="96" y="1521"/>
                <a:ext cx="1597" cy="84"/>
                <a:chOff x="152400" y="2414016"/>
                <a:chExt cx="2194560" cy="134112"/>
              </a:xfrm>
            </p:grpSpPr>
            <p:pic>
              <p:nvPicPr>
                <p:cNvPr id="80945" name="Rectangle 9">
                  <a:extLst>
                    <a:ext uri="{FF2B5EF4-FFF2-40B4-BE49-F238E27FC236}">
                      <a16:creationId xmlns:a16="http://schemas.microsoft.com/office/drawing/2014/main" id="{C6F4DB61-47BC-4431-AEA2-660295E8743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14016"/>
                  <a:ext cx="2194560" cy="1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46" name="Text Box 49">
                  <a:extLst>
                    <a:ext uri="{FF2B5EF4-FFF2-40B4-BE49-F238E27FC236}">
                      <a16:creationId xmlns:a16="http://schemas.microsoft.com/office/drawing/2014/main" id="{CD1DA736-ACD2-4109-9059-428ACD50F72F}"/>
                    </a:ext>
                  </a:extLst>
                </p:cNvPr>
                <p:cNvSpPr txBox="1">
                  <a:spLocks noChangeArrowheads="1"/>
                </p:cNvSpPr>
                <p:nvPr/>
              </p:nvSpPr>
              <p:spPr bwMode="auto">
                <a:xfrm>
                  <a:off x="157163" y="2420938"/>
                  <a:ext cx="21828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grpSp>
        <p:grpSp>
          <p:nvGrpSpPr>
            <p:cNvPr id="80908" name="Group 5">
              <a:extLst>
                <a:ext uri="{FF2B5EF4-FFF2-40B4-BE49-F238E27FC236}">
                  <a16:creationId xmlns:a16="http://schemas.microsoft.com/office/drawing/2014/main" id="{961C7F7C-E24E-4727-8DC8-3E52FC9AB17E}"/>
                </a:ext>
              </a:extLst>
            </p:cNvPr>
            <p:cNvGrpSpPr>
              <a:grpSpLocks/>
            </p:cNvGrpSpPr>
            <p:nvPr/>
          </p:nvGrpSpPr>
          <p:grpSpPr bwMode="auto">
            <a:xfrm rot="-5400000">
              <a:off x="2679" y="-195"/>
              <a:ext cx="590" cy="5300"/>
              <a:chOff x="99" y="1162"/>
              <a:chExt cx="1588" cy="1452"/>
            </a:xfrm>
          </p:grpSpPr>
          <p:sp>
            <p:nvSpPr>
              <p:cNvPr id="80935" name="AutoShape 6">
                <a:extLst>
                  <a:ext uri="{FF2B5EF4-FFF2-40B4-BE49-F238E27FC236}">
                    <a16:creationId xmlns:a16="http://schemas.microsoft.com/office/drawing/2014/main" id="{35CB3C41-9FBA-4967-A6ED-AA65995101DA}"/>
                  </a:ext>
                </a:extLst>
              </p:cNvPr>
              <p:cNvSpPr>
                <a:spLocks noChangeArrowheads="1"/>
              </p:cNvSpPr>
              <p:nvPr/>
            </p:nvSpPr>
            <p:spPr bwMode="auto">
              <a:xfrm>
                <a:off x="99" y="1162"/>
                <a:ext cx="1587" cy="433"/>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0936" name="Rectangle 7">
                <a:extLst>
                  <a:ext uri="{FF2B5EF4-FFF2-40B4-BE49-F238E27FC236}">
                    <a16:creationId xmlns:a16="http://schemas.microsoft.com/office/drawing/2014/main" id="{5DB0FA7B-747C-4FA5-85EF-971B0CE1DA99}"/>
                  </a:ext>
                </a:extLst>
              </p:cNvPr>
              <p:cNvSpPr>
                <a:spLocks noChangeArrowheads="1"/>
              </p:cNvSpPr>
              <p:nvPr/>
            </p:nvSpPr>
            <p:spPr bwMode="auto">
              <a:xfrm>
                <a:off x="99" y="1525"/>
                <a:ext cx="1588" cy="1089"/>
              </a:xfrm>
              <a:prstGeom prst="rect">
                <a:avLst/>
              </a:prstGeom>
              <a:gradFill rotWithShape="1">
                <a:gsLst>
                  <a:gs pos="0">
                    <a:srgbClr val="999999"/>
                  </a:gs>
                  <a:gs pos="50000">
                    <a:srgbClr val="D0CFCF"/>
                  </a:gs>
                  <a:gs pos="100000">
                    <a:srgbClr val="9999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0937" name="AutoShape 8">
                <a:extLst>
                  <a:ext uri="{FF2B5EF4-FFF2-40B4-BE49-F238E27FC236}">
                    <a16:creationId xmlns:a16="http://schemas.microsoft.com/office/drawing/2014/main" id="{479DB979-4D83-428F-B7AE-C58AB3A7C5D8}"/>
                  </a:ext>
                </a:extLst>
              </p:cNvPr>
              <p:cNvSpPr>
                <a:spLocks noChangeArrowheads="1"/>
              </p:cNvSpPr>
              <p:nvPr/>
            </p:nvSpPr>
            <p:spPr bwMode="auto">
              <a:xfrm>
                <a:off x="122" y="1553"/>
                <a:ext cx="1542" cy="1032"/>
              </a:xfrm>
              <a:prstGeom prst="roundRect">
                <a:avLst>
                  <a:gd name="adj" fmla="val 5523"/>
                </a:avLst>
              </a:prstGeom>
              <a:gradFill rotWithShape="1">
                <a:gsLst>
                  <a:gs pos="0">
                    <a:srgbClr val="C8C8C7"/>
                  </a:gs>
                  <a:gs pos="50000">
                    <a:srgbClr val="F0F0F0"/>
                  </a:gs>
                  <a:gs pos="100000">
                    <a:srgbClr val="C8C8C7"/>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nvGrpSpPr>
              <p:cNvPr id="80938" name="Rectangle 9">
                <a:extLst>
                  <a:ext uri="{FF2B5EF4-FFF2-40B4-BE49-F238E27FC236}">
                    <a16:creationId xmlns:a16="http://schemas.microsoft.com/office/drawing/2014/main" id="{CD916EAE-2B18-4EB3-876A-55CD5EEAB480}"/>
                  </a:ext>
                </a:extLst>
              </p:cNvPr>
              <p:cNvGrpSpPr>
                <a:grpSpLocks/>
              </p:cNvGrpSpPr>
              <p:nvPr/>
            </p:nvGrpSpPr>
            <p:grpSpPr bwMode="auto">
              <a:xfrm>
                <a:off x="96" y="1521"/>
                <a:ext cx="1597" cy="84"/>
                <a:chOff x="152400" y="2414016"/>
                <a:chExt cx="2194560" cy="134112"/>
              </a:xfrm>
            </p:grpSpPr>
            <p:pic>
              <p:nvPicPr>
                <p:cNvPr id="80939" name="Rectangle 9">
                  <a:extLst>
                    <a:ext uri="{FF2B5EF4-FFF2-40B4-BE49-F238E27FC236}">
                      <a16:creationId xmlns:a16="http://schemas.microsoft.com/office/drawing/2014/main" id="{5FD26892-EB10-4E8C-A228-90FF784821C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14016"/>
                  <a:ext cx="2194560" cy="1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40" name="Text Box 56">
                  <a:extLst>
                    <a:ext uri="{FF2B5EF4-FFF2-40B4-BE49-F238E27FC236}">
                      <a16:creationId xmlns:a16="http://schemas.microsoft.com/office/drawing/2014/main" id="{DAA56548-9819-4F4F-9081-29A17EDE21C9}"/>
                    </a:ext>
                  </a:extLst>
                </p:cNvPr>
                <p:cNvSpPr txBox="1">
                  <a:spLocks noChangeArrowheads="1"/>
                </p:cNvSpPr>
                <p:nvPr/>
              </p:nvSpPr>
              <p:spPr bwMode="auto">
                <a:xfrm>
                  <a:off x="157163" y="2420938"/>
                  <a:ext cx="21828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grpSp>
        <p:sp>
          <p:nvSpPr>
            <p:cNvPr id="80909" name="Rectangle 57">
              <a:extLst>
                <a:ext uri="{FF2B5EF4-FFF2-40B4-BE49-F238E27FC236}">
                  <a16:creationId xmlns:a16="http://schemas.microsoft.com/office/drawing/2014/main" id="{FB5A694D-FB81-4F3E-8DBF-D9D17F92AF02}"/>
                </a:ext>
              </a:extLst>
            </p:cNvPr>
            <p:cNvSpPr>
              <a:spLocks noChangeArrowheads="1"/>
            </p:cNvSpPr>
            <p:nvPr/>
          </p:nvSpPr>
          <p:spPr bwMode="auto">
            <a:xfrm>
              <a:off x="703" y="1434"/>
              <a:ext cx="6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ea typeface="黑体" panose="02010609060101010101" pitchFamily="49" charset="-122"/>
                </a:rPr>
                <a:t>SCA1</a:t>
              </a:r>
            </a:p>
          </p:txBody>
        </p:sp>
        <p:grpSp>
          <p:nvGrpSpPr>
            <p:cNvPr id="80910" name="Group 5">
              <a:extLst>
                <a:ext uri="{FF2B5EF4-FFF2-40B4-BE49-F238E27FC236}">
                  <a16:creationId xmlns:a16="http://schemas.microsoft.com/office/drawing/2014/main" id="{110F3780-E128-4179-A16D-A9909B5E0750}"/>
                </a:ext>
              </a:extLst>
            </p:cNvPr>
            <p:cNvGrpSpPr>
              <a:grpSpLocks/>
            </p:cNvGrpSpPr>
            <p:nvPr/>
          </p:nvGrpSpPr>
          <p:grpSpPr bwMode="auto">
            <a:xfrm rot="-5400000">
              <a:off x="2529" y="-981"/>
              <a:ext cx="862" cy="5329"/>
              <a:chOff x="99" y="1162"/>
              <a:chExt cx="1588" cy="1452"/>
            </a:xfrm>
          </p:grpSpPr>
          <p:sp>
            <p:nvSpPr>
              <p:cNvPr id="80929" name="AutoShape 6">
                <a:extLst>
                  <a:ext uri="{FF2B5EF4-FFF2-40B4-BE49-F238E27FC236}">
                    <a16:creationId xmlns:a16="http://schemas.microsoft.com/office/drawing/2014/main" id="{C3DAF7A6-2A53-46FE-9B7C-6995959C1DFE}"/>
                  </a:ext>
                </a:extLst>
              </p:cNvPr>
              <p:cNvSpPr>
                <a:spLocks noChangeArrowheads="1"/>
              </p:cNvSpPr>
              <p:nvPr/>
            </p:nvSpPr>
            <p:spPr bwMode="auto">
              <a:xfrm>
                <a:off x="99" y="1162"/>
                <a:ext cx="1587" cy="433"/>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0930" name="Rectangle 7">
                <a:extLst>
                  <a:ext uri="{FF2B5EF4-FFF2-40B4-BE49-F238E27FC236}">
                    <a16:creationId xmlns:a16="http://schemas.microsoft.com/office/drawing/2014/main" id="{00D99F7F-31A6-4867-9274-93B55426CDB5}"/>
                  </a:ext>
                </a:extLst>
              </p:cNvPr>
              <p:cNvSpPr>
                <a:spLocks noChangeArrowheads="1"/>
              </p:cNvSpPr>
              <p:nvPr/>
            </p:nvSpPr>
            <p:spPr bwMode="auto">
              <a:xfrm>
                <a:off x="99" y="1525"/>
                <a:ext cx="1588" cy="1089"/>
              </a:xfrm>
              <a:prstGeom prst="rect">
                <a:avLst/>
              </a:prstGeom>
              <a:gradFill rotWithShape="1">
                <a:gsLst>
                  <a:gs pos="0">
                    <a:srgbClr val="999999"/>
                  </a:gs>
                  <a:gs pos="50000">
                    <a:srgbClr val="D0CFCF"/>
                  </a:gs>
                  <a:gs pos="100000">
                    <a:srgbClr val="9999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0931" name="AutoShape 8">
                <a:extLst>
                  <a:ext uri="{FF2B5EF4-FFF2-40B4-BE49-F238E27FC236}">
                    <a16:creationId xmlns:a16="http://schemas.microsoft.com/office/drawing/2014/main" id="{DBFC152D-4773-40DD-8ACC-C82A995939E7}"/>
                  </a:ext>
                </a:extLst>
              </p:cNvPr>
              <p:cNvSpPr>
                <a:spLocks noChangeArrowheads="1"/>
              </p:cNvSpPr>
              <p:nvPr/>
            </p:nvSpPr>
            <p:spPr bwMode="auto">
              <a:xfrm>
                <a:off x="122" y="1553"/>
                <a:ext cx="1542" cy="1032"/>
              </a:xfrm>
              <a:prstGeom prst="roundRect">
                <a:avLst>
                  <a:gd name="adj" fmla="val 5523"/>
                </a:avLst>
              </a:prstGeom>
              <a:gradFill rotWithShape="1">
                <a:gsLst>
                  <a:gs pos="0">
                    <a:srgbClr val="C8C8C7"/>
                  </a:gs>
                  <a:gs pos="50000">
                    <a:srgbClr val="F0F0F0"/>
                  </a:gs>
                  <a:gs pos="100000">
                    <a:srgbClr val="C8C8C7"/>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nvGrpSpPr>
              <p:cNvPr id="80932" name="Rectangle 9">
                <a:extLst>
                  <a:ext uri="{FF2B5EF4-FFF2-40B4-BE49-F238E27FC236}">
                    <a16:creationId xmlns:a16="http://schemas.microsoft.com/office/drawing/2014/main" id="{C171D6BC-FF82-4DDA-B8EC-6F8AAC9DF8B5}"/>
                  </a:ext>
                </a:extLst>
              </p:cNvPr>
              <p:cNvGrpSpPr>
                <a:grpSpLocks/>
              </p:cNvGrpSpPr>
              <p:nvPr/>
            </p:nvGrpSpPr>
            <p:grpSpPr bwMode="auto">
              <a:xfrm>
                <a:off x="96" y="1521"/>
                <a:ext cx="1597" cy="84"/>
                <a:chOff x="152400" y="2414016"/>
                <a:chExt cx="2194560" cy="134112"/>
              </a:xfrm>
            </p:grpSpPr>
            <p:pic>
              <p:nvPicPr>
                <p:cNvPr id="80933" name="Rectangle 9">
                  <a:extLst>
                    <a:ext uri="{FF2B5EF4-FFF2-40B4-BE49-F238E27FC236}">
                      <a16:creationId xmlns:a16="http://schemas.microsoft.com/office/drawing/2014/main" id="{1470AA54-AA66-4778-8D38-A527B58E404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14016"/>
                  <a:ext cx="2194560" cy="1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4" name="Text Box 64">
                  <a:extLst>
                    <a:ext uri="{FF2B5EF4-FFF2-40B4-BE49-F238E27FC236}">
                      <a16:creationId xmlns:a16="http://schemas.microsoft.com/office/drawing/2014/main" id="{17FBA3EC-EE38-47ED-B965-D03021212322}"/>
                    </a:ext>
                  </a:extLst>
                </p:cNvPr>
                <p:cNvSpPr txBox="1">
                  <a:spLocks noChangeArrowheads="1"/>
                </p:cNvSpPr>
                <p:nvPr/>
              </p:nvSpPr>
              <p:spPr bwMode="auto">
                <a:xfrm>
                  <a:off x="157163" y="2420938"/>
                  <a:ext cx="21828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grpSp>
        <p:sp>
          <p:nvSpPr>
            <p:cNvPr id="80911" name="Rectangle 65">
              <a:extLst>
                <a:ext uri="{FF2B5EF4-FFF2-40B4-BE49-F238E27FC236}">
                  <a16:creationId xmlns:a16="http://schemas.microsoft.com/office/drawing/2014/main" id="{513DE126-3800-4F96-B4E5-728DDBA7D94C}"/>
                </a:ext>
              </a:extLst>
            </p:cNvPr>
            <p:cNvSpPr>
              <a:spLocks noChangeArrowheads="1"/>
            </p:cNvSpPr>
            <p:nvPr/>
          </p:nvSpPr>
          <p:spPr bwMode="auto">
            <a:xfrm>
              <a:off x="1769" y="1253"/>
              <a:ext cx="3878"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振动觉和关节位置觉减退，没有锥体束、锥体外系症状和认知功能障碍</a:t>
              </a:r>
            </a:p>
            <a:p>
              <a:pPr eaLnBrk="1" hangingPunct="1">
                <a:spcBef>
                  <a:spcPct val="0"/>
                </a:spcBef>
              </a:pPr>
              <a:r>
                <a:rPr lang="zh-CN" altLang="en-US" b="1">
                  <a:latin typeface="Arial" panose="020B0604020202020204" pitchFamily="34" charset="0"/>
                </a:rPr>
                <a:t>病情进展缓慢</a:t>
              </a:r>
            </a:p>
          </p:txBody>
        </p:sp>
        <p:grpSp>
          <p:nvGrpSpPr>
            <p:cNvPr id="80912" name="Group 5">
              <a:extLst>
                <a:ext uri="{FF2B5EF4-FFF2-40B4-BE49-F238E27FC236}">
                  <a16:creationId xmlns:a16="http://schemas.microsoft.com/office/drawing/2014/main" id="{6ABDB1BD-84BC-436C-86C6-8438168B7858}"/>
                </a:ext>
              </a:extLst>
            </p:cNvPr>
            <p:cNvGrpSpPr>
              <a:grpSpLocks/>
            </p:cNvGrpSpPr>
            <p:nvPr/>
          </p:nvGrpSpPr>
          <p:grpSpPr bwMode="auto">
            <a:xfrm rot="-5400000">
              <a:off x="2679" y="440"/>
              <a:ext cx="590" cy="5300"/>
              <a:chOff x="99" y="1162"/>
              <a:chExt cx="1588" cy="1452"/>
            </a:xfrm>
          </p:grpSpPr>
          <p:sp>
            <p:nvSpPr>
              <p:cNvPr id="80923" name="AutoShape 6">
                <a:extLst>
                  <a:ext uri="{FF2B5EF4-FFF2-40B4-BE49-F238E27FC236}">
                    <a16:creationId xmlns:a16="http://schemas.microsoft.com/office/drawing/2014/main" id="{538C95D9-3EA5-43BF-A32B-FD5A2064160C}"/>
                  </a:ext>
                </a:extLst>
              </p:cNvPr>
              <p:cNvSpPr>
                <a:spLocks noChangeArrowheads="1"/>
              </p:cNvSpPr>
              <p:nvPr/>
            </p:nvSpPr>
            <p:spPr bwMode="auto">
              <a:xfrm>
                <a:off x="99" y="1162"/>
                <a:ext cx="1587" cy="433"/>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0924" name="Rectangle 7">
                <a:extLst>
                  <a:ext uri="{FF2B5EF4-FFF2-40B4-BE49-F238E27FC236}">
                    <a16:creationId xmlns:a16="http://schemas.microsoft.com/office/drawing/2014/main" id="{FA1A9DB6-D712-4655-977C-67F77E71FC8B}"/>
                  </a:ext>
                </a:extLst>
              </p:cNvPr>
              <p:cNvSpPr>
                <a:spLocks noChangeArrowheads="1"/>
              </p:cNvSpPr>
              <p:nvPr/>
            </p:nvSpPr>
            <p:spPr bwMode="auto">
              <a:xfrm>
                <a:off x="99" y="1525"/>
                <a:ext cx="1588" cy="1089"/>
              </a:xfrm>
              <a:prstGeom prst="rect">
                <a:avLst/>
              </a:prstGeom>
              <a:gradFill rotWithShape="1">
                <a:gsLst>
                  <a:gs pos="0">
                    <a:srgbClr val="999999"/>
                  </a:gs>
                  <a:gs pos="50000">
                    <a:srgbClr val="D0CFCF"/>
                  </a:gs>
                  <a:gs pos="100000">
                    <a:srgbClr val="999999"/>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0925" name="AutoShape 8">
                <a:extLst>
                  <a:ext uri="{FF2B5EF4-FFF2-40B4-BE49-F238E27FC236}">
                    <a16:creationId xmlns:a16="http://schemas.microsoft.com/office/drawing/2014/main" id="{C5783BAB-A76D-45F7-AB84-A4288B54A258}"/>
                  </a:ext>
                </a:extLst>
              </p:cNvPr>
              <p:cNvSpPr>
                <a:spLocks noChangeArrowheads="1"/>
              </p:cNvSpPr>
              <p:nvPr/>
            </p:nvSpPr>
            <p:spPr bwMode="auto">
              <a:xfrm>
                <a:off x="122" y="1553"/>
                <a:ext cx="1542" cy="1032"/>
              </a:xfrm>
              <a:prstGeom prst="roundRect">
                <a:avLst>
                  <a:gd name="adj" fmla="val 5523"/>
                </a:avLst>
              </a:prstGeom>
              <a:gradFill rotWithShape="1">
                <a:gsLst>
                  <a:gs pos="0">
                    <a:srgbClr val="C8C8C7"/>
                  </a:gs>
                  <a:gs pos="50000">
                    <a:srgbClr val="F0F0F0"/>
                  </a:gs>
                  <a:gs pos="100000">
                    <a:srgbClr val="C8C8C7"/>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nvGrpSpPr>
              <p:cNvPr id="80926" name="Rectangle 9">
                <a:extLst>
                  <a:ext uri="{FF2B5EF4-FFF2-40B4-BE49-F238E27FC236}">
                    <a16:creationId xmlns:a16="http://schemas.microsoft.com/office/drawing/2014/main" id="{A1D1AE28-6F9F-40A1-91BD-922490733E8A}"/>
                  </a:ext>
                </a:extLst>
              </p:cNvPr>
              <p:cNvGrpSpPr>
                <a:grpSpLocks/>
              </p:cNvGrpSpPr>
              <p:nvPr/>
            </p:nvGrpSpPr>
            <p:grpSpPr bwMode="auto">
              <a:xfrm>
                <a:off x="96" y="1521"/>
                <a:ext cx="1597" cy="84"/>
                <a:chOff x="152400" y="2414016"/>
                <a:chExt cx="2194560" cy="134112"/>
              </a:xfrm>
            </p:grpSpPr>
            <p:pic>
              <p:nvPicPr>
                <p:cNvPr id="80927" name="Rectangle 9">
                  <a:extLst>
                    <a:ext uri="{FF2B5EF4-FFF2-40B4-BE49-F238E27FC236}">
                      <a16:creationId xmlns:a16="http://schemas.microsoft.com/office/drawing/2014/main" id="{F819380F-7E30-4967-AA8B-B61E8BF631E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14016"/>
                  <a:ext cx="2194560" cy="1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8" name="Text Box 72">
                  <a:extLst>
                    <a:ext uri="{FF2B5EF4-FFF2-40B4-BE49-F238E27FC236}">
                      <a16:creationId xmlns:a16="http://schemas.microsoft.com/office/drawing/2014/main" id="{1A3521DE-DE3F-477A-BB01-00377945E4EE}"/>
                    </a:ext>
                  </a:extLst>
                </p:cNvPr>
                <p:cNvSpPr txBox="1">
                  <a:spLocks noChangeArrowheads="1"/>
                </p:cNvSpPr>
                <p:nvPr/>
              </p:nvSpPr>
              <p:spPr bwMode="auto">
                <a:xfrm>
                  <a:off x="157163" y="2420938"/>
                  <a:ext cx="21828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grpSp>
        </p:grpSp>
        <p:sp>
          <p:nvSpPr>
            <p:cNvPr id="80913" name="Rectangle 73">
              <a:extLst>
                <a:ext uri="{FF2B5EF4-FFF2-40B4-BE49-F238E27FC236}">
                  <a16:creationId xmlns:a16="http://schemas.microsoft.com/office/drawing/2014/main" id="{BC015BC7-92E4-41B3-BF36-F70E35B6D691}"/>
                </a:ext>
              </a:extLst>
            </p:cNvPr>
            <p:cNvSpPr>
              <a:spLocks noChangeArrowheads="1"/>
            </p:cNvSpPr>
            <p:nvPr/>
          </p:nvSpPr>
          <p:spPr bwMode="auto">
            <a:xfrm>
              <a:off x="703" y="1434"/>
              <a:ext cx="6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ea typeface="黑体" panose="02010609060101010101" pitchFamily="49" charset="-122"/>
                </a:rPr>
                <a:t>SCA6</a:t>
              </a:r>
            </a:p>
          </p:txBody>
        </p:sp>
        <p:sp>
          <p:nvSpPr>
            <p:cNvPr id="80914" name="Rectangle 74">
              <a:extLst>
                <a:ext uri="{FF2B5EF4-FFF2-40B4-BE49-F238E27FC236}">
                  <a16:creationId xmlns:a16="http://schemas.microsoft.com/office/drawing/2014/main" id="{5A7F62F6-4996-4FBE-8472-D35D085AA384}"/>
                </a:ext>
              </a:extLst>
            </p:cNvPr>
            <p:cNvSpPr>
              <a:spLocks noChangeArrowheads="1"/>
            </p:cNvSpPr>
            <p:nvPr/>
          </p:nvSpPr>
          <p:spPr bwMode="auto">
            <a:xfrm>
              <a:off x="703" y="2297"/>
              <a:ext cx="6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ea typeface="黑体" panose="02010609060101010101" pitchFamily="49" charset="-122"/>
                </a:rPr>
                <a:t>SCA7</a:t>
              </a:r>
            </a:p>
          </p:txBody>
        </p:sp>
        <p:sp>
          <p:nvSpPr>
            <p:cNvPr id="80915" name="Rectangle 75">
              <a:extLst>
                <a:ext uri="{FF2B5EF4-FFF2-40B4-BE49-F238E27FC236}">
                  <a16:creationId xmlns:a16="http://schemas.microsoft.com/office/drawing/2014/main" id="{9B1607B3-5DA2-4D7F-8A7F-AEB72E48EDEE}"/>
                </a:ext>
              </a:extLst>
            </p:cNvPr>
            <p:cNvSpPr>
              <a:spLocks noChangeArrowheads="1"/>
            </p:cNvSpPr>
            <p:nvPr/>
          </p:nvSpPr>
          <p:spPr bwMode="auto">
            <a:xfrm>
              <a:off x="1791" y="2160"/>
              <a:ext cx="371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眼肌麻痹、锥体束和锥体外系体征、</a:t>
              </a:r>
            </a:p>
            <a:p>
              <a:pPr eaLnBrk="1" hangingPunct="1">
                <a:spcBef>
                  <a:spcPct val="0"/>
                </a:spcBef>
              </a:pPr>
              <a:r>
                <a:rPr lang="zh-CN" altLang="en-US" b="1">
                  <a:latin typeface="Arial" panose="020B0604020202020204" pitchFamily="34" charset="0"/>
                </a:rPr>
                <a:t>振动觉减弱、视力下降、视网膜变性</a:t>
              </a:r>
            </a:p>
          </p:txBody>
        </p:sp>
        <p:sp>
          <p:nvSpPr>
            <p:cNvPr id="80916" name="Rectangle 76">
              <a:extLst>
                <a:ext uri="{FF2B5EF4-FFF2-40B4-BE49-F238E27FC236}">
                  <a16:creationId xmlns:a16="http://schemas.microsoft.com/office/drawing/2014/main" id="{1F4CACF3-A703-46D9-8A32-DAA64609D424}"/>
                </a:ext>
              </a:extLst>
            </p:cNvPr>
            <p:cNvSpPr>
              <a:spLocks noChangeArrowheads="1"/>
            </p:cNvSpPr>
            <p:nvPr/>
          </p:nvSpPr>
          <p:spPr bwMode="auto">
            <a:xfrm>
              <a:off x="748" y="2931"/>
              <a:ext cx="6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ea typeface="黑体" panose="02010609060101010101" pitchFamily="49" charset="-122"/>
                </a:rPr>
                <a:t>SCA8</a:t>
              </a:r>
            </a:p>
          </p:txBody>
        </p:sp>
        <p:sp>
          <p:nvSpPr>
            <p:cNvPr id="80917" name="AutoShape 6">
              <a:extLst>
                <a:ext uri="{FF2B5EF4-FFF2-40B4-BE49-F238E27FC236}">
                  <a16:creationId xmlns:a16="http://schemas.microsoft.com/office/drawing/2014/main" id="{3AA7D53C-21A7-4580-A4FA-40BD7FC05115}"/>
                </a:ext>
              </a:extLst>
            </p:cNvPr>
            <p:cNvSpPr>
              <a:spLocks noChangeArrowheads="1"/>
            </p:cNvSpPr>
            <p:nvPr/>
          </p:nvSpPr>
          <p:spPr bwMode="auto">
            <a:xfrm>
              <a:off x="476" y="2115"/>
              <a:ext cx="5148" cy="45"/>
            </a:xfrm>
            <a:prstGeom prst="roundRect">
              <a:avLst>
                <a:gd name="adj" fmla="val 50000"/>
              </a:avLst>
            </a:prstGeom>
            <a:solidFill>
              <a:srgbClr val="99CCFF">
                <a:alpha val="59999"/>
              </a:srgbClr>
            </a:solidFill>
            <a:ln w="19050">
              <a:solidFill>
                <a:schemeClr val="bg1"/>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1800" b="1">
                <a:latin typeface="Arial" panose="020B0604020202020204" pitchFamily="34" charset="0"/>
              </a:endParaRPr>
            </a:p>
          </p:txBody>
        </p:sp>
        <p:sp>
          <p:nvSpPr>
            <p:cNvPr id="80918" name="Rectangle 79">
              <a:extLst>
                <a:ext uri="{FF2B5EF4-FFF2-40B4-BE49-F238E27FC236}">
                  <a16:creationId xmlns:a16="http://schemas.microsoft.com/office/drawing/2014/main" id="{2F113079-02AD-4841-B1EA-8A4EB4822B61}"/>
                </a:ext>
              </a:extLst>
            </p:cNvPr>
            <p:cNvSpPr>
              <a:spLocks noChangeArrowheads="1"/>
            </p:cNvSpPr>
            <p:nvPr/>
          </p:nvSpPr>
          <p:spPr bwMode="auto">
            <a:xfrm>
              <a:off x="1837" y="2795"/>
              <a:ext cx="242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振动觉减退、反射</a:t>
              </a:r>
              <a:r>
                <a:rPr lang="zh-CN" altLang="en-US" b="1"/>
                <a:t>亢进</a:t>
              </a:r>
              <a:r>
                <a:rPr lang="zh-CN" altLang="en-US"/>
                <a:t> </a:t>
              </a:r>
              <a:endParaRPr lang="zh-CN" altLang="en-US" b="1">
                <a:latin typeface="Arial" panose="020B0604020202020204" pitchFamily="34" charset="0"/>
              </a:endParaRPr>
            </a:p>
            <a:p>
              <a:pPr eaLnBrk="1" hangingPunct="1">
                <a:spcBef>
                  <a:spcPct val="0"/>
                </a:spcBef>
              </a:pPr>
              <a:r>
                <a:rPr lang="zh-CN" altLang="en-US" b="1">
                  <a:latin typeface="Arial" panose="020B0604020202020204" pitchFamily="34" charset="0"/>
                </a:rPr>
                <a:t>病情进展缓慢</a:t>
              </a:r>
            </a:p>
          </p:txBody>
        </p:sp>
        <p:sp>
          <p:nvSpPr>
            <p:cNvPr id="80919" name="Rectangle 81">
              <a:extLst>
                <a:ext uri="{FF2B5EF4-FFF2-40B4-BE49-F238E27FC236}">
                  <a16:creationId xmlns:a16="http://schemas.microsoft.com/office/drawing/2014/main" id="{26B74FE7-9749-4563-864E-153B6D3C576F}"/>
                </a:ext>
              </a:extLst>
            </p:cNvPr>
            <p:cNvSpPr>
              <a:spLocks noChangeArrowheads="1"/>
            </p:cNvSpPr>
            <p:nvPr/>
          </p:nvSpPr>
          <p:spPr bwMode="auto">
            <a:xfrm>
              <a:off x="657" y="3521"/>
              <a:ext cx="78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ea typeface="黑体" panose="02010609060101010101" pitchFamily="49" charset="-122"/>
                </a:rPr>
                <a:t>SCA10</a:t>
              </a:r>
            </a:p>
          </p:txBody>
        </p:sp>
        <p:sp>
          <p:nvSpPr>
            <p:cNvPr id="80920" name="Rectangle 82">
              <a:extLst>
                <a:ext uri="{FF2B5EF4-FFF2-40B4-BE49-F238E27FC236}">
                  <a16:creationId xmlns:a16="http://schemas.microsoft.com/office/drawing/2014/main" id="{C35DE7D0-C9B4-448F-B62B-AEC014F1A825}"/>
                </a:ext>
              </a:extLst>
            </p:cNvPr>
            <p:cNvSpPr>
              <a:spLocks noChangeArrowheads="1"/>
            </p:cNvSpPr>
            <p:nvPr/>
          </p:nvSpPr>
          <p:spPr bwMode="auto">
            <a:xfrm>
              <a:off x="1837" y="3385"/>
              <a:ext cx="191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纯小脑性共济失调</a:t>
              </a:r>
            </a:p>
            <a:p>
              <a:pPr eaLnBrk="1" hangingPunct="1">
                <a:spcBef>
                  <a:spcPct val="0"/>
                </a:spcBef>
              </a:pPr>
              <a:r>
                <a:rPr lang="zh-CN" altLang="en-US" b="1">
                  <a:latin typeface="Arial" panose="020B0604020202020204" pitchFamily="34" charset="0"/>
                </a:rPr>
                <a:t>可有癫痫发作</a:t>
              </a:r>
            </a:p>
          </p:txBody>
        </p:sp>
        <p:sp>
          <p:nvSpPr>
            <p:cNvPr id="80921" name="AutoShape 6">
              <a:extLst>
                <a:ext uri="{FF2B5EF4-FFF2-40B4-BE49-F238E27FC236}">
                  <a16:creationId xmlns:a16="http://schemas.microsoft.com/office/drawing/2014/main" id="{66987AB4-335B-4494-A0F8-393851EA09EF}"/>
                </a:ext>
              </a:extLst>
            </p:cNvPr>
            <p:cNvSpPr>
              <a:spLocks noChangeArrowheads="1"/>
            </p:cNvSpPr>
            <p:nvPr/>
          </p:nvSpPr>
          <p:spPr bwMode="auto">
            <a:xfrm>
              <a:off x="476" y="2750"/>
              <a:ext cx="5148" cy="45"/>
            </a:xfrm>
            <a:prstGeom prst="roundRect">
              <a:avLst>
                <a:gd name="adj" fmla="val 50000"/>
              </a:avLst>
            </a:prstGeom>
            <a:solidFill>
              <a:srgbClr val="99CCFF">
                <a:alpha val="59999"/>
              </a:srgbClr>
            </a:solidFill>
            <a:ln w="19050">
              <a:solidFill>
                <a:schemeClr val="bg1"/>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1800" b="1">
                <a:latin typeface="Arial" panose="020B0604020202020204" pitchFamily="34" charset="0"/>
              </a:endParaRPr>
            </a:p>
          </p:txBody>
        </p:sp>
        <p:sp>
          <p:nvSpPr>
            <p:cNvPr id="80922" name="AutoShape 6">
              <a:extLst>
                <a:ext uri="{FF2B5EF4-FFF2-40B4-BE49-F238E27FC236}">
                  <a16:creationId xmlns:a16="http://schemas.microsoft.com/office/drawing/2014/main" id="{18E3F510-0B92-4F21-A1D2-F0702EB20C08}"/>
                </a:ext>
              </a:extLst>
            </p:cNvPr>
            <p:cNvSpPr>
              <a:spLocks noChangeArrowheads="1"/>
            </p:cNvSpPr>
            <p:nvPr/>
          </p:nvSpPr>
          <p:spPr bwMode="auto">
            <a:xfrm>
              <a:off x="476" y="3385"/>
              <a:ext cx="5148" cy="45"/>
            </a:xfrm>
            <a:prstGeom prst="roundRect">
              <a:avLst>
                <a:gd name="adj" fmla="val 50000"/>
              </a:avLst>
            </a:prstGeom>
            <a:solidFill>
              <a:srgbClr val="99CCFF">
                <a:alpha val="59999"/>
              </a:srgbClr>
            </a:solidFill>
            <a:ln w="19050">
              <a:solidFill>
                <a:schemeClr val="bg1"/>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1800" b="1">
                <a:latin typeface="Arial" panose="020B0604020202020204" pitchFamily="34" charset="0"/>
              </a:endParaRPr>
            </a:p>
          </p:txBody>
        </p:sp>
      </p:grpSp>
      <p:grpSp>
        <p:nvGrpSpPr>
          <p:cNvPr id="80900" name="Group 91">
            <a:extLst>
              <a:ext uri="{FF2B5EF4-FFF2-40B4-BE49-F238E27FC236}">
                <a16:creationId xmlns:a16="http://schemas.microsoft.com/office/drawing/2014/main" id="{1DDB9D8C-1EC5-4345-BFD4-24C49E2E33B0}"/>
              </a:ext>
            </a:extLst>
          </p:cNvPr>
          <p:cNvGrpSpPr>
            <a:grpSpLocks/>
          </p:cNvGrpSpPr>
          <p:nvPr/>
        </p:nvGrpSpPr>
        <p:grpSpPr bwMode="auto">
          <a:xfrm>
            <a:off x="1774825" y="620713"/>
            <a:ext cx="7327900" cy="685800"/>
            <a:chOff x="144" y="384"/>
            <a:chExt cx="4616" cy="432"/>
          </a:xfrm>
        </p:grpSpPr>
        <p:sp>
          <p:nvSpPr>
            <p:cNvPr id="80905" name="Rectangle 92">
              <a:hlinkClick r:id="rId3" action="ppaction://hlinksldjump"/>
              <a:extLst>
                <a:ext uri="{FF2B5EF4-FFF2-40B4-BE49-F238E27FC236}">
                  <a16:creationId xmlns:a16="http://schemas.microsoft.com/office/drawing/2014/main" id="{8B7F0875-7592-4483-AF7A-1ACF3D038B40}"/>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80906" name="Picture 93" descr="图片1">
              <a:extLst>
                <a:ext uri="{FF2B5EF4-FFF2-40B4-BE49-F238E27FC236}">
                  <a16:creationId xmlns:a16="http://schemas.microsoft.com/office/drawing/2014/main" id="{CFC1F344-3529-43BE-AF6C-C272588EDA7F}"/>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1" name="Rectangle 94">
            <a:extLst>
              <a:ext uri="{FF2B5EF4-FFF2-40B4-BE49-F238E27FC236}">
                <a16:creationId xmlns:a16="http://schemas.microsoft.com/office/drawing/2014/main" id="{B2AB1AE9-C20F-43FD-AF0E-186CF1D3603E}"/>
              </a:ext>
            </a:extLst>
          </p:cNvPr>
          <p:cNvSpPr>
            <a:spLocks noChangeArrowheads="1"/>
          </p:cNvSpPr>
          <p:nvPr/>
        </p:nvSpPr>
        <p:spPr bwMode="auto">
          <a:xfrm>
            <a:off x="6024564" y="1412875"/>
            <a:ext cx="1627369" cy="52322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亚型特点</a:t>
            </a:r>
          </a:p>
        </p:txBody>
      </p:sp>
      <p:grpSp>
        <p:nvGrpSpPr>
          <p:cNvPr id="80902" name="Group 95">
            <a:extLst>
              <a:ext uri="{FF2B5EF4-FFF2-40B4-BE49-F238E27FC236}">
                <a16:creationId xmlns:a16="http://schemas.microsoft.com/office/drawing/2014/main" id="{4F13885F-982A-498A-BFF7-55311992B69D}"/>
              </a:ext>
            </a:extLst>
          </p:cNvPr>
          <p:cNvGrpSpPr>
            <a:grpSpLocks/>
          </p:cNvGrpSpPr>
          <p:nvPr/>
        </p:nvGrpSpPr>
        <p:grpSpPr bwMode="auto">
          <a:xfrm>
            <a:off x="1752601" y="1371601"/>
            <a:ext cx="2759075" cy="519113"/>
            <a:chOff x="144" y="816"/>
            <a:chExt cx="2688" cy="342"/>
          </a:xfrm>
        </p:grpSpPr>
        <p:sp>
          <p:nvSpPr>
            <p:cNvPr id="80903" name="Rectangle 96">
              <a:extLst>
                <a:ext uri="{FF2B5EF4-FFF2-40B4-BE49-F238E27FC236}">
                  <a16:creationId xmlns:a16="http://schemas.microsoft.com/office/drawing/2014/main" id="{10F7F67B-266D-4450-B3E2-F74006FE3490}"/>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80904" name="Line 97">
              <a:extLst>
                <a:ext uri="{FF2B5EF4-FFF2-40B4-BE49-F238E27FC236}">
                  <a16:creationId xmlns:a16="http://schemas.microsoft.com/office/drawing/2014/main" id="{E3805F6F-B542-4276-9760-47958465BF44}"/>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a:extLst>
              <a:ext uri="{FF2B5EF4-FFF2-40B4-BE49-F238E27FC236}">
                <a16:creationId xmlns:a16="http://schemas.microsoft.com/office/drawing/2014/main" id="{6AADE544-96AC-4069-88F7-EFD23EE478EF}"/>
              </a:ext>
            </a:extLst>
          </p:cNvPr>
          <p:cNvGrpSpPr>
            <a:grpSpLocks/>
          </p:cNvGrpSpPr>
          <p:nvPr/>
        </p:nvGrpSpPr>
        <p:grpSpPr bwMode="auto">
          <a:xfrm>
            <a:off x="1524000" y="381000"/>
            <a:ext cx="228600" cy="6248400"/>
            <a:chOff x="0" y="240"/>
            <a:chExt cx="144" cy="3936"/>
          </a:xfrm>
        </p:grpSpPr>
        <p:grpSp>
          <p:nvGrpSpPr>
            <p:cNvPr id="81930" name="Group 3">
              <a:extLst>
                <a:ext uri="{FF2B5EF4-FFF2-40B4-BE49-F238E27FC236}">
                  <a16:creationId xmlns:a16="http://schemas.microsoft.com/office/drawing/2014/main" id="{572D299C-70CF-4737-922E-B635C98F081C}"/>
                </a:ext>
              </a:extLst>
            </p:cNvPr>
            <p:cNvGrpSpPr>
              <a:grpSpLocks/>
            </p:cNvGrpSpPr>
            <p:nvPr/>
          </p:nvGrpSpPr>
          <p:grpSpPr bwMode="auto">
            <a:xfrm>
              <a:off x="0" y="240"/>
              <a:ext cx="96" cy="3936"/>
              <a:chOff x="-8" y="768"/>
              <a:chExt cx="136" cy="3552"/>
            </a:xfrm>
          </p:grpSpPr>
          <p:sp>
            <p:nvSpPr>
              <p:cNvPr id="81932" name="Rectangle 4">
                <a:extLst>
                  <a:ext uri="{FF2B5EF4-FFF2-40B4-BE49-F238E27FC236}">
                    <a16:creationId xmlns:a16="http://schemas.microsoft.com/office/drawing/2014/main" id="{8B47ADB1-65C2-4C32-B7FB-219B3C7D991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1933" name="Line 5">
                <a:extLst>
                  <a:ext uri="{FF2B5EF4-FFF2-40B4-BE49-F238E27FC236}">
                    <a16:creationId xmlns:a16="http://schemas.microsoft.com/office/drawing/2014/main" id="{1ACEEB55-8303-4A8F-A5A3-BCFEEEB00AD8}"/>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1931" name="Line 18">
              <a:extLst>
                <a:ext uri="{FF2B5EF4-FFF2-40B4-BE49-F238E27FC236}">
                  <a16:creationId xmlns:a16="http://schemas.microsoft.com/office/drawing/2014/main" id="{5603856F-0886-465F-81E8-A7BE7E429F7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81923" name="AutoShape 5">
            <a:extLst>
              <a:ext uri="{FF2B5EF4-FFF2-40B4-BE49-F238E27FC236}">
                <a16:creationId xmlns:a16="http://schemas.microsoft.com/office/drawing/2014/main" id="{E1C08259-A5C8-4070-BF7C-7EE9E0C67D1D}"/>
              </a:ext>
            </a:extLst>
          </p:cNvPr>
          <p:cNvSpPr>
            <a:spLocks noChangeArrowheads="1"/>
          </p:cNvSpPr>
          <p:nvPr/>
        </p:nvSpPr>
        <p:spPr bwMode="auto">
          <a:xfrm>
            <a:off x="2352676" y="1987551"/>
            <a:ext cx="6048375" cy="4537075"/>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endParaRPr lang="en-US" altLang="zh-CN" sz="900" b="1"/>
          </a:p>
          <a:p>
            <a:pPr eaLnBrk="1" hangingPunct="1">
              <a:spcBef>
                <a:spcPct val="0"/>
              </a:spcBef>
            </a:pPr>
            <a:r>
              <a:rPr lang="en-US" altLang="zh-CN" b="1"/>
              <a:t>CT</a:t>
            </a:r>
            <a:r>
              <a:rPr lang="zh-CN" altLang="en-US" b="1"/>
              <a:t>或</a:t>
            </a:r>
            <a:r>
              <a:rPr lang="en-US" altLang="zh-CN" b="1"/>
              <a:t>MRI</a:t>
            </a:r>
            <a:r>
              <a:rPr lang="zh-CN" altLang="en-US" b="1"/>
              <a:t>示小脑及脑干萎缩</a:t>
            </a:r>
          </a:p>
          <a:p>
            <a:pPr eaLnBrk="1" hangingPunct="1">
              <a:spcBef>
                <a:spcPct val="0"/>
              </a:spcBef>
              <a:buFont typeface="Times New Roman" panose="02020603050405020304" pitchFamily="18" charset="0"/>
              <a:buNone/>
            </a:pPr>
            <a:r>
              <a:rPr lang="zh-CN" altLang="en-US" b="1"/>
              <a:t> </a:t>
            </a:r>
          </a:p>
          <a:p>
            <a:pPr eaLnBrk="1" hangingPunct="1">
              <a:spcBef>
                <a:spcPct val="0"/>
              </a:spcBef>
              <a:buClr>
                <a:schemeClr val="hlink"/>
              </a:buClr>
              <a:buFont typeface="Wingdings" panose="05000000000000000000" pitchFamily="2" charset="2"/>
              <a:buChar char="Ø"/>
            </a:pPr>
            <a:r>
              <a:rPr lang="zh-CN" altLang="en-US" b="1"/>
              <a:t>脑干诱发电位异常</a:t>
            </a:r>
          </a:p>
          <a:p>
            <a:pPr eaLnBrk="1" hangingPunct="1">
              <a:spcBef>
                <a:spcPct val="0"/>
              </a:spcBef>
              <a:buClr>
                <a:schemeClr val="hlink"/>
              </a:buClr>
              <a:buFont typeface="Wingdings" panose="05000000000000000000" pitchFamily="2" charset="2"/>
              <a:buChar char="Ø"/>
            </a:pPr>
            <a:endParaRPr lang="zh-CN" altLang="en-US" b="1"/>
          </a:p>
          <a:p>
            <a:pPr eaLnBrk="1" hangingPunct="1">
              <a:spcBef>
                <a:spcPct val="0"/>
              </a:spcBef>
              <a:buClr>
                <a:schemeClr val="hlink"/>
              </a:buClr>
              <a:buFont typeface="Wingdings" panose="05000000000000000000" pitchFamily="2" charset="2"/>
              <a:buChar char="Ø"/>
            </a:pPr>
            <a:r>
              <a:rPr lang="zh-CN" altLang="en-US" b="1"/>
              <a:t>肌电图示周围神经损害 </a:t>
            </a:r>
          </a:p>
          <a:p>
            <a:pPr eaLnBrk="1" hangingPunct="1">
              <a:spcBef>
                <a:spcPct val="0"/>
              </a:spcBef>
              <a:buClr>
                <a:schemeClr val="hlink"/>
              </a:buClr>
              <a:buFont typeface="Wingdings" panose="05000000000000000000" pitchFamily="2" charset="2"/>
              <a:buChar char="Ø"/>
            </a:pPr>
            <a:endParaRPr lang="zh-CN" altLang="en-US" b="1"/>
          </a:p>
          <a:p>
            <a:pPr eaLnBrk="1" hangingPunct="1">
              <a:spcBef>
                <a:spcPct val="0"/>
              </a:spcBef>
              <a:buClr>
                <a:schemeClr val="hlink"/>
              </a:buClr>
              <a:buFont typeface="Wingdings" panose="05000000000000000000" pitchFamily="2" charset="2"/>
              <a:buChar char="Ø"/>
            </a:pPr>
            <a:r>
              <a:rPr lang="zh-CN" altLang="en-US" b="1"/>
              <a:t>脑脊液检查正常 </a:t>
            </a:r>
          </a:p>
          <a:p>
            <a:pPr eaLnBrk="1" hangingPunct="1">
              <a:spcBef>
                <a:spcPct val="0"/>
              </a:spcBef>
              <a:buClr>
                <a:schemeClr val="hlink"/>
              </a:buClr>
              <a:buFont typeface="Wingdings" panose="05000000000000000000" pitchFamily="2" charset="2"/>
              <a:buChar char="Ø"/>
            </a:pPr>
            <a:endParaRPr lang="zh-CN" altLang="en-US" b="1"/>
          </a:p>
          <a:p>
            <a:pPr eaLnBrk="1" hangingPunct="1">
              <a:spcBef>
                <a:spcPct val="0"/>
              </a:spcBef>
              <a:buClr>
                <a:schemeClr val="hlink"/>
              </a:buClr>
              <a:buFont typeface="Wingdings" panose="05000000000000000000" pitchFamily="2" charset="2"/>
              <a:buChar char="Ø"/>
            </a:pPr>
            <a:r>
              <a:rPr lang="zh-CN" altLang="en-US" b="1"/>
              <a:t>分子遗传学检查</a:t>
            </a:r>
          </a:p>
          <a:p>
            <a:pPr lvl="1" eaLnBrk="1" hangingPunct="1">
              <a:spcBef>
                <a:spcPct val="0"/>
              </a:spcBef>
            </a:pPr>
            <a:endParaRPr lang="en-US" altLang="zh-CN" b="1"/>
          </a:p>
        </p:txBody>
      </p:sp>
      <p:grpSp>
        <p:nvGrpSpPr>
          <p:cNvPr id="81924" name="Group 56">
            <a:extLst>
              <a:ext uri="{FF2B5EF4-FFF2-40B4-BE49-F238E27FC236}">
                <a16:creationId xmlns:a16="http://schemas.microsoft.com/office/drawing/2014/main" id="{6B8ECA67-AF7D-4C31-B85C-3820EC34D3C2}"/>
              </a:ext>
            </a:extLst>
          </p:cNvPr>
          <p:cNvGrpSpPr>
            <a:grpSpLocks/>
          </p:cNvGrpSpPr>
          <p:nvPr/>
        </p:nvGrpSpPr>
        <p:grpSpPr bwMode="auto">
          <a:xfrm>
            <a:off x="1774825" y="620713"/>
            <a:ext cx="7327900" cy="685800"/>
            <a:chOff x="144" y="384"/>
            <a:chExt cx="4616" cy="432"/>
          </a:xfrm>
        </p:grpSpPr>
        <p:sp>
          <p:nvSpPr>
            <p:cNvPr id="81928" name="Rectangle 57">
              <a:hlinkClick r:id="rId2" action="ppaction://hlinksldjump"/>
              <a:extLst>
                <a:ext uri="{FF2B5EF4-FFF2-40B4-BE49-F238E27FC236}">
                  <a16:creationId xmlns:a16="http://schemas.microsoft.com/office/drawing/2014/main" id="{799FA1A1-5802-4FC3-9DF3-A72AC7088C08}"/>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81929" name="Picture 58" descr="图片1">
              <a:extLst>
                <a:ext uri="{FF2B5EF4-FFF2-40B4-BE49-F238E27FC236}">
                  <a16:creationId xmlns:a16="http://schemas.microsoft.com/office/drawing/2014/main" id="{28871990-FEDB-4289-8C29-D9F1246B90D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925" name="Group 59">
            <a:extLst>
              <a:ext uri="{FF2B5EF4-FFF2-40B4-BE49-F238E27FC236}">
                <a16:creationId xmlns:a16="http://schemas.microsoft.com/office/drawing/2014/main" id="{0D1EF312-14AA-4B06-ABE9-E5D117A0B8DC}"/>
              </a:ext>
            </a:extLst>
          </p:cNvPr>
          <p:cNvGrpSpPr>
            <a:grpSpLocks/>
          </p:cNvGrpSpPr>
          <p:nvPr/>
        </p:nvGrpSpPr>
        <p:grpSpPr bwMode="auto">
          <a:xfrm>
            <a:off x="1752601" y="1371601"/>
            <a:ext cx="2759075" cy="519113"/>
            <a:chOff x="144" y="816"/>
            <a:chExt cx="2688" cy="342"/>
          </a:xfrm>
        </p:grpSpPr>
        <p:sp>
          <p:nvSpPr>
            <p:cNvPr id="81926" name="Rectangle 60">
              <a:extLst>
                <a:ext uri="{FF2B5EF4-FFF2-40B4-BE49-F238E27FC236}">
                  <a16:creationId xmlns:a16="http://schemas.microsoft.com/office/drawing/2014/main" id="{18B0A4EC-F229-40D3-9223-D620251F203A}"/>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  </a:t>
              </a:r>
            </a:p>
          </p:txBody>
        </p:sp>
        <p:sp>
          <p:nvSpPr>
            <p:cNvPr id="81927" name="Line 61">
              <a:extLst>
                <a:ext uri="{FF2B5EF4-FFF2-40B4-BE49-F238E27FC236}">
                  <a16:creationId xmlns:a16="http://schemas.microsoft.com/office/drawing/2014/main" id="{C55F08AE-DF33-4705-B011-E1F4D1BF05C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a:extLst>
              <a:ext uri="{FF2B5EF4-FFF2-40B4-BE49-F238E27FC236}">
                <a16:creationId xmlns:a16="http://schemas.microsoft.com/office/drawing/2014/main" id="{BEC5C3A4-1C56-4FA9-9CA5-EC15F7E16439}"/>
              </a:ext>
            </a:extLst>
          </p:cNvPr>
          <p:cNvGrpSpPr>
            <a:grpSpLocks/>
          </p:cNvGrpSpPr>
          <p:nvPr/>
        </p:nvGrpSpPr>
        <p:grpSpPr bwMode="auto">
          <a:xfrm>
            <a:off x="1524000" y="381000"/>
            <a:ext cx="228600" cy="6248400"/>
            <a:chOff x="0" y="240"/>
            <a:chExt cx="144" cy="3936"/>
          </a:xfrm>
        </p:grpSpPr>
        <p:grpSp>
          <p:nvGrpSpPr>
            <p:cNvPr id="82961" name="Group 3">
              <a:extLst>
                <a:ext uri="{FF2B5EF4-FFF2-40B4-BE49-F238E27FC236}">
                  <a16:creationId xmlns:a16="http://schemas.microsoft.com/office/drawing/2014/main" id="{1A8A75AD-5890-43A7-B974-D9A9194C73DF}"/>
                </a:ext>
              </a:extLst>
            </p:cNvPr>
            <p:cNvGrpSpPr>
              <a:grpSpLocks/>
            </p:cNvGrpSpPr>
            <p:nvPr/>
          </p:nvGrpSpPr>
          <p:grpSpPr bwMode="auto">
            <a:xfrm>
              <a:off x="0" y="240"/>
              <a:ext cx="96" cy="3936"/>
              <a:chOff x="-8" y="768"/>
              <a:chExt cx="136" cy="3552"/>
            </a:xfrm>
          </p:grpSpPr>
          <p:sp>
            <p:nvSpPr>
              <p:cNvPr id="82963" name="Rectangle 4">
                <a:extLst>
                  <a:ext uri="{FF2B5EF4-FFF2-40B4-BE49-F238E27FC236}">
                    <a16:creationId xmlns:a16="http://schemas.microsoft.com/office/drawing/2014/main" id="{B5D00292-6D2F-488E-9420-8F95783CCC7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2964" name="Line 5">
                <a:extLst>
                  <a:ext uri="{FF2B5EF4-FFF2-40B4-BE49-F238E27FC236}">
                    <a16:creationId xmlns:a16="http://schemas.microsoft.com/office/drawing/2014/main" id="{A9B56DEC-1BAB-48B5-A943-056F4952BA3B}"/>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2962" name="Line 18">
              <a:extLst>
                <a:ext uri="{FF2B5EF4-FFF2-40B4-BE49-F238E27FC236}">
                  <a16:creationId xmlns:a16="http://schemas.microsoft.com/office/drawing/2014/main" id="{D00D631B-C278-4A36-858C-DE62DD1002E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82947" name="AutoShape 5">
            <a:extLst>
              <a:ext uri="{FF2B5EF4-FFF2-40B4-BE49-F238E27FC236}">
                <a16:creationId xmlns:a16="http://schemas.microsoft.com/office/drawing/2014/main" id="{9E360D51-CF2F-42E9-B631-FC2EC03672DC}"/>
              </a:ext>
            </a:extLst>
          </p:cNvPr>
          <p:cNvSpPr>
            <a:spLocks noChangeArrowheads="1"/>
          </p:cNvSpPr>
          <p:nvPr/>
        </p:nvSpPr>
        <p:spPr bwMode="auto">
          <a:xfrm>
            <a:off x="1992313" y="2709863"/>
            <a:ext cx="8280400" cy="1871662"/>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共济失调病史</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家族史</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构音障碍、锥体束征及其他相关伴随症状和体征</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神经影像学</a:t>
            </a:r>
          </a:p>
        </p:txBody>
      </p:sp>
      <p:sp>
        <p:nvSpPr>
          <p:cNvPr id="82948" name="AutoShape 5">
            <a:extLst>
              <a:ext uri="{FF2B5EF4-FFF2-40B4-BE49-F238E27FC236}">
                <a16:creationId xmlns:a16="http://schemas.microsoft.com/office/drawing/2014/main" id="{E433D831-12EC-433A-9F0B-458DBECAFF39}"/>
              </a:ext>
            </a:extLst>
          </p:cNvPr>
          <p:cNvSpPr>
            <a:spLocks noChangeArrowheads="1"/>
          </p:cNvSpPr>
          <p:nvPr/>
        </p:nvSpPr>
        <p:spPr bwMode="auto">
          <a:xfrm>
            <a:off x="2063750" y="5516564"/>
            <a:ext cx="3600450" cy="503237"/>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zh-CN" altLang="en-US" b="1">
                <a:latin typeface="宋体" panose="02010600030101010101" pitchFamily="2" charset="-122"/>
              </a:rPr>
              <a:t>分子遗传学的检查   </a:t>
            </a:r>
          </a:p>
        </p:txBody>
      </p:sp>
      <p:grpSp>
        <p:nvGrpSpPr>
          <p:cNvPr id="82949" name="Group 20">
            <a:extLst>
              <a:ext uri="{FF2B5EF4-FFF2-40B4-BE49-F238E27FC236}">
                <a16:creationId xmlns:a16="http://schemas.microsoft.com/office/drawing/2014/main" id="{BDA66543-2931-4147-8969-010BDB15716F}"/>
              </a:ext>
            </a:extLst>
          </p:cNvPr>
          <p:cNvGrpSpPr>
            <a:grpSpLocks/>
          </p:cNvGrpSpPr>
          <p:nvPr/>
        </p:nvGrpSpPr>
        <p:grpSpPr bwMode="auto">
          <a:xfrm>
            <a:off x="1847851" y="1916114"/>
            <a:ext cx="3744913" cy="719137"/>
            <a:chOff x="1383" y="1253"/>
            <a:chExt cx="2359" cy="453"/>
          </a:xfrm>
        </p:grpSpPr>
        <p:sp>
          <p:nvSpPr>
            <p:cNvPr id="82959" name="AutoShape 2">
              <a:extLst>
                <a:ext uri="{FF2B5EF4-FFF2-40B4-BE49-F238E27FC236}">
                  <a16:creationId xmlns:a16="http://schemas.microsoft.com/office/drawing/2014/main" id="{B70C0D98-E775-4270-A1B4-0FDE02446470}"/>
                </a:ext>
              </a:extLst>
            </p:cNvPr>
            <p:cNvSpPr>
              <a:spLocks noChangeArrowheads="1"/>
            </p:cNvSpPr>
            <p:nvPr/>
          </p:nvSpPr>
          <p:spPr bwMode="auto">
            <a:xfrm>
              <a:off x="1383" y="1253"/>
              <a:ext cx="2359" cy="45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82960" name="AutoShape 2">
              <a:extLst>
                <a:ext uri="{FF2B5EF4-FFF2-40B4-BE49-F238E27FC236}">
                  <a16:creationId xmlns:a16="http://schemas.microsoft.com/office/drawing/2014/main" id="{0A94D656-D49B-48EB-B141-3439983A63C0}"/>
                </a:ext>
              </a:extLst>
            </p:cNvPr>
            <p:cNvSpPr>
              <a:spLocks noChangeArrowheads="1"/>
            </p:cNvSpPr>
            <p:nvPr/>
          </p:nvSpPr>
          <p:spPr bwMode="auto">
            <a:xfrm>
              <a:off x="1452" y="1298"/>
              <a:ext cx="2222" cy="36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r>
                <a:rPr lang="zh-CN" altLang="en-US" b="1">
                  <a:solidFill>
                    <a:schemeClr val="bg1"/>
                  </a:solidFill>
                </a:rPr>
                <a:t>临床诊断</a:t>
              </a:r>
            </a:p>
          </p:txBody>
        </p:sp>
      </p:grpSp>
      <p:grpSp>
        <p:nvGrpSpPr>
          <p:cNvPr id="82950" name="Group 21">
            <a:extLst>
              <a:ext uri="{FF2B5EF4-FFF2-40B4-BE49-F238E27FC236}">
                <a16:creationId xmlns:a16="http://schemas.microsoft.com/office/drawing/2014/main" id="{92367824-E745-48FE-BDEF-0DA98930F261}"/>
              </a:ext>
            </a:extLst>
          </p:cNvPr>
          <p:cNvGrpSpPr>
            <a:grpSpLocks/>
          </p:cNvGrpSpPr>
          <p:nvPr/>
        </p:nvGrpSpPr>
        <p:grpSpPr bwMode="auto">
          <a:xfrm>
            <a:off x="1774825" y="4652964"/>
            <a:ext cx="3816350" cy="719137"/>
            <a:chOff x="1383" y="1253"/>
            <a:chExt cx="2359" cy="453"/>
          </a:xfrm>
        </p:grpSpPr>
        <p:sp>
          <p:nvSpPr>
            <p:cNvPr id="82957" name="AutoShape 2">
              <a:extLst>
                <a:ext uri="{FF2B5EF4-FFF2-40B4-BE49-F238E27FC236}">
                  <a16:creationId xmlns:a16="http://schemas.microsoft.com/office/drawing/2014/main" id="{352E86E0-D15F-464D-8FED-5876D2328358}"/>
                </a:ext>
              </a:extLst>
            </p:cNvPr>
            <p:cNvSpPr>
              <a:spLocks noChangeArrowheads="1"/>
            </p:cNvSpPr>
            <p:nvPr/>
          </p:nvSpPr>
          <p:spPr bwMode="auto">
            <a:xfrm>
              <a:off x="1383" y="1253"/>
              <a:ext cx="2359" cy="45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82958" name="AutoShape 2">
              <a:extLst>
                <a:ext uri="{FF2B5EF4-FFF2-40B4-BE49-F238E27FC236}">
                  <a16:creationId xmlns:a16="http://schemas.microsoft.com/office/drawing/2014/main" id="{DF75DC2F-33E5-47CE-8E2E-A318B3D16BE7}"/>
                </a:ext>
              </a:extLst>
            </p:cNvPr>
            <p:cNvSpPr>
              <a:spLocks noChangeArrowheads="1"/>
            </p:cNvSpPr>
            <p:nvPr/>
          </p:nvSpPr>
          <p:spPr bwMode="auto">
            <a:xfrm>
              <a:off x="1452" y="1298"/>
              <a:ext cx="2224" cy="36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r>
                <a:rPr lang="zh-CN" altLang="en-US" b="1">
                  <a:solidFill>
                    <a:schemeClr val="bg1"/>
                  </a:solidFill>
                </a:rPr>
                <a:t>确诊及分型</a:t>
              </a:r>
            </a:p>
          </p:txBody>
        </p:sp>
      </p:grpSp>
      <p:grpSp>
        <p:nvGrpSpPr>
          <p:cNvPr id="82951" name="Group 24">
            <a:extLst>
              <a:ext uri="{FF2B5EF4-FFF2-40B4-BE49-F238E27FC236}">
                <a16:creationId xmlns:a16="http://schemas.microsoft.com/office/drawing/2014/main" id="{6334D629-7D29-4A3E-9C22-97D93B3B8106}"/>
              </a:ext>
            </a:extLst>
          </p:cNvPr>
          <p:cNvGrpSpPr>
            <a:grpSpLocks/>
          </p:cNvGrpSpPr>
          <p:nvPr/>
        </p:nvGrpSpPr>
        <p:grpSpPr bwMode="auto">
          <a:xfrm>
            <a:off x="1774825" y="620713"/>
            <a:ext cx="7327900" cy="685800"/>
            <a:chOff x="144" y="384"/>
            <a:chExt cx="4616" cy="432"/>
          </a:xfrm>
        </p:grpSpPr>
        <p:sp>
          <p:nvSpPr>
            <p:cNvPr id="82955" name="Rectangle 25">
              <a:hlinkClick r:id="rId2" action="ppaction://hlinksldjump"/>
              <a:extLst>
                <a:ext uri="{FF2B5EF4-FFF2-40B4-BE49-F238E27FC236}">
                  <a16:creationId xmlns:a16="http://schemas.microsoft.com/office/drawing/2014/main" id="{88AD4D24-D025-42B0-A7FB-85447AD01D7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82956" name="Picture 26" descr="图片1">
              <a:extLst>
                <a:ext uri="{FF2B5EF4-FFF2-40B4-BE49-F238E27FC236}">
                  <a16:creationId xmlns:a16="http://schemas.microsoft.com/office/drawing/2014/main" id="{5C7DBFF7-9B9B-4AB3-8B6F-9F28D1350D9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952" name="Group 27">
            <a:extLst>
              <a:ext uri="{FF2B5EF4-FFF2-40B4-BE49-F238E27FC236}">
                <a16:creationId xmlns:a16="http://schemas.microsoft.com/office/drawing/2014/main" id="{42E506E4-C50B-45F7-8069-1F176F5C5B09}"/>
              </a:ext>
            </a:extLst>
          </p:cNvPr>
          <p:cNvGrpSpPr>
            <a:grpSpLocks/>
          </p:cNvGrpSpPr>
          <p:nvPr/>
        </p:nvGrpSpPr>
        <p:grpSpPr bwMode="auto">
          <a:xfrm>
            <a:off x="1752601" y="1371601"/>
            <a:ext cx="2759075" cy="519113"/>
            <a:chOff x="144" y="816"/>
            <a:chExt cx="2688" cy="342"/>
          </a:xfrm>
        </p:grpSpPr>
        <p:sp>
          <p:nvSpPr>
            <p:cNvPr id="82953" name="Rectangle 28">
              <a:extLst>
                <a:ext uri="{FF2B5EF4-FFF2-40B4-BE49-F238E27FC236}">
                  <a16:creationId xmlns:a16="http://schemas.microsoft.com/office/drawing/2014/main" id="{C1FFF0FC-0A2E-4EA8-85CB-2D4D20D6FEFA}"/>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诊  断  </a:t>
              </a:r>
            </a:p>
          </p:txBody>
        </p:sp>
        <p:sp>
          <p:nvSpPr>
            <p:cNvPr id="82954" name="Line 29">
              <a:extLst>
                <a:ext uri="{FF2B5EF4-FFF2-40B4-BE49-F238E27FC236}">
                  <a16:creationId xmlns:a16="http://schemas.microsoft.com/office/drawing/2014/main" id="{6D02D1F8-E8FA-4D80-8DE2-0D6E8F60EB8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a:extLst>
              <a:ext uri="{FF2B5EF4-FFF2-40B4-BE49-F238E27FC236}">
                <a16:creationId xmlns:a16="http://schemas.microsoft.com/office/drawing/2014/main" id="{4DCAE929-D69C-49B5-865A-25BE96B79483}"/>
              </a:ext>
            </a:extLst>
          </p:cNvPr>
          <p:cNvGrpSpPr>
            <a:grpSpLocks/>
          </p:cNvGrpSpPr>
          <p:nvPr/>
        </p:nvGrpSpPr>
        <p:grpSpPr bwMode="auto">
          <a:xfrm>
            <a:off x="1524000" y="381000"/>
            <a:ext cx="228600" cy="6248400"/>
            <a:chOff x="0" y="240"/>
            <a:chExt cx="144" cy="3936"/>
          </a:xfrm>
        </p:grpSpPr>
        <p:grpSp>
          <p:nvGrpSpPr>
            <p:cNvPr id="18473" name="Group 3">
              <a:extLst>
                <a:ext uri="{FF2B5EF4-FFF2-40B4-BE49-F238E27FC236}">
                  <a16:creationId xmlns:a16="http://schemas.microsoft.com/office/drawing/2014/main" id="{8B9C08EB-E57C-4CB2-8A83-2E9E3064F237}"/>
                </a:ext>
              </a:extLst>
            </p:cNvPr>
            <p:cNvGrpSpPr>
              <a:grpSpLocks/>
            </p:cNvGrpSpPr>
            <p:nvPr/>
          </p:nvGrpSpPr>
          <p:grpSpPr bwMode="auto">
            <a:xfrm>
              <a:off x="0" y="240"/>
              <a:ext cx="96" cy="3936"/>
              <a:chOff x="-8" y="768"/>
              <a:chExt cx="136" cy="3552"/>
            </a:xfrm>
          </p:grpSpPr>
          <p:sp>
            <p:nvSpPr>
              <p:cNvPr id="18475" name="Rectangle 4">
                <a:extLst>
                  <a:ext uri="{FF2B5EF4-FFF2-40B4-BE49-F238E27FC236}">
                    <a16:creationId xmlns:a16="http://schemas.microsoft.com/office/drawing/2014/main" id="{F0D1C606-49E2-4DD7-B980-518C83D2782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8476" name="Line 5">
                <a:extLst>
                  <a:ext uri="{FF2B5EF4-FFF2-40B4-BE49-F238E27FC236}">
                    <a16:creationId xmlns:a16="http://schemas.microsoft.com/office/drawing/2014/main" id="{A93E4ED6-DAE7-49FC-A7CD-40988F38243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8474" name="Line 18">
              <a:extLst>
                <a:ext uri="{FF2B5EF4-FFF2-40B4-BE49-F238E27FC236}">
                  <a16:creationId xmlns:a16="http://schemas.microsoft.com/office/drawing/2014/main" id="{45202884-1EAB-421B-A7EE-56469D2A91B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8435" name="Group 46">
            <a:extLst>
              <a:ext uri="{FF2B5EF4-FFF2-40B4-BE49-F238E27FC236}">
                <a16:creationId xmlns:a16="http://schemas.microsoft.com/office/drawing/2014/main" id="{3AB8FB65-49A0-44C2-AC53-396359C70A3D}"/>
              </a:ext>
            </a:extLst>
          </p:cNvPr>
          <p:cNvGrpSpPr>
            <a:grpSpLocks/>
          </p:cNvGrpSpPr>
          <p:nvPr/>
        </p:nvGrpSpPr>
        <p:grpSpPr bwMode="auto">
          <a:xfrm>
            <a:off x="1752601" y="1371601"/>
            <a:ext cx="2759075" cy="519113"/>
            <a:chOff x="144" y="816"/>
            <a:chExt cx="2688" cy="342"/>
          </a:xfrm>
        </p:grpSpPr>
        <p:sp>
          <p:nvSpPr>
            <p:cNvPr id="18471" name="Rectangle 47">
              <a:extLst>
                <a:ext uri="{FF2B5EF4-FFF2-40B4-BE49-F238E27FC236}">
                  <a16:creationId xmlns:a16="http://schemas.microsoft.com/office/drawing/2014/main" id="{F515E36A-2902-4947-9129-5F9B3D813BD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分类及遗传方式 </a:t>
              </a:r>
            </a:p>
          </p:txBody>
        </p:sp>
        <p:sp>
          <p:nvSpPr>
            <p:cNvPr id="18472" name="Line 48">
              <a:extLst>
                <a:ext uri="{FF2B5EF4-FFF2-40B4-BE49-F238E27FC236}">
                  <a16:creationId xmlns:a16="http://schemas.microsoft.com/office/drawing/2014/main" id="{8E5D8E50-DCE3-4791-A8F9-863FB7CE849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18436" name="Group 49">
            <a:extLst>
              <a:ext uri="{FF2B5EF4-FFF2-40B4-BE49-F238E27FC236}">
                <a16:creationId xmlns:a16="http://schemas.microsoft.com/office/drawing/2014/main" id="{6EF0AA4C-03BD-42E7-9801-8AF2A65EB2D3}"/>
              </a:ext>
            </a:extLst>
          </p:cNvPr>
          <p:cNvGrpSpPr>
            <a:grpSpLocks/>
          </p:cNvGrpSpPr>
          <p:nvPr/>
        </p:nvGrpSpPr>
        <p:grpSpPr bwMode="auto">
          <a:xfrm>
            <a:off x="3271839" y="3505201"/>
            <a:ext cx="5311775" cy="688975"/>
            <a:chOff x="720" y="1392"/>
            <a:chExt cx="4058" cy="480"/>
          </a:xfrm>
        </p:grpSpPr>
        <p:sp>
          <p:nvSpPr>
            <p:cNvPr id="341042" name="AutoShape 50">
              <a:extLst>
                <a:ext uri="{FF2B5EF4-FFF2-40B4-BE49-F238E27FC236}">
                  <a16:creationId xmlns:a16="http://schemas.microsoft.com/office/drawing/2014/main" id="{A0957EAC-7FFE-48B6-8608-23B79A4C0C1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a:noFill/>
            </a:ln>
            <a:effectLst/>
          </p:spPr>
          <p:txBody>
            <a:bodyPr wrap="none" anchor="ctr"/>
            <a:lstStyle/>
            <a:p>
              <a:pPr>
                <a:defRPr/>
              </a:pPr>
              <a:endParaRPr lang="zh-CN" altLang="en-US"/>
            </a:p>
          </p:txBody>
        </p:sp>
        <p:grpSp>
          <p:nvGrpSpPr>
            <p:cNvPr id="18468" name="Group 51">
              <a:extLst>
                <a:ext uri="{FF2B5EF4-FFF2-40B4-BE49-F238E27FC236}">
                  <a16:creationId xmlns:a16="http://schemas.microsoft.com/office/drawing/2014/main" id="{EB720B7F-9DA3-4934-8200-70EB846120B0}"/>
                </a:ext>
              </a:extLst>
            </p:cNvPr>
            <p:cNvGrpSpPr>
              <a:grpSpLocks/>
            </p:cNvGrpSpPr>
            <p:nvPr/>
          </p:nvGrpSpPr>
          <p:grpSpPr bwMode="auto">
            <a:xfrm>
              <a:off x="730" y="1407"/>
              <a:ext cx="4043" cy="444"/>
              <a:chOff x="744" y="1407"/>
              <a:chExt cx="3988" cy="444"/>
            </a:xfrm>
          </p:grpSpPr>
          <p:sp>
            <p:nvSpPr>
              <p:cNvPr id="341044" name="AutoShape 52">
                <a:extLst>
                  <a:ext uri="{FF2B5EF4-FFF2-40B4-BE49-F238E27FC236}">
                    <a16:creationId xmlns:a16="http://schemas.microsoft.com/office/drawing/2014/main" id="{BF873D15-629A-4F28-81F8-3493D4BA2507}"/>
                  </a:ext>
                </a:extLst>
              </p:cNvPr>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a:noFill/>
              </a:ln>
              <a:effectLst/>
            </p:spPr>
            <p:txBody>
              <a:bodyPr wrap="none" anchor="ctr"/>
              <a:lstStyle/>
              <a:p>
                <a:pPr>
                  <a:defRPr/>
                </a:pPr>
                <a:endParaRPr lang="zh-CN" altLang="en-US"/>
              </a:p>
            </p:txBody>
          </p:sp>
          <p:sp>
            <p:nvSpPr>
              <p:cNvPr id="341045" name="AutoShape 53">
                <a:extLst>
                  <a:ext uri="{FF2B5EF4-FFF2-40B4-BE49-F238E27FC236}">
                    <a16:creationId xmlns:a16="http://schemas.microsoft.com/office/drawing/2014/main" id="{08E6399F-3E4B-4D7C-A611-EF34D3CF9EEA}"/>
                  </a:ext>
                </a:extLst>
              </p:cNvPr>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a:noFill/>
              </a:ln>
              <a:effectLst/>
            </p:spPr>
            <p:txBody>
              <a:bodyPr wrap="none" anchor="ctr"/>
              <a:lstStyle/>
              <a:p>
                <a:pPr>
                  <a:defRPr/>
                </a:pPr>
                <a:endParaRPr lang="zh-CN" altLang="en-US"/>
              </a:p>
            </p:txBody>
          </p:sp>
        </p:grpSp>
      </p:grpSp>
      <p:grpSp>
        <p:nvGrpSpPr>
          <p:cNvPr id="18437" name="Group 54">
            <a:extLst>
              <a:ext uri="{FF2B5EF4-FFF2-40B4-BE49-F238E27FC236}">
                <a16:creationId xmlns:a16="http://schemas.microsoft.com/office/drawing/2014/main" id="{C2C86669-E489-4DEF-BBDA-0F1569A8F4DA}"/>
              </a:ext>
            </a:extLst>
          </p:cNvPr>
          <p:cNvGrpSpPr>
            <a:grpSpLocks/>
          </p:cNvGrpSpPr>
          <p:nvPr/>
        </p:nvGrpSpPr>
        <p:grpSpPr bwMode="auto">
          <a:xfrm>
            <a:off x="3271839" y="4370389"/>
            <a:ext cx="5311775" cy="688975"/>
            <a:chOff x="720" y="1392"/>
            <a:chExt cx="4058" cy="480"/>
          </a:xfrm>
        </p:grpSpPr>
        <p:sp>
          <p:nvSpPr>
            <p:cNvPr id="341047" name="AutoShape 55">
              <a:extLst>
                <a:ext uri="{FF2B5EF4-FFF2-40B4-BE49-F238E27FC236}">
                  <a16:creationId xmlns:a16="http://schemas.microsoft.com/office/drawing/2014/main" id="{EDBA5A2D-D109-4C0A-9AA7-83A0834D74B1}"/>
                </a:ext>
              </a:extLst>
            </p:cNvPr>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a:noFill/>
            </a:ln>
            <a:effectLst/>
          </p:spPr>
          <p:txBody>
            <a:bodyPr wrap="none" anchor="ctr"/>
            <a:lstStyle/>
            <a:p>
              <a:pPr>
                <a:defRPr/>
              </a:pPr>
              <a:endParaRPr lang="zh-CN" altLang="en-US"/>
            </a:p>
          </p:txBody>
        </p:sp>
        <p:grpSp>
          <p:nvGrpSpPr>
            <p:cNvPr id="18464" name="Group 56">
              <a:extLst>
                <a:ext uri="{FF2B5EF4-FFF2-40B4-BE49-F238E27FC236}">
                  <a16:creationId xmlns:a16="http://schemas.microsoft.com/office/drawing/2014/main" id="{85B9576F-B15F-497C-AD47-574DC2794AB0}"/>
                </a:ext>
              </a:extLst>
            </p:cNvPr>
            <p:cNvGrpSpPr>
              <a:grpSpLocks/>
            </p:cNvGrpSpPr>
            <p:nvPr/>
          </p:nvGrpSpPr>
          <p:grpSpPr bwMode="auto">
            <a:xfrm>
              <a:off x="730" y="1407"/>
              <a:ext cx="4043" cy="444"/>
              <a:chOff x="744" y="1407"/>
              <a:chExt cx="3988" cy="444"/>
            </a:xfrm>
          </p:grpSpPr>
          <p:sp>
            <p:nvSpPr>
              <p:cNvPr id="341049" name="AutoShape 57">
                <a:extLst>
                  <a:ext uri="{FF2B5EF4-FFF2-40B4-BE49-F238E27FC236}">
                    <a16:creationId xmlns:a16="http://schemas.microsoft.com/office/drawing/2014/main" id="{5683DAAF-30D6-4AE0-957F-A7FAC4E187B2}"/>
                  </a:ext>
                </a:extLst>
              </p:cNvPr>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a:noFill/>
              </a:ln>
              <a:effectLst/>
            </p:spPr>
            <p:txBody>
              <a:bodyPr wrap="none" anchor="ctr"/>
              <a:lstStyle/>
              <a:p>
                <a:pPr>
                  <a:defRPr/>
                </a:pPr>
                <a:endParaRPr lang="zh-CN" altLang="en-US"/>
              </a:p>
            </p:txBody>
          </p:sp>
          <p:sp>
            <p:nvSpPr>
              <p:cNvPr id="341050" name="AutoShape 58">
                <a:extLst>
                  <a:ext uri="{FF2B5EF4-FFF2-40B4-BE49-F238E27FC236}">
                    <a16:creationId xmlns:a16="http://schemas.microsoft.com/office/drawing/2014/main" id="{9AC08108-0CD9-4CDA-85BF-EE967C82BF9E}"/>
                  </a:ext>
                </a:extLst>
              </p:cNvPr>
              <p:cNvSpPr>
                <a:spLocks noChangeArrowheads="1"/>
              </p:cNvSpPr>
              <p:nvPr/>
            </p:nvSpPr>
            <p:spPr bwMode="gray">
              <a:xfrm>
                <a:off x="744" y="1407"/>
                <a:ext cx="3988" cy="115"/>
              </a:xfrm>
              <a:prstGeom prst="roundRect">
                <a:avLst>
                  <a:gd name="adj" fmla="val 50000"/>
                </a:avLst>
              </a:prstGeom>
              <a:gradFill rotWithShape="1">
                <a:gsLst>
                  <a:gs pos="0">
                    <a:schemeClr val="hlink">
                      <a:gamma/>
                      <a:tint val="0"/>
                      <a:invGamma/>
                    </a:schemeClr>
                  </a:gs>
                  <a:gs pos="100000">
                    <a:schemeClr val="hlink">
                      <a:alpha val="0"/>
                    </a:schemeClr>
                  </a:gs>
                </a:gsLst>
                <a:lin ang="5400000" scaled="1"/>
              </a:gradFill>
              <a:ln>
                <a:noFill/>
              </a:ln>
              <a:effectLst/>
            </p:spPr>
            <p:txBody>
              <a:bodyPr wrap="none" anchor="ctr"/>
              <a:lstStyle/>
              <a:p>
                <a:pPr>
                  <a:defRPr/>
                </a:pPr>
                <a:endParaRPr lang="zh-CN" altLang="en-US"/>
              </a:p>
            </p:txBody>
          </p:sp>
        </p:grpSp>
      </p:grpSp>
      <p:grpSp>
        <p:nvGrpSpPr>
          <p:cNvPr id="18438" name="Group 59">
            <a:extLst>
              <a:ext uri="{FF2B5EF4-FFF2-40B4-BE49-F238E27FC236}">
                <a16:creationId xmlns:a16="http://schemas.microsoft.com/office/drawing/2014/main" id="{2E5CE05D-79A9-4840-8D1C-793F81276EC8}"/>
              </a:ext>
            </a:extLst>
          </p:cNvPr>
          <p:cNvGrpSpPr>
            <a:grpSpLocks/>
          </p:cNvGrpSpPr>
          <p:nvPr/>
        </p:nvGrpSpPr>
        <p:grpSpPr bwMode="auto">
          <a:xfrm>
            <a:off x="3271839" y="5227639"/>
            <a:ext cx="5311775" cy="688975"/>
            <a:chOff x="720" y="1392"/>
            <a:chExt cx="4058" cy="480"/>
          </a:xfrm>
        </p:grpSpPr>
        <p:sp>
          <p:nvSpPr>
            <p:cNvPr id="341052" name="AutoShape 60">
              <a:extLst>
                <a:ext uri="{FF2B5EF4-FFF2-40B4-BE49-F238E27FC236}">
                  <a16:creationId xmlns:a16="http://schemas.microsoft.com/office/drawing/2014/main" id="{7A8ED210-A1D6-4221-9B59-9F105A21AF61}"/>
                </a:ext>
              </a:extLst>
            </p:cNvPr>
            <p:cNvSpPr>
              <a:spLocks noChangeArrowheads="1"/>
            </p:cNvSpPr>
            <p:nvPr/>
          </p:nvSpPr>
          <p:spPr bwMode="gray">
            <a:xfrm>
              <a:off x="720" y="1392"/>
              <a:ext cx="4058" cy="480"/>
            </a:xfrm>
            <a:prstGeom prst="roundRect">
              <a:avLst>
                <a:gd name="adj" fmla="val 17509"/>
              </a:avLst>
            </a:prstGeom>
            <a:gradFill rotWithShape="1">
              <a:gsLst>
                <a:gs pos="0">
                  <a:schemeClr val="folHlink"/>
                </a:gs>
                <a:gs pos="50000">
                  <a:schemeClr val="folHlink">
                    <a:gamma/>
                    <a:shade val="92157"/>
                    <a:invGamma/>
                  </a:schemeClr>
                </a:gs>
                <a:gs pos="100000">
                  <a:schemeClr val="folHlink"/>
                </a:gs>
              </a:gsLst>
              <a:lin ang="5400000" scaled="1"/>
            </a:gradFill>
            <a:ln>
              <a:noFill/>
            </a:ln>
            <a:effectLst/>
          </p:spPr>
          <p:txBody>
            <a:bodyPr wrap="none" anchor="ctr"/>
            <a:lstStyle/>
            <a:p>
              <a:pPr>
                <a:defRPr/>
              </a:pPr>
              <a:endParaRPr lang="zh-CN" altLang="en-US"/>
            </a:p>
          </p:txBody>
        </p:sp>
        <p:grpSp>
          <p:nvGrpSpPr>
            <p:cNvPr id="18460" name="Group 61">
              <a:extLst>
                <a:ext uri="{FF2B5EF4-FFF2-40B4-BE49-F238E27FC236}">
                  <a16:creationId xmlns:a16="http://schemas.microsoft.com/office/drawing/2014/main" id="{4D874BA4-6481-422D-909E-9E750D15181E}"/>
                </a:ext>
              </a:extLst>
            </p:cNvPr>
            <p:cNvGrpSpPr>
              <a:grpSpLocks/>
            </p:cNvGrpSpPr>
            <p:nvPr/>
          </p:nvGrpSpPr>
          <p:grpSpPr bwMode="auto">
            <a:xfrm>
              <a:off x="730" y="1407"/>
              <a:ext cx="4043" cy="444"/>
              <a:chOff x="744" y="1407"/>
              <a:chExt cx="3988" cy="444"/>
            </a:xfrm>
          </p:grpSpPr>
          <p:sp>
            <p:nvSpPr>
              <p:cNvPr id="341054" name="AutoShape 62">
                <a:extLst>
                  <a:ext uri="{FF2B5EF4-FFF2-40B4-BE49-F238E27FC236}">
                    <a16:creationId xmlns:a16="http://schemas.microsoft.com/office/drawing/2014/main" id="{BAACD6C3-C028-4401-9925-6D406EC7FD60}"/>
                  </a:ext>
                </a:extLst>
              </p:cNvPr>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a:noFill/>
              </a:ln>
              <a:effectLst/>
            </p:spPr>
            <p:txBody>
              <a:bodyPr wrap="none" anchor="ctr"/>
              <a:lstStyle/>
              <a:p>
                <a:pPr>
                  <a:defRPr/>
                </a:pPr>
                <a:endParaRPr lang="zh-CN" altLang="en-US"/>
              </a:p>
            </p:txBody>
          </p:sp>
          <p:sp>
            <p:nvSpPr>
              <p:cNvPr id="341055" name="AutoShape 63">
                <a:extLst>
                  <a:ext uri="{FF2B5EF4-FFF2-40B4-BE49-F238E27FC236}">
                    <a16:creationId xmlns:a16="http://schemas.microsoft.com/office/drawing/2014/main" id="{216E32EE-7A93-40BE-8476-35C0FD2C22D3}"/>
                  </a:ext>
                </a:extLst>
              </p:cNvPr>
              <p:cNvSpPr>
                <a:spLocks noChangeArrowheads="1"/>
              </p:cNvSpPr>
              <p:nvPr/>
            </p:nvSpPr>
            <p:spPr bwMode="gray">
              <a:xfrm>
                <a:off x="744" y="1407"/>
                <a:ext cx="3988" cy="115"/>
              </a:xfrm>
              <a:prstGeom prst="roundRect">
                <a:avLst>
                  <a:gd name="adj" fmla="val 50000"/>
                </a:avLst>
              </a:prstGeom>
              <a:gradFill rotWithShape="1">
                <a:gsLst>
                  <a:gs pos="0">
                    <a:schemeClr val="folHlink">
                      <a:gamma/>
                      <a:tint val="0"/>
                      <a:invGamma/>
                    </a:schemeClr>
                  </a:gs>
                  <a:gs pos="100000">
                    <a:schemeClr val="folHlink">
                      <a:alpha val="0"/>
                    </a:schemeClr>
                  </a:gs>
                </a:gsLst>
                <a:lin ang="5400000" scaled="1"/>
              </a:gradFill>
              <a:ln>
                <a:noFill/>
              </a:ln>
              <a:effectLst/>
            </p:spPr>
            <p:txBody>
              <a:bodyPr wrap="none" anchor="ctr"/>
              <a:lstStyle/>
              <a:p>
                <a:pPr>
                  <a:defRPr/>
                </a:pPr>
                <a:endParaRPr lang="zh-CN" altLang="en-US"/>
              </a:p>
            </p:txBody>
          </p:sp>
        </p:grpSp>
      </p:grpSp>
      <p:grpSp>
        <p:nvGrpSpPr>
          <p:cNvPr id="18439" name="Group 64">
            <a:extLst>
              <a:ext uri="{FF2B5EF4-FFF2-40B4-BE49-F238E27FC236}">
                <a16:creationId xmlns:a16="http://schemas.microsoft.com/office/drawing/2014/main" id="{F99BCA81-EF37-4351-B9D0-C2D0EA68C5DE}"/>
              </a:ext>
            </a:extLst>
          </p:cNvPr>
          <p:cNvGrpSpPr>
            <a:grpSpLocks/>
          </p:cNvGrpSpPr>
          <p:nvPr/>
        </p:nvGrpSpPr>
        <p:grpSpPr bwMode="auto">
          <a:xfrm>
            <a:off x="3271839" y="2641601"/>
            <a:ext cx="5311775" cy="688975"/>
            <a:chOff x="720" y="1392"/>
            <a:chExt cx="4058" cy="480"/>
          </a:xfrm>
        </p:grpSpPr>
        <p:sp>
          <p:nvSpPr>
            <p:cNvPr id="341057" name="AutoShape 65">
              <a:extLst>
                <a:ext uri="{FF2B5EF4-FFF2-40B4-BE49-F238E27FC236}">
                  <a16:creationId xmlns:a16="http://schemas.microsoft.com/office/drawing/2014/main" id="{467A8288-7214-4BF0-879D-5EF1FD67450D}"/>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a:noFill/>
            </a:ln>
            <a:effectLst/>
          </p:spPr>
          <p:txBody>
            <a:bodyPr wrap="none" anchor="ctr"/>
            <a:lstStyle/>
            <a:p>
              <a:pPr>
                <a:defRPr/>
              </a:pPr>
              <a:endParaRPr lang="zh-CN" altLang="en-US"/>
            </a:p>
          </p:txBody>
        </p:sp>
        <p:grpSp>
          <p:nvGrpSpPr>
            <p:cNvPr id="18456" name="Group 66">
              <a:extLst>
                <a:ext uri="{FF2B5EF4-FFF2-40B4-BE49-F238E27FC236}">
                  <a16:creationId xmlns:a16="http://schemas.microsoft.com/office/drawing/2014/main" id="{18780DF5-AF93-4F14-9032-CE43E707A0CD}"/>
                </a:ext>
              </a:extLst>
            </p:cNvPr>
            <p:cNvGrpSpPr>
              <a:grpSpLocks/>
            </p:cNvGrpSpPr>
            <p:nvPr/>
          </p:nvGrpSpPr>
          <p:grpSpPr bwMode="auto">
            <a:xfrm>
              <a:off x="730" y="1407"/>
              <a:ext cx="4043" cy="444"/>
              <a:chOff x="744" y="1407"/>
              <a:chExt cx="3988" cy="444"/>
            </a:xfrm>
          </p:grpSpPr>
          <p:sp>
            <p:nvSpPr>
              <p:cNvPr id="341059" name="AutoShape 67">
                <a:extLst>
                  <a:ext uri="{FF2B5EF4-FFF2-40B4-BE49-F238E27FC236}">
                    <a16:creationId xmlns:a16="http://schemas.microsoft.com/office/drawing/2014/main" id="{78A8E358-A13F-446F-9B0F-F1B9A10B2C97}"/>
                  </a:ext>
                </a:extLst>
              </p:cNvPr>
              <p:cNvSpPr>
                <a:spLocks noChangeArrowheads="1"/>
              </p:cNvSpPr>
              <p:nvPr/>
            </p:nvSpPr>
            <p:spPr bwMode="gray">
              <a:xfrm>
                <a:off x="744" y="1736"/>
                <a:ext cx="3988" cy="115"/>
              </a:xfrm>
              <a:prstGeom prst="roundRect">
                <a:avLst>
                  <a:gd name="adj" fmla="val 50000"/>
                </a:avLst>
              </a:prstGeom>
              <a:gradFill rotWithShape="1">
                <a:gsLst>
                  <a:gs pos="0">
                    <a:schemeClr val="accent1">
                      <a:alpha val="0"/>
                    </a:schemeClr>
                  </a:gs>
                  <a:gs pos="100000">
                    <a:schemeClr val="accent1">
                      <a:gamma/>
                      <a:tint val="0"/>
                      <a:invGamma/>
                    </a:schemeClr>
                  </a:gs>
                </a:gsLst>
                <a:lin ang="5400000" scaled="1"/>
              </a:gradFill>
              <a:ln>
                <a:noFill/>
              </a:ln>
              <a:effectLst/>
            </p:spPr>
            <p:txBody>
              <a:bodyPr wrap="none" anchor="ctr"/>
              <a:lstStyle/>
              <a:p>
                <a:pPr>
                  <a:defRPr/>
                </a:pPr>
                <a:endParaRPr lang="zh-CN" altLang="en-US"/>
              </a:p>
            </p:txBody>
          </p:sp>
          <p:sp>
            <p:nvSpPr>
              <p:cNvPr id="341060" name="AutoShape 68">
                <a:extLst>
                  <a:ext uri="{FF2B5EF4-FFF2-40B4-BE49-F238E27FC236}">
                    <a16:creationId xmlns:a16="http://schemas.microsoft.com/office/drawing/2014/main" id="{C39F5896-294C-4C98-89E2-14B8AD28EF83}"/>
                  </a:ext>
                </a:extLst>
              </p:cNvPr>
              <p:cNvSpPr>
                <a:spLocks noChangeArrowheads="1"/>
              </p:cNvSpPr>
              <p:nvPr/>
            </p:nvSpPr>
            <p:spPr bwMode="gray">
              <a:xfrm>
                <a:off x="744" y="1407"/>
                <a:ext cx="3988" cy="115"/>
              </a:xfrm>
              <a:prstGeom prst="roundRect">
                <a:avLst>
                  <a:gd name="adj" fmla="val 50000"/>
                </a:avLst>
              </a:prstGeom>
              <a:gradFill rotWithShape="1">
                <a:gsLst>
                  <a:gs pos="0">
                    <a:schemeClr val="accent1">
                      <a:gamma/>
                      <a:tint val="0"/>
                      <a:invGamma/>
                    </a:schemeClr>
                  </a:gs>
                  <a:gs pos="100000">
                    <a:schemeClr val="accent1">
                      <a:alpha val="0"/>
                    </a:schemeClr>
                  </a:gs>
                </a:gsLst>
                <a:lin ang="5400000" scaled="1"/>
              </a:gradFill>
              <a:ln>
                <a:noFill/>
              </a:ln>
              <a:effectLst/>
            </p:spPr>
            <p:txBody>
              <a:bodyPr wrap="none" anchor="ctr"/>
              <a:lstStyle/>
              <a:p>
                <a:pPr>
                  <a:defRPr/>
                </a:pPr>
                <a:endParaRPr lang="zh-CN" altLang="en-US"/>
              </a:p>
            </p:txBody>
          </p:sp>
        </p:grpSp>
      </p:grpSp>
      <p:sp>
        <p:nvSpPr>
          <p:cNvPr id="18440" name="Text Box 69">
            <a:extLst>
              <a:ext uri="{FF2B5EF4-FFF2-40B4-BE49-F238E27FC236}">
                <a16:creationId xmlns:a16="http://schemas.microsoft.com/office/drawing/2014/main" id="{C5CC4B76-4220-442B-9172-B95F90EEE990}"/>
              </a:ext>
            </a:extLst>
          </p:cNvPr>
          <p:cNvSpPr txBox="1">
            <a:spLocks noChangeArrowheads="1"/>
          </p:cNvSpPr>
          <p:nvPr/>
        </p:nvSpPr>
        <p:spPr bwMode="white">
          <a:xfrm>
            <a:off x="3738563" y="2755901"/>
            <a:ext cx="449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Clr>
                <a:schemeClr val="tx1"/>
              </a:buClr>
            </a:pPr>
            <a:r>
              <a:rPr lang="zh-CN" altLang="en-US" b="1"/>
              <a:t>单基因病 </a:t>
            </a:r>
          </a:p>
        </p:txBody>
      </p:sp>
      <p:sp>
        <p:nvSpPr>
          <p:cNvPr id="18441" name="Text Box 70">
            <a:extLst>
              <a:ext uri="{FF2B5EF4-FFF2-40B4-BE49-F238E27FC236}">
                <a16:creationId xmlns:a16="http://schemas.microsoft.com/office/drawing/2014/main" id="{5985060F-4F99-4D10-9155-91FBD12BC163}"/>
              </a:ext>
            </a:extLst>
          </p:cNvPr>
          <p:cNvSpPr txBox="1">
            <a:spLocks noChangeArrowheads="1"/>
          </p:cNvSpPr>
          <p:nvPr/>
        </p:nvSpPr>
        <p:spPr bwMode="white">
          <a:xfrm>
            <a:off x="3749675" y="3613151"/>
            <a:ext cx="449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Clr>
                <a:schemeClr val="tx1"/>
              </a:buClr>
            </a:pPr>
            <a:r>
              <a:rPr lang="zh-CN" altLang="en-US" b="1">
                <a:solidFill>
                  <a:schemeClr val="bg1"/>
                </a:solidFill>
              </a:rPr>
              <a:t>多基因病 </a:t>
            </a:r>
          </a:p>
        </p:txBody>
      </p:sp>
      <p:sp>
        <p:nvSpPr>
          <p:cNvPr id="18442" name="Text Box 71">
            <a:extLst>
              <a:ext uri="{FF2B5EF4-FFF2-40B4-BE49-F238E27FC236}">
                <a16:creationId xmlns:a16="http://schemas.microsoft.com/office/drawing/2014/main" id="{C1F3CB9B-BA40-44D1-B0E9-9019D28D61B6}"/>
              </a:ext>
            </a:extLst>
          </p:cNvPr>
          <p:cNvSpPr txBox="1">
            <a:spLocks noChangeArrowheads="1"/>
          </p:cNvSpPr>
          <p:nvPr/>
        </p:nvSpPr>
        <p:spPr bwMode="white">
          <a:xfrm>
            <a:off x="3749675" y="4471988"/>
            <a:ext cx="449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Clr>
                <a:schemeClr val="tx1"/>
              </a:buClr>
            </a:pPr>
            <a:r>
              <a:rPr lang="zh-CN" altLang="en-US" b="1">
                <a:solidFill>
                  <a:schemeClr val="bg1"/>
                </a:solidFill>
              </a:rPr>
              <a:t>染色体病 </a:t>
            </a:r>
          </a:p>
        </p:txBody>
      </p:sp>
      <p:sp>
        <p:nvSpPr>
          <p:cNvPr id="18443" name="Text Box 72">
            <a:extLst>
              <a:ext uri="{FF2B5EF4-FFF2-40B4-BE49-F238E27FC236}">
                <a16:creationId xmlns:a16="http://schemas.microsoft.com/office/drawing/2014/main" id="{63173BF1-2BE4-4E31-BE67-0C0CD79AEC9E}"/>
              </a:ext>
            </a:extLst>
          </p:cNvPr>
          <p:cNvSpPr txBox="1">
            <a:spLocks noChangeArrowheads="1"/>
          </p:cNvSpPr>
          <p:nvPr/>
        </p:nvSpPr>
        <p:spPr bwMode="white">
          <a:xfrm>
            <a:off x="3749675" y="5319713"/>
            <a:ext cx="449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Clr>
                <a:schemeClr val="tx1"/>
              </a:buClr>
            </a:pPr>
            <a:r>
              <a:rPr lang="zh-CN" altLang="en-US" b="1"/>
              <a:t>线粒体基因病 </a:t>
            </a:r>
          </a:p>
        </p:txBody>
      </p:sp>
      <p:pic>
        <p:nvPicPr>
          <p:cNvPr id="18444" name="Picture 73" descr="1">
            <a:extLst>
              <a:ext uri="{FF2B5EF4-FFF2-40B4-BE49-F238E27FC236}">
                <a16:creationId xmlns:a16="http://schemas.microsoft.com/office/drawing/2014/main" id="{36F76B7F-7CEE-4B9C-85FB-CB32C9A43B62}"/>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l="42606" t="64474" r="19473"/>
          <a:stretch>
            <a:fillRect/>
          </a:stretch>
        </p:blipFill>
        <p:spPr bwMode="auto">
          <a:xfrm>
            <a:off x="3071813" y="5191126"/>
            <a:ext cx="7921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74" descr="1">
            <a:extLst>
              <a:ext uri="{FF2B5EF4-FFF2-40B4-BE49-F238E27FC236}">
                <a16:creationId xmlns:a16="http://schemas.microsoft.com/office/drawing/2014/main" id="{387CDAA3-6DFA-4B6D-8B5B-45B165473329}"/>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l="42606" t="64474" r="19473"/>
          <a:stretch>
            <a:fillRect/>
          </a:stretch>
        </p:blipFill>
        <p:spPr bwMode="auto">
          <a:xfrm>
            <a:off x="3087688" y="4344989"/>
            <a:ext cx="7921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75" descr="1">
            <a:extLst>
              <a:ext uri="{FF2B5EF4-FFF2-40B4-BE49-F238E27FC236}">
                <a16:creationId xmlns:a16="http://schemas.microsoft.com/office/drawing/2014/main" id="{1452E2B2-D98E-4D3E-9AF8-4C54E9C559E4}"/>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l="42606" t="64474" r="19473"/>
          <a:stretch>
            <a:fillRect/>
          </a:stretch>
        </p:blipFill>
        <p:spPr bwMode="auto">
          <a:xfrm>
            <a:off x="3087688" y="3494089"/>
            <a:ext cx="7921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76" descr="1">
            <a:extLst>
              <a:ext uri="{FF2B5EF4-FFF2-40B4-BE49-F238E27FC236}">
                <a16:creationId xmlns:a16="http://schemas.microsoft.com/office/drawing/2014/main" id="{7BB4CEEE-A90F-415E-B60E-4721F323F9F6}"/>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l="42606" t="64474" r="19473"/>
          <a:stretch>
            <a:fillRect/>
          </a:stretch>
        </p:blipFill>
        <p:spPr bwMode="auto">
          <a:xfrm>
            <a:off x="3076576" y="2636839"/>
            <a:ext cx="7921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Text Box 77">
            <a:extLst>
              <a:ext uri="{FF2B5EF4-FFF2-40B4-BE49-F238E27FC236}">
                <a16:creationId xmlns:a16="http://schemas.microsoft.com/office/drawing/2014/main" id="{F656E1B2-4F4C-49B6-9BFC-7DF694458AC5}"/>
              </a:ext>
            </a:extLst>
          </p:cNvPr>
          <p:cNvSpPr txBox="1">
            <a:spLocks noChangeArrowheads="1"/>
          </p:cNvSpPr>
          <p:nvPr/>
        </p:nvSpPr>
        <p:spPr bwMode="white">
          <a:xfrm>
            <a:off x="3417888" y="532765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2400" b="1">
                <a:solidFill>
                  <a:schemeClr val="bg1"/>
                </a:solidFill>
                <a:latin typeface="Arial" panose="020B0604020202020204" pitchFamily="34" charset="0"/>
                <a:cs typeface="Arial" panose="020B0604020202020204" pitchFamily="34" charset="0"/>
              </a:rPr>
              <a:t>4</a:t>
            </a:r>
          </a:p>
        </p:txBody>
      </p:sp>
      <p:sp>
        <p:nvSpPr>
          <p:cNvPr id="18449" name="Text Box 78">
            <a:extLst>
              <a:ext uri="{FF2B5EF4-FFF2-40B4-BE49-F238E27FC236}">
                <a16:creationId xmlns:a16="http://schemas.microsoft.com/office/drawing/2014/main" id="{DAA018BF-A171-444F-993C-3EA825F67779}"/>
              </a:ext>
            </a:extLst>
          </p:cNvPr>
          <p:cNvSpPr txBox="1">
            <a:spLocks noChangeArrowheads="1"/>
          </p:cNvSpPr>
          <p:nvPr/>
        </p:nvSpPr>
        <p:spPr bwMode="white">
          <a:xfrm>
            <a:off x="3397250" y="2733675"/>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2400" b="1">
                <a:solidFill>
                  <a:schemeClr val="bg1"/>
                </a:solidFill>
                <a:latin typeface="Arial" panose="020B0604020202020204" pitchFamily="34" charset="0"/>
                <a:cs typeface="Arial" panose="020B0604020202020204" pitchFamily="34" charset="0"/>
              </a:rPr>
              <a:t>1</a:t>
            </a:r>
          </a:p>
        </p:txBody>
      </p:sp>
      <p:sp>
        <p:nvSpPr>
          <p:cNvPr id="18450" name="Text Box 79">
            <a:extLst>
              <a:ext uri="{FF2B5EF4-FFF2-40B4-BE49-F238E27FC236}">
                <a16:creationId xmlns:a16="http://schemas.microsoft.com/office/drawing/2014/main" id="{EF72193D-5212-4464-93D7-732ECF73C98B}"/>
              </a:ext>
            </a:extLst>
          </p:cNvPr>
          <p:cNvSpPr txBox="1">
            <a:spLocks noChangeArrowheads="1"/>
          </p:cNvSpPr>
          <p:nvPr/>
        </p:nvSpPr>
        <p:spPr bwMode="white">
          <a:xfrm>
            <a:off x="3409950" y="3592513"/>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2400" b="1">
                <a:solidFill>
                  <a:schemeClr val="bg1"/>
                </a:solidFill>
                <a:latin typeface="Arial" panose="020B0604020202020204" pitchFamily="34" charset="0"/>
                <a:cs typeface="Arial" panose="020B0604020202020204" pitchFamily="34" charset="0"/>
              </a:rPr>
              <a:t>2</a:t>
            </a:r>
          </a:p>
        </p:txBody>
      </p:sp>
      <p:sp>
        <p:nvSpPr>
          <p:cNvPr id="18451" name="Text Box 80">
            <a:extLst>
              <a:ext uri="{FF2B5EF4-FFF2-40B4-BE49-F238E27FC236}">
                <a16:creationId xmlns:a16="http://schemas.microsoft.com/office/drawing/2014/main" id="{E631A852-66D5-486E-BFA1-29041DEA2B96}"/>
              </a:ext>
            </a:extLst>
          </p:cNvPr>
          <p:cNvSpPr txBox="1">
            <a:spLocks noChangeArrowheads="1"/>
          </p:cNvSpPr>
          <p:nvPr/>
        </p:nvSpPr>
        <p:spPr bwMode="white">
          <a:xfrm>
            <a:off x="3409950" y="4479925"/>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2400" b="1">
                <a:solidFill>
                  <a:schemeClr val="bg1"/>
                </a:solidFill>
                <a:latin typeface="Arial" panose="020B0604020202020204" pitchFamily="34" charset="0"/>
                <a:cs typeface="Arial" panose="020B0604020202020204" pitchFamily="34" charset="0"/>
              </a:rPr>
              <a:t>3</a:t>
            </a:r>
          </a:p>
        </p:txBody>
      </p:sp>
      <p:grpSp>
        <p:nvGrpSpPr>
          <p:cNvPr id="18452" name="Group 84">
            <a:extLst>
              <a:ext uri="{FF2B5EF4-FFF2-40B4-BE49-F238E27FC236}">
                <a16:creationId xmlns:a16="http://schemas.microsoft.com/office/drawing/2014/main" id="{03B486ED-371F-40CC-9257-E60A22DD8988}"/>
              </a:ext>
            </a:extLst>
          </p:cNvPr>
          <p:cNvGrpSpPr>
            <a:grpSpLocks/>
          </p:cNvGrpSpPr>
          <p:nvPr/>
        </p:nvGrpSpPr>
        <p:grpSpPr bwMode="auto">
          <a:xfrm>
            <a:off x="1774825" y="620713"/>
            <a:ext cx="7327900" cy="685800"/>
            <a:chOff x="144" y="384"/>
            <a:chExt cx="4616" cy="432"/>
          </a:xfrm>
        </p:grpSpPr>
        <p:sp>
          <p:nvSpPr>
            <p:cNvPr id="18453" name="Rectangle 85">
              <a:hlinkClick r:id="rId3" action="ppaction://hlinksldjump"/>
              <a:extLst>
                <a:ext uri="{FF2B5EF4-FFF2-40B4-BE49-F238E27FC236}">
                  <a16:creationId xmlns:a16="http://schemas.microsoft.com/office/drawing/2014/main" id="{69757D87-423C-41F4-AEB2-B9168A581D07}"/>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18454" name="Picture 86" descr="图片1">
              <a:extLst>
                <a:ext uri="{FF2B5EF4-FFF2-40B4-BE49-F238E27FC236}">
                  <a16:creationId xmlns:a16="http://schemas.microsoft.com/office/drawing/2014/main" id="{81A2C408-BEC9-4460-8DC4-932E241D77B0}"/>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a:extLst>
              <a:ext uri="{FF2B5EF4-FFF2-40B4-BE49-F238E27FC236}">
                <a16:creationId xmlns:a16="http://schemas.microsoft.com/office/drawing/2014/main" id="{218E918B-B7AB-478A-94DE-EB33CB2D8AC0}"/>
              </a:ext>
            </a:extLst>
          </p:cNvPr>
          <p:cNvGrpSpPr>
            <a:grpSpLocks/>
          </p:cNvGrpSpPr>
          <p:nvPr/>
        </p:nvGrpSpPr>
        <p:grpSpPr bwMode="auto">
          <a:xfrm>
            <a:off x="1524000" y="381000"/>
            <a:ext cx="228600" cy="6248400"/>
            <a:chOff x="0" y="240"/>
            <a:chExt cx="144" cy="3936"/>
          </a:xfrm>
        </p:grpSpPr>
        <p:grpSp>
          <p:nvGrpSpPr>
            <p:cNvPr id="83981" name="Group 3">
              <a:extLst>
                <a:ext uri="{FF2B5EF4-FFF2-40B4-BE49-F238E27FC236}">
                  <a16:creationId xmlns:a16="http://schemas.microsoft.com/office/drawing/2014/main" id="{A4B9231F-F814-4B36-ABC7-63E24932B05C}"/>
                </a:ext>
              </a:extLst>
            </p:cNvPr>
            <p:cNvGrpSpPr>
              <a:grpSpLocks/>
            </p:cNvGrpSpPr>
            <p:nvPr/>
          </p:nvGrpSpPr>
          <p:grpSpPr bwMode="auto">
            <a:xfrm>
              <a:off x="0" y="240"/>
              <a:ext cx="96" cy="3936"/>
              <a:chOff x="-8" y="768"/>
              <a:chExt cx="136" cy="3552"/>
            </a:xfrm>
          </p:grpSpPr>
          <p:sp>
            <p:nvSpPr>
              <p:cNvPr id="83983" name="Rectangle 4">
                <a:extLst>
                  <a:ext uri="{FF2B5EF4-FFF2-40B4-BE49-F238E27FC236}">
                    <a16:creationId xmlns:a16="http://schemas.microsoft.com/office/drawing/2014/main" id="{D6F77F58-F1FE-4B13-B5D4-1FE47BAC3578}"/>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3984" name="Line 5">
                <a:extLst>
                  <a:ext uri="{FF2B5EF4-FFF2-40B4-BE49-F238E27FC236}">
                    <a16:creationId xmlns:a16="http://schemas.microsoft.com/office/drawing/2014/main" id="{32105E3B-40E2-40C7-B13C-C1AA20D16D67}"/>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3982" name="Line 18">
              <a:extLst>
                <a:ext uri="{FF2B5EF4-FFF2-40B4-BE49-F238E27FC236}">
                  <a16:creationId xmlns:a16="http://schemas.microsoft.com/office/drawing/2014/main" id="{77AF27F8-E24B-474B-9A04-651F79B97A0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83971" name="Group 21">
            <a:extLst>
              <a:ext uri="{FF2B5EF4-FFF2-40B4-BE49-F238E27FC236}">
                <a16:creationId xmlns:a16="http://schemas.microsoft.com/office/drawing/2014/main" id="{CA978BEF-39CB-4939-86F7-7294FEB6224B}"/>
              </a:ext>
            </a:extLst>
          </p:cNvPr>
          <p:cNvGrpSpPr>
            <a:grpSpLocks/>
          </p:cNvGrpSpPr>
          <p:nvPr/>
        </p:nvGrpSpPr>
        <p:grpSpPr bwMode="auto">
          <a:xfrm>
            <a:off x="1774825" y="2060575"/>
            <a:ext cx="6553200" cy="719138"/>
            <a:chOff x="1383" y="1253"/>
            <a:chExt cx="2359" cy="453"/>
          </a:xfrm>
        </p:grpSpPr>
        <p:sp>
          <p:nvSpPr>
            <p:cNvPr id="83979" name="AutoShape 2">
              <a:extLst>
                <a:ext uri="{FF2B5EF4-FFF2-40B4-BE49-F238E27FC236}">
                  <a16:creationId xmlns:a16="http://schemas.microsoft.com/office/drawing/2014/main" id="{FFA6C695-A639-46C5-AE2F-411034CDEA11}"/>
                </a:ext>
              </a:extLst>
            </p:cNvPr>
            <p:cNvSpPr>
              <a:spLocks noChangeArrowheads="1"/>
            </p:cNvSpPr>
            <p:nvPr/>
          </p:nvSpPr>
          <p:spPr bwMode="auto">
            <a:xfrm>
              <a:off x="1383" y="1253"/>
              <a:ext cx="2359" cy="45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83980" name="AutoShape 2">
              <a:extLst>
                <a:ext uri="{FF2B5EF4-FFF2-40B4-BE49-F238E27FC236}">
                  <a16:creationId xmlns:a16="http://schemas.microsoft.com/office/drawing/2014/main" id="{F2A52403-6B1A-4DCC-A46F-828DB873CA9C}"/>
                </a:ext>
              </a:extLst>
            </p:cNvPr>
            <p:cNvSpPr>
              <a:spLocks noChangeArrowheads="1"/>
            </p:cNvSpPr>
            <p:nvPr/>
          </p:nvSpPr>
          <p:spPr bwMode="auto">
            <a:xfrm>
              <a:off x="1452" y="1298"/>
              <a:ext cx="2222" cy="363"/>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r>
                <a:rPr lang="zh-CN" altLang="en-US" b="1">
                  <a:solidFill>
                    <a:schemeClr val="bg1"/>
                  </a:solidFill>
                </a:rPr>
                <a:t>与非遗传性、获得性共济失调鉴别</a:t>
              </a:r>
            </a:p>
          </p:txBody>
        </p:sp>
      </p:grpSp>
      <p:sp>
        <p:nvSpPr>
          <p:cNvPr id="83972" name="AutoShape 5">
            <a:extLst>
              <a:ext uri="{FF2B5EF4-FFF2-40B4-BE49-F238E27FC236}">
                <a16:creationId xmlns:a16="http://schemas.microsoft.com/office/drawing/2014/main" id="{74EE7D01-97F8-47A9-9328-C3FB23989D78}"/>
              </a:ext>
            </a:extLst>
          </p:cNvPr>
          <p:cNvSpPr>
            <a:spLocks noChangeArrowheads="1"/>
          </p:cNvSpPr>
          <p:nvPr/>
        </p:nvSpPr>
        <p:spPr bwMode="auto">
          <a:xfrm>
            <a:off x="1978025" y="2852738"/>
            <a:ext cx="6134100" cy="2665412"/>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酒精中毒</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多发性硬化</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原发性或转移性肿瘤</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副肿瘤综合征</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血管性疾病</a:t>
            </a:r>
          </a:p>
        </p:txBody>
      </p:sp>
      <p:grpSp>
        <p:nvGrpSpPr>
          <p:cNvPr id="83973" name="Group 25">
            <a:extLst>
              <a:ext uri="{FF2B5EF4-FFF2-40B4-BE49-F238E27FC236}">
                <a16:creationId xmlns:a16="http://schemas.microsoft.com/office/drawing/2014/main" id="{DD2359E3-C4CE-46E5-8B7B-9F22C2709D40}"/>
              </a:ext>
            </a:extLst>
          </p:cNvPr>
          <p:cNvGrpSpPr>
            <a:grpSpLocks/>
          </p:cNvGrpSpPr>
          <p:nvPr/>
        </p:nvGrpSpPr>
        <p:grpSpPr bwMode="auto">
          <a:xfrm>
            <a:off x="1774825" y="620713"/>
            <a:ext cx="7327900" cy="685800"/>
            <a:chOff x="144" y="384"/>
            <a:chExt cx="4616" cy="432"/>
          </a:xfrm>
        </p:grpSpPr>
        <p:sp>
          <p:nvSpPr>
            <p:cNvPr id="83977" name="Rectangle 26">
              <a:hlinkClick r:id="rId2" action="ppaction://hlinksldjump"/>
              <a:extLst>
                <a:ext uri="{FF2B5EF4-FFF2-40B4-BE49-F238E27FC236}">
                  <a16:creationId xmlns:a16="http://schemas.microsoft.com/office/drawing/2014/main" id="{882503DE-B21E-407E-B137-CD21F0C5D46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83978" name="Picture 27" descr="图片1">
              <a:extLst>
                <a:ext uri="{FF2B5EF4-FFF2-40B4-BE49-F238E27FC236}">
                  <a16:creationId xmlns:a16="http://schemas.microsoft.com/office/drawing/2014/main" id="{DB1CDC4A-ED2B-44B1-9DB7-165A0A0F7E5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974" name="Group 28">
            <a:extLst>
              <a:ext uri="{FF2B5EF4-FFF2-40B4-BE49-F238E27FC236}">
                <a16:creationId xmlns:a16="http://schemas.microsoft.com/office/drawing/2014/main" id="{42FF13A4-B263-4670-A2CE-9847F1E62AE2}"/>
              </a:ext>
            </a:extLst>
          </p:cNvPr>
          <p:cNvGrpSpPr>
            <a:grpSpLocks/>
          </p:cNvGrpSpPr>
          <p:nvPr/>
        </p:nvGrpSpPr>
        <p:grpSpPr bwMode="auto">
          <a:xfrm>
            <a:off x="1752601" y="1371601"/>
            <a:ext cx="2759075" cy="519113"/>
            <a:chOff x="144" y="816"/>
            <a:chExt cx="2688" cy="342"/>
          </a:xfrm>
        </p:grpSpPr>
        <p:sp>
          <p:nvSpPr>
            <p:cNvPr id="83975" name="Rectangle 29">
              <a:extLst>
                <a:ext uri="{FF2B5EF4-FFF2-40B4-BE49-F238E27FC236}">
                  <a16:creationId xmlns:a16="http://schemas.microsoft.com/office/drawing/2014/main" id="{9336A5C6-0281-4DBE-98D3-47A3F45BBD7B}"/>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鉴别诊断 </a:t>
              </a:r>
            </a:p>
          </p:txBody>
        </p:sp>
        <p:sp>
          <p:nvSpPr>
            <p:cNvPr id="83976" name="Line 30">
              <a:extLst>
                <a:ext uri="{FF2B5EF4-FFF2-40B4-BE49-F238E27FC236}">
                  <a16:creationId xmlns:a16="http://schemas.microsoft.com/office/drawing/2014/main" id="{EEB80019-A938-4730-80BA-EDFDE6F9DF3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a:extLst>
              <a:ext uri="{FF2B5EF4-FFF2-40B4-BE49-F238E27FC236}">
                <a16:creationId xmlns:a16="http://schemas.microsoft.com/office/drawing/2014/main" id="{38A30698-3C03-4DA5-A55E-D0ACCCDA37CC}"/>
              </a:ext>
            </a:extLst>
          </p:cNvPr>
          <p:cNvGrpSpPr>
            <a:grpSpLocks/>
          </p:cNvGrpSpPr>
          <p:nvPr/>
        </p:nvGrpSpPr>
        <p:grpSpPr bwMode="auto">
          <a:xfrm>
            <a:off x="1524000" y="381000"/>
            <a:ext cx="228600" cy="6248400"/>
            <a:chOff x="0" y="240"/>
            <a:chExt cx="144" cy="3936"/>
          </a:xfrm>
        </p:grpSpPr>
        <p:grpSp>
          <p:nvGrpSpPr>
            <p:cNvPr id="85005" name="Group 3">
              <a:extLst>
                <a:ext uri="{FF2B5EF4-FFF2-40B4-BE49-F238E27FC236}">
                  <a16:creationId xmlns:a16="http://schemas.microsoft.com/office/drawing/2014/main" id="{74C28557-654A-4525-A6C5-BEC1394F318B}"/>
                </a:ext>
              </a:extLst>
            </p:cNvPr>
            <p:cNvGrpSpPr>
              <a:grpSpLocks/>
            </p:cNvGrpSpPr>
            <p:nvPr/>
          </p:nvGrpSpPr>
          <p:grpSpPr bwMode="auto">
            <a:xfrm>
              <a:off x="0" y="240"/>
              <a:ext cx="96" cy="3936"/>
              <a:chOff x="-8" y="768"/>
              <a:chExt cx="136" cy="3552"/>
            </a:xfrm>
          </p:grpSpPr>
          <p:sp>
            <p:nvSpPr>
              <p:cNvPr id="85007" name="Rectangle 4">
                <a:extLst>
                  <a:ext uri="{FF2B5EF4-FFF2-40B4-BE49-F238E27FC236}">
                    <a16:creationId xmlns:a16="http://schemas.microsoft.com/office/drawing/2014/main" id="{069216AE-D468-4FFC-A694-22FFF5CCE638}"/>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5008" name="Line 5">
                <a:extLst>
                  <a:ext uri="{FF2B5EF4-FFF2-40B4-BE49-F238E27FC236}">
                    <a16:creationId xmlns:a16="http://schemas.microsoft.com/office/drawing/2014/main" id="{76E6AA58-7472-4799-BCCC-95C22937CA63}"/>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5006" name="Line 18">
              <a:extLst>
                <a:ext uri="{FF2B5EF4-FFF2-40B4-BE49-F238E27FC236}">
                  <a16:creationId xmlns:a16="http://schemas.microsoft.com/office/drawing/2014/main" id="{9BD8C3B8-0AD3-4979-B127-9AE7A128FFCF}"/>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84995" name="Rectangle 20">
            <a:extLst>
              <a:ext uri="{FF2B5EF4-FFF2-40B4-BE49-F238E27FC236}">
                <a16:creationId xmlns:a16="http://schemas.microsoft.com/office/drawing/2014/main" id="{0710F632-5159-47DA-862E-0858B7AF0336}"/>
              </a:ext>
            </a:extLst>
          </p:cNvPr>
          <p:cNvSpPr>
            <a:spLocks noChangeArrowheads="1"/>
          </p:cNvSpPr>
          <p:nvPr/>
        </p:nvSpPr>
        <p:spPr bwMode="auto">
          <a:xfrm>
            <a:off x="2368551" y="2295525"/>
            <a:ext cx="38719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90000"/>
              </a:lnSpc>
            </a:pPr>
            <a:r>
              <a:rPr lang="zh-CN" altLang="en-US" b="1">
                <a:latin typeface="Arial" panose="020B0604020202020204" pitchFamily="34" charset="0"/>
              </a:rPr>
              <a:t>无特异性治疗方法 </a:t>
            </a:r>
          </a:p>
        </p:txBody>
      </p:sp>
      <p:sp>
        <p:nvSpPr>
          <p:cNvPr id="84996" name="Rectangle 21">
            <a:extLst>
              <a:ext uri="{FF2B5EF4-FFF2-40B4-BE49-F238E27FC236}">
                <a16:creationId xmlns:a16="http://schemas.microsoft.com/office/drawing/2014/main" id="{289670F3-A521-47E4-A7D3-B661ED68F5F8}"/>
              </a:ext>
            </a:extLst>
          </p:cNvPr>
          <p:cNvSpPr>
            <a:spLocks noChangeArrowheads="1"/>
          </p:cNvSpPr>
          <p:nvPr/>
        </p:nvSpPr>
        <p:spPr bwMode="auto">
          <a:xfrm>
            <a:off x="2855914" y="2852738"/>
            <a:ext cx="18954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对症治疗</a:t>
            </a:r>
          </a:p>
        </p:txBody>
      </p:sp>
      <p:sp>
        <p:nvSpPr>
          <p:cNvPr id="395286" name="Rectangle 22">
            <a:extLst>
              <a:ext uri="{FF2B5EF4-FFF2-40B4-BE49-F238E27FC236}">
                <a16:creationId xmlns:a16="http://schemas.microsoft.com/office/drawing/2014/main" id="{162D28C9-7F32-4DB6-82B8-63F6A97B2398}"/>
              </a:ext>
            </a:extLst>
          </p:cNvPr>
          <p:cNvSpPr>
            <a:spLocks noChangeArrowheads="1"/>
          </p:cNvSpPr>
          <p:nvPr/>
        </p:nvSpPr>
        <p:spPr bwMode="auto">
          <a:xfrm>
            <a:off x="3216275" y="3500438"/>
            <a:ext cx="5327650" cy="946150"/>
          </a:xfrm>
          <a:prstGeom prst="rect">
            <a:avLst/>
          </a:prstGeom>
          <a:gradFill rotWithShape="1">
            <a:gsLst>
              <a:gs pos="0">
                <a:schemeClr val="accent1"/>
              </a:gs>
              <a:gs pos="50000">
                <a:schemeClr val="bg1"/>
              </a:gs>
              <a:gs pos="100000">
                <a:schemeClr val="accent1"/>
              </a:gs>
            </a:gsLst>
            <a:lin ang="5400000" scaled="1"/>
          </a:gradFill>
          <a:ln>
            <a:noFill/>
          </a:ln>
          <a:effectLst/>
        </p:spPr>
        <p:txBody>
          <a:bodyPr>
            <a:spAutoFit/>
          </a:bodyPr>
          <a:lstStyle/>
          <a:p>
            <a:pPr lvl="1">
              <a:spcBef>
                <a:spcPct val="0"/>
              </a:spcBef>
              <a:defRPr/>
            </a:pPr>
            <a:r>
              <a:rPr lang="zh-CN" altLang="en-US" b="1">
                <a:latin typeface="Arial" charset="0"/>
              </a:rPr>
              <a:t>金刚烷胺改善共济失调症状  </a:t>
            </a:r>
          </a:p>
          <a:p>
            <a:pPr lvl="1">
              <a:spcBef>
                <a:spcPct val="0"/>
              </a:spcBef>
              <a:defRPr/>
            </a:pPr>
            <a:r>
              <a:rPr lang="zh-CN" altLang="en-US" b="1">
                <a:latin typeface="Arial" charset="0"/>
              </a:rPr>
              <a:t>左旋多巴缓解锥体外系症状  </a:t>
            </a:r>
          </a:p>
        </p:txBody>
      </p:sp>
      <p:sp>
        <p:nvSpPr>
          <p:cNvPr id="84998" name="Rectangle 23">
            <a:extLst>
              <a:ext uri="{FF2B5EF4-FFF2-40B4-BE49-F238E27FC236}">
                <a16:creationId xmlns:a16="http://schemas.microsoft.com/office/drawing/2014/main" id="{91213652-45C5-41DF-B465-F3FA22B1B32E}"/>
              </a:ext>
            </a:extLst>
          </p:cNvPr>
          <p:cNvSpPr>
            <a:spLocks noChangeArrowheads="1"/>
          </p:cNvSpPr>
          <p:nvPr/>
        </p:nvSpPr>
        <p:spPr bwMode="auto">
          <a:xfrm>
            <a:off x="2855914" y="4724400"/>
            <a:ext cx="58324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康复训练、物理治疗及辅助行走</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进行遗传咨询</a:t>
            </a:r>
          </a:p>
        </p:txBody>
      </p:sp>
      <p:grpSp>
        <p:nvGrpSpPr>
          <p:cNvPr id="84999" name="Group 24">
            <a:extLst>
              <a:ext uri="{FF2B5EF4-FFF2-40B4-BE49-F238E27FC236}">
                <a16:creationId xmlns:a16="http://schemas.microsoft.com/office/drawing/2014/main" id="{5916F050-7F95-4968-B51C-869709ACE731}"/>
              </a:ext>
            </a:extLst>
          </p:cNvPr>
          <p:cNvGrpSpPr>
            <a:grpSpLocks/>
          </p:cNvGrpSpPr>
          <p:nvPr/>
        </p:nvGrpSpPr>
        <p:grpSpPr bwMode="auto">
          <a:xfrm>
            <a:off x="1774825" y="620713"/>
            <a:ext cx="7327900" cy="685800"/>
            <a:chOff x="144" y="384"/>
            <a:chExt cx="4616" cy="432"/>
          </a:xfrm>
        </p:grpSpPr>
        <p:sp>
          <p:nvSpPr>
            <p:cNvPr id="85003" name="Rectangle 25">
              <a:hlinkClick r:id="rId2" action="ppaction://hlinksldjump"/>
              <a:extLst>
                <a:ext uri="{FF2B5EF4-FFF2-40B4-BE49-F238E27FC236}">
                  <a16:creationId xmlns:a16="http://schemas.microsoft.com/office/drawing/2014/main" id="{C430185D-6CE9-4172-9B06-662164C57D4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二、脊髓小脑性共济失调   </a:t>
              </a:r>
              <a:r>
                <a:rPr lang="zh-CN" altLang="en-US" b="1">
                  <a:solidFill>
                    <a:schemeClr val="tx2"/>
                  </a:solidFill>
                </a:rPr>
                <a:t>   </a:t>
              </a:r>
              <a:endParaRPr lang="zh-CN" altLang="en-US" b="1"/>
            </a:p>
          </p:txBody>
        </p:sp>
        <p:pic>
          <p:nvPicPr>
            <p:cNvPr id="85004" name="Picture 26" descr="图片1">
              <a:extLst>
                <a:ext uri="{FF2B5EF4-FFF2-40B4-BE49-F238E27FC236}">
                  <a16:creationId xmlns:a16="http://schemas.microsoft.com/office/drawing/2014/main" id="{57EC08C0-6AAD-478D-9336-D795E7681A6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000" name="Group 27">
            <a:extLst>
              <a:ext uri="{FF2B5EF4-FFF2-40B4-BE49-F238E27FC236}">
                <a16:creationId xmlns:a16="http://schemas.microsoft.com/office/drawing/2014/main" id="{AED362B0-27CC-4730-97B3-6225173254A9}"/>
              </a:ext>
            </a:extLst>
          </p:cNvPr>
          <p:cNvGrpSpPr>
            <a:grpSpLocks/>
          </p:cNvGrpSpPr>
          <p:nvPr/>
        </p:nvGrpSpPr>
        <p:grpSpPr bwMode="auto">
          <a:xfrm>
            <a:off x="1752601" y="1371601"/>
            <a:ext cx="2759075" cy="519113"/>
            <a:chOff x="144" y="816"/>
            <a:chExt cx="2688" cy="342"/>
          </a:xfrm>
        </p:grpSpPr>
        <p:sp>
          <p:nvSpPr>
            <p:cNvPr id="85001" name="Rectangle 28">
              <a:extLst>
                <a:ext uri="{FF2B5EF4-FFF2-40B4-BE49-F238E27FC236}">
                  <a16:creationId xmlns:a16="http://schemas.microsoft.com/office/drawing/2014/main" id="{F91DF953-C4F3-4610-BB7E-25BBF3808BA0}"/>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治  疗  </a:t>
              </a:r>
            </a:p>
          </p:txBody>
        </p:sp>
        <p:sp>
          <p:nvSpPr>
            <p:cNvPr id="85002" name="Line 29">
              <a:extLst>
                <a:ext uri="{FF2B5EF4-FFF2-40B4-BE49-F238E27FC236}">
                  <a16:creationId xmlns:a16="http://schemas.microsoft.com/office/drawing/2014/main" id="{DCA4F95C-8879-412E-B3F6-F83B8DB9BAD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AutoShape 9" descr="栎木">
            <a:hlinkClick r:id="rId2" action="ppaction://hlinksldjump"/>
            <a:extLst>
              <a:ext uri="{FF2B5EF4-FFF2-40B4-BE49-F238E27FC236}">
                <a16:creationId xmlns:a16="http://schemas.microsoft.com/office/drawing/2014/main" id="{43DF45F1-F914-4637-87A1-C189869D5AD9}"/>
              </a:ext>
            </a:extLst>
          </p:cNvPr>
          <p:cNvSpPr>
            <a:spLocks noChangeArrowheads="1"/>
          </p:cNvSpPr>
          <p:nvPr/>
        </p:nvSpPr>
        <p:spPr bwMode="auto">
          <a:xfrm>
            <a:off x="3071813" y="2133600"/>
            <a:ext cx="6172200" cy="1981200"/>
          </a:xfrm>
          <a:prstGeom prst="horizontalScroll">
            <a:avLst>
              <a:gd name="adj" fmla="val 12500"/>
            </a:avLst>
          </a:prstGeom>
          <a:blipFill dpi="0" rotWithShape="1">
            <a:blip r:embed="rId3">
              <a:alphaModFix amt="44000"/>
            </a:blip>
            <a:srcRect/>
            <a:tile tx="0" ty="0" sx="100000" sy="100000" flip="none" algn="tl"/>
          </a:blipFill>
          <a:ln w="9525">
            <a:solidFill>
              <a:srgbClr val="C0C0C0"/>
            </a:solidFill>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sz="4400" b="1">
                <a:solidFill>
                  <a:schemeClr val="tx2"/>
                </a:solidFill>
              </a:rPr>
              <a:t> </a:t>
            </a:r>
            <a:r>
              <a:rPr lang="zh-CN" altLang="en-US" sz="4400" b="1">
                <a:solidFill>
                  <a:schemeClr val="tx2"/>
                </a:solidFill>
              </a:rPr>
              <a:t>第二节 </a:t>
            </a:r>
          </a:p>
          <a:p>
            <a:pPr algn="ctr" eaLnBrk="1" hangingPunct="1">
              <a:spcBef>
                <a:spcPct val="0"/>
              </a:spcBef>
            </a:pPr>
            <a:r>
              <a:rPr lang="zh-CN" altLang="en-US" sz="4400" b="1">
                <a:solidFill>
                  <a:schemeClr val="tx2"/>
                </a:solidFill>
              </a:rPr>
              <a:t>遗传性痉挛性截瘫 </a:t>
            </a:r>
          </a:p>
        </p:txBody>
      </p:sp>
      <p:sp>
        <p:nvSpPr>
          <p:cNvPr id="86019" name="Rectangle 10">
            <a:extLst>
              <a:ext uri="{FF2B5EF4-FFF2-40B4-BE49-F238E27FC236}">
                <a16:creationId xmlns:a16="http://schemas.microsoft.com/office/drawing/2014/main" id="{1F89E979-1EF2-483F-9976-D357046EB803}"/>
              </a:ext>
            </a:extLst>
          </p:cNvPr>
          <p:cNvSpPr>
            <a:spLocks noChangeArrowheads="1"/>
          </p:cNvSpPr>
          <p:nvPr/>
        </p:nvSpPr>
        <p:spPr bwMode="auto">
          <a:xfrm>
            <a:off x="3678238" y="3921125"/>
            <a:ext cx="5873750" cy="1175706"/>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3200" b="1"/>
              <a:t>hereditary spastic paraplegia</a:t>
            </a:r>
          </a:p>
          <a:p>
            <a:pPr algn="ctr" eaLnBrk="1" hangingPunct="1"/>
            <a:r>
              <a:rPr lang="en-US" altLang="zh-CN" sz="3200" b="1"/>
              <a:t>Str</a:t>
            </a:r>
            <a:r>
              <a:rPr lang="en-US" altLang="zh-CN" sz="3200" b="1">
                <a:latin typeface="宋体" panose="02010600030101010101" pitchFamily="2" charset="-122"/>
              </a:rPr>
              <a:t>ü</a:t>
            </a:r>
            <a:r>
              <a:rPr lang="en-US" altLang="zh-CN" sz="3200" b="1"/>
              <a:t>mpell-Lorrain</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a:extLst>
              <a:ext uri="{FF2B5EF4-FFF2-40B4-BE49-F238E27FC236}">
                <a16:creationId xmlns:a16="http://schemas.microsoft.com/office/drawing/2014/main" id="{A3F6B885-B3DD-46F5-92D2-51EAC7372153}"/>
              </a:ext>
            </a:extLst>
          </p:cNvPr>
          <p:cNvGrpSpPr>
            <a:grpSpLocks/>
          </p:cNvGrpSpPr>
          <p:nvPr/>
        </p:nvGrpSpPr>
        <p:grpSpPr bwMode="auto">
          <a:xfrm>
            <a:off x="1524000" y="381000"/>
            <a:ext cx="228600" cy="6248400"/>
            <a:chOff x="0" y="240"/>
            <a:chExt cx="144" cy="3936"/>
          </a:xfrm>
        </p:grpSpPr>
        <p:grpSp>
          <p:nvGrpSpPr>
            <p:cNvPr id="87056" name="Group 3">
              <a:extLst>
                <a:ext uri="{FF2B5EF4-FFF2-40B4-BE49-F238E27FC236}">
                  <a16:creationId xmlns:a16="http://schemas.microsoft.com/office/drawing/2014/main" id="{40B52DDF-3332-46A7-B1B6-7329B4C66029}"/>
                </a:ext>
              </a:extLst>
            </p:cNvPr>
            <p:cNvGrpSpPr>
              <a:grpSpLocks/>
            </p:cNvGrpSpPr>
            <p:nvPr/>
          </p:nvGrpSpPr>
          <p:grpSpPr bwMode="auto">
            <a:xfrm>
              <a:off x="0" y="240"/>
              <a:ext cx="96" cy="3936"/>
              <a:chOff x="-8" y="768"/>
              <a:chExt cx="136" cy="3552"/>
            </a:xfrm>
          </p:grpSpPr>
          <p:sp>
            <p:nvSpPr>
              <p:cNvPr id="87058" name="Rectangle 4">
                <a:extLst>
                  <a:ext uri="{FF2B5EF4-FFF2-40B4-BE49-F238E27FC236}">
                    <a16:creationId xmlns:a16="http://schemas.microsoft.com/office/drawing/2014/main" id="{AEAEE959-3BB4-4613-B95D-39BD74B00D6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7059" name="Line 5">
                <a:extLst>
                  <a:ext uri="{FF2B5EF4-FFF2-40B4-BE49-F238E27FC236}">
                    <a16:creationId xmlns:a16="http://schemas.microsoft.com/office/drawing/2014/main" id="{6CDE7901-90A4-4760-BE80-DBA9ADEE3ED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7057" name="Line 18">
              <a:extLst>
                <a:ext uri="{FF2B5EF4-FFF2-40B4-BE49-F238E27FC236}">
                  <a16:creationId xmlns:a16="http://schemas.microsoft.com/office/drawing/2014/main" id="{46B10B36-F0B5-4AB5-AF30-4C24D189599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87043" name="Rectangle 24">
            <a:extLst>
              <a:ext uri="{FF2B5EF4-FFF2-40B4-BE49-F238E27FC236}">
                <a16:creationId xmlns:a16="http://schemas.microsoft.com/office/drawing/2014/main" id="{25074D0D-E662-481D-9321-8B19467759E0}"/>
              </a:ext>
            </a:extLst>
          </p:cNvPr>
          <p:cNvSpPr>
            <a:spLocks noChangeArrowheads="1"/>
          </p:cNvSpPr>
          <p:nvPr/>
        </p:nvSpPr>
        <p:spPr bwMode="auto">
          <a:xfrm>
            <a:off x="4151313" y="3141663"/>
            <a:ext cx="5040312"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双下肢进行性肌张力增高</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肌无力</a:t>
            </a:r>
          </a:p>
          <a:p>
            <a:pPr eaLnBrk="1" hangingPunct="1">
              <a:lnSpc>
                <a:spcPct val="12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剪刀步态</a:t>
            </a:r>
          </a:p>
        </p:txBody>
      </p:sp>
      <p:sp>
        <p:nvSpPr>
          <p:cNvPr id="87044" name="Rectangle 25">
            <a:extLst>
              <a:ext uri="{FF2B5EF4-FFF2-40B4-BE49-F238E27FC236}">
                <a16:creationId xmlns:a16="http://schemas.microsoft.com/office/drawing/2014/main" id="{A5422A72-67FD-4F24-A80C-AD47A788BEB4}"/>
              </a:ext>
            </a:extLst>
          </p:cNvPr>
          <p:cNvSpPr>
            <a:spLocks noChangeArrowheads="1"/>
          </p:cNvSpPr>
          <p:nvPr/>
        </p:nvSpPr>
        <p:spPr bwMode="auto">
          <a:xfrm>
            <a:off x="2351089" y="2487613"/>
            <a:ext cx="6192837"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t>Seeligmuller</a:t>
            </a:r>
            <a:r>
              <a:rPr lang="zh-CN" altLang="en-US" b="1"/>
              <a:t>（</a:t>
            </a:r>
            <a:r>
              <a:rPr lang="en-US" altLang="zh-CN" b="1"/>
              <a:t>1874</a:t>
            </a:r>
            <a:r>
              <a:rPr lang="zh-CN" altLang="en-US" b="1"/>
              <a:t>）首先报道 </a:t>
            </a:r>
          </a:p>
        </p:txBody>
      </p:sp>
      <p:grpSp>
        <p:nvGrpSpPr>
          <p:cNvPr id="87045" name="Group 30">
            <a:extLst>
              <a:ext uri="{FF2B5EF4-FFF2-40B4-BE49-F238E27FC236}">
                <a16:creationId xmlns:a16="http://schemas.microsoft.com/office/drawing/2014/main" id="{153E70E5-F8D1-4739-8F88-EE51318EBF36}"/>
              </a:ext>
            </a:extLst>
          </p:cNvPr>
          <p:cNvGrpSpPr>
            <a:grpSpLocks/>
          </p:cNvGrpSpPr>
          <p:nvPr/>
        </p:nvGrpSpPr>
        <p:grpSpPr bwMode="auto">
          <a:xfrm>
            <a:off x="2573339" y="3357564"/>
            <a:ext cx="1362075" cy="1322387"/>
            <a:chOff x="748" y="2976"/>
            <a:chExt cx="858" cy="833"/>
          </a:xfrm>
        </p:grpSpPr>
        <p:grpSp>
          <p:nvGrpSpPr>
            <p:cNvPr id="87052" name="Group 27">
              <a:extLst>
                <a:ext uri="{FF2B5EF4-FFF2-40B4-BE49-F238E27FC236}">
                  <a16:creationId xmlns:a16="http://schemas.microsoft.com/office/drawing/2014/main" id="{A37F7220-C387-4F39-9BBC-9EB826C76347}"/>
                </a:ext>
              </a:extLst>
            </p:cNvPr>
            <p:cNvGrpSpPr>
              <a:grpSpLocks/>
            </p:cNvGrpSpPr>
            <p:nvPr/>
          </p:nvGrpSpPr>
          <p:grpSpPr bwMode="auto">
            <a:xfrm>
              <a:off x="748" y="2976"/>
              <a:ext cx="858" cy="833"/>
              <a:chOff x="4320" y="1152"/>
              <a:chExt cx="414" cy="402"/>
            </a:xfrm>
          </p:grpSpPr>
          <p:sp>
            <p:nvSpPr>
              <p:cNvPr id="396316" name="AutoShape 28">
                <a:extLst>
                  <a:ext uri="{FF2B5EF4-FFF2-40B4-BE49-F238E27FC236}">
                    <a16:creationId xmlns:a16="http://schemas.microsoft.com/office/drawing/2014/main" id="{0E6B9E61-78C3-41F8-B850-6DA20F7D37D1}"/>
                  </a:ext>
                </a:extLst>
              </p:cNvPr>
              <p:cNvSpPr>
                <a:spLocks noChangeArrowheads="1"/>
              </p:cNvSpPr>
              <p:nvPr/>
            </p:nvSpPr>
            <p:spPr bwMode="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396317" name="Freeform 29">
                <a:extLst>
                  <a:ext uri="{FF2B5EF4-FFF2-40B4-BE49-F238E27FC236}">
                    <a16:creationId xmlns:a16="http://schemas.microsoft.com/office/drawing/2014/main" id="{7B9CE06C-D8D7-4F50-B028-098A55185F53}"/>
                  </a:ext>
                </a:extLst>
              </p:cNvPr>
              <p:cNvSpPr>
                <a:spLocks/>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a:noFill/>
              </a:ln>
            </p:spPr>
            <p:txBody>
              <a:bodyPr/>
              <a:lstStyle/>
              <a:p>
                <a:pPr>
                  <a:defRPr/>
                </a:pPr>
                <a:endParaRPr lang="zh-CN" altLang="en-US"/>
              </a:p>
            </p:txBody>
          </p:sp>
        </p:grpSp>
        <p:sp>
          <p:nvSpPr>
            <p:cNvPr id="87053" name="Rectangle 23">
              <a:extLst>
                <a:ext uri="{FF2B5EF4-FFF2-40B4-BE49-F238E27FC236}">
                  <a16:creationId xmlns:a16="http://schemas.microsoft.com/office/drawing/2014/main" id="{AF1CA0EF-1038-4C21-9281-4D4A00704834}"/>
                </a:ext>
              </a:extLst>
            </p:cNvPr>
            <p:cNvSpPr>
              <a:spLocks noChangeArrowheads="1"/>
            </p:cNvSpPr>
            <p:nvPr/>
          </p:nvSpPr>
          <p:spPr bwMode="auto">
            <a:xfrm>
              <a:off x="884" y="3203"/>
              <a:ext cx="6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latin typeface="Mangal" panose="02040503050203030202" pitchFamily="18" charset="0"/>
                </a:rPr>
                <a:t>特征 </a:t>
              </a:r>
            </a:p>
          </p:txBody>
        </p:sp>
      </p:grpSp>
      <p:grpSp>
        <p:nvGrpSpPr>
          <p:cNvPr id="87046" name="Group 31">
            <a:extLst>
              <a:ext uri="{FF2B5EF4-FFF2-40B4-BE49-F238E27FC236}">
                <a16:creationId xmlns:a16="http://schemas.microsoft.com/office/drawing/2014/main" id="{575B08B9-1D54-4982-AB4E-46DBFA432AAE}"/>
              </a:ext>
            </a:extLst>
          </p:cNvPr>
          <p:cNvGrpSpPr>
            <a:grpSpLocks/>
          </p:cNvGrpSpPr>
          <p:nvPr/>
        </p:nvGrpSpPr>
        <p:grpSpPr bwMode="auto">
          <a:xfrm>
            <a:off x="1774825" y="620713"/>
            <a:ext cx="7327900" cy="685800"/>
            <a:chOff x="144" y="384"/>
            <a:chExt cx="4616" cy="432"/>
          </a:xfrm>
        </p:grpSpPr>
        <p:sp>
          <p:nvSpPr>
            <p:cNvPr id="87050" name="Rectangle 32">
              <a:hlinkClick r:id="rId2" action="ppaction://hlinksldjump"/>
              <a:extLst>
                <a:ext uri="{FF2B5EF4-FFF2-40B4-BE49-F238E27FC236}">
                  <a16:creationId xmlns:a16="http://schemas.microsoft.com/office/drawing/2014/main" id="{C735108D-BA67-4E62-A1F6-41C2C665A1B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87051" name="Picture 33" descr="图片1">
              <a:extLst>
                <a:ext uri="{FF2B5EF4-FFF2-40B4-BE49-F238E27FC236}">
                  <a16:creationId xmlns:a16="http://schemas.microsoft.com/office/drawing/2014/main" id="{A99A5FF0-3CA0-4DB8-8108-CF09BCDA0F8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047" name="Group 34">
            <a:extLst>
              <a:ext uri="{FF2B5EF4-FFF2-40B4-BE49-F238E27FC236}">
                <a16:creationId xmlns:a16="http://schemas.microsoft.com/office/drawing/2014/main" id="{2CE967AB-BE69-4268-B1A9-E12224DAA864}"/>
              </a:ext>
            </a:extLst>
          </p:cNvPr>
          <p:cNvGrpSpPr>
            <a:grpSpLocks/>
          </p:cNvGrpSpPr>
          <p:nvPr/>
        </p:nvGrpSpPr>
        <p:grpSpPr bwMode="auto">
          <a:xfrm>
            <a:off x="1752600" y="1395413"/>
            <a:ext cx="2471738" cy="533400"/>
            <a:chOff x="144" y="816"/>
            <a:chExt cx="2688" cy="336"/>
          </a:xfrm>
        </p:grpSpPr>
        <p:sp>
          <p:nvSpPr>
            <p:cNvPr id="87048" name="Rectangle 35">
              <a:extLst>
                <a:ext uri="{FF2B5EF4-FFF2-40B4-BE49-F238E27FC236}">
                  <a16:creationId xmlns:a16="http://schemas.microsoft.com/office/drawing/2014/main" id="{8B602A2A-840B-4FAB-9F53-44887979F7A4}"/>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87049" name="Line 36">
              <a:extLst>
                <a:ext uri="{FF2B5EF4-FFF2-40B4-BE49-F238E27FC236}">
                  <a16:creationId xmlns:a16="http://schemas.microsoft.com/office/drawing/2014/main" id="{1BE7C1F5-4BB2-4927-BA1C-2C86A9080779}"/>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a:extLst>
              <a:ext uri="{FF2B5EF4-FFF2-40B4-BE49-F238E27FC236}">
                <a16:creationId xmlns:a16="http://schemas.microsoft.com/office/drawing/2014/main" id="{C4DDD743-674A-48FD-9469-BD869EC44B7F}"/>
              </a:ext>
            </a:extLst>
          </p:cNvPr>
          <p:cNvGrpSpPr>
            <a:grpSpLocks/>
          </p:cNvGrpSpPr>
          <p:nvPr/>
        </p:nvGrpSpPr>
        <p:grpSpPr bwMode="auto">
          <a:xfrm>
            <a:off x="1524000" y="381000"/>
            <a:ext cx="228600" cy="6248400"/>
            <a:chOff x="0" y="240"/>
            <a:chExt cx="144" cy="3936"/>
          </a:xfrm>
        </p:grpSpPr>
        <p:grpSp>
          <p:nvGrpSpPr>
            <p:cNvPr id="88074" name="Group 3">
              <a:extLst>
                <a:ext uri="{FF2B5EF4-FFF2-40B4-BE49-F238E27FC236}">
                  <a16:creationId xmlns:a16="http://schemas.microsoft.com/office/drawing/2014/main" id="{0EA2D62C-B822-4A91-BC4D-F13EE0CFC167}"/>
                </a:ext>
              </a:extLst>
            </p:cNvPr>
            <p:cNvGrpSpPr>
              <a:grpSpLocks/>
            </p:cNvGrpSpPr>
            <p:nvPr/>
          </p:nvGrpSpPr>
          <p:grpSpPr bwMode="auto">
            <a:xfrm>
              <a:off x="0" y="240"/>
              <a:ext cx="96" cy="3936"/>
              <a:chOff x="-8" y="768"/>
              <a:chExt cx="136" cy="3552"/>
            </a:xfrm>
          </p:grpSpPr>
          <p:sp>
            <p:nvSpPr>
              <p:cNvPr id="88076" name="Rectangle 4">
                <a:extLst>
                  <a:ext uri="{FF2B5EF4-FFF2-40B4-BE49-F238E27FC236}">
                    <a16:creationId xmlns:a16="http://schemas.microsoft.com/office/drawing/2014/main" id="{7035DEB6-903F-43A9-B550-A243C7894A1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8077" name="Line 5">
                <a:extLst>
                  <a:ext uri="{FF2B5EF4-FFF2-40B4-BE49-F238E27FC236}">
                    <a16:creationId xmlns:a16="http://schemas.microsoft.com/office/drawing/2014/main" id="{A571F89C-A6FC-4D3E-9CE6-E313A21E996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8075" name="Line 18">
              <a:extLst>
                <a:ext uri="{FF2B5EF4-FFF2-40B4-BE49-F238E27FC236}">
                  <a16:creationId xmlns:a16="http://schemas.microsoft.com/office/drawing/2014/main" id="{24D0E0AB-5A68-42CE-80CB-B0493EEF34C1}"/>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88067" name="Rectangle 17">
            <a:extLst>
              <a:ext uri="{FF2B5EF4-FFF2-40B4-BE49-F238E27FC236}">
                <a16:creationId xmlns:a16="http://schemas.microsoft.com/office/drawing/2014/main" id="{780E8A50-7F60-4285-A91F-238DD80EAD38}"/>
              </a:ext>
            </a:extLst>
          </p:cNvPr>
          <p:cNvSpPr>
            <a:spLocks noChangeArrowheads="1"/>
          </p:cNvSpPr>
          <p:nvPr/>
        </p:nvSpPr>
        <p:spPr bwMode="auto">
          <a:xfrm>
            <a:off x="2640013" y="2420939"/>
            <a:ext cx="45720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65000"/>
              </a:lnSpc>
              <a:spcBef>
                <a:spcPct val="0"/>
              </a:spcBef>
              <a:buClr>
                <a:schemeClr val="hlink"/>
              </a:buClr>
              <a:buFont typeface="Wingdings" panose="05000000000000000000" pitchFamily="2" charset="2"/>
              <a:buChar char="Ø"/>
            </a:pPr>
            <a:r>
              <a:rPr lang="en-US" altLang="zh-CN" b="1"/>
              <a:t>HSP</a:t>
            </a:r>
            <a:r>
              <a:rPr lang="zh-CN" altLang="en-US" b="1"/>
              <a:t>的患病率是</a:t>
            </a:r>
            <a:r>
              <a:rPr lang="en-US" altLang="zh-CN" b="1"/>
              <a:t>3/10</a:t>
            </a:r>
            <a:r>
              <a:rPr lang="zh-CN" altLang="en-US" b="1"/>
              <a:t>万</a:t>
            </a:r>
          </a:p>
          <a:p>
            <a:pPr eaLnBrk="1" hangingPunct="1">
              <a:lnSpc>
                <a:spcPct val="165000"/>
              </a:lnSpc>
              <a:spcBef>
                <a:spcPct val="0"/>
              </a:spcBef>
              <a:buClr>
                <a:schemeClr val="hlink"/>
              </a:buClr>
              <a:buFont typeface="Wingdings" panose="05000000000000000000" pitchFamily="2" charset="2"/>
              <a:buChar char="Ø"/>
            </a:pPr>
            <a:r>
              <a:rPr lang="zh-CN" altLang="en-US" b="1"/>
              <a:t>具有高度的遗传异质性</a:t>
            </a:r>
          </a:p>
          <a:p>
            <a:pPr eaLnBrk="1" hangingPunct="1">
              <a:lnSpc>
                <a:spcPct val="165000"/>
              </a:lnSpc>
              <a:spcBef>
                <a:spcPct val="0"/>
              </a:spcBef>
              <a:buClr>
                <a:schemeClr val="hlink"/>
              </a:buClr>
              <a:buFont typeface="Wingdings" panose="05000000000000000000" pitchFamily="2" charset="2"/>
              <a:buChar char="Ø"/>
            </a:pPr>
            <a:r>
              <a:rPr lang="zh-CN" altLang="en-US" b="1"/>
              <a:t>分为单纯型和复杂型两类</a:t>
            </a:r>
          </a:p>
          <a:p>
            <a:pPr eaLnBrk="1" hangingPunct="1">
              <a:lnSpc>
                <a:spcPct val="165000"/>
              </a:lnSpc>
              <a:spcBef>
                <a:spcPct val="0"/>
              </a:spcBef>
              <a:buClr>
                <a:schemeClr val="hlink"/>
              </a:buClr>
              <a:buFont typeface="Wingdings" panose="05000000000000000000" pitchFamily="2" charset="2"/>
              <a:buChar char="Ø"/>
            </a:pPr>
            <a:r>
              <a:rPr lang="zh-CN" altLang="en-US" b="1"/>
              <a:t>约</a:t>
            </a:r>
            <a:r>
              <a:rPr lang="en-US" altLang="zh-CN" b="1"/>
              <a:t>10</a:t>
            </a:r>
            <a:r>
              <a:rPr lang="zh-CN" altLang="en-US" b="1"/>
              <a:t>％是复杂型</a:t>
            </a:r>
            <a:r>
              <a:rPr lang="en-US" altLang="zh-CN" b="1"/>
              <a:t>HSP</a:t>
            </a:r>
          </a:p>
        </p:txBody>
      </p:sp>
      <p:grpSp>
        <p:nvGrpSpPr>
          <p:cNvPr id="88068" name="Group 24">
            <a:extLst>
              <a:ext uri="{FF2B5EF4-FFF2-40B4-BE49-F238E27FC236}">
                <a16:creationId xmlns:a16="http://schemas.microsoft.com/office/drawing/2014/main" id="{9FE6729A-A29E-40BB-84D2-D1C27AFAB94D}"/>
              </a:ext>
            </a:extLst>
          </p:cNvPr>
          <p:cNvGrpSpPr>
            <a:grpSpLocks/>
          </p:cNvGrpSpPr>
          <p:nvPr/>
        </p:nvGrpSpPr>
        <p:grpSpPr bwMode="auto">
          <a:xfrm>
            <a:off x="1774825" y="620713"/>
            <a:ext cx="7327900" cy="685800"/>
            <a:chOff x="144" y="384"/>
            <a:chExt cx="4616" cy="432"/>
          </a:xfrm>
        </p:grpSpPr>
        <p:sp>
          <p:nvSpPr>
            <p:cNvPr id="88072" name="Rectangle 25">
              <a:hlinkClick r:id="rId2" action="ppaction://hlinksldjump"/>
              <a:extLst>
                <a:ext uri="{FF2B5EF4-FFF2-40B4-BE49-F238E27FC236}">
                  <a16:creationId xmlns:a16="http://schemas.microsoft.com/office/drawing/2014/main" id="{1B33A031-9595-43B4-BECF-A596AAA1B76C}"/>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88073" name="Picture 26" descr="图片1">
              <a:extLst>
                <a:ext uri="{FF2B5EF4-FFF2-40B4-BE49-F238E27FC236}">
                  <a16:creationId xmlns:a16="http://schemas.microsoft.com/office/drawing/2014/main" id="{93759530-5785-418F-AB9F-CA55C78CC02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069" name="Group 27">
            <a:extLst>
              <a:ext uri="{FF2B5EF4-FFF2-40B4-BE49-F238E27FC236}">
                <a16:creationId xmlns:a16="http://schemas.microsoft.com/office/drawing/2014/main" id="{9BB59E38-A875-4C02-A363-5C27A85CB3E2}"/>
              </a:ext>
            </a:extLst>
          </p:cNvPr>
          <p:cNvGrpSpPr>
            <a:grpSpLocks/>
          </p:cNvGrpSpPr>
          <p:nvPr/>
        </p:nvGrpSpPr>
        <p:grpSpPr bwMode="auto">
          <a:xfrm>
            <a:off x="1752600" y="1395413"/>
            <a:ext cx="2471738" cy="533400"/>
            <a:chOff x="144" y="816"/>
            <a:chExt cx="2688" cy="336"/>
          </a:xfrm>
        </p:grpSpPr>
        <p:sp>
          <p:nvSpPr>
            <p:cNvPr id="88070" name="Rectangle 28">
              <a:extLst>
                <a:ext uri="{FF2B5EF4-FFF2-40B4-BE49-F238E27FC236}">
                  <a16:creationId xmlns:a16="http://schemas.microsoft.com/office/drawing/2014/main" id="{F2B7C87C-66DF-4C8D-9952-B29CE889AA56}"/>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88071" name="Line 29">
              <a:extLst>
                <a:ext uri="{FF2B5EF4-FFF2-40B4-BE49-F238E27FC236}">
                  <a16:creationId xmlns:a16="http://schemas.microsoft.com/office/drawing/2014/main" id="{DC81F027-BD43-4171-9B14-FC296A4D3E13}"/>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a:extLst>
              <a:ext uri="{FF2B5EF4-FFF2-40B4-BE49-F238E27FC236}">
                <a16:creationId xmlns:a16="http://schemas.microsoft.com/office/drawing/2014/main" id="{BFAFDCFB-68BF-48D5-8AD5-E214161383A1}"/>
              </a:ext>
            </a:extLst>
          </p:cNvPr>
          <p:cNvGrpSpPr>
            <a:grpSpLocks/>
          </p:cNvGrpSpPr>
          <p:nvPr/>
        </p:nvGrpSpPr>
        <p:grpSpPr bwMode="auto">
          <a:xfrm>
            <a:off x="1524000" y="381000"/>
            <a:ext cx="228600" cy="6248400"/>
            <a:chOff x="0" y="240"/>
            <a:chExt cx="144" cy="3936"/>
          </a:xfrm>
        </p:grpSpPr>
        <p:grpSp>
          <p:nvGrpSpPr>
            <p:cNvPr id="89099" name="Group 3">
              <a:extLst>
                <a:ext uri="{FF2B5EF4-FFF2-40B4-BE49-F238E27FC236}">
                  <a16:creationId xmlns:a16="http://schemas.microsoft.com/office/drawing/2014/main" id="{A1B23DF0-9C79-4188-B116-2444E0876267}"/>
                </a:ext>
              </a:extLst>
            </p:cNvPr>
            <p:cNvGrpSpPr>
              <a:grpSpLocks/>
            </p:cNvGrpSpPr>
            <p:nvPr/>
          </p:nvGrpSpPr>
          <p:grpSpPr bwMode="auto">
            <a:xfrm>
              <a:off x="0" y="240"/>
              <a:ext cx="96" cy="3936"/>
              <a:chOff x="-8" y="768"/>
              <a:chExt cx="136" cy="3552"/>
            </a:xfrm>
          </p:grpSpPr>
          <p:sp>
            <p:nvSpPr>
              <p:cNvPr id="89101" name="Rectangle 4">
                <a:extLst>
                  <a:ext uri="{FF2B5EF4-FFF2-40B4-BE49-F238E27FC236}">
                    <a16:creationId xmlns:a16="http://schemas.microsoft.com/office/drawing/2014/main" id="{F59509D7-EBCC-48A1-AF6E-1B959F06D6B8}"/>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89102" name="Line 5">
                <a:extLst>
                  <a:ext uri="{FF2B5EF4-FFF2-40B4-BE49-F238E27FC236}">
                    <a16:creationId xmlns:a16="http://schemas.microsoft.com/office/drawing/2014/main" id="{8B5CCE81-324A-4E4F-AAAB-8F3166C7432B}"/>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89100" name="Line 18">
              <a:extLst>
                <a:ext uri="{FF2B5EF4-FFF2-40B4-BE49-F238E27FC236}">
                  <a16:creationId xmlns:a16="http://schemas.microsoft.com/office/drawing/2014/main" id="{A9A02E1B-83F9-4023-B0CD-01133323DFB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89091" name="Rectangle 14">
            <a:extLst>
              <a:ext uri="{FF2B5EF4-FFF2-40B4-BE49-F238E27FC236}">
                <a16:creationId xmlns:a16="http://schemas.microsoft.com/office/drawing/2014/main" id="{9676DA25-4CD2-4CB1-80DB-10A2A29723A0}"/>
              </a:ext>
            </a:extLst>
          </p:cNvPr>
          <p:cNvSpPr>
            <a:spLocks noChangeArrowheads="1"/>
          </p:cNvSpPr>
          <p:nvPr/>
        </p:nvSpPr>
        <p:spPr bwMode="auto">
          <a:xfrm>
            <a:off x="2566988" y="2420939"/>
            <a:ext cx="7129462" cy="1373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t>主要的遗传方式是常染色体显性遗传</a:t>
            </a:r>
          </a:p>
          <a:p>
            <a:pPr eaLnBrk="1" hangingPunct="1">
              <a:spcBef>
                <a:spcPct val="0"/>
              </a:spcBef>
              <a:buClr>
                <a:schemeClr val="hlink"/>
              </a:buClr>
              <a:buFont typeface="Wingdings" panose="05000000000000000000" pitchFamily="2" charset="2"/>
              <a:buChar char="Ø"/>
            </a:pPr>
            <a:endParaRPr lang="zh-CN" altLang="en-US" b="1"/>
          </a:p>
          <a:p>
            <a:pPr eaLnBrk="1" hangingPunct="1">
              <a:spcBef>
                <a:spcPct val="0"/>
              </a:spcBef>
              <a:buClr>
                <a:schemeClr val="hlink"/>
              </a:buClr>
              <a:buFont typeface="Wingdings" panose="05000000000000000000" pitchFamily="2" charset="2"/>
              <a:buChar char="Ø"/>
            </a:pPr>
            <a:r>
              <a:rPr lang="zh-CN" altLang="en-US" b="1"/>
              <a:t>常染色体隐性遗传和</a:t>
            </a:r>
            <a:r>
              <a:rPr lang="en-US" altLang="zh-CN" b="1"/>
              <a:t>X</a:t>
            </a:r>
            <a:r>
              <a:rPr lang="zh-CN" altLang="en-US" b="1"/>
              <a:t>连锁隐性遗传少见</a:t>
            </a:r>
          </a:p>
        </p:txBody>
      </p:sp>
      <p:sp>
        <p:nvSpPr>
          <p:cNvPr id="89092" name="Rectangle 15">
            <a:extLst>
              <a:ext uri="{FF2B5EF4-FFF2-40B4-BE49-F238E27FC236}">
                <a16:creationId xmlns:a16="http://schemas.microsoft.com/office/drawing/2014/main" id="{B2C5EC2F-8052-4298-BA8A-B51BB0A320F0}"/>
              </a:ext>
            </a:extLst>
          </p:cNvPr>
          <p:cNvSpPr>
            <a:spLocks noChangeArrowheads="1"/>
          </p:cNvSpPr>
          <p:nvPr/>
        </p:nvSpPr>
        <p:spPr bwMode="auto">
          <a:xfrm>
            <a:off x="3000376" y="4076700"/>
            <a:ext cx="4752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已发现</a:t>
            </a:r>
            <a:r>
              <a:rPr lang="en-US" altLang="zh-CN" b="1"/>
              <a:t>48</a:t>
            </a:r>
            <a:r>
              <a:rPr lang="zh-CN" altLang="en-US" b="1"/>
              <a:t>个基因位点　</a:t>
            </a:r>
          </a:p>
          <a:p>
            <a:pPr eaLnBrk="1" hangingPunct="1">
              <a:spcBef>
                <a:spcPct val="0"/>
              </a:spcBef>
            </a:pPr>
            <a:r>
              <a:rPr lang="zh-CN" altLang="en-US" b="1"/>
              <a:t>依次命名为</a:t>
            </a:r>
            <a:r>
              <a:rPr lang="en-US" altLang="zh-CN" b="1"/>
              <a:t>SPG1~SPG48</a:t>
            </a:r>
            <a:r>
              <a:rPr lang="en-US" altLang="zh-CN"/>
              <a:t> </a:t>
            </a:r>
          </a:p>
        </p:txBody>
      </p:sp>
      <p:grpSp>
        <p:nvGrpSpPr>
          <p:cNvPr id="89093" name="Group 22">
            <a:extLst>
              <a:ext uri="{FF2B5EF4-FFF2-40B4-BE49-F238E27FC236}">
                <a16:creationId xmlns:a16="http://schemas.microsoft.com/office/drawing/2014/main" id="{1F9DB008-8EE6-4BA6-B43B-2796243275C7}"/>
              </a:ext>
            </a:extLst>
          </p:cNvPr>
          <p:cNvGrpSpPr>
            <a:grpSpLocks/>
          </p:cNvGrpSpPr>
          <p:nvPr/>
        </p:nvGrpSpPr>
        <p:grpSpPr bwMode="auto">
          <a:xfrm>
            <a:off x="1774825" y="620713"/>
            <a:ext cx="7327900" cy="685800"/>
            <a:chOff x="144" y="384"/>
            <a:chExt cx="4616" cy="432"/>
          </a:xfrm>
        </p:grpSpPr>
        <p:sp>
          <p:nvSpPr>
            <p:cNvPr id="89097" name="Rectangle 23">
              <a:hlinkClick r:id="rId2" action="ppaction://hlinksldjump"/>
              <a:extLst>
                <a:ext uri="{FF2B5EF4-FFF2-40B4-BE49-F238E27FC236}">
                  <a16:creationId xmlns:a16="http://schemas.microsoft.com/office/drawing/2014/main" id="{05FEC7CF-CDC7-420A-818E-0E13E120DCB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89098" name="Picture 24" descr="图片1">
              <a:extLst>
                <a:ext uri="{FF2B5EF4-FFF2-40B4-BE49-F238E27FC236}">
                  <a16:creationId xmlns:a16="http://schemas.microsoft.com/office/drawing/2014/main" id="{2A9B138A-514F-4C1F-9A5E-F54A1044B36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094" name="Group 25">
            <a:extLst>
              <a:ext uri="{FF2B5EF4-FFF2-40B4-BE49-F238E27FC236}">
                <a16:creationId xmlns:a16="http://schemas.microsoft.com/office/drawing/2014/main" id="{88110613-623C-4CAE-B157-1B417026699D}"/>
              </a:ext>
            </a:extLst>
          </p:cNvPr>
          <p:cNvGrpSpPr>
            <a:grpSpLocks/>
          </p:cNvGrpSpPr>
          <p:nvPr/>
        </p:nvGrpSpPr>
        <p:grpSpPr bwMode="auto">
          <a:xfrm>
            <a:off x="1752600" y="1395413"/>
            <a:ext cx="2471738" cy="533400"/>
            <a:chOff x="144" y="816"/>
            <a:chExt cx="2688" cy="336"/>
          </a:xfrm>
        </p:grpSpPr>
        <p:sp>
          <p:nvSpPr>
            <p:cNvPr id="89095" name="Rectangle 26">
              <a:extLst>
                <a:ext uri="{FF2B5EF4-FFF2-40B4-BE49-F238E27FC236}">
                  <a16:creationId xmlns:a16="http://schemas.microsoft.com/office/drawing/2014/main" id="{FA5D5960-BE55-4C0D-A8CD-B39052D86441}"/>
                </a:ext>
              </a:extLst>
            </p:cNvPr>
            <p:cNvSpPr>
              <a:spLocks noChangeArrowheads="1"/>
            </p:cNvSpPr>
            <p:nvPr/>
          </p:nvSpPr>
          <p:spPr bwMode="auto">
            <a:xfrm>
              <a:off x="144" y="816"/>
              <a:ext cx="2688" cy="327"/>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89096" name="Line 27">
              <a:extLst>
                <a:ext uri="{FF2B5EF4-FFF2-40B4-BE49-F238E27FC236}">
                  <a16:creationId xmlns:a16="http://schemas.microsoft.com/office/drawing/2014/main" id="{3FB5596D-59B5-48EE-B0CE-97FA5E8039C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AutoShape 4">
            <a:extLst>
              <a:ext uri="{FF2B5EF4-FFF2-40B4-BE49-F238E27FC236}">
                <a16:creationId xmlns:a16="http://schemas.microsoft.com/office/drawing/2014/main" id="{360DEC63-E684-454A-B9F9-5DD2FEBCA9F5}"/>
              </a:ext>
            </a:extLst>
          </p:cNvPr>
          <p:cNvSpPr>
            <a:spLocks noChangeArrowheads="1"/>
          </p:cNvSpPr>
          <p:nvPr/>
        </p:nvSpPr>
        <p:spPr bwMode="ltGray">
          <a:xfrm>
            <a:off x="4522788" y="3030538"/>
            <a:ext cx="5600700" cy="1028700"/>
          </a:xfrm>
          <a:prstGeom prst="roundRect">
            <a:avLst>
              <a:gd name="adj" fmla="val 11505"/>
            </a:avLst>
          </a:prstGeom>
          <a:gradFill rotWithShape="1">
            <a:gsLst>
              <a:gs pos="0">
                <a:schemeClr val="accent2"/>
              </a:gs>
              <a:gs pos="100000">
                <a:schemeClr val="bg1">
                  <a:alpha val="0"/>
                </a:schemeClr>
              </a:gs>
            </a:gsLst>
            <a:lin ang="0" scaled="1"/>
          </a:gradFill>
          <a:ln w="6350" algn="ctr">
            <a:solidFill>
              <a:schemeClr val="accent1"/>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5235" name="AutoShape 5">
            <a:extLst>
              <a:ext uri="{FF2B5EF4-FFF2-40B4-BE49-F238E27FC236}">
                <a16:creationId xmlns:a16="http://schemas.microsoft.com/office/drawing/2014/main" id="{D07478DE-195D-4F2E-B6B4-A6C07E908D88}"/>
              </a:ext>
            </a:extLst>
          </p:cNvPr>
          <p:cNvSpPr>
            <a:spLocks noChangeArrowheads="1"/>
          </p:cNvSpPr>
          <p:nvPr/>
        </p:nvSpPr>
        <p:spPr bwMode="ltGray">
          <a:xfrm>
            <a:off x="4510088" y="4224338"/>
            <a:ext cx="5613400" cy="995362"/>
          </a:xfrm>
          <a:prstGeom prst="roundRect">
            <a:avLst>
              <a:gd name="adj" fmla="val 11505"/>
            </a:avLst>
          </a:prstGeom>
          <a:gradFill rotWithShape="1">
            <a:gsLst>
              <a:gs pos="0">
                <a:schemeClr val="folHlink"/>
              </a:gs>
              <a:gs pos="100000">
                <a:schemeClr val="bg1">
                  <a:alpha val="0"/>
                </a:schemeClr>
              </a:gs>
            </a:gsLst>
            <a:lin ang="0" scaled="1"/>
          </a:gradFill>
          <a:ln w="6350" algn="ctr">
            <a:solidFill>
              <a:schemeClr val="accent1"/>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5236" name="AutoShape 6">
            <a:extLst>
              <a:ext uri="{FF2B5EF4-FFF2-40B4-BE49-F238E27FC236}">
                <a16:creationId xmlns:a16="http://schemas.microsoft.com/office/drawing/2014/main" id="{B3285D61-6A58-4E68-8CA8-F2FFFA96F0CF}"/>
              </a:ext>
            </a:extLst>
          </p:cNvPr>
          <p:cNvSpPr>
            <a:spLocks noChangeArrowheads="1"/>
          </p:cNvSpPr>
          <p:nvPr/>
        </p:nvSpPr>
        <p:spPr bwMode="ltGray">
          <a:xfrm>
            <a:off x="4487864" y="5316538"/>
            <a:ext cx="5635625" cy="1008062"/>
          </a:xfrm>
          <a:prstGeom prst="roundRect">
            <a:avLst>
              <a:gd name="adj" fmla="val 11505"/>
            </a:avLst>
          </a:prstGeom>
          <a:gradFill rotWithShape="1">
            <a:gsLst>
              <a:gs pos="0">
                <a:schemeClr val="accent1"/>
              </a:gs>
              <a:gs pos="100000">
                <a:schemeClr val="bg1">
                  <a:alpha val="0"/>
                </a:schemeClr>
              </a:gs>
            </a:gsLst>
            <a:lin ang="0" scaled="1"/>
          </a:gradFill>
          <a:ln w="6350" algn="ctr">
            <a:solidFill>
              <a:schemeClr val="accent1"/>
            </a:solidFill>
            <a:prstDash val="sysDot"/>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5237" name="Text Box 7">
            <a:extLst>
              <a:ext uri="{FF2B5EF4-FFF2-40B4-BE49-F238E27FC236}">
                <a16:creationId xmlns:a16="http://schemas.microsoft.com/office/drawing/2014/main" id="{FD6C2355-184D-4C3B-9796-364BE6DFDDCE}"/>
              </a:ext>
            </a:extLst>
          </p:cNvPr>
          <p:cNvSpPr txBox="1">
            <a:spLocks noChangeArrowheads="1"/>
          </p:cNvSpPr>
          <p:nvPr/>
        </p:nvSpPr>
        <p:spPr bwMode="gray">
          <a:xfrm>
            <a:off x="5218113" y="3065463"/>
            <a:ext cx="40052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缓慢进行性痉挛性双下肢无力，严重程度不一</a:t>
            </a:r>
          </a:p>
        </p:txBody>
      </p:sp>
      <p:sp>
        <p:nvSpPr>
          <p:cNvPr id="95238" name="Text Box 8">
            <a:extLst>
              <a:ext uri="{FF2B5EF4-FFF2-40B4-BE49-F238E27FC236}">
                <a16:creationId xmlns:a16="http://schemas.microsoft.com/office/drawing/2014/main" id="{4EACF3C4-5C07-4DD7-8A3B-8CA7E050A58D}"/>
              </a:ext>
            </a:extLst>
          </p:cNvPr>
          <p:cNvSpPr txBox="1">
            <a:spLocks noChangeArrowheads="1"/>
          </p:cNvSpPr>
          <p:nvPr/>
        </p:nvSpPr>
        <p:spPr bwMode="gray">
          <a:xfrm>
            <a:off x="5226050" y="4383088"/>
            <a:ext cx="3854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抬足困难，拖曳而行</a:t>
            </a:r>
          </a:p>
        </p:txBody>
      </p:sp>
      <p:sp>
        <p:nvSpPr>
          <p:cNvPr id="95239" name="Text Box 9">
            <a:extLst>
              <a:ext uri="{FF2B5EF4-FFF2-40B4-BE49-F238E27FC236}">
                <a16:creationId xmlns:a16="http://schemas.microsoft.com/office/drawing/2014/main" id="{536A5CE7-FF02-422D-85EF-1CF268B2113C}"/>
              </a:ext>
            </a:extLst>
          </p:cNvPr>
          <p:cNvSpPr txBox="1">
            <a:spLocks noChangeArrowheads="1"/>
          </p:cNvSpPr>
          <p:nvPr/>
        </p:nvSpPr>
        <p:spPr bwMode="gray">
          <a:xfrm>
            <a:off x="5216526" y="5368925"/>
            <a:ext cx="41513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大腿屈曲困难，不能抬小腿走路</a:t>
            </a:r>
          </a:p>
        </p:txBody>
      </p:sp>
      <p:sp>
        <p:nvSpPr>
          <p:cNvPr id="95240" name="AutoShape 10">
            <a:extLst>
              <a:ext uri="{FF2B5EF4-FFF2-40B4-BE49-F238E27FC236}">
                <a16:creationId xmlns:a16="http://schemas.microsoft.com/office/drawing/2014/main" id="{07A92E03-3197-46A5-BAE4-8B1DDAE3BB21}"/>
              </a:ext>
            </a:extLst>
          </p:cNvPr>
          <p:cNvSpPr>
            <a:spLocks noChangeArrowheads="1"/>
          </p:cNvSpPr>
          <p:nvPr/>
        </p:nvSpPr>
        <p:spPr bwMode="gray">
          <a:xfrm>
            <a:off x="4633913" y="3392488"/>
            <a:ext cx="482600" cy="381000"/>
          </a:xfrm>
          <a:prstGeom prst="rightArrow">
            <a:avLst>
              <a:gd name="adj1" fmla="val 50000"/>
              <a:gd name="adj2" fmla="val 52778"/>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5241" name="AutoShape 11">
            <a:extLst>
              <a:ext uri="{FF2B5EF4-FFF2-40B4-BE49-F238E27FC236}">
                <a16:creationId xmlns:a16="http://schemas.microsoft.com/office/drawing/2014/main" id="{7AF9979E-3BD6-4571-9A45-68ED63F19FAF}"/>
              </a:ext>
            </a:extLst>
          </p:cNvPr>
          <p:cNvSpPr>
            <a:spLocks noChangeArrowheads="1"/>
          </p:cNvSpPr>
          <p:nvPr/>
        </p:nvSpPr>
        <p:spPr bwMode="gray">
          <a:xfrm>
            <a:off x="4641850" y="4484688"/>
            <a:ext cx="482600" cy="381000"/>
          </a:xfrm>
          <a:prstGeom prst="rightArrow">
            <a:avLst>
              <a:gd name="adj1" fmla="val 50000"/>
              <a:gd name="adj2" fmla="val 52778"/>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5242" name="AutoShape 12">
            <a:extLst>
              <a:ext uri="{FF2B5EF4-FFF2-40B4-BE49-F238E27FC236}">
                <a16:creationId xmlns:a16="http://schemas.microsoft.com/office/drawing/2014/main" id="{E1E5E546-DBD2-4F93-92F6-C3A1E552BC46}"/>
              </a:ext>
            </a:extLst>
          </p:cNvPr>
          <p:cNvSpPr>
            <a:spLocks noChangeArrowheads="1"/>
          </p:cNvSpPr>
          <p:nvPr/>
        </p:nvSpPr>
        <p:spPr bwMode="gray">
          <a:xfrm>
            <a:off x="4632325" y="5627688"/>
            <a:ext cx="482600" cy="381000"/>
          </a:xfrm>
          <a:prstGeom prst="rightArrow">
            <a:avLst>
              <a:gd name="adj1" fmla="val 50000"/>
              <a:gd name="adj2" fmla="val 52778"/>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5243" name="Rectangle 13">
            <a:extLst>
              <a:ext uri="{FF2B5EF4-FFF2-40B4-BE49-F238E27FC236}">
                <a16:creationId xmlns:a16="http://schemas.microsoft.com/office/drawing/2014/main" id="{FB8C2D8F-0549-4ED9-A042-443693F752A2}"/>
              </a:ext>
            </a:extLst>
          </p:cNvPr>
          <p:cNvSpPr>
            <a:spLocks noChangeArrowheads="1"/>
          </p:cNvSpPr>
          <p:nvPr/>
        </p:nvSpPr>
        <p:spPr bwMode="gray">
          <a:xfrm>
            <a:off x="3048000" y="2060575"/>
            <a:ext cx="6096000" cy="52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nSpc>
                <a:spcPct val="110000"/>
              </a:lnSpc>
              <a:spcBef>
                <a:spcPct val="0"/>
              </a:spcBef>
            </a:pPr>
            <a:r>
              <a:rPr lang="zh-CN" altLang="en-US" b="1"/>
              <a:t>多在儿童期或青春期发病，男性略多</a:t>
            </a:r>
          </a:p>
        </p:txBody>
      </p:sp>
      <p:grpSp>
        <p:nvGrpSpPr>
          <p:cNvPr id="95244" name="Group 14">
            <a:extLst>
              <a:ext uri="{FF2B5EF4-FFF2-40B4-BE49-F238E27FC236}">
                <a16:creationId xmlns:a16="http://schemas.microsoft.com/office/drawing/2014/main" id="{63AF4A6D-209C-4501-B81D-6F06C737BBC7}"/>
              </a:ext>
            </a:extLst>
          </p:cNvPr>
          <p:cNvGrpSpPr>
            <a:grpSpLocks/>
          </p:cNvGrpSpPr>
          <p:nvPr/>
        </p:nvGrpSpPr>
        <p:grpSpPr bwMode="auto">
          <a:xfrm>
            <a:off x="2351089" y="5040313"/>
            <a:ext cx="2295525" cy="1365250"/>
            <a:chOff x="471" y="272"/>
            <a:chExt cx="1161" cy="1539"/>
          </a:xfrm>
        </p:grpSpPr>
        <p:sp>
          <p:nvSpPr>
            <p:cNvPr id="95265" name="Oval 15">
              <a:extLst>
                <a:ext uri="{FF2B5EF4-FFF2-40B4-BE49-F238E27FC236}">
                  <a16:creationId xmlns:a16="http://schemas.microsoft.com/office/drawing/2014/main" id="{6A339336-6F54-4D57-A3CA-9BA52E930FEC}"/>
                </a:ext>
              </a:extLst>
            </p:cNvPr>
            <p:cNvSpPr>
              <a:spLocks noChangeArrowheads="1"/>
            </p:cNvSpPr>
            <p:nvPr/>
          </p:nvSpPr>
          <p:spPr bwMode="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07568" name="AutoShape 16">
              <a:extLst>
                <a:ext uri="{FF2B5EF4-FFF2-40B4-BE49-F238E27FC236}">
                  <a16:creationId xmlns:a16="http://schemas.microsoft.com/office/drawing/2014/main" id="{C7F1765C-207C-4429-ABB2-8C17113EE38F}"/>
                </a:ext>
              </a:extLst>
            </p:cNvPr>
            <p:cNvSpPr>
              <a:spLocks noChangeArrowheads="1"/>
            </p:cNvSpPr>
            <p:nvPr/>
          </p:nvSpPr>
          <p:spPr bwMode="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a:noFill/>
            </a:ln>
            <a:effectLst/>
          </p:spPr>
          <p:txBody>
            <a:bodyPr wrap="none" anchor="ctr"/>
            <a:lstStyle/>
            <a:p>
              <a:pPr>
                <a:defRPr/>
              </a:pPr>
              <a:endParaRPr lang="zh-CN" altLang="en-US"/>
            </a:p>
          </p:txBody>
        </p:sp>
      </p:grpSp>
      <p:grpSp>
        <p:nvGrpSpPr>
          <p:cNvPr id="95245" name="Group 17">
            <a:extLst>
              <a:ext uri="{FF2B5EF4-FFF2-40B4-BE49-F238E27FC236}">
                <a16:creationId xmlns:a16="http://schemas.microsoft.com/office/drawing/2014/main" id="{9337FEEE-F3DB-48C0-B4F4-12A993C85F01}"/>
              </a:ext>
            </a:extLst>
          </p:cNvPr>
          <p:cNvGrpSpPr>
            <a:grpSpLocks/>
          </p:cNvGrpSpPr>
          <p:nvPr/>
        </p:nvGrpSpPr>
        <p:grpSpPr bwMode="auto">
          <a:xfrm>
            <a:off x="2351089" y="3948113"/>
            <a:ext cx="2295525" cy="1365250"/>
            <a:chOff x="471" y="272"/>
            <a:chExt cx="1161" cy="1539"/>
          </a:xfrm>
        </p:grpSpPr>
        <p:sp>
          <p:nvSpPr>
            <p:cNvPr id="95263" name="Oval 18">
              <a:extLst>
                <a:ext uri="{FF2B5EF4-FFF2-40B4-BE49-F238E27FC236}">
                  <a16:creationId xmlns:a16="http://schemas.microsoft.com/office/drawing/2014/main" id="{7BD335B8-814C-4A79-B94A-2CB4F0819AC2}"/>
                </a:ext>
              </a:extLst>
            </p:cNvPr>
            <p:cNvSpPr>
              <a:spLocks noChangeArrowheads="1"/>
            </p:cNvSpPr>
            <p:nvPr/>
          </p:nvSpPr>
          <p:spPr bwMode="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07571" name="AutoShape 19">
              <a:extLst>
                <a:ext uri="{FF2B5EF4-FFF2-40B4-BE49-F238E27FC236}">
                  <a16:creationId xmlns:a16="http://schemas.microsoft.com/office/drawing/2014/main" id="{F5C81116-2BF5-4A46-B735-956CF2F58F05}"/>
                </a:ext>
              </a:extLst>
            </p:cNvPr>
            <p:cNvSpPr>
              <a:spLocks noChangeArrowheads="1"/>
            </p:cNvSpPr>
            <p:nvPr/>
          </p:nvSpPr>
          <p:spPr bwMode="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a:noFill/>
            </a:ln>
            <a:effectLst/>
          </p:spPr>
          <p:txBody>
            <a:bodyPr wrap="none" anchor="ctr"/>
            <a:lstStyle/>
            <a:p>
              <a:pPr>
                <a:defRPr/>
              </a:pPr>
              <a:endParaRPr lang="zh-CN" altLang="en-US"/>
            </a:p>
          </p:txBody>
        </p:sp>
      </p:grpSp>
      <p:grpSp>
        <p:nvGrpSpPr>
          <p:cNvPr id="95246" name="Group 20">
            <a:extLst>
              <a:ext uri="{FF2B5EF4-FFF2-40B4-BE49-F238E27FC236}">
                <a16:creationId xmlns:a16="http://schemas.microsoft.com/office/drawing/2014/main" id="{D0BF45CE-0E98-4B2B-AF93-8E81005ED982}"/>
              </a:ext>
            </a:extLst>
          </p:cNvPr>
          <p:cNvGrpSpPr>
            <a:grpSpLocks/>
          </p:cNvGrpSpPr>
          <p:nvPr/>
        </p:nvGrpSpPr>
        <p:grpSpPr bwMode="auto">
          <a:xfrm>
            <a:off x="2351089" y="2852738"/>
            <a:ext cx="2295525" cy="1365250"/>
            <a:chOff x="471" y="272"/>
            <a:chExt cx="1161" cy="1539"/>
          </a:xfrm>
        </p:grpSpPr>
        <p:sp>
          <p:nvSpPr>
            <p:cNvPr id="95261" name="Oval 21">
              <a:extLst>
                <a:ext uri="{FF2B5EF4-FFF2-40B4-BE49-F238E27FC236}">
                  <a16:creationId xmlns:a16="http://schemas.microsoft.com/office/drawing/2014/main" id="{45386591-EDC0-492B-B135-431F70FC9D84}"/>
                </a:ext>
              </a:extLst>
            </p:cNvPr>
            <p:cNvSpPr>
              <a:spLocks noChangeArrowheads="1"/>
            </p:cNvSpPr>
            <p:nvPr/>
          </p:nvSpPr>
          <p:spPr bwMode="gray">
            <a:xfrm>
              <a:off x="471" y="1438"/>
              <a:ext cx="1159" cy="362"/>
            </a:xfrm>
            <a:prstGeom prst="ellipse">
              <a:avLst/>
            </a:prstGeom>
            <a:gradFill rotWithShape="1">
              <a:gsLst>
                <a:gs pos="0">
                  <a:srgbClr val="C1CF9D"/>
                </a:gs>
                <a:gs pos="50000">
                  <a:srgbClr val="E5EBD5"/>
                </a:gs>
                <a:gs pos="100000">
                  <a:srgbClr val="C1CF9D"/>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07574" name="AutoShape 22">
              <a:extLst>
                <a:ext uri="{FF2B5EF4-FFF2-40B4-BE49-F238E27FC236}">
                  <a16:creationId xmlns:a16="http://schemas.microsoft.com/office/drawing/2014/main" id="{9066068C-477D-4C69-BDCA-6D314EC665AA}"/>
                </a:ext>
              </a:extLst>
            </p:cNvPr>
            <p:cNvSpPr>
              <a:spLocks noChangeArrowheads="1"/>
            </p:cNvSpPr>
            <p:nvPr/>
          </p:nvSpPr>
          <p:spPr bwMode="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a:noFill/>
            </a:ln>
            <a:effectLst/>
          </p:spPr>
          <p:txBody>
            <a:bodyPr wrap="none" anchor="ctr"/>
            <a:lstStyle/>
            <a:p>
              <a:pPr>
                <a:defRPr/>
              </a:pPr>
              <a:endParaRPr lang="zh-CN" altLang="en-US"/>
            </a:p>
          </p:txBody>
        </p:sp>
      </p:grpSp>
      <p:sp>
        <p:nvSpPr>
          <p:cNvPr id="95247" name="Text Box 23">
            <a:extLst>
              <a:ext uri="{FF2B5EF4-FFF2-40B4-BE49-F238E27FC236}">
                <a16:creationId xmlns:a16="http://schemas.microsoft.com/office/drawing/2014/main" id="{9B958185-2C87-457C-B8AF-D64317FF15C8}"/>
              </a:ext>
            </a:extLst>
          </p:cNvPr>
          <p:cNvSpPr txBox="1">
            <a:spLocks noChangeArrowheads="1"/>
          </p:cNvSpPr>
          <p:nvPr/>
        </p:nvSpPr>
        <p:spPr bwMode="white">
          <a:xfrm>
            <a:off x="2424114" y="3230563"/>
            <a:ext cx="2128837" cy="519112"/>
          </a:xfrm>
          <a:prstGeom prst="rect">
            <a:avLst/>
          </a:prstGeom>
          <a:noFill/>
          <a:ln w="9525" algn="ctr">
            <a:noFill/>
            <a:miter lim="800000"/>
            <a:headEnd/>
            <a:tailEnd/>
          </a:ln>
          <a:effectLst>
            <a:outerShdw dist="17961" dir="2700000" algn="ctr" rotWithShape="0">
              <a:srgbClr val="003300">
                <a:alpha val="50000"/>
              </a:srgbClr>
            </a:outerShdw>
          </a:effectLst>
        </p:spPr>
        <p:txBody>
          <a:bodyPr>
            <a:spAutoFit/>
          </a:bodyPr>
          <a:lstStyle/>
          <a:p>
            <a:pPr algn="ctr">
              <a:spcBef>
                <a:spcPct val="50000"/>
              </a:spcBef>
              <a:defRPr/>
            </a:pPr>
            <a:r>
              <a:rPr lang="zh-CN" altLang="en-US" b="1">
                <a:solidFill>
                  <a:schemeClr val="bg1"/>
                </a:solidFill>
              </a:rPr>
              <a:t>典型症状 </a:t>
            </a:r>
          </a:p>
        </p:txBody>
      </p:sp>
      <p:sp>
        <p:nvSpPr>
          <p:cNvPr id="95248" name="Text Box 24">
            <a:extLst>
              <a:ext uri="{FF2B5EF4-FFF2-40B4-BE49-F238E27FC236}">
                <a16:creationId xmlns:a16="http://schemas.microsoft.com/office/drawing/2014/main" id="{716EBDBB-AE11-4B99-BF8E-3278EA3BE02B}"/>
              </a:ext>
            </a:extLst>
          </p:cNvPr>
          <p:cNvSpPr txBox="1">
            <a:spLocks noChangeArrowheads="1"/>
          </p:cNvSpPr>
          <p:nvPr/>
        </p:nvSpPr>
        <p:spPr bwMode="white">
          <a:xfrm>
            <a:off x="2424114" y="4402138"/>
            <a:ext cx="2128837" cy="519112"/>
          </a:xfrm>
          <a:prstGeom prst="rect">
            <a:avLst/>
          </a:prstGeom>
          <a:noFill/>
          <a:ln w="9525" algn="ctr">
            <a:noFill/>
            <a:miter lim="800000"/>
            <a:headEnd/>
            <a:tailEnd/>
          </a:ln>
          <a:effectLst>
            <a:outerShdw dist="17961" dir="2700000" algn="ctr" rotWithShape="0">
              <a:srgbClr val="003300">
                <a:alpha val="50000"/>
              </a:srgbClr>
            </a:outerShdw>
          </a:effectLst>
        </p:spPr>
        <p:txBody>
          <a:bodyPr>
            <a:spAutoFit/>
          </a:bodyPr>
          <a:lstStyle/>
          <a:p>
            <a:pPr algn="ctr">
              <a:spcBef>
                <a:spcPct val="50000"/>
              </a:spcBef>
              <a:defRPr/>
            </a:pPr>
            <a:r>
              <a:rPr lang="zh-CN" altLang="en-US" b="1"/>
              <a:t>首发症状 </a:t>
            </a:r>
          </a:p>
        </p:txBody>
      </p:sp>
      <p:sp>
        <p:nvSpPr>
          <p:cNvPr id="95249" name="Text Box 25">
            <a:extLst>
              <a:ext uri="{FF2B5EF4-FFF2-40B4-BE49-F238E27FC236}">
                <a16:creationId xmlns:a16="http://schemas.microsoft.com/office/drawing/2014/main" id="{72B40AE8-0A6F-4B57-88C0-37FE314B8B1B}"/>
              </a:ext>
            </a:extLst>
          </p:cNvPr>
          <p:cNvSpPr txBox="1">
            <a:spLocks noChangeArrowheads="1"/>
          </p:cNvSpPr>
          <p:nvPr/>
        </p:nvSpPr>
        <p:spPr bwMode="white">
          <a:xfrm>
            <a:off x="2424114" y="5500688"/>
            <a:ext cx="2128837" cy="519112"/>
          </a:xfrm>
          <a:prstGeom prst="rect">
            <a:avLst/>
          </a:prstGeom>
          <a:noFill/>
          <a:ln w="9525" algn="ctr">
            <a:noFill/>
            <a:miter lim="800000"/>
            <a:headEnd/>
            <a:tailEnd/>
          </a:ln>
          <a:effectLst>
            <a:outerShdw dist="17961" dir="2700000" algn="ctr" rotWithShape="0">
              <a:srgbClr val="003300">
                <a:alpha val="50000"/>
              </a:srgbClr>
            </a:outerShdw>
          </a:effectLst>
        </p:spPr>
        <p:txBody>
          <a:bodyPr>
            <a:spAutoFit/>
          </a:bodyPr>
          <a:lstStyle/>
          <a:p>
            <a:pPr algn="ctr">
              <a:spcBef>
                <a:spcPct val="50000"/>
              </a:spcBef>
              <a:defRPr/>
            </a:pPr>
            <a:r>
              <a:rPr lang="zh-CN" altLang="en-US" b="1"/>
              <a:t>后期 </a:t>
            </a:r>
          </a:p>
        </p:txBody>
      </p:sp>
      <p:grpSp>
        <p:nvGrpSpPr>
          <p:cNvPr id="95250" name="Group 33">
            <a:extLst>
              <a:ext uri="{FF2B5EF4-FFF2-40B4-BE49-F238E27FC236}">
                <a16:creationId xmlns:a16="http://schemas.microsoft.com/office/drawing/2014/main" id="{AC6137E8-48B5-476A-A43B-81D9ADC75E05}"/>
              </a:ext>
            </a:extLst>
          </p:cNvPr>
          <p:cNvGrpSpPr>
            <a:grpSpLocks/>
          </p:cNvGrpSpPr>
          <p:nvPr/>
        </p:nvGrpSpPr>
        <p:grpSpPr bwMode="auto">
          <a:xfrm>
            <a:off x="1524000" y="381000"/>
            <a:ext cx="228600" cy="6248400"/>
            <a:chOff x="0" y="240"/>
            <a:chExt cx="144" cy="3936"/>
          </a:xfrm>
        </p:grpSpPr>
        <p:grpSp>
          <p:nvGrpSpPr>
            <p:cNvPr id="95257" name="Group 3">
              <a:extLst>
                <a:ext uri="{FF2B5EF4-FFF2-40B4-BE49-F238E27FC236}">
                  <a16:creationId xmlns:a16="http://schemas.microsoft.com/office/drawing/2014/main" id="{0ED00E7F-9711-4342-8FDA-D5A804FC8A5E}"/>
                </a:ext>
              </a:extLst>
            </p:cNvPr>
            <p:cNvGrpSpPr>
              <a:grpSpLocks/>
            </p:cNvGrpSpPr>
            <p:nvPr/>
          </p:nvGrpSpPr>
          <p:grpSpPr bwMode="auto">
            <a:xfrm>
              <a:off x="0" y="240"/>
              <a:ext cx="96" cy="3936"/>
              <a:chOff x="-8" y="768"/>
              <a:chExt cx="136" cy="3552"/>
            </a:xfrm>
          </p:grpSpPr>
          <p:sp>
            <p:nvSpPr>
              <p:cNvPr id="95259" name="Rectangle 4">
                <a:extLst>
                  <a:ext uri="{FF2B5EF4-FFF2-40B4-BE49-F238E27FC236}">
                    <a16:creationId xmlns:a16="http://schemas.microsoft.com/office/drawing/2014/main" id="{E6B1DAC5-B71F-4531-9416-0231E99F73F8}"/>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95260" name="Line 5">
                <a:extLst>
                  <a:ext uri="{FF2B5EF4-FFF2-40B4-BE49-F238E27FC236}">
                    <a16:creationId xmlns:a16="http://schemas.microsoft.com/office/drawing/2014/main" id="{7325EF4E-75EC-4431-B1A3-55FD7A501A8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5258" name="Line 18">
              <a:extLst>
                <a:ext uri="{FF2B5EF4-FFF2-40B4-BE49-F238E27FC236}">
                  <a16:creationId xmlns:a16="http://schemas.microsoft.com/office/drawing/2014/main" id="{84E1094C-BDCD-4E60-95FF-7EEAD03E9A5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95251" name="Group 38">
            <a:extLst>
              <a:ext uri="{FF2B5EF4-FFF2-40B4-BE49-F238E27FC236}">
                <a16:creationId xmlns:a16="http://schemas.microsoft.com/office/drawing/2014/main" id="{73E6A501-7F65-44F4-9E7F-E925EB269BE4}"/>
              </a:ext>
            </a:extLst>
          </p:cNvPr>
          <p:cNvGrpSpPr>
            <a:grpSpLocks/>
          </p:cNvGrpSpPr>
          <p:nvPr/>
        </p:nvGrpSpPr>
        <p:grpSpPr bwMode="auto">
          <a:xfrm>
            <a:off x="1752600" y="1371601"/>
            <a:ext cx="2471738" cy="519113"/>
            <a:chOff x="144" y="816"/>
            <a:chExt cx="2688" cy="342"/>
          </a:xfrm>
        </p:grpSpPr>
        <p:sp>
          <p:nvSpPr>
            <p:cNvPr id="95255" name="Rectangle 39">
              <a:extLst>
                <a:ext uri="{FF2B5EF4-FFF2-40B4-BE49-F238E27FC236}">
                  <a16:creationId xmlns:a16="http://schemas.microsoft.com/office/drawing/2014/main" id="{74082088-4017-4ECD-A91A-0EB82D9E2FEE}"/>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95256" name="Line 40">
              <a:extLst>
                <a:ext uri="{FF2B5EF4-FFF2-40B4-BE49-F238E27FC236}">
                  <a16:creationId xmlns:a16="http://schemas.microsoft.com/office/drawing/2014/main" id="{494B3BE8-0223-491C-887A-8F0BD586946C}"/>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95252" name="Group 47">
            <a:extLst>
              <a:ext uri="{FF2B5EF4-FFF2-40B4-BE49-F238E27FC236}">
                <a16:creationId xmlns:a16="http://schemas.microsoft.com/office/drawing/2014/main" id="{B074747B-D7E3-4ADE-8633-F8A6DA769A82}"/>
              </a:ext>
            </a:extLst>
          </p:cNvPr>
          <p:cNvGrpSpPr>
            <a:grpSpLocks/>
          </p:cNvGrpSpPr>
          <p:nvPr/>
        </p:nvGrpSpPr>
        <p:grpSpPr bwMode="auto">
          <a:xfrm>
            <a:off x="1774825" y="620713"/>
            <a:ext cx="7327900" cy="685800"/>
            <a:chOff x="144" y="384"/>
            <a:chExt cx="4616" cy="432"/>
          </a:xfrm>
        </p:grpSpPr>
        <p:sp>
          <p:nvSpPr>
            <p:cNvPr id="95253" name="Rectangle 48">
              <a:hlinkClick r:id="rId2" action="ppaction://hlinksldjump"/>
              <a:extLst>
                <a:ext uri="{FF2B5EF4-FFF2-40B4-BE49-F238E27FC236}">
                  <a16:creationId xmlns:a16="http://schemas.microsoft.com/office/drawing/2014/main" id="{B643F1B4-37F3-43E7-BC6F-332F4E71278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95254" name="Picture 49" descr="图片1">
              <a:extLst>
                <a:ext uri="{FF2B5EF4-FFF2-40B4-BE49-F238E27FC236}">
                  <a16:creationId xmlns:a16="http://schemas.microsoft.com/office/drawing/2014/main" id="{13F78BE8-80DC-4AF8-9C8D-5011D961FE5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a:extLst>
              <a:ext uri="{FF2B5EF4-FFF2-40B4-BE49-F238E27FC236}">
                <a16:creationId xmlns:a16="http://schemas.microsoft.com/office/drawing/2014/main" id="{452F229F-BDD4-43A4-90AC-6B33096E5FA7}"/>
              </a:ext>
            </a:extLst>
          </p:cNvPr>
          <p:cNvGrpSpPr>
            <a:grpSpLocks/>
          </p:cNvGrpSpPr>
          <p:nvPr/>
        </p:nvGrpSpPr>
        <p:grpSpPr bwMode="auto">
          <a:xfrm>
            <a:off x="1524000" y="381000"/>
            <a:ext cx="228600" cy="6248400"/>
            <a:chOff x="0" y="240"/>
            <a:chExt cx="144" cy="3936"/>
          </a:xfrm>
        </p:grpSpPr>
        <p:grpSp>
          <p:nvGrpSpPr>
            <p:cNvPr id="96267" name="Group 3">
              <a:extLst>
                <a:ext uri="{FF2B5EF4-FFF2-40B4-BE49-F238E27FC236}">
                  <a16:creationId xmlns:a16="http://schemas.microsoft.com/office/drawing/2014/main" id="{402148B6-427F-4D36-BD8D-E50AAD844227}"/>
                </a:ext>
              </a:extLst>
            </p:cNvPr>
            <p:cNvGrpSpPr>
              <a:grpSpLocks/>
            </p:cNvGrpSpPr>
            <p:nvPr/>
          </p:nvGrpSpPr>
          <p:grpSpPr bwMode="auto">
            <a:xfrm>
              <a:off x="0" y="240"/>
              <a:ext cx="96" cy="3936"/>
              <a:chOff x="-8" y="768"/>
              <a:chExt cx="136" cy="3552"/>
            </a:xfrm>
          </p:grpSpPr>
          <p:sp>
            <p:nvSpPr>
              <p:cNvPr id="96269" name="Rectangle 4">
                <a:extLst>
                  <a:ext uri="{FF2B5EF4-FFF2-40B4-BE49-F238E27FC236}">
                    <a16:creationId xmlns:a16="http://schemas.microsoft.com/office/drawing/2014/main" id="{01FA2F19-50A7-4125-AA23-27E426349AA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96270" name="Line 5">
                <a:extLst>
                  <a:ext uri="{FF2B5EF4-FFF2-40B4-BE49-F238E27FC236}">
                    <a16:creationId xmlns:a16="http://schemas.microsoft.com/office/drawing/2014/main" id="{60057363-98D0-4931-B383-BE21169C7A3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6268" name="Line 18">
              <a:extLst>
                <a:ext uri="{FF2B5EF4-FFF2-40B4-BE49-F238E27FC236}">
                  <a16:creationId xmlns:a16="http://schemas.microsoft.com/office/drawing/2014/main" id="{17112D4C-B0FC-4D47-B21E-37E9857A22FF}"/>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96259" name="Group 10">
            <a:extLst>
              <a:ext uri="{FF2B5EF4-FFF2-40B4-BE49-F238E27FC236}">
                <a16:creationId xmlns:a16="http://schemas.microsoft.com/office/drawing/2014/main" id="{025E153A-5F7B-489F-93F1-661414CB7A1F}"/>
              </a:ext>
            </a:extLst>
          </p:cNvPr>
          <p:cNvGrpSpPr>
            <a:grpSpLocks/>
          </p:cNvGrpSpPr>
          <p:nvPr/>
        </p:nvGrpSpPr>
        <p:grpSpPr bwMode="auto">
          <a:xfrm>
            <a:off x="1752600" y="1371601"/>
            <a:ext cx="2471738" cy="519113"/>
            <a:chOff x="144" y="816"/>
            <a:chExt cx="2688" cy="342"/>
          </a:xfrm>
        </p:grpSpPr>
        <p:sp>
          <p:nvSpPr>
            <p:cNvPr id="96265" name="Rectangle 11">
              <a:extLst>
                <a:ext uri="{FF2B5EF4-FFF2-40B4-BE49-F238E27FC236}">
                  <a16:creationId xmlns:a16="http://schemas.microsoft.com/office/drawing/2014/main" id="{66F24B05-4984-450A-8AC3-338555FAC9D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96266" name="Line 12">
              <a:extLst>
                <a:ext uri="{FF2B5EF4-FFF2-40B4-BE49-F238E27FC236}">
                  <a16:creationId xmlns:a16="http://schemas.microsoft.com/office/drawing/2014/main" id="{6A77337F-13D4-4080-8453-FC8C15CCB29A}"/>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96260" name="AutoShape 5">
            <a:extLst>
              <a:ext uri="{FF2B5EF4-FFF2-40B4-BE49-F238E27FC236}">
                <a16:creationId xmlns:a16="http://schemas.microsoft.com/office/drawing/2014/main" id="{B13D3335-7E8E-4C7B-8990-91881FC74F1D}"/>
              </a:ext>
            </a:extLst>
          </p:cNvPr>
          <p:cNvSpPr>
            <a:spLocks noChangeArrowheads="1"/>
          </p:cNvSpPr>
          <p:nvPr/>
        </p:nvSpPr>
        <p:spPr bwMode="auto">
          <a:xfrm>
            <a:off x="2493963" y="2868613"/>
            <a:ext cx="6481762" cy="2647950"/>
          </a:xfrm>
          <a:prstGeom prst="roundRect">
            <a:avLst>
              <a:gd name="adj" fmla="val 8366"/>
            </a:avLst>
          </a:prstGeom>
          <a:solidFill>
            <a:schemeClr val="accent2">
              <a:alpha val="59999"/>
            </a:schemeClr>
          </a:soli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SzPct val="75000"/>
              <a:buFont typeface="Wingdings" panose="05000000000000000000" pitchFamily="2" charset="2"/>
              <a:buChar char="F"/>
            </a:pPr>
            <a:r>
              <a:rPr lang="zh-CN" altLang="en-US" b="1">
                <a:latin typeface="宋体" panose="02010600030101010101" pitchFamily="2" charset="-122"/>
              </a:rPr>
              <a:t>可见到弓形足</a:t>
            </a:r>
          </a:p>
          <a:p>
            <a:pPr eaLnBrk="1" hangingPunct="1">
              <a:lnSpc>
                <a:spcPct val="120000"/>
              </a:lnSpc>
              <a:buClr>
                <a:schemeClr val="hlink"/>
              </a:buClr>
              <a:buSzPct val="75000"/>
              <a:buFont typeface="Wingdings" panose="05000000000000000000" pitchFamily="2" charset="2"/>
              <a:buChar char="F"/>
            </a:pPr>
            <a:r>
              <a:rPr lang="zh-CN" altLang="en-US" b="1">
                <a:latin typeface="宋体" panose="02010600030101010101" pitchFamily="2" charset="-122"/>
              </a:rPr>
              <a:t>短足畸形</a:t>
            </a:r>
          </a:p>
          <a:p>
            <a:pPr eaLnBrk="1" hangingPunct="1">
              <a:lnSpc>
                <a:spcPct val="120000"/>
              </a:lnSpc>
              <a:buClr>
                <a:schemeClr val="hlink"/>
              </a:buClr>
              <a:buSzPct val="75000"/>
              <a:buFont typeface="Wingdings" panose="05000000000000000000" pitchFamily="2" charset="2"/>
              <a:buChar char="F"/>
            </a:pPr>
            <a:r>
              <a:rPr lang="zh-CN" altLang="en-US" b="1">
                <a:latin typeface="宋体" panose="02010600030101010101" pitchFamily="2" charset="-122"/>
              </a:rPr>
              <a:t>腓肠肌绷紧</a:t>
            </a:r>
            <a:r>
              <a:rPr lang="en-US" altLang="zh-CN" b="1">
                <a:latin typeface="宋体" panose="02010600030101010101" pitchFamily="2" charset="-122"/>
              </a:rPr>
              <a:t>(</a:t>
            </a:r>
            <a:r>
              <a:rPr lang="zh-CN" altLang="en-US" b="1">
                <a:latin typeface="宋体" panose="02010600030101010101" pitchFamily="2" charset="-122"/>
              </a:rPr>
              <a:t>假性挛缩</a:t>
            </a:r>
            <a:r>
              <a:rPr lang="en-US" altLang="zh-CN" b="1">
                <a:latin typeface="宋体" panose="02010600030101010101" pitchFamily="2" charset="-122"/>
              </a:rPr>
              <a:t>)</a:t>
            </a:r>
          </a:p>
          <a:p>
            <a:pPr eaLnBrk="1" hangingPunct="1">
              <a:lnSpc>
                <a:spcPct val="120000"/>
              </a:lnSpc>
              <a:buClr>
                <a:schemeClr val="hlink"/>
              </a:buClr>
              <a:buSzPct val="75000"/>
              <a:buFont typeface="Wingdings" panose="05000000000000000000" pitchFamily="2" charset="2"/>
              <a:buChar char="F"/>
            </a:pPr>
            <a:r>
              <a:rPr lang="zh-CN" altLang="en-US" b="1">
                <a:latin typeface="宋体" panose="02010600030101010101" pitchFamily="2" charset="-122"/>
              </a:rPr>
              <a:t>双腿发育落后变细</a:t>
            </a:r>
          </a:p>
        </p:txBody>
      </p:sp>
      <p:sp>
        <p:nvSpPr>
          <p:cNvPr id="96261" name="Rectangle 26">
            <a:extLst>
              <a:ext uri="{FF2B5EF4-FFF2-40B4-BE49-F238E27FC236}">
                <a16:creationId xmlns:a16="http://schemas.microsoft.com/office/drawing/2014/main" id="{777DC260-415A-459B-A925-13818E3C3055}"/>
              </a:ext>
            </a:extLst>
          </p:cNvPr>
          <p:cNvSpPr>
            <a:spLocks noChangeArrowheads="1"/>
          </p:cNvSpPr>
          <p:nvPr/>
        </p:nvSpPr>
        <p:spPr bwMode="auto">
          <a:xfrm>
            <a:off x="2425700" y="2278063"/>
            <a:ext cx="1970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儿童期起病</a:t>
            </a:r>
          </a:p>
        </p:txBody>
      </p:sp>
      <p:grpSp>
        <p:nvGrpSpPr>
          <p:cNvPr id="96262" name="Group 32">
            <a:extLst>
              <a:ext uri="{FF2B5EF4-FFF2-40B4-BE49-F238E27FC236}">
                <a16:creationId xmlns:a16="http://schemas.microsoft.com/office/drawing/2014/main" id="{3A8E0895-4B27-4976-AB41-0CB9A89C48F6}"/>
              </a:ext>
            </a:extLst>
          </p:cNvPr>
          <p:cNvGrpSpPr>
            <a:grpSpLocks/>
          </p:cNvGrpSpPr>
          <p:nvPr/>
        </p:nvGrpSpPr>
        <p:grpSpPr bwMode="auto">
          <a:xfrm>
            <a:off x="1774825" y="620713"/>
            <a:ext cx="7327900" cy="685800"/>
            <a:chOff x="144" y="384"/>
            <a:chExt cx="4616" cy="432"/>
          </a:xfrm>
        </p:grpSpPr>
        <p:sp>
          <p:nvSpPr>
            <p:cNvPr id="96263" name="Rectangle 33">
              <a:hlinkClick r:id="rId2" action="ppaction://hlinksldjump"/>
              <a:extLst>
                <a:ext uri="{FF2B5EF4-FFF2-40B4-BE49-F238E27FC236}">
                  <a16:creationId xmlns:a16="http://schemas.microsoft.com/office/drawing/2014/main" id="{64DFC6D6-1093-4FE6-A688-704D5F63F492}"/>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96264" name="Picture 34" descr="图片1">
              <a:extLst>
                <a:ext uri="{FF2B5EF4-FFF2-40B4-BE49-F238E27FC236}">
                  <a16:creationId xmlns:a16="http://schemas.microsoft.com/office/drawing/2014/main" id="{7CCC3927-ACD6-420D-92CD-D27EEA9D595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a:extLst>
              <a:ext uri="{FF2B5EF4-FFF2-40B4-BE49-F238E27FC236}">
                <a16:creationId xmlns:a16="http://schemas.microsoft.com/office/drawing/2014/main" id="{76A7B0C5-440B-4496-BCFF-1138EC1F708F}"/>
              </a:ext>
            </a:extLst>
          </p:cNvPr>
          <p:cNvGrpSpPr>
            <a:grpSpLocks/>
          </p:cNvGrpSpPr>
          <p:nvPr/>
        </p:nvGrpSpPr>
        <p:grpSpPr bwMode="auto">
          <a:xfrm>
            <a:off x="1524000" y="381000"/>
            <a:ext cx="228600" cy="6248400"/>
            <a:chOff x="0" y="240"/>
            <a:chExt cx="144" cy="3936"/>
          </a:xfrm>
        </p:grpSpPr>
        <p:grpSp>
          <p:nvGrpSpPr>
            <p:cNvPr id="97295" name="Group 3">
              <a:extLst>
                <a:ext uri="{FF2B5EF4-FFF2-40B4-BE49-F238E27FC236}">
                  <a16:creationId xmlns:a16="http://schemas.microsoft.com/office/drawing/2014/main" id="{ED623E62-D8C9-4149-8DF6-FC5B095D8D9E}"/>
                </a:ext>
              </a:extLst>
            </p:cNvPr>
            <p:cNvGrpSpPr>
              <a:grpSpLocks/>
            </p:cNvGrpSpPr>
            <p:nvPr/>
          </p:nvGrpSpPr>
          <p:grpSpPr bwMode="auto">
            <a:xfrm>
              <a:off x="0" y="240"/>
              <a:ext cx="96" cy="3936"/>
              <a:chOff x="-8" y="768"/>
              <a:chExt cx="136" cy="3552"/>
            </a:xfrm>
          </p:grpSpPr>
          <p:sp>
            <p:nvSpPr>
              <p:cNvPr id="97297" name="Rectangle 4">
                <a:extLst>
                  <a:ext uri="{FF2B5EF4-FFF2-40B4-BE49-F238E27FC236}">
                    <a16:creationId xmlns:a16="http://schemas.microsoft.com/office/drawing/2014/main" id="{6A97312F-ACDC-407B-8CB6-0C9A2434A08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97298" name="Line 5">
                <a:extLst>
                  <a:ext uri="{FF2B5EF4-FFF2-40B4-BE49-F238E27FC236}">
                    <a16:creationId xmlns:a16="http://schemas.microsoft.com/office/drawing/2014/main" id="{E0E729A9-C6FB-41FC-9D83-8476BDA0815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7296" name="Line 18">
              <a:extLst>
                <a:ext uri="{FF2B5EF4-FFF2-40B4-BE49-F238E27FC236}">
                  <a16:creationId xmlns:a16="http://schemas.microsoft.com/office/drawing/2014/main" id="{F3176809-6513-4A20-9C64-B8CDFA99AE7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97283" name="Group 10">
            <a:extLst>
              <a:ext uri="{FF2B5EF4-FFF2-40B4-BE49-F238E27FC236}">
                <a16:creationId xmlns:a16="http://schemas.microsoft.com/office/drawing/2014/main" id="{2E0E0E8B-B409-4E15-8B29-12FF945C7120}"/>
              </a:ext>
            </a:extLst>
          </p:cNvPr>
          <p:cNvGrpSpPr>
            <a:grpSpLocks/>
          </p:cNvGrpSpPr>
          <p:nvPr/>
        </p:nvGrpSpPr>
        <p:grpSpPr bwMode="auto">
          <a:xfrm>
            <a:off x="1752600" y="1371601"/>
            <a:ext cx="2471738" cy="519113"/>
            <a:chOff x="144" y="816"/>
            <a:chExt cx="2688" cy="342"/>
          </a:xfrm>
        </p:grpSpPr>
        <p:sp>
          <p:nvSpPr>
            <p:cNvPr id="97293" name="Rectangle 11">
              <a:extLst>
                <a:ext uri="{FF2B5EF4-FFF2-40B4-BE49-F238E27FC236}">
                  <a16:creationId xmlns:a16="http://schemas.microsoft.com/office/drawing/2014/main" id="{947BE06B-9605-4F6C-888F-533844F4DA8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97294" name="Line 12">
              <a:extLst>
                <a:ext uri="{FF2B5EF4-FFF2-40B4-BE49-F238E27FC236}">
                  <a16:creationId xmlns:a16="http://schemas.microsoft.com/office/drawing/2014/main" id="{37CEED57-0FD4-462E-BB67-1352748DB3D3}"/>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97284" name="AutoShape 5">
            <a:extLst>
              <a:ext uri="{FF2B5EF4-FFF2-40B4-BE49-F238E27FC236}">
                <a16:creationId xmlns:a16="http://schemas.microsoft.com/office/drawing/2014/main" id="{25BB801C-CEB2-4A17-8B52-D9B4EFCCDCA2}"/>
              </a:ext>
            </a:extLst>
          </p:cNvPr>
          <p:cNvSpPr>
            <a:spLocks noChangeArrowheads="1"/>
          </p:cNvSpPr>
          <p:nvPr/>
        </p:nvSpPr>
        <p:spPr bwMode="auto">
          <a:xfrm>
            <a:off x="3792538" y="2565401"/>
            <a:ext cx="4957762" cy="3313113"/>
          </a:xfrm>
          <a:prstGeom prst="roundRect">
            <a:avLst>
              <a:gd name="adj" fmla="val 8366"/>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20000"/>
              </a:lnSpc>
              <a:buClr>
                <a:schemeClr val="hlink"/>
              </a:buClr>
              <a:buSzPct val="75000"/>
              <a:buFont typeface="Wingdings" panose="05000000000000000000" pitchFamily="2" charset="2"/>
              <a:buChar char="F"/>
            </a:pPr>
            <a:r>
              <a:rPr lang="zh-CN" altLang="en-US" b="1">
                <a:latin typeface="宋体" panose="02010600030101010101" pitchFamily="2" charset="-122"/>
              </a:rPr>
              <a:t>肌张力高</a:t>
            </a:r>
          </a:p>
          <a:p>
            <a:pPr eaLnBrk="1" hangingPunct="1">
              <a:lnSpc>
                <a:spcPct val="120000"/>
              </a:lnSpc>
              <a:buClr>
                <a:schemeClr val="hlink"/>
              </a:buClr>
              <a:buSzPct val="75000"/>
              <a:buFont typeface="Wingdings" panose="05000000000000000000" pitchFamily="2" charset="2"/>
              <a:buChar char="F"/>
            </a:pPr>
            <a:r>
              <a:rPr lang="zh-CN" altLang="en-US" b="1">
                <a:latin typeface="宋体" panose="02010600030101010101" pitchFamily="2" charset="-122"/>
              </a:rPr>
              <a:t>剪刀步态</a:t>
            </a:r>
          </a:p>
          <a:p>
            <a:pPr eaLnBrk="1" hangingPunct="1">
              <a:lnSpc>
                <a:spcPct val="120000"/>
              </a:lnSpc>
              <a:buClr>
                <a:schemeClr val="hlink"/>
              </a:buClr>
              <a:buSzPct val="75000"/>
              <a:buFont typeface="Wingdings" panose="05000000000000000000" pitchFamily="2" charset="2"/>
              <a:buChar char="F"/>
            </a:pPr>
            <a:r>
              <a:rPr lang="zh-CN" altLang="en-US" b="1">
                <a:latin typeface="宋体" panose="02010600030101010101" pitchFamily="2" charset="-122"/>
              </a:rPr>
              <a:t>腱反射亢进</a:t>
            </a:r>
          </a:p>
          <a:p>
            <a:pPr eaLnBrk="1" hangingPunct="1">
              <a:lnSpc>
                <a:spcPct val="120000"/>
              </a:lnSpc>
              <a:buClr>
                <a:schemeClr val="hlink"/>
              </a:buClr>
              <a:buSzPct val="75000"/>
              <a:buFont typeface="Wingdings" panose="05000000000000000000" pitchFamily="2" charset="2"/>
              <a:buChar char="F"/>
            </a:pPr>
            <a:r>
              <a:rPr lang="zh-CN" altLang="en-US" b="1">
                <a:latin typeface="宋体" panose="02010600030101010101" pitchFamily="2" charset="-122"/>
              </a:rPr>
              <a:t>病理征阳性 </a:t>
            </a:r>
          </a:p>
          <a:p>
            <a:pPr eaLnBrk="1" hangingPunct="1">
              <a:lnSpc>
                <a:spcPct val="120000"/>
              </a:lnSpc>
              <a:buClr>
                <a:schemeClr val="hlink"/>
              </a:buClr>
              <a:buSzPct val="75000"/>
              <a:buFont typeface="Wingdings" panose="05000000000000000000" pitchFamily="2" charset="2"/>
              <a:buChar char="F"/>
            </a:pPr>
            <a:r>
              <a:rPr lang="zh-CN" altLang="en-US" b="1"/>
              <a:t>肌力检查可正常 </a:t>
            </a:r>
          </a:p>
        </p:txBody>
      </p:sp>
      <p:grpSp>
        <p:nvGrpSpPr>
          <p:cNvPr id="97285" name="Group 23">
            <a:extLst>
              <a:ext uri="{FF2B5EF4-FFF2-40B4-BE49-F238E27FC236}">
                <a16:creationId xmlns:a16="http://schemas.microsoft.com/office/drawing/2014/main" id="{9E921EB5-6B9A-4FA2-AAE4-51E40DE19BF1}"/>
              </a:ext>
            </a:extLst>
          </p:cNvPr>
          <p:cNvGrpSpPr>
            <a:grpSpLocks/>
          </p:cNvGrpSpPr>
          <p:nvPr/>
        </p:nvGrpSpPr>
        <p:grpSpPr bwMode="auto">
          <a:xfrm>
            <a:off x="2351089" y="2060575"/>
            <a:ext cx="1362075" cy="1392238"/>
            <a:chOff x="748" y="2976"/>
            <a:chExt cx="858" cy="877"/>
          </a:xfrm>
        </p:grpSpPr>
        <p:grpSp>
          <p:nvGrpSpPr>
            <p:cNvPr id="97289" name="Group 24">
              <a:extLst>
                <a:ext uri="{FF2B5EF4-FFF2-40B4-BE49-F238E27FC236}">
                  <a16:creationId xmlns:a16="http://schemas.microsoft.com/office/drawing/2014/main" id="{7D9C21DF-F9EA-478E-9607-D9274EB152AF}"/>
                </a:ext>
              </a:extLst>
            </p:cNvPr>
            <p:cNvGrpSpPr>
              <a:grpSpLocks/>
            </p:cNvGrpSpPr>
            <p:nvPr/>
          </p:nvGrpSpPr>
          <p:grpSpPr bwMode="auto">
            <a:xfrm>
              <a:off x="748" y="2976"/>
              <a:ext cx="858" cy="833"/>
              <a:chOff x="4320" y="1152"/>
              <a:chExt cx="414" cy="402"/>
            </a:xfrm>
          </p:grpSpPr>
          <p:sp>
            <p:nvSpPr>
              <p:cNvPr id="409625" name="AutoShape 25">
                <a:extLst>
                  <a:ext uri="{FF2B5EF4-FFF2-40B4-BE49-F238E27FC236}">
                    <a16:creationId xmlns:a16="http://schemas.microsoft.com/office/drawing/2014/main" id="{DC159415-EB8C-48CE-A8A0-7B31942C1208}"/>
                  </a:ext>
                </a:extLst>
              </p:cNvPr>
              <p:cNvSpPr>
                <a:spLocks noChangeArrowheads="1"/>
              </p:cNvSpPr>
              <p:nvPr/>
            </p:nvSpPr>
            <p:spPr bwMode="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409626" name="Freeform 26">
                <a:extLst>
                  <a:ext uri="{FF2B5EF4-FFF2-40B4-BE49-F238E27FC236}">
                    <a16:creationId xmlns:a16="http://schemas.microsoft.com/office/drawing/2014/main" id="{F6A1D803-2875-41EA-B0F5-C22B8B1B2053}"/>
                  </a:ext>
                </a:extLst>
              </p:cNvPr>
              <p:cNvSpPr>
                <a:spLocks/>
              </p:cNvSpPr>
              <p:nvPr/>
            </p:nvSpPr>
            <p:spPr bwMode="gray">
              <a:xfrm>
                <a:off x="4346" y="1178"/>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a:noFill/>
              </a:ln>
            </p:spPr>
            <p:txBody>
              <a:bodyPr/>
              <a:lstStyle/>
              <a:p>
                <a:pPr>
                  <a:defRPr/>
                </a:pPr>
                <a:endParaRPr lang="zh-CN" altLang="en-US"/>
              </a:p>
            </p:txBody>
          </p:sp>
        </p:grpSp>
        <p:sp>
          <p:nvSpPr>
            <p:cNvPr id="97290" name="Rectangle 27">
              <a:extLst>
                <a:ext uri="{FF2B5EF4-FFF2-40B4-BE49-F238E27FC236}">
                  <a16:creationId xmlns:a16="http://schemas.microsoft.com/office/drawing/2014/main" id="{B7D64E9D-3CDA-40A9-99C9-65F243BF5786}"/>
                </a:ext>
              </a:extLst>
            </p:cNvPr>
            <p:cNvSpPr>
              <a:spLocks noChangeArrowheads="1"/>
            </p:cNvSpPr>
            <p:nvPr/>
          </p:nvSpPr>
          <p:spPr bwMode="auto">
            <a:xfrm>
              <a:off x="884" y="3203"/>
              <a:ext cx="566"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bg1"/>
                  </a:solidFill>
                </a:rPr>
                <a:t>体征</a:t>
              </a:r>
            </a:p>
            <a:p>
              <a:pPr eaLnBrk="1" hangingPunct="1"/>
              <a:endParaRPr lang="en-US" altLang="zh-CN" b="1">
                <a:solidFill>
                  <a:schemeClr val="bg1"/>
                </a:solidFill>
                <a:latin typeface="Mangal" panose="02040503050203030202" pitchFamily="18" charset="0"/>
              </a:endParaRPr>
            </a:p>
          </p:txBody>
        </p:sp>
      </p:grpSp>
      <p:grpSp>
        <p:nvGrpSpPr>
          <p:cNvPr id="97286" name="Group 34">
            <a:extLst>
              <a:ext uri="{FF2B5EF4-FFF2-40B4-BE49-F238E27FC236}">
                <a16:creationId xmlns:a16="http://schemas.microsoft.com/office/drawing/2014/main" id="{A100183F-D80D-4AC1-A30F-BFF8773C1781}"/>
              </a:ext>
            </a:extLst>
          </p:cNvPr>
          <p:cNvGrpSpPr>
            <a:grpSpLocks/>
          </p:cNvGrpSpPr>
          <p:nvPr/>
        </p:nvGrpSpPr>
        <p:grpSpPr bwMode="auto">
          <a:xfrm>
            <a:off x="1774825" y="620713"/>
            <a:ext cx="7327900" cy="685800"/>
            <a:chOff x="144" y="384"/>
            <a:chExt cx="4616" cy="432"/>
          </a:xfrm>
        </p:grpSpPr>
        <p:sp>
          <p:nvSpPr>
            <p:cNvPr id="97287" name="Rectangle 35">
              <a:hlinkClick r:id="rId2" action="ppaction://hlinksldjump"/>
              <a:extLst>
                <a:ext uri="{FF2B5EF4-FFF2-40B4-BE49-F238E27FC236}">
                  <a16:creationId xmlns:a16="http://schemas.microsoft.com/office/drawing/2014/main" id="{866BF12E-7F4A-4704-A99B-B7F5F3DE561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97288" name="Picture 36" descr="图片1">
              <a:extLst>
                <a:ext uri="{FF2B5EF4-FFF2-40B4-BE49-F238E27FC236}">
                  <a16:creationId xmlns:a16="http://schemas.microsoft.com/office/drawing/2014/main" id="{5EC27C73-6B39-4714-9572-31C2B0A2FD1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a:extLst>
              <a:ext uri="{FF2B5EF4-FFF2-40B4-BE49-F238E27FC236}">
                <a16:creationId xmlns:a16="http://schemas.microsoft.com/office/drawing/2014/main" id="{1D59646F-311A-439B-B380-DBACB4DC8D29}"/>
              </a:ext>
            </a:extLst>
          </p:cNvPr>
          <p:cNvGrpSpPr>
            <a:grpSpLocks/>
          </p:cNvGrpSpPr>
          <p:nvPr/>
        </p:nvGrpSpPr>
        <p:grpSpPr bwMode="auto">
          <a:xfrm>
            <a:off x="1524000" y="381000"/>
            <a:ext cx="228600" cy="6248400"/>
            <a:chOff x="0" y="240"/>
            <a:chExt cx="144" cy="3936"/>
          </a:xfrm>
        </p:grpSpPr>
        <p:grpSp>
          <p:nvGrpSpPr>
            <p:cNvPr id="98324" name="Group 3">
              <a:extLst>
                <a:ext uri="{FF2B5EF4-FFF2-40B4-BE49-F238E27FC236}">
                  <a16:creationId xmlns:a16="http://schemas.microsoft.com/office/drawing/2014/main" id="{2FB08850-01D8-43B2-85DE-AD36F3F09D78}"/>
                </a:ext>
              </a:extLst>
            </p:cNvPr>
            <p:cNvGrpSpPr>
              <a:grpSpLocks/>
            </p:cNvGrpSpPr>
            <p:nvPr/>
          </p:nvGrpSpPr>
          <p:grpSpPr bwMode="auto">
            <a:xfrm>
              <a:off x="0" y="240"/>
              <a:ext cx="96" cy="3936"/>
              <a:chOff x="-8" y="768"/>
              <a:chExt cx="136" cy="3552"/>
            </a:xfrm>
          </p:grpSpPr>
          <p:sp>
            <p:nvSpPr>
              <p:cNvPr id="98326" name="Rectangle 4">
                <a:extLst>
                  <a:ext uri="{FF2B5EF4-FFF2-40B4-BE49-F238E27FC236}">
                    <a16:creationId xmlns:a16="http://schemas.microsoft.com/office/drawing/2014/main" id="{93F9B1B2-B5B4-42B8-8486-C2258EC587B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98327" name="Line 5">
                <a:extLst>
                  <a:ext uri="{FF2B5EF4-FFF2-40B4-BE49-F238E27FC236}">
                    <a16:creationId xmlns:a16="http://schemas.microsoft.com/office/drawing/2014/main" id="{01C97E86-A4DF-4E59-A8E9-47034D7DE02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8325" name="Line 18">
              <a:extLst>
                <a:ext uri="{FF2B5EF4-FFF2-40B4-BE49-F238E27FC236}">
                  <a16:creationId xmlns:a16="http://schemas.microsoft.com/office/drawing/2014/main" id="{6DF116DD-BBF8-4869-9219-D838FD1153B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98307" name="AutoShape 2">
            <a:extLst>
              <a:ext uri="{FF2B5EF4-FFF2-40B4-BE49-F238E27FC236}">
                <a16:creationId xmlns:a16="http://schemas.microsoft.com/office/drawing/2014/main" id="{1926ABD5-C3CA-431E-9E47-395D106D803D}"/>
              </a:ext>
            </a:extLst>
          </p:cNvPr>
          <p:cNvSpPr>
            <a:spLocks noChangeArrowheads="1"/>
          </p:cNvSpPr>
          <p:nvPr/>
        </p:nvSpPr>
        <p:spPr bwMode="auto">
          <a:xfrm>
            <a:off x="2640013" y="2133600"/>
            <a:ext cx="7416800" cy="4535488"/>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129049" name="AutoShape 25">
            <a:extLst>
              <a:ext uri="{FF2B5EF4-FFF2-40B4-BE49-F238E27FC236}">
                <a16:creationId xmlns:a16="http://schemas.microsoft.com/office/drawing/2014/main" id="{02A8B980-C70D-4538-AD58-09E26E0B1FA4}"/>
              </a:ext>
            </a:extLst>
          </p:cNvPr>
          <p:cNvSpPr>
            <a:spLocks noChangeArrowheads="1"/>
          </p:cNvSpPr>
          <p:nvPr/>
        </p:nvSpPr>
        <p:spPr bwMode="auto">
          <a:xfrm>
            <a:off x="2640013" y="2060576"/>
            <a:ext cx="7416800" cy="257175"/>
          </a:xfrm>
          <a:prstGeom prst="roundRect">
            <a:avLst>
              <a:gd name="adj" fmla="val 50000"/>
            </a:avLst>
          </a:prstGeom>
          <a:gradFill rotWithShape="1">
            <a:gsLst>
              <a:gs pos="0">
                <a:schemeClr val="bg1">
                  <a:gamma/>
                  <a:tint val="57255"/>
                  <a:invGamma/>
                  <a:alpha val="64999"/>
                </a:schemeClr>
              </a:gs>
              <a:gs pos="100000">
                <a:schemeClr val="bg1">
                  <a:alpha val="0"/>
                </a:schemeClr>
              </a:gs>
            </a:gsLst>
            <a:lin ang="5400000" scaled="1"/>
          </a:gradFill>
          <a:ln w="9525">
            <a:noFill/>
            <a:round/>
            <a:headEnd/>
            <a:tailEnd/>
          </a:ln>
          <a:effectLst/>
        </p:spPr>
        <p:txBody>
          <a:bodyPr wrap="none" anchor="ctr"/>
          <a:lstStyle/>
          <a:p>
            <a:pPr algn="ctr">
              <a:spcBef>
                <a:spcPct val="0"/>
              </a:spcBef>
              <a:defRPr/>
            </a:pPr>
            <a:endParaRPr lang="zh-CN" altLang="en-US" sz="4400" b="1"/>
          </a:p>
        </p:txBody>
      </p:sp>
      <p:sp>
        <p:nvSpPr>
          <p:cNvPr id="98309" name="AutoShape 5">
            <a:extLst>
              <a:ext uri="{FF2B5EF4-FFF2-40B4-BE49-F238E27FC236}">
                <a16:creationId xmlns:a16="http://schemas.microsoft.com/office/drawing/2014/main" id="{EB90C5B2-7039-4897-80C0-F34EA0939B7D}"/>
              </a:ext>
            </a:extLst>
          </p:cNvPr>
          <p:cNvSpPr>
            <a:spLocks noChangeArrowheads="1"/>
          </p:cNvSpPr>
          <p:nvPr/>
        </p:nvSpPr>
        <p:spPr bwMode="auto">
          <a:xfrm>
            <a:off x="2640014" y="2709863"/>
            <a:ext cx="7272337" cy="1871662"/>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SzPct val="75000"/>
              <a:buFont typeface="Wingdings" panose="05000000000000000000" pitchFamily="2" charset="2"/>
              <a:buNone/>
            </a:pPr>
            <a:endParaRPr lang="zh-CN" altLang="zh-CN" b="1">
              <a:latin typeface="Arial" panose="020B0604020202020204" pitchFamily="34" charset="0"/>
            </a:endParaRPr>
          </a:p>
        </p:txBody>
      </p:sp>
      <p:sp>
        <p:nvSpPr>
          <p:cNvPr id="98310" name="Rectangle 75">
            <a:extLst>
              <a:ext uri="{FF2B5EF4-FFF2-40B4-BE49-F238E27FC236}">
                <a16:creationId xmlns:a16="http://schemas.microsoft.com/office/drawing/2014/main" id="{E4EEC0CA-06CC-4A4E-A9B5-F08A6C22AD5D}"/>
              </a:ext>
            </a:extLst>
          </p:cNvPr>
          <p:cNvSpPr>
            <a:spLocks noChangeArrowheads="1"/>
          </p:cNvSpPr>
          <p:nvPr/>
        </p:nvSpPr>
        <p:spPr bwMode="auto">
          <a:xfrm>
            <a:off x="5335588" y="2133600"/>
            <a:ext cx="14081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b="1">
                <a:solidFill>
                  <a:schemeClr val="bg1"/>
                </a:solidFill>
                <a:latin typeface="Arial" panose="020B0604020202020204" pitchFamily="34" charset="0"/>
              </a:rPr>
              <a:t>单纯型</a:t>
            </a:r>
          </a:p>
        </p:txBody>
      </p:sp>
      <p:sp>
        <p:nvSpPr>
          <p:cNvPr id="98311" name="Oval 76">
            <a:extLst>
              <a:ext uri="{FF2B5EF4-FFF2-40B4-BE49-F238E27FC236}">
                <a16:creationId xmlns:a16="http://schemas.microsoft.com/office/drawing/2014/main" id="{298A83C5-E2C6-430C-BC4B-5AE8D02B51B7}"/>
              </a:ext>
            </a:extLst>
          </p:cNvPr>
          <p:cNvSpPr>
            <a:spLocks noChangeArrowheads="1"/>
          </p:cNvSpPr>
          <p:nvPr/>
        </p:nvSpPr>
        <p:spPr bwMode="auto">
          <a:xfrm flipV="1">
            <a:off x="3000376" y="2997201"/>
            <a:ext cx="239713" cy="288925"/>
          </a:xfrm>
          <a:prstGeom prst="ellipse">
            <a:avLst/>
          </a:prstGeom>
          <a:gradFill rotWithShape="1">
            <a:gsLst>
              <a:gs pos="0">
                <a:schemeClr val="bg1"/>
              </a:gs>
              <a:gs pos="100000">
                <a:schemeClr val="hlink"/>
              </a:gs>
            </a:gsLst>
            <a:path path="shape">
              <a:fillToRect l="50000" t="50000" r="50000" b="50000"/>
            </a:path>
          </a:gradFill>
          <a:ln>
            <a:noFill/>
          </a:ln>
          <a:effectLst>
            <a:prstShdw prst="shdw11">
              <a:schemeClr val="bg2">
                <a:alpha val="5000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8312" name="Rectangle 77">
            <a:extLst>
              <a:ext uri="{FF2B5EF4-FFF2-40B4-BE49-F238E27FC236}">
                <a16:creationId xmlns:a16="http://schemas.microsoft.com/office/drawing/2014/main" id="{B73CB499-3773-43A4-9FA3-844EE88446D1}"/>
              </a:ext>
            </a:extLst>
          </p:cNvPr>
          <p:cNvSpPr>
            <a:spLocks noChangeArrowheads="1"/>
          </p:cNvSpPr>
          <p:nvPr/>
        </p:nvSpPr>
        <p:spPr bwMode="auto">
          <a:xfrm>
            <a:off x="3632200" y="2854326"/>
            <a:ext cx="3398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仅表现为痉挛性截瘫</a:t>
            </a:r>
          </a:p>
        </p:txBody>
      </p:sp>
      <p:sp>
        <p:nvSpPr>
          <p:cNvPr id="98313" name="AutoShape 5">
            <a:extLst>
              <a:ext uri="{FF2B5EF4-FFF2-40B4-BE49-F238E27FC236}">
                <a16:creationId xmlns:a16="http://schemas.microsoft.com/office/drawing/2014/main" id="{AB304816-30F8-435D-ACF7-B2A92E56F300}"/>
              </a:ext>
            </a:extLst>
          </p:cNvPr>
          <p:cNvSpPr>
            <a:spLocks noChangeArrowheads="1"/>
          </p:cNvSpPr>
          <p:nvPr/>
        </p:nvSpPr>
        <p:spPr bwMode="auto">
          <a:xfrm>
            <a:off x="2640014" y="3429000"/>
            <a:ext cx="7127875" cy="1081088"/>
          </a:xfrm>
          <a:prstGeom prst="roundRect">
            <a:avLst>
              <a:gd name="adj" fmla="val 83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双下肢僵硬，易跌倒，剪刀步态</a:t>
            </a:r>
          </a:p>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可有尿失禁、尿急，足部的振动觉减退</a:t>
            </a:r>
          </a:p>
        </p:txBody>
      </p:sp>
      <p:sp>
        <p:nvSpPr>
          <p:cNvPr id="98314" name="AutoShape 5">
            <a:extLst>
              <a:ext uri="{FF2B5EF4-FFF2-40B4-BE49-F238E27FC236}">
                <a16:creationId xmlns:a16="http://schemas.microsoft.com/office/drawing/2014/main" id="{AC9BE474-21AE-4322-8A20-36203EA4110B}"/>
              </a:ext>
            </a:extLst>
          </p:cNvPr>
          <p:cNvSpPr>
            <a:spLocks noChangeArrowheads="1"/>
          </p:cNvSpPr>
          <p:nvPr/>
        </p:nvSpPr>
        <p:spPr bwMode="auto">
          <a:xfrm>
            <a:off x="2640014" y="4724401"/>
            <a:ext cx="7272337" cy="1871663"/>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SzPct val="75000"/>
              <a:buFont typeface="Wingdings" panose="05000000000000000000" pitchFamily="2" charset="2"/>
              <a:buNone/>
            </a:pPr>
            <a:endParaRPr lang="zh-CN" altLang="zh-CN" b="1">
              <a:latin typeface="Arial" panose="020B0604020202020204" pitchFamily="34" charset="0"/>
            </a:endParaRPr>
          </a:p>
        </p:txBody>
      </p:sp>
      <p:sp>
        <p:nvSpPr>
          <p:cNvPr id="98315" name="AutoShape 5">
            <a:extLst>
              <a:ext uri="{FF2B5EF4-FFF2-40B4-BE49-F238E27FC236}">
                <a16:creationId xmlns:a16="http://schemas.microsoft.com/office/drawing/2014/main" id="{8B963EBF-4C6D-4CA0-BF8D-32F023D386BE}"/>
              </a:ext>
            </a:extLst>
          </p:cNvPr>
          <p:cNvSpPr>
            <a:spLocks noChangeArrowheads="1"/>
          </p:cNvSpPr>
          <p:nvPr/>
        </p:nvSpPr>
        <p:spPr bwMode="auto">
          <a:xfrm>
            <a:off x="2640014" y="5229226"/>
            <a:ext cx="6516687" cy="1152525"/>
          </a:xfrm>
          <a:prstGeom prst="roundRect">
            <a:avLst>
              <a:gd name="adj" fmla="val 836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可出现双手僵硬</a:t>
            </a:r>
          </a:p>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动作笨拙</a:t>
            </a:r>
          </a:p>
          <a:p>
            <a:pPr eaLnBrk="1" hangingPunct="1">
              <a:lnSpc>
                <a:spcPct val="80000"/>
              </a:lnSpc>
              <a:buClr>
                <a:schemeClr val="hlink"/>
              </a:buClr>
              <a:buSzPct val="75000"/>
              <a:buFont typeface="Wingdings" panose="05000000000000000000" pitchFamily="2" charset="2"/>
              <a:buChar char="F"/>
            </a:pPr>
            <a:r>
              <a:rPr lang="zh-CN" altLang="en-US" b="1">
                <a:latin typeface="Arial" panose="020B0604020202020204" pitchFamily="34" charset="0"/>
              </a:rPr>
              <a:t>轻度构音障碍</a:t>
            </a:r>
          </a:p>
        </p:txBody>
      </p:sp>
      <p:sp>
        <p:nvSpPr>
          <p:cNvPr id="98316" name="Oval 81">
            <a:extLst>
              <a:ext uri="{FF2B5EF4-FFF2-40B4-BE49-F238E27FC236}">
                <a16:creationId xmlns:a16="http://schemas.microsoft.com/office/drawing/2014/main" id="{F8BE927A-3A84-4C19-B0F2-5A7FB6C8198B}"/>
              </a:ext>
            </a:extLst>
          </p:cNvPr>
          <p:cNvSpPr>
            <a:spLocks noChangeArrowheads="1"/>
          </p:cNvSpPr>
          <p:nvPr/>
        </p:nvSpPr>
        <p:spPr bwMode="auto">
          <a:xfrm flipV="1">
            <a:off x="3000376" y="4797426"/>
            <a:ext cx="239713" cy="288925"/>
          </a:xfrm>
          <a:prstGeom prst="ellipse">
            <a:avLst/>
          </a:prstGeom>
          <a:gradFill rotWithShape="1">
            <a:gsLst>
              <a:gs pos="0">
                <a:schemeClr val="bg1"/>
              </a:gs>
              <a:gs pos="100000">
                <a:schemeClr val="hlink"/>
              </a:gs>
            </a:gsLst>
            <a:path path="shape">
              <a:fillToRect l="50000" t="50000" r="50000" b="50000"/>
            </a:path>
          </a:gradFill>
          <a:ln>
            <a:noFill/>
          </a:ln>
          <a:effectLst>
            <a:prstShdw prst="shdw11">
              <a:schemeClr val="bg2">
                <a:alpha val="5000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8317" name="Rectangle 82">
            <a:extLst>
              <a:ext uri="{FF2B5EF4-FFF2-40B4-BE49-F238E27FC236}">
                <a16:creationId xmlns:a16="http://schemas.microsoft.com/office/drawing/2014/main" id="{F3077892-EC03-4B4A-82CB-CEE8AABB9CA1}"/>
              </a:ext>
            </a:extLst>
          </p:cNvPr>
          <p:cNvSpPr>
            <a:spLocks noChangeArrowheads="1"/>
          </p:cNvSpPr>
          <p:nvPr/>
        </p:nvSpPr>
        <p:spPr bwMode="auto">
          <a:xfrm>
            <a:off x="3560764" y="4652963"/>
            <a:ext cx="33988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双上肢受累程度不一</a:t>
            </a:r>
          </a:p>
        </p:txBody>
      </p:sp>
      <p:grpSp>
        <p:nvGrpSpPr>
          <p:cNvPr id="98318" name="Group 89">
            <a:extLst>
              <a:ext uri="{FF2B5EF4-FFF2-40B4-BE49-F238E27FC236}">
                <a16:creationId xmlns:a16="http://schemas.microsoft.com/office/drawing/2014/main" id="{86FEE206-DF9C-4F96-B25D-0F7954CDAB5D}"/>
              </a:ext>
            </a:extLst>
          </p:cNvPr>
          <p:cNvGrpSpPr>
            <a:grpSpLocks/>
          </p:cNvGrpSpPr>
          <p:nvPr/>
        </p:nvGrpSpPr>
        <p:grpSpPr bwMode="auto">
          <a:xfrm>
            <a:off x="1752600" y="1371601"/>
            <a:ext cx="2471738" cy="519113"/>
            <a:chOff x="144" y="816"/>
            <a:chExt cx="2688" cy="342"/>
          </a:xfrm>
        </p:grpSpPr>
        <p:sp>
          <p:nvSpPr>
            <p:cNvPr id="98322" name="Rectangle 90">
              <a:extLst>
                <a:ext uri="{FF2B5EF4-FFF2-40B4-BE49-F238E27FC236}">
                  <a16:creationId xmlns:a16="http://schemas.microsoft.com/office/drawing/2014/main" id="{64D224C8-1AF6-4FFF-BD7F-C3C6D0C3B666}"/>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98323" name="Line 91">
              <a:extLst>
                <a:ext uri="{FF2B5EF4-FFF2-40B4-BE49-F238E27FC236}">
                  <a16:creationId xmlns:a16="http://schemas.microsoft.com/office/drawing/2014/main" id="{9FDD012D-2F47-44D2-8D32-ABEF99AA3C3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98319" name="Group 92">
            <a:extLst>
              <a:ext uri="{FF2B5EF4-FFF2-40B4-BE49-F238E27FC236}">
                <a16:creationId xmlns:a16="http://schemas.microsoft.com/office/drawing/2014/main" id="{478B428E-FBCB-48B3-ADC5-22B2CC0731AD}"/>
              </a:ext>
            </a:extLst>
          </p:cNvPr>
          <p:cNvGrpSpPr>
            <a:grpSpLocks/>
          </p:cNvGrpSpPr>
          <p:nvPr/>
        </p:nvGrpSpPr>
        <p:grpSpPr bwMode="auto">
          <a:xfrm>
            <a:off x="1774825" y="620713"/>
            <a:ext cx="7327900" cy="685800"/>
            <a:chOff x="144" y="384"/>
            <a:chExt cx="4616" cy="432"/>
          </a:xfrm>
        </p:grpSpPr>
        <p:sp>
          <p:nvSpPr>
            <p:cNvPr id="98320" name="Rectangle 93">
              <a:hlinkClick r:id="rId2" action="ppaction://hlinksldjump"/>
              <a:extLst>
                <a:ext uri="{FF2B5EF4-FFF2-40B4-BE49-F238E27FC236}">
                  <a16:creationId xmlns:a16="http://schemas.microsoft.com/office/drawing/2014/main" id="{76C930BB-728B-4BEE-BB53-8C469B64B5C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98321" name="Picture 94" descr="图片1">
              <a:extLst>
                <a:ext uri="{FF2B5EF4-FFF2-40B4-BE49-F238E27FC236}">
                  <a16:creationId xmlns:a16="http://schemas.microsoft.com/office/drawing/2014/main" id="{5B492C0E-4A1A-494A-8BA2-A31C306CAB0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a:extLst>
              <a:ext uri="{FF2B5EF4-FFF2-40B4-BE49-F238E27FC236}">
                <a16:creationId xmlns:a16="http://schemas.microsoft.com/office/drawing/2014/main" id="{90530FE9-AE40-4AB0-9671-594EA056B1D4}"/>
              </a:ext>
            </a:extLst>
          </p:cNvPr>
          <p:cNvGrpSpPr>
            <a:grpSpLocks/>
          </p:cNvGrpSpPr>
          <p:nvPr/>
        </p:nvGrpSpPr>
        <p:grpSpPr bwMode="auto">
          <a:xfrm>
            <a:off x="1524000" y="381000"/>
            <a:ext cx="228600" cy="6248400"/>
            <a:chOff x="0" y="240"/>
            <a:chExt cx="144" cy="3936"/>
          </a:xfrm>
        </p:grpSpPr>
        <p:grpSp>
          <p:nvGrpSpPr>
            <p:cNvPr id="19476" name="Group 3">
              <a:extLst>
                <a:ext uri="{FF2B5EF4-FFF2-40B4-BE49-F238E27FC236}">
                  <a16:creationId xmlns:a16="http://schemas.microsoft.com/office/drawing/2014/main" id="{C136EEF8-D6CB-43C2-894E-49CCF3E752A9}"/>
                </a:ext>
              </a:extLst>
            </p:cNvPr>
            <p:cNvGrpSpPr>
              <a:grpSpLocks/>
            </p:cNvGrpSpPr>
            <p:nvPr/>
          </p:nvGrpSpPr>
          <p:grpSpPr bwMode="auto">
            <a:xfrm>
              <a:off x="0" y="240"/>
              <a:ext cx="96" cy="3936"/>
              <a:chOff x="-8" y="768"/>
              <a:chExt cx="136" cy="3552"/>
            </a:xfrm>
          </p:grpSpPr>
          <p:sp>
            <p:nvSpPr>
              <p:cNvPr id="19478" name="Rectangle 4">
                <a:extLst>
                  <a:ext uri="{FF2B5EF4-FFF2-40B4-BE49-F238E27FC236}">
                    <a16:creationId xmlns:a16="http://schemas.microsoft.com/office/drawing/2014/main" id="{CFE1305A-BD73-4A36-BD63-D17D30377DEC}"/>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9479" name="Line 5">
                <a:extLst>
                  <a:ext uri="{FF2B5EF4-FFF2-40B4-BE49-F238E27FC236}">
                    <a16:creationId xmlns:a16="http://schemas.microsoft.com/office/drawing/2014/main" id="{BB4992C8-2E0C-4E93-B268-0628D07360F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9477" name="Line 18">
              <a:extLst>
                <a:ext uri="{FF2B5EF4-FFF2-40B4-BE49-F238E27FC236}">
                  <a16:creationId xmlns:a16="http://schemas.microsoft.com/office/drawing/2014/main" id="{F793C7FF-98A4-428A-9E5F-C61756E224E6}"/>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19459" name="Rectangle 25">
            <a:extLst>
              <a:ext uri="{FF2B5EF4-FFF2-40B4-BE49-F238E27FC236}">
                <a16:creationId xmlns:a16="http://schemas.microsoft.com/office/drawing/2014/main" id="{B366AB78-AE74-4E72-87F9-F1FAD2F683CB}"/>
              </a:ext>
            </a:extLst>
          </p:cNvPr>
          <p:cNvSpPr>
            <a:spLocks noChangeArrowheads="1"/>
          </p:cNvSpPr>
          <p:nvPr/>
        </p:nvSpPr>
        <p:spPr bwMode="auto">
          <a:xfrm>
            <a:off x="1774825" y="2654301"/>
            <a:ext cx="8820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None/>
            </a:pPr>
            <a:r>
              <a:rPr lang="zh-CN" altLang="en-US" b="1">
                <a:latin typeface="Arial" panose="020B0604020202020204" pitchFamily="34" charset="0"/>
              </a:rPr>
              <a:t>单个基因发生碱基替代、插入、缺失、重复或动态突变</a:t>
            </a:r>
            <a:r>
              <a:rPr lang="zh-CN" altLang="en-US" sz="2700" b="1">
                <a:latin typeface="Arial" panose="020B0604020202020204" pitchFamily="34" charset="0"/>
              </a:rPr>
              <a:t> </a:t>
            </a:r>
          </a:p>
        </p:txBody>
      </p:sp>
      <p:sp>
        <p:nvSpPr>
          <p:cNvPr id="19460" name="Rectangle 26">
            <a:extLst>
              <a:ext uri="{FF2B5EF4-FFF2-40B4-BE49-F238E27FC236}">
                <a16:creationId xmlns:a16="http://schemas.microsoft.com/office/drawing/2014/main" id="{79D703D5-D32C-4B48-B8D1-2D06D0ED1B6C}"/>
              </a:ext>
            </a:extLst>
          </p:cNvPr>
          <p:cNvSpPr>
            <a:spLocks noChangeArrowheads="1"/>
          </p:cNvSpPr>
          <p:nvPr/>
        </p:nvSpPr>
        <p:spPr bwMode="auto">
          <a:xfrm>
            <a:off x="2063751" y="3213100"/>
            <a:ext cx="77771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3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常染色体显性遗传病</a:t>
            </a:r>
            <a:r>
              <a:rPr lang="en-US" altLang="zh-CN" b="1">
                <a:latin typeface="Arial" panose="020B0604020202020204" pitchFamily="34" charset="0"/>
              </a:rPr>
              <a:t>(AD)</a:t>
            </a:r>
          </a:p>
          <a:p>
            <a:pPr eaLnBrk="1" hangingPunct="1">
              <a:lnSpc>
                <a:spcPct val="13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常染色体隐性遗传病</a:t>
            </a:r>
            <a:r>
              <a:rPr lang="en-US" altLang="zh-CN" b="1">
                <a:latin typeface="Arial" panose="020B0604020202020204" pitchFamily="34" charset="0"/>
              </a:rPr>
              <a:t>(AR)</a:t>
            </a:r>
          </a:p>
          <a:p>
            <a:pPr eaLnBrk="1" hangingPunct="1">
              <a:lnSpc>
                <a:spcPct val="130000"/>
              </a:lnSpc>
              <a:spcBef>
                <a:spcPct val="0"/>
              </a:spcBef>
              <a:buClr>
                <a:schemeClr val="hlink"/>
              </a:buClr>
              <a:buFont typeface="Wingdings" panose="05000000000000000000" pitchFamily="2" charset="2"/>
              <a:buChar char="Ø"/>
            </a:pPr>
            <a:r>
              <a:rPr lang="en-US" altLang="zh-CN" b="1">
                <a:latin typeface="Arial" panose="020B0604020202020204" pitchFamily="34" charset="0"/>
              </a:rPr>
              <a:t>X-</a:t>
            </a:r>
            <a:r>
              <a:rPr lang="zh-CN" altLang="en-US" b="1">
                <a:latin typeface="Arial" panose="020B0604020202020204" pitchFamily="34" charset="0"/>
              </a:rPr>
              <a:t>连锁显性遗传病</a:t>
            </a:r>
            <a:r>
              <a:rPr lang="en-US" altLang="zh-CN" b="1">
                <a:latin typeface="Arial" panose="020B0604020202020204" pitchFamily="34" charset="0"/>
              </a:rPr>
              <a:t>(XD)</a:t>
            </a:r>
          </a:p>
          <a:p>
            <a:pPr eaLnBrk="1" hangingPunct="1">
              <a:lnSpc>
                <a:spcPct val="130000"/>
              </a:lnSpc>
              <a:spcBef>
                <a:spcPct val="0"/>
              </a:spcBef>
              <a:buClr>
                <a:schemeClr val="hlink"/>
              </a:buClr>
              <a:buFont typeface="Wingdings" panose="05000000000000000000" pitchFamily="2" charset="2"/>
              <a:buChar char="Ø"/>
            </a:pPr>
            <a:r>
              <a:rPr lang="en-US" altLang="zh-CN" b="1">
                <a:latin typeface="Arial" panose="020B0604020202020204" pitchFamily="34" charset="0"/>
              </a:rPr>
              <a:t>X-</a:t>
            </a:r>
            <a:r>
              <a:rPr lang="zh-CN" altLang="en-US" b="1">
                <a:latin typeface="Arial" panose="020B0604020202020204" pitchFamily="34" charset="0"/>
              </a:rPr>
              <a:t>连锁隐性遗传病</a:t>
            </a:r>
            <a:r>
              <a:rPr lang="en-US" altLang="zh-CN" b="1">
                <a:latin typeface="Arial" panose="020B0604020202020204" pitchFamily="34" charset="0"/>
              </a:rPr>
              <a:t>(XR)</a:t>
            </a:r>
          </a:p>
          <a:p>
            <a:pPr eaLnBrk="1" hangingPunct="1">
              <a:lnSpc>
                <a:spcPct val="130000"/>
              </a:lnSpc>
              <a:spcBef>
                <a:spcPct val="0"/>
              </a:spcBef>
              <a:buClr>
                <a:schemeClr val="hlink"/>
              </a:buClr>
              <a:buFont typeface="Wingdings" panose="05000000000000000000" pitchFamily="2" charset="2"/>
              <a:buChar char="Ø"/>
            </a:pPr>
            <a:r>
              <a:rPr lang="en-US" altLang="zh-CN" b="1">
                <a:latin typeface="Arial" panose="020B0604020202020204" pitchFamily="34" charset="0"/>
              </a:rPr>
              <a:t>Y</a:t>
            </a:r>
            <a:r>
              <a:rPr lang="zh-CN" altLang="en-US" b="1">
                <a:latin typeface="Arial" panose="020B0604020202020204" pitchFamily="34" charset="0"/>
              </a:rPr>
              <a:t>连锁遗传病</a:t>
            </a:r>
            <a:r>
              <a:rPr lang="en-US" altLang="zh-CN" b="1">
                <a:latin typeface="Arial" panose="020B0604020202020204" pitchFamily="34" charset="0"/>
              </a:rPr>
              <a:t>(Y-linked</a:t>
            </a:r>
            <a:r>
              <a:rPr lang="zh-CN" altLang="en-US" b="1">
                <a:latin typeface="Arial" panose="020B0604020202020204" pitchFamily="34" charset="0"/>
              </a:rPr>
              <a:t> </a:t>
            </a:r>
            <a:r>
              <a:rPr lang="en-US" altLang="zh-CN" b="1">
                <a:latin typeface="Arial" panose="020B0604020202020204" pitchFamily="34" charset="0"/>
              </a:rPr>
              <a:t>inheritance disease)</a:t>
            </a:r>
          </a:p>
        </p:txBody>
      </p:sp>
      <p:grpSp>
        <p:nvGrpSpPr>
          <p:cNvPr id="19461" name="Group 33">
            <a:extLst>
              <a:ext uri="{FF2B5EF4-FFF2-40B4-BE49-F238E27FC236}">
                <a16:creationId xmlns:a16="http://schemas.microsoft.com/office/drawing/2014/main" id="{9859CD4C-82C2-4CCB-857B-3F2C21F7CA36}"/>
              </a:ext>
            </a:extLst>
          </p:cNvPr>
          <p:cNvGrpSpPr>
            <a:grpSpLocks/>
          </p:cNvGrpSpPr>
          <p:nvPr/>
        </p:nvGrpSpPr>
        <p:grpSpPr bwMode="auto">
          <a:xfrm>
            <a:off x="1752601" y="1371601"/>
            <a:ext cx="2759075" cy="519113"/>
            <a:chOff x="144" y="816"/>
            <a:chExt cx="2688" cy="342"/>
          </a:xfrm>
        </p:grpSpPr>
        <p:sp>
          <p:nvSpPr>
            <p:cNvPr id="19474" name="Rectangle 34">
              <a:extLst>
                <a:ext uri="{FF2B5EF4-FFF2-40B4-BE49-F238E27FC236}">
                  <a16:creationId xmlns:a16="http://schemas.microsoft.com/office/drawing/2014/main" id="{EE475916-42C2-4AAA-B0B2-1DE4C448923B}"/>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分类及遗传方式 </a:t>
              </a:r>
            </a:p>
          </p:txBody>
        </p:sp>
        <p:sp>
          <p:nvSpPr>
            <p:cNvPr id="19475" name="Line 35">
              <a:extLst>
                <a:ext uri="{FF2B5EF4-FFF2-40B4-BE49-F238E27FC236}">
                  <a16:creationId xmlns:a16="http://schemas.microsoft.com/office/drawing/2014/main" id="{0D20EC2C-7AAB-45A4-BFC9-478C7B75976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19462" name="Group 36">
            <a:extLst>
              <a:ext uri="{FF2B5EF4-FFF2-40B4-BE49-F238E27FC236}">
                <a16:creationId xmlns:a16="http://schemas.microsoft.com/office/drawing/2014/main" id="{92615CE9-7F3C-408D-B276-54EC29D98745}"/>
              </a:ext>
            </a:extLst>
          </p:cNvPr>
          <p:cNvGrpSpPr>
            <a:grpSpLocks/>
          </p:cNvGrpSpPr>
          <p:nvPr/>
        </p:nvGrpSpPr>
        <p:grpSpPr bwMode="auto">
          <a:xfrm>
            <a:off x="1774825" y="620713"/>
            <a:ext cx="7327900" cy="685800"/>
            <a:chOff x="144" y="384"/>
            <a:chExt cx="4616" cy="432"/>
          </a:xfrm>
        </p:grpSpPr>
        <p:sp>
          <p:nvSpPr>
            <p:cNvPr id="19472" name="Rectangle 37">
              <a:hlinkClick r:id="rId2" action="ppaction://hlinksldjump"/>
              <a:extLst>
                <a:ext uri="{FF2B5EF4-FFF2-40B4-BE49-F238E27FC236}">
                  <a16:creationId xmlns:a16="http://schemas.microsoft.com/office/drawing/2014/main" id="{B662005A-6364-4977-A8AA-8F99287B808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19473" name="Picture 38" descr="图片1">
              <a:extLst>
                <a:ext uri="{FF2B5EF4-FFF2-40B4-BE49-F238E27FC236}">
                  <a16:creationId xmlns:a16="http://schemas.microsoft.com/office/drawing/2014/main" id="{4E001ADD-0EF7-4A8C-83B3-F9B0EF02041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3" name="Text Box 58">
            <a:extLst>
              <a:ext uri="{FF2B5EF4-FFF2-40B4-BE49-F238E27FC236}">
                <a16:creationId xmlns:a16="http://schemas.microsoft.com/office/drawing/2014/main" id="{F40ED72E-B76B-4EA9-A710-7A16F19483FA}"/>
              </a:ext>
            </a:extLst>
          </p:cNvPr>
          <p:cNvSpPr txBox="1">
            <a:spLocks noChangeArrowheads="1"/>
          </p:cNvSpPr>
          <p:nvPr/>
        </p:nvSpPr>
        <p:spPr bwMode="white">
          <a:xfrm>
            <a:off x="2279650" y="2111375"/>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en-US" altLang="zh-CN" sz="2400" b="1">
                <a:solidFill>
                  <a:schemeClr val="bg1"/>
                </a:solidFill>
                <a:latin typeface="Arial" panose="020B0604020202020204" pitchFamily="34" charset="0"/>
                <a:cs typeface="Arial" panose="020B0604020202020204" pitchFamily="34" charset="0"/>
              </a:rPr>
              <a:t>1</a:t>
            </a:r>
          </a:p>
        </p:txBody>
      </p:sp>
      <p:grpSp>
        <p:nvGrpSpPr>
          <p:cNvPr id="19464" name="Group 59">
            <a:extLst>
              <a:ext uri="{FF2B5EF4-FFF2-40B4-BE49-F238E27FC236}">
                <a16:creationId xmlns:a16="http://schemas.microsoft.com/office/drawing/2014/main" id="{D2B90457-0C95-44DA-8BA0-F97A04C75C63}"/>
              </a:ext>
            </a:extLst>
          </p:cNvPr>
          <p:cNvGrpSpPr>
            <a:grpSpLocks/>
          </p:cNvGrpSpPr>
          <p:nvPr/>
        </p:nvGrpSpPr>
        <p:grpSpPr bwMode="auto">
          <a:xfrm>
            <a:off x="2028826" y="1946276"/>
            <a:ext cx="5311775" cy="688975"/>
            <a:chOff x="720" y="1392"/>
            <a:chExt cx="4058" cy="480"/>
          </a:xfrm>
        </p:grpSpPr>
        <p:sp>
          <p:nvSpPr>
            <p:cNvPr id="342076" name="AutoShape 60">
              <a:extLst>
                <a:ext uri="{FF2B5EF4-FFF2-40B4-BE49-F238E27FC236}">
                  <a16:creationId xmlns:a16="http://schemas.microsoft.com/office/drawing/2014/main" id="{805C20B8-A888-4197-8F00-DB6468EA9C4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a:noFill/>
            </a:ln>
            <a:effectLst/>
          </p:spPr>
          <p:txBody>
            <a:bodyPr wrap="none" anchor="ctr"/>
            <a:lstStyle/>
            <a:p>
              <a:pPr>
                <a:defRPr/>
              </a:pPr>
              <a:endParaRPr lang="zh-CN" altLang="en-US"/>
            </a:p>
          </p:txBody>
        </p:sp>
        <p:grpSp>
          <p:nvGrpSpPr>
            <p:cNvPr id="19469" name="Group 61">
              <a:extLst>
                <a:ext uri="{FF2B5EF4-FFF2-40B4-BE49-F238E27FC236}">
                  <a16:creationId xmlns:a16="http://schemas.microsoft.com/office/drawing/2014/main" id="{8A641325-C03C-4DCC-BDC0-ADA8F6312266}"/>
                </a:ext>
              </a:extLst>
            </p:cNvPr>
            <p:cNvGrpSpPr>
              <a:grpSpLocks/>
            </p:cNvGrpSpPr>
            <p:nvPr/>
          </p:nvGrpSpPr>
          <p:grpSpPr bwMode="auto">
            <a:xfrm>
              <a:off x="730" y="1407"/>
              <a:ext cx="4043" cy="444"/>
              <a:chOff x="744" y="1407"/>
              <a:chExt cx="3988" cy="444"/>
            </a:xfrm>
          </p:grpSpPr>
          <p:sp>
            <p:nvSpPr>
              <p:cNvPr id="342078" name="AutoShape 62">
                <a:extLst>
                  <a:ext uri="{FF2B5EF4-FFF2-40B4-BE49-F238E27FC236}">
                    <a16:creationId xmlns:a16="http://schemas.microsoft.com/office/drawing/2014/main" id="{FDEE32D0-E9AA-431C-A75A-66D8155C8C9D}"/>
                  </a:ext>
                </a:extLst>
              </p:cNvPr>
              <p:cNvSpPr>
                <a:spLocks noChangeArrowheads="1"/>
              </p:cNvSpPr>
              <p:nvPr/>
            </p:nvSpPr>
            <p:spPr bwMode="gray">
              <a:xfrm>
                <a:off x="744" y="1736"/>
                <a:ext cx="3988" cy="115"/>
              </a:xfrm>
              <a:prstGeom prst="roundRect">
                <a:avLst>
                  <a:gd name="adj" fmla="val 50000"/>
                </a:avLst>
              </a:prstGeom>
              <a:gradFill rotWithShape="1">
                <a:gsLst>
                  <a:gs pos="0">
                    <a:schemeClr val="accent1">
                      <a:alpha val="0"/>
                    </a:schemeClr>
                  </a:gs>
                  <a:gs pos="100000">
                    <a:schemeClr val="accent1">
                      <a:gamma/>
                      <a:tint val="0"/>
                      <a:invGamma/>
                    </a:schemeClr>
                  </a:gs>
                </a:gsLst>
                <a:lin ang="5400000" scaled="1"/>
              </a:gradFill>
              <a:ln>
                <a:noFill/>
              </a:ln>
              <a:effectLst/>
            </p:spPr>
            <p:txBody>
              <a:bodyPr wrap="none" anchor="ctr"/>
              <a:lstStyle/>
              <a:p>
                <a:pPr>
                  <a:defRPr/>
                </a:pPr>
                <a:endParaRPr lang="zh-CN" altLang="en-US"/>
              </a:p>
            </p:txBody>
          </p:sp>
          <p:sp>
            <p:nvSpPr>
              <p:cNvPr id="342079" name="AutoShape 63">
                <a:extLst>
                  <a:ext uri="{FF2B5EF4-FFF2-40B4-BE49-F238E27FC236}">
                    <a16:creationId xmlns:a16="http://schemas.microsoft.com/office/drawing/2014/main" id="{FA569C42-7A59-47EE-A7A9-802D5A50BDA4}"/>
                  </a:ext>
                </a:extLst>
              </p:cNvPr>
              <p:cNvSpPr>
                <a:spLocks noChangeArrowheads="1"/>
              </p:cNvSpPr>
              <p:nvPr/>
            </p:nvSpPr>
            <p:spPr bwMode="gray">
              <a:xfrm>
                <a:off x="744" y="1407"/>
                <a:ext cx="3988" cy="115"/>
              </a:xfrm>
              <a:prstGeom prst="roundRect">
                <a:avLst>
                  <a:gd name="adj" fmla="val 50000"/>
                </a:avLst>
              </a:prstGeom>
              <a:gradFill rotWithShape="1">
                <a:gsLst>
                  <a:gs pos="0">
                    <a:schemeClr val="accent1">
                      <a:gamma/>
                      <a:tint val="0"/>
                      <a:invGamma/>
                    </a:schemeClr>
                  </a:gs>
                  <a:gs pos="100000">
                    <a:schemeClr val="accent1">
                      <a:alpha val="0"/>
                    </a:schemeClr>
                  </a:gs>
                </a:gsLst>
                <a:lin ang="5400000" scaled="1"/>
              </a:gradFill>
              <a:ln>
                <a:noFill/>
              </a:ln>
              <a:effectLst/>
            </p:spPr>
            <p:txBody>
              <a:bodyPr wrap="none" anchor="ctr"/>
              <a:lstStyle/>
              <a:p>
                <a:pPr>
                  <a:defRPr/>
                </a:pPr>
                <a:endParaRPr lang="zh-CN" altLang="en-US"/>
              </a:p>
            </p:txBody>
          </p:sp>
        </p:grpSp>
      </p:grpSp>
      <p:sp>
        <p:nvSpPr>
          <p:cNvPr id="19465" name="Text Box 64">
            <a:extLst>
              <a:ext uri="{FF2B5EF4-FFF2-40B4-BE49-F238E27FC236}">
                <a16:creationId xmlns:a16="http://schemas.microsoft.com/office/drawing/2014/main" id="{3B211D86-F7EE-4168-BF50-1EBCECD2A89C}"/>
              </a:ext>
            </a:extLst>
          </p:cNvPr>
          <p:cNvSpPr txBox="1">
            <a:spLocks noChangeArrowheads="1"/>
          </p:cNvSpPr>
          <p:nvPr/>
        </p:nvSpPr>
        <p:spPr bwMode="white">
          <a:xfrm>
            <a:off x="2495550" y="2060576"/>
            <a:ext cx="449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buClr>
                <a:schemeClr val="tx1"/>
              </a:buClr>
            </a:pPr>
            <a:r>
              <a:rPr lang="zh-CN" altLang="en-US" b="1"/>
              <a:t>单基因病 </a:t>
            </a:r>
          </a:p>
        </p:txBody>
      </p:sp>
      <p:pic>
        <p:nvPicPr>
          <p:cNvPr id="19466" name="Picture 65" descr="1">
            <a:extLst>
              <a:ext uri="{FF2B5EF4-FFF2-40B4-BE49-F238E27FC236}">
                <a16:creationId xmlns:a16="http://schemas.microsoft.com/office/drawing/2014/main" id="{CCCBEDF7-7F10-46CB-A9C5-FC899D83FA5F}"/>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l="42606" t="64474" r="19473"/>
          <a:stretch>
            <a:fillRect/>
          </a:stretch>
        </p:blipFill>
        <p:spPr bwMode="auto">
          <a:xfrm>
            <a:off x="1833563" y="1941514"/>
            <a:ext cx="792162"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 Box 66">
            <a:extLst>
              <a:ext uri="{FF2B5EF4-FFF2-40B4-BE49-F238E27FC236}">
                <a16:creationId xmlns:a16="http://schemas.microsoft.com/office/drawing/2014/main" id="{83551F50-BD54-45D2-B651-3ACBDA750B60}"/>
              </a:ext>
            </a:extLst>
          </p:cNvPr>
          <p:cNvSpPr txBox="1">
            <a:spLocks noChangeArrowheads="1"/>
          </p:cNvSpPr>
          <p:nvPr/>
        </p:nvSpPr>
        <p:spPr bwMode="white">
          <a:xfrm>
            <a:off x="2154238" y="203835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sz="2400" b="1">
                <a:solidFill>
                  <a:schemeClr val="bg1"/>
                </a:solidFill>
                <a:latin typeface="Arial" panose="020B0604020202020204" pitchFamily="34" charset="0"/>
                <a:cs typeface="Arial" panose="020B0604020202020204" pitchFamily="34" charset="0"/>
              </a:rPr>
              <a:t>1</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a:extLst>
              <a:ext uri="{FF2B5EF4-FFF2-40B4-BE49-F238E27FC236}">
                <a16:creationId xmlns:a16="http://schemas.microsoft.com/office/drawing/2014/main" id="{A2F300B5-B918-4057-BB57-BD77F01FD1A1}"/>
              </a:ext>
            </a:extLst>
          </p:cNvPr>
          <p:cNvGrpSpPr>
            <a:grpSpLocks/>
          </p:cNvGrpSpPr>
          <p:nvPr/>
        </p:nvGrpSpPr>
        <p:grpSpPr bwMode="auto">
          <a:xfrm>
            <a:off x="1524000" y="381000"/>
            <a:ext cx="228600" cy="6248400"/>
            <a:chOff x="0" y="240"/>
            <a:chExt cx="144" cy="3936"/>
          </a:xfrm>
        </p:grpSpPr>
        <p:grpSp>
          <p:nvGrpSpPr>
            <p:cNvPr id="99345" name="Group 3">
              <a:extLst>
                <a:ext uri="{FF2B5EF4-FFF2-40B4-BE49-F238E27FC236}">
                  <a16:creationId xmlns:a16="http://schemas.microsoft.com/office/drawing/2014/main" id="{505C41AB-D6CE-47A6-A9D5-E6E8D7AC296D}"/>
                </a:ext>
              </a:extLst>
            </p:cNvPr>
            <p:cNvGrpSpPr>
              <a:grpSpLocks/>
            </p:cNvGrpSpPr>
            <p:nvPr/>
          </p:nvGrpSpPr>
          <p:grpSpPr bwMode="auto">
            <a:xfrm>
              <a:off x="0" y="240"/>
              <a:ext cx="96" cy="3936"/>
              <a:chOff x="-8" y="768"/>
              <a:chExt cx="136" cy="3552"/>
            </a:xfrm>
          </p:grpSpPr>
          <p:sp>
            <p:nvSpPr>
              <p:cNvPr id="99347" name="Rectangle 4">
                <a:extLst>
                  <a:ext uri="{FF2B5EF4-FFF2-40B4-BE49-F238E27FC236}">
                    <a16:creationId xmlns:a16="http://schemas.microsoft.com/office/drawing/2014/main" id="{8F00E587-8B25-4405-9C54-09F3AD482D0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99348" name="Line 5">
                <a:extLst>
                  <a:ext uri="{FF2B5EF4-FFF2-40B4-BE49-F238E27FC236}">
                    <a16:creationId xmlns:a16="http://schemas.microsoft.com/office/drawing/2014/main" id="{068EFCFD-5794-4BFE-AFBB-AEFAB656292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99346" name="Line 18">
              <a:extLst>
                <a:ext uri="{FF2B5EF4-FFF2-40B4-BE49-F238E27FC236}">
                  <a16:creationId xmlns:a16="http://schemas.microsoft.com/office/drawing/2014/main" id="{B8DE3398-1E31-408F-8AAB-D822C4AC1B4B}"/>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sp>
        <p:nvSpPr>
          <p:cNvPr id="99331" name="AutoShape 2">
            <a:extLst>
              <a:ext uri="{FF2B5EF4-FFF2-40B4-BE49-F238E27FC236}">
                <a16:creationId xmlns:a16="http://schemas.microsoft.com/office/drawing/2014/main" id="{E555C4A3-FCB8-4B15-9E43-14C6059C84CE}"/>
              </a:ext>
            </a:extLst>
          </p:cNvPr>
          <p:cNvSpPr>
            <a:spLocks noChangeArrowheads="1"/>
          </p:cNvSpPr>
          <p:nvPr/>
        </p:nvSpPr>
        <p:spPr bwMode="auto">
          <a:xfrm>
            <a:off x="2855914" y="2133600"/>
            <a:ext cx="6516687" cy="3816350"/>
          </a:xfrm>
          <a:prstGeom prst="roundRect">
            <a:avLst>
              <a:gd name="adj" fmla="val 4537"/>
            </a:avLst>
          </a:prstGeom>
          <a:gradFill rotWithShape="1">
            <a:gsLst>
              <a:gs pos="0">
                <a:srgbClr val="C4884C"/>
              </a:gs>
              <a:gs pos="100000">
                <a:srgbClr val="BC8349">
                  <a:alpha val="95000"/>
                </a:srgbClr>
              </a:gs>
            </a:gsLst>
            <a:lin ang="5400000" scaled="1"/>
          </a:gradFill>
          <a:ln w="9525" algn="ctr">
            <a:noFill/>
            <a:round/>
            <a:headEnd/>
            <a:tailEnd/>
          </a:ln>
          <a:effectLst>
            <a:outerShdw dist="35921" dir="13500000" algn="ctr" rotWithShape="0">
              <a:srgbClr val="7E3F00"/>
            </a:outerShdw>
          </a:effectLst>
        </p:spPr>
        <p:txBody>
          <a:bodyPr wrap="none" anchor="ctr"/>
          <a:lstStyle/>
          <a:p>
            <a:pPr algn="ctr">
              <a:spcBef>
                <a:spcPct val="0"/>
              </a:spcBef>
              <a:defRPr/>
            </a:pPr>
            <a:endParaRPr lang="zh-CN" altLang="zh-CN" b="1">
              <a:latin typeface="Arial" charset="0"/>
              <a:ea typeface="黑体" pitchFamily="2" charset="-122"/>
            </a:endParaRPr>
          </a:p>
        </p:txBody>
      </p:sp>
      <p:sp>
        <p:nvSpPr>
          <p:cNvPr id="129049" name="AutoShape 25">
            <a:extLst>
              <a:ext uri="{FF2B5EF4-FFF2-40B4-BE49-F238E27FC236}">
                <a16:creationId xmlns:a16="http://schemas.microsoft.com/office/drawing/2014/main" id="{7908AD74-E241-4FB2-BA3D-C595C368ECCB}"/>
              </a:ext>
            </a:extLst>
          </p:cNvPr>
          <p:cNvSpPr>
            <a:spLocks noChangeArrowheads="1"/>
          </p:cNvSpPr>
          <p:nvPr/>
        </p:nvSpPr>
        <p:spPr bwMode="auto">
          <a:xfrm>
            <a:off x="2932113" y="2092326"/>
            <a:ext cx="6457950" cy="257175"/>
          </a:xfrm>
          <a:prstGeom prst="roundRect">
            <a:avLst>
              <a:gd name="adj" fmla="val 50000"/>
            </a:avLst>
          </a:prstGeom>
          <a:gradFill rotWithShape="1">
            <a:gsLst>
              <a:gs pos="0">
                <a:schemeClr val="bg1">
                  <a:gamma/>
                  <a:tint val="57255"/>
                  <a:invGamma/>
                  <a:alpha val="64999"/>
                </a:schemeClr>
              </a:gs>
              <a:gs pos="100000">
                <a:schemeClr val="bg1">
                  <a:alpha val="0"/>
                </a:schemeClr>
              </a:gs>
            </a:gsLst>
            <a:lin ang="5400000" scaled="1"/>
          </a:gradFill>
          <a:ln w="9525">
            <a:noFill/>
            <a:round/>
            <a:headEnd/>
            <a:tailEnd/>
          </a:ln>
          <a:effectLst/>
        </p:spPr>
        <p:txBody>
          <a:bodyPr wrap="none" anchor="ctr"/>
          <a:lstStyle/>
          <a:p>
            <a:pPr algn="ctr">
              <a:spcBef>
                <a:spcPct val="0"/>
              </a:spcBef>
              <a:defRPr/>
            </a:pPr>
            <a:endParaRPr lang="zh-CN" altLang="en-US" sz="4400" b="1"/>
          </a:p>
        </p:txBody>
      </p:sp>
      <p:sp>
        <p:nvSpPr>
          <p:cNvPr id="99333" name="AutoShape 5">
            <a:extLst>
              <a:ext uri="{FF2B5EF4-FFF2-40B4-BE49-F238E27FC236}">
                <a16:creationId xmlns:a16="http://schemas.microsoft.com/office/drawing/2014/main" id="{2CF08EEF-EDE6-41C4-82ED-D1AB7CC4D2C0}"/>
              </a:ext>
            </a:extLst>
          </p:cNvPr>
          <p:cNvSpPr>
            <a:spLocks noChangeArrowheads="1"/>
          </p:cNvSpPr>
          <p:nvPr/>
        </p:nvSpPr>
        <p:spPr bwMode="auto">
          <a:xfrm>
            <a:off x="2927350" y="2997200"/>
            <a:ext cx="6337300" cy="2808288"/>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SzPct val="75000"/>
              <a:buFont typeface="Wingdings" panose="05000000000000000000" pitchFamily="2" charset="2"/>
              <a:buNone/>
            </a:pPr>
            <a:endParaRPr lang="zh-CN" altLang="zh-CN" b="1">
              <a:latin typeface="Arial" panose="020B0604020202020204" pitchFamily="34" charset="0"/>
            </a:endParaRPr>
          </a:p>
        </p:txBody>
      </p:sp>
      <p:sp>
        <p:nvSpPr>
          <p:cNvPr id="99334" name="Rectangle 35">
            <a:extLst>
              <a:ext uri="{FF2B5EF4-FFF2-40B4-BE49-F238E27FC236}">
                <a16:creationId xmlns:a16="http://schemas.microsoft.com/office/drawing/2014/main" id="{339AB89F-412B-4C38-95D0-2AD05B40E136}"/>
              </a:ext>
            </a:extLst>
          </p:cNvPr>
          <p:cNvSpPr>
            <a:spLocks noChangeArrowheads="1"/>
          </p:cNvSpPr>
          <p:nvPr/>
        </p:nvSpPr>
        <p:spPr bwMode="auto">
          <a:xfrm>
            <a:off x="5448301" y="2205039"/>
            <a:ext cx="14081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200" b="1">
                <a:solidFill>
                  <a:schemeClr val="bg1"/>
                </a:solidFill>
                <a:latin typeface="Arial" panose="020B0604020202020204" pitchFamily="34" charset="0"/>
              </a:rPr>
              <a:t>复杂型</a:t>
            </a:r>
          </a:p>
        </p:txBody>
      </p:sp>
      <p:sp>
        <p:nvSpPr>
          <p:cNvPr id="99335" name="Oval 36">
            <a:extLst>
              <a:ext uri="{FF2B5EF4-FFF2-40B4-BE49-F238E27FC236}">
                <a16:creationId xmlns:a16="http://schemas.microsoft.com/office/drawing/2014/main" id="{05065978-597D-4A3F-94EC-E4C126C1CAC5}"/>
              </a:ext>
            </a:extLst>
          </p:cNvPr>
          <p:cNvSpPr>
            <a:spLocks noChangeArrowheads="1"/>
          </p:cNvSpPr>
          <p:nvPr/>
        </p:nvSpPr>
        <p:spPr bwMode="auto">
          <a:xfrm flipV="1">
            <a:off x="3576638" y="3536951"/>
            <a:ext cx="239712" cy="288925"/>
          </a:xfrm>
          <a:prstGeom prst="ellipse">
            <a:avLst/>
          </a:prstGeom>
          <a:gradFill rotWithShape="1">
            <a:gsLst>
              <a:gs pos="0">
                <a:schemeClr val="bg1"/>
              </a:gs>
              <a:gs pos="100000">
                <a:schemeClr val="hlink"/>
              </a:gs>
            </a:gsLst>
            <a:path path="shape">
              <a:fillToRect l="50000" t="50000" r="50000" b="50000"/>
            </a:path>
          </a:gradFill>
          <a:ln>
            <a:noFill/>
          </a:ln>
          <a:effectLst>
            <a:prstShdw prst="shdw11">
              <a:schemeClr val="bg2">
                <a:alpha val="5000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9336" name="Rectangle 37">
            <a:extLst>
              <a:ext uri="{FF2B5EF4-FFF2-40B4-BE49-F238E27FC236}">
                <a16:creationId xmlns:a16="http://schemas.microsoft.com/office/drawing/2014/main" id="{C50B3101-DDBF-4F6D-864B-55841FA14B92}"/>
              </a:ext>
            </a:extLst>
          </p:cNvPr>
          <p:cNvSpPr>
            <a:spLocks noChangeArrowheads="1"/>
          </p:cNvSpPr>
          <p:nvPr/>
        </p:nvSpPr>
        <p:spPr bwMode="auto">
          <a:xfrm>
            <a:off x="3863976" y="3414713"/>
            <a:ext cx="2462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latin typeface="Arial" panose="020B0604020202020204" pitchFamily="34" charset="0"/>
              </a:rPr>
              <a:t>痉挛性截瘫     </a:t>
            </a:r>
          </a:p>
        </p:txBody>
      </p:sp>
      <p:sp>
        <p:nvSpPr>
          <p:cNvPr id="99337" name="Oval 38">
            <a:extLst>
              <a:ext uri="{FF2B5EF4-FFF2-40B4-BE49-F238E27FC236}">
                <a16:creationId xmlns:a16="http://schemas.microsoft.com/office/drawing/2014/main" id="{E38F9FA2-569E-482C-AF96-EF5FC6422F3F}"/>
              </a:ext>
            </a:extLst>
          </p:cNvPr>
          <p:cNvSpPr>
            <a:spLocks noChangeArrowheads="1"/>
          </p:cNvSpPr>
          <p:nvPr/>
        </p:nvSpPr>
        <p:spPr bwMode="auto">
          <a:xfrm flipV="1">
            <a:off x="3575051" y="4924426"/>
            <a:ext cx="239713" cy="288925"/>
          </a:xfrm>
          <a:prstGeom prst="ellipse">
            <a:avLst/>
          </a:prstGeom>
          <a:gradFill rotWithShape="1">
            <a:gsLst>
              <a:gs pos="0">
                <a:schemeClr val="bg1"/>
              </a:gs>
              <a:gs pos="100000">
                <a:schemeClr val="hlink"/>
              </a:gs>
            </a:gsLst>
            <a:path path="shape">
              <a:fillToRect l="50000" t="50000" r="50000" b="50000"/>
            </a:path>
          </a:gradFill>
          <a:ln>
            <a:noFill/>
          </a:ln>
          <a:effectLst>
            <a:prstShdw prst="shdw11">
              <a:schemeClr val="bg2">
                <a:alpha val="5000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9338" name="Rectangle 39">
            <a:extLst>
              <a:ext uri="{FF2B5EF4-FFF2-40B4-BE49-F238E27FC236}">
                <a16:creationId xmlns:a16="http://schemas.microsoft.com/office/drawing/2014/main" id="{931ABF60-1F94-4F58-A8B9-37D741005302}"/>
              </a:ext>
            </a:extLst>
          </p:cNvPr>
          <p:cNvSpPr>
            <a:spLocks noChangeArrowheads="1"/>
          </p:cNvSpPr>
          <p:nvPr/>
        </p:nvSpPr>
        <p:spPr bwMode="auto">
          <a:xfrm>
            <a:off x="3863976" y="4781551"/>
            <a:ext cx="4926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合并其他表现构成各种综合征</a:t>
            </a:r>
            <a:r>
              <a:rPr lang="zh-CN" altLang="en-US" b="1">
                <a:solidFill>
                  <a:schemeClr val="bg1"/>
                </a:solidFill>
                <a:latin typeface="Arial" panose="020B0604020202020204" pitchFamily="34" charset="0"/>
              </a:rPr>
              <a:t> </a:t>
            </a:r>
          </a:p>
        </p:txBody>
      </p:sp>
      <p:grpSp>
        <p:nvGrpSpPr>
          <p:cNvPr id="99339" name="Group 43">
            <a:extLst>
              <a:ext uri="{FF2B5EF4-FFF2-40B4-BE49-F238E27FC236}">
                <a16:creationId xmlns:a16="http://schemas.microsoft.com/office/drawing/2014/main" id="{06ECCE46-5AE6-4F3A-9B75-61C3E22070B1}"/>
              </a:ext>
            </a:extLst>
          </p:cNvPr>
          <p:cNvGrpSpPr>
            <a:grpSpLocks/>
          </p:cNvGrpSpPr>
          <p:nvPr/>
        </p:nvGrpSpPr>
        <p:grpSpPr bwMode="auto">
          <a:xfrm>
            <a:off x="1752600" y="1371601"/>
            <a:ext cx="2471738" cy="519113"/>
            <a:chOff x="144" y="816"/>
            <a:chExt cx="2688" cy="342"/>
          </a:xfrm>
        </p:grpSpPr>
        <p:sp>
          <p:nvSpPr>
            <p:cNvPr id="99343" name="Rectangle 44">
              <a:extLst>
                <a:ext uri="{FF2B5EF4-FFF2-40B4-BE49-F238E27FC236}">
                  <a16:creationId xmlns:a16="http://schemas.microsoft.com/office/drawing/2014/main" id="{8153C669-29E2-4631-9A17-0F814515A4B7}"/>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  </a:t>
              </a:r>
            </a:p>
          </p:txBody>
        </p:sp>
        <p:sp>
          <p:nvSpPr>
            <p:cNvPr id="99344" name="Line 45">
              <a:extLst>
                <a:ext uri="{FF2B5EF4-FFF2-40B4-BE49-F238E27FC236}">
                  <a16:creationId xmlns:a16="http://schemas.microsoft.com/office/drawing/2014/main" id="{139706CD-546C-4810-9F98-375BB769432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99340" name="Group 46">
            <a:extLst>
              <a:ext uri="{FF2B5EF4-FFF2-40B4-BE49-F238E27FC236}">
                <a16:creationId xmlns:a16="http://schemas.microsoft.com/office/drawing/2014/main" id="{C60F4D6D-3EA4-4464-A4F2-1DAEDC38050E}"/>
              </a:ext>
            </a:extLst>
          </p:cNvPr>
          <p:cNvGrpSpPr>
            <a:grpSpLocks/>
          </p:cNvGrpSpPr>
          <p:nvPr/>
        </p:nvGrpSpPr>
        <p:grpSpPr bwMode="auto">
          <a:xfrm>
            <a:off x="1774825" y="620713"/>
            <a:ext cx="7327900" cy="685800"/>
            <a:chOff x="144" y="384"/>
            <a:chExt cx="4616" cy="432"/>
          </a:xfrm>
        </p:grpSpPr>
        <p:sp>
          <p:nvSpPr>
            <p:cNvPr id="99341" name="Rectangle 47">
              <a:hlinkClick r:id="rId2" action="ppaction://hlinksldjump"/>
              <a:extLst>
                <a:ext uri="{FF2B5EF4-FFF2-40B4-BE49-F238E27FC236}">
                  <a16:creationId xmlns:a16="http://schemas.microsoft.com/office/drawing/2014/main" id="{AA83E56A-F3AD-477E-B216-BFBCC595DE76}"/>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99342" name="Picture 48" descr="图片1">
              <a:extLst>
                <a:ext uri="{FF2B5EF4-FFF2-40B4-BE49-F238E27FC236}">
                  <a16:creationId xmlns:a16="http://schemas.microsoft.com/office/drawing/2014/main" id="{4AC53927-8224-40B6-B358-66104F016F7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a:extLst>
              <a:ext uri="{FF2B5EF4-FFF2-40B4-BE49-F238E27FC236}">
                <a16:creationId xmlns:a16="http://schemas.microsoft.com/office/drawing/2014/main" id="{FC4DCF16-0CE1-49AA-B169-7EDA8BF1D8D1}"/>
              </a:ext>
            </a:extLst>
          </p:cNvPr>
          <p:cNvGrpSpPr>
            <a:grpSpLocks/>
          </p:cNvGrpSpPr>
          <p:nvPr/>
        </p:nvGrpSpPr>
        <p:grpSpPr bwMode="auto">
          <a:xfrm>
            <a:off x="1524000" y="381000"/>
            <a:ext cx="228600" cy="6248400"/>
            <a:chOff x="0" y="240"/>
            <a:chExt cx="144" cy="3936"/>
          </a:xfrm>
        </p:grpSpPr>
        <p:grpSp>
          <p:nvGrpSpPr>
            <p:cNvPr id="100364" name="Group 3">
              <a:extLst>
                <a:ext uri="{FF2B5EF4-FFF2-40B4-BE49-F238E27FC236}">
                  <a16:creationId xmlns:a16="http://schemas.microsoft.com/office/drawing/2014/main" id="{0E6D185E-714A-47B8-8410-A037C1A164A9}"/>
                </a:ext>
              </a:extLst>
            </p:cNvPr>
            <p:cNvGrpSpPr>
              <a:grpSpLocks/>
            </p:cNvGrpSpPr>
            <p:nvPr/>
          </p:nvGrpSpPr>
          <p:grpSpPr bwMode="auto">
            <a:xfrm>
              <a:off x="0" y="240"/>
              <a:ext cx="96" cy="3936"/>
              <a:chOff x="-8" y="768"/>
              <a:chExt cx="136" cy="3552"/>
            </a:xfrm>
          </p:grpSpPr>
          <p:sp>
            <p:nvSpPr>
              <p:cNvPr id="100366" name="Rectangle 4">
                <a:extLst>
                  <a:ext uri="{FF2B5EF4-FFF2-40B4-BE49-F238E27FC236}">
                    <a16:creationId xmlns:a16="http://schemas.microsoft.com/office/drawing/2014/main" id="{119E5249-7A3E-46E7-9E64-09D79589309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00367" name="Line 5">
                <a:extLst>
                  <a:ext uri="{FF2B5EF4-FFF2-40B4-BE49-F238E27FC236}">
                    <a16:creationId xmlns:a16="http://schemas.microsoft.com/office/drawing/2014/main" id="{956FDAAD-7D8C-431C-AE16-EF2A69FF6C1D}"/>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0365" name="Line 18">
              <a:extLst>
                <a:ext uri="{FF2B5EF4-FFF2-40B4-BE49-F238E27FC236}">
                  <a16:creationId xmlns:a16="http://schemas.microsoft.com/office/drawing/2014/main" id="{2BED256E-6CF3-417A-B1A4-7B5FAB3857B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00355" name="Group 10">
            <a:extLst>
              <a:ext uri="{FF2B5EF4-FFF2-40B4-BE49-F238E27FC236}">
                <a16:creationId xmlns:a16="http://schemas.microsoft.com/office/drawing/2014/main" id="{2A33BF58-0626-4B85-A8CF-1BCEE2538029}"/>
              </a:ext>
            </a:extLst>
          </p:cNvPr>
          <p:cNvGrpSpPr>
            <a:grpSpLocks/>
          </p:cNvGrpSpPr>
          <p:nvPr/>
        </p:nvGrpSpPr>
        <p:grpSpPr bwMode="auto">
          <a:xfrm>
            <a:off x="1752600" y="1371601"/>
            <a:ext cx="3479800" cy="519113"/>
            <a:chOff x="144" y="816"/>
            <a:chExt cx="2688" cy="342"/>
          </a:xfrm>
        </p:grpSpPr>
        <p:sp>
          <p:nvSpPr>
            <p:cNvPr id="100362" name="Rectangle 11">
              <a:extLst>
                <a:ext uri="{FF2B5EF4-FFF2-40B4-BE49-F238E27FC236}">
                  <a16:creationId xmlns:a16="http://schemas.microsoft.com/office/drawing/2014/main" id="{8ABC3A09-DC66-4177-88E4-754192B06EEE}"/>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a:t>
              </a:r>
              <a:r>
                <a:rPr lang="en-US" altLang="zh-CN" b="1"/>
                <a:t>-</a:t>
              </a:r>
              <a:r>
                <a:rPr lang="zh-CN" altLang="en-US" b="1"/>
                <a:t>复杂型</a:t>
              </a:r>
            </a:p>
          </p:txBody>
        </p:sp>
        <p:sp>
          <p:nvSpPr>
            <p:cNvPr id="100363" name="Line 12">
              <a:extLst>
                <a:ext uri="{FF2B5EF4-FFF2-40B4-BE49-F238E27FC236}">
                  <a16:creationId xmlns:a16="http://schemas.microsoft.com/office/drawing/2014/main" id="{497544AE-3CE4-40B6-A4A0-5AFEB1688C3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00356" name="Rectangle 22">
            <a:extLst>
              <a:ext uri="{FF2B5EF4-FFF2-40B4-BE49-F238E27FC236}">
                <a16:creationId xmlns:a16="http://schemas.microsoft.com/office/drawing/2014/main" id="{8516842E-0523-4820-8F40-3BCDB52A6F3A}"/>
              </a:ext>
            </a:extLst>
          </p:cNvPr>
          <p:cNvSpPr>
            <a:spLocks noChangeArrowheads="1"/>
          </p:cNvSpPr>
          <p:nvPr/>
        </p:nvSpPr>
        <p:spPr bwMode="auto">
          <a:xfrm>
            <a:off x="2927350" y="1900238"/>
            <a:ext cx="5526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t>   </a:t>
            </a:r>
          </a:p>
        </p:txBody>
      </p:sp>
      <p:sp>
        <p:nvSpPr>
          <p:cNvPr id="100357" name="Rectangle 23">
            <a:extLst>
              <a:ext uri="{FF2B5EF4-FFF2-40B4-BE49-F238E27FC236}">
                <a16:creationId xmlns:a16="http://schemas.microsoft.com/office/drawing/2014/main" id="{19D8F248-F86B-4344-A2B0-34AB504DD02C}"/>
              </a:ext>
            </a:extLst>
          </p:cNvPr>
          <p:cNvSpPr>
            <a:spLocks noChangeArrowheads="1"/>
          </p:cNvSpPr>
          <p:nvPr/>
        </p:nvSpPr>
        <p:spPr bwMode="auto">
          <a:xfrm>
            <a:off x="1992314" y="2790825"/>
            <a:ext cx="849788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30</a:t>
            </a:r>
            <a:r>
              <a:rPr lang="zh-CN" altLang="en-US" b="1"/>
              <a:t>岁</a:t>
            </a:r>
            <a:r>
              <a:rPr lang="en-US" altLang="zh-CN" b="1"/>
              <a:t>~40</a:t>
            </a:r>
            <a:r>
              <a:rPr lang="zh-CN" altLang="en-US" b="1"/>
              <a:t>岁出现脊髓小脑性共济失调，双腿痉挛性无力、感觉异常，构音障碍、眼球注视障碍、复视，情感障碍、病态哭笑，视神经萎缩，膀胱功能障碍</a:t>
            </a:r>
          </a:p>
          <a:p>
            <a:pPr lvl="1" eaLnBrk="1" hangingPunct="1">
              <a:spcBef>
                <a:spcPct val="0"/>
              </a:spcBef>
              <a:buFont typeface="Wingdings" panose="05000000000000000000" pitchFamily="2" charset="2"/>
              <a:buChar char="Ø"/>
            </a:pPr>
            <a:endParaRPr lang="zh-CN" altLang="en-US" b="1"/>
          </a:p>
          <a:p>
            <a:pPr eaLnBrk="1" hangingPunct="1">
              <a:spcBef>
                <a:spcPct val="0"/>
              </a:spcBef>
              <a:buClr>
                <a:schemeClr val="hlink"/>
              </a:buClr>
              <a:buFont typeface="Wingdings" panose="05000000000000000000" pitchFamily="2" charset="2"/>
              <a:buChar char="Ø"/>
            </a:pPr>
            <a:r>
              <a:rPr lang="zh-CN" altLang="en-US" b="1"/>
              <a:t>腱反射增强，双侧</a:t>
            </a:r>
            <a:r>
              <a:rPr lang="en-US" altLang="zh-CN" b="1"/>
              <a:t>Babinski</a:t>
            </a:r>
            <a:r>
              <a:rPr lang="zh-CN" altLang="en-US" b="1"/>
              <a:t>征阳性，肢体远端感   觉减退</a:t>
            </a:r>
          </a:p>
        </p:txBody>
      </p:sp>
      <p:sp>
        <p:nvSpPr>
          <p:cNvPr id="100358" name="AutoShape 24">
            <a:extLst>
              <a:ext uri="{FF2B5EF4-FFF2-40B4-BE49-F238E27FC236}">
                <a16:creationId xmlns:a16="http://schemas.microsoft.com/office/drawing/2014/main" id="{4F71CC25-D169-4CA4-9408-06B3B9AA3F26}"/>
              </a:ext>
            </a:extLst>
          </p:cNvPr>
          <p:cNvSpPr>
            <a:spLocks noChangeArrowheads="1"/>
          </p:cNvSpPr>
          <p:nvPr/>
        </p:nvSpPr>
        <p:spPr bwMode="auto">
          <a:xfrm>
            <a:off x="1919288" y="2060576"/>
            <a:ext cx="8748712"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solidFill>
                  <a:schemeClr val="bg1"/>
                </a:solidFill>
              </a:rPr>
              <a:t>HSP</a:t>
            </a:r>
            <a:r>
              <a:rPr lang="zh-CN" altLang="en-US" b="1">
                <a:solidFill>
                  <a:schemeClr val="bg1"/>
                </a:solidFill>
              </a:rPr>
              <a:t>伴脊髓小脑和眼部症状 </a:t>
            </a:r>
            <a:r>
              <a:rPr lang="en-US" altLang="zh-CN" b="1">
                <a:solidFill>
                  <a:schemeClr val="bg1"/>
                </a:solidFill>
              </a:rPr>
              <a:t>(Ferguson-Critchley </a:t>
            </a:r>
            <a:r>
              <a:rPr lang="zh-CN" altLang="en-US" b="1">
                <a:solidFill>
                  <a:schemeClr val="bg1"/>
                </a:solidFill>
              </a:rPr>
              <a:t>综合征</a:t>
            </a:r>
            <a:r>
              <a:rPr lang="en-US" altLang="zh-CN" b="1">
                <a:solidFill>
                  <a:schemeClr val="bg1"/>
                </a:solidFill>
              </a:rPr>
              <a:t>)</a:t>
            </a:r>
          </a:p>
        </p:txBody>
      </p:sp>
      <p:grpSp>
        <p:nvGrpSpPr>
          <p:cNvPr id="100359" name="Group 28">
            <a:extLst>
              <a:ext uri="{FF2B5EF4-FFF2-40B4-BE49-F238E27FC236}">
                <a16:creationId xmlns:a16="http://schemas.microsoft.com/office/drawing/2014/main" id="{91EEDE05-3642-4351-9689-5D4FF8720AF2}"/>
              </a:ext>
            </a:extLst>
          </p:cNvPr>
          <p:cNvGrpSpPr>
            <a:grpSpLocks/>
          </p:cNvGrpSpPr>
          <p:nvPr/>
        </p:nvGrpSpPr>
        <p:grpSpPr bwMode="auto">
          <a:xfrm>
            <a:off x="1774825" y="620713"/>
            <a:ext cx="7327900" cy="685800"/>
            <a:chOff x="144" y="384"/>
            <a:chExt cx="4616" cy="432"/>
          </a:xfrm>
        </p:grpSpPr>
        <p:sp>
          <p:nvSpPr>
            <p:cNvPr id="100360" name="Rectangle 29">
              <a:hlinkClick r:id="rId2" action="ppaction://hlinksldjump"/>
              <a:extLst>
                <a:ext uri="{FF2B5EF4-FFF2-40B4-BE49-F238E27FC236}">
                  <a16:creationId xmlns:a16="http://schemas.microsoft.com/office/drawing/2014/main" id="{FD3DD035-8DC8-43CE-8DC4-4E5AA96773F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100361" name="Picture 30" descr="图片1">
              <a:extLst>
                <a:ext uri="{FF2B5EF4-FFF2-40B4-BE49-F238E27FC236}">
                  <a16:creationId xmlns:a16="http://schemas.microsoft.com/office/drawing/2014/main" id="{16813ECF-138F-44FF-8E07-92B695D3906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a:extLst>
              <a:ext uri="{FF2B5EF4-FFF2-40B4-BE49-F238E27FC236}">
                <a16:creationId xmlns:a16="http://schemas.microsoft.com/office/drawing/2014/main" id="{43817888-CB7F-442C-AE52-78CF31DA82A4}"/>
              </a:ext>
            </a:extLst>
          </p:cNvPr>
          <p:cNvGrpSpPr>
            <a:grpSpLocks/>
          </p:cNvGrpSpPr>
          <p:nvPr/>
        </p:nvGrpSpPr>
        <p:grpSpPr bwMode="auto">
          <a:xfrm>
            <a:off x="1524000" y="381000"/>
            <a:ext cx="228600" cy="6248400"/>
            <a:chOff x="0" y="240"/>
            <a:chExt cx="144" cy="3936"/>
          </a:xfrm>
        </p:grpSpPr>
        <p:grpSp>
          <p:nvGrpSpPr>
            <p:cNvPr id="101388" name="Group 3">
              <a:extLst>
                <a:ext uri="{FF2B5EF4-FFF2-40B4-BE49-F238E27FC236}">
                  <a16:creationId xmlns:a16="http://schemas.microsoft.com/office/drawing/2014/main" id="{07AFFBCC-DBFB-4AF4-B2E7-9DCE843AE5B4}"/>
                </a:ext>
              </a:extLst>
            </p:cNvPr>
            <p:cNvGrpSpPr>
              <a:grpSpLocks/>
            </p:cNvGrpSpPr>
            <p:nvPr/>
          </p:nvGrpSpPr>
          <p:grpSpPr bwMode="auto">
            <a:xfrm>
              <a:off x="0" y="240"/>
              <a:ext cx="96" cy="3936"/>
              <a:chOff x="-8" y="768"/>
              <a:chExt cx="136" cy="3552"/>
            </a:xfrm>
          </p:grpSpPr>
          <p:sp>
            <p:nvSpPr>
              <p:cNvPr id="101390" name="Rectangle 4">
                <a:extLst>
                  <a:ext uri="{FF2B5EF4-FFF2-40B4-BE49-F238E27FC236}">
                    <a16:creationId xmlns:a16="http://schemas.microsoft.com/office/drawing/2014/main" id="{B68E8A06-CCCD-4E9B-8780-01F7A5393658}"/>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01391" name="Line 5">
                <a:extLst>
                  <a:ext uri="{FF2B5EF4-FFF2-40B4-BE49-F238E27FC236}">
                    <a16:creationId xmlns:a16="http://schemas.microsoft.com/office/drawing/2014/main" id="{AD297EFA-5221-4520-A81B-C23ED6428223}"/>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1389" name="Line 18">
              <a:extLst>
                <a:ext uri="{FF2B5EF4-FFF2-40B4-BE49-F238E27FC236}">
                  <a16:creationId xmlns:a16="http://schemas.microsoft.com/office/drawing/2014/main" id="{B49EB0EC-A495-49B7-9C98-45BC4153EB6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01379" name="Group 7">
            <a:extLst>
              <a:ext uri="{FF2B5EF4-FFF2-40B4-BE49-F238E27FC236}">
                <a16:creationId xmlns:a16="http://schemas.microsoft.com/office/drawing/2014/main" id="{D13CA50E-3330-46EA-9DCF-C2545CFF83B6}"/>
              </a:ext>
            </a:extLst>
          </p:cNvPr>
          <p:cNvGrpSpPr>
            <a:grpSpLocks/>
          </p:cNvGrpSpPr>
          <p:nvPr/>
        </p:nvGrpSpPr>
        <p:grpSpPr bwMode="auto">
          <a:xfrm>
            <a:off x="1752600" y="1371601"/>
            <a:ext cx="3479800" cy="519113"/>
            <a:chOff x="144" y="816"/>
            <a:chExt cx="2688" cy="342"/>
          </a:xfrm>
        </p:grpSpPr>
        <p:sp>
          <p:nvSpPr>
            <p:cNvPr id="101386" name="Rectangle 8">
              <a:extLst>
                <a:ext uri="{FF2B5EF4-FFF2-40B4-BE49-F238E27FC236}">
                  <a16:creationId xmlns:a16="http://schemas.microsoft.com/office/drawing/2014/main" id="{6B71C8B5-8BC6-44F0-9F6E-127D5F226AE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a:t>
              </a:r>
              <a:r>
                <a:rPr lang="en-US" altLang="zh-CN" b="1"/>
                <a:t>-</a:t>
              </a:r>
              <a:r>
                <a:rPr lang="zh-CN" altLang="en-US" b="1"/>
                <a:t>复杂型</a:t>
              </a:r>
            </a:p>
          </p:txBody>
        </p:sp>
        <p:sp>
          <p:nvSpPr>
            <p:cNvPr id="101387" name="Line 9">
              <a:extLst>
                <a:ext uri="{FF2B5EF4-FFF2-40B4-BE49-F238E27FC236}">
                  <a16:creationId xmlns:a16="http://schemas.microsoft.com/office/drawing/2014/main" id="{B823EC05-5632-4EA1-BB65-E031B5DC902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01380" name="Rectangle 10">
            <a:extLst>
              <a:ext uri="{FF2B5EF4-FFF2-40B4-BE49-F238E27FC236}">
                <a16:creationId xmlns:a16="http://schemas.microsoft.com/office/drawing/2014/main" id="{7BB34EDD-052B-41F9-B1F0-19CF535E3C9D}"/>
              </a:ext>
            </a:extLst>
          </p:cNvPr>
          <p:cNvSpPr>
            <a:spLocks noChangeArrowheads="1"/>
          </p:cNvSpPr>
          <p:nvPr/>
        </p:nvSpPr>
        <p:spPr bwMode="auto">
          <a:xfrm>
            <a:off x="2927350" y="1900238"/>
            <a:ext cx="5526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t>   </a:t>
            </a:r>
          </a:p>
        </p:txBody>
      </p:sp>
      <p:sp>
        <p:nvSpPr>
          <p:cNvPr id="101381" name="AutoShape 24">
            <a:extLst>
              <a:ext uri="{FF2B5EF4-FFF2-40B4-BE49-F238E27FC236}">
                <a16:creationId xmlns:a16="http://schemas.microsoft.com/office/drawing/2014/main" id="{0846D2A1-C444-4382-BB50-A5B1C55AD954}"/>
              </a:ext>
            </a:extLst>
          </p:cNvPr>
          <p:cNvSpPr>
            <a:spLocks noChangeArrowheads="1"/>
          </p:cNvSpPr>
          <p:nvPr/>
        </p:nvSpPr>
        <p:spPr bwMode="auto">
          <a:xfrm>
            <a:off x="1919288" y="2060576"/>
            <a:ext cx="8748712"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solidFill>
                  <a:schemeClr val="bg1"/>
                </a:solidFill>
              </a:rPr>
              <a:t>HSP</a:t>
            </a:r>
            <a:r>
              <a:rPr lang="zh-CN" altLang="en-US" b="1">
                <a:solidFill>
                  <a:schemeClr val="bg1"/>
                </a:solidFill>
              </a:rPr>
              <a:t>伴有锥体外系体征</a:t>
            </a:r>
          </a:p>
        </p:txBody>
      </p:sp>
      <p:sp>
        <p:nvSpPr>
          <p:cNvPr id="101382" name="Rectangle 13">
            <a:extLst>
              <a:ext uri="{FF2B5EF4-FFF2-40B4-BE49-F238E27FC236}">
                <a16:creationId xmlns:a16="http://schemas.microsoft.com/office/drawing/2014/main" id="{51A77137-ABA5-401B-9FBD-263555485600}"/>
              </a:ext>
            </a:extLst>
          </p:cNvPr>
          <p:cNvSpPr>
            <a:spLocks noChangeArrowheads="1"/>
          </p:cNvSpPr>
          <p:nvPr/>
        </p:nvSpPr>
        <p:spPr bwMode="auto">
          <a:xfrm>
            <a:off x="2062164" y="2636838"/>
            <a:ext cx="4681537"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4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痉挛性截瘫</a:t>
            </a:r>
          </a:p>
          <a:p>
            <a:pPr eaLnBrk="1" hangingPunct="1">
              <a:lnSpc>
                <a:spcPct val="14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帕金森综合征样强直</a:t>
            </a:r>
          </a:p>
          <a:p>
            <a:pPr eaLnBrk="1" hangingPunct="1">
              <a:lnSpc>
                <a:spcPct val="14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动作性和静止性震颤</a:t>
            </a:r>
          </a:p>
          <a:p>
            <a:pPr eaLnBrk="1" hangingPunct="1">
              <a:lnSpc>
                <a:spcPct val="14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舌肌张力障碍样运动</a:t>
            </a:r>
          </a:p>
          <a:p>
            <a:pPr eaLnBrk="1" hangingPunct="1">
              <a:lnSpc>
                <a:spcPct val="140000"/>
              </a:lnSpc>
              <a:spcBef>
                <a:spcPct val="0"/>
              </a:spcBef>
              <a:buClr>
                <a:schemeClr val="hlink"/>
              </a:buClr>
              <a:buFont typeface="Wingdings" panose="05000000000000000000" pitchFamily="2" charset="2"/>
              <a:buChar char="Ø"/>
            </a:pPr>
            <a:r>
              <a:rPr lang="zh-CN" altLang="en-US" b="1">
                <a:latin typeface="Arial" panose="020B0604020202020204" pitchFamily="34" charset="0"/>
              </a:rPr>
              <a:t>肢体的手足徐动症</a:t>
            </a:r>
          </a:p>
        </p:txBody>
      </p:sp>
      <p:grpSp>
        <p:nvGrpSpPr>
          <p:cNvPr id="101383" name="Group 17">
            <a:extLst>
              <a:ext uri="{FF2B5EF4-FFF2-40B4-BE49-F238E27FC236}">
                <a16:creationId xmlns:a16="http://schemas.microsoft.com/office/drawing/2014/main" id="{FA5BBF28-2FE0-498C-8037-43C509240032}"/>
              </a:ext>
            </a:extLst>
          </p:cNvPr>
          <p:cNvGrpSpPr>
            <a:grpSpLocks/>
          </p:cNvGrpSpPr>
          <p:nvPr/>
        </p:nvGrpSpPr>
        <p:grpSpPr bwMode="auto">
          <a:xfrm>
            <a:off x="1774825" y="620713"/>
            <a:ext cx="7327900" cy="685800"/>
            <a:chOff x="144" y="384"/>
            <a:chExt cx="4616" cy="432"/>
          </a:xfrm>
        </p:grpSpPr>
        <p:sp>
          <p:nvSpPr>
            <p:cNvPr id="101384" name="Rectangle 18">
              <a:hlinkClick r:id="rId2" action="ppaction://hlinksldjump"/>
              <a:extLst>
                <a:ext uri="{FF2B5EF4-FFF2-40B4-BE49-F238E27FC236}">
                  <a16:creationId xmlns:a16="http://schemas.microsoft.com/office/drawing/2014/main" id="{79F40892-07D4-4EE5-BDF2-B69F12B4C31E}"/>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101385" name="Picture 19" descr="图片1">
              <a:extLst>
                <a:ext uri="{FF2B5EF4-FFF2-40B4-BE49-F238E27FC236}">
                  <a16:creationId xmlns:a16="http://schemas.microsoft.com/office/drawing/2014/main" id="{63D9F40B-9B1C-4304-886E-297AC0F6669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a:extLst>
              <a:ext uri="{FF2B5EF4-FFF2-40B4-BE49-F238E27FC236}">
                <a16:creationId xmlns:a16="http://schemas.microsoft.com/office/drawing/2014/main" id="{3102CBC3-472E-4733-A8EC-F189D1FF342F}"/>
              </a:ext>
            </a:extLst>
          </p:cNvPr>
          <p:cNvGrpSpPr>
            <a:grpSpLocks/>
          </p:cNvGrpSpPr>
          <p:nvPr/>
        </p:nvGrpSpPr>
        <p:grpSpPr bwMode="auto">
          <a:xfrm>
            <a:off x="1524000" y="381000"/>
            <a:ext cx="228600" cy="6248400"/>
            <a:chOff x="0" y="240"/>
            <a:chExt cx="144" cy="3936"/>
          </a:xfrm>
        </p:grpSpPr>
        <p:grpSp>
          <p:nvGrpSpPr>
            <p:cNvPr id="102412" name="Group 3">
              <a:extLst>
                <a:ext uri="{FF2B5EF4-FFF2-40B4-BE49-F238E27FC236}">
                  <a16:creationId xmlns:a16="http://schemas.microsoft.com/office/drawing/2014/main" id="{6959FCB8-FE9C-4634-9269-B692DABA180F}"/>
                </a:ext>
              </a:extLst>
            </p:cNvPr>
            <p:cNvGrpSpPr>
              <a:grpSpLocks/>
            </p:cNvGrpSpPr>
            <p:nvPr/>
          </p:nvGrpSpPr>
          <p:grpSpPr bwMode="auto">
            <a:xfrm>
              <a:off x="0" y="240"/>
              <a:ext cx="96" cy="3936"/>
              <a:chOff x="-8" y="768"/>
              <a:chExt cx="136" cy="3552"/>
            </a:xfrm>
          </p:grpSpPr>
          <p:sp>
            <p:nvSpPr>
              <p:cNvPr id="102414" name="Rectangle 4">
                <a:extLst>
                  <a:ext uri="{FF2B5EF4-FFF2-40B4-BE49-F238E27FC236}">
                    <a16:creationId xmlns:a16="http://schemas.microsoft.com/office/drawing/2014/main" id="{3FF5339F-59F9-4C6E-B695-C520F625C36F}"/>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02415" name="Line 5">
                <a:extLst>
                  <a:ext uri="{FF2B5EF4-FFF2-40B4-BE49-F238E27FC236}">
                    <a16:creationId xmlns:a16="http://schemas.microsoft.com/office/drawing/2014/main" id="{C7A18486-8F32-4231-B4C7-DBB2877E1B0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2413" name="Line 18">
              <a:extLst>
                <a:ext uri="{FF2B5EF4-FFF2-40B4-BE49-F238E27FC236}">
                  <a16:creationId xmlns:a16="http://schemas.microsoft.com/office/drawing/2014/main" id="{B8DAD766-2102-4FA9-8FC9-DB4CB06E59C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02403" name="Group 7">
            <a:extLst>
              <a:ext uri="{FF2B5EF4-FFF2-40B4-BE49-F238E27FC236}">
                <a16:creationId xmlns:a16="http://schemas.microsoft.com/office/drawing/2014/main" id="{B82AF50E-8BD6-4EF5-B0FC-A9F10C8337DF}"/>
              </a:ext>
            </a:extLst>
          </p:cNvPr>
          <p:cNvGrpSpPr>
            <a:grpSpLocks/>
          </p:cNvGrpSpPr>
          <p:nvPr/>
        </p:nvGrpSpPr>
        <p:grpSpPr bwMode="auto">
          <a:xfrm>
            <a:off x="1752600" y="1371601"/>
            <a:ext cx="3479800" cy="519113"/>
            <a:chOff x="144" y="816"/>
            <a:chExt cx="2688" cy="342"/>
          </a:xfrm>
        </p:grpSpPr>
        <p:sp>
          <p:nvSpPr>
            <p:cNvPr id="102410" name="Rectangle 8">
              <a:extLst>
                <a:ext uri="{FF2B5EF4-FFF2-40B4-BE49-F238E27FC236}">
                  <a16:creationId xmlns:a16="http://schemas.microsoft.com/office/drawing/2014/main" id="{2BF62B02-C8CB-492D-9032-83822B287023}"/>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a:t>
              </a:r>
              <a:r>
                <a:rPr lang="en-US" altLang="zh-CN" b="1"/>
                <a:t>-</a:t>
              </a:r>
              <a:r>
                <a:rPr lang="zh-CN" altLang="en-US" b="1"/>
                <a:t>复杂型</a:t>
              </a:r>
            </a:p>
          </p:txBody>
        </p:sp>
        <p:sp>
          <p:nvSpPr>
            <p:cNvPr id="102411" name="Line 9">
              <a:extLst>
                <a:ext uri="{FF2B5EF4-FFF2-40B4-BE49-F238E27FC236}">
                  <a16:creationId xmlns:a16="http://schemas.microsoft.com/office/drawing/2014/main" id="{72D82A8C-C7B3-4E53-99DB-FD335EF1186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02404" name="Rectangle 10">
            <a:extLst>
              <a:ext uri="{FF2B5EF4-FFF2-40B4-BE49-F238E27FC236}">
                <a16:creationId xmlns:a16="http://schemas.microsoft.com/office/drawing/2014/main" id="{5A8505DB-711B-49E8-822D-DC058D73BC63}"/>
              </a:ext>
            </a:extLst>
          </p:cNvPr>
          <p:cNvSpPr>
            <a:spLocks noChangeArrowheads="1"/>
          </p:cNvSpPr>
          <p:nvPr/>
        </p:nvSpPr>
        <p:spPr bwMode="auto">
          <a:xfrm>
            <a:off x="2927350" y="1900238"/>
            <a:ext cx="5526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t>   </a:t>
            </a:r>
          </a:p>
        </p:txBody>
      </p:sp>
      <p:sp>
        <p:nvSpPr>
          <p:cNvPr id="102405" name="AutoShape 24">
            <a:extLst>
              <a:ext uri="{FF2B5EF4-FFF2-40B4-BE49-F238E27FC236}">
                <a16:creationId xmlns:a16="http://schemas.microsoft.com/office/drawing/2014/main" id="{F92AEF3A-722C-4891-A854-8AEA00FEF7F6}"/>
              </a:ext>
            </a:extLst>
          </p:cNvPr>
          <p:cNvSpPr>
            <a:spLocks noChangeArrowheads="1"/>
          </p:cNvSpPr>
          <p:nvPr/>
        </p:nvSpPr>
        <p:spPr bwMode="auto">
          <a:xfrm>
            <a:off x="1919288" y="2060576"/>
            <a:ext cx="8748712"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solidFill>
                  <a:schemeClr val="bg1"/>
                </a:solidFill>
              </a:rPr>
              <a:t>HSP</a:t>
            </a:r>
            <a:r>
              <a:rPr lang="zh-CN" altLang="en-US" b="1">
                <a:solidFill>
                  <a:schemeClr val="bg1"/>
                </a:solidFill>
              </a:rPr>
              <a:t>伴有视神经萎缩</a:t>
            </a:r>
            <a:r>
              <a:rPr lang="en-US" altLang="zh-CN" b="1">
                <a:solidFill>
                  <a:schemeClr val="bg1"/>
                </a:solidFill>
              </a:rPr>
              <a:t>(Behr </a:t>
            </a:r>
            <a:r>
              <a:rPr lang="zh-CN" altLang="en-US" b="1">
                <a:solidFill>
                  <a:schemeClr val="bg1"/>
                </a:solidFill>
              </a:rPr>
              <a:t>综合征</a:t>
            </a:r>
            <a:r>
              <a:rPr lang="en-US" altLang="zh-CN" b="1">
                <a:solidFill>
                  <a:schemeClr val="bg1"/>
                </a:solidFill>
              </a:rPr>
              <a:t>)</a:t>
            </a:r>
          </a:p>
        </p:txBody>
      </p:sp>
      <p:sp>
        <p:nvSpPr>
          <p:cNvPr id="102406" name="Rectangle 13">
            <a:extLst>
              <a:ext uri="{FF2B5EF4-FFF2-40B4-BE49-F238E27FC236}">
                <a16:creationId xmlns:a16="http://schemas.microsoft.com/office/drawing/2014/main" id="{B1441827-971D-4854-BD19-7EB5FECAE723}"/>
              </a:ext>
            </a:extLst>
          </p:cNvPr>
          <p:cNvSpPr>
            <a:spLocks noChangeArrowheads="1"/>
          </p:cNvSpPr>
          <p:nvPr/>
        </p:nvSpPr>
        <p:spPr bwMode="auto">
          <a:xfrm>
            <a:off x="1919288" y="2781301"/>
            <a:ext cx="67691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痉挛性截瘫</a:t>
            </a:r>
          </a:p>
          <a:p>
            <a:pPr lvl="1" eaLnBrk="1" hangingPunct="1">
              <a:spcBef>
                <a:spcPct val="0"/>
              </a:spcBef>
              <a:buClr>
                <a:schemeClr val="hlink"/>
              </a:buClr>
              <a:buFont typeface="Wingdings" panose="05000000000000000000" pitchFamily="2" charset="2"/>
              <a:buChar char="Ø"/>
            </a:pPr>
            <a:endParaRPr lang="zh-CN" altLang="en-US" b="1">
              <a:latin typeface="宋体" panose="02010600030101010101" pitchFamily="2" charset="-122"/>
            </a:endParaRPr>
          </a:p>
          <a:p>
            <a:pPr lvl="1"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合并小脑体征</a:t>
            </a:r>
          </a:p>
          <a:p>
            <a:pPr lvl="1" eaLnBrk="1" hangingPunct="1">
              <a:spcBef>
                <a:spcPct val="0"/>
              </a:spcBef>
              <a:buClr>
                <a:schemeClr val="hlink"/>
              </a:buClr>
              <a:buFont typeface="Wingdings" panose="05000000000000000000" pitchFamily="2" charset="2"/>
              <a:buChar char="Ø"/>
            </a:pPr>
            <a:endParaRPr lang="zh-CN" altLang="en-US" b="1">
              <a:latin typeface="宋体" panose="02010600030101010101" pitchFamily="2" charset="-122"/>
            </a:endParaRPr>
          </a:p>
          <a:p>
            <a:pPr lvl="1" eaLnBrk="1" hangingPunct="1">
              <a:spcBef>
                <a:spcPct val="0"/>
              </a:spcBef>
              <a:buClr>
                <a:schemeClr val="hlink"/>
              </a:buClr>
              <a:buFont typeface="Wingdings" panose="05000000000000000000" pitchFamily="2" charset="2"/>
              <a:buChar char="Ø"/>
            </a:pPr>
            <a:r>
              <a:rPr lang="zh-CN" altLang="en-US" b="1">
                <a:latin typeface="宋体" panose="02010600030101010101" pitchFamily="2" charset="-122"/>
              </a:rPr>
              <a:t>也称为视神经萎缩</a:t>
            </a:r>
            <a:r>
              <a:rPr lang="en-US" altLang="zh-CN" b="1">
                <a:latin typeface="宋体" panose="02010600030101010101" pitchFamily="2" charset="-122"/>
              </a:rPr>
              <a:t>-</a:t>
            </a:r>
            <a:r>
              <a:rPr lang="zh-CN" altLang="en-US" b="1">
                <a:latin typeface="宋体" panose="02010600030101010101" pitchFamily="2" charset="-122"/>
              </a:rPr>
              <a:t>共济失调综合征</a:t>
            </a:r>
          </a:p>
        </p:txBody>
      </p:sp>
      <p:grpSp>
        <p:nvGrpSpPr>
          <p:cNvPr id="102407" name="Group 17">
            <a:extLst>
              <a:ext uri="{FF2B5EF4-FFF2-40B4-BE49-F238E27FC236}">
                <a16:creationId xmlns:a16="http://schemas.microsoft.com/office/drawing/2014/main" id="{3330C24A-1B4D-4D93-87EF-4D9010725B50}"/>
              </a:ext>
            </a:extLst>
          </p:cNvPr>
          <p:cNvGrpSpPr>
            <a:grpSpLocks/>
          </p:cNvGrpSpPr>
          <p:nvPr/>
        </p:nvGrpSpPr>
        <p:grpSpPr bwMode="auto">
          <a:xfrm>
            <a:off x="1774825" y="620713"/>
            <a:ext cx="7327900" cy="685800"/>
            <a:chOff x="144" y="384"/>
            <a:chExt cx="4616" cy="432"/>
          </a:xfrm>
        </p:grpSpPr>
        <p:sp>
          <p:nvSpPr>
            <p:cNvPr id="102408" name="Rectangle 18">
              <a:hlinkClick r:id="rId2" action="ppaction://hlinksldjump"/>
              <a:extLst>
                <a:ext uri="{FF2B5EF4-FFF2-40B4-BE49-F238E27FC236}">
                  <a16:creationId xmlns:a16="http://schemas.microsoft.com/office/drawing/2014/main" id="{CB4E0979-6881-4BE4-ABF7-07E68C3932B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102409" name="Picture 19" descr="图片1">
              <a:extLst>
                <a:ext uri="{FF2B5EF4-FFF2-40B4-BE49-F238E27FC236}">
                  <a16:creationId xmlns:a16="http://schemas.microsoft.com/office/drawing/2014/main" id="{56DEC418-C848-43FA-8EEB-8218E426CE8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a:extLst>
              <a:ext uri="{FF2B5EF4-FFF2-40B4-BE49-F238E27FC236}">
                <a16:creationId xmlns:a16="http://schemas.microsoft.com/office/drawing/2014/main" id="{74F58D33-4E0B-41F6-91C6-007EF462369F}"/>
              </a:ext>
            </a:extLst>
          </p:cNvPr>
          <p:cNvGrpSpPr>
            <a:grpSpLocks/>
          </p:cNvGrpSpPr>
          <p:nvPr/>
        </p:nvGrpSpPr>
        <p:grpSpPr bwMode="auto">
          <a:xfrm>
            <a:off x="1524000" y="381000"/>
            <a:ext cx="228600" cy="6248400"/>
            <a:chOff x="0" y="240"/>
            <a:chExt cx="144" cy="3936"/>
          </a:xfrm>
        </p:grpSpPr>
        <p:grpSp>
          <p:nvGrpSpPr>
            <p:cNvPr id="103436" name="Group 3">
              <a:extLst>
                <a:ext uri="{FF2B5EF4-FFF2-40B4-BE49-F238E27FC236}">
                  <a16:creationId xmlns:a16="http://schemas.microsoft.com/office/drawing/2014/main" id="{08D9ECDC-540A-44C9-9149-F3FC139A5818}"/>
                </a:ext>
              </a:extLst>
            </p:cNvPr>
            <p:cNvGrpSpPr>
              <a:grpSpLocks/>
            </p:cNvGrpSpPr>
            <p:nvPr/>
          </p:nvGrpSpPr>
          <p:grpSpPr bwMode="auto">
            <a:xfrm>
              <a:off x="0" y="240"/>
              <a:ext cx="96" cy="3936"/>
              <a:chOff x="-8" y="768"/>
              <a:chExt cx="136" cy="3552"/>
            </a:xfrm>
          </p:grpSpPr>
          <p:sp>
            <p:nvSpPr>
              <p:cNvPr id="103438" name="Rectangle 4">
                <a:extLst>
                  <a:ext uri="{FF2B5EF4-FFF2-40B4-BE49-F238E27FC236}">
                    <a16:creationId xmlns:a16="http://schemas.microsoft.com/office/drawing/2014/main" id="{5952B11E-3269-4FA5-A207-DC5242AC31C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03439" name="Line 5">
                <a:extLst>
                  <a:ext uri="{FF2B5EF4-FFF2-40B4-BE49-F238E27FC236}">
                    <a16:creationId xmlns:a16="http://schemas.microsoft.com/office/drawing/2014/main" id="{222A0A80-566C-4AB8-A2AC-DB5907685FF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3437" name="Line 18">
              <a:extLst>
                <a:ext uri="{FF2B5EF4-FFF2-40B4-BE49-F238E27FC236}">
                  <a16:creationId xmlns:a16="http://schemas.microsoft.com/office/drawing/2014/main" id="{CEF28803-F362-4B80-8946-8700BA27715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03427" name="Group 7">
            <a:extLst>
              <a:ext uri="{FF2B5EF4-FFF2-40B4-BE49-F238E27FC236}">
                <a16:creationId xmlns:a16="http://schemas.microsoft.com/office/drawing/2014/main" id="{4DF0D8BE-D189-4D8A-A17B-CADBE9CD4EE9}"/>
              </a:ext>
            </a:extLst>
          </p:cNvPr>
          <p:cNvGrpSpPr>
            <a:grpSpLocks/>
          </p:cNvGrpSpPr>
          <p:nvPr/>
        </p:nvGrpSpPr>
        <p:grpSpPr bwMode="auto">
          <a:xfrm>
            <a:off x="1752600" y="1371601"/>
            <a:ext cx="3479800" cy="519113"/>
            <a:chOff x="144" y="816"/>
            <a:chExt cx="2688" cy="342"/>
          </a:xfrm>
        </p:grpSpPr>
        <p:sp>
          <p:nvSpPr>
            <p:cNvPr id="103434" name="Rectangle 8">
              <a:extLst>
                <a:ext uri="{FF2B5EF4-FFF2-40B4-BE49-F238E27FC236}">
                  <a16:creationId xmlns:a16="http://schemas.microsoft.com/office/drawing/2014/main" id="{3D857451-DD79-4881-B463-EE0AA991A738}"/>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a:t>
              </a:r>
              <a:r>
                <a:rPr lang="en-US" altLang="zh-CN" b="1"/>
                <a:t>-</a:t>
              </a:r>
              <a:r>
                <a:rPr lang="zh-CN" altLang="en-US" b="1"/>
                <a:t>复杂型</a:t>
              </a:r>
            </a:p>
          </p:txBody>
        </p:sp>
        <p:sp>
          <p:nvSpPr>
            <p:cNvPr id="103435" name="Line 9">
              <a:extLst>
                <a:ext uri="{FF2B5EF4-FFF2-40B4-BE49-F238E27FC236}">
                  <a16:creationId xmlns:a16="http://schemas.microsoft.com/office/drawing/2014/main" id="{031B7AC9-853E-4D19-B6C7-F6AA3960D1A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03428" name="Rectangle 10">
            <a:extLst>
              <a:ext uri="{FF2B5EF4-FFF2-40B4-BE49-F238E27FC236}">
                <a16:creationId xmlns:a16="http://schemas.microsoft.com/office/drawing/2014/main" id="{2760E1B3-DC8A-459A-A657-D4FEB64AC861}"/>
              </a:ext>
            </a:extLst>
          </p:cNvPr>
          <p:cNvSpPr>
            <a:spLocks noChangeArrowheads="1"/>
          </p:cNvSpPr>
          <p:nvPr/>
        </p:nvSpPr>
        <p:spPr bwMode="auto">
          <a:xfrm>
            <a:off x="2927350" y="1900238"/>
            <a:ext cx="5526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t>   </a:t>
            </a:r>
          </a:p>
        </p:txBody>
      </p:sp>
      <p:sp>
        <p:nvSpPr>
          <p:cNvPr id="103429" name="AutoShape 24">
            <a:extLst>
              <a:ext uri="{FF2B5EF4-FFF2-40B4-BE49-F238E27FC236}">
                <a16:creationId xmlns:a16="http://schemas.microsoft.com/office/drawing/2014/main" id="{4AFFCB87-60D7-4544-86CE-1EF60B29AB20}"/>
              </a:ext>
            </a:extLst>
          </p:cNvPr>
          <p:cNvSpPr>
            <a:spLocks noChangeArrowheads="1"/>
          </p:cNvSpPr>
          <p:nvPr/>
        </p:nvSpPr>
        <p:spPr bwMode="auto">
          <a:xfrm>
            <a:off x="1919288" y="2060576"/>
            <a:ext cx="8748712"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solidFill>
                  <a:schemeClr val="bg1"/>
                </a:solidFill>
              </a:rPr>
              <a:t>HSP</a:t>
            </a:r>
            <a:r>
              <a:rPr lang="zh-CN" altLang="en-US" b="1">
                <a:solidFill>
                  <a:schemeClr val="bg1"/>
                </a:solidFill>
              </a:rPr>
              <a:t>伴有黄斑变性</a:t>
            </a:r>
            <a:r>
              <a:rPr lang="en-US" altLang="zh-CN" b="1">
                <a:solidFill>
                  <a:schemeClr val="bg1"/>
                </a:solidFill>
              </a:rPr>
              <a:t>(Kjellin </a:t>
            </a:r>
            <a:r>
              <a:rPr lang="zh-CN" altLang="en-US" b="1">
                <a:solidFill>
                  <a:schemeClr val="bg1"/>
                </a:solidFill>
              </a:rPr>
              <a:t>综合征</a:t>
            </a:r>
            <a:r>
              <a:rPr lang="en-US" altLang="zh-CN" b="1">
                <a:solidFill>
                  <a:schemeClr val="bg1"/>
                </a:solidFill>
              </a:rPr>
              <a:t>)</a:t>
            </a:r>
          </a:p>
        </p:txBody>
      </p:sp>
      <p:sp>
        <p:nvSpPr>
          <p:cNvPr id="103430" name="Rectangle 15">
            <a:extLst>
              <a:ext uri="{FF2B5EF4-FFF2-40B4-BE49-F238E27FC236}">
                <a16:creationId xmlns:a16="http://schemas.microsoft.com/office/drawing/2014/main" id="{25FD50BA-F2C8-49B0-A027-6C4EE406A5F4}"/>
              </a:ext>
            </a:extLst>
          </p:cNvPr>
          <p:cNvSpPr>
            <a:spLocks noChangeArrowheads="1"/>
          </p:cNvSpPr>
          <p:nvPr/>
        </p:nvSpPr>
        <p:spPr bwMode="auto">
          <a:xfrm>
            <a:off x="1919289" y="2708275"/>
            <a:ext cx="748982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lnSpc>
                <a:spcPct val="120000"/>
              </a:lnSpc>
              <a:spcBef>
                <a:spcPct val="0"/>
              </a:spcBef>
              <a:buClr>
                <a:schemeClr val="hlink"/>
              </a:buClr>
              <a:buFont typeface="Wingdings" panose="05000000000000000000" pitchFamily="2" charset="2"/>
              <a:buChar char="Ø"/>
            </a:pPr>
            <a:r>
              <a:rPr lang="zh-CN" altLang="en-US" b="1"/>
              <a:t>痉挛性截瘫</a:t>
            </a:r>
          </a:p>
          <a:p>
            <a:pPr lvl="1" eaLnBrk="1" hangingPunct="1">
              <a:lnSpc>
                <a:spcPct val="120000"/>
              </a:lnSpc>
              <a:spcBef>
                <a:spcPct val="0"/>
              </a:spcBef>
              <a:buClr>
                <a:schemeClr val="hlink"/>
              </a:buClr>
              <a:buFont typeface="Wingdings" panose="05000000000000000000" pitchFamily="2" charset="2"/>
              <a:buChar char="Ø"/>
            </a:pPr>
            <a:r>
              <a:rPr lang="zh-CN" altLang="en-US" b="1"/>
              <a:t>肌萎缩</a:t>
            </a:r>
          </a:p>
          <a:p>
            <a:pPr lvl="1" eaLnBrk="1" hangingPunct="1">
              <a:lnSpc>
                <a:spcPct val="120000"/>
              </a:lnSpc>
              <a:spcBef>
                <a:spcPct val="0"/>
              </a:spcBef>
              <a:buClr>
                <a:schemeClr val="hlink"/>
              </a:buClr>
              <a:buFont typeface="Wingdings" panose="05000000000000000000" pitchFamily="2" charset="2"/>
              <a:buChar char="Ø"/>
            </a:pPr>
            <a:r>
              <a:rPr lang="zh-CN" altLang="en-US" b="1"/>
              <a:t>精神发育迟滞</a:t>
            </a:r>
          </a:p>
          <a:p>
            <a:pPr lvl="1" eaLnBrk="1" hangingPunct="1">
              <a:lnSpc>
                <a:spcPct val="120000"/>
              </a:lnSpc>
              <a:spcBef>
                <a:spcPct val="0"/>
              </a:spcBef>
              <a:buClr>
                <a:schemeClr val="hlink"/>
              </a:buClr>
              <a:buFont typeface="Wingdings" panose="05000000000000000000" pitchFamily="2" charset="2"/>
              <a:buChar char="Ø"/>
            </a:pPr>
            <a:r>
              <a:rPr lang="zh-CN" altLang="en-US" b="1"/>
              <a:t>中心性视网膜变性</a:t>
            </a:r>
          </a:p>
          <a:p>
            <a:pPr lvl="1" eaLnBrk="1" hangingPunct="1">
              <a:lnSpc>
                <a:spcPct val="120000"/>
              </a:lnSpc>
              <a:spcBef>
                <a:spcPct val="0"/>
              </a:spcBef>
              <a:buClr>
                <a:schemeClr val="hlink"/>
              </a:buClr>
              <a:buFont typeface="Wingdings" panose="05000000000000000000" pitchFamily="2" charset="2"/>
              <a:buChar char="Ø"/>
            </a:pPr>
            <a:r>
              <a:rPr lang="zh-CN" altLang="en-US" b="1"/>
              <a:t>合并眼肌麻痹称为</a:t>
            </a:r>
            <a:r>
              <a:rPr lang="en-US" altLang="zh-CN" b="1"/>
              <a:t>Barnard-Scholz </a:t>
            </a:r>
            <a:r>
              <a:rPr lang="zh-CN" altLang="en-US" b="1"/>
              <a:t>综合征</a:t>
            </a:r>
          </a:p>
        </p:txBody>
      </p:sp>
      <p:grpSp>
        <p:nvGrpSpPr>
          <p:cNvPr id="103431" name="Group 19">
            <a:extLst>
              <a:ext uri="{FF2B5EF4-FFF2-40B4-BE49-F238E27FC236}">
                <a16:creationId xmlns:a16="http://schemas.microsoft.com/office/drawing/2014/main" id="{642AEF60-9E5B-413F-938E-33B4F5B944AF}"/>
              </a:ext>
            </a:extLst>
          </p:cNvPr>
          <p:cNvGrpSpPr>
            <a:grpSpLocks/>
          </p:cNvGrpSpPr>
          <p:nvPr/>
        </p:nvGrpSpPr>
        <p:grpSpPr bwMode="auto">
          <a:xfrm>
            <a:off x="1774825" y="620713"/>
            <a:ext cx="7327900" cy="685800"/>
            <a:chOff x="144" y="384"/>
            <a:chExt cx="4616" cy="432"/>
          </a:xfrm>
        </p:grpSpPr>
        <p:sp>
          <p:nvSpPr>
            <p:cNvPr id="103432" name="Rectangle 20">
              <a:hlinkClick r:id="rId2" action="ppaction://hlinksldjump"/>
              <a:extLst>
                <a:ext uri="{FF2B5EF4-FFF2-40B4-BE49-F238E27FC236}">
                  <a16:creationId xmlns:a16="http://schemas.microsoft.com/office/drawing/2014/main" id="{AEE9EFB6-AA6F-4D23-84B9-83D6D3B57A4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103433" name="Picture 21" descr="图片1">
              <a:extLst>
                <a:ext uri="{FF2B5EF4-FFF2-40B4-BE49-F238E27FC236}">
                  <a16:creationId xmlns:a16="http://schemas.microsoft.com/office/drawing/2014/main" id="{307000F7-4C69-4982-9C68-16BB40A0239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a:extLst>
              <a:ext uri="{FF2B5EF4-FFF2-40B4-BE49-F238E27FC236}">
                <a16:creationId xmlns:a16="http://schemas.microsoft.com/office/drawing/2014/main" id="{C135C48F-8F8F-4DDE-B576-BF767339736C}"/>
              </a:ext>
            </a:extLst>
          </p:cNvPr>
          <p:cNvGrpSpPr>
            <a:grpSpLocks/>
          </p:cNvGrpSpPr>
          <p:nvPr/>
        </p:nvGrpSpPr>
        <p:grpSpPr bwMode="auto">
          <a:xfrm>
            <a:off x="1524000" y="381000"/>
            <a:ext cx="228600" cy="6248400"/>
            <a:chOff x="0" y="240"/>
            <a:chExt cx="144" cy="3936"/>
          </a:xfrm>
        </p:grpSpPr>
        <p:grpSp>
          <p:nvGrpSpPr>
            <p:cNvPr id="104463" name="Group 3">
              <a:extLst>
                <a:ext uri="{FF2B5EF4-FFF2-40B4-BE49-F238E27FC236}">
                  <a16:creationId xmlns:a16="http://schemas.microsoft.com/office/drawing/2014/main" id="{BB6439EB-1169-48A8-983B-847821ABF9D2}"/>
                </a:ext>
              </a:extLst>
            </p:cNvPr>
            <p:cNvGrpSpPr>
              <a:grpSpLocks/>
            </p:cNvGrpSpPr>
            <p:nvPr/>
          </p:nvGrpSpPr>
          <p:grpSpPr bwMode="auto">
            <a:xfrm>
              <a:off x="0" y="240"/>
              <a:ext cx="96" cy="3936"/>
              <a:chOff x="-8" y="768"/>
              <a:chExt cx="136" cy="3552"/>
            </a:xfrm>
          </p:grpSpPr>
          <p:sp>
            <p:nvSpPr>
              <p:cNvPr id="104465" name="Rectangle 4">
                <a:extLst>
                  <a:ext uri="{FF2B5EF4-FFF2-40B4-BE49-F238E27FC236}">
                    <a16:creationId xmlns:a16="http://schemas.microsoft.com/office/drawing/2014/main" id="{D99B7492-B84C-4E07-85B6-0060745C3D53}"/>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04466" name="Line 5">
                <a:extLst>
                  <a:ext uri="{FF2B5EF4-FFF2-40B4-BE49-F238E27FC236}">
                    <a16:creationId xmlns:a16="http://schemas.microsoft.com/office/drawing/2014/main" id="{40F4E4E1-FAEE-4537-BC9F-5353A1B3F1B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4464" name="Line 18">
              <a:extLst>
                <a:ext uri="{FF2B5EF4-FFF2-40B4-BE49-F238E27FC236}">
                  <a16:creationId xmlns:a16="http://schemas.microsoft.com/office/drawing/2014/main" id="{68564A55-A0C6-41CF-91D7-085E0530F90E}"/>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04451" name="Group 7">
            <a:extLst>
              <a:ext uri="{FF2B5EF4-FFF2-40B4-BE49-F238E27FC236}">
                <a16:creationId xmlns:a16="http://schemas.microsoft.com/office/drawing/2014/main" id="{101C5608-4598-41CA-A048-A68DAD791587}"/>
              </a:ext>
            </a:extLst>
          </p:cNvPr>
          <p:cNvGrpSpPr>
            <a:grpSpLocks/>
          </p:cNvGrpSpPr>
          <p:nvPr/>
        </p:nvGrpSpPr>
        <p:grpSpPr bwMode="auto">
          <a:xfrm>
            <a:off x="1752600" y="1371601"/>
            <a:ext cx="3479800" cy="519113"/>
            <a:chOff x="144" y="816"/>
            <a:chExt cx="2688" cy="342"/>
          </a:xfrm>
        </p:grpSpPr>
        <p:sp>
          <p:nvSpPr>
            <p:cNvPr id="104461" name="Rectangle 8">
              <a:extLst>
                <a:ext uri="{FF2B5EF4-FFF2-40B4-BE49-F238E27FC236}">
                  <a16:creationId xmlns:a16="http://schemas.microsoft.com/office/drawing/2014/main" id="{870A04FA-D700-4BCE-9774-030595578AA5}"/>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a:t>
              </a:r>
              <a:r>
                <a:rPr lang="en-US" altLang="zh-CN" b="1"/>
                <a:t>-</a:t>
              </a:r>
              <a:r>
                <a:rPr lang="zh-CN" altLang="en-US" b="1"/>
                <a:t>复杂型</a:t>
              </a:r>
            </a:p>
          </p:txBody>
        </p:sp>
        <p:sp>
          <p:nvSpPr>
            <p:cNvPr id="104462" name="Line 9">
              <a:extLst>
                <a:ext uri="{FF2B5EF4-FFF2-40B4-BE49-F238E27FC236}">
                  <a16:creationId xmlns:a16="http://schemas.microsoft.com/office/drawing/2014/main" id="{745DF32A-501C-4F32-8ECD-39F43BB11B6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04452" name="Rectangle 10">
            <a:extLst>
              <a:ext uri="{FF2B5EF4-FFF2-40B4-BE49-F238E27FC236}">
                <a16:creationId xmlns:a16="http://schemas.microsoft.com/office/drawing/2014/main" id="{BD5D3431-7838-4CC9-9B88-B4EFC503B82E}"/>
              </a:ext>
            </a:extLst>
          </p:cNvPr>
          <p:cNvSpPr>
            <a:spLocks noChangeArrowheads="1"/>
          </p:cNvSpPr>
          <p:nvPr/>
        </p:nvSpPr>
        <p:spPr bwMode="auto">
          <a:xfrm>
            <a:off x="2927350" y="1900238"/>
            <a:ext cx="5526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t>   </a:t>
            </a:r>
          </a:p>
        </p:txBody>
      </p:sp>
      <p:sp>
        <p:nvSpPr>
          <p:cNvPr id="104453" name="AutoShape 24">
            <a:extLst>
              <a:ext uri="{FF2B5EF4-FFF2-40B4-BE49-F238E27FC236}">
                <a16:creationId xmlns:a16="http://schemas.microsoft.com/office/drawing/2014/main" id="{88C3EF72-041C-4F34-B739-5A7356C10776}"/>
              </a:ext>
            </a:extLst>
          </p:cNvPr>
          <p:cNvSpPr>
            <a:spLocks noChangeArrowheads="1"/>
          </p:cNvSpPr>
          <p:nvPr/>
        </p:nvSpPr>
        <p:spPr bwMode="auto">
          <a:xfrm>
            <a:off x="1919288" y="2060576"/>
            <a:ext cx="8748712"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solidFill>
                  <a:schemeClr val="bg1"/>
                </a:solidFill>
              </a:rPr>
              <a:t>HSP</a:t>
            </a:r>
            <a:r>
              <a:rPr lang="zh-CN" altLang="en-US" b="1">
                <a:solidFill>
                  <a:schemeClr val="bg1"/>
                </a:solidFill>
              </a:rPr>
              <a:t>伴有精神发育迟滞或痴呆</a:t>
            </a:r>
          </a:p>
        </p:txBody>
      </p:sp>
      <p:sp>
        <p:nvSpPr>
          <p:cNvPr id="104454" name="Rectangle 13">
            <a:extLst>
              <a:ext uri="{FF2B5EF4-FFF2-40B4-BE49-F238E27FC236}">
                <a16:creationId xmlns:a16="http://schemas.microsoft.com/office/drawing/2014/main" id="{5608F0EC-419A-4724-A0C5-7E970EAA4D6B}"/>
              </a:ext>
            </a:extLst>
          </p:cNvPr>
          <p:cNvSpPr>
            <a:spLocks noChangeArrowheads="1"/>
          </p:cNvSpPr>
          <p:nvPr/>
        </p:nvSpPr>
        <p:spPr bwMode="auto">
          <a:xfrm>
            <a:off x="1919289" y="2781300"/>
            <a:ext cx="8497887"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spcBef>
                <a:spcPct val="0"/>
              </a:spcBef>
              <a:buClr>
                <a:schemeClr val="hlink"/>
              </a:buClr>
              <a:buFont typeface="Wingdings" panose="05000000000000000000" pitchFamily="2" charset="2"/>
              <a:buChar char="Ø"/>
            </a:pPr>
            <a:r>
              <a:rPr lang="en-US" altLang="zh-CN" b="1"/>
              <a:t>HSP</a:t>
            </a:r>
            <a:r>
              <a:rPr lang="zh-CN" altLang="en-US" b="1"/>
              <a:t>的儿童可以在早期或其它神经症状进展后出</a:t>
            </a:r>
          </a:p>
          <a:p>
            <a:pPr lvl="1" eaLnBrk="1" hangingPunct="1">
              <a:spcBef>
                <a:spcPct val="0"/>
              </a:spcBef>
              <a:buClr>
                <a:schemeClr val="hlink"/>
              </a:buClr>
              <a:buFont typeface="Wingdings" panose="05000000000000000000" pitchFamily="2" charset="2"/>
              <a:buNone/>
            </a:pPr>
            <a:r>
              <a:rPr lang="zh-CN" altLang="en-US" b="1"/>
              <a:t>   现精神发育迟滞</a:t>
            </a:r>
          </a:p>
          <a:p>
            <a:pPr lvl="1" eaLnBrk="1" hangingPunct="1">
              <a:spcBef>
                <a:spcPct val="0"/>
              </a:spcBef>
              <a:buClr>
                <a:schemeClr val="hlink"/>
              </a:buClr>
              <a:buFont typeface="Wingdings" panose="05000000000000000000" pitchFamily="2" charset="2"/>
              <a:buChar char="Ø"/>
            </a:pPr>
            <a:r>
              <a:rPr lang="en-US" altLang="zh-CN" b="1"/>
              <a:t>Sjögren-Larsson </a:t>
            </a:r>
            <a:r>
              <a:rPr lang="zh-CN" altLang="en-US" b="1"/>
              <a:t>综合征</a:t>
            </a:r>
          </a:p>
        </p:txBody>
      </p:sp>
      <p:sp>
        <p:nvSpPr>
          <p:cNvPr id="104455" name="Rectangle 24">
            <a:extLst>
              <a:ext uri="{FF2B5EF4-FFF2-40B4-BE49-F238E27FC236}">
                <a16:creationId xmlns:a16="http://schemas.microsoft.com/office/drawing/2014/main" id="{7B9FE689-56CA-4D1D-90CD-6BC43B6B42ED}"/>
              </a:ext>
            </a:extLst>
          </p:cNvPr>
          <p:cNvSpPr>
            <a:spLocks noChangeArrowheads="1"/>
          </p:cNvSpPr>
          <p:nvPr/>
        </p:nvSpPr>
        <p:spPr bwMode="auto">
          <a:xfrm>
            <a:off x="2703514" y="4740276"/>
            <a:ext cx="19700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痉挛性截瘫</a:t>
            </a:r>
          </a:p>
        </p:txBody>
      </p:sp>
      <p:sp>
        <p:nvSpPr>
          <p:cNvPr id="104456" name="Rectangle 25">
            <a:extLst>
              <a:ext uri="{FF2B5EF4-FFF2-40B4-BE49-F238E27FC236}">
                <a16:creationId xmlns:a16="http://schemas.microsoft.com/office/drawing/2014/main" id="{6E20C0EE-FC1B-48A8-87CA-30C88C662C8D}"/>
              </a:ext>
            </a:extLst>
          </p:cNvPr>
          <p:cNvSpPr>
            <a:spLocks noChangeArrowheads="1"/>
          </p:cNvSpPr>
          <p:nvPr/>
        </p:nvSpPr>
        <p:spPr bwMode="auto">
          <a:xfrm>
            <a:off x="2703513" y="5243513"/>
            <a:ext cx="1255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鱼鳞病</a:t>
            </a:r>
          </a:p>
        </p:txBody>
      </p:sp>
      <p:sp>
        <p:nvSpPr>
          <p:cNvPr id="104457" name="Rectangle 26">
            <a:extLst>
              <a:ext uri="{FF2B5EF4-FFF2-40B4-BE49-F238E27FC236}">
                <a16:creationId xmlns:a16="http://schemas.microsoft.com/office/drawing/2014/main" id="{7C14B1E7-27EE-4AB4-ACCC-543CEEEFE86B}"/>
              </a:ext>
            </a:extLst>
          </p:cNvPr>
          <p:cNvSpPr>
            <a:spLocks noChangeArrowheads="1"/>
          </p:cNvSpPr>
          <p:nvPr/>
        </p:nvSpPr>
        <p:spPr bwMode="auto">
          <a:xfrm>
            <a:off x="2703513" y="4292601"/>
            <a:ext cx="41132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婴儿期出现精神发育迟滞</a:t>
            </a:r>
          </a:p>
        </p:txBody>
      </p:sp>
      <p:grpSp>
        <p:nvGrpSpPr>
          <p:cNvPr id="104458" name="Group 30">
            <a:extLst>
              <a:ext uri="{FF2B5EF4-FFF2-40B4-BE49-F238E27FC236}">
                <a16:creationId xmlns:a16="http://schemas.microsoft.com/office/drawing/2014/main" id="{2A9E9229-7077-48DD-9510-35BC7F7331FA}"/>
              </a:ext>
            </a:extLst>
          </p:cNvPr>
          <p:cNvGrpSpPr>
            <a:grpSpLocks/>
          </p:cNvGrpSpPr>
          <p:nvPr/>
        </p:nvGrpSpPr>
        <p:grpSpPr bwMode="auto">
          <a:xfrm>
            <a:off x="1774825" y="620713"/>
            <a:ext cx="7327900" cy="685800"/>
            <a:chOff x="144" y="384"/>
            <a:chExt cx="4616" cy="432"/>
          </a:xfrm>
        </p:grpSpPr>
        <p:sp>
          <p:nvSpPr>
            <p:cNvPr id="104459" name="Rectangle 31">
              <a:hlinkClick r:id="rId2" action="ppaction://hlinksldjump"/>
              <a:extLst>
                <a:ext uri="{FF2B5EF4-FFF2-40B4-BE49-F238E27FC236}">
                  <a16:creationId xmlns:a16="http://schemas.microsoft.com/office/drawing/2014/main" id="{D4681133-1F41-47AF-813F-F2BE8E73E12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104460" name="Picture 32" descr="图片1">
              <a:extLst>
                <a:ext uri="{FF2B5EF4-FFF2-40B4-BE49-F238E27FC236}">
                  <a16:creationId xmlns:a16="http://schemas.microsoft.com/office/drawing/2014/main" id="{4930510D-F98E-413A-89A2-FAFBAD9DB56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a:extLst>
              <a:ext uri="{FF2B5EF4-FFF2-40B4-BE49-F238E27FC236}">
                <a16:creationId xmlns:a16="http://schemas.microsoft.com/office/drawing/2014/main" id="{5A26DD5B-0E8B-4E0B-A68B-48703FF0EC45}"/>
              </a:ext>
            </a:extLst>
          </p:cNvPr>
          <p:cNvGrpSpPr>
            <a:grpSpLocks/>
          </p:cNvGrpSpPr>
          <p:nvPr/>
        </p:nvGrpSpPr>
        <p:grpSpPr bwMode="auto">
          <a:xfrm>
            <a:off x="1524000" y="381000"/>
            <a:ext cx="228600" cy="6248400"/>
            <a:chOff x="0" y="240"/>
            <a:chExt cx="144" cy="3936"/>
          </a:xfrm>
        </p:grpSpPr>
        <p:grpSp>
          <p:nvGrpSpPr>
            <p:cNvPr id="105486" name="Group 3">
              <a:extLst>
                <a:ext uri="{FF2B5EF4-FFF2-40B4-BE49-F238E27FC236}">
                  <a16:creationId xmlns:a16="http://schemas.microsoft.com/office/drawing/2014/main" id="{7F981C32-3670-4DFD-88DF-6680031EF66F}"/>
                </a:ext>
              </a:extLst>
            </p:cNvPr>
            <p:cNvGrpSpPr>
              <a:grpSpLocks/>
            </p:cNvGrpSpPr>
            <p:nvPr/>
          </p:nvGrpSpPr>
          <p:grpSpPr bwMode="auto">
            <a:xfrm>
              <a:off x="0" y="240"/>
              <a:ext cx="96" cy="3936"/>
              <a:chOff x="-8" y="768"/>
              <a:chExt cx="136" cy="3552"/>
            </a:xfrm>
          </p:grpSpPr>
          <p:sp>
            <p:nvSpPr>
              <p:cNvPr id="105488" name="Rectangle 4">
                <a:extLst>
                  <a:ext uri="{FF2B5EF4-FFF2-40B4-BE49-F238E27FC236}">
                    <a16:creationId xmlns:a16="http://schemas.microsoft.com/office/drawing/2014/main" id="{2F0D91DA-D56E-40E3-AF9B-1569E754BDA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05489" name="Line 5">
                <a:extLst>
                  <a:ext uri="{FF2B5EF4-FFF2-40B4-BE49-F238E27FC236}">
                    <a16:creationId xmlns:a16="http://schemas.microsoft.com/office/drawing/2014/main" id="{7907C871-AB60-4A31-AE09-CC06C05FCD6C}"/>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5487" name="Line 18">
              <a:extLst>
                <a:ext uri="{FF2B5EF4-FFF2-40B4-BE49-F238E27FC236}">
                  <a16:creationId xmlns:a16="http://schemas.microsoft.com/office/drawing/2014/main" id="{2E590F34-1652-405C-8F1A-6B5CD6C6B1A0}"/>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05475" name="Group 7">
            <a:extLst>
              <a:ext uri="{FF2B5EF4-FFF2-40B4-BE49-F238E27FC236}">
                <a16:creationId xmlns:a16="http://schemas.microsoft.com/office/drawing/2014/main" id="{79DED89A-C829-42F5-A084-83066E37578D}"/>
              </a:ext>
            </a:extLst>
          </p:cNvPr>
          <p:cNvGrpSpPr>
            <a:grpSpLocks/>
          </p:cNvGrpSpPr>
          <p:nvPr/>
        </p:nvGrpSpPr>
        <p:grpSpPr bwMode="auto">
          <a:xfrm>
            <a:off x="1752600" y="1371601"/>
            <a:ext cx="3479800" cy="519113"/>
            <a:chOff x="144" y="816"/>
            <a:chExt cx="2688" cy="342"/>
          </a:xfrm>
        </p:grpSpPr>
        <p:sp>
          <p:nvSpPr>
            <p:cNvPr id="105484" name="Rectangle 8">
              <a:extLst>
                <a:ext uri="{FF2B5EF4-FFF2-40B4-BE49-F238E27FC236}">
                  <a16:creationId xmlns:a16="http://schemas.microsoft.com/office/drawing/2014/main" id="{9A525888-7362-4DDC-A9C2-5AE6D2EB549B}"/>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临床表现</a:t>
              </a:r>
              <a:r>
                <a:rPr lang="en-US" altLang="zh-CN" b="1"/>
                <a:t>-</a:t>
              </a:r>
              <a:r>
                <a:rPr lang="zh-CN" altLang="en-US" b="1"/>
                <a:t>复杂型</a:t>
              </a:r>
            </a:p>
          </p:txBody>
        </p:sp>
        <p:sp>
          <p:nvSpPr>
            <p:cNvPr id="105485" name="Line 9">
              <a:extLst>
                <a:ext uri="{FF2B5EF4-FFF2-40B4-BE49-F238E27FC236}">
                  <a16:creationId xmlns:a16="http://schemas.microsoft.com/office/drawing/2014/main" id="{865A41BB-9359-4734-9E49-A8B8413A403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05476" name="Rectangle 10">
            <a:extLst>
              <a:ext uri="{FF2B5EF4-FFF2-40B4-BE49-F238E27FC236}">
                <a16:creationId xmlns:a16="http://schemas.microsoft.com/office/drawing/2014/main" id="{B1F6017B-94FE-4C2F-912A-A536744657DB}"/>
              </a:ext>
            </a:extLst>
          </p:cNvPr>
          <p:cNvSpPr>
            <a:spLocks noChangeArrowheads="1"/>
          </p:cNvSpPr>
          <p:nvPr/>
        </p:nvSpPr>
        <p:spPr bwMode="auto">
          <a:xfrm>
            <a:off x="2927350" y="1900238"/>
            <a:ext cx="5526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b="1"/>
              <a:t>   </a:t>
            </a:r>
          </a:p>
        </p:txBody>
      </p:sp>
      <p:sp>
        <p:nvSpPr>
          <p:cNvPr id="105477" name="AutoShape 24">
            <a:extLst>
              <a:ext uri="{FF2B5EF4-FFF2-40B4-BE49-F238E27FC236}">
                <a16:creationId xmlns:a16="http://schemas.microsoft.com/office/drawing/2014/main" id="{8254CA00-38A7-451B-8EBE-7562B407BD13}"/>
              </a:ext>
            </a:extLst>
          </p:cNvPr>
          <p:cNvSpPr>
            <a:spLocks noChangeArrowheads="1"/>
          </p:cNvSpPr>
          <p:nvPr/>
        </p:nvSpPr>
        <p:spPr bwMode="auto">
          <a:xfrm>
            <a:off x="1919288" y="2060576"/>
            <a:ext cx="8748712"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solidFill>
                  <a:schemeClr val="bg1"/>
                </a:solidFill>
              </a:rPr>
              <a:t>HSP</a:t>
            </a:r>
            <a:r>
              <a:rPr lang="zh-CN" altLang="en-US" b="1">
                <a:solidFill>
                  <a:schemeClr val="bg1"/>
                </a:solidFill>
              </a:rPr>
              <a:t>伴有多发性神经病</a:t>
            </a:r>
          </a:p>
        </p:txBody>
      </p:sp>
      <p:sp>
        <p:nvSpPr>
          <p:cNvPr id="105478" name="Rectangle 12">
            <a:extLst>
              <a:ext uri="{FF2B5EF4-FFF2-40B4-BE49-F238E27FC236}">
                <a16:creationId xmlns:a16="http://schemas.microsoft.com/office/drawing/2014/main" id="{25A9845C-E6A1-4D3D-BF8C-FB9FF0E51F9B}"/>
              </a:ext>
            </a:extLst>
          </p:cNvPr>
          <p:cNvSpPr>
            <a:spLocks noChangeArrowheads="1"/>
          </p:cNvSpPr>
          <p:nvPr/>
        </p:nvSpPr>
        <p:spPr bwMode="auto">
          <a:xfrm>
            <a:off x="2135188" y="2636838"/>
            <a:ext cx="7848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t>症状类似肾上腺脑白质营养不良的脊髓神经病</a:t>
            </a:r>
          </a:p>
        </p:txBody>
      </p:sp>
      <p:sp>
        <p:nvSpPr>
          <p:cNvPr id="105479" name="AutoShape 24">
            <a:extLst>
              <a:ext uri="{FF2B5EF4-FFF2-40B4-BE49-F238E27FC236}">
                <a16:creationId xmlns:a16="http://schemas.microsoft.com/office/drawing/2014/main" id="{B998B691-13D1-4BD1-8F55-F75B23A3A587}"/>
              </a:ext>
            </a:extLst>
          </p:cNvPr>
          <p:cNvSpPr>
            <a:spLocks noChangeArrowheads="1"/>
          </p:cNvSpPr>
          <p:nvPr/>
        </p:nvSpPr>
        <p:spPr bwMode="auto">
          <a:xfrm>
            <a:off x="1919288" y="3860801"/>
            <a:ext cx="8748712" cy="504825"/>
          </a:xfrm>
          <a:prstGeom prst="roundRect">
            <a:avLst>
              <a:gd name="adj" fmla="val 16667"/>
            </a:avLst>
          </a:prstGeom>
          <a:gradFill rotWithShape="1">
            <a:gsLst>
              <a:gs pos="0">
                <a:srgbClr val="00566A"/>
              </a:gs>
              <a:gs pos="50000">
                <a:srgbClr val="03A3B4"/>
              </a:gs>
              <a:gs pos="100000">
                <a:srgbClr val="00566A"/>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b="1">
                <a:solidFill>
                  <a:schemeClr val="bg1"/>
                </a:solidFill>
              </a:rPr>
              <a:t>HSP</a:t>
            </a:r>
            <a:r>
              <a:rPr lang="zh-CN" altLang="en-US" b="1">
                <a:solidFill>
                  <a:schemeClr val="bg1"/>
                </a:solidFill>
              </a:rPr>
              <a:t>伴有远端肌肉萎缩</a:t>
            </a:r>
            <a:r>
              <a:rPr lang="en-US" altLang="zh-CN" b="1">
                <a:solidFill>
                  <a:schemeClr val="bg1"/>
                </a:solidFill>
              </a:rPr>
              <a:t>(Troyer </a:t>
            </a:r>
            <a:r>
              <a:rPr lang="zh-CN" altLang="en-US" b="1">
                <a:solidFill>
                  <a:schemeClr val="bg1"/>
                </a:solidFill>
              </a:rPr>
              <a:t>综合征</a:t>
            </a:r>
            <a:r>
              <a:rPr lang="en-US" altLang="zh-CN" b="1">
                <a:solidFill>
                  <a:schemeClr val="bg1"/>
                </a:solidFill>
              </a:rPr>
              <a:t>)</a:t>
            </a:r>
          </a:p>
        </p:txBody>
      </p:sp>
      <p:sp>
        <p:nvSpPr>
          <p:cNvPr id="105480" name="Rectangle 26">
            <a:extLst>
              <a:ext uri="{FF2B5EF4-FFF2-40B4-BE49-F238E27FC236}">
                <a16:creationId xmlns:a16="http://schemas.microsoft.com/office/drawing/2014/main" id="{DC8FA163-13C3-4FC1-A080-EB4BFB98D2D4}"/>
              </a:ext>
            </a:extLst>
          </p:cNvPr>
          <p:cNvSpPr>
            <a:spLocks noChangeArrowheads="1"/>
          </p:cNvSpPr>
          <p:nvPr/>
        </p:nvSpPr>
        <p:spPr bwMode="auto">
          <a:xfrm>
            <a:off x="2173289" y="4503739"/>
            <a:ext cx="80994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以手部肌肉萎缩起病</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而后出现下肢肌肉的痉挛或挛缩</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可以合并有轻度小脑体征、手足徐动症和耳聋</a:t>
            </a:r>
          </a:p>
        </p:txBody>
      </p:sp>
      <p:grpSp>
        <p:nvGrpSpPr>
          <p:cNvPr id="105481" name="Group 30">
            <a:extLst>
              <a:ext uri="{FF2B5EF4-FFF2-40B4-BE49-F238E27FC236}">
                <a16:creationId xmlns:a16="http://schemas.microsoft.com/office/drawing/2014/main" id="{544A44E9-CFBE-4F3C-93ED-FA395B293B78}"/>
              </a:ext>
            </a:extLst>
          </p:cNvPr>
          <p:cNvGrpSpPr>
            <a:grpSpLocks/>
          </p:cNvGrpSpPr>
          <p:nvPr/>
        </p:nvGrpSpPr>
        <p:grpSpPr bwMode="auto">
          <a:xfrm>
            <a:off x="1774825" y="620713"/>
            <a:ext cx="7327900" cy="685800"/>
            <a:chOff x="144" y="384"/>
            <a:chExt cx="4616" cy="432"/>
          </a:xfrm>
        </p:grpSpPr>
        <p:sp>
          <p:nvSpPr>
            <p:cNvPr id="105482" name="Rectangle 31">
              <a:hlinkClick r:id="rId2" action="ppaction://hlinksldjump"/>
              <a:extLst>
                <a:ext uri="{FF2B5EF4-FFF2-40B4-BE49-F238E27FC236}">
                  <a16:creationId xmlns:a16="http://schemas.microsoft.com/office/drawing/2014/main" id="{9126B2D1-DB2B-4B9E-A444-2C0CD210D4F7}"/>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105483" name="Picture 32" descr="图片1">
              <a:extLst>
                <a:ext uri="{FF2B5EF4-FFF2-40B4-BE49-F238E27FC236}">
                  <a16:creationId xmlns:a16="http://schemas.microsoft.com/office/drawing/2014/main" id="{41C4B8BA-C971-407A-81A2-5489A57B746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a:extLst>
              <a:ext uri="{FF2B5EF4-FFF2-40B4-BE49-F238E27FC236}">
                <a16:creationId xmlns:a16="http://schemas.microsoft.com/office/drawing/2014/main" id="{F9CBE7DA-BC69-495A-907E-FC00F7B86268}"/>
              </a:ext>
            </a:extLst>
          </p:cNvPr>
          <p:cNvGrpSpPr>
            <a:grpSpLocks/>
          </p:cNvGrpSpPr>
          <p:nvPr/>
        </p:nvGrpSpPr>
        <p:grpSpPr bwMode="auto">
          <a:xfrm>
            <a:off x="1524000" y="381000"/>
            <a:ext cx="228600" cy="6248400"/>
            <a:chOff x="0" y="240"/>
            <a:chExt cx="144" cy="3936"/>
          </a:xfrm>
        </p:grpSpPr>
        <p:grpSp>
          <p:nvGrpSpPr>
            <p:cNvPr id="106513" name="Group 3">
              <a:extLst>
                <a:ext uri="{FF2B5EF4-FFF2-40B4-BE49-F238E27FC236}">
                  <a16:creationId xmlns:a16="http://schemas.microsoft.com/office/drawing/2014/main" id="{482BD4CC-6F0B-4B28-8145-8CD6B56FDDEF}"/>
                </a:ext>
              </a:extLst>
            </p:cNvPr>
            <p:cNvGrpSpPr>
              <a:grpSpLocks/>
            </p:cNvGrpSpPr>
            <p:nvPr/>
          </p:nvGrpSpPr>
          <p:grpSpPr bwMode="auto">
            <a:xfrm>
              <a:off x="0" y="240"/>
              <a:ext cx="96" cy="3936"/>
              <a:chOff x="-8" y="768"/>
              <a:chExt cx="136" cy="3552"/>
            </a:xfrm>
          </p:grpSpPr>
          <p:sp>
            <p:nvSpPr>
              <p:cNvPr id="106515" name="Rectangle 4">
                <a:extLst>
                  <a:ext uri="{FF2B5EF4-FFF2-40B4-BE49-F238E27FC236}">
                    <a16:creationId xmlns:a16="http://schemas.microsoft.com/office/drawing/2014/main" id="{E19B1E86-BC77-4D55-8430-EAB805BABE5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06516" name="Line 5">
                <a:extLst>
                  <a:ext uri="{FF2B5EF4-FFF2-40B4-BE49-F238E27FC236}">
                    <a16:creationId xmlns:a16="http://schemas.microsoft.com/office/drawing/2014/main" id="{A6ECD2DB-DF42-4F85-8443-DE5C8748DA9E}"/>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6514" name="Line 18">
              <a:extLst>
                <a:ext uri="{FF2B5EF4-FFF2-40B4-BE49-F238E27FC236}">
                  <a16:creationId xmlns:a16="http://schemas.microsoft.com/office/drawing/2014/main" id="{97BD2607-10B7-48EE-B06C-5820F8D319C9}"/>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06499" name="Group 7">
            <a:extLst>
              <a:ext uri="{FF2B5EF4-FFF2-40B4-BE49-F238E27FC236}">
                <a16:creationId xmlns:a16="http://schemas.microsoft.com/office/drawing/2014/main" id="{CB0858B3-07EA-45DD-83D7-4BED1CB3DFFE}"/>
              </a:ext>
            </a:extLst>
          </p:cNvPr>
          <p:cNvGrpSpPr>
            <a:grpSpLocks/>
          </p:cNvGrpSpPr>
          <p:nvPr/>
        </p:nvGrpSpPr>
        <p:grpSpPr bwMode="auto">
          <a:xfrm>
            <a:off x="1752600" y="1371601"/>
            <a:ext cx="1822450" cy="519113"/>
            <a:chOff x="144" y="816"/>
            <a:chExt cx="2688" cy="342"/>
          </a:xfrm>
        </p:grpSpPr>
        <p:sp>
          <p:nvSpPr>
            <p:cNvPr id="106511" name="Rectangle 8">
              <a:extLst>
                <a:ext uri="{FF2B5EF4-FFF2-40B4-BE49-F238E27FC236}">
                  <a16:creationId xmlns:a16="http://schemas.microsoft.com/office/drawing/2014/main" id="{E62AA4C6-6CB7-49CE-9973-F939B390EDB5}"/>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辅助检查</a:t>
              </a:r>
            </a:p>
          </p:txBody>
        </p:sp>
        <p:sp>
          <p:nvSpPr>
            <p:cNvPr id="106512" name="Line 9">
              <a:extLst>
                <a:ext uri="{FF2B5EF4-FFF2-40B4-BE49-F238E27FC236}">
                  <a16:creationId xmlns:a16="http://schemas.microsoft.com/office/drawing/2014/main" id="{A6894704-DF0F-4384-9C87-0D9C07B5723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06500" name="AutoShape 5">
            <a:extLst>
              <a:ext uri="{FF2B5EF4-FFF2-40B4-BE49-F238E27FC236}">
                <a16:creationId xmlns:a16="http://schemas.microsoft.com/office/drawing/2014/main" id="{B1042FCF-D17E-42B0-90FD-B14FFCC8DB66}"/>
              </a:ext>
            </a:extLst>
          </p:cNvPr>
          <p:cNvSpPr>
            <a:spLocks noChangeArrowheads="1"/>
          </p:cNvSpPr>
          <p:nvPr/>
        </p:nvSpPr>
        <p:spPr bwMode="auto">
          <a:xfrm>
            <a:off x="2101851" y="2205038"/>
            <a:ext cx="8315325" cy="1008062"/>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SzPct val="75000"/>
              <a:buFont typeface="Wingdings" panose="05000000000000000000" pitchFamily="2" charset="2"/>
              <a:buNone/>
            </a:pPr>
            <a:endParaRPr lang="zh-CN" altLang="zh-CN" b="1">
              <a:latin typeface="Arial" panose="020B0604020202020204" pitchFamily="34" charset="0"/>
            </a:endParaRPr>
          </a:p>
        </p:txBody>
      </p:sp>
      <p:sp>
        <p:nvSpPr>
          <p:cNvPr id="106501" name="Oval 18">
            <a:extLst>
              <a:ext uri="{FF2B5EF4-FFF2-40B4-BE49-F238E27FC236}">
                <a16:creationId xmlns:a16="http://schemas.microsoft.com/office/drawing/2014/main" id="{E9C107C3-7C2D-4D82-A9F5-ECB6DF3C88F4}"/>
              </a:ext>
            </a:extLst>
          </p:cNvPr>
          <p:cNvSpPr>
            <a:spLocks noChangeArrowheads="1"/>
          </p:cNvSpPr>
          <p:nvPr/>
        </p:nvSpPr>
        <p:spPr bwMode="auto">
          <a:xfrm flipV="1">
            <a:off x="2352675" y="2278064"/>
            <a:ext cx="236538" cy="288925"/>
          </a:xfrm>
          <a:prstGeom prst="ellipse">
            <a:avLst/>
          </a:prstGeom>
          <a:gradFill rotWithShape="1">
            <a:gsLst>
              <a:gs pos="0">
                <a:schemeClr val="bg1"/>
              </a:gs>
              <a:gs pos="100000">
                <a:schemeClr val="hlink"/>
              </a:gs>
            </a:gsLst>
            <a:path path="shape">
              <a:fillToRect l="50000" t="50000" r="50000" b="50000"/>
            </a:path>
          </a:gradFill>
          <a:ln>
            <a:noFill/>
          </a:ln>
          <a:effectLst>
            <a:prstShdw prst="shdw11">
              <a:schemeClr val="bg2">
                <a:alpha val="5000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6502" name="AutoShape 5">
            <a:extLst>
              <a:ext uri="{FF2B5EF4-FFF2-40B4-BE49-F238E27FC236}">
                <a16:creationId xmlns:a16="http://schemas.microsoft.com/office/drawing/2014/main" id="{3327BB7E-83AA-4B7F-86B9-0680478D618F}"/>
              </a:ext>
            </a:extLst>
          </p:cNvPr>
          <p:cNvSpPr>
            <a:spLocks noChangeArrowheads="1"/>
          </p:cNvSpPr>
          <p:nvPr/>
        </p:nvSpPr>
        <p:spPr bwMode="auto">
          <a:xfrm>
            <a:off x="2101851" y="3357564"/>
            <a:ext cx="8386763" cy="2808287"/>
          </a:xfrm>
          <a:prstGeom prst="roundRect">
            <a:avLst>
              <a:gd name="adj" fmla="val 8366"/>
            </a:avLst>
          </a:prstGeom>
          <a:gradFill rotWithShape="1">
            <a:gsLst>
              <a:gs pos="0">
                <a:srgbClr val="996633">
                  <a:alpha val="60001"/>
                </a:srgbClr>
              </a:gs>
              <a:gs pos="100000">
                <a:srgbClr val="FFFFFF">
                  <a:alpha val="95000"/>
                </a:srgbClr>
              </a:gs>
            </a:gsLst>
            <a:lin ang="5400000" scaled="1"/>
          </a:gradFill>
          <a:ln w="9525">
            <a:solidFill>
              <a:schemeClr val="bg1"/>
            </a:solidFill>
            <a:round/>
            <a:headEnd/>
            <a:tailEnd/>
          </a:ln>
        </p:spPr>
        <p:txBody>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80000"/>
              </a:lnSpc>
              <a:buClr>
                <a:schemeClr val="hlink"/>
              </a:buClr>
              <a:buSzPct val="75000"/>
              <a:buFont typeface="Wingdings" panose="05000000000000000000" pitchFamily="2" charset="2"/>
              <a:buNone/>
            </a:pPr>
            <a:endParaRPr lang="zh-CN" altLang="zh-CN" b="1">
              <a:latin typeface="Arial" panose="020B0604020202020204" pitchFamily="34" charset="0"/>
            </a:endParaRPr>
          </a:p>
        </p:txBody>
      </p:sp>
      <p:sp>
        <p:nvSpPr>
          <p:cNvPr id="106503" name="Oval 20">
            <a:extLst>
              <a:ext uri="{FF2B5EF4-FFF2-40B4-BE49-F238E27FC236}">
                <a16:creationId xmlns:a16="http://schemas.microsoft.com/office/drawing/2014/main" id="{F5D2FE9F-C8F4-4B10-86BC-AFF4F6B470B9}"/>
              </a:ext>
            </a:extLst>
          </p:cNvPr>
          <p:cNvSpPr>
            <a:spLocks noChangeArrowheads="1"/>
          </p:cNvSpPr>
          <p:nvPr/>
        </p:nvSpPr>
        <p:spPr bwMode="auto">
          <a:xfrm flipV="1">
            <a:off x="2352675" y="3430589"/>
            <a:ext cx="236538" cy="288925"/>
          </a:xfrm>
          <a:prstGeom prst="ellipse">
            <a:avLst/>
          </a:prstGeom>
          <a:gradFill rotWithShape="1">
            <a:gsLst>
              <a:gs pos="0">
                <a:schemeClr val="bg1"/>
              </a:gs>
              <a:gs pos="100000">
                <a:schemeClr val="hlink"/>
              </a:gs>
            </a:gsLst>
            <a:path path="shape">
              <a:fillToRect l="50000" t="50000" r="50000" b="50000"/>
            </a:path>
          </a:gradFill>
          <a:ln>
            <a:noFill/>
          </a:ln>
          <a:effectLst>
            <a:prstShdw prst="shdw11">
              <a:schemeClr val="bg2">
                <a:alpha val="5000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6504" name="Rectangle 21">
            <a:extLst>
              <a:ext uri="{FF2B5EF4-FFF2-40B4-BE49-F238E27FC236}">
                <a16:creationId xmlns:a16="http://schemas.microsoft.com/office/drawing/2014/main" id="{E7CA33A2-47F8-473B-874D-415E0F66C9D0}"/>
              </a:ext>
            </a:extLst>
          </p:cNvPr>
          <p:cNvSpPr>
            <a:spLocks noChangeArrowheads="1"/>
          </p:cNvSpPr>
          <p:nvPr/>
        </p:nvSpPr>
        <p:spPr bwMode="auto">
          <a:xfrm>
            <a:off x="2495551" y="2133601"/>
            <a:ext cx="7921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b="1"/>
              <a:t>MRI</a:t>
            </a:r>
            <a:r>
              <a:rPr lang="zh-CN" altLang="en-US" b="1">
                <a:latin typeface="宋体" panose="02010600030101010101" pitchFamily="2" charset="-122"/>
              </a:rPr>
              <a:t>显示脊髓的萎缩，偶尔可见大脑皮质的萎缩</a:t>
            </a:r>
          </a:p>
        </p:txBody>
      </p:sp>
      <p:sp>
        <p:nvSpPr>
          <p:cNvPr id="106505" name="Rectangle 22">
            <a:extLst>
              <a:ext uri="{FF2B5EF4-FFF2-40B4-BE49-F238E27FC236}">
                <a16:creationId xmlns:a16="http://schemas.microsoft.com/office/drawing/2014/main" id="{3593C9DB-547A-4559-98DE-FA6EE05A3618}"/>
              </a:ext>
            </a:extLst>
          </p:cNvPr>
          <p:cNvSpPr>
            <a:spLocks noChangeArrowheads="1"/>
          </p:cNvSpPr>
          <p:nvPr/>
        </p:nvSpPr>
        <p:spPr bwMode="auto">
          <a:xfrm>
            <a:off x="2568575" y="3286126"/>
            <a:ext cx="1970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电生理检查</a:t>
            </a:r>
          </a:p>
        </p:txBody>
      </p:sp>
      <p:sp>
        <p:nvSpPr>
          <p:cNvPr id="106506" name="Rectangle 23">
            <a:extLst>
              <a:ext uri="{FF2B5EF4-FFF2-40B4-BE49-F238E27FC236}">
                <a16:creationId xmlns:a16="http://schemas.microsoft.com/office/drawing/2014/main" id="{71310588-45DF-47FF-B86D-661302E48564}"/>
              </a:ext>
            </a:extLst>
          </p:cNvPr>
          <p:cNvSpPr>
            <a:spLocks noChangeArrowheads="1"/>
          </p:cNvSpPr>
          <p:nvPr/>
        </p:nvSpPr>
        <p:spPr bwMode="auto">
          <a:xfrm>
            <a:off x="2452689" y="3717925"/>
            <a:ext cx="76041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周围神经传导速度多正常</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下肢感觉诱发电位可见后索纤维传导延迟</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皮质诱发电位</a:t>
            </a:r>
          </a:p>
        </p:txBody>
      </p:sp>
      <p:sp>
        <p:nvSpPr>
          <p:cNvPr id="106507" name="Rectangle 24">
            <a:extLst>
              <a:ext uri="{FF2B5EF4-FFF2-40B4-BE49-F238E27FC236}">
                <a16:creationId xmlns:a16="http://schemas.microsoft.com/office/drawing/2014/main" id="{C4DD0EEF-ABE5-4559-B09F-9D466292DA53}"/>
              </a:ext>
            </a:extLst>
          </p:cNvPr>
          <p:cNvSpPr>
            <a:spLocks noChangeArrowheads="1"/>
          </p:cNvSpPr>
          <p:nvPr/>
        </p:nvSpPr>
        <p:spPr bwMode="auto">
          <a:xfrm>
            <a:off x="2798764" y="5013325"/>
            <a:ext cx="56022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b="1">
                <a:latin typeface="Arial" panose="020B0604020202020204" pitchFamily="34" charset="0"/>
              </a:rPr>
              <a:t>皮质脊髓束的传导速度减慢</a:t>
            </a:r>
          </a:p>
          <a:p>
            <a:pPr eaLnBrk="1" hangingPunct="1">
              <a:spcBef>
                <a:spcPct val="0"/>
              </a:spcBef>
              <a:buFont typeface="Arial" panose="020B0604020202020204" pitchFamily="34" charset="0"/>
              <a:buNone/>
            </a:pPr>
            <a:r>
              <a:rPr lang="zh-CN" altLang="en-US" b="1">
                <a:latin typeface="Arial" panose="020B0604020202020204" pitchFamily="34" charset="0"/>
              </a:rPr>
              <a:t>诱发电位波幅降低</a:t>
            </a:r>
          </a:p>
        </p:txBody>
      </p:sp>
      <p:grpSp>
        <p:nvGrpSpPr>
          <p:cNvPr id="106508" name="Group 28">
            <a:extLst>
              <a:ext uri="{FF2B5EF4-FFF2-40B4-BE49-F238E27FC236}">
                <a16:creationId xmlns:a16="http://schemas.microsoft.com/office/drawing/2014/main" id="{3AA8FFE3-894A-4CD9-8EA1-1E3D1E4DADF7}"/>
              </a:ext>
            </a:extLst>
          </p:cNvPr>
          <p:cNvGrpSpPr>
            <a:grpSpLocks/>
          </p:cNvGrpSpPr>
          <p:nvPr/>
        </p:nvGrpSpPr>
        <p:grpSpPr bwMode="auto">
          <a:xfrm>
            <a:off x="1774825" y="620713"/>
            <a:ext cx="7327900" cy="685800"/>
            <a:chOff x="144" y="384"/>
            <a:chExt cx="4616" cy="432"/>
          </a:xfrm>
        </p:grpSpPr>
        <p:sp>
          <p:nvSpPr>
            <p:cNvPr id="106509" name="Rectangle 29">
              <a:hlinkClick r:id="rId2" action="ppaction://hlinksldjump"/>
              <a:extLst>
                <a:ext uri="{FF2B5EF4-FFF2-40B4-BE49-F238E27FC236}">
                  <a16:creationId xmlns:a16="http://schemas.microsoft.com/office/drawing/2014/main" id="{0499DFF5-9F3F-4AC1-B25F-F85B9735AE7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106510" name="Picture 30" descr="图片1">
              <a:extLst>
                <a:ext uri="{FF2B5EF4-FFF2-40B4-BE49-F238E27FC236}">
                  <a16:creationId xmlns:a16="http://schemas.microsoft.com/office/drawing/2014/main" id="{74027E1B-A53D-474B-B6A1-7A409AC58695}"/>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a:extLst>
              <a:ext uri="{FF2B5EF4-FFF2-40B4-BE49-F238E27FC236}">
                <a16:creationId xmlns:a16="http://schemas.microsoft.com/office/drawing/2014/main" id="{0D487BE6-26A5-4C56-9E9D-876C1C21B27F}"/>
              </a:ext>
            </a:extLst>
          </p:cNvPr>
          <p:cNvGrpSpPr>
            <a:grpSpLocks/>
          </p:cNvGrpSpPr>
          <p:nvPr/>
        </p:nvGrpSpPr>
        <p:grpSpPr bwMode="auto">
          <a:xfrm>
            <a:off x="1524000" y="381000"/>
            <a:ext cx="228600" cy="6248400"/>
            <a:chOff x="0" y="240"/>
            <a:chExt cx="144" cy="3936"/>
          </a:xfrm>
        </p:grpSpPr>
        <p:grpSp>
          <p:nvGrpSpPr>
            <p:cNvPr id="107531" name="Group 3">
              <a:extLst>
                <a:ext uri="{FF2B5EF4-FFF2-40B4-BE49-F238E27FC236}">
                  <a16:creationId xmlns:a16="http://schemas.microsoft.com/office/drawing/2014/main" id="{856AFDBD-0EE0-42F3-BD4F-821DD2CD44CE}"/>
                </a:ext>
              </a:extLst>
            </p:cNvPr>
            <p:cNvGrpSpPr>
              <a:grpSpLocks/>
            </p:cNvGrpSpPr>
            <p:nvPr/>
          </p:nvGrpSpPr>
          <p:grpSpPr bwMode="auto">
            <a:xfrm>
              <a:off x="0" y="240"/>
              <a:ext cx="96" cy="3936"/>
              <a:chOff x="-8" y="768"/>
              <a:chExt cx="136" cy="3552"/>
            </a:xfrm>
          </p:grpSpPr>
          <p:sp>
            <p:nvSpPr>
              <p:cNvPr id="107533" name="Rectangle 4">
                <a:extLst>
                  <a:ext uri="{FF2B5EF4-FFF2-40B4-BE49-F238E27FC236}">
                    <a16:creationId xmlns:a16="http://schemas.microsoft.com/office/drawing/2014/main" id="{710CB823-3B19-4E9E-8393-499337740A8D}"/>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07534" name="Line 5">
                <a:extLst>
                  <a:ext uri="{FF2B5EF4-FFF2-40B4-BE49-F238E27FC236}">
                    <a16:creationId xmlns:a16="http://schemas.microsoft.com/office/drawing/2014/main" id="{DAA38B54-FE3F-4751-8D67-ABA3ECC2FF1F}"/>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7532" name="Line 18">
              <a:extLst>
                <a:ext uri="{FF2B5EF4-FFF2-40B4-BE49-F238E27FC236}">
                  <a16:creationId xmlns:a16="http://schemas.microsoft.com/office/drawing/2014/main" id="{20D5ED36-F68B-46F4-926A-A61A041DF7EF}"/>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07523" name="Group 7">
            <a:extLst>
              <a:ext uri="{FF2B5EF4-FFF2-40B4-BE49-F238E27FC236}">
                <a16:creationId xmlns:a16="http://schemas.microsoft.com/office/drawing/2014/main" id="{69EC474F-193A-45AE-A9AA-3237C46271C9}"/>
              </a:ext>
            </a:extLst>
          </p:cNvPr>
          <p:cNvGrpSpPr>
            <a:grpSpLocks/>
          </p:cNvGrpSpPr>
          <p:nvPr/>
        </p:nvGrpSpPr>
        <p:grpSpPr bwMode="auto">
          <a:xfrm>
            <a:off x="1752600" y="1371601"/>
            <a:ext cx="1822450" cy="519113"/>
            <a:chOff x="144" y="816"/>
            <a:chExt cx="2688" cy="342"/>
          </a:xfrm>
        </p:grpSpPr>
        <p:sp>
          <p:nvSpPr>
            <p:cNvPr id="107529" name="Rectangle 8">
              <a:extLst>
                <a:ext uri="{FF2B5EF4-FFF2-40B4-BE49-F238E27FC236}">
                  <a16:creationId xmlns:a16="http://schemas.microsoft.com/office/drawing/2014/main" id="{DD2C6094-B3A4-40A2-9891-45EB2749CF8E}"/>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临床诊断</a:t>
              </a:r>
            </a:p>
          </p:txBody>
        </p:sp>
        <p:sp>
          <p:nvSpPr>
            <p:cNvPr id="107530" name="Line 9">
              <a:extLst>
                <a:ext uri="{FF2B5EF4-FFF2-40B4-BE49-F238E27FC236}">
                  <a16:creationId xmlns:a16="http://schemas.microsoft.com/office/drawing/2014/main" id="{45C5FAA0-2124-403F-A883-ED67807CA64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07524" name="Rectangle 18">
            <a:extLst>
              <a:ext uri="{FF2B5EF4-FFF2-40B4-BE49-F238E27FC236}">
                <a16:creationId xmlns:a16="http://schemas.microsoft.com/office/drawing/2014/main" id="{6E604E8B-2B3C-43BF-95B2-B44279216E4E}"/>
              </a:ext>
            </a:extLst>
          </p:cNvPr>
          <p:cNvSpPr>
            <a:spLocks noChangeArrowheads="1"/>
          </p:cNvSpPr>
          <p:nvPr/>
        </p:nvSpPr>
        <p:spPr bwMode="auto">
          <a:xfrm>
            <a:off x="1847850" y="1989138"/>
            <a:ext cx="882015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家族史</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儿童期发病</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缓慢进行性双下肢无力</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肌张力增高、腱反射亢进、病理征阳性、剪刀样步态</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下肢远端轻度的振动觉减退</a:t>
            </a:r>
          </a:p>
        </p:txBody>
      </p:sp>
      <p:sp>
        <p:nvSpPr>
          <p:cNvPr id="107525" name="AutoShape 67">
            <a:extLst>
              <a:ext uri="{FF2B5EF4-FFF2-40B4-BE49-F238E27FC236}">
                <a16:creationId xmlns:a16="http://schemas.microsoft.com/office/drawing/2014/main" id="{57EFBA60-67C5-482B-B4B3-ED9BE9A90AD8}"/>
              </a:ext>
            </a:extLst>
          </p:cNvPr>
          <p:cNvSpPr>
            <a:spLocks noChangeArrowheads="1"/>
          </p:cNvSpPr>
          <p:nvPr/>
        </p:nvSpPr>
        <p:spPr bwMode="auto">
          <a:xfrm>
            <a:off x="3575051" y="4292601"/>
            <a:ext cx="4608513" cy="1439863"/>
          </a:xfrm>
          <a:prstGeom prst="roundRect">
            <a:avLst>
              <a:gd name="adj" fmla="val 16667"/>
            </a:avLst>
          </a:prstGeom>
          <a:gradFill rotWithShape="1">
            <a:gsLst>
              <a:gs pos="0">
                <a:srgbClr val="006666"/>
              </a:gs>
              <a:gs pos="100000">
                <a:srgbClr val="336699"/>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bg1"/>
                </a:solidFill>
                <a:latin typeface="Arial" panose="020B0604020202020204" pitchFamily="34" charset="0"/>
              </a:rPr>
              <a:t>根据是否伴有其它症状  </a:t>
            </a:r>
          </a:p>
          <a:p>
            <a:pPr eaLnBrk="1" hangingPunct="1">
              <a:spcBef>
                <a:spcPct val="0"/>
              </a:spcBef>
            </a:pPr>
            <a:r>
              <a:rPr lang="zh-CN" altLang="en-US" b="1">
                <a:solidFill>
                  <a:schemeClr val="bg1"/>
                </a:solidFill>
                <a:latin typeface="Arial" panose="020B0604020202020204" pitchFamily="34" charset="0"/>
              </a:rPr>
              <a:t>分为单纯型和复杂型   </a:t>
            </a:r>
          </a:p>
          <a:p>
            <a:pPr eaLnBrk="1" hangingPunct="1">
              <a:spcBef>
                <a:spcPct val="0"/>
              </a:spcBef>
            </a:pPr>
            <a:r>
              <a:rPr lang="zh-CN" altLang="en-US" b="1">
                <a:solidFill>
                  <a:schemeClr val="bg1"/>
                </a:solidFill>
                <a:latin typeface="Arial" panose="020B0604020202020204" pitchFamily="34" charset="0"/>
              </a:rPr>
              <a:t>根据基因诊断分型   </a:t>
            </a:r>
          </a:p>
        </p:txBody>
      </p:sp>
      <p:grpSp>
        <p:nvGrpSpPr>
          <p:cNvPr id="107526" name="Group 23">
            <a:extLst>
              <a:ext uri="{FF2B5EF4-FFF2-40B4-BE49-F238E27FC236}">
                <a16:creationId xmlns:a16="http://schemas.microsoft.com/office/drawing/2014/main" id="{825F874B-17F1-4FCC-BB80-0287CB1B2446}"/>
              </a:ext>
            </a:extLst>
          </p:cNvPr>
          <p:cNvGrpSpPr>
            <a:grpSpLocks/>
          </p:cNvGrpSpPr>
          <p:nvPr/>
        </p:nvGrpSpPr>
        <p:grpSpPr bwMode="auto">
          <a:xfrm>
            <a:off x="1774825" y="620713"/>
            <a:ext cx="7327900" cy="685800"/>
            <a:chOff x="144" y="384"/>
            <a:chExt cx="4616" cy="432"/>
          </a:xfrm>
        </p:grpSpPr>
        <p:sp>
          <p:nvSpPr>
            <p:cNvPr id="107527" name="Rectangle 24">
              <a:hlinkClick r:id="rId2" action="ppaction://hlinksldjump"/>
              <a:extLst>
                <a:ext uri="{FF2B5EF4-FFF2-40B4-BE49-F238E27FC236}">
                  <a16:creationId xmlns:a16="http://schemas.microsoft.com/office/drawing/2014/main" id="{BD458476-B090-4F1D-820D-DA4FDBD5986D}"/>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107528" name="Picture 25" descr="图片1">
              <a:extLst>
                <a:ext uri="{FF2B5EF4-FFF2-40B4-BE49-F238E27FC236}">
                  <a16:creationId xmlns:a16="http://schemas.microsoft.com/office/drawing/2014/main" id="{79BF3136-9EC5-4D23-9F98-2650B4574FC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18">
            <a:extLst>
              <a:ext uri="{FF2B5EF4-FFF2-40B4-BE49-F238E27FC236}">
                <a16:creationId xmlns:a16="http://schemas.microsoft.com/office/drawing/2014/main" id="{3927FBCB-82CF-4A33-B46B-CF5A8F8A3335}"/>
              </a:ext>
            </a:extLst>
          </p:cNvPr>
          <p:cNvGrpSpPr>
            <a:grpSpLocks/>
          </p:cNvGrpSpPr>
          <p:nvPr/>
        </p:nvGrpSpPr>
        <p:grpSpPr bwMode="auto">
          <a:xfrm>
            <a:off x="3305176" y="1989139"/>
            <a:ext cx="5311775" cy="688975"/>
            <a:chOff x="720" y="1392"/>
            <a:chExt cx="4058" cy="480"/>
          </a:xfrm>
        </p:grpSpPr>
        <p:sp>
          <p:nvSpPr>
            <p:cNvPr id="420883" name="AutoShape 19">
              <a:extLst>
                <a:ext uri="{FF2B5EF4-FFF2-40B4-BE49-F238E27FC236}">
                  <a16:creationId xmlns:a16="http://schemas.microsoft.com/office/drawing/2014/main" id="{4174563D-ED35-4F19-A32C-B66C1730BD1F}"/>
                </a:ext>
              </a:extLst>
            </p:cNvPr>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a:noFill/>
            </a:ln>
            <a:effectLst/>
          </p:spPr>
          <p:txBody>
            <a:bodyPr wrap="none" anchor="ctr"/>
            <a:lstStyle/>
            <a:p>
              <a:pPr>
                <a:defRPr/>
              </a:pPr>
              <a:endParaRPr lang="zh-CN" altLang="en-US"/>
            </a:p>
          </p:txBody>
        </p:sp>
        <p:grpSp>
          <p:nvGrpSpPr>
            <p:cNvPr id="108564" name="Group 20">
              <a:extLst>
                <a:ext uri="{FF2B5EF4-FFF2-40B4-BE49-F238E27FC236}">
                  <a16:creationId xmlns:a16="http://schemas.microsoft.com/office/drawing/2014/main" id="{3E28B1A3-7A50-4C16-9FE9-039FD11F8E4C}"/>
                </a:ext>
              </a:extLst>
            </p:cNvPr>
            <p:cNvGrpSpPr>
              <a:grpSpLocks/>
            </p:cNvGrpSpPr>
            <p:nvPr/>
          </p:nvGrpSpPr>
          <p:grpSpPr bwMode="auto">
            <a:xfrm>
              <a:off x="730" y="1407"/>
              <a:ext cx="4043" cy="444"/>
              <a:chOff x="744" y="1407"/>
              <a:chExt cx="3988" cy="444"/>
            </a:xfrm>
          </p:grpSpPr>
          <p:sp>
            <p:nvSpPr>
              <p:cNvPr id="420885" name="AutoShape 21">
                <a:extLst>
                  <a:ext uri="{FF2B5EF4-FFF2-40B4-BE49-F238E27FC236}">
                    <a16:creationId xmlns:a16="http://schemas.microsoft.com/office/drawing/2014/main" id="{605B1761-070B-4618-B86C-978C3FA7C107}"/>
                  </a:ext>
                </a:extLst>
              </p:cNvPr>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a:noFill/>
              </a:ln>
              <a:effectLst/>
            </p:spPr>
            <p:txBody>
              <a:bodyPr wrap="none" anchor="ctr"/>
              <a:lstStyle/>
              <a:p>
                <a:pPr>
                  <a:defRPr/>
                </a:pPr>
                <a:endParaRPr lang="zh-CN" altLang="en-US"/>
              </a:p>
            </p:txBody>
          </p:sp>
          <p:sp>
            <p:nvSpPr>
              <p:cNvPr id="420886" name="AutoShape 22">
                <a:extLst>
                  <a:ext uri="{FF2B5EF4-FFF2-40B4-BE49-F238E27FC236}">
                    <a16:creationId xmlns:a16="http://schemas.microsoft.com/office/drawing/2014/main" id="{C3D11E7F-FAA8-4963-ACA3-1AF1CEB193ED}"/>
                  </a:ext>
                </a:extLst>
              </p:cNvPr>
              <p:cNvSpPr>
                <a:spLocks noChangeArrowheads="1"/>
              </p:cNvSpPr>
              <p:nvPr/>
            </p:nvSpPr>
            <p:spPr bwMode="gray">
              <a:xfrm>
                <a:off x="744" y="1407"/>
                <a:ext cx="3988" cy="115"/>
              </a:xfrm>
              <a:prstGeom prst="roundRect">
                <a:avLst>
                  <a:gd name="adj" fmla="val 50000"/>
                </a:avLst>
              </a:prstGeom>
              <a:gradFill rotWithShape="1">
                <a:gsLst>
                  <a:gs pos="0">
                    <a:schemeClr val="hlink">
                      <a:gamma/>
                      <a:tint val="0"/>
                      <a:invGamma/>
                    </a:schemeClr>
                  </a:gs>
                  <a:gs pos="100000">
                    <a:schemeClr val="hlink">
                      <a:alpha val="0"/>
                    </a:schemeClr>
                  </a:gs>
                </a:gsLst>
                <a:lin ang="5400000" scaled="1"/>
              </a:gradFill>
              <a:ln>
                <a:noFill/>
              </a:ln>
              <a:effectLst/>
            </p:spPr>
            <p:txBody>
              <a:bodyPr wrap="none" anchor="ctr"/>
              <a:lstStyle/>
              <a:p>
                <a:pPr>
                  <a:defRPr/>
                </a:pPr>
                <a:endParaRPr lang="zh-CN" altLang="en-US"/>
              </a:p>
            </p:txBody>
          </p:sp>
        </p:grpSp>
      </p:grpSp>
      <p:grpSp>
        <p:nvGrpSpPr>
          <p:cNvPr id="108547" name="Group 2">
            <a:extLst>
              <a:ext uri="{FF2B5EF4-FFF2-40B4-BE49-F238E27FC236}">
                <a16:creationId xmlns:a16="http://schemas.microsoft.com/office/drawing/2014/main" id="{68FC61C6-B9ED-4BF4-BC27-040942776529}"/>
              </a:ext>
            </a:extLst>
          </p:cNvPr>
          <p:cNvGrpSpPr>
            <a:grpSpLocks/>
          </p:cNvGrpSpPr>
          <p:nvPr/>
        </p:nvGrpSpPr>
        <p:grpSpPr bwMode="auto">
          <a:xfrm>
            <a:off x="1524000" y="381000"/>
            <a:ext cx="228600" cy="6248400"/>
            <a:chOff x="0" y="240"/>
            <a:chExt cx="144" cy="3936"/>
          </a:xfrm>
        </p:grpSpPr>
        <p:grpSp>
          <p:nvGrpSpPr>
            <p:cNvPr id="108559" name="Group 3">
              <a:extLst>
                <a:ext uri="{FF2B5EF4-FFF2-40B4-BE49-F238E27FC236}">
                  <a16:creationId xmlns:a16="http://schemas.microsoft.com/office/drawing/2014/main" id="{E7DB9F8A-C8D1-41A6-972B-E3A811DF7866}"/>
                </a:ext>
              </a:extLst>
            </p:cNvPr>
            <p:cNvGrpSpPr>
              <a:grpSpLocks/>
            </p:cNvGrpSpPr>
            <p:nvPr/>
          </p:nvGrpSpPr>
          <p:grpSpPr bwMode="auto">
            <a:xfrm>
              <a:off x="0" y="240"/>
              <a:ext cx="96" cy="3936"/>
              <a:chOff x="-8" y="768"/>
              <a:chExt cx="136" cy="3552"/>
            </a:xfrm>
          </p:grpSpPr>
          <p:sp>
            <p:nvSpPr>
              <p:cNvPr id="108561" name="Rectangle 4">
                <a:extLst>
                  <a:ext uri="{FF2B5EF4-FFF2-40B4-BE49-F238E27FC236}">
                    <a16:creationId xmlns:a16="http://schemas.microsoft.com/office/drawing/2014/main" id="{D03EF31B-0533-47C7-B66E-8D9D8DC2D1C1}"/>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08562" name="Line 5">
                <a:extLst>
                  <a:ext uri="{FF2B5EF4-FFF2-40B4-BE49-F238E27FC236}">
                    <a16:creationId xmlns:a16="http://schemas.microsoft.com/office/drawing/2014/main" id="{0D8C05FE-42CD-4038-9CDC-A2111065729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8560" name="Line 18">
              <a:extLst>
                <a:ext uri="{FF2B5EF4-FFF2-40B4-BE49-F238E27FC236}">
                  <a16:creationId xmlns:a16="http://schemas.microsoft.com/office/drawing/2014/main" id="{FAD4B567-EDAC-4D38-8B12-A5CC6B1E864A}"/>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08548" name="Group 7">
            <a:extLst>
              <a:ext uri="{FF2B5EF4-FFF2-40B4-BE49-F238E27FC236}">
                <a16:creationId xmlns:a16="http://schemas.microsoft.com/office/drawing/2014/main" id="{2452C196-BCC3-4A29-BE22-0C4DDAD17FAE}"/>
              </a:ext>
            </a:extLst>
          </p:cNvPr>
          <p:cNvGrpSpPr>
            <a:grpSpLocks/>
          </p:cNvGrpSpPr>
          <p:nvPr/>
        </p:nvGrpSpPr>
        <p:grpSpPr bwMode="auto">
          <a:xfrm>
            <a:off x="1752600" y="1371601"/>
            <a:ext cx="1822450" cy="519113"/>
            <a:chOff x="144" y="816"/>
            <a:chExt cx="2688" cy="342"/>
          </a:xfrm>
        </p:grpSpPr>
        <p:sp>
          <p:nvSpPr>
            <p:cNvPr id="108557" name="Rectangle 8">
              <a:extLst>
                <a:ext uri="{FF2B5EF4-FFF2-40B4-BE49-F238E27FC236}">
                  <a16:creationId xmlns:a16="http://schemas.microsoft.com/office/drawing/2014/main" id="{F055127A-3010-4291-9964-087D1A17E6FD}"/>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solidFill>
                    <a:schemeClr val="tx2"/>
                  </a:solidFill>
                </a:rPr>
                <a:t>鉴别诊断</a:t>
              </a:r>
            </a:p>
          </p:txBody>
        </p:sp>
        <p:sp>
          <p:nvSpPr>
            <p:cNvPr id="108558" name="Line 9">
              <a:extLst>
                <a:ext uri="{FF2B5EF4-FFF2-40B4-BE49-F238E27FC236}">
                  <a16:creationId xmlns:a16="http://schemas.microsoft.com/office/drawing/2014/main" id="{6466F5D0-0BE4-4E70-9664-96DD486CD160}"/>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08549" name="Rectangle 12">
            <a:extLst>
              <a:ext uri="{FF2B5EF4-FFF2-40B4-BE49-F238E27FC236}">
                <a16:creationId xmlns:a16="http://schemas.microsoft.com/office/drawing/2014/main" id="{376E3F19-6CB3-4FA8-A5FF-0A0217EEC97D}"/>
              </a:ext>
            </a:extLst>
          </p:cNvPr>
          <p:cNvSpPr>
            <a:spLocks noChangeArrowheads="1"/>
          </p:cNvSpPr>
          <p:nvPr/>
        </p:nvSpPr>
        <p:spPr bwMode="auto">
          <a:xfrm>
            <a:off x="3073400" y="5661026"/>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endParaRPr lang="zh-CN" altLang="zh-CN" b="1">
              <a:latin typeface="Arial" panose="020B0604020202020204" pitchFamily="34" charset="0"/>
            </a:endParaRPr>
          </a:p>
        </p:txBody>
      </p:sp>
      <p:sp>
        <p:nvSpPr>
          <p:cNvPr id="108550" name="Rectangle 14">
            <a:extLst>
              <a:ext uri="{FF2B5EF4-FFF2-40B4-BE49-F238E27FC236}">
                <a16:creationId xmlns:a16="http://schemas.microsoft.com/office/drawing/2014/main" id="{ECD06ED3-0FDF-4F76-9206-C729F4FF3018}"/>
              </a:ext>
            </a:extLst>
          </p:cNvPr>
          <p:cNvSpPr>
            <a:spLocks noChangeArrowheads="1"/>
          </p:cNvSpPr>
          <p:nvPr/>
        </p:nvSpPr>
        <p:spPr bwMode="auto">
          <a:xfrm>
            <a:off x="2855914" y="2565401"/>
            <a:ext cx="6264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脊髓和枕骨大孔附近缓慢生长的肿瘤</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颈椎病</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脊髓型多发性硬化</a:t>
            </a:r>
          </a:p>
          <a:p>
            <a:pPr eaLnBrk="1" hangingPunct="1">
              <a:spcBef>
                <a:spcPct val="0"/>
              </a:spcBef>
              <a:buClr>
                <a:schemeClr val="hlink"/>
              </a:buClr>
              <a:buFont typeface="Wingdings" panose="05000000000000000000" pitchFamily="2" charset="2"/>
              <a:buChar char="Ø"/>
            </a:pPr>
            <a:r>
              <a:rPr lang="en-US" altLang="zh-CN" b="1">
                <a:latin typeface="Arial" panose="020B0604020202020204" pitchFamily="34" charset="0"/>
              </a:rPr>
              <a:t>Arnold-Chiari </a:t>
            </a:r>
            <a:r>
              <a:rPr lang="zh-CN" altLang="en-US" b="1">
                <a:latin typeface="Arial" panose="020B0604020202020204" pitchFamily="34" charset="0"/>
              </a:rPr>
              <a:t>畸形</a:t>
            </a:r>
          </a:p>
        </p:txBody>
      </p:sp>
      <p:sp>
        <p:nvSpPr>
          <p:cNvPr id="108551" name="Rectangle 15">
            <a:extLst>
              <a:ext uri="{FF2B5EF4-FFF2-40B4-BE49-F238E27FC236}">
                <a16:creationId xmlns:a16="http://schemas.microsoft.com/office/drawing/2014/main" id="{F66A3836-B03B-42EE-B286-9E5E91DB5DC8}"/>
              </a:ext>
            </a:extLst>
          </p:cNvPr>
          <p:cNvSpPr>
            <a:spLocks noChangeArrowheads="1"/>
          </p:cNvSpPr>
          <p:nvPr/>
        </p:nvSpPr>
        <p:spPr bwMode="auto">
          <a:xfrm>
            <a:off x="2855914" y="4292601"/>
            <a:ext cx="5761037"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维生素</a:t>
            </a:r>
            <a:r>
              <a:rPr lang="en-US" altLang="zh-CN" b="1">
                <a:latin typeface="Arial" panose="020B0604020202020204" pitchFamily="34" charset="0"/>
              </a:rPr>
              <a:t>B12</a:t>
            </a:r>
            <a:r>
              <a:rPr lang="zh-CN" altLang="en-US" b="1">
                <a:latin typeface="Arial" panose="020B0604020202020204" pitchFamily="34" charset="0"/>
              </a:rPr>
              <a:t>和维生素</a:t>
            </a:r>
            <a:r>
              <a:rPr lang="en-US" altLang="zh-CN" b="1">
                <a:latin typeface="Arial" panose="020B0604020202020204" pitchFamily="34" charset="0"/>
              </a:rPr>
              <a:t>E</a:t>
            </a:r>
            <a:r>
              <a:rPr lang="zh-CN" altLang="en-US" b="1">
                <a:latin typeface="Arial" panose="020B0604020202020204" pitchFamily="34" charset="0"/>
              </a:rPr>
              <a:t>缺乏症</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脑白质营养不良</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精氨酸酶缺乏症</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多巴反应性肌张力障碍</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僵人综合征</a:t>
            </a:r>
          </a:p>
        </p:txBody>
      </p:sp>
      <p:sp>
        <p:nvSpPr>
          <p:cNvPr id="108552" name="Rectangle 16">
            <a:extLst>
              <a:ext uri="{FF2B5EF4-FFF2-40B4-BE49-F238E27FC236}">
                <a16:creationId xmlns:a16="http://schemas.microsoft.com/office/drawing/2014/main" id="{88097270-B007-40AD-A993-AE439667C61C}"/>
              </a:ext>
            </a:extLst>
          </p:cNvPr>
          <p:cNvSpPr>
            <a:spLocks noChangeArrowheads="1"/>
          </p:cNvSpPr>
          <p:nvPr/>
        </p:nvSpPr>
        <p:spPr bwMode="auto">
          <a:xfrm>
            <a:off x="6672264" y="2992439"/>
            <a:ext cx="30956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慢性脊髓炎</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原发性侧索硬化</a:t>
            </a:r>
          </a:p>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脊髓空洞症</a:t>
            </a:r>
          </a:p>
        </p:txBody>
      </p:sp>
      <p:sp>
        <p:nvSpPr>
          <p:cNvPr id="108553" name="Rectangle 23">
            <a:extLst>
              <a:ext uri="{FF2B5EF4-FFF2-40B4-BE49-F238E27FC236}">
                <a16:creationId xmlns:a16="http://schemas.microsoft.com/office/drawing/2014/main" id="{3C620612-60DB-4265-AFD4-52FA078AF8E1}"/>
              </a:ext>
            </a:extLst>
          </p:cNvPr>
          <p:cNvSpPr>
            <a:spLocks noChangeArrowheads="1"/>
          </p:cNvSpPr>
          <p:nvPr/>
        </p:nvSpPr>
        <p:spPr bwMode="auto">
          <a:xfrm>
            <a:off x="4491038" y="2052638"/>
            <a:ext cx="3040062"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solidFill>
                  <a:schemeClr val="tx2"/>
                </a:solidFill>
              </a:rPr>
              <a:t>与以下疾病鉴别    </a:t>
            </a:r>
          </a:p>
        </p:txBody>
      </p:sp>
      <p:grpSp>
        <p:nvGrpSpPr>
          <p:cNvPr id="108554" name="Group 27">
            <a:extLst>
              <a:ext uri="{FF2B5EF4-FFF2-40B4-BE49-F238E27FC236}">
                <a16:creationId xmlns:a16="http://schemas.microsoft.com/office/drawing/2014/main" id="{FA0ABB38-F2C2-4DFC-9D11-A36D223FAEBF}"/>
              </a:ext>
            </a:extLst>
          </p:cNvPr>
          <p:cNvGrpSpPr>
            <a:grpSpLocks/>
          </p:cNvGrpSpPr>
          <p:nvPr/>
        </p:nvGrpSpPr>
        <p:grpSpPr bwMode="auto">
          <a:xfrm>
            <a:off x="1774825" y="620713"/>
            <a:ext cx="7327900" cy="685800"/>
            <a:chOff x="144" y="384"/>
            <a:chExt cx="4616" cy="432"/>
          </a:xfrm>
        </p:grpSpPr>
        <p:sp>
          <p:nvSpPr>
            <p:cNvPr id="108555" name="Rectangle 28">
              <a:hlinkClick r:id="rId2" action="ppaction://hlinksldjump"/>
              <a:extLst>
                <a:ext uri="{FF2B5EF4-FFF2-40B4-BE49-F238E27FC236}">
                  <a16:creationId xmlns:a16="http://schemas.microsoft.com/office/drawing/2014/main" id="{BE72AFAC-04BF-4F4B-9D11-3EE21417A896}"/>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108556" name="Picture 29" descr="图片1">
              <a:extLst>
                <a:ext uri="{FF2B5EF4-FFF2-40B4-BE49-F238E27FC236}">
                  <a16:creationId xmlns:a16="http://schemas.microsoft.com/office/drawing/2014/main" id="{3F691B5D-9CE2-4A26-8462-A67C3CF6D28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a:extLst>
              <a:ext uri="{FF2B5EF4-FFF2-40B4-BE49-F238E27FC236}">
                <a16:creationId xmlns:a16="http://schemas.microsoft.com/office/drawing/2014/main" id="{16D2189C-B49E-44C3-B92C-7B56C3147C85}"/>
              </a:ext>
            </a:extLst>
          </p:cNvPr>
          <p:cNvGrpSpPr>
            <a:grpSpLocks/>
          </p:cNvGrpSpPr>
          <p:nvPr/>
        </p:nvGrpSpPr>
        <p:grpSpPr bwMode="auto">
          <a:xfrm>
            <a:off x="1524000" y="381000"/>
            <a:ext cx="228600" cy="6248400"/>
            <a:chOff x="0" y="240"/>
            <a:chExt cx="144" cy="3936"/>
          </a:xfrm>
        </p:grpSpPr>
        <p:grpSp>
          <p:nvGrpSpPr>
            <p:cNvPr id="20508" name="Group 3">
              <a:extLst>
                <a:ext uri="{FF2B5EF4-FFF2-40B4-BE49-F238E27FC236}">
                  <a16:creationId xmlns:a16="http://schemas.microsoft.com/office/drawing/2014/main" id="{4A0F25DD-0845-45F7-8B97-C2C7BCDDAE64}"/>
                </a:ext>
              </a:extLst>
            </p:cNvPr>
            <p:cNvGrpSpPr>
              <a:grpSpLocks/>
            </p:cNvGrpSpPr>
            <p:nvPr/>
          </p:nvGrpSpPr>
          <p:grpSpPr bwMode="auto">
            <a:xfrm>
              <a:off x="0" y="240"/>
              <a:ext cx="96" cy="3936"/>
              <a:chOff x="-8" y="768"/>
              <a:chExt cx="136" cy="3552"/>
            </a:xfrm>
          </p:grpSpPr>
          <p:sp>
            <p:nvSpPr>
              <p:cNvPr id="20510" name="Rectangle 4">
                <a:extLst>
                  <a:ext uri="{FF2B5EF4-FFF2-40B4-BE49-F238E27FC236}">
                    <a16:creationId xmlns:a16="http://schemas.microsoft.com/office/drawing/2014/main" id="{F2433633-ADD7-47A8-B51F-F78265100C9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20511" name="Line 5">
                <a:extLst>
                  <a:ext uri="{FF2B5EF4-FFF2-40B4-BE49-F238E27FC236}">
                    <a16:creationId xmlns:a16="http://schemas.microsoft.com/office/drawing/2014/main" id="{3E359AC5-ED02-4AC8-A200-0915AD56B11A}"/>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0509" name="Line 18">
              <a:extLst>
                <a:ext uri="{FF2B5EF4-FFF2-40B4-BE49-F238E27FC236}">
                  <a16:creationId xmlns:a16="http://schemas.microsoft.com/office/drawing/2014/main" id="{328CB0D2-1808-4744-B7BC-8CD1EAE64B5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20483" name="Group 28">
            <a:extLst>
              <a:ext uri="{FF2B5EF4-FFF2-40B4-BE49-F238E27FC236}">
                <a16:creationId xmlns:a16="http://schemas.microsoft.com/office/drawing/2014/main" id="{9BB9973F-7BCC-4DE4-A31E-7FCE27F377B2}"/>
              </a:ext>
            </a:extLst>
          </p:cNvPr>
          <p:cNvGrpSpPr>
            <a:grpSpLocks/>
          </p:cNvGrpSpPr>
          <p:nvPr/>
        </p:nvGrpSpPr>
        <p:grpSpPr bwMode="auto">
          <a:xfrm>
            <a:off x="1752601" y="1371601"/>
            <a:ext cx="2830513" cy="519113"/>
            <a:chOff x="144" y="816"/>
            <a:chExt cx="2688" cy="342"/>
          </a:xfrm>
        </p:grpSpPr>
        <p:sp>
          <p:nvSpPr>
            <p:cNvPr id="20506" name="Rectangle 29">
              <a:extLst>
                <a:ext uri="{FF2B5EF4-FFF2-40B4-BE49-F238E27FC236}">
                  <a16:creationId xmlns:a16="http://schemas.microsoft.com/office/drawing/2014/main" id="{8997606C-8BE4-49D8-B942-CCFB15C74FFA}"/>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常见的单基因病   </a:t>
              </a:r>
            </a:p>
          </p:txBody>
        </p:sp>
        <p:sp>
          <p:nvSpPr>
            <p:cNvPr id="20507" name="Line 30">
              <a:extLst>
                <a:ext uri="{FF2B5EF4-FFF2-40B4-BE49-F238E27FC236}">
                  <a16:creationId xmlns:a16="http://schemas.microsoft.com/office/drawing/2014/main" id="{8BB14A40-1562-4530-83DC-F05DBF7B596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20484" name="Group 50">
            <a:extLst>
              <a:ext uri="{FF2B5EF4-FFF2-40B4-BE49-F238E27FC236}">
                <a16:creationId xmlns:a16="http://schemas.microsoft.com/office/drawing/2014/main" id="{AA5BAF5D-B29E-4275-8A1F-F6D67A75E5E5}"/>
              </a:ext>
            </a:extLst>
          </p:cNvPr>
          <p:cNvGrpSpPr>
            <a:grpSpLocks/>
          </p:cNvGrpSpPr>
          <p:nvPr/>
        </p:nvGrpSpPr>
        <p:grpSpPr bwMode="auto">
          <a:xfrm>
            <a:off x="1981201" y="1962150"/>
            <a:ext cx="8564563" cy="4419600"/>
            <a:chOff x="288" y="1236"/>
            <a:chExt cx="5395" cy="2784"/>
          </a:xfrm>
        </p:grpSpPr>
        <p:sp>
          <p:nvSpPr>
            <p:cNvPr id="343072" name="AutoShape 32">
              <a:extLst>
                <a:ext uri="{FF2B5EF4-FFF2-40B4-BE49-F238E27FC236}">
                  <a16:creationId xmlns:a16="http://schemas.microsoft.com/office/drawing/2014/main" id="{922F10E8-1058-4FCD-B134-2895BF51B3D8}"/>
                </a:ext>
              </a:extLst>
            </p:cNvPr>
            <p:cNvSpPr>
              <a:spLocks noChangeArrowheads="1"/>
            </p:cNvSpPr>
            <p:nvPr/>
          </p:nvSpPr>
          <p:spPr bwMode="gray">
            <a:xfrm>
              <a:off x="2243" y="2233"/>
              <a:ext cx="3438" cy="822"/>
            </a:xfrm>
            <a:prstGeom prst="roundRect">
              <a:avLst>
                <a:gd name="adj" fmla="val 11505"/>
              </a:avLst>
            </a:prstGeom>
            <a:gradFill rotWithShape="1">
              <a:gsLst>
                <a:gs pos="0">
                  <a:schemeClr val="folHlink"/>
                </a:gs>
                <a:gs pos="100000">
                  <a:schemeClr val="folHlink">
                    <a:gamma/>
                    <a:shade val="46275"/>
                    <a:invGamma/>
                    <a:alpha val="0"/>
                  </a:schemeClr>
                </a:gs>
              </a:gsLst>
              <a:lin ang="0" scaled="1"/>
            </a:gradFill>
            <a:ln>
              <a:noFill/>
            </a:ln>
            <a:effectLst/>
          </p:spPr>
          <p:txBody>
            <a:bodyPr wrap="none" anchor="ctr"/>
            <a:lstStyle/>
            <a:p>
              <a:pPr>
                <a:defRPr/>
              </a:pPr>
              <a:endParaRPr lang="zh-CN" altLang="en-US"/>
            </a:p>
          </p:txBody>
        </p:sp>
        <p:sp>
          <p:nvSpPr>
            <p:cNvPr id="20489" name="AutoShape 33">
              <a:extLst>
                <a:ext uri="{FF2B5EF4-FFF2-40B4-BE49-F238E27FC236}">
                  <a16:creationId xmlns:a16="http://schemas.microsoft.com/office/drawing/2014/main" id="{514F21E4-EF2C-4599-95BA-7B06AB001F6F}"/>
                </a:ext>
              </a:extLst>
            </p:cNvPr>
            <p:cNvSpPr>
              <a:spLocks noChangeArrowheads="1"/>
            </p:cNvSpPr>
            <p:nvPr/>
          </p:nvSpPr>
          <p:spPr bwMode="gray">
            <a:xfrm>
              <a:off x="2496" y="2514"/>
              <a:ext cx="237" cy="217"/>
            </a:xfrm>
            <a:prstGeom prst="rightArrow">
              <a:avLst>
                <a:gd name="adj1" fmla="val 50000"/>
                <a:gd name="adj2" fmla="val 45507"/>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43074" name="AutoShape 34">
              <a:extLst>
                <a:ext uri="{FF2B5EF4-FFF2-40B4-BE49-F238E27FC236}">
                  <a16:creationId xmlns:a16="http://schemas.microsoft.com/office/drawing/2014/main" id="{78398E92-49F0-4E0A-9C7E-01C1569246A0}"/>
                </a:ext>
              </a:extLst>
            </p:cNvPr>
            <p:cNvSpPr>
              <a:spLocks noChangeArrowheads="1"/>
            </p:cNvSpPr>
            <p:nvPr/>
          </p:nvSpPr>
          <p:spPr bwMode="ltGray">
            <a:xfrm>
              <a:off x="288" y="3192"/>
              <a:ext cx="5395" cy="828"/>
            </a:xfrm>
            <a:prstGeom prst="roundRect">
              <a:avLst>
                <a:gd name="adj" fmla="val 11505"/>
              </a:avLst>
            </a:prstGeom>
            <a:gradFill rotWithShape="1">
              <a:gsLst>
                <a:gs pos="0">
                  <a:schemeClr val="accent2"/>
                </a:gs>
                <a:gs pos="100000">
                  <a:schemeClr val="accent2">
                    <a:gamma/>
                    <a:shade val="46275"/>
                    <a:invGamma/>
                    <a:alpha val="0"/>
                  </a:schemeClr>
                </a:gs>
              </a:gsLst>
              <a:lin ang="0" scaled="1"/>
            </a:gradFill>
            <a:ln>
              <a:noFill/>
            </a:ln>
            <a:effectLst/>
          </p:spPr>
          <p:txBody>
            <a:bodyPr wrap="none" anchor="ctr"/>
            <a:lstStyle/>
            <a:p>
              <a:pPr>
                <a:defRPr/>
              </a:pPr>
              <a:endParaRPr lang="zh-CN" altLang="en-US"/>
            </a:p>
          </p:txBody>
        </p:sp>
        <p:sp>
          <p:nvSpPr>
            <p:cNvPr id="20491" name="AutoShape 35">
              <a:extLst>
                <a:ext uri="{FF2B5EF4-FFF2-40B4-BE49-F238E27FC236}">
                  <a16:creationId xmlns:a16="http://schemas.microsoft.com/office/drawing/2014/main" id="{FAB99975-A496-4D55-980D-85540E2E07EC}"/>
                </a:ext>
              </a:extLst>
            </p:cNvPr>
            <p:cNvSpPr>
              <a:spLocks noChangeArrowheads="1"/>
            </p:cNvSpPr>
            <p:nvPr/>
          </p:nvSpPr>
          <p:spPr bwMode="gray">
            <a:xfrm>
              <a:off x="2448" y="3485"/>
              <a:ext cx="387" cy="219"/>
            </a:xfrm>
            <a:prstGeom prst="rightArrow">
              <a:avLst>
                <a:gd name="adj1" fmla="val 50000"/>
                <a:gd name="adj2" fmla="val 73630"/>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43076" name="AutoShape 36">
              <a:extLst>
                <a:ext uri="{FF2B5EF4-FFF2-40B4-BE49-F238E27FC236}">
                  <a16:creationId xmlns:a16="http://schemas.microsoft.com/office/drawing/2014/main" id="{41365530-B774-422B-96FB-D4D4E2BB8274}"/>
                </a:ext>
              </a:extLst>
            </p:cNvPr>
            <p:cNvSpPr>
              <a:spLocks noChangeArrowheads="1"/>
            </p:cNvSpPr>
            <p:nvPr/>
          </p:nvSpPr>
          <p:spPr bwMode="gray">
            <a:xfrm>
              <a:off x="2243" y="1291"/>
              <a:ext cx="3438" cy="822"/>
            </a:xfrm>
            <a:prstGeom prst="roundRect">
              <a:avLst>
                <a:gd name="adj" fmla="val 11505"/>
              </a:avLst>
            </a:prstGeom>
            <a:gradFill rotWithShape="1">
              <a:gsLst>
                <a:gs pos="0">
                  <a:schemeClr val="hlink">
                    <a:alpha val="80000"/>
                  </a:schemeClr>
                </a:gs>
                <a:gs pos="100000">
                  <a:schemeClr val="hlink">
                    <a:gamma/>
                    <a:shade val="46275"/>
                    <a:invGamma/>
                    <a:alpha val="0"/>
                  </a:schemeClr>
                </a:gs>
              </a:gsLst>
              <a:lin ang="0" scaled="1"/>
            </a:gradFill>
            <a:ln>
              <a:noFill/>
            </a:ln>
            <a:effectLst/>
          </p:spPr>
          <p:txBody>
            <a:bodyPr wrap="none" anchor="ctr"/>
            <a:lstStyle/>
            <a:p>
              <a:pPr>
                <a:defRPr/>
              </a:pPr>
              <a:endParaRPr lang="zh-CN" altLang="en-US"/>
            </a:p>
          </p:txBody>
        </p:sp>
        <p:sp>
          <p:nvSpPr>
            <p:cNvPr id="20493" name="AutoShape 37">
              <a:extLst>
                <a:ext uri="{FF2B5EF4-FFF2-40B4-BE49-F238E27FC236}">
                  <a16:creationId xmlns:a16="http://schemas.microsoft.com/office/drawing/2014/main" id="{5E1909A2-6F2F-48F3-BDAD-BA9D3D44A71A}"/>
                </a:ext>
              </a:extLst>
            </p:cNvPr>
            <p:cNvSpPr>
              <a:spLocks noChangeArrowheads="1"/>
            </p:cNvSpPr>
            <p:nvPr/>
          </p:nvSpPr>
          <p:spPr bwMode="gray">
            <a:xfrm>
              <a:off x="2496" y="1572"/>
              <a:ext cx="237" cy="217"/>
            </a:xfrm>
            <a:prstGeom prst="rightArrow">
              <a:avLst>
                <a:gd name="adj1" fmla="val 50000"/>
                <a:gd name="adj2" fmla="val 45507"/>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43078" name="AutoShape 38">
              <a:extLst>
                <a:ext uri="{FF2B5EF4-FFF2-40B4-BE49-F238E27FC236}">
                  <a16:creationId xmlns:a16="http://schemas.microsoft.com/office/drawing/2014/main" id="{4D8EC38D-4EEF-424E-96F0-478083C741CF}"/>
                </a:ext>
              </a:extLst>
            </p:cNvPr>
            <p:cNvSpPr>
              <a:spLocks noChangeArrowheads="1"/>
            </p:cNvSpPr>
            <p:nvPr/>
          </p:nvSpPr>
          <p:spPr bwMode="gray">
            <a:xfrm>
              <a:off x="295" y="1281"/>
              <a:ext cx="2313" cy="818"/>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343079" name="Freeform 39">
              <a:extLst>
                <a:ext uri="{FF2B5EF4-FFF2-40B4-BE49-F238E27FC236}">
                  <a16:creationId xmlns:a16="http://schemas.microsoft.com/office/drawing/2014/main" id="{A8D61872-7F1B-452E-9183-222A44942C41}"/>
                </a:ext>
              </a:extLst>
            </p:cNvPr>
            <p:cNvSpPr>
              <a:spLocks/>
            </p:cNvSpPr>
            <p:nvPr/>
          </p:nvSpPr>
          <p:spPr bwMode="gray">
            <a:xfrm>
              <a:off x="328" y="1307"/>
              <a:ext cx="511" cy="409"/>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a:noFill/>
            </a:ln>
          </p:spPr>
          <p:txBody>
            <a:bodyPr/>
            <a:lstStyle/>
            <a:p>
              <a:pPr>
                <a:defRPr/>
              </a:pPr>
              <a:endParaRPr lang="zh-CN" altLang="en-US"/>
            </a:p>
          </p:txBody>
        </p:sp>
        <p:sp>
          <p:nvSpPr>
            <p:cNvPr id="343080" name="AutoShape 40">
              <a:extLst>
                <a:ext uri="{FF2B5EF4-FFF2-40B4-BE49-F238E27FC236}">
                  <a16:creationId xmlns:a16="http://schemas.microsoft.com/office/drawing/2014/main" id="{7AA68AE1-6AC8-4A3B-824E-914F4E315F73}"/>
                </a:ext>
              </a:extLst>
            </p:cNvPr>
            <p:cNvSpPr>
              <a:spLocks noChangeArrowheads="1"/>
            </p:cNvSpPr>
            <p:nvPr/>
          </p:nvSpPr>
          <p:spPr bwMode="gray">
            <a:xfrm>
              <a:off x="288" y="2227"/>
              <a:ext cx="2304" cy="818"/>
            </a:xfrm>
            <a:prstGeom prst="roundRect">
              <a:avLst>
                <a:gd name="adj" fmla="val 11921"/>
              </a:avLst>
            </a:prstGeom>
            <a:gradFill rotWithShape="1">
              <a:gsLst>
                <a:gs pos="0">
                  <a:schemeClr val="folHlink"/>
                </a:gs>
                <a:gs pos="100000">
                  <a:schemeClr val="fo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343081" name="Freeform 41">
              <a:extLst>
                <a:ext uri="{FF2B5EF4-FFF2-40B4-BE49-F238E27FC236}">
                  <a16:creationId xmlns:a16="http://schemas.microsoft.com/office/drawing/2014/main" id="{938E7EF1-241A-4DB2-BBAA-C8221F0811DC}"/>
                </a:ext>
              </a:extLst>
            </p:cNvPr>
            <p:cNvSpPr>
              <a:spLocks/>
            </p:cNvSpPr>
            <p:nvPr/>
          </p:nvSpPr>
          <p:spPr bwMode="gray">
            <a:xfrm>
              <a:off x="336" y="2267"/>
              <a:ext cx="511" cy="409"/>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a:noFill/>
            </a:ln>
          </p:spPr>
          <p:txBody>
            <a:bodyPr/>
            <a:lstStyle/>
            <a:p>
              <a:pPr>
                <a:defRPr/>
              </a:pPr>
              <a:endParaRPr lang="zh-CN" altLang="en-US"/>
            </a:p>
          </p:txBody>
        </p:sp>
        <p:sp>
          <p:nvSpPr>
            <p:cNvPr id="343082" name="AutoShape 42">
              <a:extLst>
                <a:ext uri="{FF2B5EF4-FFF2-40B4-BE49-F238E27FC236}">
                  <a16:creationId xmlns:a16="http://schemas.microsoft.com/office/drawing/2014/main" id="{7083EA6C-7213-4503-A1BF-4644DC0AA0E4}"/>
                </a:ext>
              </a:extLst>
            </p:cNvPr>
            <p:cNvSpPr>
              <a:spLocks noChangeArrowheads="1"/>
            </p:cNvSpPr>
            <p:nvPr/>
          </p:nvSpPr>
          <p:spPr bwMode="gray">
            <a:xfrm>
              <a:off x="288" y="3186"/>
              <a:ext cx="2352" cy="818"/>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p>
          </p:txBody>
        </p:sp>
        <p:sp>
          <p:nvSpPr>
            <p:cNvPr id="343083" name="Freeform 43">
              <a:extLst>
                <a:ext uri="{FF2B5EF4-FFF2-40B4-BE49-F238E27FC236}">
                  <a16:creationId xmlns:a16="http://schemas.microsoft.com/office/drawing/2014/main" id="{6A23B762-7125-44F4-ABE9-2A5FAE121E9A}"/>
                </a:ext>
              </a:extLst>
            </p:cNvPr>
            <p:cNvSpPr>
              <a:spLocks/>
            </p:cNvSpPr>
            <p:nvPr/>
          </p:nvSpPr>
          <p:spPr bwMode="gray">
            <a:xfrm>
              <a:off x="318" y="3204"/>
              <a:ext cx="834" cy="409"/>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a:noFill/>
            </a:ln>
          </p:spPr>
          <p:txBody>
            <a:bodyPr/>
            <a:lstStyle/>
            <a:p>
              <a:pPr>
                <a:defRPr/>
              </a:pPr>
              <a:endParaRPr lang="zh-CN" altLang="en-US"/>
            </a:p>
          </p:txBody>
        </p:sp>
        <p:sp>
          <p:nvSpPr>
            <p:cNvPr id="20500" name="Text Box 44">
              <a:extLst>
                <a:ext uri="{FF2B5EF4-FFF2-40B4-BE49-F238E27FC236}">
                  <a16:creationId xmlns:a16="http://schemas.microsoft.com/office/drawing/2014/main" id="{5BAC0275-430E-4C96-8B9A-A71083C6D01D}"/>
                </a:ext>
              </a:extLst>
            </p:cNvPr>
            <p:cNvSpPr txBox="1">
              <a:spLocks noChangeArrowheads="1"/>
            </p:cNvSpPr>
            <p:nvPr/>
          </p:nvSpPr>
          <p:spPr bwMode="black">
            <a:xfrm>
              <a:off x="2736" y="1236"/>
              <a:ext cx="2477"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spcBef>
                  <a:spcPct val="0"/>
                </a:spcBef>
              </a:pPr>
              <a:r>
                <a:rPr lang="en-US" altLang="zh-CN" b="1">
                  <a:latin typeface="Arial" panose="020B0604020202020204" pitchFamily="34" charset="0"/>
                </a:rPr>
                <a:t>Huntington</a:t>
              </a:r>
              <a:r>
                <a:rPr lang="zh-CN" altLang="en-US" b="1">
                  <a:latin typeface="Arial" panose="020B0604020202020204" pitchFamily="34" charset="0"/>
                </a:rPr>
                <a:t>病</a:t>
              </a:r>
            </a:p>
            <a:p>
              <a:pPr>
                <a:spcBef>
                  <a:spcPct val="0"/>
                </a:spcBef>
              </a:pPr>
              <a:r>
                <a:rPr lang="zh-CN" altLang="en-US" b="1">
                  <a:latin typeface="Arial" panose="020B0604020202020204" pitchFamily="34" charset="0"/>
                </a:rPr>
                <a:t>脊髓小脑性共济失调</a:t>
              </a:r>
            </a:p>
            <a:p>
              <a:pPr>
                <a:spcBef>
                  <a:spcPct val="0"/>
                </a:spcBef>
              </a:pPr>
              <a:r>
                <a:rPr lang="zh-CN" altLang="en-US" b="1">
                  <a:latin typeface="Arial" panose="020B0604020202020204" pitchFamily="34" charset="0"/>
                </a:rPr>
                <a:t>腓骨肌萎缩</a:t>
              </a:r>
            </a:p>
          </p:txBody>
        </p:sp>
        <p:sp>
          <p:nvSpPr>
            <p:cNvPr id="20501" name="Text Box 45">
              <a:extLst>
                <a:ext uri="{FF2B5EF4-FFF2-40B4-BE49-F238E27FC236}">
                  <a16:creationId xmlns:a16="http://schemas.microsoft.com/office/drawing/2014/main" id="{DA8496F4-1525-4FD5-90EC-6B34B0C1D0B3}"/>
                </a:ext>
              </a:extLst>
            </p:cNvPr>
            <p:cNvSpPr txBox="1">
              <a:spLocks noChangeArrowheads="1"/>
            </p:cNvSpPr>
            <p:nvPr/>
          </p:nvSpPr>
          <p:spPr bwMode="black">
            <a:xfrm>
              <a:off x="2736" y="2343"/>
              <a:ext cx="247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spcBef>
                  <a:spcPct val="0"/>
                </a:spcBef>
              </a:pPr>
              <a:r>
                <a:rPr lang="zh-CN" altLang="en-US" b="1">
                  <a:latin typeface="Arial" panose="020B0604020202020204" pitchFamily="34" charset="0"/>
                </a:rPr>
                <a:t>肝豆状核变性</a:t>
              </a:r>
            </a:p>
            <a:p>
              <a:pPr>
                <a:spcBef>
                  <a:spcPct val="0"/>
                </a:spcBef>
              </a:pPr>
              <a:r>
                <a:rPr lang="zh-CN" altLang="en-US" b="1">
                  <a:latin typeface="Arial" panose="020B0604020202020204" pitchFamily="34" charset="0"/>
                </a:rPr>
                <a:t>脊肌萎缩症</a:t>
              </a:r>
              <a:endParaRPr lang="zh-CN" altLang="en-US">
                <a:latin typeface="Arial" panose="020B0604020202020204" pitchFamily="34" charset="0"/>
              </a:endParaRPr>
            </a:p>
          </p:txBody>
        </p:sp>
        <p:sp>
          <p:nvSpPr>
            <p:cNvPr id="20502" name="Text Box 46">
              <a:extLst>
                <a:ext uri="{FF2B5EF4-FFF2-40B4-BE49-F238E27FC236}">
                  <a16:creationId xmlns:a16="http://schemas.microsoft.com/office/drawing/2014/main" id="{C4D2EC4F-CF10-489D-BFC4-5177C3BB8B35}"/>
                </a:ext>
              </a:extLst>
            </p:cNvPr>
            <p:cNvSpPr txBox="1">
              <a:spLocks noChangeArrowheads="1"/>
            </p:cNvSpPr>
            <p:nvPr/>
          </p:nvSpPr>
          <p:spPr bwMode="black">
            <a:xfrm>
              <a:off x="2736" y="3396"/>
              <a:ext cx="24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spcBef>
                  <a:spcPct val="0"/>
                </a:spcBef>
              </a:pPr>
              <a:r>
                <a:rPr lang="zh-CN" altLang="en-US" b="1">
                  <a:latin typeface="Arial" panose="020B0604020202020204" pitchFamily="34" charset="0"/>
                </a:rPr>
                <a:t>假肥大型肌营养不良</a:t>
              </a:r>
            </a:p>
          </p:txBody>
        </p:sp>
        <p:sp>
          <p:nvSpPr>
            <p:cNvPr id="20503" name="Text Box 47">
              <a:extLst>
                <a:ext uri="{FF2B5EF4-FFF2-40B4-BE49-F238E27FC236}">
                  <a16:creationId xmlns:a16="http://schemas.microsoft.com/office/drawing/2014/main" id="{E21FB33B-9505-4C3C-91CF-AFE7F1783082}"/>
                </a:ext>
              </a:extLst>
            </p:cNvPr>
            <p:cNvSpPr txBox="1">
              <a:spLocks noChangeArrowheads="1"/>
            </p:cNvSpPr>
            <p:nvPr/>
          </p:nvSpPr>
          <p:spPr bwMode="white">
            <a:xfrm>
              <a:off x="480" y="1476"/>
              <a:ext cx="22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zh-CN" altLang="en-US" b="1">
                  <a:solidFill>
                    <a:schemeClr val="bg1"/>
                  </a:solidFill>
                  <a:latin typeface="Arial" panose="020B0604020202020204" pitchFamily="34" charset="0"/>
                </a:rPr>
                <a:t>常染色体显性遗传</a:t>
              </a:r>
            </a:p>
          </p:txBody>
        </p:sp>
        <p:sp>
          <p:nvSpPr>
            <p:cNvPr id="20504" name="Text Box 48">
              <a:extLst>
                <a:ext uri="{FF2B5EF4-FFF2-40B4-BE49-F238E27FC236}">
                  <a16:creationId xmlns:a16="http://schemas.microsoft.com/office/drawing/2014/main" id="{817DD204-ADFD-4B06-9BDB-D39AD2A6CB5B}"/>
                </a:ext>
              </a:extLst>
            </p:cNvPr>
            <p:cNvSpPr txBox="1">
              <a:spLocks noChangeArrowheads="1"/>
            </p:cNvSpPr>
            <p:nvPr/>
          </p:nvSpPr>
          <p:spPr bwMode="white">
            <a:xfrm>
              <a:off x="432" y="2436"/>
              <a:ext cx="22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zh-CN" altLang="en-US" b="1">
                  <a:solidFill>
                    <a:schemeClr val="bg1"/>
                  </a:solidFill>
                  <a:latin typeface="Arial" panose="020B0604020202020204" pitchFamily="34" charset="0"/>
                </a:rPr>
                <a:t>常染色体隐性遗传</a:t>
              </a:r>
            </a:p>
          </p:txBody>
        </p:sp>
        <p:sp>
          <p:nvSpPr>
            <p:cNvPr id="20505" name="Text Box 49">
              <a:extLst>
                <a:ext uri="{FF2B5EF4-FFF2-40B4-BE49-F238E27FC236}">
                  <a16:creationId xmlns:a16="http://schemas.microsoft.com/office/drawing/2014/main" id="{13D90765-D8C4-4DD2-8A7B-F7A586DEB2E9}"/>
                </a:ext>
              </a:extLst>
            </p:cNvPr>
            <p:cNvSpPr txBox="1">
              <a:spLocks noChangeArrowheads="1"/>
            </p:cNvSpPr>
            <p:nvPr/>
          </p:nvSpPr>
          <p:spPr bwMode="white">
            <a:xfrm>
              <a:off x="384" y="3396"/>
              <a:ext cx="20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pPr>
              <a:r>
                <a:rPr lang="en-US" altLang="zh-CN" b="1">
                  <a:solidFill>
                    <a:srgbClr val="FEFFFF"/>
                  </a:solidFill>
                  <a:latin typeface="Arial" panose="020B0604020202020204" pitchFamily="34" charset="0"/>
                </a:rPr>
                <a:t> </a:t>
              </a:r>
              <a:r>
                <a:rPr lang="en-US" altLang="zh-CN" b="1">
                  <a:solidFill>
                    <a:schemeClr val="bg1"/>
                  </a:solidFill>
                  <a:latin typeface="Arial" panose="020B0604020202020204" pitchFamily="34" charset="0"/>
                </a:rPr>
                <a:t>X-</a:t>
              </a:r>
              <a:r>
                <a:rPr lang="zh-CN" altLang="en-US" b="1">
                  <a:solidFill>
                    <a:schemeClr val="bg1"/>
                  </a:solidFill>
                  <a:latin typeface="Arial" panose="020B0604020202020204" pitchFamily="34" charset="0"/>
                </a:rPr>
                <a:t>连锁隐性遗传</a:t>
              </a:r>
            </a:p>
          </p:txBody>
        </p:sp>
      </p:grpSp>
      <p:grpSp>
        <p:nvGrpSpPr>
          <p:cNvPr id="20485" name="Group 54">
            <a:extLst>
              <a:ext uri="{FF2B5EF4-FFF2-40B4-BE49-F238E27FC236}">
                <a16:creationId xmlns:a16="http://schemas.microsoft.com/office/drawing/2014/main" id="{A4BC4C10-A866-4DFA-B13A-6CC2E3FEDA06}"/>
              </a:ext>
            </a:extLst>
          </p:cNvPr>
          <p:cNvGrpSpPr>
            <a:grpSpLocks/>
          </p:cNvGrpSpPr>
          <p:nvPr/>
        </p:nvGrpSpPr>
        <p:grpSpPr bwMode="auto">
          <a:xfrm>
            <a:off x="1774825" y="620713"/>
            <a:ext cx="7327900" cy="685800"/>
            <a:chOff x="144" y="384"/>
            <a:chExt cx="4616" cy="432"/>
          </a:xfrm>
        </p:grpSpPr>
        <p:sp>
          <p:nvSpPr>
            <p:cNvPr id="20486" name="Rectangle 55">
              <a:hlinkClick r:id="rId2" action="ppaction://hlinksldjump"/>
              <a:extLst>
                <a:ext uri="{FF2B5EF4-FFF2-40B4-BE49-F238E27FC236}">
                  <a16:creationId xmlns:a16="http://schemas.microsoft.com/office/drawing/2014/main" id="{7D577FFA-229A-4528-B9F9-E26C994C8975}"/>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sz="3600" b="1"/>
                <a:t>概  述     </a:t>
              </a:r>
            </a:p>
          </p:txBody>
        </p:sp>
        <p:pic>
          <p:nvPicPr>
            <p:cNvPr id="20487" name="Picture 56" descr="图片1">
              <a:extLst>
                <a:ext uri="{FF2B5EF4-FFF2-40B4-BE49-F238E27FC236}">
                  <a16:creationId xmlns:a16="http://schemas.microsoft.com/office/drawing/2014/main" id="{A2691405-417F-469C-A08A-3ED0823D126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7">
            <a:extLst>
              <a:ext uri="{FF2B5EF4-FFF2-40B4-BE49-F238E27FC236}">
                <a16:creationId xmlns:a16="http://schemas.microsoft.com/office/drawing/2014/main" id="{0ED505DB-49AD-4151-8D88-DDD2C4A2E06D}"/>
              </a:ext>
            </a:extLst>
          </p:cNvPr>
          <p:cNvGrpSpPr>
            <a:grpSpLocks/>
          </p:cNvGrpSpPr>
          <p:nvPr/>
        </p:nvGrpSpPr>
        <p:grpSpPr bwMode="auto">
          <a:xfrm>
            <a:off x="1524000" y="381000"/>
            <a:ext cx="228600" cy="6248400"/>
            <a:chOff x="0" y="240"/>
            <a:chExt cx="144" cy="3936"/>
          </a:xfrm>
        </p:grpSpPr>
        <p:grpSp>
          <p:nvGrpSpPr>
            <p:cNvPr id="109583" name="Group 3">
              <a:extLst>
                <a:ext uri="{FF2B5EF4-FFF2-40B4-BE49-F238E27FC236}">
                  <a16:creationId xmlns:a16="http://schemas.microsoft.com/office/drawing/2014/main" id="{75F0466E-9AEC-4851-B6E5-FBEA920DF097}"/>
                </a:ext>
              </a:extLst>
            </p:cNvPr>
            <p:cNvGrpSpPr>
              <a:grpSpLocks/>
            </p:cNvGrpSpPr>
            <p:nvPr/>
          </p:nvGrpSpPr>
          <p:grpSpPr bwMode="auto">
            <a:xfrm>
              <a:off x="0" y="240"/>
              <a:ext cx="96" cy="3936"/>
              <a:chOff x="-8" y="768"/>
              <a:chExt cx="136" cy="3552"/>
            </a:xfrm>
          </p:grpSpPr>
          <p:sp>
            <p:nvSpPr>
              <p:cNvPr id="109585" name="Rectangle 4">
                <a:extLst>
                  <a:ext uri="{FF2B5EF4-FFF2-40B4-BE49-F238E27FC236}">
                    <a16:creationId xmlns:a16="http://schemas.microsoft.com/office/drawing/2014/main" id="{58BC71DD-5B73-4744-8D81-935302F7C3CA}"/>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09586" name="Line 5">
                <a:extLst>
                  <a:ext uri="{FF2B5EF4-FFF2-40B4-BE49-F238E27FC236}">
                    <a16:creationId xmlns:a16="http://schemas.microsoft.com/office/drawing/2014/main" id="{E32A7109-EE4E-4469-865E-BB16E619BB8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9584" name="Line 18">
              <a:extLst>
                <a:ext uri="{FF2B5EF4-FFF2-40B4-BE49-F238E27FC236}">
                  <a16:creationId xmlns:a16="http://schemas.microsoft.com/office/drawing/2014/main" id="{85BEC4B5-2087-4BC9-B125-F54149567F4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09571" name="Group 12">
            <a:extLst>
              <a:ext uri="{FF2B5EF4-FFF2-40B4-BE49-F238E27FC236}">
                <a16:creationId xmlns:a16="http://schemas.microsoft.com/office/drawing/2014/main" id="{0D5C0ECB-874F-491C-B05E-8714F5DAA6BB}"/>
              </a:ext>
            </a:extLst>
          </p:cNvPr>
          <p:cNvGrpSpPr>
            <a:grpSpLocks/>
          </p:cNvGrpSpPr>
          <p:nvPr/>
        </p:nvGrpSpPr>
        <p:grpSpPr bwMode="auto">
          <a:xfrm>
            <a:off x="1752600" y="1371601"/>
            <a:ext cx="1822450" cy="519113"/>
            <a:chOff x="144" y="816"/>
            <a:chExt cx="2688" cy="342"/>
          </a:xfrm>
        </p:grpSpPr>
        <p:sp>
          <p:nvSpPr>
            <p:cNvPr id="109581" name="Rectangle 13">
              <a:extLst>
                <a:ext uri="{FF2B5EF4-FFF2-40B4-BE49-F238E27FC236}">
                  <a16:creationId xmlns:a16="http://schemas.microsoft.com/office/drawing/2014/main" id="{5C8DA136-760C-49A5-AFB7-315A75F50391}"/>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治    疗</a:t>
              </a:r>
            </a:p>
          </p:txBody>
        </p:sp>
        <p:sp>
          <p:nvSpPr>
            <p:cNvPr id="109582" name="Line 14">
              <a:extLst>
                <a:ext uri="{FF2B5EF4-FFF2-40B4-BE49-F238E27FC236}">
                  <a16:creationId xmlns:a16="http://schemas.microsoft.com/office/drawing/2014/main" id="{C8955E22-C516-487C-8C2F-0A6C1FB661FF}"/>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29049" name="AutoShape 25">
            <a:extLst>
              <a:ext uri="{FF2B5EF4-FFF2-40B4-BE49-F238E27FC236}">
                <a16:creationId xmlns:a16="http://schemas.microsoft.com/office/drawing/2014/main" id="{A22F8AC8-9D90-4BC7-854F-F0BFDBB4A250}"/>
              </a:ext>
            </a:extLst>
          </p:cNvPr>
          <p:cNvSpPr>
            <a:spLocks noChangeArrowheads="1"/>
          </p:cNvSpPr>
          <p:nvPr/>
        </p:nvSpPr>
        <p:spPr bwMode="auto">
          <a:xfrm>
            <a:off x="3392488" y="2011364"/>
            <a:ext cx="5815012" cy="257175"/>
          </a:xfrm>
          <a:prstGeom prst="roundRect">
            <a:avLst>
              <a:gd name="adj" fmla="val 50000"/>
            </a:avLst>
          </a:prstGeom>
          <a:gradFill rotWithShape="1">
            <a:gsLst>
              <a:gs pos="0">
                <a:schemeClr val="bg1">
                  <a:gamma/>
                  <a:tint val="57255"/>
                  <a:invGamma/>
                  <a:alpha val="64999"/>
                </a:schemeClr>
              </a:gs>
              <a:gs pos="100000">
                <a:schemeClr val="bg1">
                  <a:alpha val="0"/>
                </a:schemeClr>
              </a:gs>
            </a:gsLst>
            <a:lin ang="5400000" scaled="1"/>
          </a:gradFill>
          <a:ln w="9525">
            <a:noFill/>
            <a:round/>
            <a:headEnd/>
            <a:tailEnd/>
          </a:ln>
          <a:effectLst/>
        </p:spPr>
        <p:txBody>
          <a:bodyPr wrap="none" anchor="ctr"/>
          <a:lstStyle/>
          <a:p>
            <a:pPr algn="ctr">
              <a:spcBef>
                <a:spcPct val="0"/>
              </a:spcBef>
              <a:defRPr/>
            </a:pPr>
            <a:endParaRPr lang="zh-CN" altLang="en-US" sz="4400" b="1"/>
          </a:p>
        </p:txBody>
      </p:sp>
      <p:sp>
        <p:nvSpPr>
          <p:cNvPr id="109573" name="Rectangle 23">
            <a:extLst>
              <a:ext uri="{FF2B5EF4-FFF2-40B4-BE49-F238E27FC236}">
                <a16:creationId xmlns:a16="http://schemas.microsoft.com/office/drawing/2014/main" id="{0C9D71F1-2773-4C70-9034-78D215649F94}"/>
              </a:ext>
            </a:extLst>
          </p:cNvPr>
          <p:cNvSpPr>
            <a:spLocks noChangeArrowheads="1"/>
          </p:cNvSpPr>
          <p:nvPr/>
        </p:nvSpPr>
        <p:spPr bwMode="auto">
          <a:xfrm>
            <a:off x="3648075" y="5372101"/>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endParaRPr lang="zh-CN" altLang="zh-CN" b="1">
              <a:latin typeface="Arial" panose="020B0604020202020204" pitchFamily="34" charset="0"/>
            </a:endParaRPr>
          </a:p>
        </p:txBody>
      </p:sp>
      <p:sp>
        <p:nvSpPr>
          <p:cNvPr id="109574" name="Rectangle 26">
            <a:extLst>
              <a:ext uri="{FF2B5EF4-FFF2-40B4-BE49-F238E27FC236}">
                <a16:creationId xmlns:a16="http://schemas.microsoft.com/office/drawing/2014/main" id="{875D8D28-11CF-4580-8CFF-E70CF7D56230}"/>
              </a:ext>
            </a:extLst>
          </p:cNvPr>
          <p:cNvSpPr>
            <a:spLocks noChangeArrowheads="1"/>
          </p:cNvSpPr>
          <p:nvPr/>
        </p:nvSpPr>
        <p:spPr bwMode="auto">
          <a:xfrm>
            <a:off x="2135188" y="2154238"/>
            <a:ext cx="4864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latin typeface="Arial" panose="020B0604020202020204" pitchFamily="34" charset="0"/>
              </a:rPr>
              <a:t>本病无针对病因的治疗方法    </a:t>
            </a:r>
          </a:p>
        </p:txBody>
      </p:sp>
      <p:sp>
        <p:nvSpPr>
          <p:cNvPr id="109575" name="Rectangle 27">
            <a:extLst>
              <a:ext uri="{FF2B5EF4-FFF2-40B4-BE49-F238E27FC236}">
                <a16:creationId xmlns:a16="http://schemas.microsoft.com/office/drawing/2014/main" id="{A5BAF3E5-8C94-4AB8-9046-171236966317}"/>
              </a:ext>
            </a:extLst>
          </p:cNvPr>
          <p:cNvSpPr>
            <a:spLocks noChangeArrowheads="1"/>
          </p:cNvSpPr>
          <p:nvPr/>
        </p:nvSpPr>
        <p:spPr bwMode="auto">
          <a:xfrm>
            <a:off x="2208213" y="2693988"/>
            <a:ext cx="57959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主要是对症治疗</a:t>
            </a:r>
            <a:r>
              <a:rPr lang="en-US" altLang="zh-CN" b="1">
                <a:latin typeface="Arial" panose="020B0604020202020204" pitchFamily="34" charset="0"/>
              </a:rPr>
              <a:t>--</a:t>
            </a:r>
            <a:r>
              <a:rPr lang="zh-CN" altLang="en-US" b="1">
                <a:latin typeface="Arial" panose="020B0604020202020204" pitchFamily="34" charset="0"/>
              </a:rPr>
              <a:t>诱导肌肉松弛</a:t>
            </a:r>
          </a:p>
        </p:txBody>
      </p:sp>
      <p:sp>
        <p:nvSpPr>
          <p:cNvPr id="109576" name="Rectangle 29">
            <a:extLst>
              <a:ext uri="{FF2B5EF4-FFF2-40B4-BE49-F238E27FC236}">
                <a16:creationId xmlns:a16="http://schemas.microsoft.com/office/drawing/2014/main" id="{C38814C3-4A01-4387-B999-B137C2F99076}"/>
              </a:ext>
            </a:extLst>
          </p:cNvPr>
          <p:cNvSpPr>
            <a:spLocks noChangeArrowheads="1"/>
          </p:cNvSpPr>
          <p:nvPr/>
        </p:nvSpPr>
        <p:spPr bwMode="auto">
          <a:xfrm>
            <a:off x="2279650" y="4292600"/>
            <a:ext cx="72723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物理疗法可以改善肌力，减少肌肉萎缩程</a:t>
            </a:r>
          </a:p>
          <a:p>
            <a:pPr eaLnBrk="1" hangingPunct="1">
              <a:spcBef>
                <a:spcPct val="0"/>
              </a:spcBef>
              <a:buClr>
                <a:schemeClr val="hlink"/>
              </a:buClr>
              <a:buFont typeface="Wingdings" panose="05000000000000000000" pitchFamily="2" charset="2"/>
              <a:buNone/>
            </a:pPr>
            <a:r>
              <a:rPr lang="zh-CN" altLang="en-US" b="1">
                <a:latin typeface="Arial" panose="020B0604020202020204" pitchFamily="34" charset="0"/>
              </a:rPr>
              <a:t>   度，预防肌肉痉挛</a:t>
            </a:r>
          </a:p>
        </p:txBody>
      </p:sp>
      <p:grpSp>
        <p:nvGrpSpPr>
          <p:cNvPr id="109577" name="Group 33">
            <a:extLst>
              <a:ext uri="{FF2B5EF4-FFF2-40B4-BE49-F238E27FC236}">
                <a16:creationId xmlns:a16="http://schemas.microsoft.com/office/drawing/2014/main" id="{11CA8355-349C-4667-BC62-5A996F78ED72}"/>
              </a:ext>
            </a:extLst>
          </p:cNvPr>
          <p:cNvGrpSpPr>
            <a:grpSpLocks/>
          </p:cNvGrpSpPr>
          <p:nvPr/>
        </p:nvGrpSpPr>
        <p:grpSpPr bwMode="auto">
          <a:xfrm>
            <a:off x="1774825" y="620713"/>
            <a:ext cx="7327900" cy="685800"/>
            <a:chOff x="144" y="384"/>
            <a:chExt cx="4616" cy="432"/>
          </a:xfrm>
        </p:grpSpPr>
        <p:sp>
          <p:nvSpPr>
            <p:cNvPr id="109579" name="Rectangle 34">
              <a:hlinkClick r:id="rId2" action="ppaction://hlinksldjump"/>
              <a:extLst>
                <a:ext uri="{FF2B5EF4-FFF2-40B4-BE49-F238E27FC236}">
                  <a16:creationId xmlns:a16="http://schemas.microsoft.com/office/drawing/2014/main" id="{9CDB7429-A73D-452F-8E6E-AA4B8F8B7519}"/>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solidFill>
                    <a:schemeClr val="tx2"/>
                  </a:solidFill>
                </a:rPr>
                <a:t>遗传性痉挛性截瘫</a:t>
              </a:r>
              <a:r>
                <a:rPr lang="zh-CN" altLang="en-US" b="1">
                  <a:solidFill>
                    <a:schemeClr val="tx2"/>
                  </a:solidFill>
                </a:rPr>
                <a:t>   </a:t>
              </a:r>
            </a:p>
          </p:txBody>
        </p:sp>
        <p:pic>
          <p:nvPicPr>
            <p:cNvPr id="109580" name="Picture 35" descr="图片1">
              <a:extLst>
                <a:ext uri="{FF2B5EF4-FFF2-40B4-BE49-F238E27FC236}">
                  <a16:creationId xmlns:a16="http://schemas.microsoft.com/office/drawing/2014/main" id="{CBF7F464-781F-4E1C-A98A-DBFA977A5DCF}"/>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9578" name="Rectangle 36">
            <a:extLst>
              <a:ext uri="{FF2B5EF4-FFF2-40B4-BE49-F238E27FC236}">
                <a16:creationId xmlns:a16="http://schemas.microsoft.com/office/drawing/2014/main" id="{2A3F451F-C075-4CAC-BE5A-E7A8B8A5200A}"/>
              </a:ext>
            </a:extLst>
          </p:cNvPr>
          <p:cNvSpPr>
            <a:spLocks noChangeArrowheads="1"/>
          </p:cNvSpPr>
          <p:nvPr/>
        </p:nvSpPr>
        <p:spPr bwMode="auto">
          <a:xfrm>
            <a:off x="2640013" y="3213101"/>
            <a:ext cx="4927600" cy="1031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r>
              <a:rPr lang="zh-CN" altLang="en-US" b="1"/>
              <a:t>氯苯氨丁酸（又称巴氯芬） </a:t>
            </a:r>
          </a:p>
          <a:p>
            <a:pPr lvl="1" eaLnBrk="1" hangingPunct="1"/>
            <a:r>
              <a:rPr lang="zh-CN" altLang="en-US" b="1"/>
              <a:t>苯二氮卓类药物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AutoShape 9" descr="栎木">
            <a:hlinkClick r:id="rId2" action="ppaction://hlinksldjump"/>
            <a:extLst>
              <a:ext uri="{FF2B5EF4-FFF2-40B4-BE49-F238E27FC236}">
                <a16:creationId xmlns:a16="http://schemas.microsoft.com/office/drawing/2014/main" id="{5198ED20-D263-44A2-AAE4-F3904DD923C0}"/>
              </a:ext>
            </a:extLst>
          </p:cNvPr>
          <p:cNvSpPr>
            <a:spLocks noChangeArrowheads="1"/>
          </p:cNvSpPr>
          <p:nvPr/>
        </p:nvSpPr>
        <p:spPr bwMode="auto">
          <a:xfrm>
            <a:off x="3071813" y="2133600"/>
            <a:ext cx="6172200" cy="1981200"/>
          </a:xfrm>
          <a:prstGeom prst="horizontalScroll">
            <a:avLst>
              <a:gd name="adj" fmla="val 12500"/>
            </a:avLst>
          </a:prstGeom>
          <a:blipFill dpi="0" rotWithShape="1">
            <a:blip r:embed="rId3">
              <a:alphaModFix amt="44000"/>
            </a:blip>
            <a:srcRect/>
            <a:tile tx="0" ty="0" sx="100000" sy="100000" flip="none" algn="tl"/>
          </a:blipFill>
          <a:ln w="9525">
            <a:solidFill>
              <a:srgbClr val="C0C0C0"/>
            </a:solidFill>
            <a:round/>
            <a:headEnd/>
            <a:tailEnd/>
          </a:ln>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r>
              <a:rPr lang="en-US" altLang="zh-CN" sz="4400" b="1">
                <a:solidFill>
                  <a:schemeClr val="tx2"/>
                </a:solidFill>
              </a:rPr>
              <a:t> </a:t>
            </a:r>
            <a:r>
              <a:rPr lang="zh-CN" altLang="en-US" sz="4400" b="1">
                <a:solidFill>
                  <a:schemeClr val="tx2"/>
                </a:solidFill>
              </a:rPr>
              <a:t>第三节 腓骨肌萎缩症 </a:t>
            </a:r>
          </a:p>
        </p:txBody>
      </p:sp>
      <p:sp>
        <p:nvSpPr>
          <p:cNvPr id="110595" name="Rectangle 11">
            <a:extLst>
              <a:ext uri="{FF2B5EF4-FFF2-40B4-BE49-F238E27FC236}">
                <a16:creationId xmlns:a16="http://schemas.microsoft.com/office/drawing/2014/main" id="{D9CB852E-D688-4548-A6C3-502E88608E37}"/>
              </a:ext>
            </a:extLst>
          </p:cNvPr>
          <p:cNvSpPr>
            <a:spLocks noChangeArrowheads="1"/>
          </p:cNvSpPr>
          <p:nvPr/>
        </p:nvSpPr>
        <p:spPr bwMode="auto">
          <a:xfrm>
            <a:off x="3000375" y="3933825"/>
            <a:ext cx="6553200" cy="1175706"/>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3200" b="1"/>
              <a:t>Charcot-Marie-Tooth</a:t>
            </a:r>
            <a:r>
              <a:rPr lang="zh-CN" altLang="en-US" sz="3200" b="1"/>
              <a:t>病</a:t>
            </a:r>
          </a:p>
          <a:p>
            <a:pPr algn="ctr" eaLnBrk="1" hangingPunct="1"/>
            <a:r>
              <a:rPr lang="en-US" altLang="zh-CN" sz="3200" b="1"/>
              <a:t>CMT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2">
            <a:extLst>
              <a:ext uri="{FF2B5EF4-FFF2-40B4-BE49-F238E27FC236}">
                <a16:creationId xmlns:a16="http://schemas.microsoft.com/office/drawing/2014/main" id="{3B8E8C28-7EF8-4CC2-A52F-1E217A82E364}"/>
              </a:ext>
            </a:extLst>
          </p:cNvPr>
          <p:cNvGrpSpPr>
            <a:grpSpLocks/>
          </p:cNvGrpSpPr>
          <p:nvPr/>
        </p:nvGrpSpPr>
        <p:grpSpPr bwMode="auto">
          <a:xfrm>
            <a:off x="1524000" y="381000"/>
            <a:ext cx="228600" cy="6248400"/>
            <a:chOff x="0" y="240"/>
            <a:chExt cx="144" cy="3936"/>
          </a:xfrm>
        </p:grpSpPr>
        <p:grpSp>
          <p:nvGrpSpPr>
            <p:cNvPr id="111632" name="Group 3">
              <a:extLst>
                <a:ext uri="{FF2B5EF4-FFF2-40B4-BE49-F238E27FC236}">
                  <a16:creationId xmlns:a16="http://schemas.microsoft.com/office/drawing/2014/main" id="{6667512C-B2D9-4BBA-9CE1-BFF2BA5D729E}"/>
                </a:ext>
              </a:extLst>
            </p:cNvPr>
            <p:cNvGrpSpPr>
              <a:grpSpLocks/>
            </p:cNvGrpSpPr>
            <p:nvPr/>
          </p:nvGrpSpPr>
          <p:grpSpPr bwMode="auto">
            <a:xfrm>
              <a:off x="0" y="240"/>
              <a:ext cx="96" cy="3936"/>
              <a:chOff x="-8" y="768"/>
              <a:chExt cx="136" cy="3552"/>
            </a:xfrm>
          </p:grpSpPr>
          <p:sp>
            <p:nvSpPr>
              <p:cNvPr id="111634" name="Rectangle 4">
                <a:extLst>
                  <a:ext uri="{FF2B5EF4-FFF2-40B4-BE49-F238E27FC236}">
                    <a16:creationId xmlns:a16="http://schemas.microsoft.com/office/drawing/2014/main" id="{8E2D9BFF-C6EA-495B-870C-46DEC9CD7049}"/>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11635" name="Line 5">
                <a:extLst>
                  <a:ext uri="{FF2B5EF4-FFF2-40B4-BE49-F238E27FC236}">
                    <a16:creationId xmlns:a16="http://schemas.microsoft.com/office/drawing/2014/main" id="{4633D2E8-5D92-439E-83BD-84B76FF625E0}"/>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11633" name="Line 18">
              <a:extLst>
                <a:ext uri="{FF2B5EF4-FFF2-40B4-BE49-F238E27FC236}">
                  <a16:creationId xmlns:a16="http://schemas.microsoft.com/office/drawing/2014/main" id="{7E599E37-C9B0-4158-9B4B-522CA17F112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11619" name="Group 7">
            <a:extLst>
              <a:ext uri="{FF2B5EF4-FFF2-40B4-BE49-F238E27FC236}">
                <a16:creationId xmlns:a16="http://schemas.microsoft.com/office/drawing/2014/main" id="{0F086834-B0F3-4FBF-B454-FB15D6F253A9}"/>
              </a:ext>
            </a:extLst>
          </p:cNvPr>
          <p:cNvGrpSpPr>
            <a:grpSpLocks/>
          </p:cNvGrpSpPr>
          <p:nvPr/>
        </p:nvGrpSpPr>
        <p:grpSpPr bwMode="auto">
          <a:xfrm>
            <a:off x="1752600" y="1371601"/>
            <a:ext cx="1822450" cy="519113"/>
            <a:chOff x="144" y="816"/>
            <a:chExt cx="2688" cy="342"/>
          </a:xfrm>
        </p:grpSpPr>
        <p:sp>
          <p:nvSpPr>
            <p:cNvPr id="111630" name="Rectangle 8">
              <a:extLst>
                <a:ext uri="{FF2B5EF4-FFF2-40B4-BE49-F238E27FC236}">
                  <a16:creationId xmlns:a16="http://schemas.microsoft.com/office/drawing/2014/main" id="{87D02D2A-B35B-49A9-AC61-A305DDF3969F}"/>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111631" name="Line 9">
              <a:extLst>
                <a:ext uri="{FF2B5EF4-FFF2-40B4-BE49-F238E27FC236}">
                  <a16:creationId xmlns:a16="http://schemas.microsoft.com/office/drawing/2014/main" id="{DD255943-8C16-49C4-86A9-34CDDC55025D}"/>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11620" name="Rectangle 12">
            <a:extLst>
              <a:ext uri="{FF2B5EF4-FFF2-40B4-BE49-F238E27FC236}">
                <a16:creationId xmlns:a16="http://schemas.microsoft.com/office/drawing/2014/main" id="{DA89AF5C-A959-4877-8F39-AEA23BB35487}"/>
              </a:ext>
            </a:extLst>
          </p:cNvPr>
          <p:cNvSpPr>
            <a:spLocks noChangeArrowheads="1"/>
          </p:cNvSpPr>
          <p:nvPr/>
        </p:nvSpPr>
        <p:spPr bwMode="auto">
          <a:xfrm>
            <a:off x="1776413" y="5372101"/>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endParaRPr lang="zh-CN" altLang="zh-CN" b="1">
              <a:latin typeface="Arial" panose="020B0604020202020204" pitchFamily="34" charset="0"/>
            </a:endParaRPr>
          </a:p>
        </p:txBody>
      </p:sp>
      <p:sp>
        <p:nvSpPr>
          <p:cNvPr id="111621" name="Text Box 28">
            <a:extLst>
              <a:ext uri="{FF2B5EF4-FFF2-40B4-BE49-F238E27FC236}">
                <a16:creationId xmlns:a16="http://schemas.microsoft.com/office/drawing/2014/main" id="{C9FEDF0A-D758-410B-A914-28C57A2311DD}"/>
              </a:ext>
            </a:extLst>
          </p:cNvPr>
          <p:cNvSpPr txBox="1">
            <a:spLocks noChangeArrowheads="1"/>
          </p:cNvSpPr>
          <p:nvPr/>
        </p:nvSpPr>
        <p:spPr bwMode="auto">
          <a:xfrm>
            <a:off x="2135189" y="2133601"/>
            <a:ext cx="7273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buClr>
                <a:schemeClr val="hlink"/>
              </a:buClr>
              <a:buFont typeface="Wingdings" panose="05000000000000000000" pitchFamily="2" charset="2"/>
              <a:buChar char="Ø"/>
            </a:pPr>
            <a:r>
              <a:rPr lang="en-US" altLang="zh-CN" b="1"/>
              <a:t>Charcot</a:t>
            </a:r>
            <a:r>
              <a:rPr lang="zh-CN" altLang="en-US" b="1"/>
              <a:t>、</a:t>
            </a:r>
            <a:r>
              <a:rPr lang="en-US" altLang="zh-CN" b="1"/>
              <a:t>Marie</a:t>
            </a:r>
            <a:r>
              <a:rPr lang="zh-CN" altLang="en-US" b="1"/>
              <a:t>和</a:t>
            </a:r>
            <a:r>
              <a:rPr lang="en-US" altLang="zh-CN" b="1"/>
              <a:t>Tooth(1886)</a:t>
            </a:r>
            <a:r>
              <a:rPr lang="zh-CN" altLang="en-US" b="1"/>
              <a:t>首先报道 </a:t>
            </a:r>
            <a:endParaRPr lang="ko-KR" altLang="en-US" b="1"/>
          </a:p>
        </p:txBody>
      </p:sp>
      <p:sp>
        <p:nvSpPr>
          <p:cNvPr id="111622" name="Text Box 37">
            <a:extLst>
              <a:ext uri="{FF2B5EF4-FFF2-40B4-BE49-F238E27FC236}">
                <a16:creationId xmlns:a16="http://schemas.microsoft.com/office/drawing/2014/main" id="{79572543-5A23-4794-8614-8873EBC1CEF8}"/>
              </a:ext>
            </a:extLst>
          </p:cNvPr>
          <p:cNvSpPr txBox="1">
            <a:spLocks noChangeArrowheads="1"/>
          </p:cNvSpPr>
          <p:nvPr/>
        </p:nvSpPr>
        <p:spPr bwMode="auto">
          <a:xfrm>
            <a:off x="2135188" y="3444876"/>
            <a:ext cx="3744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发病率为</a:t>
            </a:r>
            <a:r>
              <a:rPr lang="en-US" altLang="zh-CN" b="1">
                <a:latin typeface="Arial" panose="020B0604020202020204" pitchFamily="34" charset="0"/>
              </a:rPr>
              <a:t>1/2500  </a:t>
            </a:r>
            <a:endParaRPr lang="ko-KR" altLang="en-US" b="1">
              <a:latin typeface="Arial" panose="020B0604020202020204" pitchFamily="34" charset="0"/>
            </a:endParaRPr>
          </a:p>
        </p:txBody>
      </p:sp>
      <p:sp>
        <p:nvSpPr>
          <p:cNvPr id="111623" name="Text Box 59">
            <a:extLst>
              <a:ext uri="{FF2B5EF4-FFF2-40B4-BE49-F238E27FC236}">
                <a16:creationId xmlns:a16="http://schemas.microsoft.com/office/drawing/2014/main" id="{5F9DD4E1-9DF1-47AC-AF9A-E9D9FCA7AE58}"/>
              </a:ext>
            </a:extLst>
          </p:cNvPr>
          <p:cNvSpPr txBox="1">
            <a:spLocks noChangeArrowheads="1"/>
          </p:cNvSpPr>
          <p:nvPr/>
        </p:nvSpPr>
        <p:spPr bwMode="auto">
          <a:xfrm>
            <a:off x="2135189" y="2795588"/>
            <a:ext cx="57626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latin typeface="Arial" panose="020B0604020202020204" pitchFamily="34" charset="0"/>
              </a:rPr>
              <a:t>遗传性周围神经病最常见的类型   </a:t>
            </a:r>
            <a:endParaRPr lang="ko-KR" altLang="en-US" b="1">
              <a:latin typeface="Arial" panose="020B0604020202020204" pitchFamily="34" charset="0"/>
            </a:endParaRPr>
          </a:p>
        </p:txBody>
      </p:sp>
      <p:sp>
        <p:nvSpPr>
          <p:cNvPr id="111624" name="Rectangle 38">
            <a:extLst>
              <a:ext uri="{FF2B5EF4-FFF2-40B4-BE49-F238E27FC236}">
                <a16:creationId xmlns:a16="http://schemas.microsoft.com/office/drawing/2014/main" id="{68EE0563-53D5-4635-A3E2-840EADEEC160}"/>
              </a:ext>
            </a:extLst>
          </p:cNvPr>
          <p:cNvSpPr>
            <a:spLocks noChangeArrowheads="1"/>
          </p:cNvSpPr>
          <p:nvPr/>
        </p:nvSpPr>
        <p:spPr bwMode="auto">
          <a:xfrm>
            <a:off x="2640014" y="4149725"/>
            <a:ext cx="1000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sz="3200" b="1">
                <a:latin typeface="Arial" panose="020B0604020202020204" pitchFamily="34" charset="0"/>
              </a:rPr>
              <a:t>特点</a:t>
            </a:r>
          </a:p>
        </p:txBody>
      </p:sp>
      <p:sp>
        <p:nvSpPr>
          <p:cNvPr id="111625" name="Rectangle 39">
            <a:extLst>
              <a:ext uri="{FF2B5EF4-FFF2-40B4-BE49-F238E27FC236}">
                <a16:creationId xmlns:a16="http://schemas.microsoft.com/office/drawing/2014/main" id="{41AD6E81-CB7E-42B5-8691-42E95CF5CEEC}"/>
              </a:ext>
            </a:extLst>
          </p:cNvPr>
          <p:cNvSpPr>
            <a:spLocks noChangeArrowheads="1"/>
          </p:cNvSpPr>
          <p:nvPr/>
        </p:nvSpPr>
        <p:spPr bwMode="auto">
          <a:xfrm>
            <a:off x="2782889" y="4724400"/>
            <a:ext cx="70564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latin typeface="Arial" panose="020B0604020202020204" pitchFamily="34" charset="0"/>
              </a:rPr>
              <a:t>对称性、缓慢进行性、髓鞘脱失和轴索变性不成比例</a:t>
            </a:r>
          </a:p>
        </p:txBody>
      </p:sp>
      <p:grpSp>
        <p:nvGrpSpPr>
          <p:cNvPr id="111626" name="Group 40">
            <a:extLst>
              <a:ext uri="{FF2B5EF4-FFF2-40B4-BE49-F238E27FC236}">
                <a16:creationId xmlns:a16="http://schemas.microsoft.com/office/drawing/2014/main" id="{FFA2D265-7518-4531-BF43-E0AD758078BD}"/>
              </a:ext>
            </a:extLst>
          </p:cNvPr>
          <p:cNvGrpSpPr>
            <a:grpSpLocks/>
          </p:cNvGrpSpPr>
          <p:nvPr/>
        </p:nvGrpSpPr>
        <p:grpSpPr bwMode="auto">
          <a:xfrm>
            <a:off x="1774825" y="620713"/>
            <a:ext cx="7327900" cy="685800"/>
            <a:chOff x="144" y="384"/>
            <a:chExt cx="4616" cy="432"/>
          </a:xfrm>
        </p:grpSpPr>
        <p:sp>
          <p:nvSpPr>
            <p:cNvPr id="111628" name="Rectangle 41">
              <a:hlinkClick r:id="rId2" action="ppaction://hlinksldjump"/>
              <a:extLst>
                <a:ext uri="{FF2B5EF4-FFF2-40B4-BE49-F238E27FC236}">
                  <a16:creationId xmlns:a16="http://schemas.microsoft.com/office/drawing/2014/main" id="{8D45100A-098C-4357-8FC7-2A4E7596A58F}"/>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11629" name="Picture 42" descr="图片1">
              <a:extLst>
                <a:ext uri="{FF2B5EF4-FFF2-40B4-BE49-F238E27FC236}">
                  <a16:creationId xmlns:a16="http://schemas.microsoft.com/office/drawing/2014/main" id="{9A14D33A-955E-4ECF-818D-8FC790391F1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1627" name="Oval 43">
            <a:extLst>
              <a:ext uri="{FF2B5EF4-FFF2-40B4-BE49-F238E27FC236}">
                <a16:creationId xmlns:a16="http://schemas.microsoft.com/office/drawing/2014/main" id="{BBCDDA53-FDEE-4DFF-9CEF-F183300067FD}"/>
              </a:ext>
            </a:extLst>
          </p:cNvPr>
          <p:cNvSpPr>
            <a:spLocks noChangeArrowheads="1"/>
          </p:cNvSpPr>
          <p:nvPr/>
        </p:nvSpPr>
        <p:spPr bwMode="auto">
          <a:xfrm flipV="1">
            <a:off x="2403475" y="4364039"/>
            <a:ext cx="236538" cy="288925"/>
          </a:xfrm>
          <a:prstGeom prst="ellipse">
            <a:avLst/>
          </a:prstGeom>
          <a:gradFill rotWithShape="1">
            <a:gsLst>
              <a:gs pos="0">
                <a:schemeClr val="bg1"/>
              </a:gs>
              <a:gs pos="100000">
                <a:schemeClr val="hlink"/>
              </a:gs>
            </a:gsLst>
            <a:path path="shape">
              <a:fillToRect l="50000" t="50000" r="50000" b="50000"/>
            </a:path>
          </a:gradFill>
          <a:ln>
            <a:noFill/>
          </a:ln>
          <a:effectLst>
            <a:prstShdw prst="shdw11">
              <a:schemeClr val="bg2">
                <a:alpha val="50000"/>
              </a:scheme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Group 2">
            <a:extLst>
              <a:ext uri="{FF2B5EF4-FFF2-40B4-BE49-F238E27FC236}">
                <a16:creationId xmlns:a16="http://schemas.microsoft.com/office/drawing/2014/main" id="{C63F0525-F38E-4CDE-9B60-E8C92B668825}"/>
              </a:ext>
            </a:extLst>
          </p:cNvPr>
          <p:cNvGrpSpPr>
            <a:grpSpLocks/>
          </p:cNvGrpSpPr>
          <p:nvPr/>
        </p:nvGrpSpPr>
        <p:grpSpPr bwMode="auto">
          <a:xfrm>
            <a:off x="1524000" y="381000"/>
            <a:ext cx="228600" cy="6248400"/>
            <a:chOff x="0" y="240"/>
            <a:chExt cx="144" cy="3936"/>
          </a:xfrm>
        </p:grpSpPr>
        <p:grpSp>
          <p:nvGrpSpPr>
            <p:cNvPr id="112651" name="Group 3">
              <a:extLst>
                <a:ext uri="{FF2B5EF4-FFF2-40B4-BE49-F238E27FC236}">
                  <a16:creationId xmlns:a16="http://schemas.microsoft.com/office/drawing/2014/main" id="{1A4E3636-9B2A-47E0-B262-25165C947522}"/>
                </a:ext>
              </a:extLst>
            </p:cNvPr>
            <p:cNvGrpSpPr>
              <a:grpSpLocks/>
            </p:cNvGrpSpPr>
            <p:nvPr/>
          </p:nvGrpSpPr>
          <p:grpSpPr bwMode="auto">
            <a:xfrm>
              <a:off x="0" y="240"/>
              <a:ext cx="96" cy="3936"/>
              <a:chOff x="-8" y="768"/>
              <a:chExt cx="136" cy="3552"/>
            </a:xfrm>
          </p:grpSpPr>
          <p:sp>
            <p:nvSpPr>
              <p:cNvPr id="112653" name="Rectangle 4">
                <a:extLst>
                  <a:ext uri="{FF2B5EF4-FFF2-40B4-BE49-F238E27FC236}">
                    <a16:creationId xmlns:a16="http://schemas.microsoft.com/office/drawing/2014/main" id="{FDE15712-8D55-4085-8603-ADAC559EACE2}"/>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12654" name="Line 5">
                <a:extLst>
                  <a:ext uri="{FF2B5EF4-FFF2-40B4-BE49-F238E27FC236}">
                    <a16:creationId xmlns:a16="http://schemas.microsoft.com/office/drawing/2014/main" id="{05D6FBD1-8987-4B93-BFE9-5787B9218845}"/>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12652" name="Line 18">
              <a:extLst>
                <a:ext uri="{FF2B5EF4-FFF2-40B4-BE49-F238E27FC236}">
                  <a16:creationId xmlns:a16="http://schemas.microsoft.com/office/drawing/2014/main" id="{8904FF12-6586-4DE2-A1D6-1140F27BFC62}"/>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12643" name="Group 7">
            <a:extLst>
              <a:ext uri="{FF2B5EF4-FFF2-40B4-BE49-F238E27FC236}">
                <a16:creationId xmlns:a16="http://schemas.microsoft.com/office/drawing/2014/main" id="{BD3972C1-22E9-456A-9451-33D535D7C52F}"/>
              </a:ext>
            </a:extLst>
          </p:cNvPr>
          <p:cNvGrpSpPr>
            <a:grpSpLocks/>
          </p:cNvGrpSpPr>
          <p:nvPr/>
        </p:nvGrpSpPr>
        <p:grpSpPr bwMode="auto">
          <a:xfrm>
            <a:off x="1752600" y="1371601"/>
            <a:ext cx="2687638" cy="519113"/>
            <a:chOff x="144" y="816"/>
            <a:chExt cx="2688" cy="342"/>
          </a:xfrm>
        </p:grpSpPr>
        <p:sp>
          <p:nvSpPr>
            <p:cNvPr id="112649" name="Rectangle 8">
              <a:extLst>
                <a:ext uri="{FF2B5EF4-FFF2-40B4-BE49-F238E27FC236}">
                  <a16:creationId xmlns:a16="http://schemas.microsoft.com/office/drawing/2014/main" id="{8FAA3249-9E3B-434A-924B-0D2A01B826B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概    述</a:t>
              </a:r>
            </a:p>
          </p:txBody>
        </p:sp>
        <p:sp>
          <p:nvSpPr>
            <p:cNvPr id="112650" name="Line 9">
              <a:extLst>
                <a:ext uri="{FF2B5EF4-FFF2-40B4-BE49-F238E27FC236}">
                  <a16:creationId xmlns:a16="http://schemas.microsoft.com/office/drawing/2014/main" id="{28A037D5-538E-4668-8540-9AC44CC3682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12644" name="Text Box 37">
            <a:extLst>
              <a:ext uri="{FF2B5EF4-FFF2-40B4-BE49-F238E27FC236}">
                <a16:creationId xmlns:a16="http://schemas.microsoft.com/office/drawing/2014/main" id="{86671330-F380-412B-9233-CF1E16CFB4BF}"/>
              </a:ext>
            </a:extLst>
          </p:cNvPr>
          <p:cNvSpPr txBox="1">
            <a:spLocks noChangeArrowheads="1"/>
          </p:cNvSpPr>
          <p:nvPr/>
        </p:nvSpPr>
        <p:spPr bwMode="auto">
          <a:xfrm>
            <a:off x="2279651" y="3846513"/>
            <a:ext cx="5813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buClr>
                <a:schemeClr val="hlink"/>
              </a:buClr>
              <a:buFont typeface="Wingdings" panose="05000000000000000000" pitchFamily="2" charset="2"/>
              <a:buChar char="Ø"/>
            </a:pPr>
            <a:r>
              <a:rPr lang="zh-CN" altLang="en-US" b="1"/>
              <a:t>也可为常染色体隐性或</a:t>
            </a:r>
            <a:r>
              <a:rPr lang="en-US" altLang="zh-CN" b="1"/>
              <a:t>X</a:t>
            </a:r>
            <a:r>
              <a:rPr lang="zh-CN" altLang="en-US" b="1"/>
              <a:t>连锁遗传</a:t>
            </a:r>
            <a:r>
              <a:rPr lang="zh-CN" altLang="en-US"/>
              <a:t> </a:t>
            </a:r>
            <a:endParaRPr lang="ko-KR" altLang="en-US"/>
          </a:p>
        </p:txBody>
      </p:sp>
      <p:sp>
        <p:nvSpPr>
          <p:cNvPr id="112645" name="Text Box 59">
            <a:extLst>
              <a:ext uri="{FF2B5EF4-FFF2-40B4-BE49-F238E27FC236}">
                <a16:creationId xmlns:a16="http://schemas.microsoft.com/office/drawing/2014/main" id="{B8A01A16-724E-4316-9B16-60661F0E20E6}"/>
              </a:ext>
            </a:extLst>
          </p:cNvPr>
          <p:cNvSpPr txBox="1">
            <a:spLocks noChangeArrowheads="1"/>
          </p:cNvSpPr>
          <p:nvPr/>
        </p:nvSpPr>
        <p:spPr bwMode="auto">
          <a:xfrm>
            <a:off x="2279650" y="2565401"/>
            <a:ext cx="5913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zh-CN" altLang="en-US" b="1"/>
              <a:t>遗传方式主要是常染色体显性遗传</a:t>
            </a:r>
            <a:r>
              <a:rPr lang="zh-CN" altLang="en-US"/>
              <a:t> </a:t>
            </a:r>
            <a:endParaRPr lang="ko-KR" altLang="en-US"/>
          </a:p>
        </p:txBody>
      </p:sp>
      <p:grpSp>
        <p:nvGrpSpPr>
          <p:cNvPr id="112646" name="Group 42">
            <a:extLst>
              <a:ext uri="{FF2B5EF4-FFF2-40B4-BE49-F238E27FC236}">
                <a16:creationId xmlns:a16="http://schemas.microsoft.com/office/drawing/2014/main" id="{65A30452-D463-4379-8804-C4B42804BC6E}"/>
              </a:ext>
            </a:extLst>
          </p:cNvPr>
          <p:cNvGrpSpPr>
            <a:grpSpLocks/>
          </p:cNvGrpSpPr>
          <p:nvPr/>
        </p:nvGrpSpPr>
        <p:grpSpPr bwMode="auto">
          <a:xfrm>
            <a:off x="1774825" y="620713"/>
            <a:ext cx="7327900" cy="685800"/>
            <a:chOff x="144" y="384"/>
            <a:chExt cx="4616" cy="432"/>
          </a:xfrm>
        </p:grpSpPr>
        <p:sp>
          <p:nvSpPr>
            <p:cNvPr id="112647" name="Rectangle 43">
              <a:hlinkClick r:id="rId2" action="ppaction://hlinksldjump"/>
              <a:extLst>
                <a:ext uri="{FF2B5EF4-FFF2-40B4-BE49-F238E27FC236}">
                  <a16:creationId xmlns:a16="http://schemas.microsoft.com/office/drawing/2014/main" id="{E16CDA8C-F0F3-41C8-8998-19117A9F860A}"/>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12648" name="Picture 44" descr="图片1">
              <a:extLst>
                <a:ext uri="{FF2B5EF4-FFF2-40B4-BE49-F238E27FC236}">
                  <a16:creationId xmlns:a16="http://schemas.microsoft.com/office/drawing/2014/main" id="{5DA3E4F3-8610-478B-9F92-9BCCFF9228C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6" name="Group 2">
            <a:extLst>
              <a:ext uri="{FF2B5EF4-FFF2-40B4-BE49-F238E27FC236}">
                <a16:creationId xmlns:a16="http://schemas.microsoft.com/office/drawing/2014/main" id="{27DBC748-549F-46C4-9D65-8C6E93A5D8A6}"/>
              </a:ext>
            </a:extLst>
          </p:cNvPr>
          <p:cNvGrpSpPr>
            <a:grpSpLocks/>
          </p:cNvGrpSpPr>
          <p:nvPr/>
        </p:nvGrpSpPr>
        <p:grpSpPr bwMode="auto">
          <a:xfrm>
            <a:off x="1524000" y="381000"/>
            <a:ext cx="228600" cy="6248400"/>
            <a:chOff x="0" y="240"/>
            <a:chExt cx="144" cy="3936"/>
          </a:xfrm>
        </p:grpSpPr>
        <p:grpSp>
          <p:nvGrpSpPr>
            <p:cNvPr id="113675" name="Group 3">
              <a:extLst>
                <a:ext uri="{FF2B5EF4-FFF2-40B4-BE49-F238E27FC236}">
                  <a16:creationId xmlns:a16="http://schemas.microsoft.com/office/drawing/2014/main" id="{428E20F0-3872-46FB-939F-BE3CF2BF2504}"/>
                </a:ext>
              </a:extLst>
            </p:cNvPr>
            <p:cNvGrpSpPr>
              <a:grpSpLocks/>
            </p:cNvGrpSpPr>
            <p:nvPr/>
          </p:nvGrpSpPr>
          <p:grpSpPr bwMode="auto">
            <a:xfrm>
              <a:off x="0" y="240"/>
              <a:ext cx="96" cy="3936"/>
              <a:chOff x="-8" y="768"/>
              <a:chExt cx="136" cy="3552"/>
            </a:xfrm>
          </p:grpSpPr>
          <p:sp>
            <p:nvSpPr>
              <p:cNvPr id="113677" name="Rectangle 4">
                <a:extLst>
                  <a:ext uri="{FF2B5EF4-FFF2-40B4-BE49-F238E27FC236}">
                    <a16:creationId xmlns:a16="http://schemas.microsoft.com/office/drawing/2014/main" id="{8813DBC3-0C2E-4CF4-8CE3-6DEC146C8F9B}"/>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13678" name="Line 5">
                <a:extLst>
                  <a:ext uri="{FF2B5EF4-FFF2-40B4-BE49-F238E27FC236}">
                    <a16:creationId xmlns:a16="http://schemas.microsoft.com/office/drawing/2014/main" id="{4E11658C-44C3-4110-87B5-528E5F343FB4}"/>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13676" name="Line 18">
              <a:extLst>
                <a:ext uri="{FF2B5EF4-FFF2-40B4-BE49-F238E27FC236}">
                  <a16:creationId xmlns:a16="http://schemas.microsoft.com/office/drawing/2014/main" id="{96A8B04D-9FA3-4F74-ACE7-880726B9DBF5}"/>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13667" name="Group 7">
            <a:extLst>
              <a:ext uri="{FF2B5EF4-FFF2-40B4-BE49-F238E27FC236}">
                <a16:creationId xmlns:a16="http://schemas.microsoft.com/office/drawing/2014/main" id="{D9C56754-C0DB-4041-A6FE-24DF2A8F1E95}"/>
              </a:ext>
            </a:extLst>
          </p:cNvPr>
          <p:cNvGrpSpPr>
            <a:grpSpLocks/>
          </p:cNvGrpSpPr>
          <p:nvPr/>
        </p:nvGrpSpPr>
        <p:grpSpPr bwMode="auto">
          <a:xfrm>
            <a:off x="1752600" y="1371601"/>
            <a:ext cx="2687638" cy="519113"/>
            <a:chOff x="144" y="816"/>
            <a:chExt cx="2688" cy="342"/>
          </a:xfrm>
        </p:grpSpPr>
        <p:sp>
          <p:nvSpPr>
            <p:cNvPr id="113673" name="Rectangle 8">
              <a:extLst>
                <a:ext uri="{FF2B5EF4-FFF2-40B4-BE49-F238E27FC236}">
                  <a16:creationId xmlns:a16="http://schemas.microsoft.com/office/drawing/2014/main" id="{9CE50697-8E6D-4736-955F-1365709592E0}"/>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113674" name="Line 9">
              <a:extLst>
                <a:ext uri="{FF2B5EF4-FFF2-40B4-BE49-F238E27FC236}">
                  <a16:creationId xmlns:a16="http://schemas.microsoft.com/office/drawing/2014/main" id="{F39E3413-4706-4BE0-9B32-B30620975CE7}"/>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13668" name="Rectangle 19">
            <a:extLst>
              <a:ext uri="{FF2B5EF4-FFF2-40B4-BE49-F238E27FC236}">
                <a16:creationId xmlns:a16="http://schemas.microsoft.com/office/drawing/2014/main" id="{C3BA0B4B-2D6E-492F-8291-A4DF1BFDAF3D}"/>
              </a:ext>
            </a:extLst>
          </p:cNvPr>
          <p:cNvSpPr>
            <a:spLocks noChangeArrowheads="1"/>
          </p:cNvSpPr>
          <p:nvPr/>
        </p:nvSpPr>
        <p:spPr bwMode="auto">
          <a:xfrm>
            <a:off x="1992314" y="2132013"/>
            <a:ext cx="8351837" cy="14589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buClr>
                <a:schemeClr val="hlink"/>
              </a:buClr>
              <a:buFont typeface="Wingdings" panose="05000000000000000000" pitchFamily="2" charset="2"/>
              <a:buChar char="Ø"/>
            </a:pPr>
            <a:r>
              <a:rPr lang="en-US" altLang="zh-CN" b="1"/>
              <a:t>60%</a:t>
            </a:r>
            <a:r>
              <a:rPr lang="zh-CN" altLang="en-US" b="1"/>
              <a:t>～</a:t>
            </a:r>
            <a:r>
              <a:rPr lang="en-US" altLang="zh-CN" b="1"/>
              <a:t>70%</a:t>
            </a:r>
            <a:r>
              <a:rPr lang="zh-CN" altLang="en-US" b="1"/>
              <a:t>由</a:t>
            </a:r>
            <a:r>
              <a:rPr lang="en-US" altLang="zh-CN" b="1"/>
              <a:t>17p11.2</a:t>
            </a:r>
            <a:r>
              <a:rPr lang="zh-CN" altLang="en-US" b="1"/>
              <a:t>的</a:t>
            </a:r>
            <a:r>
              <a:rPr lang="en-US" altLang="zh-CN" b="1"/>
              <a:t>PMP 22</a:t>
            </a:r>
            <a:r>
              <a:rPr lang="zh-CN" altLang="en-US" b="1"/>
              <a:t>重复突变所致（</a:t>
            </a:r>
            <a:r>
              <a:rPr lang="en-US" altLang="zh-CN" b="1"/>
              <a:t>CMT 1A</a:t>
            </a:r>
            <a:r>
              <a:rPr lang="zh-CN" altLang="en-US" b="1"/>
              <a:t>）</a:t>
            </a:r>
          </a:p>
          <a:p>
            <a:pPr eaLnBrk="1" hangingPunct="1">
              <a:buClr>
                <a:schemeClr val="hlink"/>
              </a:buClr>
              <a:buFont typeface="Wingdings" panose="05000000000000000000" pitchFamily="2" charset="2"/>
              <a:buChar char="Ø"/>
            </a:pPr>
            <a:r>
              <a:rPr lang="en-US" altLang="zh-CN" b="1"/>
              <a:t>10%</a:t>
            </a:r>
            <a:r>
              <a:rPr lang="zh-CN" altLang="en-US" b="1"/>
              <a:t>～</a:t>
            </a:r>
            <a:r>
              <a:rPr lang="en-US" altLang="zh-CN" b="1"/>
              <a:t>20%</a:t>
            </a:r>
            <a:r>
              <a:rPr lang="zh-CN" altLang="en-US" b="1"/>
              <a:t>由</a:t>
            </a:r>
            <a:r>
              <a:rPr lang="en-US" altLang="zh-CN" b="1"/>
              <a:t>Xq13.1</a:t>
            </a:r>
            <a:r>
              <a:rPr lang="zh-CN" altLang="en-US" b="1"/>
              <a:t>的 </a:t>
            </a:r>
            <a:r>
              <a:rPr lang="en-US" altLang="zh-CN" b="1"/>
              <a:t>GJB1</a:t>
            </a:r>
            <a:r>
              <a:rPr lang="zh-CN" altLang="en-US" b="1"/>
              <a:t>突变所 致（</a:t>
            </a:r>
            <a:r>
              <a:rPr lang="en-US" altLang="zh-CN" b="1"/>
              <a:t>CMTX</a:t>
            </a:r>
            <a:r>
              <a:rPr lang="zh-CN" altLang="en-US" b="1"/>
              <a:t>）</a:t>
            </a:r>
            <a:r>
              <a:rPr lang="zh-CN" altLang="en-US"/>
              <a:t> </a:t>
            </a:r>
          </a:p>
        </p:txBody>
      </p:sp>
      <p:sp>
        <p:nvSpPr>
          <p:cNvPr id="113669" name="Rectangle 20">
            <a:extLst>
              <a:ext uri="{FF2B5EF4-FFF2-40B4-BE49-F238E27FC236}">
                <a16:creationId xmlns:a16="http://schemas.microsoft.com/office/drawing/2014/main" id="{9DD7978D-7765-4C8C-B7C9-8DEC9B28AA08}"/>
              </a:ext>
            </a:extLst>
          </p:cNvPr>
          <p:cNvSpPr>
            <a:spLocks noChangeArrowheads="1"/>
          </p:cNvSpPr>
          <p:nvPr/>
        </p:nvSpPr>
        <p:spPr bwMode="auto">
          <a:xfrm>
            <a:off x="1992314" y="3789364"/>
            <a:ext cx="8207375" cy="15017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lnSpc>
                <a:spcPct val="110000"/>
              </a:lnSpc>
              <a:spcBef>
                <a:spcPct val="0"/>
              </a:spcBef>
              <a:buClr>
                <a:schemeClr val="hlink"/>
              </a:buClr>
              <a:buFont typeface="Wingdings" panose="05000000000000000000" pitchFamily="2" charset="2"/>
              <a:buChar char="Ø"/>
            </a:pPr>
            <a:r>
              <a:rPr lang="zh-CN" altLang="en-US" b="1"/>
              <a:t>目前已发现的</a:t>
            </a:r>
            <a:r>
              <a:rPr lang="en-US" altLang="zh-CN" b="1"/>
              <a:t>CMT</a:t>
            </a:r>
            <a:r>
              <a:rPr lang="zh-CN" altLang="en-US" b="1"/>
              <a:t>致病基因或位点有</a:t>
            </a:r>
            <a:r>
              <a:rPr lang="en-US" altLang="zh-CN" b="1"/>
              <a:t>40</a:t>
            </a:r>
            <a:r>
              <a:rPr lang="zh-CN" altLang="en-US" b="1"/>
              <a:t>余个</a:t>
            </a:r>
          </a:p>
          <a:p>
            <a:pPr eaLnBrk="1" hangingPunct="1">
              <a:lnSpc>
                <a:spcPct val="110000"/>
              </a:lnSpc>
              <a:spcBef>
                <a:spcPct val="0"/>
              </a:spcBef>
              <a:buClr>
                <a:schemeClr val="hlink"/>
              </a:buClr>
              <a:buFont typeface="Wingdings" panose="05000000000000000000" pitchFamily="2" charset="2"/>
              <a:buChar char="Ø"/>
            </a:pPr>
            <a:r>
              <a:rPr lang="zh-CN" altLang="en-US" b="1"/>
              <a:t>其中超过</a:t>
            </a:r>
            <a:r>
              <a:rPr lang="en-US" altLang="zh-CN" b="1"/>
              <a:t>30</a:t>
            </a:r>
            <a:r>
              <a:rPr lang="zh-CN" altLang="en-US" b="1"/>
              <a:t>个基因及其产物在维持有髓神经纤维、的正常功能上起重要作用</a:t>
            </a:r>
            <a:r>
              <a:rPr lang="zh-CN" altLang="en-US"/>
              <a:t> </a:t>
            </a:r>
          </a:p>
        </p:txBody>
      </p:sp>
      <p:grpSp>
        <p:nvGrpSpPr>
          <p:cNvPr id="113670" name="Group 21">
            <a:extLst>
              <a:ext uri="{FF2B5EF4-FFF2-40B4-BE49-F238E27FC236}">
                <a16:creationId xmlns:a16="http://schemas.microsoft.com/office/drawing/2014/main" id="{24BCDBFA-973A-4D17-8CD5-4FA8A58B25F8}"/>
              </a:ext>
            </a:extLst>
          </p:cNvPr>
          <p:cNvGrpSpPr>
            <a:grpSpLocks/>
          </p:cNvGrpSpPr>
          <p:nvPr/>
        </p:nvGrpSpPr>
        <p:grpSpPr bwMode="auto">
          <a:xfrm>
            <a:off x="1774825" y="620713"/>
            <a:ext cx="7327900" cy="685800"/>
            <a:chOff x="144" y="384"/>
            <a:chExt cx="4616" cy="432"/>
          </a:xfrm>
        </p:grpSpPr>
        <p:sp>
          <p:nvSpPr>
            <p:cNvPr id="113671" name="Rectangle 22">
              <a:hlinkClick r:id="rId2" action="ppaction://hlinksldjump"/>
              <a:extLst>
                <a:ext uri="{FF2B5EF4-FFF2-40B4-BE49-F238E27FC236}">
                  <a16:creationId xmlns:a16="http://schemas.microsoft.com/office/drawing/2014/main" id="{F6C8917E-674B-4427-8C58-17115C8FB916}"/>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13672" name="Picture 23" descr="图片1">
              <a:extLst>
                <a:ext uri="{FF2B5EF4-FFF2-40B4-BE49-F238E27FC236}">
                  <a16:creationId xmlns:a16="http://schemas.microsoft.com/office/drawing/2014/main" id="{2023CE62-E3BC-4178-8B2F-ADEE3F93D3E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2">
            <a:extLst>
              <a:ext uri="{FF2B5EF4-FFF2-40B4-BE49-F238E27FC236}">
                <a16:creationId xmlns:a16="http://schemas.microsoft.com/office/drawing/2014/main" id="{019C51DA-CB24-4C3E-8096-1D4E083926FD}"/>
              </a:ext>
            </a:extLst>
          </p:cNvPr>
          <p:cNvGrpSpPr>
            <a:grpSpLocks/>
          </p:cNvGrpSpPr>
          <p:nvPr/>
        </p:nvGrpSpPr>
        <p:grpSpPr bwMode="auto">
          <a:xfrm>
            <a:off x="1524000" y="381000"/>
            <a:ext cx="228600" cy="6248400"/>
            <a:chOff x="0" y="240"/>
            <a:chExt cx="144" cy="3936"/>
          </a:xfrm>
        </p:grpSpPr>
        <p:grpSp>
          <p:nvGrpSpPr>
            <p:cNvPr id="114700" name="Group 3">
              <a:extLst>
                <a:ext uri="{FF2B5EF4-FFF2-40B4-BE49-F238E27FC236}">
                  <a16:creationId xmlns:a16="http://schemas.microsoft.com/office/drawing/2014/main" id="{62D10A36-2B41-41B3-BC2D-4EDDCE198FEF}"/>
                </a:ext>
              </a:extLst>
            </p:cNvPr>
            <p:cNvGrpSpPr>
              <a:grpSpLocks/>
            </p:cNvGrpSpPr>
            <p:nvPr/>
          </p:nvGrpSpPr>
          <p:grpSpPr bwMode="auto">
            <a:xfrm>
              <a:off x="0" y="240"/>
              <a:ext cx="96" cy="3936"/>
              <a:chOff x="-8" y="768"/>
              <a:chExt cx="136" cy="3552"/>
            </a:xfrm>
          </p:grpSpPr>
          <p:sp>
            <p:nvSpPr>
              <p:cNvPr id="114702" name="Rectangle 4">
                <a:extLst>
                  <a:ext uri="{FF2B5EF4-FFF2-40B4-BE49-F238E27FC236}">
                    <a16:creationId xmlns:a16="http://schemas.microsoft.com/office/drawing/2014/main" id="{B4A369C0-DC52-41C9-9F98-0D45AD41930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14703" name="Line 5">
                <a:extLst>
                  <a:ext uri="{FF2B5EF4-FFF2-40B4-BE49-F238E27FC236}">
                    <a16:creationId xmlns:a16="http://schemas.microsoft.com/office/drawing/2014/main" id="{94B0E389-1C9B-4270-A62F-7491F516FDE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14701" name="Line 18">
              <a:extLst>
                <a:ext uri="{FF2B5EF4-FFF2-40B4-BE49-F238E27FC236}">
                  <a16:creationId xmlns:a16="http://schemas.microsoft.com/office/drawing/2014/main" id="{50DDD7EC-2235-46B5-A3E6-85C36C92CC78}"/>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14691" name="Group 7">
            <a:extLst>
              <a:ext uri="{FF2B5EF4-FFF2-40B4-BE49-F238E27FC236}">
                <a16:creationId xmlns:a16="http://schemas.microsoft.com/office/drawing/2014/main" id="{F306F2D8-ECEB-4501-BA00-EC12E8754698}"/>
              </a:ext>
            </a:extLst>
          </p:cNvPr>
          <p:cNvGrpSpPr>
            <a:grpSpLocks/>
          </p:cNvGrpSpPr>
          <p:nvPr/>
        </p:nvGrpSpPr>
        <p:grpSpPr bwMode="auto">
          <a:xfrm>
            <a:off x="1752600" y="1371601"/>
            <a:ext cx="2687638" cy="519113"/>
            <a:chOff x="144" y="816"/>
            <a:chExt cx="2688" cy="342"/>
          </a:xfrm>
        </p:grpSpPr>
        <p:sp>
          <p:nvSpPr>
            <p:cNvPr id="114698" name="Rectangle 8">
              <a:extLst>
                <a:ext uri="{FF2B5EF4-FFF2-40B4-BE49-F238E27FC236}">
                  <a16:creationId xmlns:a16="http://schemas.microsoft.com/office/drawing/2014/main" id="{2E2C9885-CE97-4AF7-B30A-4FC1934B5F2F}"/>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病因</a:t>
              </a:r>
              <a:r>
                <a:rPr lang="en-US" altLang="zh-CN" b="1"/>
                <a:t>/</a:t>
              </a:r>
              <a:r>
                <a:rPr lang="zh-CN" altLang="en-US" b="1"/>
                <a:t>发病机制</a:t>
              </a:r>
            </a:p>
          </p:txBody>
        </p:sp>
        <p:sp>
          <p:nvSpPr>
            <p:cNvPr id="114699" name="Line 9">
              <a:extLst>
                <a:ext uri="{FF2B5EF4-FFF2-40B4-BE49-F238E27FC236}">
                  <a16:creationId xmlns:a16="http://schemas.microsoft.com/office/drawing/2014/main" id="{E6E97A03-522C-423D-BEC2-C2C07673DE41}"/>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14692" name="AutoShape 24">
            <a:extLst>
              <a:ext uri="{FF2B5EF4-FFF2-40B4-BE49-F238E27FC236}">
                <a16:creationId xmlns:a16="http://schemas.microsoft.com/office/drawing/2014/main" id="{E4ED10F1-CCEE-4DC4-8844-0B58C3DF5DC3}"/>
              </a:ext>
            </a:extLst>
          </p:cNvPr>
          <p:cNvSpPr>
            <a:spLocks noChangeArrowheads="1"/>
          </p:cNvSpPr>
          <p:nvPr/>
        </p:nvSpPr>
        <p:spPr bwMode="auto">
          <a:xfrm>
            <a:off x="3287714" y="4581526"/>
            <a:ext cx="5260975" cy="1439863"/>
          </a:xfrm>
          <a:prstGeom prst="roundRect">
            <a:avLst>
              <a:gd name="adj" fmla="val 2630"/>
            </a:avLst>
          </a:prstGeom>
          <a:solidFill>
            <a:srgbClr val="DDDDDD"/>
          </a:solidFill>
          <a:ln w="9525">
            <a:noFill/>
            <a:round/>
            <a:headEnd/>
            <a:tailEnd/>
          </a:ln>
          <a:effectLst>
            <a:outerShdw dist="35921" dir="2700000" algn="ctr" rotWithShape="0">
              <a:schemeClr val="bg2">
                <a:alpha val="50000"/>
              </a:schemeClr>
            </a:outerShdw>
          </a:effectLst>
        </p:spPr>
        <p:txBody>
          <a:bodyPr wrap="none" anchor="ctr"/>
          <a:lstStyle/>
          <a:p>
            <a:pPr algn="ctr">
              <a:spcBef>
                <a:spcPct val="0"/>
              </a:spcBef>
              <a:defRPr/>
            </a:pPr>
            <a:endParaRPr lang="zh-CN" altLang="zh-CN" sz="1800" b="1">
              <a:latin typeface="Arial" charset="0"/>
            </a:endParaRPr>
          </a:p>
        </p:txBody>
      </p:sp>
      <p:sp>
        <p:nvSpPr>
          <p:cNvPr id="114693" name="Rectangle 16">
            <a:extLst>
              <a:ext uri="{FF2B5EF4-FFF2-40B4-BE49-F238E27FC236}">
                <a16:creationId xmlns:a16="http://schemas.microsoft.com/office/drawing/2014/main" id="{F489C4D4-1127-4ABD-9F33-33986B37D680}"/>
              </a:ext>
            </a:extLst>
          </p:cNvPr>
          <p:cNvSpPr>
            <a:spLocks noChangeArrowheads="1"/>
          </p:cNvSpPr>
          <p:nvPr/>
        </p:nvSpPr>
        <p:spPr bwMode="auto">
          <a:xfrm>
            <a:off x="2122489" y="2273301"/>
            <a:ext cx="8294687" cy="222726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Clr>
                <a:schemeClr val="hlink"/>
              </a:buClr>
              <a:buFont typeface="Wingdings" panose="05000000000000000000" pitchFamily="2" charset="2"/>
              <a:buChar char="Ø"/>
            </a:pPr>
            <a:r>
              <a:rPr lang="en-US" altLang="zh-CN" b="1"/>
              <a:t>PMP22</a:t>
            </a:r>
            <a:r>
              <a:rPr lang="zh-CN" altLang="en-US" b="1"/>
              <a:t>、</a:t>
            </a:r>
            <a:r>
              <a:rPr lang="en-US" altLang="zh-CN" b="1"/>
              <a:t>MPZ</a:t>
            </a:r>
            <a:r>
              <a:rPr lang="zh-CN" altLang="en-US" b="1"/>
              <a:t>等是周围神经髓鞘的成分</a:t>
            </a:r>
          </a:p>
          <a:p>
            <a:pPr eaLnBrk="1" hangingPunct="1">
              <a:spcBef>
                <a:spcPct val="0"/>
              </a:spcBef>
              <a:buClr>
                <a:schemeClr val="hlink"/>
              </a:buClr>
              <a:buFont typeface="Wingdings" panose="05000000000000000000" pitchFamily="2" charset="2"/>
              <a:buChar char="Ø"/>
            </a:pPr>
            <a:r>
              <a:rPr lang="en-US" altLang="zh-CN" b="1"/>
              <a:t>EGR2 </a:t>
            </a:r>
            <a:r>
              <a:rPr lang="zh-CN" altLang="en-US" b="1"/>
              <a:t>是生成髓鞘的施万细胞分化过程中的重要</a:t>
            </a:r>
          </a:p>
          <a:p>
            <a:pPr eaLnBrk="1" hangingPunct="1">
              <a:spcBef>
                <a:spcPct val="0"/>
              </a:spcBef>
              <a:buClr>
                <a:schemeClr val="hlink"/>
              </a:buClr>
              <a:buFont typeface="Wingdings" panose="05000000000000000000" pitchFamily="2" charset="2"/>
              <a:buNone/>
            </a:pPr>
            <a:r>
              <a:rPr lang="zh-CN" altLang="en-US" b="1"/>
              <a:t>    转录因子</a:t>
            </a:r>
          </a:p>
          <a:p>
            <a:pPr eaLnBrk="1" hangingPunct="1">
              <a:spcBef>
                <a:spcPct val="0"/>
              </a:spcBef>
              <a:buClr>
                <a:schemeClr val="hlink"/>
              </a:buClr>
              <a:buFont typeface="Wingdings" panose="05000000000000000000" pitchFamily="2" charset="2"/>
              <a:buChar char="Ø"/>
            </a:pPr>
            <a:r>
              <a:rPr lang="en-US" altLang="zh-CN" b="1"/>
              <a:t>NEFL</a:t>
            </a:r>
            <a:r>
              <a:rPr lang="zh-CN" altLang="en-US" b="1"/>
              <a:t>基因编码神经丝三联子</a:t>
            </a:r>
            <a:r>
              <a:rPr lang="en-US" altLang="zh-CN" b="1"/>
              <a:t>L</a:t>
            </a:r>
            <a:r>
              <a:rPr lang="zh-CN" altLang="en-US" b="1"/>
              <a:t>蛋白，是有髓鞘轴、突的细胞骨骼成分等</a:t>
            </a:r>
          </a:p>
        </p:txBody>
      </p:sp>
      <p:sp>
        <p:nvSpPr>
          <p:cNvPr id="114694" name="Rectangle 17">
            <a:extLst>
              <a:ext uri="{FF2B5EF4-FFF2-40B4-BE49-F238E27FC236}">
                <a16:creationId xmlns:a16="http://schemas.microsoft.com/office/drawing/2014/main" id="{86AF25AE-E3F1-4300-9E79-F1FDB3B56927}"/>
              </a:ext>
            </a:extLst>
          </p:cNvPr>
          <p:cNvSpPr>
            <a:spLocks noChangeArrowheads="1"/>
          </p:cNvSpPr>
          <p:nvPr/>
        </p:nvSpPr>
        <p:spPr bwMode="auto">
          <a:xfrm>
            <a:off x="3359151" y="4795839"/>
            <a:ext cx="5273675" cy="1031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a:t>                </a:t>
            </a:r>
            <a:r>
              <a:rPr lang="zh-CN" altLang="en-US" b="1"/>
              <a:t>基因的突变</a:t>
            </a:r>
          </a:p>
          <a:p>
            <a:pPr eaLnBrk="1" hangingPunct="1"/>
            <a:r>
              <a:rPr lang="zh-CN" altLang="en-US" b="1"/>
              <a:t>导致髓鞘脱失和轴索变性而致病 </a:t>
            </a:r>
          </a:p>
        </p:txBody>
      </p:sp>
      <p:grpSp>
        <p:nvGrpSpPr>
          <p:cNvPr id="114695" name="Group 18">
            <a:extLst>
              <a:ext uri="{FF2B5EF4-FFF2-40B4-BE49-F238E27FC236}">
                <a16:creationId xmlns:a16="http://schemas.microsoft.com/office/drawing/2014/main" id="{310EF4FE-B259-4E3E-8E49-5F041F6B43B0}"/>
              </a:ext>
            </a:extLst>
          </p:cNvPr>
          <p:cNvGrpSpPr>
            <a:grpSpLocks/>
          </p:cNvGrpSpPr>
          <p:nvPr/>
        </p:nvGrpSpPr>
        <p:grpSpPr bwMode="auto">
          <a:xfrm>
            <a:off x="1774825" y="620713"/>
            <a:ext cx="7327900" cy="685800"/>
            <a:chOff x="144" y="384"/>
            <a:chExt cx="4616" cy="432"/>
          </a:xfrm>
        </p:grpSpPr>
        <p:sp>
          <p:nvSpPr>
            <p:cNvPr id="114696" name="Rectangle 19">
              <a:hlinkClick r:id="rId2" action="ppaction://hlinksldjump"/>
              <a:extLst>
                <a:ext uri="{FF2B5EF4-FFF2-40B4-BE49-F238E27FC236}">
                  <a16:creationId xmlns:a16="http://schemas.microsoft.com/office/drawing/2014/main" id="{28C9C4D3-DCFD-40A1-A74C-7DB70912052B}"/>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14697" name="Picture 20" descr="图片1">
              <a:extLst>
                <a:ext uri="{FF2B5EF4-FFF2-40B4-BE49-F238E27FC236}">
                  <a16:creationId xmlns:a16="http://schemas.microsoft.com/office/drawing/2014/main" id="{A8C83F73-15EB-441C-AEF7-546619A5F8C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a:extLst>
              <a:ext uri="{FF2B5EF4-FFF2-40B4-BE49-F238E27FC236}">
                <a16:creationId xmlns:a16="http://schemas.microsoft.com/office/drawing/2014/main" id="{E0319E0B-D1E2-4D34-A1E6-2C0C1FA4F154}"/>
              </a:ext>
            </a:extLst>
          </p:cNvPr>
          <p:cNvGrpSpPr>
            <a:grpSpLocks/>
          </p:cNvGrpSpPr>
          <p:nvPr/>
        </p:nvGrpSpPr>
        <p:grpSpPr bwMode="auto">
          <a:xfrm>
            <a:off x="1524000" y="381000"/>
            <a:ext cx="228600" cy="6248400"/>
            <a:chOff x="0" y="240"/>
            <a:chExt cx="144" cy="3936"/>
          </a:xfrm>
        </p:grpSpPr>
        <p:grpSp>
          <p:nvGrpSpPr>
            <p:cNvPr id="115742" name="Group 3">
              <a:extLst>
                <a:ext uri="{FF2B5EF4-FFF2-40B4-BE49-F238E27FC236}">
                  <a16:creationId xmlns:a16="http://schemas.microsoft.com/office/drawing/2014/main" id="{C84DA77F-BB44-4E75-AE7E-26FFDE5EA078}"/>
                </a:ext>
              </a:extLst>
            </p:cNvPr>
            <p:cNvGrpSpPr>
              <a:grpSpLocks/>
            </p:cNvGrpSpPr>
            <p:nvPr/>
          </p:nvGrpSpPr>
          <p:grpSpPr bwMode="auto">
            <a:xfrm>
              <a:off x="0" y="240"/>
              <a:ext cx="96" cy="3936"/>
              <a:chOff x="-8" y="768"/>
              <a:chExt cx="136" cy="3552"/>
            </a:xfrm>
          </p:grpSpPr>
          <p:sp>
            <p:nvSpPr>
              <p:cNvPr id="115744" name="Rectangle 4">
                <a:extLst>
                  <a:ext uri="{FF2B5EF4-FFF2-40B4-BE49-F238E27FC236}">
                    <a16:creationId xmlns:a16="http://schemas.microsoft.com/office/drawing/2014/main" id="{E0AC0F6A-9E77-49C9-B538-3124859DC4E7}"/>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15745" name="Line 5">
                <a:extLst>
                  <a:ext uri="{FF2B5EF4-FFF2-40B4-BE49-F238E27FC236}">
                    <a16:creationId xmlns:a16="http://schemas.microsoft.com/office/drawing/2014/main" id="{3744A2A2-9D42-4C93-8207-414B771511F9}"/>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15743" name="Line 18">
              <a:extLst>
                <a:ext uri="{FF2B5EF4-FFF2-40B4-BE49-F238E27FC236}">
                  <a16:creationId xmlns:a16="http://schemas.microsoft.com/office/drawing/2014/main" id="{5BCDD473-3745-480B-AAFA-95198162B21C}"/>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15715" name="Group 7">
            <a:extLst>
              <a:ext uri="{FF2B5EF4-FFF2-40B4-BE49-F238E27FC236}">
                <a16:creationId xmlns:a16="http://schemas.microsoft.com/office/drawing/2014/main" id="{753DA52F-2A62-46B1-9D8B-C66CC29B42BC}"/>
              </a:ext>
            </a:extLst>
          </p:cNvPr>
          <p:cNvGrpSpPr>
            <a:grpSpLocks/>
          </p:cNvGrpSpPr>
          <p:nvPr/>
        </p:nvGrpSpPr>
        <p:grpSpPr bwMode="auto">
          <a:xfrm>
            <a:off x="1752600" y="1371601"/>
            <a:ext cx="2687638" cy="519113"/>
            <a:chOff x="144" y="816"/>
            <a:chExt cx="2688" cy="342"/>
          </a:xfrm>
        </p:grpSpPr>
        <p:sp>
          <p:nvSpPr>
            <p:cNvPr id="115740" name="Rectangle 8">
              <a:extLst>
                <a:ext uri="{FF2B5EF4-FFF2-40B4-BE49-F238E27FC236}">
                  <a16:creationId xmlns:a16="http://schemas.microsoft.com/office/drawing/2014/main" id="{42FF5C71-F303-4E0C-A706-09C1E81AB716}"/>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分    型</a:t>
              </a:r>
            </a:p>
          </p:txBody>
        </p:sp>
        <p:sp>
          <p:nvSpPr>
            <p:cNvPr id="115741" name="Line 9">
              <a:extLst>
                <a:ext uri="{FF2B5EF4-FFF2-40B4-BE49-F238E27FC236}">
                  <a16:creationId xmlns:a16="http://schemas.microsoft.com/office/drawing/2014/main" id="{E61F4EDD-F05D-40C6-A657-572FA6AD1302}"/>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grpSp>
        <p:nvGrpSpPr>
          <p:cNvPr id="115716" name="Group 36">
            <a:extLst>
              <a:ext uri="{FF2B5EF4-FFF2-40B4-BE49-F238E27FC236}">
                <a16:creationId xmlns:a16="http://schemas.microsoft.com/office/drawing/2014/main" id="{6E94CB86-62CD-4C5A-946A-CE16ABB3EBA9}"/>
              </a:ext>
            </a:extLst>
          </p:cNvPr>
          <p:cNvGrpSpPr>
            <a:grpSpLocks/>
          </p:cNvGrpSpPr>
          <p:nvPr/>
        </p:nvGrpSpPr>
        <p:grpSpPr bwMode="auto">
          <a:xfrm>
            <a:off x="2135189" y="2044701"/>
            <a:ext cx="357187" cy="581025"/>
            <a:chOff x="1882" y="1475"/>
            <a:chExt cx="93" cy="197"/>
          </a:xfrm>
        </p:grpSpPr>
        <p:sp>
          <p:nvSpPr>
            <p:cNvPr id="115738" name="Text Box 37">
              <a:extLst>
                <a:ext uri="{FF2B5EF4-FFF2-40B4-BE49-F238E27FC236}">
                  <a16:creationId xmlns:a16="http://schemas.microsoft.com/office/drawing/2014/main" id="{5D71FDB7-7051-4DA5-95A5-DDF818B683CF}"/>
                </a:ext>
              </a:extLst>
            </p:cNvPr>
            <p:cNvSpPr txBox="1">
              <a:spLocks noChangeArrowheads="1"/>
            </p:cNvSpPr>
            <p:nvPr/>
          </p:nvSpPr>
          <p:spPr bwMode="auto">
            <a:xfrm>
              <a:off x="1927" y="1475"/>
              <a:ext cx="4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lang="ko-KR" altLang="en-US" b="1">
                <a:latin typeface="Arial" panose="020B0604020202020204" pitchFamily="34" charset="0"/>
              </a:endParaRPr>
            </a:p>
          </p:txBody>
        </p:sp>
        <p:pic>
          <p:nvPicPr>
            <p:cNvPr id="115739" name="Picture 38" descr="볼">
              <a:extLst>
                <a:ext uri="{FF2B5EF4-FFF2-40B4-BE49-F238E27FC236}">
                  <a16:creationId xmlns:a16="http://schemas.microsoft.com/office/drawing/2014/main" id="{C88B8D2F-ECC4-48F9-8B65-2C4EC9F48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 y="1603"/>
              <a:ext cx="6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717" name="Rectangle 22">
            <a:extLst>
              <a:ext uri="{FF2B5EF4-FFF2-40B4-BE49-F238E27FC236}">
                <a16:creationId xmlns:a16="http://schemas.microsoft.com/office/drawing/2014/main" id="{07F9FA8F-5C2E-44FC-B4C8-FBC11D3D1BFB}"/>
              </a:ext>
            </a:extLst>
          </p:cNvPr>
          <p:cNvSpPr>
            <a:spLocks noChangeArrowheads="1"/>
          </p:cNvSpPr>
          <p:nvPr/>
        </p:nvSpPr>
        <p:spPr bwMode="auto">
          <a:xfrm>
            <a:off x="2638426" y="4478339"/>
            <a:ext cx="504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endParaRPr lang="zh-CN" altLang="zh-CN" sz="3200" b="1">
              <a:latin typeface="Arial" panose="020B0604020202020204" pitchFamily="34" charset="0"/>
            </a:endParaRPr>
          </a:p>
        </p:txBody>
      </p:sp>
      <p:grpSp>
        <p:nvGrpSpPr>
          <p:cNvPr id="115718" name="Group 36">
            <a:extLst>
              <a:ext uri="{FF2B5EF4-FFF2-40B4-BE49-F238E27FC236}">
                <a16:creationId xmlns:a16="http://schemas.microsoft.com/office/drawing/2014/main" id="{477C729B-0613-4ED5-B55E-571575ED331C}"/>
              </a:ext>
            </a:extLst>
          </p:cNvPr>
          <p:cNvGrpSpPr>
            <a:grpSpLocks/>
          </p:cNvGrpSpPr>
          <p:nvPr/>
        </p:nvGrpSpPr>
        <p:grpSpPr bwMode="auto">
          <a:xfrm>
            <a:off x="2135189" y="2776539"/>
            <a:ext cx="357187" cy="581025"/>
            <a:chOff x="1882" y="1475"/>
            <a:chExt cx="93" cy="197"/>
          </a:xfrm>
        </p:grpSpPr>
        <p:sp>
          <p:nvSpPr>
            <p:cNvPr id="115736" name="Text Box 37">
              <a:extLst>
                <a:ext uri="{FF2B5EF4-FFF2-40B4-BE49-F238E27FC236}">
                  <a16:creationId xmlns:a16="http://schemas.microsoft.com/office/drawing/2014/main" id="{DB0B67C3-66D7-4233-8946-B81C9C8F4537}"/>
                </a:ext>
              </a:extLst>
            </p:cNvPr>
            <p:cNvSpPr txBox="1">
              <a:spLocks noChangeArrowheads="1"/>
            </p:cNvSpPr>
            <p:nvPr/>
          </p:nvSpPr>
          <p:spPr bwMode="auto">
            <a:xfrm>
              <a:off x="1927" y="1475"/>
              <a:ext cx="4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lang="ko-KR" altLang="en-US" b="1">
                <a:latin typeface="Arial" panose="020B0604020202020204" pitchFamily="34" charset="0"/>
              </a:endParaRPr>
            </a:p>
          </p:txBody>
        </p:sp>
        <p:pic>
          <p:nvPicPr>
            <p:cNvPr id="115737" name="Picture 38" descr="볼">
              <a:extLst>
                <a:ext uri="{FF2B5EF4-FFF2-40B4-BE49-F238E27FC236}">
                  <a16:creationId xmlns:a16="http://schemas.microsoft.com/office/drawing/2014/main" id="{0375DD2E-A398-46A7-B6EB-202FD99DC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 y="1603"/>
              <a:ext cx="6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719" name="Rectangle 26">
            <a:extLst>
              <a:ext uri="{FF2B5EF4-FFF2-40B4-BE49-F238E27FC236}">
                <a16:creationId xmlns:a16="http://schemas.microsoft.com/office/drawing/2014/main" id="{6CCE387B-EA79-41DF-8F67-2EA95ED045B6}"/>
              </a:ext>
            </a:extLst>
          </p:cNvPr>
          <p:cNvSpPr>
            <a:spLocks noChangeArrowheads="1"/>
          </p:cNvSpPr>
          <p:nvPr/>
        </p:nvSpPr>
        <p:spPr bwMode="auto">
          <a:xfrm>
            <a:off x="2566988" y="2244726"/>
            <a:ext cx="5554662"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脱髓鞘型，</a:t>
            </a:r>
            <a:r>
              <a:rPr lang="en-US" altLang="zh-CN" b="1"/>
              <a:t>CMT1</a:t>
            </a:r>
            <a:r>
              <a:rPr lang="zh-CN" altLang="en-US" b="1"/>
              <a:t>型，</a:t>
            </a:r>
            <a:r>
              <a:rPr lang="en-US" altLang="zh-CN" b="1"/>
              <a:t>NCV&lt;38m/s</a:t>
            </a:r>
          </a:p>
        </p:txBody>
      </p:sp>
      <p:sp>
        <p:nvSpPr>
          <p:cNvPr id="115720" name="Rectangle 27">
            <a:extLst>
              <a:ext uri="{FF2B5EF4-FFF2-40B4-BE49-F238E27FC236}">
                <a16:creationId xmlns:a16="http://schemas.microsoft.com/office/drawing/2014/main" id="{289CDBD6-1C03-415C-A206-A1EAC5F8BFD0}"/>
              </a:ext>
            </a:extLst>
          </p:cNvPr>
          <p:cNvSpPr>
            <a:spLocks noChangeArrowheads="1"/>
          </p:cNvSpPr>
          <p:nvPr/>
        </p:nvSpPr>
        <p:spPr bwMode="auto">
          <a:xfrm>
            <a:off x="2566988" y="2981326"/>
            <a:ext cx="7080250"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b="1"/>
              <a:t>轴索型，</a:t>
            </a:r>
            <a:r>
              <a:rPr lang="en-US" altLang="zh-CN" b="1"/>
              <a:t>CMT2</a:t>
            </a:r>
            <a:r>
              <a:rPr lang="zh-CN" altLang="en-US" b="1"/>
              <a:t>型，</a:t>
            </a:r>
            <a:r>
              <a:rPr lang="en-US" altLang="zh-CN" b="1"/>
              <a:t>NCV</a:t>
            </a:r>
            <a:r>
              <a:rPr lang="zh-CN" altLang="en-US" b="1"/>
              <a:t>正常或接近正常</a:t>
            </a:r>
          </a:p>
        </p:txBody>
      </p:sp>
      <p:sp>
        <p:nvSpPr>
          <p:cNvPr id="115721" name="Rectangle 28">
            <a:extLst>
              <a:ext uri="{FF2B5EF4-FFF2-40B4-BE49-F238E27FC236}">
                <a16:creationId xmlns:a16="http://schemas.microsoft.com/office/drawing/2014/main" id="{12834162-C3FC-4396-A5FB-23C6AD84A144}"/>
              </a:ext>
            </a:extLst>
          </p:cNvPr>
          <p:cNvSpPr>
            <a:spLocks noChangeArrowheads="1"/>
          </p:cNvSpPr>
          <p:nvPr/>
        </p:nvSpPr>
        <p:spPr bwMode="auto">
          <a:xfrm>
            <a:off x="2566989" y="3773488"/>
            <a:ext cx="7559675"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婴儿期起病的严重脱髓鞘性</a:t>
            </a:r>
            <a:r>
              <a:rPr lang="en-US" altLang="zh-CN" b="1"/>
              <a:t>CMT</a:t>
            </a:r>
            <a:r>
              <a:rPr lang="zh-CN" altLang="en-US" b="1"/>
              <a:t>称为</a:t>
            </a:r>
            <a:r>
              <a:rPr lang="en-US" altLang="zh-CN" b="1"/>
              <a:t>CMT3</a:t>
            </a:r>
            <a:r>
              <a:rPr lang="en-US" altLang="zh-CN"/>
              <a:t> </a:t>
            </a:r>
          </a:p>
        </p:txBody>
      </p:sp>
      <p:sp>
        <p:nvSpPr>
          <p:cNvPr id="115722" name="Rectangle 29">
            <a:extLst>
              <a:ext uri="{FF2B5EF4-FFF2-40B4-BE49-F238E27FC236}">
                <a16:creationId xmlns:a16="http://schemas.microsoft.com/office/drawing/2014/main" id="{16C77DC2-2120-4386-9CB6-391D70874DC0}"/>
              </a:ext>
            </a:extLst>
          </p:cNvPr>
          <p:cNvSpPr>
            <a:spLocks noChangeArrowheads="1"/>
          </p:cNvSpPr>
          <p:nvPr/>
        </p:nvSpPr>
        <p:spPr bwMode="auto">
          <a:xfrm>
            <a:off x="2566989" y="4581526"/>
            <a:ext cx="5680075" cy="519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大部分隐性遗传性</a:t>
            </a:r>
            <a:r>
              <a:rPr lang="en-US" altLang="zh-CN" b="1"/>
              <a:t>CMT</a:t>
            </a:r>
            <a:r>
              <a:rPr lang="zh-CN" altLang="en-US" b="1"/>
              <a:t>归为</a:t>
            </a:r>
            <a:r>
              <a:rPr lang="en-US" altLang="zh-CN" b="1"/>
              <a:t>CMT4</a:t>
            </a:r>
            <a:r>
              <a:rPr lang="en-US" altLang="zh-CN"/>
              <a:t> </a:t>
            </a:r>
          </a:p>
        </p:txBody>
      </p:sp>
      <p:sp>
        <p:nvSpPr>
          <p:cNvPr id="115723" name="Rectangle 30">
            <a:extLst>
              <a:ext uri="{FF2B5EF4-FFF2-40B4-BE49-F238E27FC236}">
                <a16:creationId xmlns:a16="http://schemas.microsoft.com/office/drawing/2014/main" id="{A35DDB64-EE7E-4A97-AF29-C85979A34B87}"/>
              </a:ext>
            </a:extLst>
          </p:cNvPr>
          <p:cNvSpPr>
            <a:spLocks noChangeArrowheads="1"/>
          </p:cNvSpPr>
          <p:nvPr/>
        </p:nvSpPr>
        <p:spPr bwMode="auto">
          <a:xfrm>
            <a:off x="2566989" y="5357813"/>
            <a:ext cx="4587875"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en-US" altLang="zh-CN" b="1"/>
              <a:t>X</a:t>
            </a:r>
            <a:r>
              <a:rPr lang="zh-CN" altLang="en-US" b="1"/>
              <a:t>连锁遗传</a:t>
            </a:r>
            <a:r>
              <a:rPr lang="en-US" altLang="zh-CN" b="1"/>
              <a:t>CMT</a:t>
            </a:r>
            <a:r>
              <a:rPr lang="zh-CN" altLang="en-US" b="1"/>
              <a:t>称为</a:t>
            </a:r>
            <a:r>
              <a:rPr lang="en-US" altLang="zh-CN" b="1"/>
              <a:t>CMTX</a:t>
            </a:r>
            <a:r>
              <a:rPr lang="en-US" altLang="zh-CN"/>
              <a:t> </a:t>
            </a:r>
          </a:p>
        </p:txBody>
      </p:sp>
      <p:grpSp>
        <p:nvGrpSpPr>
          <p:cNvPr id="115724" name="Group 36">
            <a:extLst>
              <a:ext uri="{FF2B5EF4-FFF2-40B4-BE49-F238E27FC236}">
                <a16:creationId xmlns:a16="http://schemas.microsoft.com/office/drawing/2014/main" id="{73546E32-6368-49AF-B54E-856DFE815821}"/>
              </a:ext>
            </a:extLst>
          </p:cNvPr>
          <p:cNvGrpSpPr>
            <a:grpSpLocks/>
          </p:cNvGrpSpPr>
          <p:nvPr/>
        </p:nvGrpSpPr>
        <p:grpSpPr bwMode="auto">
          <a:xfrm>
            <a:off x="2138364" y="3568701"/>
            <a:ext cx="357187" cy="581025"/>
            <a:chOff x="1882" y="1475"/>
            <a:chExt cx="93" cy="197"/>
          </a:xfrm>
        </p:grpSpPr>
        <p:sp>
          <p:nvSpPr>
            <p:cNvPr id="115734" name="Text Box 37">
              <a:extLst>
                <a:ext uri="{FF2B5EF4-FFF2-40B4-BE49-F238E27FC236}">
                  <a16:creationId xmlns:a16="http://schemas.microsoft.com/office/drawing/2014/main" id="{C0B60E45-68AF-41E6-AA1E-7EDA21AAF572}"/>
                </a:ext>
              </a:extLst>
            </p:cNvPr>
            <p:cNvSpPr txBox="1">
              <a:spLocks noChangeArrowheads="1"/>
            </p:cNvSpPr>
            <p:nvPr/>
          </p:nvSpPr>
          <p:spPr bwMode="auto">
            <a:xfrm>
              <a:off x="1927" y="1475"/>
              <a:ext cx="4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lang="ko-KR" altLang="en-US" b="1">
                <a:latin typeface="Arial" panose="020B0604020202020204" pitchFamily="34" charset="0"/>
              </a:endParaRPr>
            </a:p>
          </p:txBody>
        </p:sp>
        <p:pic>
          <p:nvPicPr>
            <p:cNvPr id="115735" name="Picture 38" descr="볼">
              <a:extLst>
                <a:ext uri="{FF2B5EF4-FFF2-40B4-BE49-F238E27FC236}">
                  <a16:creationId xmlns:a16="http://schemas.microsoft.com/office/drawing/2014/main" id="{A1FD1068-2549-4615-B844-89DB48832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 y="1603"/>
              <a:ext cx="6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25" name="Group 36">
            <a:extLst>
              <a:ext uri="{FF2B5EF4-FFF2-40B4-BE49-F238E27FC236}">
                <a16:creationId xmlns:a16="http://schemas.microsoft.com/office/drawing/2014/main" id="{35D49279-4FB1-4A6A-80F2-205418E53F9C}"/>
              </a:ext>
            </a:extLst>
          </p:cNvPr>
          <p:cNvGrpSpPr>
            <a:grpSpLocks/>
          </p:cNvGrpSpPr>
          <p:nvPr/>
        </p:nvGrpSpPr>
        <p:grpSpPr bwMode="auto">
          <a:xfrm>
            <a:off x="2135189" y="4365626"/>
            <a:ext cx="357187" cy="581025"/>
            <a:chOff x="1882" y="1475"/>
            <a:chExt cx="93" cy="197"/>
          </a:xfrm>
        </p:grpSpPr>
        <p:sp>
          <p:nvSpPr>
            <p:cNvPr id="115732" name="Text Box 37">
              <a:extLst>
                <a:ext uri="{FF2B5EF4-FFF2-40B4-BE49-F238E27FC236}">
                  <a16:creationId xmlns:a16="http://schemas.microsoft.com/office/drawing/2014/main" id="{9E0A7A9B-E646-4C27-B432-3AFEC0186738}"/>
                </a:ext>
              </a:extLst>
            </p:cNvPr>
            <p:cNvSpPr txBox="1">
              <a:spLocks noChangeArrowheads="1"/>
            </p:cNvSpPr>
            <p:nvPr/>
          </p:nvSpPr>
          <p:spPr bwMode="auto">
            <a:xfrm>
              <a:off x="1927" y="1475"/>
              <a:ext cx="4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lang="ko-KR" altLang="en-US" b="1">
                <a:latin typeface="Arial" panose="020B0604020202020204" pitchFamily="34" charset="0"/>
              </a:endParaRPr>
            </a:p>
          </p:txBody>
        </p:sp>
        <p:pic>
          <p:nvPicPr>
            <p:cNvPr id="115733" name="Picture 38" descr="볼">
              <a:extLst>
                <a:ext uri="{FF2B5EF4-FFF2-40B4-BE49-F238E27FC236}">
                  <a16:creationId xmlns:a16="http://schemas.microsoft.com/office/drawing/2014/main" id="{216BFBF3-FCB7-425E-9254-A255AEBF3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 y="1603"/>
              <a:ext cx="6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26" name="Group 36">
            <a:extLst>
              <a:ext uri="{FF2B5EF4-FFF2-40B4-BE49-F238E27FC236}">
                <a16:creationId xmlns:a16="http://schemas.microsoft.com/office/drawing/2014/main" id="{7D91FFB1-2294-4A63-84B0-A94EA6FA3760}"/>
              </a:ext>
            </a:extLst>
          </p:cNvPr>
          <p:cNvGrpSpPr>
            <a:grpSpLocks/>
          </p:cNvGrpSpPr>
          <p:nvPr/>
        </p:nvGrpSpPr>
        <p:grpSpPr bwMode="auto">
          <a:xfrm>
            <a:off x="2135189" y="5153026"/>
            <a:ext cx="357187" cy="581025"/>
            <a:chOff x="1882" y="1475"/>
            <a:chExt cx="93" cy="197"/>
          </a:xfrm>
        </p:grpSpPr>
        <p:sp>
          <p:nvSpPr>
            <p:cNvPr id="115730" name="Text Box 37">
              <a:extLst>
                <a:ext uri="{FF2B5EF4-FFF2-40B4-BE49-F238E27FC236}">
                  <a16:creationId xmlns:a16="http://schemas.microsoft.com/office/drawing/2014/main" id="{D16376F4-FAC5-4DD2-A1EA-1920FCC8E749}"/>
                </a:ext>
              </a:extLst>
            </p:cNvPr>
            <p:cNvSpPr txBox="1">
              <a:spLocks noChangeArrowheads="1"/>
            </p:cNvSpPr>
            <p:nvPr/>
          </p:nvSpPr>
          <p:spPr bwMode="auto">
            <a:xfrm>
              <a:off x="1927" y="1475"/>
              <a:ext cx="4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latinLnBrk="1" hangingPunct="1">
                <a:spcBef>
                  <a:spcPct val="0"/>
                </a:spcBef>
              </a:pPr>
              <a:endParaRPr lang="ko-KR" altLang="en-US" b="1">
                <a:latin typeface="Arial" panose="020B0604020202020204" pitchFamily="34" charset="0"/>
              </a:endParaRPr>
            </a:p>
          </p:txBody>
        </p:sp>
        <p:pic>
          <p:nvPicPr>
            <p:cNvPr id="115731" name="Picture 38" descr="볼">
              <a:extLst>
                <a:ext uri="{FF2B5EF4-FFF2-40B4-BE49-F238E27FC236}">
                  <a16:creationId xmlns:a16="http://schemas.microsoft.com/office/drawing/2014/main" id="{D0FB7B27-0045-46CD-B24B-EDE5A3C6D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 y="1603"/>
              <a:ext cx="6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27" name="Group 40">
            <a:extLst>
              <a:ext uri="{FF2B5EF4-FFF2-40B4-BE49-F238E27FC236}">
                <a16:creationId xmlns:a16="http://schemas.microsoft.com/office/drawing/2014/main" id="{E7CC4FEC-77A4-4E7A-8E9F-E358185F0ED0}"/>
              </a:ext>
            </a:extLst>
          </p:cNvPr>
          <p:cNvGrpSpPr>
            <a:grpSpLocks/>
          </p:cNvGrpSpPr>
          <p:nvPr/>
        </p:nvGrpSpPr>
        <p:grpSpPr bwMode="auto">
          <a:xfrm>
            <a:off x="1774825" y="620713"/>
            <a:ext cx="7327900" cy="685800"/>
            <a:chOff x="144" y="384"/>
            <a:chExt cx="4616" cy="432"/>
          </a:xfrm>
        </p:grpSpPr>
        <p:sp>
          <p:nvSpPr>
            <p:cNvPr id="115728" name="Rectangle 41">
              <a:hlinkClick r:id="rId3" action="ppaction://hlinksldjump"/>
              <a:extLst>
                <a:ext uri="{FF2B5EF4-FFF2-40B4-BE49-F238E27FC236}">
                  <a16:creationId xmlns:a16="http://schemas.microsoft.com/office/drawing/2014/main" id="{2D1F62E2-23FF-4AF0-8C96-57EADCBFC441}"/>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15729" name="Picture 42" descr="图片1">
              <a:extLst>
                <a:ext uri="{FF2B5EF4-FFF2-40B4-BE49-F238E27FC236}">
                  <a16:creationId xmlns:a16="http://schemas.microsoft.com/office/drawing/2014/main" id="{60C95009-7AFD-441F-BCB5-93F2FCA852F2}"/>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542578D1-D781-43C4-A518-AE67D1C8EAC1}"/>
              </a:ext>
            </a:extLst>
          </p:cNvPr>
          <p:cNvSpPr>
            <a:spLocks noChangeArrowheads="1"/>
          </p:cNvSpPr>
          <p:nvPr/>
        </p:nvSpPr>
        <p:spPr bwMode="auto">
          <a:xfrm>
            <a:off x="4440239" y="404813"/>
            <a:ext cx="3495675"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sz="1800" b="1"/>
              <a:t>腓骨肌萎缩症的分子遗传学分型</a:t>
            </a:r>
            <a:r>
              <a:rPr lang="zh-CN" altLang="en-US"/>
              <a:t> </a:t>
            </a:r>
          </a:p>
        </p:txBody>
      </p:sp>
      <p:graphicFrame>
        <p:nvGraphicFramePr>
          <p:cNvPr id="310275" name="Group 3">
            <a:extLst>
              <a:ext uri="{FF2B5EF4-FFF2-40B4-BE49-F238E27FC236}">
                <a16:creationId xmlns:a16="http://schemas.microsoft.com/office/drawing/2014/main" id="{8F3E93EC-E504-4B4E-87B6-390D0FA70AAE}"/>
              </a:ext>
            </a:extLst>
          </p:cNvPr>
          <p:cNvGraphicFramePr>
            <a:graphicFrameLocks noGrp="1"/>
          </p:cNvGraphicFramePr>
          <p:nvPr/>
        </p:nvGraphicFramePr>
        <p:xfrm>
          <a:off x="1847851" y="908050"/>
          <a:ext cx="8569325" cy="5767388"/>
        </p:xfrm>
        <a:graphic>
          <a:graphicData uri="http://schemas.openxmlformats.org/drawingml/2006/table">
            <a:tbl>
              <a:tblPr/>
              <a:tblGrid>
                <a:gridCol w="1665288">
                  <a:extLst>
                    <a:ext uri="{9D8B030D-6E8A-4147-A177-3AD203B41FA5}">
                      <a16:colId xmlns:a16="http://schemas.microsoft.com/office/drawing/2014/main" val="20000"/>
                    </a:ext>
                  </a:extLst>
                </a:gridCol>
                <a:gridCol w="1966912">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341438">
                  <a:extLst>
                    <a:ext uri="{9D8B030D-6E8A-4147-A177-3AD203B41FA5}">
                      <a16:colId xmlns:a16="http://schemas.microsoft.com/office/drawing/2014/main" val="20003"/>
                    </a:ext>
                  </a:extLst>
                </a:gridCol>
                <a:gridCol w="1935162">
                  <a:extLst>
                    <a:ext uri="{9D8B030D-6E8A-4147-A177-3AD203B41FA5}">
                      <a16:colId xmlns:a16="http://schemas.microsoft.com/office/drawing/2014/main" val="20004"/>
                    </a:ext>
                  </a:extLst>
                </a:gridCol>
              </a:tblGrid>
              <a:tr h="262154">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zh-CN"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zh-CN" altLang="en-US" sz="1400" b="1" i="0" u="none" strike="noStrike" cap="none" normalizeH="0" baseline="0">
                          <a:ln>
                            <a:noFill/>
                          </a:ln>
                          <a:solidFill>
                            <a:srgbClr val="000000"/>
                          </a:solidFill>
                          <a:effectLst/>
                          <a:latin typeface="Times New Roman" pitchFamily="18" charset="0"/>
                          <a:ea typeface="宋体" pitchFamily="2" charset="-122"/>
                        </a:rPr>
                        <a:t>基因</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zh-CN" altLang="en-US" sz="1400" b="1" i="0" u="none" strike="noStrike" cap="none" normalizeH="0" baseline="0">
                          <a:ln>
                            <a:noFill/>
                          </a:ln>
                          <a:solidFill>
                            <a:srgbClr val="000000"/>
                          </a:solidFill>
                          <a:effectLst/>
                          <a:latin typeface="Times New Roman" pitchFamily="18" charset="0"/>
                          <a:ea typeface="宋体" pitchFamily="2" charset="-122"/>
                        </a:rPr>
                        <a:t>染色体位点</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400" b="1" i="0" u="none" strike="noStrike" cap="none" normalizeH="0" baseline="0">
                          <a:ln>
                            <a:noFill/>
                          </a:ln>
                          <a:solidFill>
                            <a:srgbClr val="000000"/>
                          </a:solidFill>
                          <a:effectLst/>
                          <a:latin typeface="Times New Roman" pitchFamily="18" charset="0"/>
                          <a:ea typeface="宋体" pitchFamily="2" charset="-122"/>
                        </a:rPr>
                        <a:t>遗传方式</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400" b="1" i="0" u="none" strike="noStrike" cap="none" normalizeH="0" baseline="0">
                          <a:ln>
                            <a:noFill/>
                          </a:ln>
                          <a:solidFill>
                            <a:srgbClr val="000000"/>
                          </a:solidFill>
                          <a:effectLst/>
                          <a:latin typeface="Times New Roman" pitchFamily="18" charset="0"/>
                          <a:ea typeface="宋体" pitchFamily="2" charset="-122"/>
                        </a:rPr>
                        <a:t>占本型的比例</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CMT1A</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PMP22     </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17p11.2-p12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70-80%</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CMT1B          </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MPZ</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1q22-q23</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5-10%</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CMT1C</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SIMPLE</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16p12-p13</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Times New Roman" pitchFamily="18" charset="0"/>
                          <a:ea typeface="宋体" pitchFamily="2" charset="-122"/>
                        </a:rPr>
                        <a:t>﹤1%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CMT1D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EGR2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10q21-q22       </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Times New Roman" pitchFamily="18" charset="0"/>
                          <a:ea typeface="宋体" pitchFamily="2" charset="-122"/>
                        </a:rPr>
                        <a:t>﹤1%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CMT1F</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NEFL</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8p21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Times New Roman" pitchFamily="18" charset="0"/>
                          <a:ea typeface="宋体" pitchFamily="2" charset="-122"/>
                        </a:rPr>
                        <a:t>﹤1%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CMTX</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Cx32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Xq13.1   </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X</a:t>
                      </a:r>
                      <a:r>
                        <a:rPr kumimoji="0" lang="zh-CN" altLang="en-US" sz="1400" b="0" i="0" u="none" strike="noStrike" cap="none" normalizeH="0" baseline="0">
                          <a:ln>
                            <a:noFill/>
                          </a:ln>
                          <a:solidFill>
                            <a:srgbClr val="000000"/>
                          </a:solidFill>
                          <a:effectLst/>
                          <a:latin typeface="Times New Roman" pitchFamily="18" charset="0"/>
                          <a:ea typeface="宋体" pitchFamily="2" charset="-122"/>
                        </a:rPr>
                        <a:t>连锁</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zh-CN"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CMT4A</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GDAP1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8q13-q21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AR</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zh-CN"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CMT4B1  </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MTMR2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11q22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AR</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zh-CN"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CMT4B2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SBF2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11p15</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AR</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zh-CN"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CMT4C</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SH3TC2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5q32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AR</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zh-CN"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CMT4D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NDRG1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8q24</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AR</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zh-CN"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CMT4F</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PRX</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19q13</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AR</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endParaRPr kumimoji="0" lang="zh-CN"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rPr>
                        <a:t>CMT2A</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KIF1B</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1p35-p36</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15%</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rPr>
                        <a:t>CMT2B</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RAB7</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3q13-q22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pitchFamily="18" charset="0"/>
                          <a:ea typeface="宋体" pitchFamily="2" charset="-122"/>
                        </a:rPr>
                        <a:t>不详</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rPr>
                        <a:t>CMT2C</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pitchFamily="18" charset="0"/>
                          <a:ea typeface="宋体" pitchFamily="2" charset="-122"/>
                        </a:rPr>
                        <a:t>不详</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12q23-q24</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pitchFamily="18" charset="0"/>
                          <a:ea typeface="宋体" pitchFamily="2" charset="-122"/>
                        </a:rPr>
                        <a:t>不详</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rPr>
                        <a:t>CMT2D</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GARS</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7p15</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pitchFamily="18" charset="0"/>
                          <a:ea typeface="宋体" pitchFamily="2" charset="-122"/>
                        </a:rPr>
                        <a:t>不详</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rPr>
                        <a:t>CMT2E</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NEFL</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8p21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pitchFamily="18" charset="0"/>
                          <a:ea typeface="宋体" pitchFamily="2" charset="-122"/>
                        </a:rPr>
                        <a:t>不详</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rPr>
                        <a:t>CMT2F</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HSPB1/HSP27</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7q11-q21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pitchFamily="18" charset="0"/>
                          <a:ea typeface="宋体" pitchFamily="2" charset="-122"/>
                        </a:rPr>
                        <a:t>不详</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rPr>
                        <a:t>CMT2G</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GDAP1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8q13-21.1</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pitchFamily="18" charset="0"/>
                          <a:ea typeface="宋体" pitchFamily="2" charset="-122"/>
                        </a:rPr>
                        <a:t>不详</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rPr>
                        <a:t>CMT2I</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MPZ</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1q22-23</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pitchFamily="18" charset="0"/>
                          <a:ea typeface="宋体" pitchFamily="2" charset="-122"/>
                        </a:rPr>
                        <a:t>不详</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262154">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charset="0"/>
                          <a:ea typeface="宋体" pitchFamily="2" charset="-122"/>
                        </a:rPr>
                        <a:t>CMT2L</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HSPB8/HSP22</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12q24.3</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Arial" charset="0"/>
                          <a:ea typeface="宋体" pitchFamily="2" charset="-122"/>
                        </a:rPr>
                        <a:t>AD</a:t>
                      </a:r>
                      <a:endParaRPr kumimoji="0" lang="en-US" altLang="zh-CN"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pitchFamily="18" charset="0"/>
                          <a:ea typeface="宋体" pitchFamily="2" charset="-122"/>
                        </a:rPr>
                        <a:t>不详</a:t>
                      </a:r>
                      <a:endParaRPr kumimoji="0" lang="zh-CN" altLang="en-US" sz="1400" b="0" i="0" u="none" strike="noStrike" cap="none" normalizeH="0" baseline="0">
                        <a:ln>
                          <a:noFill/>
                        </a:ln>
                        <a:solidFill>
                          <a:schemeClr val="tx1"/>
                        </a:solidFill>
                        <a:effectLst/>
                        <a:latin typeface="Arial" charset="0"/>
                        <a:ea typeface="宋体" pitchFamily="2" charset="-122"/>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bl>
          </a:graphicData>
        </a:graphic>
      </p:graphicFrame>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a:extLst>
              <a:ext uri="{FF2B5EF4-FFF2-40B4-BE49-F238E27FC236}">
                <a16:creationId xmlns:a16="http://schemas.microsoft.com/office/drawing/2014/main" id="{8DCFAAB0-3390-40FF-BA55-FC40BFB561DA}"/>
              </a:ext>
            </a:extLst>
          </p:cNvPr>
          <p:cNvGrpSpPr>
            <a:grpSpLocks/>
          </p:cNvGrpSpPr>
          <p:nvPr/>
        </p:nvGrpSpPr>
        <p:grpSpPr bwMode="auto">
          <a:xfrm>
            <a:off x="1524000" y="381000"/>
            <a:ext cx="228600" cy="6248400"/>
            <a:chOff x="0" y="240"/>
            <a:chExt cx="144" cy="3936"/>
          </a:xfrm>
        </p:grpSpPr>
        <p:grpSp>
          <p:nvGrpSpPr>
            <p:cNvPr id="117772" name="Group 3">
              <a:extLst>
                <a:ext uri="{FF2B5EF4-FFF2-40B4-BE49-F238E27FC236}">
                  <a16:creationId xmlns:a16="http://schemas.microsoft.com/office/drawing/2014/main" id="{706665A1-8773-4704-A5B8-100E26DC1FFE}"/>
                </a:ext>
              </a:extLst>
            </p:cNvPr>
            <p:cNvGrpSpPr>
              <a:grpSpLocks/>
            </p:cNvGrpSpPr>
            <p:nvPr/>
          </p:nvGrpSpPr>
          <p:grpSpPr bwMode="auto">
            <a:xfrm>
              <a:off x="0" y="240"/>
              <a:ext cx="96" cy="3936"/>
              <a:chOff x="-8" y="768"/>
              <a:chExt cx="136" cy="3552"/>
            </a:xfrm>
          </p:grpSpPr>
          <p:sp>
            <p:nvSpPr>
              <p:cNvPr id="117774" name="Rectangle 4">
                <a:extLst>
                  <a:ext uri="{FF2B5EF4-FFF2-40B4-BE49-F238E27FC236}">
                    <a16:creationId xmlns:a16="http://schemas.microsoft.com/office/drawing/2014/main" id="{5CB71CE2-D2DB-43F6-9D85-B43AB69F9285}"/>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17775" name="Line 5">
                <a:extLst>
                  <a:ext uri="{FF2B5EF4-FFF2-40B4-BE49-F238E27FC236}">
                    <a16:creationId xmlns:a16="http://schemas.microsoft.com/office/drawing/2014/main" id="{0B11852F-CC98-4368-8AAE-8FFA90E55012}"/>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17773" name="Line 18">
              <a:extLst>
                <a:ext uri="{FF2B5EF4-FFF2-40B4-BE49-F238E27FC236}">
                  <a16:creationId xmlns:a16="http://schemas.microsoft.com/office/drawing/2014/main" id="{2BA88D77-DB72-4B09-B144-86DA41928C5D}"/>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17763" name="Group 7">
            <a:extLst>
              <a:ext uri="{FF2B5EF4-FFF2-40B4-BE49-F238E27FC236}">
                <a16:creationId xmlns:a16="http://schemas.microsoft.com/office/drawing/2014/main" id="{FE32C101-9271-415C-83EF-7C52A438CB17}"/>
              </a:ext>
            </a:extLst>
          </p:cNvPr>
          <p:cNvGrpSpPr>
            <a:grpSpLocks/>
          </p:cNvGrpSpPr>
          <p:nvPr/>
        </p:nvGrpSpPr>
        <p:grpSpPr bwMode="auto">
          <a:xfrm>
            <a:off x="1752600" y="1371601"/>
            <a:ext cx="2687638" cy="519113"/>
            <a:chOff x="144" y="816"/>
            <a:chExt cx="2688" cy="342"/>
          </a:xfrm>
        </p:grpSpPr>
        <p:sp>
          <p:nvSpPr>
            <p:cNvPr id="117770" name="Rectangle 8">
              <a:extLst>
                <a:ext uri="{FF2B5EF4-FFF2-40B4-BE49-F238E27FC236}">
                  <a16:creationId xmlns:a16="http://schemas.microsoft.com/office/drawing/2014/main" id="{172A2975-1964-4051-81A9-AC2A115F3A02}"/>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    理 </a:t>
              </a:r>
            </a:p>
          </p:txBody>
        </p:sp>
        <p:sp>
          <p:nvSpPr>
            <p:cNvPr id="117771" name="Line 9">
              <a:extLst>
                <a:ext uri="{FF2B5EF4-FFF2-40B4-BE49-F238E27FC236}">
                  <a16:creationId xmlns:a16="http://schemas.microsoft.com/office/drawing/2014/main" id="{4973B147-3AA3-47FB-87E7-A8843839ACCB}"/>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17764" name="Rectangle 35">
            <a:extLst>
              <a:ext uri="{FF2B5EF4-FFF2-40B4-BE49-F238E27FC236}">
                <a16:creationId xmlns:a16="http://schemas.microsoft.com/office/drawing/2014/main" id="{A1CA6B01-E1F8-457D-822F-114FB4AB49DA}"/>
              </a:ext>
            </a:extLst>
          </p:cNvPr>
          <p:cNvSpPr>
            <a:spLocks noChangeArrowheads="1"/>
          </p:cNvSpPr>
          <p:nvPr/>
        </p:nvSpPr>
        <p:spPr bwMode="auto">
          <a:xfrm>
            <a:off x="4727576" y="1844675"/>
            <a:ext cx="4113213" cy="154463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r>
              <a:rPr lang="zh-CN" altLang="en-US" b="1"/>
              <a:t>大的感觉和运动纤维丢失</a:t>
            </a:r>
          </a:p>
          <a:p>
            <a:pPr algn="ctr" eaLnBrk="1" hangingPunct="1"/>
            <a:r>
              <a:rPr lang="zh-CN" altLang="en-US" b="1"/>
              <a:t>轴突和髓鞘均受累</a:t>
            </a:r>
          </a:p>
          <a:p>
            <a:pPr algn="ctr" eaLnBrk="1" hangingPunct="1"/>
            <a:r>
              <a:rPr lang="zh-CN" altLang="en-US" b="1"/>
              <a:t>远端重于近端</a:t>
            </a:r>
          </a:p>
        </p:txBody>
      </p:sp>
      <p:sp>
        <p:nvSpPr>
          <p:cNvPr id="117765" name="AutoShape 18">
            <a:extLst>
              <a:ext uri="{FF2B5EF4-FFF2-40B4-BE49-F238E27FC236}">
                <a16:creationId xmlns:a16="http://schemas.microsoft.com/office/drawing/2014/main" id="{3D3B383F-0010-4747-A43C-4B6AC8C1FA25}"/>
              </a:ext>
            </a:extLst>
          </p:cNvPr>
          <p:cNvSpPr>
            <a:spLocks noChangeArrowheads="1"/>
          </p:cNvSpPr>
          <p:nvPr/>
        </p:nvSpPr>
        <p:spPr bwMode="auto">
          <a:xfrm>
            <a:off x="2424114" y="2997201"/>
            <a:ext cx="1728787" cy="574675"/>
          </a:xfrm>
          <a:prstGeom prst="roundRect">
            <a:avLst>
              <a:gd name="adj" fmla="val 16667"/>
            </a:avLst>
          </a:prstGeom>
          <a:gradFill rotWithShape="1">
            <a:gsLst>
              <a:gs pos="0">
                <a:srgbClr val="006666"/>
              </a:gs>
              <a:gs pos="100000">
                <a:srgbClr val="336699"/>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b="1">
                <a:solidFill>
                  <a:schemeClr val="bg1"/>
                </a:solidFill>
              </a:rPr>
              <a:t>CMT1</a:t>
            </a:r>
            <a:r>
              <a:rPr lang="zh-CN" altLang="en-US" b="1">
                <a:solidFill>
                  <a:schemeClr val="bg1"/>
                </a:solidFill>
              </a:rPr>
              <a:t>型</a:t>
            </a:r>
            <a:endParaRPr kumimoji="1" lang="zh-CN" altLang="en-US" b="1">
              <a:solidFill>
                <a:schemeClr val="bg1"/>
              </a:solidFill>
              <a:latin typeface="宋体" panose="02010600030101010101" pitchFamily="2" charset="-122"/>
            </a:endParaRPr>
          </a:p>
        </p:txBody>
      </p:sp>
      <p:sp>
        <p:nvSpPr>
          <p:cNvPr id="117766" name="AutoShape 28">
            <a:extLst>
              <a:ext uri="{FF2B5EF4-FFF2-40B4-BE49-F238E27FC236}">
                <a16:creationId xmlns:a16="http://schemas.microsoft.com/office/drawing/2014/main" id="{1CD9FF66-90CD-4EDC-A0BB-5CE9854D089D}"/>
              </a:ext>
            </a:extLst>
          </p:cNvPr>
          <p:cNvSpPr>
            <a:spLocks noChangeArrowheads="1"/>
          </p:cNvSpPr>
          <p:nvPr/>
        </p:nvSpPr>
        <p:spPr bwMode="auto">
          <a:xfrm>
            <a:off x="2208214" y="3573464"/>
            <a:ext cx="6480175" cy="2808287"/>
          </a:xfrm>
          <a:prstGeom prst="roundRect">
            <a:avLst>
              <a:gd name="adj" fmla="val 16667"/>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buClr>
                <a:schemeClr val="hlink"/>
              </a:buClr>
              <a:buFont typeface="Wingdings" panose="05000000000000000000" pitchFamily="2" charset="2"/>
              <a:buChar char="Ø"/>
            </a:pPr>
            <a:r>
              <a:rPr lang="zh-CN" altLang="en-US" b="1"/>
              <a:t>神经纤维对称性节段性脱髓鞘</a:t>
            </a:r>
          </a:p>
          <a:p>
            <a:pPr lvl="1" eaLnBrk="1" hangingPunct="1">
              <a:buClr>
                <a:schemeClr val="hlink"/>
              </a:buClr>
              <a:buFont typeface="Wingdings" panose="05000000000000000000" pitchFamily="2" charset="2"/>
              <a:buChar char="Ø"/>
            </a:pPr>
            <a:r>
              <a:rPr lang="zh-CN" altLang="en-US" b="1"/>
              <a:t>部分髓鞘再生</a:t>
            </a:r>
          </a:p>
          <a:p>
            <a:pPr lvl="1" eaLnBrk="1" hangingPunct="1">
              <a:buClr>
                <a:schemeClr val="hlink"/>
              </a:buClr>
              <a:buFont typeface="Wingdings" panose="05000000000000000000" pitchFamily="2" charset="2"/>
              <a:buChar char="Ø"/>
            </a:pPr>
            <a:r>
              <a:rPr lang="en-US" altLang="zh-CN" b="1"/>
              <a:t>Schwann</a:t>
            </a:r>
            <a:r>
              <a:rPr lang="zh-CN" altLang="en-US" b="1"/>
              <a:t>细胞和成纤维母细胞增生</a:t>
            </a:r>
          </a:p>
          <a:p>
            <a:pPr lvl="1" eaLnBrk="1" hangingPunct="1"/>
            <a:r>
              <a:rPr lang="zh-CN" altLang="en-US" b="1"/>
              <a:t>形成“洋葱头”样结构，神经粗大</a:t>
            </a:r>
            <a:endParaRPr lang="ko-KR" altLang="en-US" b="1"/>
          </a:p>
        </p:txBody>
      </p:sp>
      <p:grpSp>
        <p:nvGrpSpPr>
          <p:cNvPr id="117767" name="Group 48">
            <a:extLst>
              <a:ext uri="{FF2B5EF4-FFF2-40B4-BE49-F238E27FC236}">
                <a16:creationId xmlns:a16="http://schemas.microsoft.com/office/drawing/2014/main" id="{A408D8DE-C233-4025-9AD5-220D329EFE99}"/>
              </a:ext>
            </a:extLst>
          </p:cNvPr>
          <p:cNvGrpSpPr>
            <a:grpSpLocks/>
          </p:cNvGrpSpPr>
          <p:nvPr/>
        </p:nvGrpSpPr>
        <p:grpSpPr bwMode="auto">
          <a:xfrm>
            <a:off x="1774825" y="620713"/>
            <a:ext cx="7327900" cy="685800"/>
            <a:chOff x="144" y="384"/>
            <a:chExt cx="4616" cy="432"/>
          </a:xfrm>
        </p:grpSpPr>
        <p:sp>
          <p:nvSpPr>
            <p:cNvPr id="117768" name="Rectangle 49">
              <a:hlinkClick r:id="rId2" action="ppaction://hlinksldjump"/>
              <a:extLst>
                <a:ext uri="{FF2B5EF4-FFF2-40B4-BE49-F238E27FC236}">
                  <a16:creationId xmlns:a16="http://schemas.microsoft.com/office/drawing/2014/main" id="{AD779489-292F-4549-BE96-D392ED889544}"/>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17769" name="Picture 50" descr="图片1">
              <a:extLst>
                <a:ext uri="{FF2B5EF4-FFF2-40B4-BE49-F238E27FC236}">
                  <a16:creationId xmlns:a16="http://schemas.microsoft.com/office/drawing/2014/main" id="{B4444C6C-93B5-48CE-A611-2F65DC6AEEF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 2">
            <a:extLst>
              <a:ext uri="{FF2B5EF4-FFF2-40B4-BE49-F238E27FC236}">
                <a16:creationId xmlns:a16="http://schemas.microsoft.com/office/drawing/2014/main" id="{18DB772B-30FC-4F58-9888-3462CB3DF43E}"/>
              </a:ext>
            </a:extLst>
          </p:cNvPr>
          <p:cNvGrpSpPr>
            <a:grpSpLocks/>
          </p:cNvGrpSpPr>
          <p:nvPr/>
        </p:nvGrpSpPr>
        <p:grpSpPr bwMode="auto">
          <a:xfrm>
            <a:off x="1524000" y="381000"/>
            <a:ext cx="228600" cy="6248400"/>
            <a:chOff x="0" y="240"/>
            <a:chExt cx="144" cy="3936"/>
          </a:xfrm>
        </p:grpSpPr>
        <p:grpSp>
          <p:nvGrpSpPr>
            <p:cNvPr id="118796" name="Group 3">
              <a:extLst>
                <a:ext uri="{FF2B5EF4-FFF2-40B4-BE49-F238E27FC236}">
                  <a16:creationId xmlns:a16="http://schemas.microsoft.com/office/drawing/2014/main" id="{86576DD4-7A78-4821-A63B-965B88CB0002}"/>
                </a:ext>
              </a:extLst>
            </p:cNvPr>
            <p:cNvGrpSpPr>
              <a:grpSpLocks/>
            </p:cNvGrpSpPr>
            <p:nvPr/>
          </p:nvGrpSpPr>
          <p:grpSpPr bwMode="auto">
            <a:xfrm>
              <a:off x="0" y="240"/>
              <a:ext cx="96" cy="3936"/>
              <a:chOff x="-8" y="768"/>
              <a:chExt cx="136" cy="3552"/>
            </a:xfrm>
          </p:grpSpPr>
          <p:sp>
            <p:nvSpPr>
              <p:cNvPr id="118798" name="Rectangle 4">
                <a:extLst>
                  <a:ext uri="{FF2B5EF4-FFF2-40B4-BE49-F238E27FC236}">
                    <a16:creationId xmlns:a16="http://schemas.microsoft.com/office/drawing/2014/main" id="{9F0E74DD-36C0-4367-94BE-E50BF615A85E}"/>
                  </a:ext>
                </a:extLst>
              </p:cNvPr>
              <p:cNvSpPr>
                <a:spLocks noChangeArrowheads="1"/>
              </p:cNvSpPr>
              <p:nvPr/>
            </p:nvSpPr>
            <p:spPr bwMode="auto">
              <a:xfrm>
                <a:off x="-8" y="768"/>
                <a:ext cx="136" cy="3552"/>
              </a:xfrm>
              <a:prstGeom prst="rect">
                <a:avLst/>
              </a:prstGeom>
              <a:gradFill rotWithShape="1">
                <a:gsLst>
                  <a:gs pos="0">
                    <a:srgbClr val="D0DFE6"/>
                  </a:gs>
                  <a:gs pos="100000">
                    <a:srgbClr val="97ACBF"/>
                  </a:gs>
                </a:gsLst>
                <a:lin ang="5400000" scaled="1"/>
              </a:gradFill>
              <a:ln w="9525">
                <a:miter lim="800000"/>
                <a:headEnd/>
                <a:tailEnd/>
              </a:ln>
              <a:scene3d>
                <a:camera prst="legacyPerspectiveRight">
                  <a:rot lat="0" lon="600000" rev="0"/>
                </a:camera>
                <a:lightRig rig="legacyFlat3" dir="t"/>
              </a:scene3d>
              <a:sp3d extrusionH="887400" prstMaterial="legacyMatte">
                <a:bevelT w="13500" h="13500" prst="angle"/>
                <a:bevelB w="13500" h="13500" prst="angle"/>
                <a:extrusionClr>
                  <a:srgbClr val="D0DFE6"/>
                </a:extrusionClr>
                <a:contourClr>
                  <a:srgbClr val="D0DFE6"/>
                </a:contourClr>
              </a:sp3d>
            </p:spPr>
            <p:txBody>
              <a:bodyPr wrap="none" anchor="ctr">
                <a:flatTx/>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pPr>
                <a:endParaRPr lang="zh-CN" altLang="zh-CN" sz="4400" b="1"/>
              </a:p>
            </p:txBody>
          </p:sp>
          <p:sp>
            <p:nvSpPr>
              <p:cNvPr id="118799" name="Line 5">
                <a:extLst>
                  <a:ext uri="{FF2B5EF4-FFF2-40B4-BE49-F238E27FC236}">
                    <a16:creationId xmlns:a16="http://schemas.microsoft.com/office/drawing/2014/main" id="{98B8CEA9-1D12-4431-8114-A670B28C4976}"/>
                  </a:ext>
                </a:extLst>
              </p:cNvPr>
              <p:cNvSpPr>
                <a:spLocks noChangeShapeType="1"/>
              </p:cNvSpPr>
              <p:nvPr/>
            </p:nvSpPr>
            <p:spPr bwMode="auto">
              <a:xfrm flipV="1">
                <a:off x="120" y="771"/>
                <a:ext cx="0" cy="3549"/>
              </a:xfrm>
              <a:prstGeom prst="line">
                <a:avLst/>
              </a:prstGeom>
              <a:noFill/>
              <a:ln w="9525">
                <a:solidFill>
                  <a:srgbClr val="DEF7FA"/>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18797" name="Line 18">
              <a:extLst>
                <a:ext uri="{FF2B5EF4-FFF2-40B4-BE49-F238E27FC236}">
                  <a16:creationId xmlns:a16="http://schemas.microsoft.com/office/drawing/2014/main" id="{3231D5A5-A9D8-457F-AB8F-3DCA0ACC7144}"/>
                </a:ext>
              </a:extLst>
            </p:cNvPr>
            <p:cNvSpPr>
              <a:spLocks noChangeShapeType="1"/>
            </p:cNvSpPr>
            <p:nvPr/>
          </p:nvSpPr>
          <p:spPr bwMode="auto">
            <a:xfrm>
              <a:off x="144" y="336"/>
              <a:ext cx="0" cy="3670"/>
            </a:xfrm>
            <a:prstGeom prst="line">
              <a:avLst/>
            </a:prstGeom>
            <a:noFill/>
            <a:ln w="19050">
              <a:solidFill>
                <a:srgbClr val="2A4A70"/>
              </a:solidFill>
              <a:round/>
              <a:headEnd/>
              <a:tailEnd/>
            </a:ln>
            <a:effectLst>
              <a:outerShdw dist="25400" algn="ctr" rotWithShape="0">
                <a:srgbClr val="3E6CA4">
                  <a:alpha val="50000"/>
                </a:srgbClr>
              </a:outerShdw>
            </a:effectLst>
          </p:spPr>
          <p:txBody>
            <a:bodyPr/>
            <a:lstStyle/>
            <a:p>
              <a:pPr>
                <a:defRPr/>
              </a:pPr>
              <a:endParaRPr lang="zh-CN" altLang="en-US"/>
            </a:p>
          </p:txBody>
        </p:sp>
      </p:grpSp>
      <p:grpSp>
        <p:nvGrpSpPr>
          <p:cNvPr id="118787" name="Group 7">
            <a:extLst>
              <a:ext uri="{FF2B5EF4-FFF2-40B4-BE49-F238E27FC236}">
                <a16:creationId xmlns:a16="http://schemas.microsoft.com/office/drawing/2014/main" id="{088B269D-3BDA-472A-9583-8C67100AB0C4}"/>
              </a:ext>
            </a:extLst>
          </p:cNvPr>
          <p:cNvGrpSpPr>
            <a:grpSpLocks/>
          </p:cNvGrpSpPr>
          <p:nvPr/>
        </p:nvGrpSpPr>
        <p:grpSpPr bwMode="auto">
          <a:xfrm>
            <a:off x="1752600" y="1371601"/>
            <a:ext cx="2687638" cy="519113"/>
            <a:chOff x="144" y="816"/>
            <a:chExt cx="2688" cy="342"/>
          </a:xfrm>
        </p:grpSpPr>
        <p:sp>
          <p:nvSpPr>
            <p:cNvPr id="118794" name="Rectangle 8">
              <a:extLst>
                <a:ext uri="{FF2B5EF4-FFF2-40B4-BE49-F238E27FC236}">
                  <a16:creationId xmlns:a16="http://schemas.microsoft.com/office/drawing/2014/main" id="{0E52702F-62FB-4573-A9E2-F0B219D061B7}"/>
                </a:ext>
              </a:extLst>
            </p:cNvPr>
            <p:cNvSpPr>
              <a:spLocks noChangeArrowheads="1"/>
            </p:cNvSpPr>
            <p:nvPr/>
          </p:nvSpPr>
          <p:spPr bwMode="auto">
            <a:xfrm>
              <a:off x="144" y="816"/>
              <a:ext cx="2688" cy="342"/>
            </a:xfrm>
            <a:prstGeom prst="rect">
              <a:avLst/>
            </a:prstGeom>
            <a:solidFill>
              <a:srgbClr val="99CCFF">
                <a:alpha val="2000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pPr>
              <a:r>
                <a:rPr lang="zh-CN" altLang="en-US" b="1"/>
                <a:t>病    理 </a:t>
              </a:r>
            </a:p>
          </p:txBody>
        </p:sp>
        <p:sp>
          <p:nvSpPr>
            <p:cNvPr id="118795" name="Line 9">
              <a:extLst>
                <a:ext uri="{FF2B5EF4-FFF2-40B4-BE49-F238E27FC236}">
                  <a16:creationId xmlns:a16="http://schemas.microsoft.com/office/drawing/2014/main" id="{8CA099A4-73F2-44F1-8B17-E5A3DC4841D6}"/>
                </a:ext>
              </a:extLst>
            </p:cNvPr>
            <p:cNvSpPr>
              <a:spLocks noChangeShapeType="1"/>
            </p:cNvSpPr>
            <p:nvPr/>
          </p:nvSpPr>
          <p:spPr bwMode="auto">
            <a:xfrm>
              <a:off x="144" y="1152"/>
              <a:ext cx="2688" cy="0"/>
            </a:xfrm>
            <a:prstGeom prst="line">
              <a:avLst/>
            </a:prstGeom>
            <a:noFill/>
            <a:ln w="38100">
              <a:solidFill>
                <a:srgbClr val="CC99FF"/>
              </a:solidFill>
              <a:round/>
              <a:headEnd/>
              <a:tailEnd/>
            </a:ln>
            <a:effectLst>
              <a:outerShdw dist="35921" dir="2700000" algn="ctr" rotWithShape="0">
                <a:schemeClr val="bg2"/>
              </a:outerShdw>
            </a:effectLst>
          </p:spPr>
          <p:txBody>
            <a:bodyPr wrap="none" anchor="ctr">
              <a:spAutoFit/>
            </a:bodyPr>
            <a:lstStyle/>
            <a:p>
              <a:pPr>
                <a:defRPr/>
              </a:pPr>
              <a:endParaRPr lang="zh-CN" altLang="en-US"/>
            </a:p>
          </p:txBody>
        </p:sp>
      </p:grpSp>
      <p:sp>
        <p:nvSpPr>
          <p:cNvPr id="118788" name="AutoShape 28">
            <a:extLst>
              <a:ext uri="{FF2B5EF4-FFF2-40B4-BE49-F238E27FC236}">
                <a16:creationId xmlns:a16="http://schemas.microsoft.com/office/drawing/2014/main" id="{8E5449BB-BFA3-48F9-9ABE-C0149BE49F64}"/>
              </a:ext>
            </a:extLst>
          </p:cNvPr>
          <p:cNvSpPr>
            <a:spLocks noChangeArrowheads="1"/>
          </p:cNvSpPr>
          <p:nvPr/>
        </p:nvSpPr>
        <p:spPr bwMode="auto">
          <a:xfrm>
            <a:off x="2208213" y="2635250"/>
            <a:ext cx="8064500" cy="3602038"/>
          </a:xfrm>
          <a:prstGeom prst="roundRect">
            <a:avLst>
              <a:gd name="adj" fmla="val 16667"/>
            </a:avLst>
          </a:prstGeom>
          <a:solidFill>
            <a:schemeClr val="bg1"/>
          </a:solidFill>
          <a:ln w="9525">
            <a:solidFill>
              <a:srgbClr val="336699"/>
            </a:solidFill>
            <a:round/>
            <a:headEnd/>
            <a:tailEnd/>
          </a:ln>
        </p:spPr>
        <p:txBody>
          <a:bodyPr wrap="none" anchor="ct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r>
              <a:rPr lang="zh-CN" altLang="en-US" b="1"/>
              <a:t>　</a:t>
            </a:r>
          </a:p>
          <a:p>
            <a:pPr lvl="1" eaLnBrk="1" hangingPunct="1"/>
            <a:endParaRPr lang="ko-KR" altLang="en-US" b="1"/>
          </a:p>
        </p:txBody>
      </p:sp>
      <p:sp>
        <p:nvSpPr>
          <p:cNvPr id="118789" name="Rectangle 26">
            <a:extLst>
              <a:ext uri="{FF2B5EF4-FFF2-40B4-BE49-F238E27FC236}">
                <a16:creationId xmlns:a16="http://schemas.microsoft.com/office/drawing/2014/main" id="{428B4BD8-2B4D-40F0-B8E8-E679CFF50AFC}"/>
              </a:ext>
            </a:extLst>
          </p:cNvPr>
          <p:cNvSpPr>
            <a:spLocks noChangeArrowheads="1"/>
          </p:cNvSpPr>
          <p:nvPr/>
        </p:nvSpPr>
        <p:spPr bwMode="auto">
          <a:xfrm>
            <a:off x="2424114" y="2887663"/>
            <a:ext cx="7559675" cy="299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Times New Roman" panose="02020603050405020304" pitchFamily="18" charset="0"/>
                <a:ea typeface="宋体" panose="02010600030101010101" pitchFamily="2" charset="-122"/>
              </a:defRPr>
            </a:lvl1pPr>
            <a:lvl2pPr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lvl="1" eaLnBrk="1" hangingPunct="1">
              <a:buClr>
                <a:schemeClr val="hlink"/>
              </a:buClr>
              <a:buFont typeface="Wingdings" panose="05000000000000000000" pitchFamily="2" charset="2"/>
              <a:buChar char="Ø"/>
            </a:pPr>
            <a:r>
              <a:rPr lang="zh-CN" altLang="en-US" b="1"/>
              <a:t>轴索变性，前角细胞及背根神经节细胞数量轻度减少，一些细胞有染色质溶解</a:t>
            </a:r>
          </a:p>
          <a:p>
            <a:pPr lvl="1" eaLnBrk="1" hangingPunct="1">
              <a:buClr>
                <a:schemeClr val="hlink"/>
              </a:buClr>
              <a:buFont typeface="Wingdings" panose="05000000000000000000" pitchFamily="2" charset="2"/>
              <a:buChar char="Ø"/>
            </a:pPr>
            <a:r>
              <a:rPr lang="zh-CN" altLang="en-US" b="1"/>
              <a:t>累及后根纤维时薄束变性比楔束严重</a:t>
            </a:r>
          </a:p>
          <a:p>
            <a:pPr lvl="1" eaLnBrk="1" hangingPunct="1">
              <a:buClr>
                <a:schemeClr val="hlink"/>
              </a:buClr>
              <a:buFont typeface="Wingdings" panose="05000000000000000000" pitchFamily="2" charset="2"/>
              <a:buChar char="Ø"/>
            </a:pPr>
            <a:r>
              <a:rPr lang="zh-CN" altLang="en-US" b="1"/>
              <a:t>自主神经系统相对保持完整</a:t>
            </a:r>
          </a:p>
          <a:p>
            <a:pPr lvl="1" eaLnBrk="1" hangingPunct="1">
              <a:buClr>
                <a:schemeClr val="hlink"/>
              </a:buClr>
              <a:buFont typeface="Wingdings" panose="05000000000000000000" pitchFamily="2" charset="2"/>
              <a:buChar char="Ø"/>
            </a:pPr>
            <a:r>
              <a:rPr lang="zh-CN" altLang="en-US" b="1"/>
              <a:t>肌肉呈现失神经支配改变</a:t>
            </a:r>
          </a:p>
          <a:p>
            <a:pPr lvl="1" eaLnBrk="1" hangingPunct="1">
              <a:buClr>
                <a:schemeClr val="hlink"/>
              </a:buClr>
              <a:buFont typeface="Wingdings" panose="05000000000000000000" pitchFamily="2" charset="2"/>
              <a:buChar char="Ø"/>
            </a:pPr>
            <a:r>
              <a:rPr lang="zh-CN" altLang="en-US" b="1"/>
              <a:t>有簇状萎缩和靶型肌纤维</a:t>
            </a:r>
          </a:p>
        </p:txBody>
      </p:sp>
      <p:sp>
        <p:nvSpPr>
          <p:cNvPr id="118790" name="AutoShape 18">
            <a:extLst>
              <a:ext uri="{FF2B5EF4-FFF2-40B4-BE49-F238E27FC236}">
                <a16:creationId xmlns:a16="http://schemas.microsoft.com/office/drawing/2014/main" id="{E7AE040B-8D09-481D-9276-A60DDDEA87AA}"/>
              </a:ext>
            </a:extLst>
          </p:cNvPr>
          <p:cNvSpPr>
            <a:spLocks noChangeArrowheads="1"/>
          </p:cNvSpPr>
          <p:nvPr/>
        </p:nvSpPr>
        <p:spPr bwMode="auto">
          <a:xfrm>
            <a:off x="2208214" y="2060576"/>
            <a:ext cx="1728787" cy="574675"/>
          </a:xfrm>
          <a:prstGeom prst="roundRect">
            <a:avLst>
              <a:gd name="adj" fmla="val 16667"/>
            </a:avLst>
          </a:prstGeom>
          <a:gradFill rotWithShape="1">
            <a:gsLst>
              <a:gs pos="0">
                <a:srgbClr val="006666"/>
              </a:gs>
              <a:gs pos="100000">
                <a:srgbClr val="336699"/>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b="1">
                <a:solidFill>
                  <a:schemeClr val="bg1"/>
                </a:solidFill>
              </a:rPr>
              <a:t>CMT2</a:t>
            </a:r>
            <a:r>
              <a:rPr lang="zh-CN" altLang="en-US" b="1">
                <a:solidFill>
                  <a:schemeClr val="bg1"/>
                </a:solidFill>
              </a:rPr>
              <a:t>型</a:t>
            </a:r>
          </a:p>
        </p:txBody>
      </p:sp>
      <p:grpSp>
        <p:nvGrpSpPr>
          <p:cNvPr id="118791" name="Group 43">
            <a:extLst>
              <a:ext uri="{FF2B5EF4-FFF2-40B4-BE49-F238E27FC236}">
                <a16:creationId xmlns:a16="http://schemas.microsoft.com/office/drawing/2014/main" id="{12138B19-6D60-4F40-9EB5-ABEDE48E91A9}"/>
              </a:ext>
            </a:extLst>
          </p:cNvPr>
          <p:cNvGrpSpPr>
            <a:grpSpLocks/>
          </p:cNvGrpSpPr>
          <p:nvPr/>
        </p:nvGrpSpPr>
        <p:grpSpPr bwMode="auto">
          <a:xfrm>
            <a:off x="1774825" y="620713"/>
            <a:ext cx="7327900" cy="685800"/>
            <a:chOff x="144" y="384"/>
            <a:chExt cx="4616" cy="432"/>
          </a:xfrm>
        </p:grpSpPr>
        <p:sp>
          <p:nvSpPr>
            <p:cNvPr id="118792" name="Rectangle 44">
              <a:hlinkClick r:id="rId2" action="ppaction://hlinksldjump"/>
              <a:extLst>
                <a:ext uri="{FF2B5EF4-FFF2-40B4-BE49-F238E27FC236}">
                  <a16:creationId xmlns:a16="http://schemas.microsoft.com/office/drawing/2014/main" id="{5C62094D-1C25-4054-99BA-BD89C9C36A27}"/>
                </a:ext>
              </a:extLst>
            </p:cNvPr>
            <p:cNvSpPr>
              <a:spLocks noChangeArrowheads="1"/>
            </p:cNvSpPr>
            <p:nvPr/>
          </p:nvSpPr>
          <p:spPr bwMode="auto">
            <a:xfrm>
              <a:off x="144" y="384"/>
              <a:ext cx="4416" cy="432"/>
            </a:xfrm>
            <a:prstGeom prst="rect">
              <a:avLst/>
            </a:prstGeom>
            <a:solidFill>
              <a:srgbClr val="CCE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ea typeface="宋体" panose="02010600030101010101" pitchFamily="2" charset="-122"/>
                </a:defRPr>
              </a:lvl1pPr>
              <a:lvl2pPr marL="742950" indent="-285750" eaLnBrk="0" hangingPunct="0">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defRPr sz="2800">
                  <a:solidFill>
                    <a:schemeClr val="tx1"/>
                  </a:solidFill>
                  <a:latin typeface="Times New Roman" panose="02020603050405020304" pitchFamily="18" charset="0"/>
                  <a:ea typeface="宋体" panose="02010600030101010101" pitchFamily="2" charset="-122"/>
                </a:defRPr>
              </a:lvl3pPr>
              <a:lvl4pPr marL="1600200" indent="-228600" eaLnBrk="0" hangingPunct="0">
                <a:defRPr sz="2800">
                  <a:solidFill>
                    <a:schemeClr val="tx1"/>
                  </a:solidFill>
                  <a:latin typeface="Times New Roman" panose="02020603050405020304" pitchFamily="18" charset="0"/>
                  <a:ea typeface="宋体" panose="02010600030101010101" pitchFamily="2" charset="-122"/>
                </a:defRPr>
              </a:lvl4pPr>
              <a:lvl5pPr marL="2057400" indent="-228600" eaLnBrk="0" hangingPunct="0">
                <a:defRPr sz="28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28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3600" b="1"/>
                <a:t>腓骨肌萎缩症 </a:t>
              </a:r>
              <a:r>
                <a:rPr lang="zh-CN" altLang="en-US" b="1"/>
                <a:t>    </a:t>
              </a:r>
            </a:p>
          </p:txBody>
        </p:sp>
        <p:pic>
          <p:nvPicPr>
            <p:cNvPr id="118793" name="Picture 45" descr="图片1">
              <a:extLst>
                <a:ext uri="{FF2B5EF4-FFF2-40B4-BE49-F238E27FC236}">
                  <a16:creationId xmlns:a16="http://schemas.microsoft.com/office/drawing/2014/main" id="{AF712235-BE55-4EA8-99D4-924E91D3AE2D}"/>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l="54546" b="1819"/>
            <a:stretch>
              <a:fillRect/>
            </a:stretch>
          </p:blipFill>
          <p:spPr bwMode="auto">
            <a:xfrm>
              <a:off x="4560" y="384"/>
              <a:ext cx="20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3" dist="53882" dir="13500000">
            <a:schemeClr val="bg2">
              <a:alpha val="50000"/>
            </a:schemeClr>
          </a:prstShdw>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zh-CN" altLang="en-US" sz="28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3" dist="53882" dir="13500000">
            <a:schemeClr val="bg2">
              <a:alpha val="50000"/>
            </a:schemeClr>
          </a:prstShdw>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zh-CN" altLang="en-US" sz="28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5681</TotalTime>
  <Words>6596</Words>
  <Application>Microsoft Office PowerPoint</Application>
  <PresentationFormat>宽屏</PresentationFormat>
  <Paragraphs>1502</Paragraphs>
  <Slides>159</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159</vt:i4>
      </vt:variant>
    </vt:vector>
  </HeadingPairs>
  <TitlesOfParts>
    <vt:vector size="172" baseType="lpstr">
      <vt:lpstr>BatangChe</vt:lpstr>
      <vt:lpstr>华文行楷</vt:lpstr>
      <vt:lpstr>宋体</vt:lpstr>
      <vt:lpstr>微软雅黑</vt:lpstr>
      <vt:lpstr>Arial</vt:lpstr>
      <vt:lpstr>Franklin Gothic Medium Cond</vt:lpstr>
      <vt:lpstr>Mangal</vt:lpstr>
      <vt:lpstr>Times New Roman</vt:lpstr>
      <vt:lpstr>Verdana</vt:lpstr>
      <vt:lpstr>Wingdings</vt:lpstr>
      <vt:lpstr>Wingdings 2</vt:lpstr>
      <vt:lpstr>Wingdings 3</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第十八章     神经系统遗传性疾病</dc:title>
  <dc:creator>JM</dc:creator>
  <cp:lastModifiedBy>吴 齐恒</cp:lastModifiedBy>
  <cp:revision>673</cp:revision>
  <dcterms:created xsi:type="dcterms:W3CDTF">2008-12-01T10:05:54Z</dcterms:created>
  <dcterms:modified xsi:type="dcterms:W3CDTF">2021-02-03T00:36:51Z</dcterms:modified>
</cp:coreProperties>
</file>