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5448" r:id="rId2"/>
  </p:sldMasterIdLst>
  <p:notesMasterIdLst>
    <p:notesMasterId r:id="rId9"/>
  </p:notesMasterIdLst>
  <p:sldIdLst>
    <p:sldId id="256" r:id="rId3"/>
    <p:sldId id="257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7459" autoAdjust="0"/>
  </p:normalViewPr>
  <p:slideViewPr>
    <p:cSldViewPr snapToGrid="0">
      <p:cViewPr varScale="1">
        <p:scale>
          <a:sx n="67" d="100"/>
          <a:sy n="67" d="100"/>
        </p:scale>
        <p:origin x="169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5F82E-0967-4B8A-A256-FFF03D359185}" type="datetimeFigureOut">
              <a:rPr lang="zh-CN" altLang="en-US" smtClean="0"/>
              <a:t>2021/8/30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E9CAB-484C-43FF-802F-BF76EC1045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23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E9CAB-484C-43FF-802F-BF76EC10450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90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9CAB-484C-43FF-802F-BF76EC10450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0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前身是 经典的沈同老师主编的</a:t>
            </a:r>
            <a:r>
              <a:rPr lang="en-US" altLang="zh-CN" dirty="0"/>
              <a:t>《</a:t>
            </a:r>
            <a:r>
              <a:rPr lang="zh-CN" altLang="en-US" dirty="0"/>
              <a:t>生物化学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12292" name="日期占位符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884A3AE-6D28-4813-AD56-AD843CDD55F2}" type="datetime1">
              <a:rPr lang="zh-CN" altLang="en-US" sz="1200" smtClean="0">
                <a:latin typeface="Tahoma" panose="020B0604030504040204" pitchFamily="34" charset="0"/>
              </a:rPr>
              <a:pPr/>
              <a:t>2021/8/30</a:t>
            </a:fld>
            <a:endParaRPr lang="en-US" altLang="zh-CN" sz="1200">
              <a:latin typeface="Tahoma" panose="020B0604030504040204" pitchFamily="34" charset="0"/>
            </a:endParaRPr>
          </a:p>
        </p:txBody>
      </p:sp>
      <p:sp>
        <p:nvSpPr>
          <p:cNvPr id="12293" name="灯片编号占位符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7E227BD-D1B1-4414-B8C6-F89EEECDC4D2}" type="slidenum">
              <a:rPr lang="en-US" altLang="zh-CN" sz="1200" smtClean="0">
                <a:latin typeface="Tahoma" panose="020B0604030504040204" pitchFamily="34" charset="0"/>
              </a:rPr>
              <a:pPr/>
              <a:t>3</a:t>
            </a:fld>
            <a:endParaRPr lang="en-US" altLang="zh-CN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7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3.  </a:t>
            </a:r>
            <a:r>
              <a:rPr lang="zh-CN" altLang="en-US" dirty="0"/>
              <a:t>本校龙老师编的习题册（注：有些知识点未更新，比如</a:t>
            </a:r>
            <a:r>
              <a:rPr lang="en-US" altLang="zh-CN" dirty="0"/>
              <a:t>ATP</a:t>
            </a:r>
            <a:r>
              <a:rPr lang="zh-CN" altLang="en-US" dirty="0"/>
              <a:t>生成数量，糖酵解概念 ； 有些题不严谨，答案错误不少见）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E9CAB-484C-43FF-802F-BF76EC10450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6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0"/>
            <a:ext cx="31559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70" name="Rectangle 6"/>
          <p:cNvSpPr>
            <a:spLocks noGrp="1" noChangeArrowheads="1"/>
          </p:cNvSpPr>
          <p:nvPr>
            <p:ph type="ctrTitle"/>
          </p:nvPr>
        </p:nvSpPr>
        <p:spPr bwMode="gray">
          <a:xfrm>
            <a:off x="938807" y="2456129"/>
            <a:ext cx="7266384" cy="838200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>
            <a:lvl1pPr algn="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051720" y="3717032"/>
            <a:ext cx="5386388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153567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18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9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1484797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917768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32825517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268916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33126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>
          <a:xfrm>
            <a:off x="4572000" y="1125538"/>
            <a:ext cx="4114800" cy="5189537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9517230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8510355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3685093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0413207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61138" y="260350"/>
            <a:ext cx="2125662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229350" cy="605472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1376251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66225" cy="764704"/>
          </a:xfrm>
          <a:prstGeom prst="rect">
            <a:avLst/>
          </a:prstGeom>
          <a:blipFill dpi="0" rotWithShape="1">
            <a:blip r:embed="rId2"/>
            <a:srcRect/>
            <a:tile tx="-1790700" ty="316230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856907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305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51895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1895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49929445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79388" y="260350"/>
            <a:ext cx="8507412" cy="60547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2802482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305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125538"/>
            <a:ext cx="8229600" cy="5189537"/>
          </a:xfrm>
        </p:spPr>
        <p:txBody>
          <a:bodyPr/>
          <a:lstStyle/>
          <a:p>
            <a:pPr lvl="0"/>
            <a:r>
              <a:rPr lang="zh-CN" altLang="en-US" noProof="0"/>
              <a:t>单击图标添加表格</a:t>
            </a:r>
          </a:p>
        </p:txBody>
      </p:sp>
    </p:spTree>
    <p:extLst>
      <p:ext uri="{BB962C8B-B14F-4D97-AF65-F5344CB8AC3E}">
        <p14:creationId xmlns:p14="http://schemas.microsoft.com/office/powerpoint/2010/main" val="4229622644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305800" cy="563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125538"/>
            <a:ext cx="4038600" cy="51895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125538"/>
            <a:ext cx="4038600" cy="251777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795713"/>
            <a:ext cx="4038600" cy="251936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1858236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3A68-5C8A-4EC3-8235-1714EA1DDB20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BFFB7-501D-4CF2-BE74-1C35CC1289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790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FBFC-2C58-44E1-BCBC-2E5BD944216F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6406-9955-420F-AE09-F1887823B2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62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BC56-38DC-48E7-9DB7-4B3938638582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E9A37-F11F-4061-AB4E-56347DAC80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65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92C6-8EE5-43D6-9E7A-1B2A06BBC684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3E751-0B85-4594-A83D-CD185BB72A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21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99E8-DAAB-438D-94ED-70C8B4F39C9E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904A-0BA0-469F-BD52-F865238E1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17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8B65-04C9-4C43-88DA-BD092122C53E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63E3-3EAA-4AD6-A9A6-63E76F8A5E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20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0" y="0"/>
            <a:ext cx="9166225" cy="764704"/>
          </a:xfrm>
          <a:prstGeom prst="rect">
            <a:avLst/>
          </a:prstGeom>
          <a:blipFill dpi="0" rotWithShape="1">
            <a:blip r:embed="rId2"/>
            <a:srcRect/>
            <a:tile tx="-1790700" ty="316230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89537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8788258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952A-011E-4C14-8E82-ECAFA92AB153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AF4A-80DE-4055-A7E3-31395266A3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182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64A7-2A4B-45E6-9808-AC6758C07900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4ABB-7A67-4E05-9C40-4AB92A334A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4076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C473E-4F8B-429A-A6C3-FAE39F51593A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F52C9-9317-46A2-8B96-E2761F4FD9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03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6D0C-DF80-4724-B363-8C811607A347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3FDA-0C02-4555-A189-A83576DA13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356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544E9-04FC-4513-BA19-8FE70222DEEB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FACF-1F91-4905-9328-4D4484DA8E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59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2" r="44331"/>
          <a:stretch>
            <a:fillRect/>
          </a:stretch>
        </p:blipFill>
        <p:spPr bwMode="auto">
          <a:xfrm>
            <a:off x="0" y="0"/>
            <a:ext cx="754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7546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457200" y="103188"/>
            <a:ext cx="6778625" cy="733425"/>
          </a:xfrm>
          <a:prstGeom prst="roundRect">
            <a:avLst>
              <a:gd name="adj" fmla="val 16667"/>
            </a:avLst>
          </a:prstGeom>
          <a:solidFill>
            <a:srgbClr val="1D7ACF"/>
          </a:solidFill>
          <a:ln>
            <a:noFill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" y="44624"/>
            <a:ext cx="6851104" cy="75220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1037214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457200" y="103188"/>
            <a:ext cx="8362950" cy="733425"/>
          </a:xfrm>
          <a:prstGeom prst="roundRect">
            <a:avLst>
              <a:gd name="adj" fmla="val 16667"/>
            </a:avLst>
          </a:prstGeom>
          <a:solidFill>
            <a:srgbClr val="1D7ACF"/>
          </a:solidFill>
          <a:ln>
            <a:noFill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76" y="44624"/>
            <a:ext cx="6851104" cy="752204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43139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>
            <a:spLocks noChangeArrowheads="1"/>
          </p:cNvSpPr>
          <p:nvPr/>
        </p:nvSpPr>
        <p:spPr bwMode="auto">
          <a:xfrm>
            <a:off x="457200" y="103188"/>
            <a:ext cx="8362950" cy="733425"/>
          </a:xfrm>
          <a:prstGeom prst="roundRect">
            <a:avLst>
              <a:gd name="adj" fmla="val 16667"/>
            </a:avLst>
          </a:prstGeom>
          <a:solidFill>
            <a:srgbClr val="1D7ACF"/>
          </a:solidFill>
          <a:ln>
            <a:noFill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466505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132422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3159930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gray">
          <a:xfrm>
            <a:off x="0" y="11113"/>
            <a:ext cx="9064625" cy="8255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260350"/>
            <a:ext cx="8305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17446" name="Rectangle 6"/>
          <p:cNvSpPr>
            <a:spLocks noChangeArrowheads="1"/>
          </p:cNvSpPr>
          <p:nvPr/>
        </p:nvSpPr>
        <p:spPr bwMode="gray">
          <a:xfrm>
            <a:off x="195263" y="881063"/>
            <a:ext cx="8948737" cy="1000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gray">
          <a:xfrm>
            <a:off x="7164388" y="33338"/>
            <a:ext cx="1922462" cy="80327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15875" y="0"/>
            <a:ext cx="9166225" cy="6859588"/>
            <a:chOff x="0" y="0"/>
            <a:chExt cx="5764" cy="4321"/>
          </a:xfrm>
        </p:grpSpPr>
        <p:sp>
          <p:nvSpPr>
            <p:cNvPr id="1033" name="AutoShape 10"/>
            <p:cNvSpPr>
              <a:spLocks noChangeArrowheads="1"/>
            </p:cNvSpPr>
            <p:nvPr/>
          </p:nvSpPr>
          <p:spPr bwMode="gray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3" name="Freeform 11"/>
            <p:cNvSpPr>
              <a:spLocks/>
            </p:cNvSpPr>
            <p:nvPr/>
          </p:nvSpPr>
          <p:spPr bwMode="gray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gray">
            <a:xfrm>
              <a:off x="5" y="3985"/>
              <a:ext cx="244" cy="336"/>
            </a:xfrm>
            <a:custGeom>
              <a:avLst/>
              <a:gdLst>
                <a:gd name="T0" fmla="*/ 338 w 243"/>
                <a:gd name="T1" fmla="*/ 335 h 336"/>
                <a:gd name="T2" fmla="*/ 217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5" name="Freeform 13"/>
            <p:cNvSpPr>
              <a:spLocks/>
            </p:cNvSpPr>
            <p:nvPr/>
          </p:nvSpPr>
          <p:spPr bwMode="gray">
            <a:xfrm>
              <a:off x="5511" y="4029"/>
              <a:ext cx="253" cy="290"/>
            </a:xfrm>
            <a:custGeom>
              <a:avLst/>
              <a:gdLst>
                <a:gd name="T0" fmla="*/ 863697 w 232"/>
                <a:gd name="T1" fmla="*/ 0 h 290"/>
                <a:gd name="T2" fmla="*/ 616673 w 232"/>
                <a:gd name="T3" fmla="*/ 144 h 290"/>
                <a:gd name="T4" fmla="*/ 372569 w 232"/>
                <a:gd name="T5" fmla="*/ 253 h 290"/>
                <a:gd name="T6" fmla="*/ 0 w 232"/>
                <a:gd name="T7" fmla="*/ 290 h 290"/>
                <a:gd name="T8" fmla="*/ 872138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6" name="Freeform 14"/>
            <p:cNvSpPr>
              <a:spLocks/>
            </p:cNvSpPr>
            <p:nvPr/>
          </p:nvSpPr>
          <p:spPr bwMode="gray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  <p:sldLayoutId id="2147485859" r:id="rId3"/>
    <p:sldLayoutId id="2147485853" r:id="rId4"/>
    <p:sldLayoutId id="2147485854" r:id="rId5"/>
    <p:sldLayoutId id="2147485855" r:id="rId6"/>
    <p:sldLayoutId id="2147485856" r:id="rId7"/>
    <p:sldLayoutId id="2147485826" r:id="rId8"/>
    <p:sldLayoutId id="2147485827" r:id="rId9"/>
    <p:sldLayoutId id="2147485828" r:id="rId10"/>
    <p:sldLayoutId id="2147485829" r:id="rId11"/>
    <p:sldLayoutId id="2147485830" r:id="rId12"/>
    <p:sldLayoutId id="2147485831" r:id="rId13"/>
    <p:sldLayoutId id="2147485857" r:id="rId14"/>
    <p:sldLayoutId id="2147485858" r:id="rId15"/>
    <p:sldLayoutId id="2147485832" r:id="rId16"/>
    <p:sldLayoutId id="2147485833" r:id="rId17"/>
    <p:sldLayoutId id="2147485834" r:id="rId18"/>
    <p:sldLayoutId id="2147485835" r:id="rId19"/>
    <p:sldLayoutId id="2147485836" r:id="rId20"/>
    <p:sldLayoutId id="2147485837" r:id="rId21"/>
    <p:sldLayoutId id="2147485838" r:id="rId22"/>
    <p:sldLayoutId id="2147485839" r:id="rId23"/>
  </p:sldLayoutIdLst>
  <p:transition spd="slow">
    <p:circl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itchFamily="49" charset="-122"/>
          <a:ea typeface="黑体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rgbClr val="0000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00004D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4D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4D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D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2A1FB0-9EB1-4500-99F3-64F42593A5DE}" type="datetimeFigureOut">
              <a:rPr lang="zh-CN" altLang="en-US"/>
              <a:pPr>
                <a:defRPr/>
              </a:pPr>
              <a:t>2021/8/30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F93A6F-7B2D-4975-B1CC-A641A76DA9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0" r:id="rId1"/>
    <p:sldLayoutId id="2147485841" r:id="rId2"/>
    <p:sldLayoutId id="2147485842" r:id="rId3"/>
    <p:sldLayoutId id="2147485843" r:id="rId4"/>
    <p:sldLayoutId id="2147485844" r:id="rId5"/>
    <p:sldLayoutId id="2147485845" r:id="rId6"/>
    <p:sldLayoutId id="2147485846" r:id="rId7"/>
    <p:sldLayoutId id="2147485847" r:id="rId8"/>
    <p:sldLayoutId id="2147485848" r:id="rId9"/>
    <p:sldLayoutId id="2147485849" r:id="rId10"/>
    <p:sldLayoutId id="21474858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bilibili.com/video/BV1yt411i7by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38807" y="1727709"/>
            <a:ext cx="7266384" cy="838200"/>
          </a:xfrm>
        </p:spPr>
        <p:txBody>
          <a:bodyPr/>
          <a:lstStyle/>
          <a:p>
            <a:pPr algn="ctr"/>
            <a:r>
              <a:rPr lang="zh-CN" altLang="en-US" dirty="0"/>
              <a:t>生物化学拓展学习资料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830319" y="3174592"/>
            <a:ext cx="7957220" cy="576000"/>
          </a:xfrm>
        </p:spPr>
        <p:txBody>
          <a:bodyPr/>
          <a:lstStyle/>
          <a:p>
            <a:r>
              <a:rPr lang="zh-CN" altLang="en-US" sz="2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最适合学有余力、喜欢问无数个为什么的同学</a:t>
            </a:r>
            <a:r>
              <a:rPr lang="zh-CN" altLang="en-US" sz="28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zh-CN" altLang="en-US" sz="2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309965" y="255641"/>
            <a:ext cx="8462075" cy="6445079"/>
          </a:xfrm>
        </p:spPr>
        <p:txBody>
          <a:bodyPr/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英文原版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Lehninger’s 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Pinciple’s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of Biochemistry, 6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7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lvl="1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Biochemistry, 6</a:t>
            </a:r>
            <a:r>
              <a:rPr lang="en-US" altLang="zh-CN" sz="24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by Reginald H. Garrett , Charles M. Grisham</a:t>
            </a:r>
          </a:p>
          <a:p>
            <a:pPr lvl="1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Lippincott’s   Illustrated  Reviews  5th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en-US" sz="240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图片多，简洁，有课后习题，适合大多数同学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中文教材 </a:t>
            </a:r>
            <a:r>
              <a:rPr lang="en-US" altLang="zh-CN" sz="24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更适合综合性大学生物学专业同学）</a:t>
            </a:r>
            <a:r>
              <a:rPr lang="zh-CN" altLang="en-US" sz="18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貌似都有电子版</a:t>
            </a:r>
            <a:endParaRPr lang="en-US" altLang="zh-CN" sz="1800" b="0" dirty="0">
              <a:solidFill>
                <a:schemeClr val="tx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朱圣庚、徐长法主编的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生物化学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第四版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南京大学杨荣武教授主编的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生物化学原理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第三版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微信公众号（适合每一位同学）</a:t>
            </a:r>
            <a:endParaRPr lang="en-US" altLang="zh-CN" sz="2400" dirty="0">
              <a:solidFill>
                <a:schemeClr val="tx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杨荣武教授的微信公号：   </a:t>
            </a: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我爱生化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站号：</a:t>
            </a: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我和</a:t>
            </a:r>
            <a:r>
              <a:rPr lang="en-US" altLang="zh-CN" sz="2000" dirty="0" err="1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iCat</a:t>
            </a: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的生化故事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南昌大学生化公众号：    </a:t>
            </a:r>
            <a:r>
              <a: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医学生化与分子</a:t>
            </a:r>
            <a:endParaRPr lang="en-US" altLang="zh-CN" sz="20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96"/>
          <a:stretch/>
        </p:blipFill>
        <p:spPr>
          <a:xfrm>
            <a:off x="5958372" y="6003116"/>
            <a:ext cx="2076773" cy="6976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372" y="5328766"/>
            <a:ext cx="2813668" cy="67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35484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3276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142" y="1943100"/>
            <a:ext cx="31337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365625"/>
            <a:ext cx="77501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859079" y="547380"/>
            <a:ext cx="52849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王镜岩主编 生化第三版 已更新为第四版（朱圣庚、徐长法主编，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713308477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424173" y="695874"/>
            <a:ext cx="8229600" cy="5904431"/>
          </a:xfrm>
        </p:spPr>
        <p:txBody>
          <a:bodyPr/>
          <a:lstStyle/>
          <a:p>
            <a:r>
              <a:rPr lang="zh-CN" altLang="en-US" dirty="0"/>
              <a:t>网站：</a:t>
            </a:r>
            <a:endParaRPr lang="en-US" altLang="zh-CN" dirty="0"/>
          </a:p>
          <a:p>
            <a:pPr lvl="1"/>
            <a:r>
              <a:rPr lang="zh-CN" altLang="en-US" dirty="0">
                <a:solidFill>
                  <a:srgbClr val="0000CC"/>
                </a:solidFill>
              </a:rPr>
              <a:t>中国大学慕课</a:t>
            </a:r>
            <a:r>
              <a:rPr lang="zh-CN" altLang="en-US" dirty="0"/>
              <a:t>　南京大学杨荣武教授的“结构生物化学”和“代谢生物化学”　，　</a:t>
            </a:r>
            <a:r>
              <a:rPr lang="en-US" altLang="zh-CN" dirty="0"/>
              <a:t>B</a:t>
            </a:r>
            <a:r>
              <a:rPr lang="zh-CN" altLang="en-US" dirty="0"/>
              <a:t>站也有</a:t>
            </a:r>
            <a:endParaRPr lang="en-US" altLang="zh-CN" dirty="0"/>
          </a:p>
          <a:p>
            <a:pPr lvl="1"/>
            <a:r>
              <a:rPr lang="zh-CN" altLang="en-US" dirty="0"/>
              <a:t>其它？　</a:t>
            </a:r>
            <a:endParaRPr lang="en-US" altLang="zh-CN" dirty="0"/>
          </a:p>
          <a:p>
            <a:r>
              <a:rPr lang="en-US" altLang="zh-CN" dirty="0">
                <a:solidFill>
                  <a:srgbClr val="0000CC"/>
                </a:solidFill>
              </a:rPr>
              <a:t>B</a:t>
            </a:r>
            <a:r>
              <a:rPr lang="zh-CN" altLang="en-US" dirty="0">
                <a:solidFill>
                  <a:srgbClr val="0000CC"/>
                </a:solidFill>
              </a:rPr>
              <a:t>站</a:t>
            </a:r>
            <a:r>
              <a:rPr lang="zh-CN" altLang="en-US" dirty="0"/>
              <a:t>：太多啦．．．比如：</a:t>
            </a:r>
            <a:endParaRPr lang="en-US" altLang="zh-CN" dirty="0"/>
          </a:p>
          <a:p>
            <a:endParaRPr lang="en-US" altLang="zh-CN" b="0" dirty="0"/>
          </a:p>
          <a:p>
            <a:pPr marL="0" indent="0">
              <a:buNone/>
            </a:pPr>
            <a:endParaRPr lang="en-US" altLang="zh-CN" b="0" dirty="0">
              <a:solidFill>
                <a:srgbClr val="0000CC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b="0" dirty="0">
                <a:solidFill>
                  <a:srgbClr val="0000CC"/>
                </a:solidFill>
                <a:latin typeface="+mj-lt"/>
              </a:rPr>
              <a:t>强烈推荐：</a:t>
            </a:r>
            <a:endParaRPr lang="en-US" altLang="zh-CN" b="0" dirty="0">
              <a:solidFill>
                <a:srgbClr val="0000CC"/>
              </a:solidFill>
              <a:latin typeface="+mj-lt"/>
            </a:endParaRPr>
          </a:p>
          <a:p>
            <a:pPr marL="0" indent="0">
              <a:buNone/>
            </a:pPr>
            <a:r>
              <a:rPr lang="en-US" altLang="zh-CN" b="0" dirty="0"/>
              <a:t>【</a:t>
            </a:r>
            <a:r>
              <a:rPr lang="zh-CN" altLang="en-US" b="0" dirty="0"/>
              <a:t>食品营养学</a:t>
            </a:r>
            <a:r>
              <a:rPr lang="en-US" altLang="zh-CN" b="0" dirty="0"/>
              <a:t>】-</a:t>
            </a:r>
            <a:r>
              <a:rPr lang="zh-CN" altLang="en-US" b="0" dirty="0">
                <a:solidFill>
                  <a:srgbClr val="C00000"/>
                </a:solidFill>
              </a:rPr>
              <a:t>范志红</a:t>
            </a:r>
            <a:r>
              <a:rPr lang="en-US" altLang="zh-CN" b="0" dirty="0"/>
              <a:t>-</a:t>
            </a:r>
            <a:r>
              <a:rPr lang="zh-CN" altLang="en-US" b="0" dirty="0"/>
              <a:t>中国农业大学</a:t>
            </a:r>
            <a:r>
              <a:rPr lang="en-US" altLang="zh-CN" b="0" dirty="0"/>
              <a:t>-</a:t>
            </a:r>
            <a:r>
              <a:rPr lang="zh-CN" altLang="en-US" b="0" dirty="0"/>
              <a:t>全</a:t>
            </a:r>
            <a:r>
              <a:rPr lang="en-US" altLang="zh-CN" b="0" dirty="0"/>
              <a:t>32</a:t>
            </a:r>
            <a:r>
              <a:rPr lang="zh-CN" altLang="en-US" b="0" dirty="0"/>
              <a:t>讲   </a:t>
            </a:r>
            <a:r>
              <a:rPr lang="en-US" altLang="zh-CN" dirty="0">
                <a:hlinkClick r:id="rId2"/>
              </a:rPr>
              <a:t>https://www.bilibili.com/video/BV1yt411i7by</a:t>
            </a:r>
            <a:endParaRPr lang="zh-CN" altLang="en-US" b="0" dirty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103" y="2431230"/>
            <a:ext cx="2878377" cy="24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047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27172" y="664816"/>
            <a:ext cx="7886700" cy="549275"/>
          </a:xfrm>
        </p:spPr>
        <p:txBody>
          <a:bodyPr/>
          <a:lstStyle/>
          <a:p>
            <a:pPr algn="ctr"/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关于习题集</a:t>
            </a:r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882701" y="1436535"/>
            <a:ext cx="1632649" cy="216215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7172" y="2018580"/>
            <a:ext cx="6455529" cy="3160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各习题册大同小异。 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关键要做题。</a:t>
            </a: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可用资料：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人卫九版生化配套习题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 主编周春燕等    网上八折价约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多元    </a:t>
            </a:r>
            <a:r>
              <a:rPr lang="zh-CN" altLang="en-US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图书馆有</a:t>
            </a:r>
            <a:endParaRPr lang="en-US" altLang="zh-CN" sz="24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本教室编的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医学生物化学学习指导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年版，近几年未再印，网上貌似有电子版）  </a:t>
            </a:r>
            <a:r>
              <a:rPr lang="zh-CN" altLang="en-US" sz="24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图书馆有</a:t>
            </a:r>
            <a:endParaRPr lang="en-US" altLang="zh-CN" sz="2000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4043580"/>
            <a:ext cx="13716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7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000" dirty="0"/>
              <a:t>建　议</a:t>
            </a:r>
            <a:endParaRPr lang="en-US" altLang="zh-CN" sz="4000" dirty="0"/>
          </a:p>
          <a:p>
            <a:pPr marL="0" indent="0">
              <a:buNone/>
            </a:pPr>
            <a:endParaRPr lang="en-US" altLang="zh-CN" dirty="0"/>
          </a:p>
          <a:p>
            <a:pPr marL="400050" lvl="1" indent="0">
              <a:buNone/>
            </a:pPr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　精看教材　＋　</a:t>
            </a:r>
            <a:r>
              <a:rPr lang="en-US" altLang="zh-CN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PPT</a:t>
            </a:r>
            <a:r>
              <a:rPr lang="zh-CN" altLang="en-US" sz="3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　＋　课后刷题</a:t>
            </a:r>
            <a:endParaRPr lang="en-US" altLang="zh-CN" sz="3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400050" lvl="1" indent="0">
              <a:buNone/>
            </a:pPr>
            <a:endParaRPr lang="en-US" altLang="zh-CN" sz="3200" dirty="0"/>
          </a:p>
          <a:p>
            <a:pPr marL="400050" lvl="1" indent="0">
              <a:buNone/>
            </a:pPr>
            <a:r>
              <a:rPr lang="zh-CN" altLang="en-US" sz="3200" dirty="0"/>
              <a:t>　合理安排各门课程学习时间</a:t>
            </a:r>
          </a:p>
        </p:txBody>
      </p:sp>
    </p:spTree>
    <p:extLst>
      <p:ext uri="{BB962C8B-B14F-4D97-AF65-F5344CB8AC3E}">
        <p14:creationId xmlns:p14="http://schemas.microsoft.com/office/powerpoint/2010/main" val="413916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主题14">
  <a:themeElements>
    <a:clrScheme name="143TGp_happy_light_v2_e 1">
      <a:dk1>
        <a:srgbClr val="000066"/>
      </a:dk1>
      <a:lt1>
        <a:srgbClr val="FFFFFF"/>
      </a:lt1>
      <a:dk2>
        <a:srgbClr val="1D7ACF"/>
      </a:dk2>
      <a:lt2>
        <a:srgbClr val="C0C0C0"/>
      </a:lt2>
      <a:accent1>
        <a:srgbClr val="189E8E"/>
      </a:accent1>
      <a:accent2>
        <a:srgbClr val="E0BB20"/>
      </a:accent2>
      <a:accent3>
        <a:srgbClr val="FFFFFF"/>
      </a:accent3>
      <a:accent4>
        <a:srgbClr val="000056"/>
      </a:accent4>
      <a:accent5>
        <a:srgbClr val="ABCCC6"/>
      </a:accent5>
      <a:accent6>
        <a:srgbClr val="CBA91C"/>
      </a:accent6>
      <a:hlink>
        <a:srgbClr val="5AA5DE"/>
      </a:hlink>
      <a:folHlink>
        <a:srgbClr val="9885A3"/>
      </a:folHlink>
    </a:clrScheme>
    <a:fontScheme name="143TGp_happy_light_v2_e">
      <a:majorFont>
        <a:latin typeface="黑体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43TGp_happy_light_v2_e 1">
        <a:dk1>
          <a:srgbClr val="000066"/>
        </a:dk1>
        <a:lt1>
          <a:srgbClr val="FFFFFF"/>
        </a:lt1>
        <a:dk2>
          <a:srgbClr val="1D7ACF"/>
        </a:dk2>
        <a:lt2>
          <a:srgbClr val="C0C0C0"/>
        </a:lt2>
        <a:accent1>
          <a:srgbClr val="189E8E"/>
        </a:accent1>
        <a:accent2>
          <a:srgbClr val="E0BB20"/>
        </a:accent2>
        <a:accent3>
          <a:srgbClr val="FFFFFF"/>
        </a:accent3>
        <a:accent4>
          <a:srgbClr val="000056"/>
        </a:accent4>
        <a:accent5>
          <a:srgbClr val="ABCCC6"/>
        </a:accent5>
        <a:accent6>
          <a:srgbClr val="CBA91C"/>
        </a:accent6>
        <a:hlink>
          <a:srgbClr val="5AA5DE"/>
        </a:hlink>
        <a:folHlink>
          <a:srgbClr val="9885A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3TGp_happy_light_v2_e 2">
        <a:dk1>
          <a:srgbClr val="000066"/>
        </a:dk1>
        <a:lt1>
          <a:srgbClr val="FFFFFF"/>
        </a:lt1>
        <a:dk2>
          <a:srgbClr val="238D3F"/>
        </a:dk2>
        <a:lt2>
          <a:srgbClr val="DDDDDD"/>
        </a:lt2>
        <a:accent1>
          <a:srgbClr val="808080"/>
        </a:accent1>
        <a:accent2>
          <a:srgbClr val="CC9900"/>
        </a:accent2>
        <a:accent3>
          <a:srgbClr val="FFFFFF"/>
        </a:accent3>
        <a:accent4>
          <a:srgbClr val="000056"/>
        </a:accent4>
        <a:accent5>
          <a:srgbClr val="C0C0C0"/>
        </a:accent5>
        <a:accent6>
          <a:srgbClr val="B98A00"/>
        </a:accent6>
        <a:hlink>
          <a:srgbClr val="D9C741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3TGp_happy_light_v2_e 3">
        <a:dk1>
          <a:srgbClr val="000066"/>
        </a:dk1>
        <a:lt1>
          <a:srgbClr val="FFFFFF"/>
        </a:lt1>
        <a:dk2>
          <a:srgbClr val="D75F1D"/>
        </a:dk2>
        <a:lt2>
          <a:srgbClr val="DDDDDD"/>
        </a:lt2>
        <a:accent1>
          <a:srgbClr val="3885A0"/>
        </a:accent1>
        <a:accent2>
          <a:srgbClr val="3399FF"/>
        </a:accent2>
        <a:accent3>
          <a:srgbClr val="FFFFFF"/>
        </a:accent3>
        <a:accent4>
          <a:srgbClr val="000056"/>
        </a:accent4>
        <a:accent5>
          <a:srgbClr val="AEC2CD"/>
        </a:accent5>
        <a:accent6>
          <a:srgbClr val="2D8AE7"/>
        </a:accent6>
        <a:hlink>
          <a:srgbClr val="4B67B7"/>
        </a:hlink>
        <a:folHlink>
          <a:srgbClr val="7B6A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4" id="{9A2BDABA-7E90-4321-ADDF-E8956006EE1A}" vid="{3BC55300-18D8-4A4F-A6EF-156B338E1B4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主题14</Template>
  <TotalTime>0</TotalTime>
  <Words>353</Words>
  <Application>Microsoft Office PowerPoint</Application>
  <PresentationFormat>全屏显示(4:3)</PresentationFormat>
  <Paragraphs>42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等线</vt:lpstr>
      <vt:lpstr>等线 Light</vt:lpstr>
      <vt:lpstr>黑体</vt:lpstr>
      <vt:lpstr>微软雅黑</vt:lpstr>
      <vt:lpstr>Arial</vt:lpstr>
      <vt:lpstr>Tahoma</vt:lpstr>
      <vt:lpstr>Times New Roman</vt:lpstr>
      <vt:lpstr>Wingdings</vt:lpstr>
      <vt:lpstr>主题14</vt:lpstr>
      <vt:lpstr>自定义设计方案</vt:lpstr>
      <vt:lpstr>生物化学拓展学习资料</vt:lpstr>
      <vt:lpstr>PowerPoint 演示文稿</vt:lpstr>
      <vt:lpstr>PowerPoint 演示文稿</vt:lpstr>
      <vt:lpstr>PowerPoint 演示文稿</vt:lpstr>
      <vt:lpstr>关于习题集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2020-09-20T01:19:30Z</dcterms:created>
  <dcterms:modified xsi:type="dcterms:W3CDTF">2021-08-30T04:30:27Z</dcterms:modified>
</cp:coreProperties>
</file>