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93"/>
  </p:notesMasterIdLst>
  <p:sldIdLst>
    <p:sldId id="256" r:id="rId2"/>
    <p:sldId id="599" r:id="rId3"/>
    <p:sldId id="549" r:id="rId4"/>
    <p:sldId id="259" r:id="rId5"/>
    <p:sldId id="281" r:id="rId6"/>
    <p:sldId id="282" r:id="rId7"/>
    <p:sldId id="545" r:id="rId8"/>
    <p:sldId id="546" r:id="rId9"/>
    <p:sldId id="601" r:id="rId10"/>
    <p:sldId id="602" r:id="rId11"/>
    <p:sldId id="450" r:id="rId12"/>
    <p:sldId id="451" r:id="rId13"/>
    <p:sldId id="550" r:id="rId14"/>
    <p:sldId id="595" r:id="rId15"/>
    <p:sldId id="603" r:id="rId16"/>
    <p:sldId id="604" r:id="rId17"/>
    <p:sldId id="605" r:id="rId18"/>
    <p:sldId id="551" r:id="rId19"/>
    <p:sldId id="606" r:id="rId20"/>
    <p:sldId id="607" r:id="rId21"/>
    <p:sldId id="608" r:id="rId22"/>
    <p:sldId id="552" r:id="rId23"/>
    <p:sldId id="609" r:id="rId24"/>
    <p:sldId id="610" r:id="rId25"/>
    <p:sldId id="611" r:id="rId26"/>
    <p:sldId id="612" r:id="rId27"/>
    <p:sldId id="613" r:id="rId28"/>
    <p:sldId id="614" r:id="rId29"/>
    <p:sldId id="615" r:id="rId30"/>
    <p:sldId id="616" r:id="rId31"/>
    <p:sldId id="617" r:id="rId32"/>
    <p:sldId id="618" r:id="rId33"/>
    <p:sldId id="619" r:id="rId34"/>
    <p:sldId id="620" r:id="rId35"/>
    <p:sldId id="621" r:id="rId36"/>
    <p:sldId id="622" r:id="rId37"/>
    <p:sldId id="623" r:id="rId38"/>
    <p:sldId id="624" r:id="rId39"/>
    <p:sldId id="625" r:id="rId40"/>
    <p:sldId id="626" r:id="rId41"/>
    <p:sldId id="628" r:id="rId42"/>
    <p:sldId id="629" r:id="rId43"/>
    <p:sldId id="630" r:id="rId44"/>
    <p:sldId id="672" r:id="rId45"/>
    <p:sldId id="631" r:id="rId46"/>
    <p:sldId id="632" r:id="rId47"/>
    <p:sldId id="633" r:id="rId48"/>
    <p:sldId id="634" r:id="rId49"/>
    <p:sldId id="635" r:id="rId50"/>
    <p:sldId id="636" r:id="rId51"/>
    <p:sldId id="637" r:id="rId52"/>
    <p:sldId id="555" r:id="rId53"/>
    <p:sldId id="638" r:id="rId54"/>
    <p:sldId id="639" r:id="rId55"/>
    <p:sldId id="640" r:id="rId56"/>
    <p:sldId id="641" r:id="rId57"/>
    <p:sldId id="643" r:id="rId58"/>
    <p:sldId id="642" r:id="rId59"/>
    <p:sldId id="644" r:id="rId60"/>
    <p:sldId id="645" r:id="rId61"/>
    <p:sldId id="646" r:id="rId62"/>
    <p:sldId id="647" r:id="rId63"/>
    <p:sldId id="648" r:id="rId64"/>
    <p:sldId id="649" r:id="rId65"/>
    <p:sldId id="673" r:id="rId66"/>
    <p:sldId id="674" r:id="rId67"/>
    <p:sldId id="675" r:id="rId68"/>
    <p:sldId id="650" r:id="rId69"/>
    <p:sldId id="651" r:id="rId70"/>
    <p:sldId id="652" r:id="rId71"/>
    <p:sldId id="676" r:id="rId72"/>
    <p:sldId id="653" r:id="rId73"/>
    <p:sldId id="677" r:id="rId74"/>
    <p:sldId id="654" r:id="rId75"/>
    <p:sldId id="655" r:id="rId76"/>
    <p:sldId id="656" r:id="rId77"/>
    <p:sldId id="657" r:id="rId78"/>
    <p:sldId id="658" r:id="rId79"/>
    <p:sldId id="659" r:id="rId80"/>
    <p:sldId id="660" r:id="rId81"/>
    <p:sldId id="661" r:id="rId82"/>
    <p:sldId id="662" r:id="rId83"/>
    <p:sldId id="663" r:id="rId84"/>
    <p:sldId id="664" r:id="rId85"/>
    <p:sldId id="665" r:id="rId86"/>
    <p:sldId id="666" r:id="rId87"/>
    <p:sldId id="667" r:id="rId88"/>
    <p:sldId id="668" r:id="rId89"/>
    <p:sldId id="670" r:id="rId90"/>
    <p:sldId id="671" r:id="rId91"/>
    <p:sldId id="277" r:id="rId92"/>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2" pos="3836">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4869"/>
    <a:srgbClr val="C44464"/>
    <a:srgbClr val="C44566"/>
    <a:srgbClr val="C64B6D"/>
    <a:srgbClr val="983FD6"/>
    <a:srgbClr val="2AA167"/>
    <a:srgbClr val="F47942"/>
    <a:srgbClr val="E8B6C3"/>
    <a:srgbClr val="D06A85"/>
    <a:srgbClr val="DD9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3826" autoAdjust="0"/>
  </p:normalViewPr>
  <p:slideViewPr>
    <p:cSldViewPr snapToGrid="0" snapToObjects="1">
      <p:cViewPr varScale="1">
        <p:scale>
          <a:sx n="67" d="100"/>
          <a:sy n="67" d="100"/>
        </p:scale>
        <p:origin x="640" y="52"/>
      </p:cViewPr>
      <p:guideLst>
        <p:guide pos="3836"/>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CA11893-0534-44F4-A3F8-DAA763654298}" type="doc">
      <dgm:prSet loTypeId="urn:microsoft.com/office/officeart/2005/8/layout/arrow6#1" loCatId="relationship" qsTypeId="urn:microsoft.com/office/officeart/2005/8/quickstyle/simple1#2" qsCatId="simple" csTypeId="urn:microsoft.com/office/officeart/2005/8/colors/accent1_2#1" csCatId="accent1" phldr="1"/>
      <dgm:spPr/>
      <dgm:t>
        <a:bodyPr/>
        <a:lstStyle/>
        <a:p>
          <a:endParaRPr lang="zh-CN" altLang="en-US"/>
        </a:p>
      </dgm:t>
    </dgm:pt>
    <dgm:pt modelId="{B620C97A-5FEB-4C1E-820A-14FAE52E507E}">
      <dgm:prSet phldrT="[文本]" custT="1"/>
      <dgm:spPr/>
      <dgm:t>
        <a:bodyPr/>
        <a:lstStyle/>
        <a:p>
          <a:r>
            <a:rPr lang="zh-CN" altLang="en-US" sz="2000" b="1" dirty="0">
              <a:latin typeface="微软雅黑" panose="020B0503020204020204" pitchFamily="34" charset="-122"/>
              <a:ea typeface="微软雅黑" panose="020B0503020204020204" pitchFamily="34" charset="-122"/>
            </a:rPr>
            <a:t>时间多发性</a:t>
          </a:r>
          <a:endParaRPr lang="en-US" altLang="zh-CN" sz="2000" b="1" dirty="0">
            <a:latin typeface="微软雅黑" panose="020B0503020204020204" pitchFamily="34" charset="-122"/>
            <a:ea typeface="微软雅黑" panose="020B0503020204020204" pitchFamily="34" charset="-122"/>
          </a:endParaRPr>
        </a:p>
      </dgm:t>
    </dgm:pt>
    <dgm:pt modelId="{0C04B051-635E-4FCF-A6A2-B633F376DDD6}" type="parTrans" cxnId="{1FD2C74A-E371-4877-9CAB-3E137E16A9B3}">
      <dgm:prSet/>
      <dgm:spPr/>
      <dgm:t>
        <a:bodyPr/>
        <a:lstStyle/>
        <a:p>
          <a:endParaRPr lang="zh-CN" altLang="en-US"/>
        </a:p>
      </dgm:t>
    </dgm:pt>
    <dgm:pt modelId="{4A4386EF-6F3A-49A0-87BB-BAE5F1B37FE0}" type="sibTrans" cxnId="{1FD2C74A-E371-4877-9CAB-3E137E16A9B3}">
      <dgm:prSet/>
      <dgm:spPr/>
      <dgm:t>
        <a:bodyPr/>
        <a:lstStyle/>
        <a:p>
          <a:endParaRPr lang="zh-CN" altLang="en-US"/>
        </a:p>
      </dgm:t>
    </dgm:pt>
    <dgm:pt modelId="{18884E65-3679-4C9C-82BF-C5F883305F73}">
      <dgm:prSet phldrT="[文本]" custT="1"/>
      <dgm:spPr/>
      <dgm:t>
        <a:bodyPr/>
        <a:lstStyle/>
        <a:p>
          <a:r>
            <a:rPr lang="zh-CN" altLang="en-US" sz="2000" b="1" dirty="0">
              <a:latin typeface="微软雅黑" panose="020B0503020204020204" pitchFamily="34" charset="-122"/>
              <a:ea typeface="微软雅黑" panose="020B0503020204020204" pitchFamily="34" charset="-122"/>
            </a:rPr>
            <a:t>空间多发性</a:t>
          </a:r>
        </a:p>
      </dgm:t>
    </dgm:pt>
    <dgm:pt modelId="{59C2BFDF-F22B-47F8-A4F3-4A148584615F}" type="parTrans" cxnId="{669ACDE1-32CB-44EB-AB6E-E67246D123DC}">
      <dgm:prSet/>
      <dgm:spPr/>
      <dgm:t>
        <a:bodyPr/>
        <a:lstStyle/>
        <a:p>
          <a:endParaRPr lang="zh-CN" altLang="en-US"/>
        </a:p>
      </dgm:t>
    </dgm:pt>
    <dgm:pt modelId="{B3904F2D-B268-44DF-8234-4E061FE68728}" type="sibTrans" cxnId="{669ACDE1-32CB-44EB-AB6E-E67246D123DC}">
      <dgm:prSet/>
      <dgm:spPr/>
      <dgm:t>
        <a:bodyPr/>
        <a:lstStyle/>
        <a:p>
          <a:endParaRPr lang="zh-CN" altLang="en-US"/>
        </a:p>
      </dgm:t>
    </dgm:pt>
    <dgm:pt modelId="{EAA67F9B-8089-4105-93A8-5887AB665948}" type="pres">
      <dgm:prSet presAssocID="{ACA11893-0534-44F4-A3F8-DAA763654298}" presName="compositeShape" presStyleCnt="0">
        <dgm:presLayoutVars>
          <dgm:chMax val="2"/>
          <dgm:dir/>
          <dgm:resizeHandles val="exact"/>
        </dgm:presLayoutVars>
      </dgm:prSet>
      <dgm:spPr/>
    </dgm:pt>
    <dgm:pt modelId="{A860A345-A7A3-4F61-802C-B649778D9D29}" type="pres">
      <dgm:prSet presAssocID="{ACA11893-0534-44F4-A3F8-DAA763654298}" presName="ribbon" presStyleLbl="node1" presStyleIdx="0" presStyleCnt="1"/>
      <dgm:spPr>
        <a:solidFill>
          <a:srgbClr val="8B0039"/>
        </a:solidFill>
      </dgm:spPr>
    </dgm:pt>
    <dgm:pt modelId="{353430F9-4097-44EC-BCD0-0D7938561A21}" type="pres">
      <dgm:prSet presAssocID="{ACA11893-0534-44F4-A3F8-DAA763654298}" presName="leftArrowText" presStyleLbl="node1" presStyleIdx="0" presStyleCnt="1" custScaleX="145274">
        <dgm:presLayoutVars>
          <dgm:chMax val="0"/>
          <dgm:bulletEnabled val="1"/>
        </dgm:presLayoutVars>
      </dgm:prSet>
      <dgm:spPr/>
    </dgm:pt>
    <dgm:pt modelId="{75C7E880-61BA-4D4F-A0A5-A22FFEF85CDB}" type="pres">
      <dgm:prSet presAssocID="{ACA11893-0534-44F4-A3F8-DAA763654298}" presName="rightArrowText" presStyleLbl="node1" presStyleIdx="0" presStyleCnt="1">
        <dgm:presLayoutVars>
          <dgm:chMax val="0"/>
          <dgm:bulletEnabled val="1"/>
        </dgm:presLayoutVars>
      </dgm:prSet>
      <dgm:spPr/>
    </dgm:pt>
  </dgm:ptLst>
  <dgm:cxnLst>
    <dgm:cxn modelId="{B63C5F2C-99F6-460E-B29C-513F904F985B}" type="presOf" srcId="{B620C97A-5FEB-4C1E-820A-14FAE52E507E}" destId="{353430F9-4097-44EC-BCD0-0D7938561A21}" srcOrd="0" destOrd="0" presId="urn:microsoft.com/office/officeart/2005/8/layout/arrow6#1"/>
    <dgm:cxn modelId="{92B79361-79A8-4E79-9BFE-978A3E6E6B3F}" type="presOf" srcId="{ACA11893-0534-44F4-A3F8-DAA763654298}" destId="{EAA67F9B-8089-4105-93A8-5887AB665948}" srcOrd="0" destOrd="0" presId="urn:microsoft.com/office/officeart/2005/8/layout/arrow6#1"/>
    <dgm:cxn modelId="{1FD2C74A-E371-4877-9CAB-3E137E16A9B3}" srcId="{ACA11893-0534-44F4-A3F8-DAA763654298}" destId="{B620C97A-5FEB-4C1E-820A-14FAE52E507E}" srcOrd="0" destOrd="0" parTransId="{0C04B051-635E-4FCF-A6A2-B633F376DDD6}" sibTransId="{4A4386EF-6F3A-49A0-87BB-BAE5F1B37FE0}"/>
    <dgm:cxn modelId="{8457F2C9-2A53-4243-86F9-B667BE81013E}" type="presOf" srcId="{18884E65-3679-4C9C-82BF-C5F883305F73}" destId="{75C7E880-61BA-4D4F-A0A5-A22FFEF85CDB}" srcOrd="0" destOrd="0" presId="urn:microsoft.com/office/officeart/2005/8/layout/arrow6#1"/>
    <dgm:cxn modelId="{669ACDE1-32CB-44EB-AB6E-E67246D123DC}" srcId="{ACA11893-0534-44F4-A3F8-DAA763654298}" destId="{18884E65-3679-4C9C-82BF-C5F883305F73}" srcOrd="1" destOrd="0" parTransId="{59C2BFDF-F22B-47F8-A4F3-4A148584615F}" sibTransId="{B3904F2D-B268-44DF-8234-4E061FE68728}"/>
    <dgm:cxn modelId="{E6A17D3E-922C-4899-8791-2B166F4DF393}" type="presParOf" srcId="{EAA67F9B-8089-4105-93A8-5887AB665948}" destId="{A860A345-A7A3-4F61-802C-B649778D9D29}" srcOrd="0" destOrd="0" presId="urn:microsoft.com/office/officeart/2005/8/layout/arrow6#1"/>
    <dgm:cxn modelId="{EBB0DE96-BF5B-4C25-A4C3-10CC10043943}" type="presParOf" srcId="{EAA67F9B-8089-4105-93A8-5887AB665948}" destId="{353430F9-4097-44EC-BCD0-0D7938561A21}" srcOrd="1" destOrd="0" presId="urn:microsoft.com/office/officeart/2005/8/layout/arrow6#1"/>
    <dgm:cxn modelId="{A83D8F69-5499-4AC7-BF25-E099B8039E64}" type="presParOf" srcId="{EAA67F9B-8089-4105-93A8-5887AB665948}" destId="{75C7E880-61BA-4D4F-A0A5-A22FFEF85CDB}" srcOrd="2" destOrd="0" presId="urn:microsoft.com/office/officeart/2005/8/layout/arrow6#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0A345-A7A3-4F61-802C-B649778D9D29}">
      <dsp:nvSpPr>
        <dsp:cNvPr id="0" name=""/>
        <dsp:cNvSpPr/>
      </dsp:nvSpPr>
      <dsp:spPr>
        <a:xfrm>
          <a:off x="1959353" y="0"/>
          <a:ext cx="3780419" cy="1512168"/>
        </a:xfrm>
        <a:prstGeom prst="leftRightRibbon">
          <a:avLst/>
        </a:prstGeom>
        <a:solidFill>
          <a:srgbClr val="8B00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3430F9-4097-44EC-BCD0-0D7938561A21}">
      <dsp:nvSpPr>
        <dsp:cNvPr id="0" name=""/>
        <dsp:cNvSpPr/>
      </dsp:nvSpPr>
      <dsp:spPr>
        <a:xfrm>
          <a:off x="2130598" y="264629"/>
          <a:ext cx="1812349" cy="74096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时间多发性</a:t>
          </a:r>
          <a:endParaRPr lang="en-US" altLang="zh-CN" sz="2000" b="1" kern="1200" dirty="0">
            <a:latin typeface="微软雅黑" panose="020B0503020204020204" pitchFamily="34" charset="-122"/>
            <a:ea typeface="微软雅黑" panose="020B0503020204020204" pitchFamily="34" charset="-122"/>
          </a:endParaRPr>
        </a:p>
      </dsp:txBody>
      <dsp:txXfrm>
        <a:off x="2130598" y="264629"/>
        <a:ext cx="1812349" cy="740962"/>
      </dsp:txXfrm>
    </dsp:sp>
    <dsp:sp modelId="{75C7E880-61BA-4D4F-A0A5-A22FFEF85CDB}">
      <dsp:nvSpPr>
        <dsp:cNvPr id="0" name=""/>
        <dsp:cNvSpPr/>
      </dsp:nvSpPr>
      <dsp:spPr>
        <a:xfrm>
          <a:off x="3849563" y="506576"/>
          <a:ext cx="1474363" cy="74096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空间多发性</a:t>
          </a:r>
        </a:p>
      </dsp:txBody>
      <dsp:txXfrm>
        <a:off x="3849563" y="506576"/>
        <a:ext cx="1474363" cy="740962"/>
      </dsp:txXfrm>
    </dsp:sp>
  </dsp:spTree>
</dsp:drawing>
</file>

<file path=ppt/diagrams/layout1.xml><?xml version="1.0" encoding="utf-8"?>
<dgm:layoutDef xmlns:dgm="http://schemas.openxmlformats.org/drawingml/2006/diagram" xmlns:a="http://schemas.openxmlformats.org/drawingml/2006/main" uniqueId="urn:microsoft.com/office/officeart/2005/8/layout/arrow6#1">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ar" val="2.5"/>
      <dgm:param type="vertAlign" val="mid"/>
      <dgm:param type="horzAlign" val="ctr"/>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F8312D7F-D34E-44BB-A2E0-706BFC84B5F5}" type="datetimeFigureOut">
              <a:rPr lang="zh-CN" altLang="en-US"/>
              <a:t>2021-09-14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atin typeface="Calibri" panose="020F0502020204030204" pitchFamily="34" charset="0"/>
              </a:defRPr>
            </a:lvl1pPr>
          </a:lstStyle>
          <a:p>
            <a:pPr>
              <a:defRPr/>
            </a:pPr>
            <a:fld id="{A2D2892F-C9F4-4C6F-8004-0D394877A9A9}" type="slidenum">
              <a:rPr lang="zh-CN" altLang="en-US"/>
              <a:t>‹#›</a:t>
            </a:fld>
            <a:endParaRPr lang="zh-CN" altLang="en-US"/>
          </a:p>
        </p:txBody>
      </p:sp>
    </p:spTree>
    <p:extLst>
      <p:ext uri="{BB962C8B-B14F-4D97-AF65-F5344CB8AC3E}">
        <p14:creationId xmlns:p14="http://schemas.microsoft.com/office/powerpoint/2010/main" val="30491898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63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163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latin typeface="Calibri" panose="020F0502020204030204" pitchFamily="34" charset="0"/>
              </a:rPr>
              <a:t>1</a:t>
            </a:r>
            <a:endParaRPr lang="zh-CN"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solidFill>
                  <a:srgbClr val="000000"/>
                </a:solidFill>
                <a:latin typeface="Calibri" panose="020F0502020204030204" pitchFamily="34" charset="0"/>
              </a:rPr>
              <a:t>4</a:t>
            </a:r>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7040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solidFill>
                  <a:srgbClr val="000000"/>
                </a:solidFill>
                <a:latin typeface="Calibri" panose="020F0502020204030204" pitchFamily="34" charset="0"/>
              </a:rPr>
              <a:t>4</a:t>
            </a:r>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430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olidFill>
                  <a:schemeClr val="bg1"/>
                </a:solidFill>
              </a:rPr>
              <a:t>1894</a:t>
            </a:r>
            <a:r>
              <a:rPr lang="zh-CN" altLang="en-US" dirty="0">
                <a:solidFill>
                  <a:schemeClr val="bg1"/>
                </a:solidFill>
              </a:rPr>
              <a:t>年，</a:t>
            </a:r>
            <a:r>
              <a:rPr lang="en-US" altLang="zh-CN" dirty="0" err="1">
                <a:solidFill>
                  <a:schemeClr val="bg1"/>
                </a:solidFill>
              </a:rPr>
              <a:t>Devic</a:t>
            </a:r>
            <a:r>
              <a:rPr lang="zh-CN" altLang="en-US" dirty="0">
                <a:solidFill>
                  <a:schemeClr val="bg1"/>
                </a:solidFill>
              </a:rPr>
              <a:t>等总结报道了</a:t>
            </a:r>
            <a:r>
              <a:rPr lang="en-US" altLang="zh-CN" dirty="0">
                <a:solidFill>
                  <a:schemeClr val="bg1"/>
                </a:solidFill>
              </a:rPr>
              <a:t>17</a:t>
            </a:r>
            <a:r>
              <a:rPr lang="zh-CN" altLang="en-US" dirty="0">
                <a:solidFill>
                  <a:schemeClr val="bg1"/>
                </a:solidFill>
              </a:rPr>
              <a:t>例病情严重的单相病程急性横贯性脊髓炎及双侧视神经炎综合征患者，并将其命名为“</a:t>
            </a:r>
            <a:r>
              <a:rPr lang="en-US" altLang="zh-CN" dirty="0" err="1">
                <a:solidFill>
                  <a:schemeClr val="bg1"/>
                </a:solidFill>
              </a:rPr>
              <a:t>Devic</a:t>
            </a:r>
            <a:r>
              <a:rPr lang="zh-CN" altLang="en-US" dirty="0">
                <a:solidFill>
                  <a:schemeClr val="bg1"/>
                </a:solidFill>
              </a:rPr>
              <a:t>病”；</a:t>
            </a:r>
            <a:endParaRPr lang="en-US" altLang="zh-CN" dirty="0">
              <a:solidFill>
                <a:schemeClr val="bg1"/>
              </a:solidFill>
            </a:endParaRPr>
          </a:p>
          <a:p>
            <a:r>
              <a:rPr lang="zh-CN" altLang="en-US" dirty="0">
                <a:solidFill>
                  <a:schemeClr val="bg1"/>
                </a:solidFill>
              </a:rPr>
              <a:t>后临床观察发现，</a:t>
            </a:r>
            <a:r>
              <a:rPr lang="en-US" altLang="zh-CN" dirty="0">
                <a:solidFill>
                  <a:schemeClr val="bg1"/>
                </a:solidFill>
              </a:rPr>
              <a:t>NMO</a:t>
            </a:r>
            <a:r>
              <a:rPr lang="zh-CN" altLang="en-US" dirty="0">
                <a:solidFill>
                  <a:schemeClr val="bg1"/>
                </a:solidFill>
              </a:rPr>
              <a:t>存在复发</a:t>
            </a:r>
            <a:r>
              <a:rPr lang="en-US" altLang="zh-CN" dirty="0">
                <a:solidFill>
                  <a:schemeClr val="bg1"/>
                </a:solidFill>
              </a:rPr>
              <a:t>‐</a:t>
            </a:r>
            <a:r>
              <a:rPr lang="zh-CN" altLang="en-US" dirty="0">
                <a:solidFill>
                  <a:schemeClr val="bg1"/>
                </a:solidFill>
              </a:rPr>
              <a:t>缓解过程，因此在很长一段时间中将</a:t>
            </a:r>
            <a:r>
              <a:rPr lang="en-US" altLang="zh-CN" dirty="0">
                <a:solidFill>
                  <a:schemeClr val="bg1"/>
                </a:solidFill>
              </a:rPr>
              <a:t>NMO</a:t>
            </a:r>
            <a:r>
              <a:rPr lang="zh-CN" altLang="en-US" dirty="0">
                <a:solidFill>
                  <a:schemeClr val="bg1"/>
                </a:solidFill>
              </a:rPr>
              <a:t>视为</a:t>
            </a:r>
            <a:r>
              <a:rPr lang="en-US" altLang="zh-CN" dirty="0">
                <a:solidFill>
                  <a:schemeClr val="bg1"/>
                </a:solidFill>
              </a:rPr>
              <a:t>MS</a:t>
            </a:r>
            <a:r>
              <a:rPr lang="zh-CN" altLang="en-US" dirty="0">
                <a:solidFill>
                  <a:schemeClr val="bg1"/>
                </a:solidFill>
              </a:rPr>
              <a:t>（</a:t>
            </a:r>
            <a:r>
              <a:rPr lang="en-US" altLang="zh-CN" dirty="0">
                <a:solidFill>
                  <a:schemeClr val="bg1"/>
                </a:solidFill>
              </a:rPr>
              <a:t>multiple sclerosis</a:t>
            </a:r>
            <a:r>
              <a:rPr lang="zh-CN" altLang="en-US" dirty="0">
                <a:solidFill>
                  <a:schemeClr val="bg1"/>
                </a:solidFill>
              </a:rPr>
              <a:t>，</a:t>
            </a:r>
            <a:r>
              <a:rPr lang="en-US" altLang="zh-CN" dirty="0">
                <a:solidFill>
                  <a:schemeClr val="bg1"/>
                </a:solidFill>
              </a:rPr>
              <a:t>MS</a:t>
            </a:r>
            <a:r>
              <a:rPr lang="zh-CN" altLang="en-US" dirty="0">
                <a:solidFill>
                  <a:schemeClr val="bg1"/>
                </a:solidFill>
              </a:rPr>
              <a:t>）的一个亚型</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53</a:t>
            </a:fld>
            <a:endParaRPr lang="zh-CN" altLang="en-US"/>
          </a:p>
        </p:txBody>
      </p:sp>
    </p:spTree>
    <p:extLst>
      <p:ext uri="{BB962C8B-B14F-4D97-AF65-F5344CB8AC3E}">
        <p14:creationId xmlns:p14="http://schemas.microsoft.com/office/powerpoint/2010/main" val="2067692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54</a:t>
            </a:fld>
            <a:endParaRPr lang="zh-CN" altLang="en-US"/>
          </a:p>
        </p:txBody>
      </p:sp>
    </p:spTree>
    <p:extLst>
      <p:ext uri="{BB962C8B-B14F-4D97-AF65-F5344CB8AC3E}">
        <p14:creationId xmlns:p14="http://schemas.microsoft.com/office/powerpoint/2010/main" val="285744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55</a:t>
            </a:fld>
            <a:endParaRPr lang="zh-CN" altLang="en-US"/>
          </a:p>
        </p:txBody>
      </p:sp>
    </p:spTree>
    <p:extLst>
      <p:ext uri="{BB962C8B-B14F-4D97-AF65-F5344CB8AC3E}">
        <p14:creationId xmlns:p14="http://schemas.microsoft.com/office/powerpoint/2010/main" val="329607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59</a:t>
            </a:fld>
            <a:endParaRPr lang="zh-CN" altLang="en-US"/>
          </a:p>
        </p:txBody>
      </p:sp>
    </p:spTree>
    <p:extLst>
      <p:ext uri="{BB962C8B-B14F-4D97-AF65-F5344CB8AC3E}">
        <p14:creationId xmlns:p14="http://schemas.microsoft.com/office/powerpoint/2010/main" val="1641432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60</a:t>
            </a:fld>
            <a:endParaRPr lang="zh-CN" altLang="en-US"/>
          </a:p>
        </p:txBody>
      </p:sp>
    </p:spTree>
    <p:extLst>
      <p:ext uri="{BB962C8B-B14F-4D97-AF65-F5344CB8AC3E}">
        <p14:creationId xmlns:p14="http://schemas.microsoft.com/office/powerpoint/2010/main" val="4010447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80</a:t>
            </a:fld>
            <a:endParaRPr lang="zh-CN" altLang="en-US"/>
          </a:p>
        </p:txBody>
      </p:sp>
    </p:spTree>
    <p:extLst>
      <p:ext uri="{BB962C8B-B14F-4D97-AF65-F5344CB8AC3E}">
        <p14:creationId xmlns:p14="http://schemas.microsoft.com/office/powerpoint/2010/main" val="3364972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84</a:t>
            </a:fld>
            <a:endParaRPr lang="zh-CN" altLang="en-US"/>
          </a:p>
        </p:txBody>
      </p:sp>
    </p:spTree>
    <p:extLst>
      <p:ext uri="{BB962C8B-B14F-4D97-AF65-F5344CB8AC3E}">
        <p14:creationId xmlns:p14="http://schemas.microsoft.com/office/powerpoint/2010/main" val="2881798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85</a:t>
            </a:fld>
            <a:endParaRPr lang="zh-CN" altLang="en-US"/>
          </a:p>
        </p:txBody>
      </p:sp>
    </p:spTree>
    <p:extLst>
      <p:ext uri="{BB962C8B-B14F-4D97-AF65-F5344CB8AC3E}">
        <p14:creationId xmlns:p14="http://schemas.microsoft.com/office/powerpoint/2010/main" val="177150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2</a:t>
            </a:fld>
            <a:endParaRPr lang="zh-CN" altLang="en-US"/>
          </a:p>
        </p:txBody>
      </p:sp>
    </p:spTree>
    <p:extLst>
      <p:ext uri="{BB962C8B-B14F-4D97-AF65-F5344CB8AC3E}">
        <p14:creationId xmlns:p14="http://schemas.microsoft.com/office/powerpoint/2010/main" val="1195383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33333"/>
                </a:solidFill>
                <a:effectLst/>
                <a:latin typeface="-apple-system"/>
              </a:rPr>
              <a:t>ADEM</a:t>
            </a:r>
            <a:r>
              <a:rPr lang="zh-CN" altLang="en-US" b="0" i="0" dirty="0">
                <a:solidFill>
                  <a:srgbClr val="333333"/>
                </a:solidFill>
                <a:effectLst/>
                <a:latin typeface="-apple-system"/>
              </a:rPr>
              <a:t>脑脊液没有什么特点。</a:t>
            </a:r>
            <a:br>
              <a:rPr lang="zh-CN" altLang="en-US" b="0" i="0" dirty="0">
                <a:solidFill>
                  <a:srgbClr val="333333"/>
                </a:solidFill>
                <a:effectLst/>
                <a:latin typeface="-apple-system"/>
              </a:rPr>
            </a:br>
            <a:endParaRPr lang="zh-CN" altLang="en-US" b="0" i="0" dirty="0">
              <a:solidFill>
                <a:srgbClr val="333333"/>
              </a:solidFill>
              <a:effectLst/>
              <a:latin typeface="-apple-system"/>
            </a:endParaRPr>
          </a:p>
          <a:p>
            <a:pPr algn="l"/>
            <a:r>
              <a:rPr lang="en-US" altLang="zh-CN" b="0" i="0" dirty="0">
                <a:solidFill>
                  <a:srgbClr val="333333"/>
                </a:solidFill>
                <a:effectLst/>
                <a:latin typeface="-apple-system"/>
              </a:rPr>
              <a:t>42-72%</a:t>
            </a:r>
            <a:r>
              <a:rPr lang="zh-CN" altLang="en-US" b="0" i="0" dirty="0">
                <a:solidFill>
                  <a:srgbClr val="333333"/>
                </a:solidFill>
                <a:effectLst/>
                <a:latin typeface="-apple-system"/>
              </a:rPr>
              <a:t>儿童</a:t>
            </a:r>
            <a:r>
              <a:rPr lang="en-US" altLang="zh-CN" b="0" i="0" dirty="0">
                <a:solidFill>
                  <a:srgbClr val="333333"/>
                </a:solidFill>
                <a:effectLst/>
                <a:latin typeface="-apple-system"/>
              </a:rPr>
              <a:t>ADEM</a:t>
            </a:r>
            <a:r>
              <a:rPr lang="zh-CN" altLang="en-US" b="0" i="0" dirty="0">
                <a:solidFill>
                  <a:srgbClr val="333333"/>
                </a:solidFill>
                <a:effectLst/>
                <a:latin typeface="-apple-system"/>
              </a:rPr>
              <a:t>患者细胞数正常。</a:t>
            </a:r>
          </a:p>
          <a:p>
            <a:pPr algn="l"/>
            <a:r>
              <a:rPr lang="zh-CN" altLang="en-US" b="0" i="0" dirty="0">
                <a:solidFill>
                  <a:srgbClr val="333333"/>
                </a:solidFill>
                <a:effectLst/>
                <a:latin typeface="-apple-system"/>
              </a:rPr>
              <a:t>脑脊液细胞增多者也比较轻微，主要是单个核细胞比例增多。</a:t>
            </a:r>
          </a:p>
          <a:p>
            <a:pPr algn="l"/>
            <a:r>
              <a:rPr lang="en-US" altLang="zh-CN" b="0" i="0" dirty="0">
                <a:solidFill>
                  <a:srgbClr val="333333"/>
                </a:solidFill>
                <a:effectLst/>
                <a:latin typeface="-apple-system"/>
              </a:rPr>
              <a:t>23-62%</a:t>
            </a:r>
            <a:r>
              <a:rPr lang="zh-CN" altLang="en-US" b="0" i="0" dirty="0">
                <a:solidFill>
                  <a:srgbClr val="333333"/>
                </a:solidFill>
                <a:effectLst/>
                <a:latin typeface="-apple-system"/>
              </a:rPr>
              <a:t>儿童</a:t>
            </a:r>
            <a:r>
              <a:rPr lang="en-US" altLang="zh-CN" b="0" i="0" dirty="0">
                <a:solidFill>
                  <a:srgbClr val="333333"/>
                </a:solidFill>
                <a:effectLst/>
                <a:latin typeface="-apple-system"/>
              </a:rPr>
              <a:t>ADEM</a:t>
            </a:r>
            <a:r>
              <a:rPr lang="zh-CN" altLang="en-US" b="0" i="0" dirty="0">
                <a:solidFill>
                  <a:srgbClr val="333333"/>
                </a:solidFill>
                <a:effectLst/>
                <a:latin typeface="-apple-system"/>
              </a:rPr>
              <a:t>患者蛋白升高（可高达</a:t>
            </a:r>
            <a:r>
              <a:rPr lang="en-US" altLang="zh-CN" b="0" i="0" dirty="0">
                <a:solidFill>
                  <a:srgbClr val="333333"/>
                </a:solidFill>
                <a:effectLst/>
                <a:latin typeface="-apple-system"/>
              </a:rPr>
              <a:t>1.1g/L</a:t>
            </a:r>
            <a:r>
              <a:rPr lang="zh-CN" altLang="en-US" b="0" i="0" dirty="0">
                <a:solidFill>
                  <a:srgbClr val="333333"/>
                </a:solidFill>
                <a:effectLst/>
                <a:latin typeface="-apple-system"/>
              </a:rPr>
              <a:t>）。</a:t>
            </a:r>
          </a:p>
          <a:p>
            <a:pPr algn="l"/>
            <a:r>
              <a:rPr lang="en-US" altLang="zh-CN" b="0" i="0" dirty="0">
                <a:solidFill>
                  <a:srgbClr val="333333"/>
                </a:solidFill>
                <a:effectLst/>
                <a:latin typeface="-apple-system"/>
              </a:rPr>
              <a:t>ADEM</a:t>
            </a:r>
            <a:r>
              <a:rPr lang="zh-CN" altLang="en-US" b="0" i="0" dirty="0">
                <a:solidFill>
                  <a:srgbClr val="333333"/>
                </a:solidFill>
                <a:effectLst/>
                <a:latin typeface="-apple-system"/>
              </a:rPr>
              <a:t>患者寡克隆带罕见（</a:t>
            </a:r>
            <a:r>
              <a:rPr lang="en-US" altLang="zh-CN" b="0" i="0" dirty="0">
                <a:solidFill>
                  <a:srgbClr val="333333"/>
                </a:solidFill>
                <a:effectLst/>
                <a:latin typeface="-apple-system"/>
              </a:rPr>
              <a:t>1.9%</a:t>
            </a:r>
            <a:r>
              <a:rPr lang="zh-CN" altLang="en-US" b="0" i="0" dirty="0">
                <a:solidFill>
                  <a:srgbClr val="333333"/>
                </a:solidFill>
                <a:effectLst/>
                <a:latin typeface="-apple-system"/>
              </a:rPr>
              <a:t>），阳性者往往也非鞘内合成。</a:t>
            </a:r>
          </a:p>
          <a:p>
            <a:pPr algn="l"/>
            <a:r>
              <a:rPr lang="en-US" altLang="zh-CN" b="0" i="0" dirty="0">
                <a:solidFill>
                  <a:srgbClr val="333333"/>
                </a:solidFill>
                <a:effectLst/>
                <a:latin typeface="-apple-system"/>
              </a:rPr>
              <a:t>CSF</a:t>
            </a:r>
            <a:r>
              <a:rPr lang="zh-CN" altLang="en-US" b="0" i="0" dirty="0">
                <a:solidFill>
                  <a:srgbClr val="333333"/>
                </a:solidFill>
                <a:effectLst/>
                <a:latin typeface="-apple-system"/>
              </a:rPr>
              <a:t>感染相关的指标一般是阴性。</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86</a:t>
            </a:fld>
            <a:endParaRPr lang="zh-CN" altLang="en-US"/>
          </a:p>
        </p:txBody>
      </p:sp>
    </p:spTree>
    <p:extLst>
      <p:ext uri="{BB962C8B-B14F-4D97-AF65-F5344CB8AC3E}">
        <p14:creationId xmlns:p14="http://schemas.microsoft.com/office/powerpoint/2010/main" val="3083487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87</a:t>
            </a:fld>
            <a:endParaRPr lang="zh-CN" altLang="en-US"/>
          </a:p>
        </p:txBody>
      </p:sp>
    </p:spTree>
    <p:extLst>
      <p:ext uri="{BB962C8B-B14F-4D97-AF65-F5344CB8AC3E}">
        <p14:creationId xmlns:p14="http://schemas.microsoft.com/office/powerpoint/2010/main" val="1478316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89</a:t>
            </a:fld>
            <a:endParaRPr lang="zh-CN" altLang="en-US"/>
          </a:p>
        </p:txBody>
      </p:sp>
    </p:spTree>
    <p:extLst>
      <p:ext uri="{BB962C8B-B14F-4D97-AF65-F5344CB8AC3E}">
        <p14:creationId xmlns:p14="http://schemas.microsoft.com/office/powerpoint/2010/main" val="1625165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90</a:t>
            </a:fld>
            <a:endParaRPr lang="zh-CN" altLang="en-US"/>
          </a:p>
        </p:txBody>
      </p:sp>
    </p:spTree>
    <p:extLst>
      <p:ext uri="{BB962C8B-B14F-4D97-AF65-F5344CB8AC3E}">
        <p14:creationId xmlns:p14="http://schemas.microsoft.com/office/powerpoint/2010/main" val="3377432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645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latin typeface="Calibri" panose="020F0502020204030204" pitchFamily="34" charset="0"/>
              </a:rPr>
              <a:t>20</a:t>
            </a:r>
            <a:endParaRPr lang="zh-CN"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8497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424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8</a:t>
            </a:fld>
            <a:endParaRPr lang="zh-CN" altLang="en-US"/>
          </a:p>
        </p:txBody>
      </p:sp>
    </p:spTree>
    <p:extLst>
      <p:ext uri="{BB962C8B-B14F-4D97-AF65-F5344CB8AC3E}">
        <p14:creationId xmlns:p14="http://schemas.microsoft.com/office/powerpoint/2010/main" val="356002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8339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151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2D2892F-C9F4-4C6F-8004-0D394877A9A9}" type="slidenum">
              <a:rPr lang="zh-CN" altLang="en-US" smtClean="0"/>
              <a:t>12</a:t>
            </a:fld>
            <a:endParaRPr lang="zh-CN" altLang="en-US"/>
          </a:p>
        </p:txBody>
      </p:sp>
    </p:spTree>
    <p:extLst>
      <p:ext uri="{BB962C8B-B14F-4D97-AF65-F5344CB8AC3E}">
        <p14:creationId xmlns:p14="http://schemas.microsoft.com/office/powerpoint/2010/main" val="327046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1459EAC4-DD70-4B28-A697-3FD757FDE8CA}" type="datetimeFigureOut">
              <a:rPr lang="zh-CN" altLang="en-US"/>
              <a:t>2021-09-14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339F62AB-B992-42E6-BA86-C397283D2E8B}"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1B1A4F2-5500-42A2-B8E7-6D10A8B110DD}" type="datetimeFigureOut">
              <a:rPr lang="zh-CN" altLang="en-US"/>
              <a:t>2021-09-14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DCA41588-5AC5-4F7A-9C15-187CB50D6E82}"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FF1027D-5487-47C0-A702-21741B8CFD4D}" type="datetimeFigureOut">
              <a:rPr lang="zh-CN" altLang="en-US"/>
              <a:t>2021-09-14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7BC4FE03-9584-4C1A-8CAF-DC1A6AF4CD4E}" type="slidenum">
              <a:rPr lang="zh-CN" altLang="en-US"/>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C38738FB-1F59-4B5F-8174-234B1FBD7944}" type="datetimeFigureOut">
              <a:rPr lang="zh-CN" altLang="en-US"/>
              <a:t>2021-09-14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A18C9155-239D-4973-ADB6-159F69AEF858}"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B4E9A6DE-8BC9-442A-8CC2-0B2D49966FB0}" type="datetimeFigureOut">
              <a:rPr lang="zh-CN" altLang="en-US"/>
              <a:t>2021-09-14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1FD6DD19-9A14-4E02-842C-C463D2072EE6}"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pPr>
              <a:defRPr/>
            </a:pPr>
            <a:fld id="{D0A5542B-042A-4E29-A5D9-D0417AE36E4F}" type="datetimeFigureOut">
              <a:rPr lang="zh-CN" altLang="en-US"/>
              <a:t>2021-09-14</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620E03C2-471C-4386-94F1-B92507BC6CB2}"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pPr>
              <a:defRPr/>
            </a:pPr>
            <a:fld id="{87E4B980-131D-469F-96C8-B83972C4A534}" type="datetimeFigureOut">
              <a:rPr lang="zh-CN" altLang="en-US"/>
              <a:t>2021-09-14</a:t>
            </a:fld>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zh-CN" altLang="en-US"/>
          </a:p>
        </p:txBody>
      </p:sp>
      <p:sp>
        <p:nvSpPr>
          <p:cNvPr id="9" name="灯片编号占位符 8"/>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29BF85BE-641C-4E56-87F6-881F88E009BA}"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pPr>
              <a:defRPr/>
            </a:pPr>
            <a:fld id="{1FCC60A9-D5DD-4329-BD4D-A71CA0D64A0B}" type="datetimeFigureOut">
              <a:rPr lang="zh-CN" altLang="en-US"/>
              <a:t>2021-09-14</a:t>
            </a:fld>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DFC5A4DE-11E7-49CA-AE66-36D33FBB7B14}"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58518C58-7CC9-42F8-A7B4-F4D4B6A7ACEB}" type="datetimeFigureOut">
              <a:rPr lang="zh-CN" altLang="en-US"/>
              <a:t>2021-09-14</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zh-CN" altLang="en-US"/>
          </a:p>
        </p:txBody>
      </p:sp>
      <p:sp>
        <p:nvSpPr>
          <p:cNvPr id="4" name="灯片编号占位符 3"/>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637DCFE7-485F-4B24-8318-254669A240D2}"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a:defRPr/>
            </a:pPr>
            <a:fld id="{B511E98A-D82C-4261-83AC-0D886F2F6E88}" type="datetimeFigureOut">
              <a:rPr lang="zh-CN" altLang="en-US"/>
              <a:t>2021-09-14</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7CB69E78-8C41-4FC9-9248-9185F7D8C6AB}"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a:defRPr/>
            </a:pPr>
            <a:fld id="{134C69D4-6A21-4C74-A962-1E28C4806443}" type="datetimeFigureOut">
              <a:rPr lang="zh-CN" altLang="en-US"/>
              <a:t>2021-09-14</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zh-CN" altLang="en-US"/>
          </a:p>
        </p:txBody>
      </p:sp>
      <p:sp>
        <p:nvSpPr>
          <p:cNvPr id="7" name="灯片编号占位符 6"/>
          <p:cNvSpPr>
            <a:spLocks noGrp="1"/>
          </p:cNvSpPr>
          <p:nvPr>
            <p:ph type="sldNum" sz="quarter" idx="12"/>
          </p:nvPr>
        </p:nvSpPr>
        <p:spPr/>
        <p:txBody>
          <a:bodyPr wrap="square" numCol="1" anchorCtr="0" compatLnSpc="1"/>
          <a:lstStyle>
            <a:lvl1pPr fontAlgn="base">
              <a:spcBef>
                <a:spcPct val="0"/>
              </a:spcBef>
              <a:spcAft>
                <a:spcPct val="0"/>
              </a:spcAft>
              <a:defRPr>
                <a:solidFill>
                  <a:srgbClr val="898989"/>
                </a:solidFill>
              </a:defRPr>
            </a:lvl1pPr>
          </a:lstStyle>
          <a:p>
            <a:pPr>
              <a:defRPr/>
            </a:pPr>
            <a:fld id="{EAEE7BA9-6F81-471B-92F4-9DC7C955D8B5}"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r>
              <a:rPr lang="en-US" altLang="zh-CN"/>
              <a:t>2018/8/1</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GIF"/></Relationships>
</file>

<file path=ppt/slides/_rels/slide2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GIF"/><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0.svg"/><Relationship Id="rId4" Type="http://schemas.openxmlformats.org/officeDocument/2006/relationships/diagramData" Target="../diagrams/data1.xml"/><Relationship Id="rId9"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jp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5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9.png"/><Relationship Id="rId4" Type="http://schemas.openxmlformats.org/officeDocument/2006/relationships/image" Target="../media/image48.jpg"/></Relationships>
</file>

<file path=ppt/slides/_rels/slide6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51.png"/><Relationship Id="rId4" Type="http://schemas.openxmlformats.org/officeDocument/2006/relationships/image" Target="../media/image50.jp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8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733B38E-5871-45BA-BA49-09D06E6ECD81}"/>
              </a:ext>
            </a:extLst>
          </p:cNvPr>
          <p:cNvSpPr txBox="1"/>
          <p:nvPr/>
        </p:nvSpPr>
        <p:spPr>
          <a:xfrm>
            <a:off x="1778902" y="2129475"/>
            <a:ext cx="9681578" cy="3652347"/>
          </a:xfrm>
          <a:prstGeom prst="rect">
            <a:avLst/>
          </a:prstGeom>
          <a:noFill/>
        </p:spPr>
        <p:txBody>
          <a:bodyPr wrap="square" rtlCol="0">
            <a:spAutoFit/>
          </a:bodyPr>
          <a:lstStyle/>
          <a:p>
            <a:pPr>
              <a:lnSpc>
                <a:spcPct val="150000"/>
              </a:lnSpc>
            </a:pPr>
            <a:r>
              <a:rPr lang="zh-CN" altLang="en-US" sz="6000" b="1" dirty="0">
                <a:latin typeface="微软雅黑" panose="020B0503020204020204" pitchFamily="34" charset="-122"/>
                <a:ea typeface="微软雅黑" panose="020B0503020204020204" pitchFamily="34" charset="-122"/>
              </a:rPr>
              <a:t>中枢神经系统脱髓鞘疾病</a:t>
            </a:r>
            <a:br>
              <a:rPr lang="en-US" altLang="zh-CN" sz="6000" b="1" dirty="0">
                <a:latin typeface="微软雅黑" panose="020B0503020204020204" pitchFamily="34" charset="-122"/>
                <a:ea typeface="微软雅黑" panose="020B0503020204020204" pitchFamily="34" charset="-122"/>
              </a:rPr>
            </a:br>
            <a:r>
              <a:rPr lang="en-US" altLang="zh-CN" sz="3600" b="1" dirty="0">
                <a:latin typeface="微软雅黑" panose="020B0503020204020204" pitchFamily="34" charset="-122"/>
                <a:ea typeface="微软雅黑" panose="020B0503020204020204" pitchFamily="34" charset="-122"/>
              </a:rPr>
              <a:t>Demyelinating Diseases of the CNS</a:t>
            </a:r>
            <a:br>
              <a:rPr lang="zh-CN" altLang="en-US" sz="4400" b="1" dirty="0">
                <a:solidFill>
                  <a:schemeClr val="bg1"/>
                </a:solidFill>
                <a:latin typeface="微软雅黑" panose="020B0503020204020204" pitchFamily="34" charset="-122"/>
                <a:ea typeface="微软雅黑" panose="020B0503020204020204" pitchFamily="34" charset="-122"/>
              </a:rPr>
            </a:br>
            <a:endParaRPr lang="zh-CN" altLang="en-US" sz="6600" b="1"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43DE6857-25D6-41B3-9AB2-277AAED4A66D}"/>
              </a:ext>
            </a:extLst>
          </p:cNvPr>
          <p:cNvGrpSpPr>
            <a:grpSpLocks noChangeAspect="1"/>
          </p:cNvGrpSpPr>
          <p:nvPr/>
        </p:nvGrpSpPr>
        <p:grpSpPr bwMode="auto">
          <a:xfrm>
            <a:off x="445258" y="516520"/>
            <a:ext cx="2452688" cy="825455"/>
            <a:chOff x="8193056" y="6062402"/>
            <a:chExt cx="2362829" cy="795598"/>
          </a:xfrm>
        </p:grpSpPr>
        <p:pic>
          <p:nvPicPr>
            <p:cNvPr id="7" name="图片 6">
              <a:extLst>
                <a:ext uri="{FF2B5EF4-FFF2-40B4-BE49-F238E27FC236}">
                  <a16:creationId xmlns:a16="http://schemas.microsoft.com/office/drawing/2014/main" id="{66996DD7-B480-4B83-AB72-4E47EED829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3056" y="6062402"/>
              <a:ext cx="780773" cy="79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BC2E7D2B-B0EC-4601-9927-AE30EF451D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7629" y="6155374"/>
              <a:ext cx="1658256" cy="60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10">
            <a:extLst>
              <a:ext uri="{FF2B5EF4-FFF2-40B4-BE49-F238E27FC236}">
                <a16:creationId xmlns:a16="http://schemas.microsoft.com/office/drawing/2014/main" id="{9B83115B-4F23-4735-98BF-9146F6EF8856}"/>
              </a:ext>
            </a:extLst>
          </p:cNvPr>
          <p:cNvPicPr>
            <a:picLocks noChangeAspect="1"/>
          </p:cNvPicPr>
          <p:nvPr/>
        </p:nvPicPr>
        <p:blipFill rotWithShape="1">
          <a:blip r:embed="rId5"/>
          <a:srcRect l="68952" t="2342" r="7943" b="60435"/>
          <a:stretch/>
        </p:blipFill>
        <p:spPr>
          <a:xfrm>
            <a:off x="10369705" y="248093"/>
            <a:ext cx="1101198" cy="997420"/>
          </a:xfrm>
          <a:prstGeom prst="rect">
            <a:avLst/>
          </a:prstGeom>
        </p:spPr>
      </p:pic>
      <p:sp>
        <p:nvSpPr>
          <p:cNvPr id="12" name="TextBox 71">
            <a:extLst>
              <a:ext uri="{FF2B5EF4-FFF2-40B4-BE49-F238E27FC236}">
                <a16:creationId xmlns:a16="http://schemas.microsoft.com/office/drawing/2014/main" id="{23E28349-3859-4DE0-8958-306BDEF3C54E}"/>
              </a:ext>
            </a:extLst>
          </p:cNvPr>
          <p:cNvSpPr txBox="1"/>
          <p:nvPr/>
        </p:nvSpPr>
        <p:spPr>
          <a:xfrm>
            <a:off x="2593877" y="4922910"/>
            <a:ext cx="6560820" cy="1428404"/>
          </a:xfrm>
          <a:prstGeom prst="rect">
            <a:avLst/>
          </a:prstGeom>
          <a:noFill/>
        </p:spPr>
        <p:txBody>
          <a:bodyPr wrap="square" rtlCol="0">
            <a:spAutoFit/>
          </a:bodyPr>
          <a:lstStyle/>
          <a:p>
            <a:pPr algn="ctr">
              <a:lnSpc>
                <a:spcPct val="150000"/>
              </a:lnSpc>
            </a:pPr>
            <a:r>
              <a:rPr lang="zh-CN" altLang="en-US" sz="2400"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南方医科大学南方医院</a:t>
            </a:r>
            <a:endParaRPr lang="en-US" altLang="zh-CN" b="1" dirty="0">
              <a:latin typeface="微软雅黑" panose="020B0503020204020204" pitchFamily="34" charset="-122"/>
              <a:ea typeface="微软雅黑" panose="020B0503020204020204" pitchFamily="34" charset="-122"/>
            </a:endParaRPr>
          </a:p>
          <a:p>
            <a:pPr algn="ctr">
              <a:lnSpc>
                <a:spcPct val="150000"/>
              </a:lnSpc>
            </a:pPr>
            <a:r>
              <a:rPr lang="zh-CN" altLang="en-US" b="1" dirty="0">
                <a:latin typeface="微软雅黑" panose="020B0503020204020204" pitchFamily="34" charset="-122"/>
                <a:ea typeface="微软雅黑" panose="020B0503020204020204" pitchFamily="34" charset="-122"/>
              </a:rPr>
              <a:t>    神经内科 陈金玉</a:t>
            </a:r>
            <a:endParaRPr lang="en-US" altLang="zh-CN" b="1" dirty="0">
              <a:latin typeface="微软雅黑" panose="020B0503020204020204" pitchFamily="34" charset="-122"/>
              <a:ea typeface="微软雅黑" panose="020B0503020204020204" pitchFamily="34" charset="-122"/>
            </a:endParaRPr>
          </a:p>
          <a:p>
            <a:pPr algn="ctr">
              <a:lnSpc>
                <a:spcPct val="150000"/>
              </a:lnSpc>
            </a:pPr>
            <a:r>
              <a:rPr lang="en-US" altLang="zh-CN" b="1" dirty="0">
                <a:latin typeface="微软雅黑" panose="020B0503020204020204" pitchFamily="34" charset="-122"/>
                <a:ea typeface="微软雅黑" panose="020B0503020204020204" pitchFamily="34" charset="-122"/>
              </a:rPr>
              <a:t>   </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E6801C2-0769-486D-AF72-9E9D0395421E}"/>
              </a:ext>
            </a:extLst>
          </p:cNvPr>
          <p:cNvSpPr txBox="1">
            <a:spLocks/>
          </p:cNvSpPr>
          <p:nvPr/>
        </p:nvSpPr>
        <p:spPr>
          <a:xfrm>
            <a:off x="516890" y="431800"/>
            <a:ext cx="11255375" cy="69596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latin typeface="微软雅黑" panose="020B0503020204020204" pitchFamily="34" charset="-122"/>
                <a:ea typeface="微软雅黑" panose="020B0503020204020204" pitchFamily="34" charset="-122"/>
              </a:rPr>
              <a:t>                      </a:t>
            </a:r>
            <a:r>
              <a:rPr lang="en-US" altLang="zh-CN" sz="4000" b="1" dirty="0">
                <a:latin typeface="微软雅黑" panose="020B0503020204020204" pitchFamily="34" charset="-122"/>
                <a:ea typeface="微软雅黑" panose="020B0503020204020204" pitchFamily="34" charset="-122"/>
              </a:rPr>
              <a:t>CNS</a:t>
            </a:r>
            <a:r>
              <a:rPr lang="zh-CN" altLang="en-US" sz="4000" b="1" dirty="0">
                <a:latin typeface="微软雅黑" panose="020B0503020204020204" pitchFamily="34" charset="-122"/>
                <a:ea typeface="微软雅黑" panose="020B0503020204020204" pitchFamily="34" charset="-122"/>
              </a:rPr>
              <a:t>髓鞘疾病的分类</a:t>
            </a:r>
            <a:endParaRPr lang="zh-CN" altLang="en-US" sz="4000" b="1" dirty="0">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等线 Light"/>
              <a:ea typeface="+mj-ea"/>
              <a:cs typeface="+mj-cs"/>
            </a:endParaRPr>
          </a:p>
        </p:txBody>
      </p:sp>
      <p:sp>
        <p:nvSpPr>
          <p:cNvPr id="16" name="矩形 15">
            <a:extLst>
              <a:ext uri="{FF2B5EF4-FFF2-40B4-BE49-F238E27FC236}">
                <a16:creationId xmlns:a16="http://schemas.microsoft.com/office/drawing/2014/main" id="{A3388B52-7F23-40F6-A559-2C520B5C7784}"/>
              </a:ext>
            </a:extLst>
          </p:cNvPr>
          <p:cNvSpPr/>
          <p:nvPr/>
        </p:nvSpPr>
        <p:spPr>
          <a:xfrm rot="5400000">
            <a:off x="6191885" y="-288925"/>
            <a:ext cx="45720" cy="2833370"/>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D433F98A-D300-47FD-9E4C-D2028B0FE4CD}"/>
              </a:ext>
            </a:extLst>
          </p:cNvPr>
          <p:cNvPicPr>
            <a:picLocks noChangeAspect="1"/>
          </p:cNvPicPr>
          <p:nvPr/>
        </p:nvPicPr>
        <p:blipFill rotWithShape="1">
          <a:blip r:embed="rId3"/>
          <a:srcRect l="13776" t="13583" r="12201" b="9381"/>
          <a:stretch/>
        </p:blipFill>
        <p:spPr>
          <a:xfrm>
            <a:off x="2230120" y="1597660"/>
            <a:ext cx="8122285" cy="4752340"/>
          </a:xfrm>
          <a:prstGeom prst="rect">
            <a:avLst/>
          </a:prstGeom>
        </p:spPr>
      </p:pic>
      <p:sp>
        <p:nvSpPr>
          <p:cNvPr id="7" name="椭圆 6">
            <a:extLst>
              <a:ext uri="{FF2B5EF4-FFF2-40B4-BE49-F238E27FC236}">
                <a16:creationId xmlns:a16="http://schemas.microsoft.com/office/drawing/2014/main" id="{6B5AB122-3658-4D82-91D8-7CF8D0F06765}"/>
              </a:ext>
            </a:extLst>
          </p:cNvPr>
          <p:cNvSpPr/>
          <p:nvPr/>
        </p:nvSpPr>
        <p:spPr>
          <a:xfrm>
            <a:off x="4961255" y="1597660"/>
            <a:ext cx="1183005" cy="1871980"/>
          </a:xfrm>
          <a:prstGeom prst="ellipse">
            <a:avLst/>
          </a:prstGeom>
          <a:solidFill>
            <a:srgbClr val="C00000">
              <a:alpha val="3294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0058313"/>
      </p:ext>
    </p:extLst>
  </p:cSld>
  <p:clrMapOvr>
    <a:masterClrMapping/>
  </p:clrMapOvr>
  <mc:AlternateContent xmlns:mc="http://schemas.openxmlformats.org/markup-compatibility/2006" xmlns:p14="http://schemas.microsoft.com/office/powerpoint/2010/main">
    <mc:Choice Requires="p14">
      <p:transition spd="slow" p14:dur="2000" advTm="51720"/>
    </mc:Choice>
    <mc:Fallback xmlns="">
      <p:transition spd="slow" advTm="517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A4BE94B9-7DA6-4CDB-BE2C-9285BCC6EEBE}"/>
              </a:ext>
            </a:extLst>
          </p:cNvPr>
          <p:cNvSpPr/>
          <p:nvPr/>
        </p:nvSpPr>
        <p:spPr>
          <a:xfrm>
            <a:off x="3648075" y="2402205"/>
            <a:ext cx="5200650" cy="2053590"/>
          </a:xfrm>
          <a:prstGeom prst="roundRect">
            <a:avLst/>
          </a:prstGeom>
          <a:solidFill>
            <a:srgbClr val="C64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B6715366-FB44-4FAF-B5BB-929E25659C2A}"/>
              </a:ext>
            </a:extLst>
          </p:cNvPr>
          <p:cNvSpPr txBox="1"/>
          <p:nvPr/>
        </p:nvSpPr>
        <p:spPr>
          <a:xfrm>
            <a:off x="4853940" y="2987040"/>
            <a:ext cx="2749550" cy="708025"/>
          </a:xfrm>
          <a:prstGeom prst="rect">
            <a:avLst/>
          </a:prstGeom>
          <a:noFill/>
        </p:spPr>
        <p:txBody>
          <a:bodyPr wrap="non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多发性硬化</a:t>
            </a:r>
          </a:p>
        </p:txBody>
      </p:sp>
      <p:cxnSp>
        <p:nvCxnSpPr>
          <p:cNvPr id="8" name="直接连接符 7">
            <a:extLst>
              <a:ext uri="{FF2B5EF4-FFF2-40B4-BE49-F238E27FC236}">
                <a16:creationId xmlns:a16="http://schemas.microsoft.com/office/drawing/2014/main" id="{692C5809-D918-46D9-84D7-63BE8CA081BD}"/>
              </a:ext>
            </a:extLst>
          </p:cNvPr>
          <p:cNvCxnSpPr>
            <a:cxnSpLocks/>
          </p:cNvCxnSpPr>
          <p:nvPr/>
        </p:nvCxnSpPr>
        <p:spPr>
          <a:xfrm>
            <a:off x="4220210" y="3798570"/>
            <a:ext cx="41078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611332"/>
      </p:ext>
    </p:extLst>
  </p:cSld>
  <p:clrMapOvr>
    <a:masterClrMapping/>
  </p:clrMapOvr>
  <mc:AlternateContent xmlns:mc="http://schemas.openxmlformats.org/markup-compatibility/2006" xmlns:p14="http://schemas.microsoft.com/office/powerpoint/2010/main">
    <mc:Choice Requires="p14">
      <p:transition spd="slow" p14:dur="2000" advTm="19261"/>
    </mc:Choice>
    <mc:Fallback xmlns="">
      <p:transition spd="slow" advTm="1926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概 念</a:t>
            </a:r>
            <a:endParaRPr lang="zh-CN" altLang="en-US"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4" name="内容占位符 2">
            <a:extLst>
              <a:ext uri="{FF2B5EF4-FFF2-40B4-BE49-F238E27FC236}">
                <a16:creationId xmlns:a16="http://schemas.microsoft.com/office/drawing/2014/main" id="{335B8CF0-5D0A-499A-B506-BA711171B332}"/>
              </a:ext>
            </a:extLst>
          </p:cNvPr>
          <p:cNvSpPr txBox="1">
            <a:spLocks/>
          </p:cNvSpPr>
          <p:nvPr/>
        </p:nvSpPr>
        <p:spPr>
          <a:xfrm>
            <a:off x="401320" y="2188845"/>
            <a:ext cx="7971790" cy="4140835"/>
          </a:xfrm>
          <a:prstGeom prst="rect">
            <a:avLst/>
          </a:prstGeom>
        </p:spPr>
        <p:txBody>
          <a:bodyPr vert="horz" lIns="91440" tIns="45720" rIns="91440" bIns="45720" rtlCol="0">
            <a:normAutofit fontScale="925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是一种以中枢神经系统白质炎症性脱髓鞘病变为主要特点，遗传易感个体与环境因素共同作用发生的介导性疾病</a:t>
            </a:r>
            <a:endParaRPr lang="en-US" altLang="zh-CN" sz="2400"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最常累及脑室周围白质、胼胝体、视神经、脊髓、脑干和小脑，以中枢神经系统白质内散在分布的</a:t>
            </a:r>
            <a:r>
              <a:rPr lang="zh-CN" altLang="en-US" sz="2400" b="1" dirty="0">
                <a:solidFill>
                  <a:srgbClr val="C00000"/>
                </a:solidFill>
                <a:latin typeface="微软雅黑" panose="020B0503020204020204" pitchFamily="34" charset="-122"/>
                <a:ea typeface="微软雅黑" panose="020B0503020204020204" pitchFamily="34" charset="-122"/>
              </a:rPr>
              <a:t>多病灶</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空间多发性</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与病程中呈现的</a:t>
            </a:r>
            <a:r>
              <a:rPr lang="zh-CN" altLang="en-US" sz="2400" b="1" dirty="0">
                <a:solidFill>
                  <a:srgbClr val="C00000"/>
                </a:solidFill>
                <a:latin typeface="微软雅黑" panose="020B0503020204020204" pitchFamily="34" charset="-122"/>
                <a:ea typeface="微软雅黑" panose="020B0503020204020204" pitchFamily="34" charset="-122"/>
              </a:rPr>
              <a:t>缓解复发</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时间多发性</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为主要特点。</a:t>
            </a:r>
          </a:p>
        </p:txBody>
      </p:sp>
      <p:pic>
        <p:nvPicPr>
          <p:cNvPr id="6" name="图片 5">
            <a:extLst>
              <a:ext uri="{FF2B5EF4-FFF2-40B4-BE49-F238E27FC236}">
                <a16:creationId xmlns:a16="http://schemas.microsoft.com/office/drawing/2014/main" id="{2DCD6BC0-1E51-4319-8C39-4EAA22A58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6790" y="2611120"/>
            <a:ext cx="3025140" cy="2877820"/>
          </a:xfrm>
          <a:prstGeom prst="rect">
            <a:avLst/>
          </a:prstGeom>
        </p:spPr>
      </p:pic>
    </p:spTree>
    <p:extLst>
      <p:ext uri="{BB962C8B-B14F-4D97-AF65-F5344CB8AC3E}">
        <p14:creationId xmlns:p14="http://schemas.microsoft.com/office/powerpoint/2010/main" val="1170621952"/>
      </p:ext>
    </p:extLst>
  </p:cSld>
  <p:clrMapOvr>
    <a:masterClrMapping/>
  </p:clrMapOvr>
  <mc:AlternateContent xmlns:mc="http://schemas.openxmlformats.org/markup-compatibility/2006" xmlns:p14="http://schemas.microsoft.com/office/powerpoint/2010/main">
    <mc:Choice Requires="p14">
      <p:transition spd="slow" p14:dur="2000" advTm="61465"/>
    </mc:Choice>
    <mc:Fallback xmlns="">
      <p:transition spd="slow" advTm="6146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流行病学</a:t>
            </a:r>
            <a:endParaRPr lang="zh-CN" altLang="en-US"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ECAC14EA-B624-4F20-BC57-7206839B4C9E}"/>
              </a:ext>
            </a:extLst>
          </p:cNvPr>
          <p:cNvSpPr txBox="1">
            <a:spLocks/>
          </p:cNvSpPr>
          <p:nvPr/>
        </p:nvSpPr>
        <p:spPr>
          <a:xfrm>
            <a:off x="609600" y="2052320"/>
            <a:ext cx="5974080" cy="3973195"/>
          </a:xfrm>
          <a:prstGeom prst="rect">
            <a:avLst/>
          </a:prstGeom>
        </p:spPr>
        <p:txBody>
          <a:bodyPr vert="horz" lIns="91440" tIns="45720" rIns="91440" bIns="45720" rtlCol="0">
            <a:normAutofit fontScale="92500" lnSpcReduction="1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发病率随纬度增加而增加</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离赤道愈远发病率愈高</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西方人群患病率高于东方</a:t>
            </a:r>
            <a:endParaRPr lang="en-US" altLang="zh-CN" sz="2400"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en-US" altLang="zh-CN" sz="2400" b="1" dirty="0">
                <a:solidFill>
                  <a:schemeClr val="tx1"/>
                </a:solidFill>
                <a:latin typeface="微软雅黑" panose="020B0503020204020204" pitchFamily="34" charset="-122"/>
                <a:ea typeface="微软雅黑" panose="020B0503020204020204" pitchFamily="34" charset="-122"/>
              </a:rPr>
              <a:t>MS</a:t>
            </a:r>
            <a:r>
              <a:rPr lang="zh-CN" altLang="en-US" sz="2400" b="1" dirty="0">
                <a:solidFill>
                  <a:schemeClr val="tx1"/>
                </a:solidFill>
                <a:latin typeface="微软雅黑" panose="020B0503020204020204" pitchFamily="34" charset="-122"/>
                <a:ea typeface="微软雅黑" panose="020B0503020204020204" pitchFamily="34" charset="-122"/>
              </a:rPr>
              <a:t>发病年龄为</a:t>
            </a:r>
            <a:r>
              <a:rPr lang="en-US" altLang="zh-CN" sz="2400" b="1" dirty="0">
                <a:solidFill>
                  <a:schemeClr val="tx1"/>
                </a:solidFill>
                <a:latin typeface="微软雅黑" panose="020B0503020204020204" pitchFamily="34" charset="-122"/>
                <a:ea typeface="微软雅黑" panose="020B0503020204020204" pitchFamily="34" charset="-122"/>
              </a:rPr>
              <a:t>10~60</a:t>
            </a:r>
            <a:r>
              <a:rPr lang="zh-CN" altLang="en-US" sz="2400" b="1" dirty="0">
                <a:solidFill>
                  <a:schemeClr val="tx1"/>
                </a:solidFill>
                <a:latin typeface="微软雅黑" panose="020B0503020204020204" pitchFamily="34" charset="-122"/>
                <a:ea typeface="微软雅黑" panose="020B0503020204020204" pitchFamily="34" charset="-122"/>
              </a:rPr>
              <a:t>岁</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约</a:t>
            </a:r>
            <a:r>
              <a:rPr lang="en-US" altLang="zh-CN" sz="2400" b="1" dirty="0">
                <a:solidFill>
                  <a:schemeClr val="tx1"/>
                </a:solidFill>
                <a:latin typeface="微软雅黑" panose="020B0503020204020204" pitchFamily="34" charset="-122"/>
                <a:ea typeface="微软雅黑" panose="020B0503020204020204" pitchFamily="34" charset="-122"/>
              </a:rPr>
              <a:t>2/3</a:t>
            </a:r>
            <a:r>
              <a:rPr lang="zh-CN" altLang="en-US" sz="2400" b="1" dirty="0">
                <a:solidFill>
                  <a:schemeClr val="tx1"/>
                </a:solidFill>
                <a:latin typeface="微软雅黑" panose="020B0503020204020204" pitchFamily="34" charset="-122"/>
                <a:ea typeface="微软雅黑" panose="020B0503020204020204" pitchFamily="34" charset="-122"/>
              </a:rPr>
              <a:t>在</a:t>
            </a:r>
            <a:r>
              <a:rPr lang="en-US" altLang="zh-CN" sz="2400" b="1" dirty="0">
                <a:solidFill>
                  <a:schemeClr val="tx1"/>
                </a:solidFill>
                <a:latin typeface="微软雅黑" panose="020B0503020204020204" pitchFamily="34" charset="-122"/>
                <a:ea typeface="微软雅黑" panose="020B0503020204020204" pitchFamily="34" charset="-122"/>
              </a:rPr>
              <a:t>20~40</a:t>
            </a:r>
            <a:r>
              <a:rPr lang="zh-CN" altLang="en-US" sz="2400" b="1" dirty="0">
                <a:solidFill>
                  <a:schemeClr val="tx1"/>
                </a:solidFill>
                <a:latin typeface="微软雅黑" panose="020B0503020204020204" pitchFamily="34" charset="-122"/>
                <a:ea typeface="微软雅黑" panose="020B0503020204020204" pitchFamily="34" charset="-122"/>
              </a:rPr>
              <a:t>岁发病。</a:t>
            </a:r>
            <a:r>
              <a:rPr lang="zh-CN" altLang="en-US" sz="2400" b="1" dirty="0">
                <a:solidFill>
                  <a:srgbClr val="C00000"/>
                </a:solidFill>
                <a:latin typeface="微软雅黑" panose="020B0503020204020204" pitchFamily="34" charset="-122"/>
                <a:ea typeface="微软雅黑" panose="020B0503020204020204" pitchFamily="34" charset="-122"/>
              </a:rPr>
              <a:t>女性患</a:t>
            </a:r>
            <a:r>
              <a:rPr lang="en-US" altLang="zh-CN" sz="2400" b="1" dirty="0">
                <a:solidFill>
                  <a:srgbClr val="C00000"/>
                </a:solidFill>
                <a:latin typeface="微软雅黑" panose="020B0503020204020204" pitchFamily="34" charset="-122"/>
                <a:ea typeface="微软雅黑" panose="020B0503020204020204" pitchFamily="34" charset="-122"/>
              </a:rPr>
              <a:t>MS</a:t>
            </a:r>
            <a:r>
              <a:rPr lang="zh-CN" altLang="en-US" sz="2400" b="1" dirty="0">
                <a:solidFill>
                  <a:srgbClr val="C00000"/>
                </a:solidFill>
                <a:latin typeface="微软雅黑" panose="020B0503020204020204" pitchFamily="34" charset="-122"/>
                <a:ea typeface="微软雅黑" panose="020B0503020204020204" pitchFamily="34" charset="-122"/>
              </a:rPr>
              <a:t>较男性高</a:t>
            </a:r>
            <a:r>
              <a:rPr lang="en-US" altLang="zh-CN" sz="2400" b="1" dirty="0">
                <a:solidFill>
                  <a:srgbClr val="C00000"/>
                </a:solidFill>
                <a:latin typeface="微软雅黑" panose="020B0503020204020204" pitchFamily="34" charset="-122"/>
                <a:ea typeface="微软雅黑" panose="020B0503020204020204" pitchFamily="34" charset="-122"/>
              </a:rPr>
              <a:t>2~3</a:t>
            </a:r>
            <a:r>
              <a:rPr lang="zh-CN" altLang="en-US" sz="2400" b="1" dirty="0">
                <a:solidFill>
                  <a:srgbClr val="C00000"/>
                </a:solidFill>
                <a:latin typeface="微软雅黑" panose="020B0503020204020204" pitchFamily="34" charset="-122"/>
                <a:ea typeface="微软雅黑" panose="020B0503020204020204" pitchFamily="34" charset="-122"/>
              </a:rPr>
              <a:t>倍</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en-US" altLang="zh-CN" sz="2400" b="1" dirty="0">
                <a:solidFill>
                  <a:schemeClr val="tx1"/>
                </a:solidFill>
                <a:latin typeface="微软雅黑" panose="020B0503020204020204" pitchFamily="34" charset="-122"/>
                <a:ea typeface="微软雅黑" panose="020B0503020204020204" pitchFamily="34" charset="-122"/>
              </a:rPr>
              <a:t>MS</a:t>
            </a:r>
            <a:r>
              <a:rPr lang="zh-CN" altLang="en-US" sz="2400" b="1" dirty="0">
                <a:solidFill>
                  <a:schemeClr val="tx1"/>
                </a:solidFill>
                <a:latin typeface="微软雅黑" panose="020B0503020204020204" pitchFamily="34" charset="-122"/>
                <a:ea typeface="微软雅黑" panose="020B0503020204020204" pitchFamily="34" charset="-122"/>
              </a:rPr>
              <a:t>有明显家族倾向</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约</a:t>
            </a:r>
            <a:r>
              <a:rPr lang="en-US" altLang="zh-CN" sz="2400" b="1" dirty="0">
                <a:solidFill>
                  <a:schemeClr val="tx1"/>
                </a:solidFill>
                <a:latin typeface="微软雅黑" panose="020B0503020204020204" pitchFamily="34" charset="-122"/>
                <a:ea typeface="微软雅黑" panose="020B0503020204020204" pitchFamily="34" charset="-122"/>
              </a:rPr>
              <a:t>15%MS</a:t>
            </a:r>
            <a:r>
              <a:rPr lang="zh-CN" altLang="en-US" sz="2400" b="1" dirty="0">
                <a:solidFill>
                  <a:schemeClr val="tx1"/>
                </a:solidFill>
                <a:latin typeface="微软雅黑" panose="020B0503020204020204" pitchFamily="34" charset="-122"/>
                <a:ea typeface="微软雅黑" panose="020B0503020204020204" pitchFamily="34" charset="-122"/>
              </a:rPr>
              <a:t>患者有一亲属患病</a:t>
            </a:r>
          </a:p>
        </p:txBody>
      </p:sp>
      <p:pic>
        <p:nvPicPr>
          <p:cNvPr id="5" name="图片 4">
            <a:extLst>
              <a:ext uri="{FF2B5EF4-FFF2-40B4-BE49-F238E27FC236}">
                <a16:creationId xmlns:a16="http://schemas.microsoft.com/office/drawing/2014/main" id="{C66F68E1-3F9D-467B-8425-DC3F8C70C69E}"/>
              </a:ext>
            </a:extLst>
          </p:cNvPr>
          <p:cNvPicPr>
            <a:picLocks noChangeAspect="1"/>
          </p:cNvPicPr>
          <p:nvPr/>
        </p:nvPicPr>
        <p:blipFill rotWithShape="1">
          <a:blip r:embed="rId3"/>
          <a:srcRect l="13917" t="41939" r="47250" b="13185"/>
          <a:stretch/>
        </p:blipFill>
        <p:spPr>
          <a:xfrm>
            <a:off x="6847840" y="2356485"/>
            <a:ext cx="4734560" cy="3077845"/>
          </a:xfrm>
          <a:prstGeom prst="rect">
            <a:avLst/>
          </a:prstGeom>
        </p:spPr>
      </p:pic>
    </p:spTree>
    <p:extLst>
      <p:ext uri="{BB962C8B-B14F-4D97-AF65-F5344CB8AC3E}">
        <p14:creationId xmlns:p14="http://schemas.microsoft.com/office/powerpoint/2010/main" val="2002823557"/>
      </p:ext>
    </p:extLst>
  </p:cSld>
  <p:clrMapOvr>
    <a:masterClrMapping/>
  </p:clrMapOvr>
  <mc:AlternateContent xmlns:mc="http://schemas.openxmlformats.org/markup-compatibility/2006" xmlns:p14="http://schemas.microsoft.com/office/powerpoint/2010/main">
    <mc:Choice Requires="p14">
      <p:transition spd="slow" p14:dur="2000" advTm="47677"/>
    </mc:Choice>
    <mc:Fallback xmlns="">
      <p:transition spd="slow" advTm="4767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病因及发病机制</a:t>
            </a:r>
            <a:endParaRPr lang="zh-CN" altLang="en-US" sz="4000" b="1" dirty="0">
              <a:latin typeface="微软雅黑" panose="020B0503020204020204" pitchFamily="34" charset="-122"/>
              <a:ea typeface="微软雅黑" panose="020B0503020204020204" pitchFamily="34" charset="-122"/>
              <a:sym typeface="+mn-lt"/>
            </a:endParaRPr>
          </a:p>
          <a:p>
            <a:pPr fontAlgn="auto">
              <a:spcAft>
                <a:spcPts val="0"/>
              </a:spcAft>
              <a:defRPr/>
            </a:pPr>
            <a:endParaRPr lang="en-US"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1076960" y="2115185"/>
            <a:ext cx="10556240" cy="2788285"/>
          </a:xfrm>
          <a:prstGeom prst="rect">
            <a:avLst/>
          </a:prstGeom>
        </p:spPr>
        <p:txBody>
          <a:bodyPr vert="horz" lIns="91440" tIns="45720" rIns="91440" bIns="45720" rtlCol="0">
            <a:normAutofit fontScale="85000" lnSpcReduction="2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sz="3000" b="1" dirty="0">
                <a:solidFill>
                  <a:srgbClr val="C00000"/>
                </a:solidFill>
                <a:latin typeface="微软雅黑" panose="020B0503020204020204" pitchFamily="34" charset="-122"/>
                <a:ea typeface="微软雅黑" panose="020B0503020204020204" pitchFamily="34" charset="-122"/>
              </a:rPr>
              <a:t>迄今不明，可能是</a:t>
            </a:r>
            <a:r>
              <a:rPr lang="en-US" altLang="zh-CN" sz="3000" b="1" dirty="0">
                <a:solidFill>
                  <a:srgbClr val="C00000"/>
                </a:solidFill>
                <a:latin typeface="微软雅黑" panose="020B0503020204020204" pitchFamily="34" charset="-122"/>
                <a:ea typeface="微软雅黑" panose="020B0503020204020204" pitchFamily="34" charset="-122"/>
              </a:rPr>
              <a:t>T</a:t>
            </a:r>
            <a:r>
              <a:rPr lang="zh-CN" altLang="en-US" sz="3000" b="1" dirty="0">
                <a:solidFill>
                  <a:srgbClr val="C00000"/>
                </a:solidFill>
                <a:latin typeface="微软雅黑" panose="020B0503020204020204" pitchFamily="34" charset="-122"/>
                <a:ea typeface="微软雅黑" panose="020B0503020204020204" pitchFamily="34" charset="-122"/>
              </a:rPr>
              <a:t>细胞介导的自身免疫病</a:t>
            </a:r>
          </a:p>
          <a:p>
            <a:pPr marL="457200" lvl="3" indent="-457200" algn="l" defTabSz="914400">
              <a:lnSpc>
                <a:spcPct val="200000"/>
              </a:lnSpc>
              <a:buClr>
                <a:srgbClr val="FF0000"/>
              </a:buClr>
              <a:buFont typeface="+mj-ea"/>
              <a:buAutoNum type="circleNumDbPlain"/>
            </a:pPr>
            <a:r>
              <a:rPr lang="zh-CN" altLang="en-US" sz="2600" b="1" dirty="0">
                <a:solidFill>
                  <a:schemeClr val="tx1"/>
                </a:solidFill>
                <a:latin typeface="微软雅黑" panose="020B0503020204020204" pitchFamily="34" charset="-122"/>
                <a:ea typeface="微软雅黑" panose="020B0503020204020204" pitchFamily="34" charset="-122"/>
              </a:rPr>
              <a:t>病毒感染</a:t>
            </a:r>
            <a:r>
              <a:rPr lang="en-US" altLang="zh-CN" sz="2600" b="1" dirty="0">
                <a:solidFill>
                  <a:schemeClr val="tx1"/>
                </a:solidFill>
                <a:latin typeface="微软雅黑" panose="020B0503020204020204" pitchFamily="34" charset="-122"/>
                <a:ea typeface="微软雅黑" panose="020B0503020204020204" pitchFamily="34" charset="-122"/>
              </a:rPr>
              <a:t>&amp;</a:t>
            </a:r>
            <a:r>
              <a:rPr lang="zh-CN" altLang="en-US" sz="2600" b="1" dirty="0">
                <a:solidFill>
                  <a:schemeClr val="tx1"/>
                </a:solidFill>
                <a:latin typeface="微软雅黑" panose="020B0503020204020204" pitchFamily="34" charset="-122"/>
                <a:ea typeface="微软雅黑" panose="020B0503020204020204" pitchFamily="34" charset="-122"/>
              </a:rPr>
              <a:t>自身免疫：</a:t>
            </a:r>
          </a:p>
          <a:p>
            <a:pPr marL="457200" lvl="3" indent="-457200" algn="l" defTabSz="914400">
              <a:lnSpc>
                <a:spcPct val="200000"/>
              </a:lnSpc>
              <a:buClr>
                <a:srgbClr val="FF0000"/>
              </a:buClr>
              <a:buFont typeface="+mj-ea"/>
              <a:buAutoNum type="circleNumDbPlain"/>
            </a:pPr>
            <a:r>
              <a:rPr lang="zh-CN" altLang="en-US" sz="2600" b="1" dirty="0">
                <a:solidFill>
                  <a:schemeClr val="tx1"/>
                </a:solidFill>
                <a:latin typeface="微软雅黑" panose="020B0503020204020204" pitchFamily="34" charset="-122"/>
                <a:ea typeface="微软雅黑" panose="020B0503020204020204" pitchFamily="34" charset="-122"/>
              </a:rPr>
              <a:t>遗传因素</a:t>
            </a:r>
          </a:p>
          <a:p>
            <a:pPr marL="457200" lvl="3" indent="-457200" algn="l" defTabSz="914400">
              <a:lnSpc>
                <a:spcPct val="200000"/>
              </a:lnSpc>
              <a:buClr>
                <a:srgbClr val="FF0000"/>
              </a:buClr>
              <a:buFont typeface="+mj-ea"/>
              <a:buAutoNum type="circleNumDbPlain"/>
            </a:pPr>
            <a:r>
              <a:rPr lang="zh-CN" altLang="en-US" sz="2600" b="1" dirty="0">
                <a:solidFill>
                  <a:schemeClr val="tx1"/>
                </a:solidFill>
                <a:latin typeface="微软雅黑" panose="020B0503020204020204" pitchFamily="34" charset="-122"/>
                <a:ea typeface="微软雅黑" panose="020B0503020204020204" pitchFamily="34" charset="-122"/>
              </a:rPr>
              <a:t>环境因素</a:t>
            </a:r>
          </a:p>
        </p:txBody>
      </p:sp>
    </p:spTree>
    <p:extLst>
      <p:ext uri="{BB962C8B-B14F-4D97-AF65-F5344CB8AC3E}">
        <p14:creationId xmlns:p14="http://schemas.microsoft.com/office/powerpoint/2010/main" val="3888630271"/>
      </p:ext>
    </p:extLst>
  </p:cSld>
  <p:clrMapOvr>
    <a:masterClrMapping/>
  </p:clrMapOvr>
  <mc:AlternateContent xmlns:mc="http://schemas.openxmlformats.org/markup-compatibility/2006" xmlns:p14="http://schemas.microsoft.com/office/powerpoint/2010/main">
    <mc:Choice Requires="p14">
      <p:transition spd="slow" p14:dur="2000" advTm="22950"/>
    </mc:Choice>
    <mc:Fallback xmlns="">
      <p:transition spd="slow" advTm="229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病因及发病机制</a:t>
            </a:r>
            <a:r>
              <a:rPr lang="en-US" altLang="zh-CN" sz="40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病毒感染</a:t>
            </a:r>
            <a:r>
              <a:rPr lang="en-US" altLang="zh-CN" sz="2400" b="1" dirty="0">
                <a:latin typeface="微软雅黑" panose="020B0503020204020204" pitchFamily="34" charset="-122"/>
                <a:ea typeface="微软雅黑" panose="020B0503020204020204" pitchFamily="34" charset="-122"/>
              </a:rPr>
              <a:t>&amp;</a:t>
            </a:r>
            <a:r>
              <a:rPr lang="zh-CN" altLang="en-US" sz="2400" b="1" dirty="0">
                <a:latin typeface="微软雅黑" panose="020B0503020204020204" pitchFamily="34" charset="-122"/>
                <a:ea typeface="微软雅黑" panose="020B0503020204020204" pitchFamily="34" charset="-122"/>
              </a:rPr>
              <a:t>自身免疫</a:t>
            </a:r>
            <a:endParaRPr lang="en-US" altLang="zh-CN" sz="2400" b="1" dirty="0">
              <a:latin typeface="微软雅黑" panose="020B0503020204020204" pitchFamily="34" charset="-122"/>
              <a:ea typeface="微软雅黑" panose="020B0503020204020204" pitchFamily="34" charset="-122"/>
            </a:endParaRPr>
          </a:p>
          <a:p>
            <a:pPr fontAlgn="auto">
              <a:spcAft>
                <a:spcPts val="0"/>
              </a:spcAft>
              <a:defRPr/>
            </a:pPr>
            <a:endParaRPr lang="zh-CN" altLang="en-US" sz="4000" b="1" dirty="0">
              <a:latin typeface="微软雅黑" panose="020B0503020204020204" pitchFamily="34" charset="-122"/>
              <a:ea typeface="微软雅黑" panose="020B0503020204020204" pitchFamily="34" charset="-122"/>
              <a:sym typeface="+mn-lt"/>
            </a:endParaRPr>
          </a:p>
          <a:p>
            <a:pPr fontAlgn="auto">
              <a:spcAft>
                <a:spcPts val="0"/>
              </a:spcAft>
              <a:defRPr/>
            </a:pPr>
            <a:endParaRPr lang="en-US"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pic>
        <p:nvPicPr>
          <p:cNvPr id="4" name="图片 3">
            <a:extLst>
              <a:ext uri="{FF2B5EF4-FFF2-40B4-BE49-F238E27FC236}">
                <a16:creationId xmlns:a16="http://schemas.microsoft.com/office/drawing/2014/main" id="{6D12DC7E-A7D0-4830-961E-E8626BF76B5D}"/>
              </a:ext>
            </a:extLst>
          </p:cNvPr>
          <p:cNvPicPr>
            <a:picLocks noChangeAspect="1"/>
          </p:cNvPicPr>
          <p:nvPr/>
        </p:nvPicPr>
        <p:blipFill rotWithShape="1">
          <a:blip r:embed="rId3">
            <a:extLst>
              <a:ext uri="{28A0092B-C50C-407E-A947-70E740481C1C}">
                <a14:useLocalDpi xmlns:a14="http://schemas.microsoft.com/office/drawing/2010/main" val="0"/>
              </a:ext>
            </a:extLst>
          </a:blip>
          <a:srcRect t="22993"/>
          <a:stretch/>
        </p:blipFill>
        <p:spPr>
          <a:xfrm>
            <a:off x="5104130" y="2228215"/>
            <a:ext cx="7006590" cy="4048760"/>
          </a:xfrm>
          <a:prstGeom prst="rect">
            <a:avLst/>
          </a:prstGeom>
        </p:spPr>
      </p:pic>
      <p:sp>
        <p:nvSpPr>
          <p:cNvPr id="6" name="内容占位符 2">
            <a:extLst>
              <a:ext uri="{FF2B5EF4-FFF2-40B4-BE49-F238E27FC236}">
                <a16:creationId xmlns:a16="http://schemas.microsoft.com/office/drawing/2014/main" id="{5CFBD25F-94EB-42B1-BE6D-1BD0B551629A}"/>
              </a:ext>
            </a:extLst>
          </p:cNvPr>
          <p:cNvSpPr txBox="1">
            <a:spLocks/>
          </p:cNvSpPr>
          <p:nvPr/>
        </p:nvSpPr>
        <p:spPr>
          <a:xfrm>
            <a:off x="712470" y="1750060"/>
            <a:ext cx="4856480" cy="2788285"/>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分子模拟学说</a:t>
            </a:r>
            <a:r>
              <a:rPr lang="en-US" altLang="zh-CN" b="1" dirty="0">
                <a:solidFill>
                  <a:schemeClr val="tx1"/>
                </a:solidFill>
                <a:latin typeface="微软雅黑" panose="020B0503020204020204" pitchFamily="34" charset="-122"/>
                <a:ea typeface="微软雅黑" panose="020B0503020204020204" pitchFamily="34" charset="-122"/>
              </a:rPr>
              <a:t>(molecular mimicry)</a:t>
            </a:r>
            <a:r>
              <a:rPr lang="zh-CN" altLang="en-US" b="1" dirty="0">
                <a:solidFill>
                  <a:schemeClr val="tx1"/>
                </a:solidFill>
                <a:latin typeface="微软雅黑" panose="020B0503020204020204" pitchFamily="34" charset="-122"/>
                <a:ea typeface="微软雅黑" panose="020B0503020204020204" pitchFamily="34" charset="-122"/>
              </a:rPr>
              <a:t>：感染病毒可能与</a:t>
            </a:r>
            <a:r>
              <a:rPr lang="en-US" altLang="zh-CN" b="1" dirty="0">
                <a:solidFill>
                  <a:schemeClr val="tx1"/>
                </a:solidFill>
                <a:latin typeface="微软雅黑" panose="020B0503020204020204" pitchFamily="34" charset="-122"/>
                <a:ea typeface="微软雅黑" panose="020B0503020204020204" pitchFamily="34" charset="-122"/>
              </a:rPr>
              <a:t>CNS</a:t>
            </a:r>
            <a:r>
              <a:rPr lang="zh-CN" altLang="en-US" b="1" dirty="0">
                <a:solidFill>
                  <a:schemeClr val="tx1"/>
                </a:solidFill>
                <a:latin typeface="微软雅黑" panose="020B0503020204020204" pitchFamily="34" charset="-122"/>
                <a:ea typeface="微软雅黑" panose="020B0503020204020204" pitchFamily="34" charset="-122"/>
              </a:rPr>
              <a:t>髓鞘蛋白</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少突胶质细胞存在共同抗原</a:t>
            </a:r>
          </a:p>
        </p:txBody>
      </p:sp>
      <p:pic>
        <p:nvPicPr>
          <p:cNvPr id="8" name="图片 7">
            <a:extLst>
              <a:ext uri="{FF2B5EF4-FFF2-40B4-BE49-F238E27FC236}">
                <a16:creationId xmlns:a16="http://schemas.microsoft.com/office/drawing/2014/main" id="{5C551F16-F7CA-4888-883C-545B092C8091}"/>
              </a:ext>
            </a:extLst>
          </p:cNvPr>
          <p:cNvPicPr>
            <a:picLocks noChangeAspect="1"/>
          </p:cNvPicPr>
          <p:nvPr/>
        </p:nvPicPr>
        <p:blipFill>
          <a:blip r:embed="rId4"/>
          <a:stretch>
            <a:fillRect/>
          </a:stretch>
        </p:blipFill>
        <p:spPr>
          <a:xfrm>
            <a:off x="1485265" y="3980815"/>
            <a:ext cx="3619500" cy="1790065"/>
          </a:xfrm>
          <a:prstGeom prst="rect">
            <a:avLst/>
          </a:prstGeom>
        </p:spPr>
      </p:pic>
    </p:spTree>
    <p:extLst>
      <p:ext uri="{BB962C8B-B14F-4D97-AF65-F5344CB8AC3E}">
        <p14:creationId xmlns:p14="http://schemas.microsoft.com/office/powerpoint/2010/main" val="2212272346"/>
      </p:ext>
    </p:extLst>
  </p:cSld>
  <p:clrMapOvr>
    <a:masterClrMapping/>
  </p:clrMapOvr>
  <mc:AlternateContent xmlns:mc="http://schemas.openxmlformats.org/markup-compatibility/2006" xmlns:p14="http://schemas.microsoft.com/office/powerpoint/2010/main">
    <mc:Choice Requires="p14">
      <p:transition spd="slow" p14:dur="2000" advTm="47192"/>
    </mc:Choice>
    <mc:Fallback xmlns="">
      <p:transition spd="slow" advTm="4719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病因及发病机制</a:t>
            </a:r>
            <a:r>
              <a:rPr lang="en-US" altLang="zh-CN" sz="40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遗传因素</a:t>
            </a:r>
            <a:endParaRPr lang="en-US"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6" name="内容占位符 2">
            <a:extLst>
              <a:ext uri="{FF2B5EF4-FFF2-40B4-BE49-F238E27FC236}">
                <a16:creationId xmlns:a16="http://schemas.microsoft.com/office/drawing/2014/main" id="{5CFBD25F-94EB-42B1-BE6D-1BD0B551629A}"/>
              </a:ext>
            </a:extLst>
          </p:cNvPr>
          <p:cNvSpPr txBox="1">
            <a:spLocks/>
          </p:cNvSpPr>
          <p:nvPr/>
        </p:nvSpPr>
        <p:spPr>
          <a:xfrm>
            <a:off x="1347470" y="2410460"/>
            <a:ext cx="9051290" cy="2978785"/>
          </a:xfrm>
          <a:prstGeom prst="rect">
            <a:avLst/>
          </a:prstGeom>
        </p:spPr>
        <p:txBody>
          <a:bodyPr vert="horz" lIns="91440" tIns="45720" rIns="91440" bIns="45720" rtlCol="0">
            <a:normAutofit fontScale="92500" lnSpcReduction="2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en-US" altLang="zh-CN" sz="2600" b="1" dirty="0">
                <a:solidFill>
                  <a:schemeClr val="tx1"/>
                </a:solidFill>
                <a:latin typeface="微软雅黑" panose="020B0503020204020204" pitchFamily="34" charset="-122"/>
                <a:ea typeface="微软雅黑" panose="020B0503020204020204" pitchFamily="34" charset="-122"/>
              </a:rPr>
              <a:t>MS</a:t>
            </a:r>
            <a:r>
              <a:rPr lang="zh-CN" altLang="en-US" sz="2600" b="1" dirty="0">
                <a:solidFill>
                  <a:schemeClr val="tx1"/>
                </a:solidFill>
                <a:latin typeface="微软雅黑" panose="020B0503020204020204" pitchFamily="34" charset="-122"/>
                <a:ea typeface="微软雅黑" panose="020B0503020204020204" pitchFamily="34" charset="-122"/>
              </a:rPr>
              <a:t>有明显家族倾向</a:t>
            </a:r>
          </a:p>
          <a:p>
            <a:pPr marL="457200" lvl="3" indent="-457200" algn="l" defTabSz="914400">
              <a:lnSpc>
                <a:spcPct val="200000"/>
              </a:lnSpc>
              <a:buClr>
                <a:srgbClr val="FF0000"/>
              </a:buClr>
              <a:buFont typeface="Wingdings" panose="05000000000000000000" pitchFamily="2" charset="2"/>
              <a:buChar char="p"/>
            </a:pPr>
            <a:r>
              <a:rPr lang="zh-CN" altLang="en-US" sz="2600" b="1" dirty="0">
                <a:solidFill>
                  <a:schemeClr val="tx1"/>
                </a:solidFill>
                <a:latin typeface="微软雅黑" panose="020B0503020204020204" pitchFamily="34" charset="-122"/>
                <a:ea typeface="微软雅黑" panose="020B0503020204020204" pitchFamily="34" charset="-122"/>
              </a:rPr>
              <a:t> 两同胞可同时罹患</a:t>
            </a:r>
          </a:p>
          <a:p>
            <a:pPr marL="457200" lvl="3" indent="-457200" algn="l" defTabSz="914400">
              <a:lnSpc>
                <a:spcPct val="200000"/>
              </a:lnSpc>
              <a:buClr>
                <a:srgbClr val="FF0000"/>
              </a:buClr>
              <a:buFont typeface="Wingdings" panose="05000000000000000000" pitchFamily="2" charset="2"/>
              <a:buChar char="p"/>
            </a:pPr>
            <a:r>
              <a:rPr lang="zh-CN" altLang="en-US" sz="2600" b="1" dirty="0">
                <a:solidFill>
                  <a:schemeClr val="tx1"/>
                </a:solidFill>
                <a:latin typeface="微软雅黑" panose="020B0503020204020204" pitchFamily="34" charset="-122"/>
                <a:ea typeface="微软雅黑" panose="020B0503020204020204" pitchFamily="34" charset="-122"/>
              </a:rPr>
              <a:t> 约</a:t>
            </a:r>
            <a:r>
              <a:rPr lang="en-US" altLang="zh-CN" sz="2600" b="1" dirty="0">
                <a:solidFill>
                  <a:schemeClr val="tx1"/>
                </a:solidFill>
                <a:latin typeface="微软雅黑" panose="020B0503020204020204" pitchFamily="34" charset="-122"/>
                <a:ea typeface="微软雅黑" panose="020B0503020204020204" pitchFamily="34" charset="-122"/>
              </a:rPr>
              <a:t>15%</a:t>
            </a:r>
            <a:r>
              <a:rPr lang="zh-CN" altLang="en-US" sz="2600" b="1" dirty="0">
                <a:solidFill>
                  <a:schemeClr val="tx1"/>
                </a:solidFill>
                <a:latin typeface="微软雅黑" panose="020B0503020204020204" pitchFamily="34" charset="-122"/>
                <a:ea typeface="微软雅黑" panose="020B0503020204020204" pitchFamily="34" charset="-122"/>
              </a:rPr>
              <a:t>的</a:t>
            </a:r>
            <a:r>
              <a:rPr lang="en-US" altLang="zh-CN" sz="2600" b="1" dirty="0">
                <a:solidFill>
                  <a:schemeClr val="tx1"/>
                </a:solidFill>
                <a:latin typeface="微软雅黑" panose="020B0503020204020204" pitchFamily="34" charset="-122"/>
                <a:ea typeface="微软雅黑" panose="020B0503020204020204" pitchFamily="34" charset="-122"/>
              </a:rPr>
              <a:t>MS</a:t>
            </a:r>
            <a:r>
              <a:rPr lang="zh-CN" altLang="en-US" sz="2600" b="1" dirty="0">
                <a:solidFill>
                  <a:schemeClr val="tx1"/>
                </a:solidFill>
                <a:latin typeface="微软雅黑" panose="020B0503020204020204" pitchFamily="34" charset="-122"/>
                <a:ea typeface="微软雅黑" panose="020B0503020204020204" pitchFamily="34" charset="-122"/>
              </a:rPr>
              <a:t>患者有一患病亲属</a:t>
            </a:r>
          </a:p>
          <a:p>
            <a:pPr marL="457200" lvl="3" indent="-457200" algn="l" defTabSz="914400">
              <a:lnSpc>
                <a:spcPct val="200000"/>
              </a:lnSpc>
              <a:buClr>
                <a:srgbClr val="FF0000"/>
              </a:buClr>
              <a:buFont typeface="Wingdings" panose="05000000000000000000" pitchFamily="2" charset="2"/>
              <a:buChar char="p"/>
            </a:pPr>
            <a:r>
              <a:rPr lang="zh-CN" altLang="en-US" sz="2600" b="1" dirty="0">
                <a:solidFill>
                  <a:schemeClr val="tx1"/>
                </a:solidFill>
                <a:latin typeface="微软雅黑" panose="020B0503020204020204" pitchFamily="34" charset="-122"/>
                <a:ea typeface="微软雅黑" panose="020B0503020204020204" pitchFamily="34" charset="-122"/>
              </a:rPr>
              <a:t> 患者一级亲属患病风险较一般人群大</a:t>
            </a:r>
            <a:r>
              <a:rPr lang="en-US" altLang="zh-CN" sz="2600" b="1" dirty="0">
                <a:solidFill>
                  <a:schemeClr val="tx1"/>
                </a:solidFill>
                <a:latin typeface="微软雅黑" panose="020B0503020204020204" pitchFamily="34" charset="-122"/>
                <a:ea typeface="微软雅黑" panose="020B0503020204020204" pitchFamily="34" charset="-122"/>
              </a:rPr>
              <a:t>12-15</a:t>
            </a:r>
            <a:r>
              <a:rPr lang="zh-CN" altLang="en-US" sz="2600" b="1" dirty="0">
                <a:solidFill>
                  <a:schemeClr val="tx1"/>
                </a:solidFill>
                <a:latin typeface="微软雅黑" panose="020B0503020204020204" pitchFamily="34" charset="-122"/>
                <a:ea typeface="微软雅黑" panose="020B0503020204020204" pitchFamily="34" charset="-122"/>
              </a:rPr>
              <a:t>倍</a:t>
            </a:r>
          </a:p>
          <a:p>
            <a:pPr marL="457200" lvl="3" indent="-457200" algn="l" defTabSz="914400">
              <a:lnSpc>
                <a:spcPct val="200000"/>
              </a:lnSpc>
              <a:buClr>
                <a:srgbClr val="FF0000"/>
              </a:buClr>
              <a:buFont typeface="Wingdings" panose="05000000000000000000" pitchFamily="2" charset="2"/>
              <a:buChar char="p"/>
            </a:pPr>
            <a:endParaRPr lang="zh-CN" altLang="en-US" b="1"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96041743"/>
      </p:ext>
    </p:extLst>
  </p:cSld>
  <p:clrMapOvr>
    <a:masterClrMapping/>
  </p:clrMapOvr>
  <mc:AlternateContent xmlns:mc="http://schemas.openxmlformats.org/markup-compatibility/2006" xmlns:p14="http://schemas.microsoft.com/office/powerpoint/2010/main">
    <mc:Choice Requires="p14">
      <p:transition spd="slow" p14:dur="2000" advTm="30887"/>
    </mc:Choice>
    <mc:Fallback xmlns="">
      <p:transition spd="slow" advTm="3088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病因及发病机制</a:t>
            </a:r>
            <a:r>
              <a:rPr lang="en-US" altLang="zh-CN" sz="40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环境因素</a:t>
            </a:r>
            <a:endParaRPr lang="en-US"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6" name="内容占位符 2">
            <a:extLst>
              <a:ext uri="{FF2B5EF4-FFF2-40B4-BE49-F238E27FC236}">
                <a16:creationId xmlns:a16="http://schemas.microsoft.com/office/drawing/2014/main" id="{5CFBD25F-94EB-42B1-BE6D-1BD0B551629A}"/>
              </a:ext>
            </a:extLst>
          </p:cNvPr>
          <p:cNvSpPr txBox="1">
            <a:spLocks/>
          </p:cNvSpPr>
          <p:nvPr/>
        </p:nvSpPr>
        <p:spPr>
          <a:xfrm>
            <a:off x="712470" y="2268220"/>
            <a:ext cx="5612130" cy="2978785"/>
          </a:xfrm>
          <a:prstGeom prst="rect">
            <a:avLst/>
          </a:prstGeom>
        </p:spPr>
        <p:txBody>
          <a:bodyPr vert="horz" lIns="91440" tIns="45720" rIns="91440" bIns="45720" rtlCol="0">
            <a:normAutofit fontScale="92500" lnSpcReduction="1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en-US" altLang="zh-CN" sz="2600" b="1" dirty="0">
                <a:solidFill>
                  <a:schemeClr val="tx1"/>
                </a:solidFill>
                <a:latin typeface="微软雅黑" panose="020B0503020204020204" pitchFamily="34" charset="-122"/>
                <a:ea typeface="微软雅黑" panose="020B0503020204020204" pitchFamily="34" charset="-122"/>
              </a:rPr>
              <a:t>MS</a:t>
            </a:r>
            <a:r>
              <a:rPr lang="zh-CN" altLang="en-US" sz="2600" b="1" dirty="0">
                <a:solidFill>
                  <a:schemeClr val="tx1"/>
                </a:solidFill>
                <a:latin typeface="微软雅黑" panose="020B0503020204020204" pitchFamily="34" charset="-122"/>
                <a:ea typeface="微软雅黑" panose="020B0503020204020204" pitchFamily="34" charset="-122"/>
              </a:rPr>
              <a:t>发病率随纬度增高而增加：</a:t>
            </a:r>
            <a:r>
              <a:rPr lang="zh-CN" altLang="en-US" sz="2600" b="1" dirty="0">
                <a:solidFill>
                  <a:srgbClr val="C00000"/>
                </a:solidFill>
                <a:latin typeface="微软雅黑" panose="020B0503020204020204" pitchFamily="34" charset="-122"/>
                <a:ea typeface="微软雅黑" panose="020B0503020204020204" pitchFamily="34" charset="-122"/>
              </a:rPr>
              <a:t>南北纬</a:t>
            </a:r>
            <a:r>
              <a:rPr lang="en-US" altLang="zh-CN" sz="2600" b="1" dirty="0">
                <a:solidFill>
                  <a:srgbClr val="C00000"/>
                </a:solidFill>
                <a:latin typeface="微软雅黑" panose="020B0503020204020204" pitchFamily="34" charset="-122"/>
                <a:ea typeface="微软雅黑" panose="020B0503020204020204" pitchFamily="34" charset="-122"/>
              </a:rPr>
              <a:t>35°</a:t>
            </a:r>
            <a:r>
              <a:rPr lang="zh-CN" altLang="en-US" sz="2600" b="1" dirty="0">
                <a:solidFill>
                  <a:srgbClr val="C00000"/>
                </a:solidFill>
                <a:latin typeface="微软雅黑" panose="020B0503020204020204" pitchFamily="34" charset="-122"/>
                <a:ea typeface="微软雅黑" panose="020B0503020204020204" pitchFamily="34" charset="-122"/>
              </a:rPr>
              <a:t>之间很少发生</a:t>
            </a:r>
          </a:p>
          <a:p>
            <a:pPr marL="457200" lvl="3" indent="-457200" algn="l" defTabSz="914400">
              <a:lnSpc>
                <a:spcPct val="200000"/>
              </a:lnSpc>
              <a:buClr>
                <a:srgbClr val="FF0000"/>
              </a:buClr>
              <a:buFont typeface="Wingdings" panose="05000000000000000000" pitchFamily="2" charset="2"/>
              <a:buChar char="p"/>
            </a:pPr>
            <a:r>
              <a:rPr lang="zh-CN" altLang="en-US" sz="2600" b="1" dirty="0">
                <a:solidFill>
                  <a:schemeClr val="tx1"/>
                </a:solidFill>
                <a:latin typeface="微软雅黑" panose="020B0503020204020204" pitchFamily="34" charset="-122"/>
                <a:ea typeface="微软雅黑" panose="020B0503020204020204" pitchFamily="34" charset="-122"/>
              </a:rPr>
              <a:t>日照减少和维生素</a:t>
            </a:r>
            <a:r>
              <a:rPr lang="en-US" altLang="zh-CN" sz="2600" b="1" dirty="0">
                <a:solidFill>
                  <a:schemeClr val="tx1"/>
                </a:solidFill>
                <a:latin typeface="微软雅黑" panose="020B0503020204020204" pitchFamily="34" charset="-122"/>
                <a:ea typeface="微软雅黑" panose="020B0503020204020204" pitchFamily="34" charset="-122"/>
              </a:rPr>
              <a:t>D</a:t>
            </a:r>
            <a:r>
              <a:rPr lang="zh-CN" altLang="en-US" sz="2600" b="1" dirty="0">
                <a:solidFill>
                  <a:schemeClr val="tx1"/>
                </a:solidFill>
                <a:latin typeface="微软雅黑" panose="020B0503020204020204" pitchFamily="34" charset="-122"/>
                <a:ea typeface="微软雅黑" panose="020B0503020204020204" pitchFamily="34" charset="-122"/>
              </a:rPr>
              <a:t>缺乏可能增加罹患风险</a:t>
            </a:r>
          </a:p>
          <a:p>
            <a:pPr marL="457200" lvl="3" indent="-457200" algn="l" defTabSz="914400">
              <a:lnSpc>
                <a:spcPct val="200000"/>
              </a:lnSpc>
              <a:buClr>
                <a:srgbClr val="FF0000"/>
              </a:buClr>
              <a:buFont typeface="Wingdings" panose="05000000000000000000" pitchFamily="2" charset="2"/>
              <a:buChar char="p"/>
            </a:pPr>
            <a:endParaRPr lang="zh-CN" altLang="en-US" sz="2600"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endParaRPr lang="zh-CN" altLang="en-US" b="1" dirty="0">
              <a:solidFill>
                <a:schemeClr val="tx1"/>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6E581FEE-F73B-4C06-AAF8-92DAFC5E1978}"/>
              </a:ext>
            </a:extLst>
          </p:cNvPr>
          <p:cNvPicPr>
            <a:picLocks noChangeAspect="1"/>
          </p:cNvPicPr>
          <p:nvPr/>
        </p:nvPicPr>
        <p:blipFill rotWithShape="1">
          <a:blip r:embed="rId3"/>
          <a:srcRect l="13917" t="41939" r="47250" b="13185"/>
          <a:stretch/>
        </p:blipFill>
        <p:spPr>
          <a:xfrm>
            <a:off x="6858000" y="2218690"/>
            <a:ext cx="4734560" cy="3077845"/>
          </a:xfrm>
          <a:prstGeom prst="rect">
            <a:avLst/>
          </a:prstGeom>
        </p:spPr>
      </p:pic>
    </p:spTree>
    <p:extLst>
      <p:ext uri="{BB962C8B-B14F-4D97-AF65-F5344CB8AC3E}">
        <p14:creationId xmlns:p14="http://schemas.microsoft.com/office/powerpoint/2010/main" val="3935004695"/>
      </p:ext>
    </p:extLst>
  </p:cSld>
  <p:clrMapOvr>
    <a:masterClrMapping/>
  </p:clrMapOvr>
  <mc:AlternateContent xmlns:mc="http://schemas.openxmlformats.org/markup-compatibility/2006" xmlns:p14="http://schemas.microsoft.com/office/powerpoint/2010/main">
    <mc:Choice Requires="p14">
      <p:transition spd="slow" p14:dur="2000" advTm="29212"/>
    </mc:Choice>
    <mc:Fallback xmlns="">
      <p:transition spd="slow" advTm="2921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病理改变</a:t>
            </a:r>
            <a:r>
              <a:rPr lang="en-US" altLang="zh-CN"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大体</a:t>
            </a:r>
            <a:endParaRPr lang="zh-CN" altLang="en-US"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0" name="内容占位符 2">
            <a:extLst>
              <a:ext uri="{FF2B5EF4-FFF2-40B4-BE49-F238E27FC236}">
                <a16:creationId xmlns:a16="http://schemas.microsoft.com/office/drawing/2014/main" id="{5DC17BBF-1C1F-425D-8B31-0184C552B55C}"/>
              </a:ext>
            </a:extLst>
          </p:cNvPr>
          <p:cNvSpPr txBox="1">
            <a:spLocks/>
          </p:cNvSpPr>
          <p:nvPr/>
        </p:nvSpPr>
        <p:spPr>
          <a:xfrm>
            <a:off x="1179195" y="1803400"/>
            <a:ext cx="8229600" cy="452628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3" indent="-457200" eaLnBrk="1" hangingPunct="1">
              <a:lnSpc>
                <a:spcPct val="190000"/>
              </a:lnSpc>
              <a:spcBef>
                <a:spcPct val="20000"/>
              </a:spcBef>
              <a:buClr>
                <a:srgbClr val="FF0000"/>
              </a:buClr>
              <a:buSzPct val="900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脑和脊髓冠状切面：</a:t>
            </a:r>
            <a:endParaRPr lang="en-US" altLang="zh-CN" sz="2400" b="1" dirty="0">
              <a:latin typeface="微软雅黑" panose="020B0503020204020204" pitchFamily="34" charset="-122"/>
              <a:ea typeface="微软雅黑" panose="020B0503020204020204" pitchFamily="34" charset="-122"/>
            </a:endParaRPr>
          </a:p>
          <a:p>
            <a:pPr marL="457200" lvl="3" indent="-457200" eaLnBrk="1" hangingPunct="1">
              <a:lnSpc>
                <a:spcPct val="190000"/>
              </a:lnSpc>
              <a:spcBef>
                <a:spcPct val="20000"/>
              </a:spcBef>
              <a:buClr>
                <a:srgbClr val="FF0000"/>
              </a:buClr>
              <a:buSzPct val="9000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粉灰色分散的形态各异脱髓鞘病灶</a:t>
            </a:r>
            <a:endParaRPr lang="en-US" altLang="zh-CN" sz="2400" b="1" dirty="0">
              <a:latin typeface="微软雅黑" panose="020B0503020204020204" pitchFamily="34" charset="-122"/>
              <a:ea typeface="微软雅黑" panose="020B0503020204020204" pitchFamily="34" charset="-122"/>
            </a:endParaRPr>
          </a:p>
          <a:p>
            <a:pPr marL="457200" lvl="3" indent="-457200" eaLnBrk="1" hangingPunct="1">
              <a:lnSpc>
                <a:spcPct val="190000"/>
              </a:lnSpc>
              <a:spcBef>
                <a:spcPct val="20000"/>
              </a:spcBef>
              <a:buClr>
                <a:srgbClr val="FF0000"/>
              </a:buClr>
              <a:buSzPct val="9000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直径</a:t>
            </a:r>
            <a:r>
              <a:rPr lang="en-US" altLang="zh-CN" sz="2400" b="1" dirty="0">
                <a:latin typeface="微软雅黑" panose="020B0503020204020204" pitchFamily="34" charset="-122"/>
                <a:ea typeface="微软雅黑" panose="020B0503020204020204" pitchFamily="34" charset="-122"/>
              </a:rPr>
              <a:t>1-20mm</a:t>
            </a:r>
          </a:p>
          <a:p>
            <a:pPr marL="457200" lvl="3" indent="-457200" eaLnBrk="1" hangingPunct="1">
              <a:lnSpc>
                <a:spcPct val="190000"/>
              </a:lnSpc>
              <a:spcBef>
                <a:spcPct val="20000"/>
              </a:spcBef>
              <a:buClr>
                <a:srgbClr val="FF0000"/>
              </a:buClr>
              <a:buSzPct val="9000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半卵圆中心</a:t>
            </a:r>
            <a:r>
              <a:rPr lang="en-US" altLang="zh-CN" sz="2400" b="1" dirty="0">
                <a:latin typeface="微软雅黑" panose="020B0503020204020204" pitchFamily="34" charset="-122"/>
                <a:ea typeface="微软雅黑" panose="020B0503020204020204" pitchFamily="34" charset="-122"/>
              </a:rPr>
              <a:t>&amp;</a:t>
            </a:r>
            <a:r>
              <a:rPr lang="zh-CN" altLang="en-US" sz="2400" b="1" dirty="0">
                <a:latin typeface="微软雅黑" panose="020B0503020204020204" pitchFamily="34" charset="-122"/>
                <a:ea typeface="微软雅黑" panose="020B0503020204020204" pitchFamily="34" charset="-122"/>
              </a:rPr>
              <a:t>脑室周围</a:t>
            </a:r>
            <a:endParaRPr lang="en-US" altLang="zh-CN" sz="2400" b="1" dirty="0">
              <a:latin typeface="微软雅黑" panose="020B0503020204020204" pitchFamily="34" charset="-122"/>
              <a:ea typeface="微软雅黑" panose="020B0503020204020204" pitchFamily="34" charset="-122"/>
            </a:endParaRPr>
          </a:p>
          <a:p>
            <a:pPr marL="457200" lvl="3" indent="-457200" eaLnBrk="1" hangingPunct="1">
              <a:lnSpc>
                <a:spcPct val="190000"/>
              </a:lnSpc>
              <a:spcBef>
                <a:spcPct val="20000"/>
              </a:spcBef>
              <a:buClr>
                <a:srgbClr val="FF0000"/>
              </a:buClr>
              <a:buSzPct val="9000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侧脑室前角最多见</a:t>
            </a:r>
          </a:p>
          <a:p>
            <a:endParaRPr lang="zh-CN" altLang="en-US" dirty="0"/>
          </a:p>
        </p:txBody>
      </p:sp>
      <p:pic>
        <p:nvPicPr>
          <p:cNvPr id="12" name="Picture 4">
            <a:extLst>
              <a:ext uri="{FF2B5EF4-FFF2-40B4-BE49-F238E27FC236}">
                <a16:creationId xmlns:a16="http://schemas.microsoft.com/office/drawing/2014/main" id="{29300D45-579F-4CA4-B7DA-EED489E2C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970" y="2499360"/>
            <a:ext cx="3306445" cy="2736850"/>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564239"/>
      </p:ext>
    </p:extLst>
  </p:cSld>
  <p:clrMapOvr>
    <a:masterClrMapping/>
  </p:clrMapOvr>
  <mc:AlternateContent xmlns:mc="http://schemas.openxmlformats.org/markup-compatibility/2006" xmlns:p14="http://schemas.microsoft.com/office/powerpoint/2010/main">
    <mc:Choice Requires="p14">
      <p:transition spd="slow" p14:dur="2000" advTm="38670"/>
    </mc:Choice>
    <mc:Fallback xmlns="">
      <p:transition spd="slow" advTm="3867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病理改变</a:t>
            </a:r>
            <a:r>
              <a:rPr lang="en-US" altLang="zh-CN"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显微</a:t>
            </a:r>
            <a:endParaRPr lang="zh-CN" altLang="en-US" sz="3600"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0" name="内容占位符 2">
            <a:extLst>
              <a:ext uri="{FF2B5EF4-FFF2-40B4-BE49-F238E27FC236}">
                <a16:creationId xmlns:a16="http://schemas.microsoft.com/office/drawing/2014/main" id="{5DC17BBF-1C1F-425D-8B31-0184C552B55C}"/>
              </a:ext>
            </a:extLst>
          </p:cNvPr>
          <p:cNvSpPr txBox="1">
            <a:spLocks/>
          </p:cNvSpPr>
          <p:nvPr/>
        </p:nvSpPr>
        <p:spPr>
          <a:xfrm>
            <a:off x="712470" y="2080895"/>
            <a:ext cx="5638165" cy="452628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3" indent="-457200" eaLnBrk="1" hangingPunct="1">
              <a:lnSpc>
                <a:spcPct val="190000"/>
              </a:lnSpc>
              <a:spcBef>
                <a:spcPct val="20000"/>
              </a:spcBef>
              <a:buClr>
                <a:srgbClr val="FF0000"/>
              </a:buClr>
              <a:buSzPct val="90000"/>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早期活动阶段以明显的髓鞘崩解为特征，</a:t>
            </a:r>
            <a:endParaRPr lang="en-US" altLang="zh-CN" sz="2000" b="1" dirty="0">
              <a:latin typeface="微软雅黑" panose="020B0503020204020204" pitchFamily="34" charset="-122"/>
              <a:ea typeface="微软雅黑" panose="020B0503020204020204" pitchFamily="34" charset="-122"/>
            </a:endParaRPr>
          </a:p>
          <a:p>
            <a:pPr marL="457200" lvl="3" indent="-457200" eaLnBrk="1" hangingPunct="1">
              <a:lnSpc>
                <a:spcPct val="190000"/>
              </a:lnSpc>
              <a:spcBef>
                <a:spcPct val="20000"/>
              </a:spcBef>
              <a:buClr>
                <a:srgbClr val="FF0000"/>
              </a:buClr>
              <a:buSzPct val="90000"/>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进入疾病慢性期，斑块内显示较多含髓鞘碎片的巨噬细胞伴周边高度活化的小胶质细胞。</a:t>
            </a:r>
          </a:p>
          <a:p>
            <a:pPr marL="457200" lvl="3" indent="-457200" eaLnBrk="1" hangingPunct="1">
              <a:lnSpc>
                <a:spcPct val="190000"/>
              </a:lnSpc>
              <a:spcBef>
                <a:spcPct val="20000"/>
              </a:spcBef>
              <a:buClr>
                <a:srgbClr val="FF0000"/>
              </a:buClr>
              <a:buSzPct val="90000"/>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至慢性非活动期，斑块逐步向纤维性星形细胞胶质“瘢痕”演化</a:t>
            </a:r>
          </a:p>
          <a:p>
            <a:endParaRPr lang="zh-CN" altLang="en-US" dirty="0"/>
          </a:p>
        </p:txBody>
      </p:sp>
      <p:sp>
        <p:nvSpPr>
          <p:cNvPr id="9" name="Text Box 5">
            <a:extLst>
              <a:ext uri="{FF2B5EF4-FFF2-40B4-BE49-F238E27FC236}">
                <a16:creationId xmlns:a16="http://schemas.microsoft.com/office/drawing/2014/main" id="{265A266C-250A-4CC9-BF1A-C31845C7528B}"/>
              </a:ext>
            </a:extLst>
          </p:cNvPr>
          <p:cNvSpPr txBox="1">
            <a:spLocks noChangeArrowheads="1"/>
          </p:cNvSpPr>
          <p:nvPr/>
        </p:nvSpPr>
        <p:spPr bwMode="auto">
          <a:xfrm>
            <a:off x="9879330" y="2403475"/>
            <a:ext cx="1729105" cy="400050"/>
          </a:xfrm>
          <a:prstGeom prst="rect">
            <a:avLst/>
          </a:prstGeom>
          <a:solidFill>
            <a:srgbClr val="C00000"/>
          </a:solidFill>
          <a:ln w="9525">
            <a:solidFill>
              <a:schemeClr val="hlink"/>
            </a:solidFill>
            <a:miter lim="800000"/>
            <a:headEnd/>
            <a:tailEnd/>
          </a:ln>
          <a:effectLst/>
        </p:spPr>
        <p:txBody>
          <a:bodyPr>
            <a:spAutoFit/>
          </a:bodyPr>
          <a:lstStyle/>
          <a:p>
            <a:pPr algn="ctr">
              <a:spcBef>
                <a:spcPct val="50000"/>
              </a:spcBef>
            </a:pPr>
            <a:r>
              <a:rPr lang="zh-CN" altLang="en-US" sz="2000" b="1" dirty="0">
                <a:solidFill>
                  <a:schemeClr val="bg1"/>
                </a:solidFill>
                <a:ea typeface="黑体" panose="02010609060101010101" pitchFamily="49" charset="-122"/>
              </a:rPr>
              <a:t>髓鞘脱失</a:t>
            </a:r>
          </a:p>
        </p:txBody>
      </p:sp>
      <p:sp>
        <p:nvSpPr>
          <p:cNvPr id="11" name="Text Box 6">
            <a:extLst>
              <a:ext uri="{FF2B5EF4-FFF2-40B4-BE49-F238E27FC236}">
                <a16:creationId xmlns:a16="http://schemas.microsoft.com/office/drawing/2014/main" id="{F97EC919-175B-4382-B414-8652BF90701F}"/>
              </a:ext>
            </a:extLst>
          </p:cNvPr>
          <p:cNvSpPr txBox="1">
            <a:spLocks noChangeArrowheads="1"/>
          </p:cNvSpPr>
          <p:nvPr/>
        </p:nvSpPr>
        <p:spPr bwMode="auto">
          <a:xfrm>
            <a:off x="9805035" y="5962015"/>
            <a:ext cx="2087245" cy="400050"/>
          </a:xfrm>
          <a:prstGeom prst="rect">
            <a:avLst/>
          </a:prstGeom>
          <a:solidFill>
            <a:srgbClr val="C00000"/>
          </a:solidFill>
          <a:ln w="9525">
            <a:solidFill>
              <a:schemeClr val="hlink"/>
            </a:solidFill>
            <a:miter lim="800000"/>
            <a:headEnd/>
            <a:tailEnd/>
          </a:ln>
          <a:effectLst/>
        </p:spPr>
        <p:txBody>
          <a:bodyPr>
            <a:spAutoFit/>
          </a:bodyPr>
          <a:lstStyle/>
          <a:p>
            <a:pPr algn="ctr">
              <a:spcBef>
                <a:spcPct val="50000"/>
              </a:spcBef>
            </a:pPr>
            <a:r>
              <a:rPr lang="zh-CN" altLang="en-US" sz="2000" b="1" dirty="0">
                <a:solidFill>
                  <a:schemeClr val="bg1"/>
                </a:solidFill>
                <a:ea typeface="黑体" panose="02010609060101010101" pitchFamily="49" charset="-122"/>
              </a:rPr>
              <a:t>胶质细胞增生</a:t>
            </a:r>
          </a:p>
        </p:txBody>
      </p:sp>
      <p:sp>
        <p:nvSpPr>
          <p:cNvPr id="13" name="Text Box 7">
            <a:extLst>
              <a:ext uri="{FF2B5EF4-FFF2-40B4-BE49-F238E27FC236}">
                <a16:creationId xmlns:a16="http://schemas.microsoft.com/office/drawing/2014/main" id="{FAF6C43C-1BA1-4686-8124-E4CED312DEBA}"/>
              </a:ext>
            </a:extLst>
          </p:cNvPr>
          <p:cNvSpPr txBox="1">
            <a:spLocks noChangeArrowheads="1"/>
          </p:cNvSpPr>
          <p:nvPr/>
        </p:nvSpPr>
        <p:spPr bwMode="auto">
          <a:xfrm>
            <a:off x="9879330" y="4052570"/>
            <a:ext cx="1765300" cy="400050"/>
          </a:xfrm>
          <a:prstGeom prst="rect">
            <a:avLst/>
          </a:prstGeom>
          <a:solidFill>
            <a:srgbClr val="C00000"/>
          </a:solidFill>
          <a:ln w="9525">
            <a:solidFill>
              <a:schemeClr val="hlink"/>
            </a:solidFill>
            <a:miter lim="800000"/>
            <a:headEnd/>
            <a:tailEnd/>
          </a:ln>
          <a:effectLst/>
        </p:spPr>
        <p:txBody>
          <a:bodyPr>
            <a:spAutoFit/>
          </a:bodyPr>
          <a:lstStyle/>
          <a:p>
            <a:pPr algn="ctr">
              <a:spcBef>
                <a:spcPct val="50000"/>
              </a:spcBef>
            </a:pPr>
            <a:r>
              <a:rPr lang="zh-CN" altLang="en-US" sz="2000" b="1" dirty="0">
                <a:solidFill>
                  <a:schemeClr val="bg1"/>
                </a:solidFill>
                <a:ea typeface="黑体" panose="02010609060101010101" pitchFamily="49" charset="-122"/>
              </a:rPr>
              <a:t>淋巴细胞套</a:t>
            </a:r>
          </a:p>
        </p:txBody>
      </p:sp>
      <p:pic>
        <p:nvPicPr>
          <p:cNvPr id="14" name="Picture 9">
            <a:extLst>
              <a:ext uri="{FF2B5EF4-FFF2-40B4-BE49-F238E27FC236}">
                <a16:creationId xmlns:a16="http://schemas.microsoft.com/office/drawing/2014/main" id="{4B4EA8A4-96E2-428A-89B5-BC1C6DD6AFA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955" y="3260725"/>
            <a:ext cx="2696845" cy="14471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2A410BB-C451-48C6-9564-3156EE5171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5955" y="5098415"/>
            <a:ext cx="2666365" cy="144716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C3B557FE-4983-47A1-8493-C9BEB72B50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955" y="1607185"/>
            <a:ext cx="2666365" cy="151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021557"/>
      </p:ext>
    </p:extLst>
  </p:cSld>
  <p:clrMapOvr>
    <a:masterClrMapping/>
  </p:clrMapOvr>
  <mc:AlternateContent xmlns:mc="http://schemas.openxmlformats.org/markup-compatibility/2006" xmlns:p14="http://schemas.microsoft.com/office/powerpoint/2010/main">
    <mc:Choice Requires="p14">
      <p:transition spd="slow" p14:dur="2000" advTm="65711"/>
    </mc:Choice>
    <mc:Fallback xmlns="">
      <p:transition spd="slow" advTm="6571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79389AE-E119-40E6-A54A-FEA6721F0711}"/>
              </a:ext>
            </a:extLst>
          </p:cNvPr>
          <p:cNvGrpSpPr/>
          <p:nvPr/>
        </p:nvGrpSpPr>
        <p:grpSpPr>
          <a:xfrm>
            <a:off x="3338194" y="1195705"/>
            <a:ext cx="2483049" cy="1200329"/>
            <a:chOff x="2684144" y="525145"/>
            <a:chExt cx="2483049" cy="1200329"/>
          </a:xfrm>
        </p:grpSpPr>
        <p:grpSp>
          <p:nvGrpSpPr>
            <p:cNvPr id="5" name="组合 4">
              <a:extLst>
                <a:ext uri="{FF2B5EF4-FFF2-40B4-BE49-F238E27FC236}">
                  <a16:creationId xmlns:a16="http://schemas.microsoft.com/office/drawing/2014/main" id="{38EECFAF-A685-4354-8C6F-FE7AFF90B0B9}"/>
                </a:ext>
              </a:extLst>
            </p:cNvPr>
            <p:cNvGrpSpPr/>
            <p:nvPr/>
          </p:nvGrpSpPr>
          <p:grpSpPr>
            <a:xfrm>
              <a:off x="2684144" y="525145"/>
              <a:ext cx="1280161" cy="1200329"/>
              <a:chOff x="2684144" y="525145"/>
              <a:chExt cx="1280161" cy="1200329"/>
            </a:xfrm>
          </p:grpSpPr>
          <p:sp>
            <p:nvSpPr>
              <p:cNvPr id="7" name="文本框 6">
                <a:extLst>
                  <a:ext uri="{FF2B5EF4-FFF2-40B4-BE49-F238E27FC236}">
                    <a16:creationId xmlns:a16="http://schemas.microsoft.com/office/drawing/2014/main" id="{9F42BFDC-7A96-4A49-A64A-9ABA2512511E}"/>
                  </a:ext>
                </a:extLst>
              </p:cNvPr>
              <p:cNvSpPr txBox="1"/>
              <p:nvPr/>
            </p:nvSpPr>
            <p:spPr>
              <a:xfrm>
                <a:off x="2684144" y="525145"/>
                <a:ext cx="756285" cy="1200329"/>
              </a:xfrm>
              <a:prstGeom prst="rect">
                <a:avLst/>
              </a:prstGeom>
              <a:noFill/>
            </p:spPr>
            <p:txBody>
              <a:bodyPr wrap="square" rtlCol="0">
                <a:spAutoFit/>
              </a:bodyPr>
              <a:lstStyle/>
              <a:p>
                <a:r>
                  <a:rPr lang="en-US" altLang="zh-CN" sz="7200" dirty="0">
                    <a:latin typeface="Britannic Bold" panose="020B0903060703020204" pitchFamily="34" charset="0"/>
                    <a:ea typeface="微软雅黑" panose="020B0503020204020204" pitchFamily="34" charset="-122"/>
                  </a:rPr>
                  <a:t>1</a:t>
                </a:r>
                <a:endParaRPr lang="zh-CN" altLang="en-US" sz="7200" dirty="0">
                  <a:latin typeface="Britannic Bold" panose="020B0903060703020204" pitchFamily="34" charset="0"/>
                  <a:ea typeface="微软雅黑" panose="020B0503020204020204" pitchFamily="34" charset="-122"/>
                </a:endParaRPr>
              </a:p>
            </p:txBody>
          </p:sp>
          <p:sp>
            <p:nvSpPr>
              <p:cNvPr id="8" name="箭头: 五边形 7">
                <a:extLst>
                  <a:ext uri="{FF2B5EF4-FFF2-40B4-BE49-F238E27FC236}">
                    <a16:creationId xmlns:a16="http://schemas.microsoft.com/office/drawing/2014/main" id="{38C5E566-84BC-468E-BBE0-34FE5B656EF4}"/>
                  </a:ext>
                </a:extLst>
              </p:cNvPr>
              <p:cNvSpPr/>
              <p:nvPr/>
            </p:nvSpPr>
            <p:spPr>
              <a:xfrm>
                <a:off x="3554730" y="970280"/>
                <a:ext cx="409575" cy="409575"/>
              </a:xfrm>
              <a:prstGeom prst="homePlate">
                <a:avLst/>
              </a:prstGeom>
              <a:gradFill>
                <a:gsLst>
                  <a:gs pos="0">
                    <a:srgbClr val="4472C4">
                      <a:alpha val="31000"/>
                    </a:srgbClr>
                  </a:gs>
                  <a:gs pos="100000">
                    <a:srgbClr val="C4436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a:extLst>
                <a:ext uri="{FF2B5EF4-FFF2-40B4-BE49-F238E27FC236}">
                  <a16:creationId xmlns:a16="http://schemas.microsoft.com/office/drawing/2014/main" id="{263C40FB-A88E-428B-881F-CBA0174A30F1}"/>
                </a:ext>
              </a:extLst>
            </p:cNvPr>
            <p:cNvSpPr/>
            <p:nvPr/>
          </p:nvSpPr>
          <p:spPr>
            <a:xfrm>
              <a:off x="4161790" y="833120"/>
              <a:ext cx="1005403"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rPr>
                <a:t>概述</a:t>
              </a:r>
            </a:p>
          </p:txBody>
        </p:sp>
      </p:grpSp>
      <p:grpSp>
        <p:nvGrpSpPr>
          <p:cNvPr id="9" name="组合 8">
            <a:extLst>
              <a:ext uri="{FF2B5EF4-FFF2-40B4-BE49-F238E27FC236}">
                <a16:creationId xmlns:a16="http://schemas.microsoft.com/office/drawing/2014/main" id="{A90BB056-3975-44B5-A2DA-FFCA9919DEB4}"/>
              </a:ext>
            </a:extLst>
          </p:cNvPr>
          <p:cNvGrpSpPr/>
          <p:nvPr/>
        </p:nvGrpSpPr>
        <p:grpSpPr>
          <a:xfrm>
            <a:off x="3358515" y="2310765"/>
            <a:ext cx="3634780" cy="1200329"/>
            <a:chOff x="2704465" y="1812925"/>
            <a:chExt cx="3634780" cy="1200329"/>
          </a:xfrm>
        </p:grpSpPr>
        <p:grpSp>
          <p:nvGrpSpPr>
            <p:cNvPr id="10" name="组合 9">
              <a:extLst>
                <a:ext uri="{FF2B5EF4-FFF2-40B4-BE49-F238E27FC236}">
                  <a16:creationId xmlns:a16="http://schemas.microsoft.com/office/drawing/2014/main" id="{53B17D44-8EC6-4598-A4AA-772838628F76}"/>
                </a:ext>
              </a:extLst>
            </p:cNvPr>
            <p:cNvGrpSpPr/>
            <p:nvPr/>
          </p:nvGrpSpPr>
          <p:grpSpPr>
            <a:xfrm>
              <a:off x="2704465" y="1812925"/>
              <a:ext cx="1259840" cy="1200329"/>
              <a:chOff x="2704465" y="1812925"/>
              <a:chExt cx="1259840" cy="1200329"/>
            </a:xfrm>
          </p:grpSpPr>
          <p:sp>
            <p:nvSpPr>
              <p:cNvPr id="12" name="文本框 11">
                <a:extLst>
                  <a:ext uri="{FF2B5EF4-FFF2-40B4-BE49-F238E27FC236}">
                    <a16:creationId xmlns:a16="http://schemas.microsoft.com/office/drawing/2014/main" id="{6D5384F9-C189-41B0-94B9-08C869B4619A}"/>
                  </a:ext>
                </a:extLst>
              </p:cNvPr>
              <p:cNvSpPr txBox="1"/>
              <p:nvPr/>
            </p:nvSpPr>
            <p:spPr>
              <a:xfrm>
                <a:off x="2704465" y="1812925"/>
                <a:ext cx="748923" cy="1200329"/>
              </a:xfrm>
              <a:prstGeom prst="rect">
                <a:avLst/>
              </a:prstGeom>
              <a:noFill/>
            </p:spPr>
            <p:txBody>
              <a:bodyPr wrap="none" rtlCol="0">
                <a:spAutoFit/>
              </a:bodyPr>
              <a:lstStyle/>
              <a:p>
                <a:r>
                  <a:rPr lang="en-US" altLang="zh-CN" sz="7200" dirty="0">
                    <a:latin typeface="Britannic Bold" panose="020B0903060703020204" pitchFamily="34" charset="0"/>
                    <a:ea typeface="微软雅黑" panose="020B0503020204020204" pitchFamily="34" charset="-122"/>
                  </a:rPr>
                  <a:t>2</a:t>
                </a:r>
                <a:endParaRPr lang="zh-CN" altLang="en-US" sz="7200" dirty="0">
                  <a:latin typeface="Britannic Bold" panose="020B0903060703020204" pitchFamily="34" charset="0"/>
                  <a:ea typeface="微软雅黑" panose="020B0503020204020204" pitchFamily="34" charset="-122"/>
                </a:endParaRPr>
              </a:p>
            </p:txBody>
          </p:sp>
          <p:sp>
            <p:nvSpPr>
              <p:cNvPr id="13" name="箭头: 五边形 12">
                <a:extLst>
                  <a:ext uri="{FF2B5EF4-FFF2-40B4-BE49-F238E27FC236}">
                    <a16:creationId xmlns:a16="http://schemas.microsoft.com/office/drawing/2014/main" id="{0DED328E-E481-4828-9594-8AABD7A29543}"/>
                  </a:ext>
                </a:extLst>
              </p:cNvPr>
              <p:cNvSpPr/>
              <p:nvPr/>
            </p:nvSpPr>
            <p:spPr>
              <a:xfrm>
                <a:off x="3554730" y="2258060"/>
                <a:ext cx="409575" cy="409575"/>
              </a:xfrm>
              <a:prstGeom prst="homePlate">
                <a:avLst/>
              </a:prstGeom>
              <a:gradFill>
                <a:gsLst>
                  <a:gs pos="0">
                    <a:srgbClr val="4472C4">
                      <a:alpha val="31000"/>
                    </a:srgbClr>
                  </a:gs>
                  <a:gs pos="100000">
                    <a:srgbClr val="C4436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a:extLst>
                <a:ext uri="{FF2B5EF4-FFF2-40B4-BE49-F238E27FC236}">
                  <a16:creationId xmlns:a16="http://schemas.microsoft.com/office/drawing/2014/main" id="{D6B52C6D-89B1-40A5-B9BE-D026D5C0FC2A}"/>
                </a:ext>
              </a:extLst>
            </p:cNvPr>
            <p:cNvSpPr/>
            <p:nvPr/>
          </p:nvSpPr>
          <p:spPr>
            <a:xfrm>
              <a:off x="4102735" y="2170430"/>
              <a:ext cx="2236510"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rPr>
                <a:t>多发性硬化</a:t>
              </a:r>
            </a:p>
          </p:txBody>
        </p:sp>
      </p:grpSp>
      <p:grpSp>
        <p:nvGrpSpPr>
          <p:cNvPr id="24" name="组合 23">
            <a:extLst>
              <a:ext uri="{FF2B5EF4-FFF2-40B4-BE49-F238E27FC236}">
                <a16:creationId xmlns:a16="http://schemas.microsoft.com/office/drawing/2014/main" id="{313B4F9F-472C-4022-AB35-8F7399E62200}"/>
              </a:ext>
            </a:extLst>
          </p:cNvPr>
          <p:cNvGrpSpPr/>
          <p:nvPr/>
        </p:nvGrpSpPr>
        <p:grpSpPr>
          <a:xfrm>
            <a:off x="3317875" y="3435985"/>
            <a:ext cx="4144843" cy="1329055"/>
            <a:chOff x="2663825" y="2765425"/>
            <a:chExt cx="4144843" cy="1200329"/>
          </a:xfrm>
        </p:grpSpPr>
        <p:grpSp>
          <p:nvGrpSpPr>
            <p:cNvPr id="25" name="组合 24">
              <a:extLst>
                <a:ext uri="{FF2B5EF4-FFF2-40B4-BE49-F238E27FC236}">
                  <a16:creationId xmlns:a16="http://schemas.microsoft.com/office/drawing/2014/main" id="{997A842E-8595-4F3E-8D68-66F1CDC039E1}"/>
                </a:ext>
              </a:extLst>
            </p:cNvPr>
            <p:cNvGrpSpPr/>
            <p:nvPr/>
          </p:nvGrpSpPr>
          <p:grpSpPr>
            <a:xfrm>
              <a:off x="2663825" y="2765425"/>
              <a:ext cx="1300480" cy="1200329"/>
              <a:chOff x="2663825" y="2765425"/>
              <a:chExt cx="1300480" cy="1200329"/>
            </a:xfrm>
          </p:grpSpPr>
          <p:sp>
            <p:nvSpPr>
              <p:cNvPr id="27" name="文本框 26">
                <a:extLst>
                  <a:ext uri="{FF2B5EF4-FFF2-40B4-BE49-F238E27FC236}">
                    <a16:creationId xmlns:a16="http://schemas.microsoft.com/office/drawing/2014/main" id="{BF665689-5456-4D90-B4E1-3FC561F72AD4}"/>
                  </a:ext>
                </a:extLst>
              </p:cNvPr>
              <p:cNvSpPr txBox="1"/>
              <p:nvPr/>
            </p:nvSpPr>
            <p:spPr>
              <a:xfrm>
                <a:off x="2663825" y="2765425"/>
                <a:ext cx="748923" cy="1200329"/>
              </a:xfrm>
              <a:prstGeom prst="rect">
                <a:avLst/>
              </a:prstGeom>
              <a:noFill/>
            </p:spPr>
            <p:txBody>
              <a:bodyPr wrap="none" rtlCol="0">
                <a:spAutoFit/>
              </a:bodyPr>
              <a:lstStyle/>
              <a:p>
                <a:r>
                  <a:rPr lang="en-US" altLang="zh-CN" sz="7200" dirty="0">
                    <a:latin typeface="Britannic Bold" panose="020B0903060703020204" pitchFamily="34" charset="0"/>
                    <a:ea typeface="微软雅黑" panose="020B0503020204020204" pitchFamily="34" charset="-122"/>
                  </a:rPr>
                  <a:t>3</a:t>
                </a:r>
                <a:endParaRPr lang="zh-CN" altLang="en-US" sz="7200" dirty="0">
                  <a:latin typeface="Britannic Bold" panose="020B0903060703020204" pitchFamily="34" charset="0"/>
                  <a:ea typeface="微软雅黑" panose="020B0503020204020204" pitchFamily="34" charset="-122"/>
                </a:endParaRPr>
              </a:p>
            </p:txBody>
          </p:sp>
          <p:sp>
            <p:nvSpPr>
              <p:cNvPr id="28" name="箭头: 五边形 27">
                <a:extLst>
                  <a:ext uri="{FF2B5EF4-FFF2-40B4-BE49-F238E27FC236}">
                    <a16:creationId xmlns:a16="http://schemas.microsoft.com/office/drawing/2014/main" id="{089E5BF0-B20D-4669-AEF0-57F2A229814E}"/>
                  </a:ext>
                </a:extLst>
              </p:cNvPr>
              <p:cNvSpPr/>
              <p:nvPr/>
            </p:nvSpPr>
            <p:spPr>
              <a:xfrm>
                <a:off x="3554730" y="3209925"/>
                <a:ext cx="409575" cy="409575"/>
              </a:xfrm>
              <a:prstGeom prst="homePlate">
                <a:avLst/>
              </a:prstGeom>
              <a:gradFill>
                <a:gsLst>
                  <a:gs pos="0">
                    <a:srgbClr val="4472C4">
                      <a:alpha val="31000"/>
                    </a:srgbClr>
                  </a:gs>
                  <a:gs pos="100000">
                    <a:srgbClr val="C4436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a:extLst>
                <a:ext uri="{FF2B5EF4-FFF2-40B4-BE49-F238E27FC236}">
                  <a16:creationId xmlns:a16="http://schemas.microsoft.com/office/drawing/2014/main" id="{CE10C36C-B6C1-49D9-A3FD-202FE933D08D}"/>
                </a:ext>
              </a:extLst>
            </p:cNvPr>
            <p:cNvSpPr/>
            <p:nvPr/>
          </p:nvSpPr>
          <p:spPr>
            <a:xfrm>
              <a:off x="4161790" y="3073400"/>
              <a:ext cx="2646878"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rPr>
                <a:t>视神经脊髓炎</a:t>
              </a:r>
            </a:p>
          </p:txBody>
        </p:sp>
      </p:grpSp>
      <p:grpSp>
        <p:nvGrpSpPr>
          <p:cNvPr id="29" name="组合 28">
            <a:extLst>
              <a:ext uri="{FF2B5EF4-FFF2-40B4-BE49-F238E27FC236}">
                <a16:creationId xmlns:a16="http://schemas.microsoft.com/office/drawing/2014/main" id="{9B9900E0-9ECF-444A-9943-D01FED19CAF6}"/>
              </a:ext>
            </a:extLst>
          </p:cNvPr>
          <p:cNvGrpSpPr/>
          <p:nvPr/>
        </p:nvGrpSpPr>
        <p:grpSpPr>
          <a:xfrm>
            <a:off x="3277235" y="4490085"/>
            <a:ext cx="5357535" cy="1200329"/>
            <a:chOff x="2623185" y="3717925"/>
            <a:chExt cx="5357535" cy="1200329"/>
          </a:xfrm>
        </p:grpSpPr>
        <p:grpSp>
          <p:nvGrpSpPr>
            <p:cNvPr id="30" name="组合 29">
              <a:extLst>
                <a:ext uri="{FF2B5EF4-FFF2-40B4-BE49-F238E27FC236}">
                  <a16:creationId xmlns:a16="http://schemas.microsoft.com/office/drawing/2014/main" id="{16875CEA-239C-48A4-8483-D164C1E4519A}"/>
                </a:ext>
              </a:extLst>
            </p:cNvPr>
            <p:cNvGrpSpPr/>
            <p:nvPr/>
          </p:nvGrpSpPr>
          <p:grpSpPr>
            <a:xfrm>
              <a:off x="2623185" y="3717925"/>
              <a:ext cx="1341120" cy="1200329"/>
              <a:chOff x="2623185" y="3717925"/>
              <a:chExt cx="1341120" cy="1200329"/>
            </a:xfrm>
          </p:grpSpPr>
          <p:sp>
            <p:nvSpPr>
              <p:cNvPr id="32" name="文本框 31">
                <a:extLst>
                  <a:ext uri="{FF2B5EF4-FFF2-40B4-BE49-F238E27FC236}">
                    <a16:creationId xmlns:a16="http://schemas.microsoft.com/office/drawing/2014/main" id="{47EFD7D5-12A9-4E9C-8AE8-A998E4C2A051}"/>
                  </a:ext>
                </a:extLst>
              </p:cNvPr>
              <p:cNvSpPr txBox="1"/>
              <p:nvPr/>
            </p:nvSpPr>
            <p:spPr>
              <a:xfrm>
                <a:off x="2623185" y="3717925"/>
                <a:ext cx="748923" cy="1200329"/>
              </a:xfrm>
              <a:prstGeom prst="rect">
                <a:avLst/>
              </a:prstGeom>
              <a:noFill/>
            </p:spPr>
            <p:txBody>
              <a:bodyPr wrap="none" rtlCol="0">
                <a:spAutoFit/>
              </a:bodyPr>
              <a:lstStyle/>
              <a:p>
                <a:r>
                  <a:rPr lang="en-US" altLang="zh-CN" sz="7200" dirty="0">
                    <a:latin typeface="Britannic Bold" panose="020B0903060703020204" pitchFamily="34" charset="0"/>
                    <a:ea typeface="微软雅黑" panose="020B0503020204020204" pitchFamily="34" charset="-122"/>
                  </a:rPr>
                  <a:t>4</a:t>
                </a:r>
                <a:endParaRPr lang="zh-CN" altLang="en-US" sz="7200" dirty="0">
                  <a:latin typeface="Britannic Bold" panose="020B0903060703020204" pitchFamily="34" charset="0"/>
                  <a:ea typeface="微软雅黑" panose="020B0503020204020204" pitchFamily="34" charset="-122"/>
                </a:endParaRPr>
              </a:p>
            </p:txBody>
          </p:sp>
          <p:sp>
            <p:nvSpPr>
              <p:cNvPr id="33" name="箭头: 五边形 32">
                <a:extLst>
                  <a:ext uri="{FF2B5EF4-FFF2-40B4-BE49-F238E27FC236}">
                    <a16:creationId xmlns:a16="http://schemas.microsoft.com/office/drawing/2014/main" id="{882AF6D3-465A-493E-A94A-660814A145C9}"/>
                  </a:ext>
                </a:extLst>
              </p:cNvPr>
              <p:cNvSpPr/>
              <p:nvPr/>
            </p:nvSpPr>
            <p:spPr>
              <a:xfrm>
                <a:off x="3554730" y="4163060"/>
                <a:ext cx="409575" cy="409575"/>
              </a:xfrm>
              <a:prstGeom prst="homePlate">
                <a:avLst/>
              </a:prstGeom>
              <a:gradFill>
                <a:gsLst>
                  <a:gs pos="0">
                    <a:srgbClr val="4472C4">
                      <a:alpha val="31000"/>
                    </a:srgbClr>
                  </a:gs>
                  <a:gs pos="100000">
                    <a:srgbClr val="C4436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a:extLst>
                <a:ext uri="{FF2B5EF4-FFF2-40B4-BE49-F238E27FC236}">
                  <a16:creationId xmlns:a16="http://schemas.microsoft.com/office/drawing/2014/main" id="{854E08E4-E082-4FD8-BD8A-BF4FD7C242FA}"/>
                </a:ext>
              </a:extLst>
            </p:cNvPr>
            <p:cNvSpPr/>
            <p:nvPr/>
          </p:nvSpPr>
          <p:spPr>
            <a:xfrm>
              <a:off x="4102735" y="4075430"/>
              <a:ext cx="3877985"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rPr>
                <a:t>急性播散性脑脊髓炎</a:t>
              </a:r>
            </a:p>
          </p:txBody>
        </p:sp>
      </p:grpSp>
    </p:spTree>
    <p:extLst>
      <p:ext uri="{BB962C8B-B14F-4D97-AF65-F5344CB8AC3E}">
        <p14:creationId xmlns:p14="http://schemas.microsoft.com/office/powerpoint/2010/main" val="4229366611"/>
      </p:ext>
    </p:extLst>
  </p:cSld>
  <p:clrMapOvr>
    <a:masterClrMapping/>
  </p:clrMapOvr>
  <mc:AlternateContent xmlns:mc="http://schemas.openxmlformats.org/markup-compatibility/2006" xmlns:p14="http://schemas.microsoft.com/office/powerpoint/2010/main">
    <mc:Choice Requires="p14">
      <p:transition spd="slow" p14:dur="2000" advTm="18745"/>
    </mc:Choice>
    <mc:Fallback xmlns="">
      <p:transition spd="slow" advTm="187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临床特征</a:t>
            </a:r>
            <a:endParaRPr lang="zh-CN" altLang="en-US" sz="3600"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0" name="内容占位符 2">
            <a:extLst>
              <a:ext uri="{FF2B5EF4-FFF2-40B4-BE49-F238E27FC236}">
                <a16:creationId xmlns:a16="http://schemas.microsoft.com/office/drawing/2014/main" id="{5DC17BBF-1C1F-425D-8B31-0184C552B55C}"/>
              </a:ext>
            </a:extLst>
          </p:cNvPr>
          <p:cNvSpPr txBox="1">
            <a:spLocks/>
          </p:cNvSpPr>
          <p:nvPr/>
        </p:nvSpPr>
        <p:spPr>
          <a:xfrm>
            <a:off x="1179195" y="2019300"/>
            <a:ext cx="9895205" cy="452628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3" indent="-457200" eaLnBrk="1" hangingPunct="1">
              <a:lnSpc>
                <a:spcPct val="190000"/>
              </a:lnSpc>
              <a:spcBef>
                <a:spcPct val="20000"/>
              </a:spcBef>
              <a:buClr>
                <a:srgbClr val="FF0000"/>
              </a:buClr>
              <a:buSzPct val="900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青壮年患者多见：起病年龄多在</a:t>
            </a:r>
            <a:r>
              <a:rPr lang="en-US" altLang="zh-CN" sz="2400" b="1" dirty="0">
                <a:latin typeface="微软雅黑" panose="020B0503020204020204" pitchFamily="34" charset="-122"/>
                <a:ea typeface="微软雅黑" panose="020B0503020204020204" pitchFamily="34" charset="-122"/>
              </a:rPr>
              <a:t>20-40</a:t>
            </a:r>
            <a:r>
              <a:rPr lang="zh-CN" altLang="en-US" sz="2400" b="1" dirty="0">
                <a:latin typeface="微软雅黑" panose="020B0503020204020204" pitchFamily="34" charset="-122"/>
                <a:ea typeface="微软雅黑" panose="020B0503020204020204" pitchFamily="34" charset="-122"/>
              </a:rPr>
              <a:t>岁，男女患病之比约为</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2</a:t>
            </a:r>
            <a:endParaRPr lang="zh-CN" altLang="en-US" sz="2400" b="1" dirty="0">
              <a:latin typeface="微软雅黑" panose="020B0503020204020204" pitchFamily="34" charset="-122"/>
              <a:ea typeface="微软雅黑" panose="020B0503020204020204" pitchFamily="34" charset="-122"/>
            </a:endParaRPr>
          </a:p>
          <a:p>
            <a:pPr marL="457200" lvl="3" indent="-457200" eaLnBrk="1" hangingPunct="1">
              <a:lnSpc>
                <a:spcPct val="190000"/>
              </a:lnSpc>
              <a:spcBef>
                <a:spcPct val="20000"/>
              </a:spcBef>
              <a:buClr>
                <a:srgbClr val="FF0000"/>
              </a:buClr>
              <a:buSzPct val="900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亚急性起病多见，急性和隐匿起病仅见于少数病例</a:t>
            </a:r>
          </a:p>
          <a:p>
            <a:pPr marL="457200" lvl="3" indent="-457200" eaLnBrk="1" hangingPunct="1">
              <a:lnSpc>
                <a:spcPct val="190000"/>
              </a:lnSpc>
              <a:spcBef>
                <a:spcPct val="20000"/>
              </a:spcBef>
              <a:buClr>
                <a:srgbClr val="FF0000"/>
              </a:buClr>
              <a:buSzPct val="900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临床表现为空间和时间多发性：空间多发性是指病变部位的多发，时间多发性是指多次复发</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缓解的病程 </a:t>
            </a:r>
          </a:p>
          <a:p>
            <a:endParaRPr lang="zh-CN" altLang="en-US" dirty="0"/>
          </a:p>
        </p:txBody>
      </p:sp>
    </p:spTree>
    <p:extLst>
      <p:ext uri="{BB962C8B-B14F-4D97-AF65-F5344CB8AC3E}">
        <p14:creationId xmlns:p14="http://schemas.microsoft.com/office/powerpoint/2010/main" val="1003341790"/>
      </p:ext>
    </p:extLst>
  </p:cSld>
  <p:clrMapOvr>
    <a:masterClrMapping/>
  </p:clrMapOvr>
  <mc:AlternateContent xmlns:mc="http://schemas.openxmlformats.org/markup-compatibility/2006" xmlns:p14="http://schemas.microsoft.com/office/powerpoint/2010/main">
    <mc:Choice Requires="p14">
      <p:transition spd="slow" p14:dur="2000" advTm="35393"/>
    </mc:Choice>
    <mc:Fallback xmlns="">
      <p:transition spd="slow" advTm="3539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症状与体征</a:t>
            </a: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0" name="内容占位符 2">
            <a:extLst>
              <a:ext uri="{FF2B5EF4-FFF2-40B4-BE49-F238E27FC236}">
                <a16:creationId xmlns:a16="http://schemas.microsoft.com/office/drawing/2014/main" id="{5DC17BBF-1C1F-425D-8B31-0184C552B55C}"/>
              </a:ext>
            </a:extLst>
          </p:cNvPr>
          <p:cNvSpPr txBox="1">
            <a:spLocks/>
          </p:cNvSpPr>
          <p:nvPr/>
        </p:nvSpPr>
        <p:spPr>
          <a:xfrm>
            <a:off x="1179195" y="2019300"/>
            <a:ext cx="4185285" cy="324358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3" indent="-457200" eaLnBrk="1" hangingPunct="1">
              <a:lnSpc>
                <a:spcPct val="190000"/>
              </a:lnSpc>
              <a:spcBef>
                <a:spcPct val="20000"/>
              </a:spcBef>
              <a:buClr>
                <a:srgbClr val="FF0000"/>
              </a:buClr>
              <a:buSzPct val="90000"/>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由于多发性硬化患者脑室周围白质、胼胝体、视神经、脊髓、脑干和小脑可同时或相继受累，故其临床症状与体征多种多样。</a:t>
            </a:r>
          </a:p>
          <a:p>
            <a:endParaRPr lang="zh-CN" altLang="en-US" dirty="0"/>
          </a:p>
        </p:txBody>
      </p:sp>
      <p:pic>
        <p:nvPicPr>
          <p:cNvPr id="2" name="图片 1">
            <a:extLst>
              <a:ext uri="{FF2B5EF4-FFF2-40B4-BE49-F238E27FC236}">
                <a16:creationId xmlns:a16="http://schemas.microsoft.com/office/drawing/2014/main" id="{0294CCD2-71E9-416A-9845-09A0C764EF5E}"/>
              </a:ext>
            </a:extLst>
          </p:cNvPr>
          <p:cNvPicPr>
            <a:picLocks noChangeAspect="1"/>
          </p:cNvPicPr>
          <p:nvPr/>
        </p:nvPicPr>
        <p:blipFill>
          <a:blip r:embed="rId5"/>
          <a:stretch>
            <a:fillRect/>
          </a:stretch>
        </p:blipFill>
        <p:spPr>
          <a:xfrm>
            <a:off x="6630670" y="1563370"/>
            <a:ext cx="3136265" cy="4526915"/>
          </a:xfrm>
          <a:prstGeom prst="rect">
            <a:avLst/>
          </a:prstGeom>
        </p:spPr>
      </p:pic>
      <p:pic>
        <p:nvPicPr>
          <p:cNvPr id="3" name="音频 2">
            <a:hlinkClick r:id="" action="ppaction://media"/>
            <a:extLst>
              <a:ext uri="{FF2B5EF4-FFF2-40B4-BE49-F238E27FC236}">
                <a16:creationId xmlns:a16="http://schemas.microsoft.com/office/drawing/2014/main" id="{13335F02-D96D-44E7-903E-58CD892567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10470737"/>
      </p:ext>
    </p:extLst>
  </p:cSld>
  <p:clrMapOvr>
    <a:masterClrMapping/>
  </p:clrMapOvr>
  <mc:AlternateContent xmlns:mc="http://schemas.openxmlformats.org/markup-compatibility/2006" xmlns:p14="http://schemas.microsoft.com/office/powerpoint/2010/main">
    <mc:Choice Requires="p14">
      <p:transition spd="slow" p14:dur="2000" advTm="25343"/>
    </mc:Choice>
    <mc:Fallback xmlns="">
      <p:transition spd="slow" advTm="2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sz="4000" b="1">
                <a:latin typeface="微软雅黑" charset="0"/>
                <a:ea typeface="微软雅黑" charset="0"/>
              </a:rPr>
              <a:t>常见症状与体征 Ⅰ</a:t>
            </a:r>
            <a:endParaRPr lang="ko-KR" altLang="en-US" sz="4400" b="1">
              <a:latin typeface="微软雅黑" charset="0"/>
              <a:ea typeface="微软雅黑" charset="0"/>
            </a:endParaRPr>
          </a:p>
          <a:p>
            <a:pPr marL="0" indent="0" algn="l" defTabSz="508000" eaLnBrk="0" fontAlgn="auto" hangingPunct="0">
              <a:lnSpc>
                <a:spcPct val="100000"/>
              </a:lnSpc>
              <a:spcBef>
                <a:spcPts val="0"/>
              </a:spcBef>
              <a:spcAft>
                <a:spcPts val="0"/>
              </a:spcAft>
              <a:buFontTx/>
              <a:buNone/>
              <a:defRPr sz="1800"/>
            </a:pPr>
            <a:endParaRPr lang="ko-KR" altLang="en-US" sz="4400">
              <a:solidFill>
                <a:srgbClr val="000000"/>
              </a:solidFill>
              <a:latin typeface="Arial" charset="0"/>
              <a:ea typeface="宋体" charset="0"/>
              <a:cs typeface="+mn-cs"/>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36" name="内容占位符 35"/>
          <p:cNvSpPr txBox="1">
            <a:spLocks/>
          </p:cNvSpPr>
          <p:nvPr/>
        </p:nvSpPr>
        <p:spPr>
          <a:xfrm>
            <a:off x="1179195" y="1657350"/>
            <a:ext cx="10156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defTabSz="914400" eaLnBrk="1" hangingPunct="1">
              <a:lnSpc>
                <a:spcPct val="150000"/>
              </a:lnSpc>
              <a:spcBef>
                <a:spcPts val="600"/>
              </a:spcBef>
              <a:buClr>
                <a:srgbClr val="FF0000"/>
              </a:buClr>
              <a:buFont typeface="Wingdings" panose="05000000000000000000" pitchFamily="2" charset="2"/>
              <a:buChar char="p"/>
            </a:pPr>
            <a:r>
              <a:rPr lang="en-GB" altLang="en-US" b="1" dirty="0">
                <a:solidFill>
                  <a:srgbClr val="FF0000"/>
                </a:solidFill>
                <a:latin typeface="微软雅黑" charset="0"/>
                <a:ea typeface="微软雅黑" charset="0"/>
              </a:rPr>
              <a:t> </a:t>
            </a:r>
            <a:r>
              <a:rPr lang="en-GB" altLang="en-US" b="1" dirty="0" err="1">
                <a:solidFill>
                  <a:srgbClr val="FF0000"/>
                </a:solidFill>
                <a:latin typeface="微软雅黑" charset="0"/>
                <a:ea typeface="微软雅黑" charset="0"/>
              </a:rPr>
              <a:t>肢体无力</a:t>
            </a:r>
            <a:endParaRPr lang="ko-KR" altLang="en-US" b="1" dirty="0">
              <a:solidFill>
                <a:srgbClr val="FF0000"/>
              </a:solidFill>
              <a:latin typeface="微软雅黑" charset="0"/>
            </a:endParaRPr>
          </a:p>
          <a:p>
            <a:pPr marL="342900" indent="-342900" algn="l" defTabSz="914400" eaLnBrk="1" fontAlgn="base" hangingPunct="1">
              <a:lnSpc>
                <a:spcPct val="150000"/>
              </a:lnSpc>
              <a:spcBef>
                <a:spcPts val="600"/>
              </a:spcBef>
              <a:spcAft>
                <a:spcPts val="0"/>
              </a:spcAft>
              <a:buClr>
                <a:srgbClr val="FF0000"/>
              </a:buClr>
              <a:buFont typeface="Wingdings"/>
              <a:buChar char="Ø"/>
            </a:pPr>
            <a:r>
              <a:rPr sz="2400" b="1" dirty="0">
                <a:solidFill>
                  <a:srgbClr val="FF0000"/>
                </a:solidFill>
                <a:latin typeface="微软雅黑" charset="0"/>
                <a:ea typeface="微软雅黑" charset="0"/>
              </a:rPr>
              <a:t>最多见，大约50%的患者首发症状</a:t>
            </a:r>
            <a:endParaRPr lang="ko-KR" altLang="en-US" sz="2400" b="1" dirty="0">
              <a:solidFill>
                <a:srgbClr val="FF0000"/>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包括一个或多个肢体无力</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下肢比上肢明显</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可为偏瘫、截瘫或四肢瘫，其中以不对称瘫痪最常见</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腱反射亢进、病理征阳性</a:t>
            </a:r>
            <a:endParaRPr lang="ko-KR" altLang="en-US" sz="2800" dirty="0">
              <a:solidFill>
                <a:schemeClr val="tx1"/>
              </a:solidFill>
              <a:latin typeface="Arial" charset="0"/>
              <a:ea typeface="宋体" charset="0"/>
              <a:cs typeface="+mn-cs"/>
            </a:endParaRPr>
          </a:p>
        </p:txBody>
      </p:sp>
    </p:spTree>
    <p:extLst>
      <p:ext uri="{BB962C8B-B14F-4D97-AF65-F5344CB8AC3E}">
        <p14:creationId xmlns:p14="http://schemas.microsoft.com/office/powerpoint/2010/main" val="2958948094"/>
      </p:ext>
    </p:extLst>
  </p:cSld>
  <p:clrMapOvr>
    <a:masterClrMapping/>
  </p:clrMapOvr>
  <mc:AlternateContent xmlns:mc="http://schemas.openxmlformats.org/markup-compatibility/2006" xmlns:p14="http://schemas.microsoft.com/office/powerpoint/2010/main">
    <mc:Choice Requires="p14">
      <p:transition spd="slow" p14:dur="2000" advTm="37877"/>
    </mc:Choice>
    <mc:Fallback xmlns="">
      <p:transition spd="slow" advTm="3787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sz="4000" b="1">
                <a:latin typeface="微软雅黑" charset="0"/>
                <a:ea typeface="微软雅黑" charset="0"/>
              </a:rPr>
              <a:t>常见症状与体征 Ⅱ</a:t>
            </a:r>
            <a:endParaRPr lang="ko-KR" altLang="en-US" sz="4400" b="1">
              <a:latin typeface="微软雅黑" charset="0"/>
              <a:ea typeface="微软雅黑" charset="0"/>
            </a:endParaRPr>
          </a:p>
          <a:p>
            <a:pPr marL="0" indent="0" algn="l" defTabSz="508000" eaLnBrk="0" fontAlgn="auto" hangingPunct="0">
              <a:lnSpc>
                <a:spcPct val="100000"/>
              </a:lnSpc>
              <a:spcBef>
                <a:spcPts val="0"/>
              </a:spcBef>
              <a:spcAft>
                <a:spcPts val="0"/>
              </a:spcAft>
              <a:buFontTx/>
              <a:buNone/>
              <a:defRPr sz="1800"/>
            </a:pPr>
            <a:endParaRPr lang="ko-KR" altLang="en-US" sz="4400">
              <a:solidFill>
                <a:srgbClr val="000000"/>
              </a:solidFill>
              <a:latin typeface="Arial" charset="0"/>
              <a:ea typeface="宋体" charset="0"/>
              <a:cs typeface="+mn-cs"/>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6" name="内容占位符 35"/>
          <p:cNvSpPr txBox="1">
            <a:spLocks/>
          </p:cNvSpPr>
          <p:nvPr/>
        </p:nvSpPr>
        <p:spPr>
          <a:xfrm>
            <a:off x="1344295" y="1880870"/>
            <a:ext cx="10156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defTabSz="914400" eaLnBrk="1" hangingPunct="1">
              <a:lnSpc>
                <a:spcPct val="150000"/>
              </a:lnSpc>
              <a:spcBef>
                <a:spcPts val="600"/>
              </a:spcBef>
              <a:buClr>
                <a:srgbClr val="FF0000"/>
              </a:buClr>
              <a:buFont typeface="Wingdings" panose="05000000000000000000" pitchFamily="2" charset="2"/>
              <a:buChar char="p"/>
            </a:pPr>
            <a:r>
              <a:rPr lang="en-GB" altLang="en-US" b="1" dirty="0">
                <a:solidFill>
                  <a:srgbClr val="FF0000"/>
                </a:solidFill>
                <a:latin typeface="微软雅黑" charset="0"/>
                <a:ea typeface="微软雅黑" charset="0"/>
              </a:rPr>
              <a:t> </a:t>
            </a:r>
            <a:r>
              <a:rPr lang="en-GB" altLang="en-US" b="1" dirty="0" err="1">
                <a:solidFill>
                  <a:srgbClr val="FF0000"/>
                </a:solidFill>
                <a:latin typeface="微软雅黑" charset="0"/>
                <a:ea typeface="微软雅黑" charset="0"/>
              </a:rPr>
              <a:t>感觉异常</a:t>
            </a:r>
            <a:endParaRPr lang="ko-KR" altLang="en-US" b="1" dirty="0">
              <a:solidFill>
                <a:srgbClr val="FF0000"/>
              </a:solidFill>
              <a:latin typeface="微软雅黑" charset="0"/>
            </a:endParaRPr>
          </a:p>
          <a:p>
            <a:pPr marL="342900" indent="-342900" algn="l" defTabSz="914400" eaLnBrk="1" fontAlgn="base" hangingPunct="1">
              <a:lnSpc>
                <a:spcPct val="150000"/>
              </a:lnSpc>
              <a:spcBef>
                <a:spcPts val="600"/>
              </a:spcBef>
              <a:spcAft>
                <a:spcPts val="0"/>
              </a:spcAft>
              <a:buClr>
                <a:srgbClr val="FF0000"/>
              </a:buClr>
              <a:buFont typeface="Wingdings"/>
              <a:buChar char="Ø"/>
            </a:pPr>
            <a:r>
              <a:rPr sz="2400" b="1" dirty="0" err="1">
                <a:solidFill>
                  <a:srgbClr val="FF0000"/>
                </a:solidFill>
                <a:latin typeface="微软雅黑" charset="0"/>
                <a:ea typeface="微软雅黑" charset="0"/>
              </a:rPr>
              <a:t>浅感觉异常有显著特征性</a:t>
            </a:r>
            <a:r>
              <a:rPr sz="2400" b="1" dirty="0">
                <a:solidFill>
                  <a:srgbClr val="FF0000"/>
                </a:solidFill>
                <a:latin typeface="微软雅黑" charset="0"/>
                <a:ea typeface="微软雅黑" charset="0"/>
              </a:rPr>
              <a:t>：</a:t>
            </a:r>
            <a:endParaRPr lang="ko-KR" altLang="en-US" sz="2400" b="1" dirty="0">
              <a:solidFill>
                <a:srgbClr val="FF0000"/>
              </a:solidFill>
              <a:latin typeface="微软雅黑" charset="0"/>
              <a:ea typeface="微软雅黑" charset="0"/>
            </a:endParaRPr>
          </a:p>
          <a:p>
            <a:pPr marL="0" indent="0" algn="l" defTabSz="914400" eaLnBrk="1" fontAlgn="base" hangingPunct="1">
              <a:lnSpc>
                <a:spcPct val="150000"/>
              </a:lnSpc>
              <a:spcBef>
                <a:spcPts val="600"/>
              </a:spcBef>
              <a:spcAft>
                <a:spcPts val="0"/>
              </a:spcAft>
              <a:buFontTx/>
              <a:buNone/>
            </a:pPr>
            <a:r>
              <a:rPr sz="2400" b="1" dirty="0">
                <a:solidFill>
                  <a:schemeClr val="tx1"/>
                </a:solidFill>
                <a:latin typeface="微软雅黑" charset="0"/>
                <a:ea typeface="微软雅黑" charset="0"/>
              </a:rPr>
              <a:t>   </a:t>
            </a:r>
            <a:r>
              <a:rPr sz="2400" b="1" dirty="0" err="1">
                <a:solidFill>
                  <a:schemeClr val="tx1"/>
                </a:solidFill>
                <a:latin typeface="微软雅黑" charset="0"/>
                <a:ea typeface="微软雅黑" charset="0"/>
              </a:rPr>
              <a:t>肢体、躯干或面部针刺麻木感</a:t>
            </a:r>
            <a:r>
              <a:rPr sz="2400" b="1" dirty="0">
                <a:solidFill>
                  <a:schemeClr val="tx1"/>
                </a:solidFill>
                <a:latin typeface="微软雅黑" charset="0"/>
                <a:ea typeface="微软雅黑" charset="0"/>
              </a:rPr>
              <a:t>，</a:t>
            </a:r>
            <a:endParaRPr lang="ko-KR" altLang="en-US" sz="2400" b="1" dirty="0">
              <a:solidFill>
                <a:schemeClr val="tx1"/>
              </a:solidFill>
              <a:latin typeface="微软雅黑" charset="0"/>
              <a:ea typeface="微软雅黑" charset="0"/>
            </a:endParaRPr>
          </a:p>
          <a:p>
            <a:pPr marL="0" indent="0" algn="l" defTabSz="914400" eaLnBrk="1" fontAlgn="base" hangingPunct="1">
              <a:lnSpc>
                <a:spcPct val="150000"/>
              </a:lnSpc>
              <a:spcBef>
                <a:spcPts val="600"/>
              </a:spcBef>
              <a:spcAft>
                <a:spcPts val="0"/>
              </a:spcAft>
              <a:buFontTx/>
              <a:buNone/>
            </a:pPr>
            <a:r>
              <a:rPr sz="2400" b="1" dirty="0">
                <a:solidFill>
                  <a:schemeClr val="tx1"/>
                </a:solidFill>
                <a:latin typeface="微软雅黑" charset="0"/>
                <a:ea typeface="微软雅黑" charset="0"/>
              </a:rPr>
              <a:t>   </a:t>
            </a:r>
            <a:r>
              <a:rPr sz="2400" b="1" dirty="0" err="1">
                <a:solidFill>
                  <a:schemeClr val="tx1"/>
                </a:solidFill>
                <a:latin typeface="微软雅黑" charset="0"/>
                <a:ea typeface="微软雅黑" charset="0"/>
              </a:rPr>
              <a:t>异常的肢体发冷、蚁行感、瘙痒感</a:t>
            </a:r>
            <a:endParaRPr lang="ko-KR" altLang="en-US" sz="2400" b="1" dirty="0">
              <a:solidFill>
                <a:schemeClr val="tx1"/>
              </a:solidFill>
              <a:latin typeface="微软雅黑" charset="0"/>
              <a:ea typeface="微软雅黑" charset="0"/>
            </a:endParaRPr>
          </a:p>
          <a:p>
            <a:pPr marL="0" indent="0" algn="l" defTabSz="914400" eaLnBrk="1" fontAlgn="base" hangingPunct="1">
              <a:lnSpc>
                <a:spcPct val="150000"/>
              </a:lnSpc>
              <a:spcBef>
                <a:spcPts val="600"/>
              </a:spcBef>
              <a:spcAft>
                <a:spcPts val="0"/>
              </a:spcAft>
              <a:buFontTx/>
              <a:buNone/>
            </a:pPr>
            <a:r>
              <a:rPr sz="2400" b="1" dirty="0">
                <a:solidFill>
                  <a:schemeClr val="tx1"/>
                </a:solidFill>
                <a:latin typeface="微软雅黑" charset="0"/>
                <a:ea typeface="微软雅黑" charset="0"/>
              </a:rPr>
              <a:t>   </a:t>
            </a:r>
            <a:r>
              <a:rPr sz="2400" b="1" dirty="0" err="1">
                <a:solidFill>
                  <a:schemeClr val="tx1"/>
                </a:solidFill>
                <a:latin typeface="微软雅黑" charset="0"/>
                <a:ea typeface="微软雅黑" charset="0"/>
              </a:rPr>
              <a:t>尖锐、烧灼感及定位不明确的感觉异常</a:t>
            </a:r>
            <a:r>
              <a:rPr sz="2400" b="1" dirty="0">
                <a:solidFill>
                  <a:schemeClr val="tx1"/>
                </a:solidFill>
                <a:latin typeface="微软雅黑" charset="0"/>
                <a:ea typeface="微软雅黑" charset="0"/>
              </a:rPr>
              <a:t>；</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深感觉亦可受累</a:t>
            </a:r>
            <a:endParaRPr lang="ko-KR" altLang="en-US" sz="2800" dirty="0">
              <a:solidFill>
                <a:schemeClr val="tx1"/>
              </a:solidFill>
              <a:latin typeface="Arial" charset="0"/>
              <a:ea typeface="宋体"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1377"/>
    </mc:Choice>
    <mc:Fallback xmlns="">
      <p:transition spd="slow" advTm="3137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sz="4000" b="1">
                <a:latin typeface="微软雅黑" charset="0"/>
                <a:ea typeface="微软雅黑" charset="0"/>
              </a:rPr>
              <a:t>常见症状与体征 Ⅲ</a:t>
            </a:r>
            <a:endParaRPr lang="ko-KR" altLang="en-US" sz="4400" b="1">
              <a:latin typeface="微软雅黑" charset="0"/>
              <a:ea typeface="微软雅黑" charset="0"/>
            </a:endParaRPr>
          </a:p>
          <a:p>
            <a:pPr marL="0" indent="0" algn="l" defTabSz="508000" eaLnBrk="0" fontAlgn="auto" hangingPunct="0">
              <a:lnSpc>
                <a:spcPct val="100000"/>
              </a:lnSpc>
              <a:spcBef>
                <a:spcPts val="0"/>
              </a:spcBef>
              <a:spcAft>
                <a:spcPts val="0"/>
              </a:spcAft>
              <a:buFontTx/>
              <a:buNone/>
              <a:defRPr sz="1800"/>
            </a:pPr>
            <a:endParaRPr lang="ko-KR" altLang="en-US" sz="4400">
              <a:solidFill>
                <a:srgbClr val="000000"/>
              </a:solidFill>
              <a:latin typeface="Arial" charset="0"/>
              <a:ea typeface="宋体" charset="0"/>
              <a:cs typeface="+mn-cs"/>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6" name="内容占位符 35"/>
          <p:cNvSpPr txBox="1">
            <a:spLocks/>
          </p:cNvSpPr>
          <p:nvPr/>
        </p:nvSpPr>
        <p:spPr>
          <a:xfrm>
            <a:off x="1179195" y="1657350"/>
            <a:ext cx="10156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defTabSz="914400" eaLnBrk="1" hangingPunct="1">
              <a:lnSpc>
                <a:spcPct val="200000"/>
              </a:lnSpc>
              <a:spcBef>
                <a:spcPts val="600"/>
              </a:spcBef>
              <a:buClr>
                <a:srgbClr val="FF0000"/>
              </a:buClr>
              <a:buFont typeface="Wingdings" panose="05000000000000000000" pitchFamily="2" charset="2"/>
              <a:buChar char="p"/>
            </a:pPr>
            <a:r>
              <a:rPr lang="en-GB" altLang="en-US" b="1" dirty="0">
                <a:solidFill>
                  <a:srgbClr val="FF0000"/>
                </a:solidFill>
                <a:latin typeface="微软雅黑" charset="0"/>
                <a:ea typeface="微软雅黑" charset="0"/>
              </a:rPr>
              <a:t> </a:t>
            </a:r>
            <a:r>
              <a:rPr lang="en-GB" altLang="en-US" b="1" dirty="0" err="1">
                <a:solidFill>
                  <a:srgbClr val="FF0000"/>
                </a:solidFill>
                <a:latin typeface="微软雅黑" charset="0"/>
                <a:ea typeface="微软雅黑" charset="0"/>
              </a:rPr>
              <a:t>眼部症状</a:t>
            </a:r>
            <a:endParaRPr lang="ko-KR" altLang="en-US" b="1" dirty="0">
              <a:solidFill>
                <a:srgbClr val="FF0000"/>
              </a:solidFill>
              <a:latin typeface="微软雅黑" charset="0"/>
            </a:endParaRPr>
          </a:p>
          <a:p>
            <a:pPr marL="342900" indent="-342900" algn="l" defTabSz="914400" eaLnBrk="1" fontAlgn="base" hangingPunct="1">
              <a:lnSpc>
                <a:spcPct val="200000"/>
              </a:lnSpc>
              <a:spcBef>
                <a:spcPts val="600"/>
              </a:spcBef>
              <a:spcAft>
                <a:spcPts val="0"/>
              </a:spcAft>
              <a:buFont typeface="Wingdings"/>
              <a:buChar char="Ø"/>
            </a:pPr>
            <a:r>
              <a:rPr sz="2400" b="1" dirty="0" err="1">
                <a:solidFill>
                  <a:schemeClr val="tx1"/>
                </a:solidFill>
                <a:latin typeface="微软雅黑" charset="0"/>
                <a:ea typeface="微软雅黑" charset="0"/>
              </a:rPr>
              <a:t>急性视神经炎或球后视神经炎</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200000"/>
              </a:lnSpc>
              <a:spcBef>
                <a:spcPts val="600"/>
              </a:spcBef>
              <a:spcAft>
                <a:spcPts val="0"/>
              </a:spcAft>
              <a:buFont typeface="Wingdings"/>
              <a:buChar char="Ø"/>
            </a:pPr>
            <a:r>
              <a:rPr sz="2400" b="1" dirty="0" err="1">
                <a:solidFill>
                  <a:schemeClr val="tx1"/>
                </a:solidFill>
                <a:latin typeface="微软雅黑" charset="0"/>
                <a:ea typeface="微软雅黑" charset="0"/>
              </a:rPr>
              <a:t>多为急性起病的单眼或双眼视力下降</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200000"/>
              </a:lnSpc>
              <a:spcBef>
                <a:spcPts val="600"/>
              </a:spcBef>
              <a:spcAft>
                <a:spcPts val="0"/>
              </a:spcAft>
              <a:buFont typeface="Wingdings"/>
              <a:buChar char="Ø"/>
            </a:pPr>
            <a:r>
              <a:rPr sz="2400" b="1" dirty="0" err="1">
                <a:solidFill>
                  <a:schemeClr val="tx1"/>
                </a:solidFill>
                <a:latin typeface="微软雅黑" charset="0"/>
                <a:ea typeface="微软雅黑" charset="0"/>
              </a:rPr>
              <a:t>可伴有眼球疼痛</a:t>
            </a:r>
            <a:endParaRPr lang="ko-KR" altLang="en-US" sz="2800" dirty="0">
              <a:solidFill>
                <a:schemeClr val="tx1"/>
              </a:solidFill>
              <a:latin typeface="Arial" charset="0"/>
              <a:ea typeface="宋体"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7375"/>
    </mc:Choice>
    <mc:Fallback xmlns="">
      <p:transition spd="slow" advTm="3737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sz="4000" b="1">
                <a:latin typeface="微软雅黑" charset="0"/>
                <a:ea typeface="微软雅黑" charset="0"/>
              </a:rPr>
              <a:t>常见症状与体征 Ⅳ</a:t>
            </a:r>
            <a:endParaRPr lang="ko-KR" altLang="en-US" sz="4400" b="1">
              <a:latin typeface="微软雅黑" charset="0"/>
              <a:ea typeface="微软雅黑" charset="0"/>
            </a:endParaRPr>
          </a:p>
          <a:p>
            <a:pPr marL="0" indent="0" algn="l" defTabSz="508000" eaLnBrk="0" fontAlgn="auto" hangingPunct="0">
              <a:lnSpc>
                <a:spcPct val="100000"/>
              </a:lnSpc>
              <a:spcBef>
                <a:spcPts val="0"/>
              </a:spcBef>
              <a:spcAft>
                <a:spcPts val="0"/>
              </a:spcAft>
              <a:buFontTx/>
              <a:buNone/>
              <a:defRPr sz="1800"/>
            </a:pPr>
            <a:endParaRPr lang="ko-KR" altLang="en-US" sz="4400">
              <a:solidFill>
                <a:srgbClr val="000000"/>
              </a:solidFill>
              <a:latin typeface="Arial" charset="0"/>
              <a:ea typeface="宋体" charset="0"/>
              <a:cs typeface="+mn-cs"/>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6" name="内容占位符 35"/>
          <p:cNvSpPr txBox="1">
            <a:spLocks/>
          </p:cNvSpPr>
          <p:nvPr/>
        </p:nvSpPr>
        <p:spPr>
          <a:xfrm>
            <a:off x="1179195" y="1657350"/>
            <a:ext cx="10156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defTabSz="914400" eaLnBrk="1" hangingPunct="1">
              <a:lnSpc>
                <a:spcPct val="200000"/>
              </a:lnSpc>
              <a:spcBef>
                <a:spcPts val="600"/>
              </a:spcBef>
              <a:buClr>
                <a:srgbClr val="FF0000"/>
              </a:buClr>
              <a:buFont typeface="Wingdings" panose="05000000000000000000" pitchFamily="2" charset="2"/>
              <a:buChar char="p"/>
            </a:pPr>
            <a:r>
              <a:rPr lang="en-GB" altLang="en-US" b="1" dirty="0">
                <a:solidFill>
                  <a:srgbClr val="FF0000"/>
                </a:solidFill>
                <a:latin typeface="微软雅黑" charset="0"/>
                <a:ea typeface="微软雅黑" charset="0"/>
              </a:rPr>
              <a:t> </a:t>
            </a:r>
            <a:r>
              <a:rPr lang="en-GB" altLang="en-US" b="1" dirty="0" err="1">
                <a:solidFill>
                  <a:srgbClr val="FF0000"/>
                </a:solidFill>
                <a:latin typeface="微软雅黑" charset="0"/>
                <a:ea typeface="微软雅黑" charset="0"/>
              </a:rPr>
              <a:t>共济失调</a:t>
            </a:r>
            <a:endParaRPr lang="ko-KR" altLang="en-US" b="1" dirty="0">
              <a:solidFill>
                <a:srgbClr val="FF0000"/>
              </a:solidFill>
              <a:latin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a:solidFill>
                  <a:schemeClr val="tx1"/>
                </a:solidFill>
                <a:latin typeface="微软雅黑" charset="0"/>
                <a:ea typeface="微软雅黑" charset="0"/>
              </a:rPr>
              <a:t>30-40%的患者有不同程度的共济失调</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700"/>
              </a:spcBef>
              <a:spcAft>
                <a:spcPts val="0"/>
              </a:spcAft>
              <a:buFont typeface="Wingdings"/>
              <a:buChar char="p"/>
            </a:pPr>
            <a:r>
              <a:rPr sz="2800" b="1" dirty="0">
                <a:solidFill>
                  <a:schemeClr val="tx1"/>
                </a:solidFill>
                <a:latin typeface="微软雅黑" charset="0"/>
                <a:ea typeface="微软雅黑" charset="0"/>
              </a:rPr>
              <a:t> </a:t>
            </a:r>
            <a:r>
              <a:rPr sz="2800" b="1" dirty="0" err="1">
                <a:solidFill>
                  <a:schemeClr val="tx1"/>
                </a:solidFill>
                <a:latin typeface="微软雅黑" charset="0"/>
                <a:ea typeface="微软雅黑" charset="0"/>
              </a:rPr>
              <a:t>发作性症状</a:t>
            </a:r>
            <a:endParaRPr lang="ko-KR" altLang="en-US" sz="28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指持续时间短暂、可被特殊因素诱发的感觉或运动异常</a:t>
            </a:r>
            <a:r>
              <a:rPr sz="2400" b="1" dirty="0">
                <a:solidFill>
                  <a:schemeClr val="tx1"/>
                </a:solidFill>
                <a:latin typeface="微软雅黑" charset="0"/>
                <a:ea typeface="微软雅黑" charset="0"/>
              </a:rPr>
              <a:t>；</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包括强直痉挛、感觉异常、构音障碍、共济失调或癫痫</a:t>
            </a:r>
            <a:r>
              <a:rPr sz="2400" b="1" dirty="0">
                <a:solidFill>
                  <a:schemeClr val="tx1"/>
                </a:solidFill>
                <a:latin typeface="微软雅黑" charset="0"/>
                <a:ea typeface="微软雅黑" charset="0"/>
              </a:rPr>
              <a:t>；</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Clr>
                <a:srgbClr val="FF0000"/>
              </a:buClr>
              <a:buFont typeface="Wingdings"/>
              <a:buChar char="Ø"/>
            </a:pPr>
            <a:r>
              <a:rPr sz="2400" b="1" dirty="0" err="1">
                <a:solidFill>
                  <a:srgbClr val="FF0000"/>
                </a:solidFill>
                <a:latin typeface="微软雅黑" charset="0"/>
                <a:ea typeface="微软雅黑" charset="0"/>
              </a:rPr>
              <a:t>是多发性硬化比较特征性的症状之一</a:t>
            </a:r>
            <a:r>
              <a:rPr sz="2400" b="1" dirty="0">
                <a:solidFill>
                  <a:srgbClr val="FF0000"/>
                </a:solidFill>
                <a:latin typeface="微软雅黑" charset="0"/>
                <a:ea typeface="微软雅黑" charset="0"/>
              </a:rPr>
              <a:t>。</a:t>
            </a:r>
            <a:endParaRPr lang="ko-KR" altLang="en-US" sz="2800" dirty="0">
              <a:solidFill>
                <a:srgbClr val="FF0000"/>
              </a:solidFill>
              <a:latin typeface="Arial" charset="0"/>
              <a:ea typeface="宋体"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84180"/>
    </mc:Choice>
    <mc:Fallback xmlns="">
      <p:transition spd="slow" advTm="8418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sz="4000" b="1">
                <a:latin typeface="微软雅黑" charset="0"/>
                <a:ea typeface="微软雅黑" charset="0"/>
              </a:rPr>
              <a:t>常见症状与体征 Ⅴ</a:t>
            </a:r>
            <a:endParaRPr lang="ko-KR" altLang="en-US" sz="4400" b="1">
              <a:latin typeface="微软雅黑" charset="0"/>
              <a:ea typeface="微软雅黑" charset="0"/>
            </a:endParaRPr>
          </a:p>
          <a:p>
            <a:pPr marL="0" indent="0" algn="l" defTabSz="508000" eaLnBrk="0" fontAlgn="auto" hangingPunct="0">
              <a:lnSpc>
                <a:spcPct val="100000"/>
              </a:lnSpc>
              <a:spcBef>
                <a:spcPts val="0"/>
              </a:spcBef>
              <a:spcAft>
                <a:spcPts val="0"/>
              </a:spcAft>
              <a:buFontTx/>
              <a:buNone/>
              <a:defRPr sz="1800"/>
            </a:pPr>
            <a:endParaRPr lang="ko-KR" altLang="en-US" sz="4400">
              <a:solidFill>
                <a:srgbClr val="000000"/>
              </a:solidFill>
              <a:latin typeface="Arial" charset="0"/>
              <a:ea typeface="宋体" charset="0"/>
              <a:cs typeface="+mn-cs"/>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6" name="内容占位符 35"/>
          <p:cNvSpPr txBox="1">
            <a:spLocks/>
          </p:cNvSpPr>
          <p:nvPr/>
        </p:nvSpPr>
        <p:spPr>
          <a:xfrm>
            <a:off x="1179195" y="1657350"/>
            <a:ext cx="10156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indent="-457200" algn="l" defTabSz="508000" eaLnBrk="1" fontAlgn="base" hangingPunct="1">
              <a:lnSpc>
                <a:spcPct val="190000"/>
              </a:lnSpc>
              <a:spcBef>
                <a:spcPts val="600"/>
              </a:spcBef>
              <a:spcAft>
                <a:spcPts val="0"/>
              </a:spcAft>
              <a:buFont typeface="Wingdings"/>
              <a:buChar char="p"/>
            </a:pPr>
            <a:r>
              <a:rPr sz="2800" b="1" dirty="0" err="1">
                <a:solidFill>
                  <a:schemeClr val="tx1"/>
                </a:solidFill>
                <a:latin typeface="微软雅黑" charset="0"/>
                <a:ea typeface="微软雅黑" charset="0"/>
              </a:rPr>
              <a:t>精神症状</a:t>
            </a:r>
            <a:endParaRPr lang="ko-KR" altLang="en-US" sz="28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常伴随其他症状出现</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多表现为抑郁、易怒、脾气暴躁或欣快、兴奋等等</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700"/>
              </a:spcBef>
              <a:spcAft>
                <a:spcPts val="0"/>
              </a:spcAft>
              <a:buFont typeface="Wingdings"/>
              <a:buChar char="p"/>
            </a:pPr>
            <a:r>
              <a:rPr sz="2800" b="1" dirty="0">
                <a:solidFill>
                  <a:schemeClr val="tx1"/>
                </a:solidFill>
                <a:latin typeface="微软雅黑" charset="0"/>
                <a:ea typeface="微软雅黑" charset="0"/>
              </a:rPr>
              <a:t> </a:t>
            </a:r>
            <a:r>
              <a:rPr sz="2800" b="1" dirty="0" err="1">
                <a:solidFill>
                  <a:schemeClr val="tx1"/>
                </a:solidFill>
                <a:latin typeface="微软雅黑" charset="0"/>
                <a:ea typeface="微软雅黑" charset="0"/>
              </a:rPr>
              <a:t>植物神经功能障碍</a:t>
            </a:r>
            <a:endParaRPr lang="ko-KR" altLang="en-US" sz="28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膀胱功能障碍：尿频、尿急、尿潴留、尿失禁</a:t>
            </a:r>
            <a:endParaRPr lang="ko-KR" altLang="en-US" sz="2400" b="1" dirty="0">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dirty="0" err="1">
                <a:solidFill>
                  <a:schemeClr val="tx1"/>
                </a:solidFill>
                <a:latin typeface="微软雅黑" charset="0"/>
                <a:ea typeface="微软雅黑" charset="0"/>
              </a:rPr>
              <a:t>原发或继发性功能障碍</a:t>
            </a:r>
            <a:endParaRPr lang="ko-KR" altLang="en-US" sz="2800" dirty="0">
              <a:solidFill>
                <a:schemeClr val="tx1"/>
              </a:solidFill>
              <a:latin typeface="Arial" charset="0"/>
              <a:ea typeface="宋体"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51532"/>
    </mc:Choice>
    <mc:Fallback xmlns="">
      <p:transition spd="slow" advTm="5153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sz="4000" b="1">
                <a:latin typeface="微软雅黑" charset="0"/>
                <a:ea typeface="微软雅黑" charset="0"/>
              </a:rPr>
              <a:t>常见症状与体征-</a:t>
            </a:r>
            <a:r>
              <a:rPr sz="3600" b="1">
                <a:latin typeface="微软雅黑" charset="0"/>
                <a:ea typeface="微软雅黑" charset="0"/>
              </a:rPr>
              <a:t>小结</a:t>
            </a:r>
            <a:endParaRPr lang="ko-KR" altLang="en-US" sz="4400" b="1">
              <a:latin typeface="微软雅黑" charset="0"/>
              <a:ea typeface="微软雅黑" charset="0"/>
            </a:endParaRPr>
          </a:p>
          <a:p>
            <a:pPr marL="0" indent="0" algn="l" defTabSz="508000" eaLnBrk="0" fontAlgn="auto" hangingPunct="0">
              <a:lnSpc>
                <a:spcPct val="100000"/>
              </a:lnSpc>
              <a:spcBef>
                <a:spcPts val="0"/>
              </a:spcBef>
              <a:spcAft>
                <a:spcPts val="0"/>
              </a:spcAft>
              <a:buFontTx/>
              <a:buNone/>
              <a:defRPr sz="1800"/>
            </a:pPr>
            <a:endParaRPr lang="ko-KR" altLang="en-US" sz="4400">
              <a:solidFill>
                <a:srgbClr val="000000"/>
              </a:solidFill>
              <a:latin typeface="Arial" charset="0"/>
              <a:ea typeface="宋体" charset="0"/>
              <a:cs typeface="+mn-cs"/>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6" name="内容占位符 35"/>
          <p:cNvSpPr txBox="1">
            <a:spLocks/>
          </p:cNvSpPr>
          <p:nvPr/>
        </p:nvSpPr>
        <p:spPr>
          <a:xfrm>
            <a:off x="1337945" y="1990725"/>
            <a:ext cx="10156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indent="-457200" algn="l" defTabSz="508000" eaLnBrk="1" fontAlgn="base" hangingPunct="1">
              <a:lnSpc>
                <a:spcPct val="190000"/>
              </a:lnSpc>
              <a:spcBef>
                <a:spcPts val="600"/>
              </a:spcBef>
              <a:spcAft>
                <a:spcPts val="0"/>
              </a:spcAft>
              <a:buClr>
                <a:srgbClr val="FF0000"/>
              </a:buClr>
              <a:buFont typeface="Wingdings"/>
              <a:buChar char="p"/>
            </a:pPr>
            <a:r>
              <a:rPr sz="2600" b="1">
                <a:solidFill>
                  <a:srgbClr val="FF0000"/>
                </a:solidFill>
                <a:latin typeface="微软雅黑" charset="0"/>
                <a:ea typeface="微软雅黑" charset="0"/>
              </a:rPr>
              <a:t>肢体无力：</a:t>
            </a:r>
            <a:r>
              <a:rPr sz="2600" b="1">
                <a:solidFill>
                  <a:schemeClr val="tx1"/>
                </a:solidFill>
                <a:latin typeface="微软雅黑" charset="0"/>
                <a:ea typeface="微软雅黑" charset="0"/>
              </a:rPr>
              <a:t>不对称性痉挛性轻截瘫</a:t>
            </a:r>
            <a:endParaRPr lang="ko-KR" altLang="en-US" sz="26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Clr>
                <a:srgbClr val="FF0000"/>
              </a:buClr>
              <a:buFont typeface="Wingdings"/>
              <a:buChar char="p"/>
            </a:pPr>
            <a:r>
              <a:rPr sz="2600" b="1">
                <a:solidFill>
                  <a:srgbClr val="FF0000"/>
                </a:solidFill>
                <a:latin typeface="微软雅黑" charset="0"/>
                <a:ea typeface="微软雅黑" charset="0"/>
              </a:rPr>
              <a:t> 感觉障碍: </a:t>
            </a:r>
            <a:r>
              <a:rPr sz="2600" b="1">
                <a:solidFill>
                  <a:schemeClr val="tx1"/>
                </a:solidFill>
                <a:latin typeface="微软雅黑" charset="0"/>
                <a:ea typeface="微软雅黑" charset="0"/>
              </a:rPr>
              <a:t>不对称性或杂乱性</a:t>
            </a:r>
            <a:endParaRPr lang="ko-KR" altLang="en-US" sz="26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Clr>
                <a:srgbClr val="FF0000"/>
              </a:buClr>
              <a:buFont typeface="Wingdings"/>
              <a:buChar char="p"/>
            </a:pPr>
            <a:r>
              <a:rPr sz="2600" b="1">
                <a:solidFill>
                  <a:srgbClr val="FF0000"/>
                </a:solidFill>
                <a:latin typeface="微软雅黑" charset="0"/>
                <a:ea typeface="微软雅黑" charset="0"/>
              </a:rPr>
              <a:t> 视力下降: </a:t>
            </a:r>
            <a:r>
              <a:rPr sz="2600" b="1">
                <a:solidFill>
                  <a:schemeClr val="tx1"/>
                </a:solidFill>
                <a:latin typeface="微软雅黑" charset="0"/>
                <a:ea typeface="微软雅黑" charset="0"/>
              </a:rPr>
              <a:t>视神经可与脊髓先后或同时受累</a:t>
            </a:r>
            <a:endParaRPr lang="ko-KR" altLang="en-US" sz="26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Clr>
                <a:srgbClr val="FF0000"/>
              </a:buClr>
              <a:buFont typeface="Wingdings"/>
              <a:buChar char="p"/>
            </a:pPr>
            <a:r>
              <a:rPr sz="2600" b="1">
                <a:solidFill>
                  <a:srgbClr val="FF0000"/>
                </a:solidFill>
                <a:latin typeface="微软雅黑" charset="0"/>
                <a:ea typeface="微软雅黑" charset="0"/>
              </a:rPr>
              <a:t> 发作性症状：</a:t>
            </a:r>
            <a:r>
              <a:rPr sz="2600" b="1">
                <a:solidFill>
                  <a:schemeClr val="tx1"/>
                </a:solidFill>
                <a:latin typeface="微软雅黑" charset="0"/>
                <a:ea typeface="微软雅黑" charset="0"/>
              </a:rPr>
              <a:t>束带感,Lhermitte征,痛性肌痉挛</a:t>
            </a:r>
            <a:endParaRPr lang="ko-KR" altLang="en-US" sz="26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Clr>
                <a:srgbClr val="FF0000"/>
              </a:buClr>
              <a:buFont typeface="Wingdings"/>
              <a:buChar char="p"/>
            </a:pPr>
            <a:r>
              <a:rPr sz="2600" b="1">
                <a:solidFill>
                  <a:srgbClr val="FF0000"/>
                </a:solidFill>
                <a:latin typeface="微软雅黑" charset="0"/>
                <a:ea typeface="微软雅黑" charset="0"/>
              </a:rPr>
              <a:t> 共济失调</a:t>
            </a:r>
            <a:endParaRPr lang="ko-KR" altLang="en-US" sz="2600" b="1">
              <a:solidFill>
                <a:srgbClr val="FF0000"/>
              </a:solidFill>
              <a:latin typeface="微软雅黑" charset="0"/>
              <a:ea typeface="微软雅黑"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1770"/>
    </mc:Choice>
    <mc:Fallback xmlns="">
      <p:transition spd="slow" advTm="6177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sz="4000" b="1">
                <a:latin typeface="微软雅黑" charset="0"/>
                <a:ea typeface="微软雅黑" charset="0"/>
              </a:rPr>
              <a:t>罕见症状-</a:t>
            </a:r>
            <a:r>
              <a:rPr sz="3600" b="1">
                <a:latin typeface="微软雅黑" charset="0"/>
                <a:ea typeface="微软雅黑" charset="0"/>
              </a:rPr>
              <a:t>可作为除外MS标准</a:t>
            </a:r>
            <a:endParaRPr lang="ko-KR" altLang="en-US" sz="4400">
              <a:solidFill>
                <a:srgbClr val="000000"/>
              </a:solidFill>
              <a:latin typeface="Arial" charset="0"/>
              <a:ea typeface="宋体" charset="0"/>
              <a:cs typeface="+mn-cs"/>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6" name="内容占位符 35"/>
          <p:cNvSpPr txBox="1">
            <a:spLocks/>
          </p:cNvSpPr>
          <p:nvPr/>
        </p:nvSpPr>
        <p:spPr>
          <a:xfrm>
            <a:off x="1337945" y="2085975"/>
            <a:ext cx="10156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indent="-457200" algn="l" defTabSz="508000" eaLnBrk="1" fontAlgn="base" hangingPunct="1">
              <a:lnSpc>
                <a:spcPct val="190000"/>
              </a:lnSpc>
              <a:spcBef>
                <a:spcPts val="600"/>
              </a:spcBef>
              <a:spcAft>
                <a:spcPts val="0"/>
              </a:spcAft>
              <a:buFont typeface="Wingdings"/>
              <a:buChar char="p"/>
            </a:pPr>
            <a:r>
              <a:rPr sz="2800" b="1">
                <a:solidFill>
                  <a:schemeClr val="tx1"/>
                </a:solidFill>
                <a:latin typeface="微软雅黑" charset="0"/>
                <a:ea typeface="微软雅黑" charset="0"/>
              </a:rPr>
              <a:t>失语症</a:t>
            </a:r>
            <a:endParaRPr lang="ko-KR" altLang="en-US" sz="2800" b="1">
              <a:solidFill>
                <a:schemeClr val="tx1"/>
              </a:solidFill>
              <a:latin typeface="微软雅黑" charset="0"/>
              <a:ea typeface="微软雅黑" charset="0"/>
            </a:endParaRPr>
          </a:p>
          <a:p>
            <a:pPr marL="342900" indent="-342900" algn="l" defTabSz="914400" eaLnBrk="1" fontAlgn="base" hangingPunct="1">
              <a:lnSpc>
                <a:spcPct val="150000"/>
              </a:lnSpc>
              <a:spcBef>
                <a:spcPts val="700"/>
              </a:spcBef>
              <a:spcAft>
                <a:spcPts val="0"/>
              </a:spcAft>
              <a:buFont typeface="Wingdings"/>
              <a:buChar char="p"/>
            </a:pPr>
            <a:r>
              <a:rPr sz="2800" b="1">
                <a:solidFill>
                  <a:schemeClr val="tx1"/>
                </a:solidFill>
                <a:latin typeface="微软雅黑" charset="0"/>
                <a:ea typeface="微软雅黑" charset="0"/>
              </a:rPr>
              <a:t> 偏盲</a:t>
            </a:r>
            <a:endParaRPr lang="ko-KR" altLang="en-US" sz="2800" b="1">
              <a:solidFill>
                <a:schemeClr val="tx1"/>
              </a:solidFill>
              <a:latin typeface="微软雅黑" charset="0"/>
              <a:ea typeface="微软雅黑" charset="0"/>
            </a:endParaRPr>
          </a:p>
          <a:p>
            <a:pPr marL="342900" indent="-342900" algn="l" defTabSz="914400" eaLnBrk="1" fontAlgn="base" hangingPunct="1">
              <a:lnSpc>
                <a:spcPct val="150000"/>
              </a:lnSpc>
              <a:spcBef>
                <a:spcPts val="700"/>
              </a:spcBef>
              <a:spcAft>
                <a:spcPts val="0"/>
              </a:spcAft>
              <a:buFont typeface="Wingdings"/>
              <a:buChar char="p"/>
            </a:pPr>
            <a:r>
              <a:rPr sz="2800" b="1">
                <a:solidFill>
                  <a:schemeClr val="tx1"/>
                </a:solidFill>
                <a:latin typeface="微软雅黑" charset="0"/>
                <a:ea typeface="微软雅黑" charset="0"/>
              </a:rPr>
              <a:t> 锥体外系运动障碍</a:t>
            </a:r>
            <a:endParaRPr lang="ko-KR" altLang="en-US" sz="2800" b="1">
              <a:solidFill>
                <a:schemeClr val="tx1"/>
              </a:solidFill>
              <a:latin typeface="微软雅黑" charset="0"/>
              <a:ea typeface="微软雅黑" charset="0"/>
            </a:endParaRPr>
          </a:p>
          <a:p>
            <a:pPr marL="342900" indent="-342900" algn="l" defTabSz="914400" eaLnBrk="1" fontAlgn="base" hangingPunct="1">
              <a:lnSpc>
                <a:spcPct val="150000"/>
              </a:lnSpc>
              <a:spcBef>
                <a:spcPts val="700"/>
              </a:spcBef>
              <a:spcAft>
                <a:spcPts val="0"/>
              </a:spcAft>
              <a:buFont typeface="Wingdings"/>
              <a:buChar char="p"/>
            </a:pPr>
            <a:r>
              <a:rPr sz="2800" b="1">
                <a:solidFill>
                  <a:schemeClr val="tx1"/>
                </a:solidFill>
                <a:latin typeface="微软雅黑" charset="0"/>
                <a:ea typeface="微软雅黑" charset="0"/>
              </a:rPr>
              <a:t> 严重肌萎缩&amp;肌束颤动</a:t>
            </a:r>
            <a:endParaRPr lang="ko-KR" altLang="en-US" sz="2600" b="1">
              <a:solidFill>
                <a:schemeClr val="tx1"/>
              </a:solidFill>
              <a:latin typeface="微软雅黑" charset="0"/>
              <a:ea typeface="微软雅黑"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6535"/>
    </mc:Choice>
    <mc:Fallback xmlns="">
      <p:transition spd="slow" advTm="3653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lang="zh-CN" altLang="en-US" sz="4000" b="1">
                <a:latin typeface="微软雅黑" charset="0"/>
                <a:ea typeface="微软雅黑" charset="0"/>
              </a:rPr>
              <a:t>临床分型 Ⅰ</a:t>
            </a:r>
            <a:endParaRPr lang="ko-KR" altLang="en-US" sz="4000" b="1">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pic>
        <p:nvPicPr>
          <p:cNvPr id="36" name="图片 35" descr="C:/Users/芋头/AppData/Roaming/JisuOffice/ETemp/12236_12507544/fImage25513914273.png"/>
          <p:cNvPicPr>
            <a:picLocks/>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354445" y="2877820"/>
            <a:ext cx="5039360" cy="2261235"/>
          </a:xfrm>
          <a:prstGeom prst="rect">
            <a:avLst/>
          </a:prstGeom>
          <a:noFill/>
          <a:ln w="0">
            <a:noFill/>
            <a:prstDash/>
          </a:ln>
        </p:spPr>
      </p:pic>
      <p:sp>
        <p:nvSpPr>
          <p:cNvPr id="37" name="文本框 36"/>
          <p:cNvSpPr txBox="1">
            <a:spLocks/>
          </p:cNvSpPr>
          <p:nvPr/>
        </p:nvSpPr>
        <p:spPr>
          <a:xfrm>
            <a:off x="587375" y="2063750"/>
            <a:ext cx="5271135" cy="3656965"/>
          </a:xfrm>
          <a:prstGeom prst="rect">
            <a:avLst/>
          </a:prstGeom>
          <a:noFill/>
        </p:spPr>
        <p:txBody>
          <a:bodyPr vert="horz" wrap="square" lIns="0" tIns="0" rIns="0" bIns="0" anchor="t">
            <a:noAutofit/>
          </a:bodyPr>
          <a:lstStyle/>
          <a:p>
            <a:pPr marL="342900" indent="-342900" algn="l" defTabSz="914400" eaLnBrk="1" fontAlgn="base" hangingPunct="1">
              <a:lnSpc>
                <a:spcPct val="150000"/>
              </a:lnSpc>
              <a:spcBef>
                <a:spcPts val="700"/>
              </a:spcBef>
              <a:spcAft>
                <a:spcPts val="0"/>
              </a:spcAft>
              <a:buFont typeface="Wingdings"/>
              <a:buChar char="p"/>
            </a:pPr>
            <a:r>
              <a:rPr sz="2800" b="1">
                <a:solidFill>
                  <a:schemeClr val="tx1"/>
                </a:solidFill>
                <a:latin typeface="微软雅黑" charset="0"/>
                <a:ea typeface="微软雅黑" charset="0"/>
              </a:rPr>
              <a:t> 复发-缓解型（relapsing remitting,R-R）</a:t>
            </a:r>
            <a:endParaRPr lang="ko-KR" altLang="en-US" sz="28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Clr>
                <a:srgbClr val="FF0000"/>
              </a:buClr>
              <a:buFont typeface="Wingdings"/>
              <a:buChar char="Ø"/>
            </a:pPr>
            <a:r>
              <a:rPr sz="2400" b="1">
                <a:solidFill>
                  <a:srgbClr val="FF0000"/>
                </a:solidFill>
                <a:latin typeface="微软雅黑" charset="0"/>
                <a:ea typeface="微软雅黑" charset="0"/>
              </a:rPr>
              <a:t>临床最常见，约占85%</a:t>
            </a:r>
            <a:endParaRPr lang="ko-KR" altLang="en-US" sz="2400" b="1">
              <a:solidFill>
                <a:srgbClr val="FF0000"/>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疾病早期出现多次复发和缓解，可急性发病或病情恶化，之后可以恢复，但遗留神经功能缺损，总趋势恶化</a:t>
            </a:r>
            <a:endParaRPr lang="ko-KR" altLang="en-US" sz="1800">
              <a:solidFill>
                <a:schemeClr val="tx1"/>
              </a:solidFill>
              <a:latin typeface="Calibri" charset="0"/>
              <a:ea typeface="宋体"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0580"/>
    </mc:Choice>
    <mc:Fallback xmlns="">
      <p:transition spd="slow" advTm="5058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E39BDDB-4262-4E55-83A5-88CB2D2A641D}"/>
              </a:ext>
            </a:extLst>
          </p:cNvPr>
          <p:cNvSpPr/>
          <p:nvPr/>
        </p:nvSpPr>
        <p:spPr>
          <a:xfrm>
            <a:off x="3648075" y="2402205"/>
            <a:ext cx="5200650" cy="2053590"/>
          </a:xfrm>
          <a:prstGeom prst="roundRect">
            <a:avLst/>
          </a:prstGeom>
          <a:solidFill>
            <a:srgbClr val="C64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628D6200-73FC-4EF6-B6D1-DEEB9D478135}"/>
              </a:ext>
            </a:extLst>
          </p:cNvPr>
          <p:cNvSpPr txBox="1"/>
          <p:nvPr/>
        </p:nvSpPr>
        <p:spPr>
          <a:xfrm>
            <a:off x="5490845" y="2987040"/>
            <a:ext cx="1210310" cy="708025"/>
          </a:xfrm>
          <a:prstGeom prst="rect">
            <a:avLst/>
          </a:prstGeom>
          <a:noFill/>
        </p:spPr>
        <p:txBody>
          <a:bodyPr wrap="non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概述</a:t>
            </a:r>
          </a:p>
        </p:txBody>
      </p:sp>
      <p:cxnSp>
        <p:nvCxnSpPr>
          <p:cNvPr id="4" name="直接连接符 3">
            <a:extLst>
              <a:ext uri="{FF2B5EF4-FFF2-40B4-BE49-F238E27FC236}">
                <a16:creationId xmlns:a16="http://schemas.microsoft.com/office/drawing/2014/main" id="{DB0AEA7D-B0A1-4E3A-B8AD-0B03B7AF766C}"/>
              </a:ext>
            </a:extLst>
          </p:cNvPr>
          <p:cNvCxnSpPr>
            <a:cxnSpLocks/>
          </p:cNvCxnSpPr>
          <p:nvPr/>
        </p:nvCxnSpPr>
        <p:spPr>
          <a:xfrm>
            <a:off x="4220210" y="3798570"/>
            <a:ext cx="41078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219554"/>
      </p:ext>
    </p:extLst>
  </p:cSld>
  <p:clrMapOvr>
    <a:masterClrMapping/>
  </p:clrMapOvr>
  <mc:AlternateContent xmlns:mc="http://schemas.openxmlformats.org/markup-compatibility/2006" xmlns:p14="http://schemas.microsoft.com/office/powerpoint/2010/main">
    <mc:Choice Requires="p14">
      <p:transition spd="slow" p14:dur="2000" advTm="5691"/>
    </mc:Choice>
    <mc:Fallback xmlns="">
      <p:transition spd="slow" advTm="569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lang="zh-CN" altLang="en-US" sz="4000" b="1">
                <a:latin typeface="微软雅黑" charset="0"/>
                <a:ea typeface="微软雅黑" charset="0"/>
              </a:rPr>
              <a:t>临床分型 Ⅱ</a:t>
            </a:r>
            <a:endParaRPr lang="ko-KR" altLang="en-US" sz="4000" b="1">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7" name="文本框 36"/>
          <p:cNvSpPr txBox="1">
            <a:spLocks/>
          </p:cNvSpPr>
          <p:nvPr/>
        </p:nvSpPr>
        <p:spPr>
          <a:xfrm>
            <a:off x="587375" y="2635250"/>
            <a:ext cx="5271135" cy="2457450"/>
          </a:xfrm>
          <a:prstGeom prst="rect">
            <a:avLst/>
          </a:prstGeom>
          <a:noFill/>
        </p:spPr>
        <p:txBody>
          <a:bodyPr vert="horz" wrap="square" lIns="0" tIns="0" rIns="0" bIns="0" anchor="t">
            <a:noAutofit/>
          </a:bodyPr>
          <a:lstStyle/>
          <a:p>
            <a:pPr marL="342900" indent="-342900" algn="l" defTabSz="914400" eaLnBrk="1" fontAlgn="base" hangingPunct="1">
              <a:lnSpc>
                <a:spcPct val="150000"/>
              </a:lnSpc>
              <a:spcBef>
                <a:spcPts val="700"/>
              </a:spcBef>
              <a:spcAft>
                <a:spcPts val="0"/>
              </a:spcAft>
              <a:buFont typeface="Wingdings"/>
              <a:buChar char="p"/>
            </a:pPr>
            <a:r>
              <a:rPr sz="2800" b="1">
                <a:solidFill>
                  <a:schemeClr val="tx1"/>
                </a:solidFill>
                <a:latin typeface="微软雅黑" charset="0"/>
                <a:ea typeface="微软雅黑" charset="0"/>
              </a:rPr>
              <a:t> 继发进展型</a:t>
            </a:r>
            <a:endParaRPr lang="ko-KR" altLang="en-US" sz="28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占50%</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由缓解-复发型演进而来，缓慢进展，无缓解期</a:t>
            </a:r>
            <a:endParaRPr lang="ko-KR" altLang="en-US" sz="1800">
              <a:solidFill>
                <a:schemeClr val="tx1"/>
              </a:solidFill>
              <a:latin typeface="Calibri" charset="0"/>
              <a:ea typeface="宋体" charset="0"/>
            </a:endParaRPr>
          </a:p>
        </p:txBody>
      </p:sp>
      <p:pic>
        <p:nvPicPr>
          <p:cNvPr id="38" name="图片 37" descr="C:/Users/芋头/AppData/Roaming/JisuOffice/ETemp/12236_12507544/fImage45214002438.png"/>
          <p:cNvPicPr>
            <a:picLocks/>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257290" y="2934335"/>
            <a:ext cx="5046980" cy="2159635"/>
          </a:xfrm>
          <a:prstGeom prst="rect">
            <a:avLst/>
          </a:prstGeom>
          <a:noFill/>
          <a:ln w="0">
            <a:noFill/>
            <a:prstDash/>
          </a:ln>
        </p:spPr>
      </p:pic>
    </p:spTree>
  </p:cSld>
  <p:clrMapOvr>
    <a:masterClrMapping/>
  </p:clrMapOvr>
  <mc:AlternateContent xmlns:mc="http://schemas.openxmlformats.org/markup-compatibility/2006" xmlns:p14="http://schemas.microsoft.com/office/powerpoint/2010/main">
    <mc:Choice Requires="p14">
      <p:transition spd="slow" p14:dur="2000" advTm="24110"/>
    </mc:Choice>
    <mc:Fallback xmlns="">
      <p:transition spd="slow" advTm="2411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lang="zh-CN" altLang="en-US" sz="4000" b="1">
                <a:latin typeface="微软雅黑" charset="0"/>
                <a:ea typeface="微软雅黑" charset="0"/>
              </a:rPr>
              <a:t>临床分型 Ⅲ</a:t>
            </a:r>
            <a:endParaRPr lang="ko-KR" altLang="en-US" sz="4000" b="1">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7" name="文本框 36"/>
          <p:cNvSpPr txBox="1">
            <a:spLocks/>
          </p:cNvSpPr>
          <p:nvPr/>
        </p:nvSpPr>
        <p:spPr>
          <a:xfrm>
            <a:off x="936625" y="2730500"/>
            <a:ext cx="5271135" cy="1903730"/>
          </a:xfrm>
          <a:prstGeom prst="rect">
            <a:avLst/>
          </a:prstGeom>
          <a:noFill/>
        </p:spPr>
        <p:txBody>
          <a:bodyPr vert="horz" wrap="square" lIns="0" tIns="0" rIns="0" bIns="0" anchor="t">
            <a:noAutofit/>
          </a:bodyPr>
          <a:lstStyle/>
          <a:p>
            <a:pPr marL="342900" indent="-342900" algn="l" defTabSz="914400" eaLnBrk="1" fontAlgn="base" hangingPunct="1">
              <a:lnSpc>
                <a:spcPct val="150000"/>
              </a:lnSpc>
              <a:spcBef>
                <a:spcPts val="700"/>
              </a:spcBef>
              <a:spcAft>
                <a:spcPts val="0"/>
              </a:spcAft>
              <a:buFont typeface="Wingdings"/>
              <a:buChar char="p"/>
            </a:pPr>
            <a:r>
              <a:rPr sz="2800" b="1">
                <a:solidFill>
                  <a:schemeClr val="tx1"/>
                </a:solidFill>
                <a:latin typeface="微软雅黑" charset="0"/>
                <a:ea typeface="微软雅黑" charset="0"/>
              </a:rPr>
              <a:t> 原发进展型</a:t>
            </a:r>
            <a:endParaRPr lang="ko-KR" altLang="en-US" sz="28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10%</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病程缓慢进展，无缓解期</a:t>
            </a:r>
            <a:endParaRPr lang="ko-KR" altLang="en-US" sz="1800">
              <a:solidFill>
                <a:schemeClr val="tx1"/>
              </a:solidFill>
              <a:latin typeface="Calibri" charset="0"/>
              <a:ea typeface="宋体" charset="0"/>
            </a:endParaRPr>
          </a:p>
        </p:txBody>
      </p:sp>
      <p:pic>
        <p:nvPicPr>
          <p:cNvPr id="38" name="图片 37" descr="C:/Users/芋头/AppData/Roaming/JisuOffice/ETemp/12236_12507544/fImage52214082487.png"/>
          <p:cNvPicPr>
            <a:picLocks/>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5989320" y="2475230"/>
            <a:ext cx="5039360" cy="2159635"/>
          </a:xfrm>
          <a:prstGeom prst="rect">
            <a:avLst/>
          </a:prstGeom>
          <a:solidFill>
            <a:schemeClr val="hlink">
              <a:alpha val="77715"/>
            </a:schemeClr>
          </a:solidFill>
          <a:ln w="0">
            <a:noFill/>
            <a:prstDash/>
          </a:ln>
        </p:spPr>
      </p:pic>
    </p:spTree>
  </p:cSld>
  <p:clrMapOvr>
    <a:masterClrMapping/>
  </p:clrMapOvr>
  <mc:AlternateContent xmlns:mc="http://schemas.openxmlformats.org/markup-compatibility/2006" xmlns:p14="http://schemas.microsoft.com/office/powerpoint/2010/main">
    <mc:Choice Requires="p14">
      <p:transition spd="slow" p14:dur="2000" advTm="25544"/>
    </mc:Choice>
    <mc:Fallback xmlns="">
      <p:transition spd="slow" advTm="2554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lang="zh-CN" altLang="en-US" sz="4000" b="1">
                <a:latin typeface="微软雅黑" charset="0"/>
                <a:ea typeface="微软雅黑" charset="0"/>
              </a:rPr>
              <a:t>临床分型 Ⅳ</a:t>
            </a:r>
            <a:endParaRPr lang="ko-KR" altLang="en-US" sz="4000" b="1">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7" name="文本框 36"/>
          <p:cNvSpPr txBox="1">
            <a:spLocks/>
          </p:cNvSpPr>
          <p:nvPr/>
        </p:nvSpPr>
        <p:spPr>
          <a:xfrm>
            <a:off x="936625" y="2730500"/>
            <a:ext cx="5271135" cy="1903730"/>
          </a:xfrm>
          <a:prstGeom prst="rect">
            <a:avLst/>
          </a:prstGeom>
          <a:noFill/>
        </p:spPr>
        <p:txBody>
          <a:bodyPr vert="horz" wrap="square" lIns="0" tIns="0" rIns="0" bIns="0" anchor="t">
            <a:noAutofit/>
          </a:bodyPr>
          <a:lstStyle/>
          <a:p>
            <a:pPr marL="342900" indent="-342900" algn="l" defTabSz="914400" eaLnBrk="1" fontAlgn="base" hangingPunct="1">
              <a:lnSpc>
                <a:spcPct val="150000"/>
              </a:lnSpc>
              <a:spcBef>
                <a:spcPts val="700"/>
              </a:spcBef>
              <a:spcAft>
                <a:spcPts val="0"/>
              </a:spcAft>
              <a:buFont typeface="Wingdings"/>
              <a:buChar char="p"/>
            </a:pPr>
            <a:r>
              <a:rPr sz="2800" b="1">
                <a:solidFill>
                  <a:schemeClr val="tx1"/>
                </a:solidFill>
                <a:latin typeface="微软雅黑" charset="0"/>
                <a:ea typeface="微软雅黑" charset="0"/>
              </a:rPr>
              <a:t> 进展复发型</a:t>
            </a:r>
            <a:endParaRPr lang="ko-KR" altLang="en-US" sz="28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占5%</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急性起病进展快，短期内死亡</a:t>
            </a:r>
            <a:endParaRPr lang="ko-KR" altLang="en-US" sz="1800">
              <a:solidFill>
                <a:schemeClr val="tx1"/>
              </a:solidFill>
              <a:latin typeface="Calibri" charset="0"/>
              <a:ea typeface="宋体" charset="0"/>
            </a:endParaRPr>
          </a:p>
        </p:txBody>
      </p:sp>
      <p:pic>
        <p:nvPicPr>
          <p:cNvPr id="38" name="图片 37" descr="C:/Users/芋头/AppData/Roaming/JisuOffice/ETemp/12236_12507544/fImage32914162243.png"/>
          <p:cNvPicPr>
            <a:picLocks/>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100445" y="2473960"/>
            <a:ext cx="5039360" cy="2159635"/>
          </a:xfrm>
          <a:prstGeom prst="rect">
            <a:avLst/>
          </a:prstGeom>
          <a:solidFill>
            <a:schemeClr val="hlink"/>
          </a:solidFill>
          <a:ln w="0">
            <a:noFill/>
            <a:prstDash/>
          </a:ln>
        </p:spPr>
      </p:pic>
    </p:spTree>
  </p:cSld>
  <p:clrMapOvr>
    <a:masterClrMapping/>
  </p:clrMapOvr>
  <mc:AlternateContent xmlns:mc="http://schemas.openxmlformats.org/markup-compatibility/2006" xmlns:p14="http://schemas.microsoft.com/office/powerpoint/2010/main">
    <mc:Choice Requires="p14">
      <p:transition spd="slow" p14:dur="2000" advTm="30841"/>
    </mc:Choice>
    <mc:Fallback xmlns="">
      <p:transition spd="slow" advTm="3084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a:latin typeface="微软雅黑" charset="0"/>
                <a:ea typeface="微软雅黑" charset="0"/>
              </a:rPr>
              <a:t>                          </a:t>
            </a:r>
            <a:r>
              <a:rPr lang="zh-CN" altLang="en-US" sz="4000" b="1">
                <a:latin typeface="微软雅黑" charset="0"/>
                <a:ea typeface="微软雅黑" charset="0"/>
              </a:rPr>
              <a:t>辅助检查</a:t>
            </a:r>
            <a:endParaRPr lang="ko-KR" altLang="en-US" sz="4000" b="1">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6" name="文本框 35"/>
          <p:cNvSpPr txBox="1">
            <a:spLocks/>
          </p:cNvSpPr>
          <p:nvPr/>
        </p:nvSpPr>
        <p:spPr>
          <a:xfrm>
            <a:off x="2794000" y="3143250"/>
            <a:ext cx="7033260" cy="1183005"/>
          </a:xfrm>
          <a:prstGeom prst="rect">
            <a:avLst/>
          </a:prstGeom>
          <a:noFill/>
          <a:ln w="0" cap="flat" cmpd="sng">
            <a:solidFill>
              <a:srgbClr val="FF0000">
                <a:alpha val="100000"/>
              </a:srgbClr>
            </a:solidFill>
            <a:prstDash val="solid"/>
          </a:ln>
        </p:spPr>
        <p:txBody>
          <a:bodyPr vert="horz" wrap="square" lIns="0" tIns="0" rIns="0" bIns="0" anchor="t">
            <a:noAutofit/>
          </a:bodyPr>
          <a:lstStyle/>
          <a:p>
            <a:pPr marL="0" indent="0" algn="ctr" defTabSz="914400" eaLnBrk="1" fontAlgn="base" hangingPunct="1">
              <a:lnSpc>
                <a:spcPct val="150000"/>
              </a:lnSpc>
              <a:spcBef>
                <a:spcPts val="600"/>
              </a:spcBef>
              <a:spcAft>
                <a:spcPts val="0"/>
              </a:spcAft>
              <a:buFontTx/>
              <a:buNone/>
            </a:pPr>
            <a:r>
              <a:rPr sz="2400" b="1">
                <a:solidFill>
                  <a:srgbClr val="C00000"/>
                </a:solidFill>
                <a:latin typeface="微软雅黑" charset="0"/>
                <a:ea typeface="微软雅黑" charset="0"/>
              </a:rPr>
              <a:t>脑脊液检查、磁共振成像和诱发电位三项检查</a:t>
            </a:r>
            <a:endParaRPr lang="ko-KR" altLang="en-US" sz="2400" b="1">
              <a:solidFill>
                <a:srgbClr val="C00000"/>
              </a:solidFill>
              <a:latin typeface="微软雅黑" charset="0"/>
              <a:ea typeface="微软雅黑" charset="0"/>
            </a:endParaRPr>
          </a:p>
          <a:p>
            <a:pPr marL="0" indent="0" algn="ctr" defTabSz="914400" eaLnBrk="1" fontAlgn="base" hangingPunct="1">
              <a:lnSpc>
                <a:spcPct val="150000"/>
              </a:lnSpc>
              <a:spcBef>
                <a:spcPts val="600"/>
              </a:spcBef>
              <a:spcAft>
                <a:spcPts val="0"/>
              </a:spcAft>
              <a:buFontTx/>
              <a:buNone/>
            </a:pPr>
            <a:r>
              <a:rPr sz="2400" b="1">
                <a:solidFill>
                  <a:srgbClr val="C00000"/>
                </a:solidFill>
                <a:latin typeface="微软雅黑" charset="0"/>
                <a:ea typeface="微软雅黑" charset="0"/>
              </a:rPr>
              <a:t>对多发性硬化的诊断具有重要意义。</a:t>
            </a:r>
            <a:endParaRPr lang="ko-KR" altLang="en-US" sz="1800">
              <a:latin typeface="Calibri" charset="0"/>
              <a:ea typeface="宋体"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3319"/>
    </mc:Choice>
    <mc:Fallback xmlns="">
      <p:transition spd="slow" advTm="1331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a:solidFill>
                  <a:schemeClr val="tx1"/>
                </a:solidFill>
                <a:latin typeface="微软雅黑" charset="0"/>
                <a:ea typeface="微软雅黑" charset="0"/>
              </a:rPr>
              <a:t>                    </a:t>
            </a:r>
            <a:r>
              <a:rPr lang="zh-CN" altLang="en-US" sz="4000" b="1">
                <a:latin typeface="微软雅黑" charset="0"/>
                <a:ea typeface="微软雅黑" charset="0"/>
              </a:rPr>
              <a:t>辅助检查-</a:t>
            </a:r>
            <a:r>
              <a:rPr lang="zh-CN" altLang="en-US" sz="3600" b="1">
                <a:latin typeface="微软雅黑" charset="0"/>
                <a:ea typeface="微软雅黑" charset="0"/>
              </a:rPr>
              <a:t>脑脊液检查</a:t>
            </a:r>
            <a:endParaRPr lang="ko-KR" altLang="en-US" sz="4000" b="1">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85570" y="1924050"/>
            <a:ext cx="8632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254000" indent="-254000" algn="l" defTabSz="914400" eaLnBrk="1" fontAlgn="base" hangingPunct="1">
              <a:lnSpc>
                <a:spcPct val="150000"/>
              </a:lnSpc>
              <a:spcBef>
                <a:spcPts val="700"/>
              </a:spcBef>
              <a:spcAft>
                <a:spcPts val="0"/>
              </a:spcAft>
              <a:buClr>
                <a:srgbClr val="FF0000"/>
              </a:buClr>
              <a:buFont typeface="Wingdings"/>
              <a:buChar char="§"/>
            </a:pPr>
            <a:r>
              <a:rPr sz="2800" b="1">
                <a:solidFill>
                  <a:srgbClr val="FF0000"/>
                </a:solidFill>
                <a:latin typeface="微软雅黑" charset="0"/>
                <a:ea typeface="微软雅黑" charset="0"/>
              </a:rPr>
              <a:t>CSF单个核细胞(MNC) </a:t>
            </a:r>
            <a:endParaRPr lang="ko-KR" altLang="en-US" sz="2800" b="1">
              <a:solidFill>
                <a:srgbClr val="FF0000"/>
              </a:solidFill>
              <a:latin typeface="微软雅黑" charset="0"/>
              <a:ea typeface="微软雅黑" charset="0"/>
            </a:endParaRPr>
          </a:p>
          <a:p>
            <a:pPr marL="254000" indent="-254000" algn="l" defTabSz="914400" eaLnBrk="1" fontAlgn="base" hangingPunct="1">
              <a:lnSpc>
                <a:spcPct val="150000"/>
              </a:lnSpc>
              <a:spcBef>
                <a:spcPts val="700"/>
              </a:spcBef>
              <a:spcAft>
                <a:spcPts val="0"/>
              </a:spcAft>
              <a:buFont typeface="Wingdings"/>
              <a:buChar char="Ø"/>
            </a:pPr>
            <a:r>
              <a:rPr sz="2400" b="1">
                <a:solidFill>
                  <a:schemeClr val="tx1"/>
                </a:solidFill>
                <a:latin typeface="微软雅黑" charset="0"/>
                <a:ea typeface="微软雅黑" charset="0"/>
              </a:rPr>
              <a:t>轻度增多或正常(一般&lt;15×106/L)</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约1/3急性起病或恶化病例可轻中度增多</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u="sng">
                <a:solidFill>
                  <a:schemeClr val="tx1"/>
                </a:solidFill>
                <a:latin typeface="微软雅黑" charset="0"/>
                <a:ea typeface="微软雅黑" charset="0"/>
              </a:rPr>
              <a:t>通常不大于50×10 6/L</a:t>
            </a:r>
            <a:endParaRPr lang="ko-KR" altLang="en-US" sz="2400" b="1" u="sng">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u="sng">
                <a:solidFill>
                  <a:schemeClr val="tx1"/>
                </a:solidFill>
                <a:latin typeface="微软雅黑" charset="0"/>
                <a:ea typeface="微软雅黑" charset="0"/>
              </a:rPr>
              <a:t>大于此值应考虑其他疾病而非MS</a:t>
            </a:r>
            <a:endParaRPr lang="ko-KR" altLang="en-US" sz="2400" b="1" u="sng">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约40%MS病例CSF-Pr轻度增高</a:t>
            </a:r>
            <a:endParaRPr lang="ko-KR" altLang="en-US" sz="2800">
              <a:solidFill>
                <a:schemeClr val="tx1"/>
              </a:solidFill>
              <a:latin typeface="Arial" charset="0"/>
              <a:ea typeface="宋体"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9202"/>
    </mc:Choice>
    <mc:Fallback xmlns="">
      <p:transition spd="slow" advTm="3920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a:solidFill>
                  <a:schemeClr val="tx1"/>
                </a:solidFill>
                <a:latin typeface="微软雅黑" charset="0"/>
                <a:ea typeface="微软雅黑" charset="0"/>
              </a:rPr>
              <a:t>                    </a:t>
            </a:r>
            <a:r>
              <a:rPr lang="zh-CN" altLang="en-US" sz="4000" b="1">
                <a:latin typeface="微软雅黑" charset="0"/>
                <a:ea typeface="微软雅黑" charset="0"/>
              </a:rPr>
              <a:t>辅助检查-</a:t>
            </a:r>
            <a:r>
              <a:rPr lang="zh-CN" altLang="en-US" sz="3600" b="1">
                <a:latin typeface="微软雅黑" charset="0"/>
                <a:ea typeface="微软雅黑" charset="0"/>
              </a:rPr>
              <a:t>脑脊液检查</a:t>
            </a:r>
            <a:endParaRPr lang="ko-KR" altLang="en-US" sz="4000" b="1">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083945" y="2130425"/>
            <a:ext cx="6362065"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254000" indent="-254000" algn="l" defTabSz="914400" eaLnBrk="1" fontAlgn="base" hangingPunct="1">
              <a:lnSpc>
                <a:spcPct val="150000"/>
              </a:lnSpc>
              <a:spcBef>
                <a:spcPts val="700"/>
              </a:spcBef>
              <a:spcAft>
                <a:spcPts val="0"/>
              </a:spcAft>
              <a:buClr>
                <a:srgbClr val="C00000"/>
              </a:buClr>
              <a:buFont typeface="Wingdings"/>
              <a:buChar char="§"/>
            </a:pPr>
            <a:r>
              <a:rPr sz="2800" b="1">
                <a:solidFill>
                  <a:srgbClr val="C00000"/>
                </a:solidFill>
                <a:latin typeface="微软雅黑" charset="0"/>
                <a:ea typeface="微软雅黑" charset="0"/>
              </a:rPr>
              <a:t>IgG鞘内合成检测</a:t>
            </a:r>
            <a:endParaRPr lang="ko-KR" altLang="en-US" sz="2800" b="1">
              <a:solidFill>
                <a:schemeClr val="tx1"/>
              </a:solidFill>
              <a:latin typeface="微软雅黑" charset="0"/>
              <a:ea typeface="微软雅黑" charset="0"/>
            </a:endParaRPr>
          </a:p>
          <a:p>
            <a:pPr marL="342900" indent="-342900" algn="l" defTabSz="914400" eaLnBrk="1" fontAlgn="base" hangingPunct="1">
              <a:lnSpc>
                <a:spcPct val="150000"/>
              </a:lnSpc>
              <a:spcBef>
                <a:spcPts val="700"/>
              </a:spcBef>
              <a:spcAft>
                <a:spcPts val="0"/>
              </a:spcAft>
              <a:buFont typeface="Wingdings"/>
              <a:buChar char="Ø"/>
            </a:pPr>
            <a:r>
              <a:rPr sz="2400" b="1">
                <a:solidFill>
                  <a:schemeClr val="tx1"/>
                </a:solidFill>
                <a:latin typeface="微软雅黑" charset="0"/>
                <a:ea typeface="微软雅黑" charset="0"/>
              </a:rPr>
              <a:t>MS的CSF-IgG增高主要为CNS内合成</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u="sng">
                <a:solidFill>
                  <a:schemeClr val="tx1"/>
                </a:solidFill>
                <a:latin typeface="微软雅黑" charset="0"/>
                <a:ea typeface="微软雅黑" charset="0"/>
              </a:rPr>
              <a:t>同时检测CSF 或 S-CSF-OB(+), S-OB(－)</a:t>
            </a:r>
            <a:endParaRPr lang="ko-KR" altLang="en-US" sz="2400" b="1" u="sng">
              <a:solidFill>
                <a:schemeClr val="tx1"/>
              </a:solidFill>
              <a:latin typeface="微软雅黑" charset="0"/>
              <a:ea typeface="微软雅黑" charset="0"/>
            </a:endParaRPr>
          </a:p>
          <a:p>
            <a:pPr marL="0" indent="0" algn="l" defTabSz="914400" eaLnBrk="1" fontAlgn="base" hangingPunct="1">
              <a:lnSpc>
                <a:spcPct val="150000"/>
              </a:lnSpc>
              <a:spcBef>
                <a:spcPts val="600"/>
              </a:spcBef>
              <a:spcAft>
                <a:spcPts val="0"/>
              </a:spcAft>
              <a:buFontTx/>
              <a:buNone/>
            </a:pPr>
            <a:r>
              <a:rPr sz="2400" b="1" u="sng">
                <a:solidFill>
                  <a:schemeClr val="tx1"/>
                </a:solidFill>
                <a:latin typeface="微软雅黑" charset="0"/>
                <a:ea typeface="微软雅黑" charset="0"/>
              </a:rPr>
              <a:t>   才支持MS诊断</a:t>
            </a:r>
            <a:endParaRPr lang="ko-KR" altLang="en-US" sz="2800">
              <a:solidFill>
                <a:schemeClr val="tx1"/>
              </a:solidFill>
              <a:latin typeface="Arial" charset="0"/>
              <a:ea typeface="宋体" charset="0"/>
              <a:cs typeface="+mn-cs"/>
            </a:endParaRPr>
          </a:p>
        </p:txBody>
      </p:sp>
      <p:pic>
        <p:nvPicPr>
          <p:cNvPr id="36" name="图片 35" descr="C:/Users/芋头/AppData/Roaming/JisuOffice/ETemp/12236_12507544/fImage532461434115.jpeg"/>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447279" y="1819275"/>
            <a:ext cx="3924300" cy="384873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71050"/>
    </mc:Choice>
    <mc:Fallback xmlns="">
      <p:transition spd="slow" advTm="7105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a:solidFill>
                  <a:schemeClr val="tx1"/>
                </a:solidFill>
                <a:latin typeface="微软雅黑" charset="0"/>
                <a:ea typeface="微软雅黑" charset="0"/>
              </a:rPr>
              <a:t>                    </a:t>
            </a:r>
            <a:r>
              <a:rPr lang="zh-CN" altLang="en-US" sz="4000" b="1">
                <a:latin typeface="微软雅黑" charset="0"/>
                <a:ea typeface="微软雅黑" charset="0"/>
              </a:rPr>
              <a:t>辅助检查-</a:t>
            </a:r>
            <a:r>
              <a:rPr lang="zh-CN" altLang="en-US" sz="3600" b="1">
                <a:latin typeface="微软雅黑" charset="0"/>
                <a:ea typeface="微软雅黑" charset="0"/>
              </a:rPr>
              <a:t>诱发电位检查</a:t>
            </a:r>
            <a:endParaRPr lang="ko-KR" altLang="en-US" sz="4000" b="1">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925195" y="1511300"/>
            <a:ext cx="93306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254000" indent="-254000" algn="l" defTabSz="914400" eaLnBrk="1" fontAlgn="base" hangingPunct="1">
              <a:lnSpc>
                <a:spcPct val="150000"/>
              </a:lnSpc>
              <a:spcBef>
                <a:spcPts val="700"/>
              </a:spcBef>
              <a:spcAft>
                <a:spcPts val="0"/>
              </a:spcAft>
              <a:buClr>
                <a:srgbClr val="C00000"/>
              </a:buClr>
              <a:buFont typeface="Wingdings"/>
              <a:buChar char="§"/>
            </a:pPr>
            <a:r>
              <a:rPr sz="2600" b="1">
                <a:solidFill>
                  <a:srgbClr val="C00000"/>
                </a:solidFill>
                <a:latin typeface="微软雅黑" charset="0"/>
                <a:ea typeface="微软雅黑" charset="0"/>
              </a:rPr>
              <a:t>MS脱髓鞘病变使神经传导速度减慢，潜伏期延长, 波幅降低</a:t>
            </a:r>
            <a:endParaRPr lang="ko-KR" altLang="en-US" sz="2600" b="1">
              <a:solidFill>
                <a:srgbClr val="C00000"/>
              </a:solidFill>
              <a:latin typeface="微软雅黑" charset="0"/>
              <a:ea typeface="微软雅黑" charset="0"/>
            </a:endParaRPr>
          </a:p>
          <a:p>
            <a:pPr marL="254000" indent="-254000" algn="l" defTabSz="914400" eaLnBrk="1" fontAlgn="base" hangingPunct="1">
              <a:lnSpc>
                <a:spcPct val="150000"/>
              </a:lnSpc>
              <a:spcBef>
                <a:spcPts val="700"/>
              </a:spcBef>
              <a:spcAft>
                <a:spcPts val="0"/>
              </a:spcAft>
              <a:buClr>
                <a:srgbClr val="C00000"/>
              </a:buClr>
              <a:buFont typeface="Wingdings"/>
              <a:buChar char="§"/>
            </a:pPr>
            <a:endParaRPr lang="ko-KR" altLang="en-US" sz="2600" b="1">
              <a:solidFill>
                <a:schemeClr val="tx1"/>
              </a:solidFill>
              <a:latin typeface="微软雅黑" charset="0"/>
              <a:ea typeface="微软雅黑" charset="0"/>
            </a:endParaRPr>
          </a:p>
          <a:p>
            <a:pPr marL="342900" indent="-342900" algn="l" defTabSz="914400" eaLnBrk="1" fontAlgn="base" hangingPunct="1">
              <a:lnSpc>
                <a:spcPct val="150000"/>
              </a:lnSpc>
              <a:spcBef>
                <a:spcPts val="700"/>
              </a:spcBef>
              <a:spcAft>
                <a:spcPts val="0"/>
              </a:spcAft>
              <a:buFont typeface="Wingdings"/>
              <a:buChar char="Ø"/>
            </a:pPr>
            <a:r>
              <a:rPr sz="2800">
                <a:solidFill>
                  <a:schemeClr val="tx1"/>
                </a:solidFill>
                <a:latin typeface="微软雅黑" charset="0"/>
                <a:ea typeface="微软雅黑" charset="0"/>
              </a:rPr>
              <a:t> </a:t>
            </a:r>
            <a:r>
              <a:rPr sz="2400" b="1">
                <a:solidFill>
                  <a:schemeClr val="tx1"/>
                </a:solidFill>
                <a:latin typeface="微软雅黑" charset="0"/>
                <a:ea typeface="微软雅黑" charset="0"/>
              </a:rPr>
              <a:t>视觉诱发电位(VEP)</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 脑干听觉诱发电位(BAEP)</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 体感诱发电位(SEP)</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Ø"/>
            </a:pPr>
            <a:r>
              <a:rPr sz="2400" b="1">
                <a:solidFill>
                  <a:schemeClr val="tx1"/>
                </a:solidFill>
                <a:latin typeface="微软雅黑" charset="0"/>
                <a:ea typeface="微软雅黑" charset="0"/>
              </a:rPr>
              <a:t> 50%-90%的MS患者可有一</a:t>
            </a:r>
            <a:endParaRPr lang="ko-KR" altLang="en-US" sz="2400" b="1">
              <a:solidFill>
                <a:schemeClr val="tx1"/>
              </a:solidFill>
              <a:latin typeface="微软雅黑" charset="0"/>
              <a:ea typeface="微软雅黑" charset="0"/>
            </a:endParaRPr>
          </a:p>
          <a:p>
            <a:pPr marL="0" indent="0" algn="l" defTabSz="914400" eaLnBrk="1" fontAlgn="base" hangingPunct="1">
              <a:lnSpc>
                <a:spcPct val="150000"/>
              </a:lnSpc>
              <a:spcBef>
                <a:spcPts val="600"/>
              </a:spcBef>
              <a:spcAft>
                <a:spcPts val="0"/>
              </a:spcAft>
              <a:buFontTx/>
              <a:buNone/>
            </a:pPr>
            <a:r>
              <a:rPr sz="2400" b="1">
                <a:solidFill>
                  <a:schemeClr val="tx1"/>
                </a:solidFill>
                <a:latin typeface="微软雅黑" charset="0"/>
                <a:ea typeface="微软雅黑" charset="0"/>
              </a:rPr>
              <a:t>   或多项异常</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00000"/>
              </a:lnSpc>
              <a:spcBef>
                <a:spcPts val="700"/>
              </a:spcBef>
              <a:spcAft>
                <a:spcPts val="0"/>
              </a:spcAft>
              <a:buClr>
                <a:srgbClr val="FF0000"/>
              </a:buClr>
              <a:buFont typeface="Wingdings"/>
              <a:buChar char="n"/>
            </a:pPr>
            <a:endParaRPr lang="ko-KR" altLang="en-US" sz="1800">
              <a:solidFill>
                <a:schemeClr val="tx1"/>
              </a:solidFill>
              <a:latin typeface="Arial" charset="0"/>
              <a:ea typeface="宋体" charset="0"/>
              <a:cs typeface="+mn-cs"/>
            </a:endParaRPr>
          </a:p>
          <a:p>
            <a:pPr marL="342900" indent="-342900" algn="l" defTabSz="914400" eaLnBrk="1" fontAlgn="base" hangingPunct="1">
              <a:lnSpc>
                <a:spcPct val="100000"/>
              </a:lnSpc>
              <a:spcBef>
                <a:spcPts val="700"/>
              </a:spcBef>
              <a:spcAft>
                <a:spcPts val="0"/>
              </a:spcAft>
              <a:buClr>
                <a:srgbClr val="FF0000"/>
              </a:buClr>
              <a:buFont typeface="Wingdings"/>
              <a:buChar char="n"/>
            </a:pPr>
            <a:endParaRPr lang="ko-KR" altLang="en-US" sz="2800">
              <a:solidFill>
                <a:schemeClr val="tx1"/>
              </a:solidFill>
              <a:latin typeface="Arial" charset="0"/>
              <a:ea typeface="宋体" charset="0"/>
              <a:cs typeface="+mn-cs"/>
            </a:endParaRPr>
          </a:p>
        </p:txBody>
      </p:sp>
      <p:pic>
        <p:nvPicPr>
          <p:cNvPr id="36" name="图片 35" descr="C:/Users/芋头/AppData/Roaming/JisuOffice/ETemp/12236_12507544/fImage4795714429850.jpeg"/>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6778625" y="2770505"/>
            <a:ext cx="4391660" cy="349948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8835"/>
    </mc:Choice>
    <mc:Fallback xmlns="">
      <p:transition spd="slow" advTm="3883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a:solidFill>
                  <a:schemeClr val="tx1"/>
                </a:solidFill>
                <a:latin typeface="微软雅黑" charset="0"/>
                <a:ea typeface="微软雅黑" charset="0"/>
              </a:rPr>
              <a:t>                    </a:t>
            </a:r>
            <a:r>
              <a:rPr lang="zh-CN" altLang="en-US" sz="4000" b="1">
                <a:latin typeface="微软雅黑" charset="0"/>
                <a:ea typeface="微软雅黑" charset="0"/>
              </a:rPr>
              <a:t>辅助检查-</a:t>
            </a:r>
            <a:r>
              <a:rPr lang="zh-CN" altLang="en-US" sz="3600" b="1">
                <a:latin typeface="微软雅黑" charset="0"/>
                <a:ea typeface="微软雅黑" charset="0"/>
              </a:rPr>
              <a:t>磁共振成像</a:t>
            </a:r>
            <a:endParaRPr lang="ko-KR" altLang="en-US" sz="4000" b="1">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22070" y="2130425"/>
            <a:ext cx="9076055"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gn="just" defTabSz="914400" eaLnBrk="1" fontAlgn="base" hangingPunct="1">
              <a:lnSpc>
                <a:spcPct val="150000"/>
              </a:lnSpc>
              <a:spcBef>
                <a:spcPts val="1500"/>
              </a:spcBef>
              <a:spcAft>
                <a:spcPts val="0"/>
              </a:spcAft>
              <a:buFont typeface="Wingdings"/>
              <a:buChar char="p"/>
            </a:pPr>
            <a:r>
              <a:rPr sz="2400" b="1">
                <a:solidFill>
                  <a:schemeClr val="tx1"/>
                </a:solidFill>
                <a:latin typeface="微软雅黑" charset="0"/>
                <a:ea typeface="微软雅黑" charset="0"/>
              </a:rPr>
              <a:t>分辨率高，可识别无临床症状的病灶</a:t>
            </a:r>
            <a:endParaRPr lang="ko-KR" altLang="en-US" sz="2400" b="1">
              <a:solidFill>
                <a:schemeClr val="tx1"/>
              </a:solidFill>
              <a:latin typeface="微软雅黑" charset="0"/>
              <a:ea typeface="微软雅黑" charset="0"/>
            </a:endParaRPr>
          </a:p>
          <a:p>
            <a:pPr marL="342900" indent="-342900" algn="just" defTabSz="914400" eaLnBrk="1" fontAlgn="base" hangingPunct="1">
              <a:lnSpc>
                <a:spcPct val="150000"/>
              </a:lnSpc>
              <a:spcBef>
                <a:spcPts val="1500"/>
              </a:spcBef>
              <a:spcAft>
                <a:spcPts val="0"/>
              </a:spcAft>
              <a:buFont typeface="Wingdings"/>
              <a:buChar char="p"/>
            </a:pPr>
            <a:r>
              <a:rPr sz="2400" b="1">
                <a:solidFill>
                  <a:schemeClr val="tx1"/>
                </a:solidFill>
                <a:latin typeface="微软雅黑" charset="0"/>
                <a:ea typeface="微软雅黑" charset="0"/>
              </a:rPr>
              <a:t>多见于侧脑室周边、半卵圆中心、胼胝体的类圆形斑块, 脑干、小脑和脊髓的斑点状不规则斑块</a:t>
            </a:r>
            <a:endParaRPr lang="ko-KR" altLang="en-US" sz="2400" b="1">
              <a:solidFill>
                <a:schemeClr val="tx1"/>
              </a:solidFill>
              <a:latin typeface="微软雅黑" charset="0"/>
              <a:ea typeface="微软雅黑" charset="0"/>
            </a:endParaRPr>
          </a:p>
          <a:p>
            <a:pPr marL="342900" indent="-342900" algn="just" defTabSz="914400" eaLnBrk="1" fontAlgn="base" hangingPunct="1">
              <a:lnSpc>
                <a:spcPct val="150000"/>
              </a:lnSpc>
              <a:spcBef>
                <a:spcPts val="1500"/>
              </a:spcBef>
              <a:spcAft>
                <a:spcPts val="0"/>
              </a:spcAft>
              <a:buFont typeface="Wingdings"/>
              <a:buChar char="p"/>
            </a:pPr>
            <a:r>
              <a:rPr sz="2400" b="1">
                <a:solidFill>
                  <a:schemeClr val="tx1"/>
                </a:solidFill>
                <a:latin typeface="微软雅黑" charset="0"/>
                <a:ea typeface="微软雅黑" charset="0"/>
              </a:rPr>
              <a:t>呈T1低信号T2高信号</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50000"/>
              </a:lnSpc>
              <a:spcBef>
                <a:spcPts val="600"/>
              </a:spcBef>
              <a:spcAft>
                <a:spcPts val="0"/>
              </a:spcAft>
              <a:buFont typeface="Wingdings"/>
              <a:buChar char="p"/>
            </a:pPr>
            <a:r>
              <a:rPr sz="2400" b="1">
                <a:solidFill>
                  <a:schemeClr val="tx1"/>
                </a:solidFill>
                <a:latin typeface="微软雅黑" charset="0"/>
                <a:ea typeface="微软雅黑" charset="0"/>
              </a:rPr>
              <a:t>可有强化</a:t>
            </a:r>
            <a:endParaRPr lang="ko-KR" altLang="en-US" sz="2800">
              <a:solidFill>
                <a:schemeClr val="tx1"/>
              </a:solidFill>
              <a:latin typeface="Arial" charset="0"/>
              <a:ea typeface="宋体"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47124"/>
    </mc:Choice>
    <mc:Fallback xmlns="">
      <p:transition spd="slow" advTm="4712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a:solidFill>
                  <a:schemeClr val="tx1"/>
                </a:solidFill>
                <a:latin typeface="微软雅黑" charset="0"/>
                <a:ea typeface="微软雅黑" charset="0"/>
              </a:rPr>
              <a:t>                          MS-</a:t>
            </a:r>
            <a:r>
              <a:rPr lang="zh-CN" altLang="en-US" sz="3600" b="1">
                <a:latin typeface="微软雅黑" charset="0"/>
                <a:ea typeface="微软雅黑" charset="0"/>
              </a:rPr>
              <a:t>磁共振特征</a:t>
            </a:r>
            <a:endParaRPr lang="ko-KR" altLang="en-US" sz="4000" b="1">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6" name="文本框 35"/>
          <p:cNvSpPr txBox="1">
            <a:spLocks/>
          </p:cNvSpPr>
          <p:nvPr/>
        </p:nvSpPr>
        <p:spPr>
          <a:xfrm>
            <a:off x="1555750" y="1682750"/>
            <a:ext cx="4572635" cy="4885055"/>
          </a:xfrm>
          <a:prstGeom prst="rect">
            <a:avLst/>
          </a:prstGeom>
          <a:noFill/>
        </p:spPr>
        <p:txBody>
          <a:bodyPr vert="horz" wrap="square" lIns="0" tIns="0" rIns="0" bIns="0" anchor="t">
            <a:noAutofit/>
          </a:bodyPr>
          <a:lstStyle/>
          <a:p>
            <a:pPr marL="0" indent="0" algn="l" defTabSz="914400" eaLnBrk="1" fontAlgn="base" hangingPunct="1">
              <a:lnSpc>
                <a:spcPct val="120000"/>
              </a:lnSpc>
              <a:spcBef>
                <a:spcPts val="700"/>
              </a:spcBef>
              <a:spcAft>
                <a:spcPts val="0"/>
              </a:spcAft>
              <a:buFontTx/>
              <a:buNone/>
            </a:pPr>
            <a:r>
              <a:rPr sz="2600" b="1">
                <a:solidFill>
                  <a:srgbClr val="FF0000"/>
                </a:solidFill>
                <a:latin typeface="微软雅黑" charset="0"/>
                <a:ea typeface="微软雅黑" charset="0"/>
              </a:rPr>
              <a:t>发生的典型部位</a:t>
            </a:r>
            <a:endParaRPr lang="ko-KR" altLang="en-US" sz="2600" b="1">
              <a:solidFill>
                <a:srgbClr val="FF0000"/>
              </a:solidFill>
              <a:latin typeface="微软雅黑" charset="0"/>
              <a:ea typeface="微软雅黑" charset="0"/>
            </a:endParaRPr>
          </a:p>
          <a:p>
            <a:pPr marL="514350" indent="-514350" algn="l" defTabSz="914400" eaLnBrk="1" fontAlgn="base" hangingPunct="1">
              <a:lnSpc>
                <a:spcPct val="150000"/>
              </a:lnSpc>
              <a:spcBef>
                <a:spcPts val="700"/>
              </a:spcBef>
              <a:spcAft>
                <a:spcPts val="0"/>
              </a:spcAft>
              <a:buFont typeface="Wingdings"/>
              <a:buChar char="Ø"/>
            </a:pPr>
            <a:r>
              <a:rPr sz="2400" b="1">
                <a:solidFill>
                  <a:schemeClr val="tx1"/>
                </a:solidFill>
                <a:latin typeface="微软雅黑" charset="0"/>
                <a:ea typeface="微软雅黑" charset="0"/>
              </a:rPr>
              <a:t>胼胝体</a:t>
            </a:r>
            <a:endParaRPr lang="ko-KR" altLang="en-US" sz="2400" b="1">
              <a:solidFill>
                <a:schemeClr val="tx1"/>
              </a:solidFill>
              <a:latin typeface="微软雅黑" charset="0"/>
              <a:ea typeface="微软雅黑" charset="0"/>
            </a:endParaRPr>
          </a:p>
          <a:p>
            <a:pPr marL="514350" indent="-514350" algn="l" defTabSz="914400" eaLnBrk="1" fontAlgn="base" hangingPunct="1">
              <a:lnSpc>
                <a:spcPct val="150000"/>
              </a:lnSpc>
              <a:spcBef>
                <a:spcPts val="700"/>
              </a:spcBef>
              <a:spcAft>
                <a:spcPts val="0"/>
              </a:spcAft>
              <a:buFont typeface="Wingdings"/>
              <a:buChar char="Ø"/>
            </a:pPr>
            <a:r>
              <a:rPr sz="2400" b="1">
                <a:solidFill>
                  <a:schemeClr val="tx1"/>
                </a:solidFill>
                <a:latin typeface="微软雅黑" charset="0"/>
                <a:ea typeface="微软雅黑" charset="0"/>
              </a:rPr>
              <a:t>U形纤维</a:t>
            </a:r>
            <a:endParaRPr lang="ko-KR" altLang="en-US" sz="2400" b="1">
              <a:solidFill>
                <a:schemeClr val="tx1"/>
              </a:solidFill>
              <a:latin typeface="微软雅黑" charset="0"/>
              <a:ea typeface="微软雅黑" charset="0"/>
            </a:endParaRPr>
          </a:p>
          <a:p>
            <a:pPr marL="514350" indent="-514350" algn="l" defTabSz="914400" eaLnBrk="1" fontAlgn="base" hangingPunct="1">
              <a:lnSpc>
                <a:spcPct val="150000"/>
              </a:lnSpc>
              <a:spcBef>
                <a:spcPts val="700"/>
              </a:spcBef>
              <a:spcAft>
                <a:spcPts val="0"/>
              </a:spcAft>
              <a:buFont typeface="Wingdings"/>
              <a:buChar char="Ø"/>
            </a:pPr>
            <a:r>
              <a:rPr sz="2400" b="1">
                <a:solidFill>
                  <a:schemeClr val="tx1"/>
                </a:solidFill>
                <a:latin typeface="微软雅黑" charset="0"/>
                <a:ea typeface="微软雅黑" charset="0"/>
              </a:rPr>
              <a:t>颞叶</a:t>
            </a:r>
            <a:endParaRPr lang="ko-KR" altLang="en-US" sz="2400" b="1">
              <a:solidFill>
                <a:schemeClr val="tx1"/>
              </a:solidFill>
              <a:latin typeface="微软雅黑" charset="0"/>
              <a:ea typeface="微软雅黑" charset="0"/>
            </a:endParaRPr>
          </a:p>
          <a:p>
            <a:pPr marL="514350" indent="-514350" algn="l" defTabSz="914400" eaLnBrk="1" fontAlgn="base" hangingPunct="1">
              <a:lnSpc>
                <a:spcPct val="150000"/>
              </a:lnSpc>
              <a:spcBef>
                <a:spcPts val="700"/>
              </a:spcBef>
              <a:spcAft>
                <a:spcPts val="0"/>
              </a:spcAft>
              <a:buFont typeface="Wingdings"/>
              <a:buChar char="Ø"/>
            </a:pPr>
            <a:r>
              <a:rPr sz="2400" b="1">
                <a:solidFill>
                  <a:schemeClr val="tx1"/>
                </a:solidFill>
                <a:latin typeface="微软雅黑" charset="0"/>
                <a:ea typeface="微软雅黑" charset="0"/>
              </a:rPr>
              <a:t>脑干</a:t>
            </a:r>
            <a:endParaRPr lang="ko-KR" altLang="en-US" sz="2400" b="1">
              <a:solidFill>
                <a:schemeClr val="tx1"/>
              </a:solidFill>
              <a:latin typeface="微软雅黑" charset="0"/>
              <a:ea typeface="微软雅黑" charset="0"/>
            </a:endParaRPr>
          </a:p>
          <a:p>
            <a:pPr marL="514350" indent="-514350" algn="l" defTabSz="914400" eaLnBrk="1" fontAlgn="base" hangingPunct="1">
              <a:lnSpc>
                <a:spcPct val="150000"/>
              </a:lnSpc>
              <a:spcBef>
                <a:spcPts val="700"/>
              </a:spcBef>
              <a:spcAft>
                <a:spcPts val="0"/>
              </a:spcAft>
              <a:buFont typeface="Wingdings"/>
              <a:buChar char="Ø"/>
            </a:pPr>
            <a:r>
              <a:rPr sz="2400" b="1">
                <a:solidFill>
                  <a:schemeClr val="tx1"/>
                </a:solidFill>
                <a:latin typeface="微软雅黑" charset="0"/>
                <a:ea typeface="微软雅黑" charset="0"/>
              </a:rPr>
              <a:t>小脑</a:t>
            </a:r>
            <a:endParaRPr lang="ko-KR" altLang="en-US" sz="2400" b="1">
              <a:solidFill>
                <a:schemeClr val="tx1"/>
              </a:solidFill>
              <a:latin typeface="微软雅黑" charset="0"/>
              <a:ea typeface="微软雅黑" charset="0"/>
            </a:endParaRPr>
          </a:p>
          <a:p>
            <a:pPr marL="514350" indent="-514350" algn="l" defTabSz="914400" eaLnBrk="1" fontAlgn="base" hangingPunct="1">
              <a:lnSpc>
                <a:spcPct val="150000"/>
              </a:lnSpc>
              <a:spcBef>
                <a:spcPts val="700"/>
              </a:spcBef>
              <a:spcAft>
                <a:spcPts val="0"/>
              </a:spcAft>
              <a:buFont typeface="Wingdings"/>
              <a:buChar char="Ø"/>
            </a:pPr>
            <a:r>
              <a:rPr sz="2400" b="1">
                <a:solidFill>
                  <a:schemeClr val="tx1"/>
                </a:solidFill>
                <a:latin typeface="微软雅黑" charset="0"/>
                <a:ea typeface="微软雅黑" charset="0"/>
              </a:rPr>
              <a:t>脊髓</a:t>
            </a:r>
            <a:endParaRPr lang="ko-KR" altLang="en-US" sz="2400" b="1">
              <a:solidFill>
                <a:schemeClr val="tx1"/>
              </a:solidFill>
              <a:latin typeface="微软雅黑" charset="0"/>
              <a:ea typeface="微软雅黑" charset="0"/>
            </a:endParaRPr>
          </a:p>
          <a:p>
            <a:pPr marL="342900" indent="-342900" algn="l" defTabSz="914400" eaLnBrk="1" fontAlgn="base" hangingPunct="1">
              <a:lnSpc>
                <a:spcPct val="100000"/>
              </a:lnSpc>
              <a:spcBef>
                <a:spcPts val="700"/>
              </a:spcBef>
              <a:spcAft>
                <a:spcPts val="0"/>
              </a:spcAft>
              <a:buClr>
                <a:srgbClr val="FF0000"/>
              </a:buClr>
              <a:buFont typeface="Wingdings"/>
              <a:buChar char="p"/>
            </a:pPr>
            <a:endParaRPr lang="ko-KR" altLang="en-US" sz="1800">
              <a:solidFill>
                <a:schemeClr val="tx1"/>
              </a:solidFill>
              <a:latin typeface="Calibri" charset="0"/>
              <a:ea typeface="宋体" charset="0"/>
            </a:endParaRPr>
          </a:p>
        </p:txBody>
      </p:sp>
      <p:pic>
        <p:nvPicPr>
          <p:cNvPr id="37" name="图片 36" descr="C:/Users/芋头/AppData/Roaming/JisuOffice/ETemp/12236_12507544/fImage10945614556511.png"/>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6124575" y="1849120"/>
            <a:ext cx="3835400" cy="3191510"/>
          </a:xfrm>
          <a:prstGeom prst="rect">
            <a:avLst/>
          </a:prstGeom>
          <a:noFill/>
        </p:spPr>
      </p:pic>
      <p:sp>
        <p:nvSpPr>
          <p:cNvPr id="38" name="文本框 37"/>
          <p:cNvSpPr txBox="1">
            <a:spLocks/>
          </p:cNvSpPr>
          <p:nvPr/>
        </p:nvSpPr>
        <p:spPr>
          <a:xfrm>
            <a:off x="6311900" y="5162550"/>
            <a:ext cx="3864610" cy="1412240"/>
          </a:xfrm>
          <a:prstGeom prst="rect">
            <a:avLst/>
          </a:prstGeom>
        </p:spPr>
        <p:txBody>
          <a:bodyPr vert="horz" wrap="square" lIns="91440" tIns="45720" rIns="91440" bIns="45720" anchor="t">
            <a:noAutofit/>
          </a:bodyPr>
          <a:lstStyle/>
          <a:p>
            <a:pPr marL="0" indent="0" algn="l" defTabSz="914400" eaLnBrk="1" fontAlgn="base" hangingPunct="1">
              <a:lnSpc>
                <a:spcPct val="100000"/>
              </a:lnSpc>
              <a:spcBef>
                <a:spcPts val="400"/>
              </a:spcBef>
              <a:spcAft>
                <a:spcPts val="0"/>
              </a:spcAft>
              <a:buFontTx/>
              <a:buNone/>
            </a:pPr>
            <a:r>
              <a:rPr sz="1600" b="1">
                <a:solidFill>
                  <a:srgbClr val="C00000"/>
                </a:solidFill>
                <a:latin typeface="微软雅黑" charset="0"/>
                <a:ea typeface="微软雅黑" charset="0"/>
              </a:rPr>
              <a:t>颞叶：红箭头</a:t>
            </a:r>
            <a:endParaRPr lang="ko-KR" altLang="en-US" sz="1600" b="1">
              <a:solidFill>
                <a:srgbClr val="C00000"/>
              </a:solidFill>
              <a:latin typeface="微软雅黑" charset="0"/>
              <a:ea typeface="微软雅黑" charset="0"/>
            </a:endParaRPr>
          </a:p>
          <a:p>
            <a:pPr marL="0" indent="0" algn="l" defTabSz="914400" eaLnBrk="1" fontAlgn="base" hangingPunct="1">
              <a:lnSpc>
                <a:spcPct val="100000"/>
              </a:lnSpc>
              <a:spcBef>
                <a:spcPts val="400"/>
              </a:spcBef>
              <a:spcAft>
                <a:spcPts val="0"/>
              </a:spcAft>
              <a:buFontTx/>
              <a:buNone/>
            </a:pPr>
            <a:r>
              <a:rPr sz="1600" b="1">
                <a:solidFill>
                  <a:srgbClr val="C00000"/>
                </a:solidFill>
                <a:latin typeface="微软雅黑" charset="0"/>
                <a:ea typeface="微软雅黑" charset="0"/>
              </a:rPr>
              <a:t>邻近皮质（U行纤维）：绿箭头</a:t>
            </a:r>
            <a:endParaRPr lang="ko-KR" altLang="en-US" sz="1600" b="1">
              <a:solidFill>
                <a:srgbClr val="C00000"/>
              </a:solidFill>
              <a:latin typeface="微软雅黑" charset="0"/>
              <a:ea typeface="微软雅黑" charset="0"/>
            </a:endParaRPr>
          </a:p>
          <a:p>
            <a:pPr marL="0" indent="0" algn="l" defTabSz="914400" eaLnBrk="1" fontAlgn="base" hangingPunct="1">
              <a:lnSpc>
                <a:spcPct val="100000"/>
              </a:lnSpc>
              <a:spcBef>
                <a:spcPts val="400"/>
              </a:spcBef>
              <a:spcAft>
                <a:spcPts val="0"/>
              </a:spcAft>
              <a:buFontTx/>
              <a:buNone/>
            </a:pPr>
            <a:r>
              <a:rPr sz="1600" b="1">
                <a:solidFill>
                  <a:srgbClr val="C00000"/>
                </a:solidFill>
                <a:latin typeface="微软雅黑" charset="0"/>
                <a:ea typeface="微软雅黑" charset="0"/>
              </a:rPr>
              <a:t>胼胝体：蓝箭头</a:t>
            </a:r>
            <a:endParaRPr lang="ko-KR" altLang="en-US" sz="1600" b="1">
              <a:solidFill>
                <a:srgbClr val="C00000"/>
              </a:solidFill>
              <a:latin typeface="微软雅黑" charset="0"/>
              <a:ea typeface="微软雅黑" charset="0"/>
            </a:endParaRPr>
          </a:p>
          <a:p>
            <a:pPr marL="0" indent="0" algn="l" defTabSz="914400" eaLnBrk="1" fontAlgn="base" hangingPunct="1">
              <a:lnSpc>
                <a:spcPct val="100000"/>
              </a:lnSpc>
              <a:spcBef>
                <a:spcPts val="400"/>
              </a:spcBef>
              <a:spcAft>
                <a:spcPts val="0"/>
              </a:spcAft>
              <a:buFontTx/>
              <a:buNone/>
            </a:pPr>
            <a:r>
              <a:rPr sz="1600" b="1">
                <a:solidFill>
                  <a:srgbClr val="C00000"/>
                </a:solidFill>
                <a:latin typeface="微软雅黑" charset="0"/>
                <a:ea typeface="微软雅黑" charset="0"/>
              </a:rPr>
              <a:t>室周：黄箭头</a:t>
            </a:r>
            <a:endParaRPr lang="ko-KR" altLang="en-US" sz="1600" b="1">
              <a:solidFill>
                <a:srgbClr val="C00000"/>
              </a:solidFill>
              <a:latin typeface="微软雅黑" charset="0"/>
              <a:ea typeface="微软雅黑" charset="0"/>
            </a:endParaRPr>
          </a:p>
          <a:p>
            <a:pPr marL="342900" indent="-342900" algn="l" defTabSz="914400" eaLnBrk="1" fontAlgn="base" hangingPunct="1">
              <a:lnSpc>
                <a:spcPct val="100000"/>
              </a:lnSpc>
              <a:spcBef>
                <a:spcPts val="600"/>
              </a:spcBef>
              <a:spcAft>
                <a:spcPts val="0"/>
              </a:spcAft>
              <a:buFontTx/>
              <a:buNone/>
            </a:pPr>
            <a:endParaRPr lang="ko-KR" altLang="en-US" sz="2400">
              <a:solidFill>
                <a:srgbClr val="C00000"/>
              </a:solidFill>
              <a:latin typeface="楷体_GB2312" charset="0"/>
              <a:ea typeface="楷体_GB2312" charset="0"/>
            </a:endParaRPr>
          </a:p>
          <a:p>
            <a:pPr marL="342900" indent="-342900" algn="l" defTabSz="914400" eaLnBrk="1" fontAlgn="base" hangingPunct="1">
              <a:lnSpc>
                <a:spcPct val="100000"/>
              </a:lnSpc>
              <a:spcBef>
                <a:spcPts val="600"/>
              </a:spcBef>
              <a:spcAft>
                <a:spcPts val="0"/>
              </a:spcAft>
              <a:buFontTx/>
              <a:buNone/>
            </a:pPr>
            <a:endParaRPr lang="ko-KR" altLang="en-US" sz="2400">
              <a:solidFill>
                <a:srgbClr val="C00000"/>
              </a:solidFill>
              <a:latin typeface="楷体_GB2312" charset="0"/>
              <a:ea typeface="楷体_GB2312"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0610"/>
    </mc:Choice>
    <mc:Fallback xmlns="">
      <p:transition spd="slow" advTm="606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fontAlgn="auto">
              <a:spcAft>
                <a:spcPts val="0"/>
              </a:spcAft>
              <a:defRPr/>
            </a:pPr>
            <a:r>
              <a:rPr lang="en-US" altLang="zh-CN" sz="4000" b="1" dirty="0">
                <a:latin typeface="微软雅黑" panose="020B0503020204020204" pitchFamily="34" charset="-122"/>
                <a:ea typeface="微软雅黑" panose="020B0503020204020204" pitchFamily="34" charset="-122"/>
              </a:rPr>
              <a:t>                     MS</a:t>
            </a:r>
            <a:r>
              <a:rPr lang="zh-CN" altLang="en-US" sz="4000" b="1" dirty="0">
                <a:latin typeface="微软雅黑" panose="020B0503020204020204" pitchFamily="34" charset="-122"/>
                <a:ea typeface="微软雅黑" panose="020B0503020204020204" pitchFamily="34" charset="-122"/>
              </a:rPr>
              <a:t>典型</a:t>
            </a:r>
            <a:r>
              <a:rPr lang="en-US" altLang="zh-CN" sz="4000" b="1" dirty="0">
                <a:latin typeface="微软雅黑" panose="020B0503020204020204" pitchFamily="34" charset="-122"/>
                <a:ea typeface="微软雅黑" panose="020B0503020204020204" pitchFamily="34" charset="-122"/>
              </a:rPr>
              <a:t>MRI</a:t>
            </a:r>
            <a:r>
              <a:rPr lang="zh-CN" altLang="en-US" sz="4000" b="1" dirty="0">
                <a:latin typeface="微软雅黑" panose="020B0503020204020204" pitchFamily="34" charset="-122"/>
                <a:ea typeface="微软雅黑" panose="020B0503020204020204" pitchFamily="34" charset="-122"/>
              </a:rPr>
              <a:t>表现</a:t>
            </a:r>
            <a:r>
              <a:rPr lang="en-US" altLang="zh-CN" sz="36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脑内</a:t>
            </a:r>
            <a:endParaRPr lang="zh-CN" altLang="en-US" sz="3600" dirty="0"/>
          </a:p>
          <a:p>
            <a:pPr fontAlgn="auto">
              <a:spcAft>
                <a:spcPts val="0"/>
              </a:spcAft>
              <a:defRPr/>
            </a:pPr>
            <a:endParaRPr lang="zh-CN" altLang="en-US" sz="4400" dirty="0"/>
          </a:p>
          <a:p>
            <a:pPr marL="0" indent="0" algn="l" defTabSz="508000" eaLnBrk="0" fontAlgn="auto" hangingPunct="0">
              <a:lnSpc>
                <a:spcPct val="100000"/>
              </a:lnSpc>
              <a:spcBef>
                <a:spcPts val="0"/>
              </a:spcBef>
              <a:spcAft>
                <a:spcPts val="0"/>
              </a:spcAft>
              <a:buFontTx/>
              <a:buNone/>
              <a:defRPr sz="1800"/>
            </a:pP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36" name="内容占位符 35"/>
          <p:cNvSpPr txBox="1">
            <a:spLocks/>
          </p:cNvSpPr>
          <p:nvPr/>
        </p:nvSpPr>
        <p:spPr>
          <a:xfrm>
            <a:off x="927735" y="1998345"/>
            <a:ext cx="1039241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gn="just" defTabSz="914400" eaLnBrk="1" hangingPunct="1">
              <a:lnSpc>
                <a:spcPct val="150000"/>
              </a:lnSpc>
              <a:spcBef>
                <a:spcPts val="1500"/>
              </a:spcBef>
              <a:buFont typeface="Wingdings"/>
              <a:buChar char="p"/>
            </a:pPr>
            <a:r>
              <a:rPr lang="en-US" altLang="zh-CN" sz="2400" b="1" dirty="0">
                <a:latin typeface="微软雅黑" panose="020B0503020204020204" pitchFamily="34" charset="-122"/>
                <a:ea typeface="微软雅黑" panose="020B0503020204020204" pitchFamily="34" charset="-122"/>
              </a:rPr>
              <a:t>DAWSON </a:t>
            </a:r>
            <a:r>
              <a:rPr lang="zh-CN" altLang="en-US" sz="2400" b="1" dirty="0">
                <a:latin typeface="微软雅黑" panose="020B0503020204020204" pitchFamily="34" charset="-122"/>
                <a:ea typeface="微软雅黑" panose="020B0503020204020204" pitchFamily="34" charset="-122"/>
              </a:rPr>
              <a:t>指：走行垂直于脑室的穿支小静脉周围区域的脱髓鞘病变</a:t>
            </a:r>
          </a:p>
          <a:p>
            <a:pPr marL="342900" indent="-342900" algn="just" defTabSz="914400" eaLnBrk="1" hangingPunct="1">
              <a:lnSpc>
                <a:spcPct val="150000"/>
              </a:lnSpc>
              <a:spcBef>
                <a:spcPts val="1500"/>
              </a:spcBef>
              <a:buFont typeface="Wingdings"/>
              <a:buChar char="p"/>
            </a:pPr>
            <a:endParaRPr lang="zh-CN" altLang="en-US" sz="2400" b="1" dirty="0">
              <a:latin typeface="微软雅黑" charset="0"/>
              <a:ea typeface="微软雅黑" charset="0"/>
            </a:endParaRPr>
          </a:p>
          <a:p>
            <a:pPr marL="342900" indent="-342900" algn="just" defTabSz="914400" eaLnBrk="1" fontAlgn="base" hangingPunct="1">
              <a:lnSpc>
                <a:spcPct val="150000"/>
              </a:lnSpc>
              <a:spcBef>
                <a:spcPts val="1500"/>
              </a:spcBef>
              <a:spcAft>
                <a:spcPts val="0"/>
              </a:spcAft>
              <a:buFont typeface="Wingdings"/>
              <a:buChar char="p"/>
            </a:pPr>
            <a:endParaRPr lang="ko-KR" altLang="en-US" sz="2800" dirty="0">
              <a:solidFill>
                <a:schemeClr val="tx1"/>
              </a:solidFill>
              <a:latin typeface="Arial" charset="0"/>
              <a:ea typeface="宋体" charset="0"/>
              <a:cs typeface="+mn-cs"/>
            </a:endParaRPr>
          </a:p>
        </p:txBody>
      </p:sp>
      <p:pic>
        <p:nvPicPr>
          <p:cNvPr id="2" name="图片 1">
            <a:extLst>
              <a:ext uri="{FF2B5EF4-FFF2-40B4-BE49-F238E27FC236}">
                <a16:creationId xmlns:a16="http://schemas.microsoft.com/office/drawing/2014/main" id="{40C7723C-80CF-434D-AF95-B783CB2C9913}"/>
              </a:ext>
            </a:extLst>
          </p:cNvPr>
          <p:cNvPicPr>
            <a:picLocks noChangeAspect="1"/>
          </p:cNvPicPr>
          <p:nvPr/>
        </p:nvPicPr>
        <p:blipFill>
          <a:blip r:embed="rId3"/>
          <a:stretch>
            <a:fillRect/>
          </a:stretch>
        </p:blipFill>
        <p:spPr>
          <a:xfrm>
            <a:off x="712787" y="3202940"/>
            <a:ext cx="6762750" cy="2295525"/>
          </a:xfrm>
          <a:prstGeom prst="rect">
            <a:avLst/>
          </a:prstGeom>
        </p:spPr>
      </p:pic>
      <p:pic>
        <p:nvPicPr>
          <p:cNvPr id="9" name="图片 8">
            <a:extLst>
              <a:ext uri="{FF2B5EF4-FFF2-40B4-BE49-F238E27FC236}">
                <a16:creationId xmlns:a16="http://schemas.microsoft.com/office/drawing/2014/main" id="{3003AA0A-03EE-4D29-A046-A6EADE9B6273}"/>
              </a:ext>
            </a:extLst>
          </p:cNvPr>
          <p:cNvPicPr>
            <a:picLocks noChangeAspect="1"/>
          </p:cNvPicPr>
          <p:nvPr/>
        </p:nvPicPr>
        <p:blipFill rotWithShape="1">
          <a:blip r:embed="rId4"/>
          <a:srcRect l="17222" t="42574" r="58915" b="8168"/>
          <a:stretch/>
        </p:blipFill>
        <p:spPr>
          <a:xfrm>
            <a:off x="8158479" y="3282949"/>
            <a:ext cx="2692401" cy="21355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894"/>
    </mc:Choice>
    <mc:Fallback xmlns="">
      <p:transition spd="slow" advTm="4189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E6801C2-0769-486D-AF72-9E9D0395421E}"/>
              </a:ext>
            </a:extLst>
          </p:cNvPr>
          <p:cNvSpPr txBox="1">
            <a:spLocks/>
          </p:cNvSpPr>
          <p:nvPr/>
        </p:nvSpPr>
        <p:spPr>
          <a:xfrm>
            <a:off x="516890" y="431800"/>
            <a:ext cx="11255375" cy="57277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latin typeface="微软雅黑" panose="020B0503020204020204" pitchFamily="34" charset="-122"/>
                <a:ea typeface="微软雅黑" panose="020B0503020204020204" pitchFamily="34" charset="-122"/>
              </a:rPr>
              <a:t>                              神经系统</a:t>
            </a:r>
            <a:endParaRPr lang="zh-CN" altLang="en-US" sz="4000" b="1" dirty="0">
              <a:latin typeface="微软雅黑" panose="020B0503020204020204" pitchFamily="34" charset="-122"/>
              <a:ea typeface="微软雅黑" panose="020B0503020204020204" pitchFamily="34" charset="-122"/>
              <a:cs typeface="+mn-ea"/>
              <a:sym typeface="+mn-lt"/>
            </a:endParaRPr>
          </a:p>
          <a:p>
            <a:endParaRPr lang="en-US" dirty="0"/>
          </a:p>
        </p:txBody>
      </p:sp>
      <p:sp>
        <p:nvSpPr>
          <p:cNvPr id="14" name="矩形 13">
            <a:extLst>
              <a:ext uri="{FF2B5EF4-FFF2-40B4-BE49-F238E27FC236}">
                <a16:creationId xmlns:a16="http://schemas.microsoft.com/office/drawing/2014/main" id="{E4066A63-0C47-42AA-B986-F5D46A0E9250}"/>
              </a:ext>
            </a:extLst>
          </p:cNvPr>
          <p:cNvSpPr/>
          <p:nvPr/>
        </p:nvSpPr>
        <p:spPr>
          <a:xfrm rot="5400000">
            <a:off x="6191885" y="-288925"/>
            <a:ext cx="45720" cy="2833370"/>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内容占位符 2">
            <a:extLst>
              <a:ext uri="{FF2B5EF4-FFF2-40B4-BE49-F238E27FC236}">
                <a16:creationId xmlns:a16="http://schemas.microsoft.com/office/drawing/2014/main" id="{36D9A1FC-D8D4-4E4A-8689-E9D44976EC43}"/>
              </a:ext>
            </a:extLst>
          </p:cNvPr>
          <p:cNvSpPr txBox="1">
            <a:spLocks/>
          </p:cNvSpPr>
          <p:nvPr/>
        </p:nvSpPr>
        <p:spPr>
          <a:xfrm>
            <a:off x="953135" y="1555115"/>
            <a:ext cx="10523220" cy="4526280"/>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defTabSz="914400">
              <a:lnSpc>
                <a:spcPct val="150000"/>
              </a:lnSpc>
              <a:buClr>
                <a:srgbClr val="FF0000"/>
              </a:buClr>
              <a:buFont typeface="Wingdings" panose="05000000000000000000" pitchFamily="2" charset="2"/>
              <a:buChar char="p"/>
            </a:pPr>
            <a:r>
              <a:rPr lang="zh-CN" altLang="zh-CN" sz="2400" b="1" dirty="0">
                <a:solidFill>
                  <a:schemeClr val="tx1"/>
                </a:solidFill>
                <a:latin typeface="微软雅黑" panose="020B0503020204020204" pitchFamily="34" charset="-122"/>
                <a:ea typeface="微软雅黑" panose="020B0503020204020204" pitchFamily="34" charset="-122"/>
              </a:rPr>
              <a:t>由大脑、脊髓以及它们所发出的神经所组成</a:t>
            </a:r>
            <a:r>
              <a:rPr lang="zh-CN" altLang="en-US" sz="2400" b="1" dirty="0">
                <a:solidFill>
                  <a:schemeClr val="tx1"/>
                </a:solidFill>
                <a:latin typeface="微软雅黑" panose="020B0503020204020204" pitchFamily="34" charset="-122"/>
                <a:ea typeface="微软雅黑" panose="020B0503020204020204" pitchFamily="34" charset="-122"/>
              </a:rPr>
              <a:t>，</a:t>
            </a:r>
            <a:r>
              <a:rPr lang="zh-CN" altLang="zh-CN" sz="2400" b="1" dirty="0">
                <a:solidFill>
                  <a:schemeClr val="tx1"/>
                </a:solidFill>
                <a:latin typeface="微软雅黑" panose="020B0503020204020204" pitchFamily="34" charset="-122"/>
                <a:ea typeface="微软雅黑" panose="020B0503020204020204" pitchFamily="34" charset="-122"/>
              </a:rPr>
              <a:t>包括</a:t>
            </a:r>
            <a:r>
              <a:rPr lang="zh-CN" altLang="zh-CN" sz="2400" b="1" dirty="0">
                <a:solidFill>
                  <a:srgbClr val="C00000"/>
                </a:solidFill>
                <a:latin typeface="微软雅黑" panose="020B0503020204020204" pitchFamily="34" charset="-122"/>
                <a:ea typeface="微软雅黑" panose="020B0503020204020204" pitchFamily="34" charset="-122"/>
              </a:rPr>
              <a:t>中枢神经系统</a:t>
            </a:r>
            <a:r>
              <a:rPr lang="zh-CN" altLang="zh-CN" sz="2400" b="1" dirty="0">
                <a:solidFill>
                  <a:schemeClr val="tx1"/>
                </a:solidFill>
                <a:latin typeface="微软雅黑" panose="020B0503020204020204" pitchFamily="34" charset="-122"/>
                <a:ea typeface="微软雅黑" panose="020B0503020204020204" pitchFamily="34" charset="-122"/>
              </a:rPr>
              <a:t>及</a:t>
            </a:r>
            <a:r>
              <a:rPr lang="zh-CN" altLang="zh-CN" sz="2400" b="1" dirty="0">
                <a:solidFill>
                  <a:srgbClr val="C00000"/>
                </a:solidFill>
                <a:latin typeface="微软雅黑" panose="020B0503020204020204" pitchFamily="34" charset="-122"/>
                <a:ea typeface="微软雅黑" panose="020B0503020204020204" pitchFamily="34" charset="-122"/>
              </a:rPr>
              <a:t>周围神经系统</a:t>
            </a:r>
          </a:p>
          <a:p>
            <a:pPr>
              <a:lnSpc>
                <a:spcPct val="150000"/>
              </a:lnSpc>
            </a:pP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A88FFB37-2BB0-4638-9403-1D0212ECE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2255" y="2411730"/>
            <a:ext cx="3431540" cy="44126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56"/>
    </mc:Choice>
    <mc:Fallback xmlns="">
      <p:transition spd="slow" advTm="3005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fontAlgn="auto">
              <a:spcAft>
                <a:spcPts val="0"/>
              </a:spcAft>
              <a:defRPr/>
            </a:pPr>
            <a:r>
              <a:rPr lang="en-US" altLang="zh-CN" sz="4000" b="1" dirty="0">
                <a:latin typeface="微软雅黑" panose="020B0503020204020204" pitchFamily="34" charset="-122"/>
                <a:ea typeface="微软雅黑" panose="020B0503020204020204" pitchFamily="34" charset="-122"/>
              </a:rPr>
              <a:t>                    MS</a:t>
            </a:r>
            <a:r>
              <a:rPr lang="zh-CN" altLang="en-US" sz="4000" b="1" dirty="0">
                <a:latin typeface="微软雅黑" panose="020B0503020204020204" pitchFamily="34" charset="-122"/>
                <a:ea typeface="微软雅黑" panose="020B0503020204020204" pitchFamily="34" charset="-122"/>
              </a:rPr>
              <a:t>典型</a:t>
            </a:r>
            <a:r>
              <a:rPr lang="en-US" altLang="zh-CN" sz="4000" b="1" dirty="0">
                <a:latin typeface="微软雅黑" panose="020B0503020204020204" pitchFamily="34" charset="-122"/>
                <a:ea typeface="微软雅黑" panose="020B0503020204020204" pitchFamily="34" charset="-122"/>
              </a:rPr>
              <a:t>MRI</a:t>
            </a:r>
            <a:r>
              <a:rPr lang="zh-CN" altLang="en-US" sz="4000" b="1" dirty="0">
                <a:latin typeface="微软雅黑" panose="020B0503020204020204" pitchFamily="34" charset="-122"/>
                <a:ea typeface="微软雅黑" panose="020B0503020204020204" pitchFamily="34" charset="-122"/>
              </a:rPr>
              <a:t>表现</a:t>
            </a:r>
            <a:r>
              <a:rPr lang="en-US" altLang="zh-CN" sz="36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脊髓</a:t>
            </a:r>
            <a:endParaRPr lang="zh-CN" altLang="en-US" sz="3600" dirty="0"/>
          </a:p>
          <a:p>
            <a:pPr fontAlgn="auto">
              <a:spcAft>
                <a:spcPts val="0"/>
              </a:spcAft>
              <a:defRPr/>
            </a:pPr>
            <a:endParaRPr lang="zh-CN" altLang="en-US" sz="4400" dirty="0"/>
          </a:p>
          <a:p>
            <a:pPr marL="0" indent="0" algn="l" defTabSz="508000" eaLnBrk="0" fontAlgn="auto" hangingPunct="0">
              <a:lnSpc>
                <a:spcPct val="100000"/>
              </a:lnSpc>
              <a:spcBef>
                <a:spcPts val="0"/>
              </a:spcBef>
              <a:spcAft>
                <a:spcPts val="0"/>
              </a:spcAft>
              <a:buFontTx/>
              <a:buNone/>
              <a:defRPr sz="1800"/>
            </a:pP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8" name="内容占位符 2">
            <a:extLst>
              <a:ext uri="{FF2B5EF4-FFF2-40B4-BE49-F238E27FC236}">
                <a16:creationId xmlns:a16="http://schemas.microsoft.com/office/drawing/2014/main" id="{5B4179EF-2671-48B7-BC4C-F6006CE78A7C}"/>
              </a:ext>
            </a:extLst>
          </p:cNvPr>
          <p:cNvSpPr txBox="1">
            <a:spLocks/>
          </p:cNvSpPr>
          <p:nvPr/>
        </p:nvSpPr>
        <p:spPr>
          <a:xfrm>
            <a:off x="1485265" y="1622976"/>
            <a:ext cx="8229600" cy="4525963"/>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a:solidFill>
                  <a:srgbClr val="C00000"/>
                </a:solidFill>
                <a:latin typeface="微软雅黑" panose="020B0503020204020204" pitchFamily="34" charset="-122"/>
                <a:ea typeface="微软雅黑" panose="020B0503020204020204" pitchFamily="34" charset="-122"/>
              </a:rPr>
              <a:t>不超过</a:t>
            </a:r>
            <a:r>
              <a:rPr lang="en-US" altLang="zh-CN" b="1">
                <a:solidFill>
                  <a:srgbClr val="C00000"/>
                </a:solidFill>
                <a:latin typeface="微软雅黑" panose="020B0503020204020204" pitchFamily="34" charset="-122"/>
                <a:ea typeface="微软雅黑" panose="020B0503020204020204" pitchFamily="34" charset="-122"/>
              </a:rPr>
              <a:t>3</a:t>
            </a:r>
            <a:r>
              <a:rPr lang="zh-CN" altLang="en-US" b="1">
                <a:solidFill>
                  <a:srgbClr val="C00000"/>
                </a:solidFill>
                <a:latin typeface="微软雅黑" panose="020B0503020204020204" pitchFamily="34" charset="-122"/>
                <a:ea typeface="微软雅黑" panose="020B0503020204020204" pitchFamily="34" charset="-122"/>
              </a:rPr>
              <a:t>个节段的病灶</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10" name="Picture 5" descr="图片2">
            <a:extLst>
              <a:ext uri="{FF2B5EF4-FFF2-40B4-BE49-F238E27FC236}">
                <a16:creationId xmlns:a16="http://schemas.microsoft.com/office/drawing/2014/main" id="{4B2665AE-13D2-48EF-8B75-3BD18CA65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190" y="2433320"/>
            <a:ext cx="373697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图片2">
            <a:extLst>
              <a:ext uri="{FF2B5EF4-FFF2-40B4-BE49-F238E27FC236}">
                <a16:creationId xmlns:a16="http://schemas.microsoft.com/office/drawing/2014/main" id="{BFBCBA82-8761-4505-A7F5-BEB4AD98A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603" y="2433320"/>
            <a:ext cx="4514850" cy="411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91450"/>
      </p:ext>
    </p:extLst>
  </p:cSld>
  <p:clrMapOvr>
    <a:masterClrMapping/>
  </p:clrMapOvr>
  <mc:AlternateContent xmlns:mc="http://schemas.openxmlformats.org/markup-compatibility/2006" xmlns:p14="http://schemas.microsoft.com/office/powerpoint/2010/main">
    <mc:Choice Requires="p14">
      <p:transition spd="slow" p14:dur="2000" advTm="40417"/>
    </mc:Choice>
    <mc:Fallback xmlns="">
      <p:transition spd="slow" advTm="4041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000" b="1" dirty="0">
                <a:latin typeface="微软雅黑" charset="0"/>
                <a:ea typeface="微软雅黑" charset="0"/>
              </a:rPr>
              <a:t>                         诊断</a:t>
            </a:r>
            <a:r>
              <a:rPr lang="en-US" altLang="zh-CN" sz="1600" b="1" dirty="0">
                <a:latin typeface="微软雅黑" charset="0"/>
                <a:ea typeface="微软雅黑" charset="0"/>
              </a:rPr>
              <a:t>-</a:t>
            </a:r>
            <a:r>
              <a:rPr lang="en-US" altLang="zh-CN" sz="1600" b="1" dirty="0"/>
              <a:t> </a:t>
            </a:r>
            <a:r>
              <a:rPr lang="en-US" altLang="zh-CN" sz="3600" b="1" dirty="0">
                <a:latin typeface="微软雅黑" charset="0"/>
                <a:ea typeface="微软雅黑" charset="0"/>
              </a:rPr>
              <a:t>McDonald</a:t>
            </a:r>
            <a:r>
              <a:rPr lang="zh-CN" altLang="en-US" sz="3600" b="1" dirty="0">
                <a:latin typeface="微软雅黑" charset="0"/>
                <a:ea typeface="微软雅黑" charset="0"/>
              </a:rPr>
              <a:t>标准</a:t>
            </a:r>
            <a:endParaRPr lang="ko-KR" altLang="en-US" sz="3200" b="1" dirty="0">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6" name="Rectangle 7">
            <a:extLst>
              <a:ext uri="{FF2B5EF4-FFF2-40B4-BE49-F238E27FC236}">
                <a16:creationId xmlns:a16="http://schemas.microsoft.com/office/drawing/2014/main" id="{DFE57199-C42B-4751-890B-984093E0D3E2}"/>
              </a:ext>
            </a:extLst>
          </p:cNvPr>
          <p:cNvSpPr>
            <a:spLocks noChangeArrowheads="1"/>
          </p:cNvSpPr>
          <p:nvPr/>
        </p:nvSpPr>
        <p:spPr bwMode="auto">
          <a:xfrm>
            <a:off x="4556512" y="5636803"/>
            <a:ext cx="15331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spcBef>
                <a:spcPct val="0"/>
              </a:spcBef>
              <a:defRPr>
                <a:solidFill>
                  <a:schemeClr val="tx1"/>
                </a:solidFill>
                <a:latin typeface="Arial" panose="020B0604020202020204" pitchFamily="34" charset="0"/>
                <a:ea typeface="宋体" panose="02010600030101010101" pitchFamily="2" charset="-122"/>
              </a:defRPr>
            </a:lvl1pPr>
            <a:lvl2pPr marL="742950" indent="-285750">
              <a:spcBef>
                <a:spcPct val="0"/>
              </a:spcBef>
              <a:defRPr>
                <a:solidFill>
                  <a:schemeClr val="tx1"/>
                </a:solidFill>
                <a:latin typeface="Arial" panose="020B0604020202020204" pitchFamily="34" charset="0"/>
                <a:ea typeface="宋体" panose="02010600030101010101" pitchFamily="2" charset="-122"/>
              </a:defRPr>
            </a:lvl2pPr>
            <a:lvl3pPr marL="1143000" indent="-228600">
              <a:spcBef>
                <a:spcPct val="0"/>
              </a:spcBef>
              <a:defRPr>
                <a:solidFill>
                  <a:schemeClr val="tx1"/>
                </a:solidFill>
                <a:latin typeface="Arial" panose="020B0604020202020204" pitchFamily="34" charset="0"/>
                <a:ea typeface="宋体" panose="02010600030101010101" pitchFamily="2" charset="-122"/>
              </a:defRPr>
            </a:lvl3pPr>
            <a:lvl4pPr marL="1600200" indent="-228600">
              <a:spcBef>
                <a:spcPct val="0"/>
              </a:spcBef>
              <a:defRPr>
                <a:solidFill>
                  <a:schemeClr val="tx1"/>
                </a:solidFill>
                <a:latin typeface="Arial" panose="020B0604020202020204" pitchFamily="34" charset="0"/>
                <a:ea typeface="宋体" panose="02010600030101010101" pitchFamily="2" charset="-122"/>
              </a:defRPr>
            </a:lvl4pPr>
            <a:lvl5pPr marL="2057400" indent="-228600">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ct val="20000"/>
              </a:spcBef>
              <a:buClr>
                <a:schemeClr val="accent2"/>
              </a:buClr>
              <a:buSzTx/>
              <a:buFont typeface="Wingdings" panose="05000000000000000000" pitchFamily="2" charset="2"/>
              <a:buNone/>
            </a:pPr>
            <a:r>
              <a:rPr lang="en-US" altLang="zh-CN" sz="2000" b="1" dirty="0">
                <a:latin typeface="+mn-ea"/>
                <a:ea typeface="+mn-ea"/>
              </a:rPr>
              <a:t>2005</a:t>
            </a:r>
          </a:p>
        </p:txBody>
      </p:sp>
      <p:sp>
        <p:nvSpPr>
          <p:cNvPr id="7" name="Rectangle 8">
            <a:extLst>
              <a:ext uri="{FF2B5EF4-FFF2-40B4-BE49-F238E27FC236}">
                <a16:creationId xmlns:a16="http://schemas.microsoft.com/office/drawing/2014/main" id="{543DD0DA-94A3-45EE-BB96-713F196AC8D5}"/>
              </a:ext>
            </a:extLst>
          </p:cNvPr>
          <p:cNvSpPr>
            <a:spLocks noChangeArrowheads="1"/>
          </p:cNvSpPr>
          <p:nvPr/>
        </p:nvSpPr>
        <p:spPr bwMode="auto">
          <a:xfrm>
            <a:off x="7212049" y="5636803"/>
            <a:ext cx="13760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spcBef>
                <a:spcPct val="0"/>
              </a:spcBef>
              <a:defRPr>
                <a:solidFill>
                  <a:schemeClr val="tx1"/>
                </a:solidFill>
                <a:latin typeface="Arial" panose="020B0604020202020204" pitchFamily="34" charset="0"/>
                <a:ea typeface="宋体" panose="02010600030101010101" pitchFamily="2" charset="-122"/>
              </a:defRPr>
            </a:lvl1pPr>
            <a:lvl2pPr marL="742950" indent="-285750">
              <a:spcBef>
                <a:spcPct val="0"/>
              </a:spcBef>
              <a:defRPr>
                <a:solidFill>
                  <a:schemeClr val="tx1"/>
                </a:solidFill>
                <a:latin typeface="Arial" panose="020B0604020202020204" pitchFamily="34" charset="0"/>
                <a:ea typeface="宋体" panose="02010600030101010101" pitchFamily="2" charset="-122"/>
              </a:defRPr>
            </a:lvl2pPr>
            <a:lvl3pPr marL="1143000" indent="-228600">
              <a:spcBef>
                <a:spcPct val="0"/>
              </a:spcBef>
              <a:defRPr>
                <a:solidFill>
                  <a:schemeClr val="tx1"/>
                </a:solidFill>
                <a:latin typeface="Arial" panose="020B0604020202020204" pitchFamily="34" charset="0"/>
                <a:ea typeface="宋体" panose="02010600030101010101" pitchFamily="2" charset="-122"/>
              </a:defRPr>
            </a:lvl3pPr>
            <a:lvl4pPr marL="1600200" indent="-228600">
              <a:spcBef>
                <a:spcPct val="0"/>
              </a:spcBef>
              <a:defRPr>
                <a:solidFill>
                  <a:schemeClr val="tx1"/>
                </a:solidFill>
                <a:latin typeface="Arial" panose="020B0604020202020204" pitchFamily="34" charset="0"/>
                <a:ea typeface="宋体" panose="02010600030101010101" pitchFamily="2" charset="-122"/>
              </a:defRPr>
            </a:lvl4pPr>
            <a:lvl5pPr marL="2057400" indent="-228600">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ct val="20000"/>
              </a:spcBef>
              <a:buClr>
                <a:schemeClr val="accent2"/>
              </a:buClr>
              <a:buSzTx/>
              <a:buFont typeface="Wingdings" panose="05000000000000000000" pitchFamily="2" charset="2"/>
              <a:buNone/>
            </a:pPr>
            <a:r>
              <a:rPr lang="en-US" altLang="zh-CN" sz="2000" b="1" dirty="0">
                <a:latin typeface="+mn-ea"/>
                <a:ea typeface="+mn-ea"/>
              </a:rPr>
              <a:t>2010</a:t>
            </a:r>
          </a:p>
        </p:txBody>
      </p:sp>
      <p:pic>
        <p:nvPicPr>
          <p:cNvPr id="8" name="Picture 4" descr="2001 DC-MS">
            <a:extLst>
              <a:ext uri="{FF2B5EF4-FFF2-40B4-BE49-F238E27FC236}">
                <a16:creationId xmlns:a16="http://schemas.microsoft.com/office/drawing/2014/main" id="{B64EC77E-B6C7-4F46-8D40-9BC9729C3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654" y="2263258"/>
            <a:ext cx="2169491" cy="2919242"/>
          </a:xfrm>
          <a:prstGeom prst="roundRect">
            <a:avLst>
              <a:gd name="adj" fmla="val 4167"/>
            </a:avLst>
          </a:prstGeom>
          <a:solidFill>
            <a:srgbClr val="FFFFFF"/>
          </a:solidFill>
          <a:ln w="76200" cap="sq">
            <a:noFill/>
            <a:miter lim="800000"/>
          </a:ln>
          <a:effectLst>
            <a:outerShdw blurRad="149987" dist="250190" dir="8460000" algn="ctr">
              <a:srgbClr val="000000">
                <a:alpha val="28000"/>
              </a:srgbClr>
            </a:outerShdw>
            <a:reflection blurRad="12700" stA="33000" endPos="28000" dist="5000" dir="5400000" sy="-100000" algn="bl" rotWithShape="0"/>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rgbClr val="000000"/>
                </a:solidFill>
                <a:miter lim="800000"/>
                <a:headEnd/>
                <a:tailEnd/>
              </a14:hiddenLine>
            </a:ext>
          </a:extLst>
        </p:spPr>
      </p:pic>
      <p:pic>
        <p:nvPicPr>
          <p:cNvPr id="9" name="Picture 5" descr="2005 DC-MS">
            <a:extLst>
              <a:ext uri="{FF2B5EF4-FFF2-40B4-BE49-F238E27FC236}">
                <a16:creationId xmlns:a16="http://schemas.microsoft.com/office/drawing/2014/main" id="{61031C07-8557-4852-AA39-B621F7084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655" y="2252634"/>
            <a:ext cx="2073009" cy="2935186"/>
          </a:xfrm>
          <a:prstGeom prst="roundRect">
            <a:avLst>
              <a:gd name="adj" fmla="val 4167"/>
            </a:avLst>
          </a:prstGeom>
          <a:solidFill>
            <a:srgbClr val="FFFFFF"/>
          </a:solidFill>
          <a:ln w="76200" cap="sq">
            <a:noFill/>
            <a:miter lim="800000"/>
          </a:ln>
          <a:effectLst>
            <a:outerShdw blurRad="149987" dist="250190" dir="8460000" algn="ctr">
              <a:srgbClr val="000000">
                <a:alpha val="28000"/>
              </a:srgbClr>
            </a:outerShdw>
            <a:reflection blurRad="12700" stA="33000" endPos="28000" dist="5000" dir="5400000" sy="-100000" algn="bl" rotWithShape="0"/>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rgbClr val="000000"/>
                </a:solidFill>
                <a:miter lim="800000"/>
                <a:headEnd/>
                <a:tailEnd/>
              </a14:hiddenLine>
            </a:ext>
          </a:extLst>
        </p:spPr>
      </p:pic>
      <p:pic>
        <p:nvPicPr>
          <p:cNvPr id="10" name="Picture 6" descr="2010 DC-MS">
            <a:extLst>
              <a:ext uri="{FF2B5EF4-FFF2-40B4-BE49-F238E27FC236}">
                <a16:creationId xmlns:a16="http://schemas.microsoft.com/office/drawing/2014/main" id="{01B24BDA-F44A-422D-9A21-F8BBF9F98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7174" y="2303856"/>
            <a:ext cx="2169491" cy="2901106"/>
          </a:xfrm>
          <a:prstGeom prst="roundRect">
            <a:avLst>
              <a:gd name="adj" fmla="val 4167"/>
            </a:avLst>
          </a:prstGeom>
          <a:solidFill>
            <a:srgbClr val="FFFFFF"/>
          </a:solidFill>
          <a:ln w="76200" cap="sq">
            <a:noFill/>
            <a:miter lim="800000"/>
          </a:ln>
          <a:effectLst>
            <a:outerShdw blurRad="149987" dist="250190" dir="8460000" algn="ctr">
              <a:srgbClr val="000000">
                <a:alpha val="28000"/>
              </a:srgbClr>
            </a:outerShdw>
            <a:reflection blurRad="12700" stA="33000" endPos="28000" dist="5000" dir="5400000" sy="-100000" algn="bl" rotWithShape="0"/>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8B8BD14F-5EF7-4CC3-AD6E-866F095F4C66}"/>
              </a:ext>
            </a:extLst>
          </p:cNvPr>
          <p:cNvSpPr>
            <a:spLocks noChangeArrowheads="1"/>
          </p:cNvSpPr>
          <p:nvPr/>
        </p:nvSpPr>
        <p:spPr bwMode="auto">
          <a:xfrm>
            <a:off x="1795962" y="5638853"/>
            <a:ext cx="153318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9900" indent="-469900">
              <a:buClr>
                <a:schemeClr val="folHlink"/>
              </a:buClr>
              <a:buSzPct val="85000"/>
              <a:defRPr sz="3200">
                <a:solidFill>
                  <a:schemeClr val="tx1"/>
                </a:solidFill>
                <a:latin typeface="Arial" panose="020B0604020202020204" pitchFamily="34" charset="0"/>
                <a:ea typeface="宋体" panose="02010600030101010101" pitchFamily="2" charset="-122"/>
              </a:defRPr>
            </a:lvl1pPr>
            <a:lvl2pPr marL="742950" indent="-285750">
              <a:buSzPct val="85000"/>
              <a:buChar char=""/>
              <a:defRPr sz="2800">
                <a:solidFill>
                  <a:schemeClr val="tx1"/>
                </a:solidFill>
                <a:latin typeface="Arial" panose="020B0604020202020204" pitchFamily="34" charset="0"/>
                <a:ea typeface="宋体" panose="02010600030101010101" pitchFamily="2" charset="-122"/>
              </a:defRPr>
            </a:lvl2pPr>
            <a:lvl3pPr marL="1143000" indent="-228600">
              <a:buClr>
                <a:schemeClr val="folHlink"/>
              </a:buClr>
              <a:defRPr sz="2400">
                <a:solidFill>
                  <a:schemeClr val="tx1"/>
                </a:solidFill>
                <a:latin typeface="Arial" panose="020B0604020202020204" pitchFamily="34" charset="0"/>
                <a:ea typeface="宋体" panose="02010600030101010101" pitchFamily="2" charset="-122"/>
              </a:defRPr>
            </a:lvl3pPr>
            <a:lvl4pPr marL="1600200" indent="-228600">
              <a:buSzPct val="90000"/>
              <a:buChar char=""/>
              <a:defRPr sz="2000">
                <a:solidFill>
                  <a:schemeClr val="tx1"/>
                </a:solidFill>
                <a:latin typeface="Arial" panose="020B0604020202020204" pitchFamily="34" charset="0"/>
                <a:ea typeface="宋体" panose="02010600030101010101" pitchFamily="2" charset="-122"/>
              </a:defRPr>
            </a:lvl4pPr>
            <a:lvl5pPr marL="2057400" indent="-228600">
              <a:buClr>
                <a:schemeClr val="folHlink"/>
              </a:buClr>
              <a:defRPr sz="2000">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lnSpc>
                <a:spcPct val="90000"/>
              </a:lnSpc>
              <a:buFont typeface="Wingdings 2" panose="05020102010507070707" pitchFamily="18" charset="2"/>
              <a:buNone/>
            </a:pPr>
            <a:r>
              <a:rPr lang="en-US" altLang="zh-CN" sz="2000" b="1" dirty="0">
                <a:latin typeface="+mn-ea"/>
                <a:ea typeface="+mn-ea"/>
              </a:rPr>
              <a:t>2001</a:t>
            </a:r>
          </a:p>
        </p:txBody>
      </p:sp>
      <p:pic>
        <p:nvPicPr>
          <p:cNvPr id="3" name="图片 2">
            <a:extLst>
              <a:ext uri="{FF2B5EF4-FFF2-40B4-BE49-F238E27FC236}">
                <a16:creationId xmlns:a16="http://schemas.microsoft.com/office/drawing/2014/main" id="{76C4222F-D9A3-40F1-B541-DD3379798B6B}"/>
              </a:ext>
            </a:extLst>
          </p:cNvPr>
          <p:cNvPicPr>
            <a:picLocks noChangeAspect="1"/>
          </p:cNvPicPr>
          <p:nvPr/>
        </p:nvPicPr>
        <p:blipFill rotWithShape="1">
          <a:blip r:embed="rId6"/>
          <a:srcRect l="37167" t="22815" r="38750" b="19852"/>
          <a:stretch/>
        </p:blipFill>
        <p:spPr>
          <a:xfrm>
            <a:off x="8903551" y="2303856"/>
            <a:ext cx="2155352" cy="2886271"/>
          </a:xfrm>
          <a:prstGeom prst="rect">
            <a:avLst/>
          </a:prstGeom>
          <a:ln>
            <a:noFill/>
          </a:ln>
          <a:effectLst>
            <a:outerShdw blurRad="292100" dist="139700" dir="2700000" algn="tl" rotWithShape="0">
              <a:srgbClr val="333333">
                <a:alpha val="65000"/>
              </a:srgbClr>
            </a:outerShdw>
          </a:effectLst>
        </p:spPr>
      </p:pic>
      <p:sp>
        <p:nvSpPr>
          <p:cNvPr id="13" name="Rectangle 8">
            <a:extLst>
              <a:ext uri="{FF2B5EF4-FFF2-40B4-BE49-F238E27FC236}">
                <a16:creationId xmlns:a16="http://schemas.microsoft.com/office/drawing/2014/main" id="{7560EF3B-1700-4917-83AB-4099C1248B7D}"/>
              </a:ext>
            </a:extLst>
          </p:cNvPr>
          <p:cNvSpPr>
            <a:spLocks noChangeArrowheads="1"/>
          </p:cNvSpPr>
          <p:nvPr/>
        </p:nvSpPr>
        <p:spPr bwMode="auto">
          <a:xfrm>
            <a:off x="9721569" y="5636803"/>
            <a:ext cx="137601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spcBef>
                <a:spcPct val="0"/>
              </a:spcBef>
              <a:defRPr>
                <a:solidFill>
                  <a:schemeClr val="tx1"/>
                </a:solidFill>
                <a:latin typeface="Arial" panose="020B0604020202020204" pitchFamily="34" charset="0"/>
                <a:ea typeface="宋体" panose="02010600030101010101" pitchFamily="2" charset="-122"/>
              </a:defRPr>
            </a:lvl1pPr>
            <a:lvl2pPr marL="742950" indent="-285750">
              <a:spcBef>
                <a:spcPct val="0"/>
              </a:spcBef>
              <a:defRPr>
                <a:solidFill>
                  <a:schemeClr val="tx1"/>
                </a:solidFill>
                <a:latin typeface="Arial" panose="020B0604020202020204" pitchFamily="34" charset="0"/>
                <a:ea typeface="宋体" panose="02010600030101010101" pitchFamily="2" charset="-122"/>
              </a:defRPr>
            </a:lvl2pPr>
            <a:lvl3pPr marL="1143000" indent="-228600">
              <a:spcBef>
                <a:spcPct val="0"/>
              </a:spcBef>
              <a:defRPr>
                <a:solidFill>
                  <a:schemeClr val="tx1"/>
                </a:solidFill>
                <a:latin typeface="Arial" panose="020B0604020202020204" pitchFamily="34" charset="0"/>
                <a:ea typeface="宋体" panose="02010600030101010101" pitchFamily="2" charset="-122"/>
              </a:defRPr>
            </a:lvl3pPr>
            <a:lvl4pPr marL="1600200" indent="-228600">
              <a:spcBef>
                <a:spcPct val="0"/>
              </a:spcBef>
              <a:defRPr>
                <a:solidFill>
                  <a:schemeClr val="tx1"/>
                </a:solidFill>
                <a:latin typeface="Arial" panose="020B0604020202020204" pitchFamily="34" charset="0"/>
                <a:ea typeface="宋体" panose="02010600030101010101" pitchFamily="2" charset="-122"/>
              </a:defRPr>
            </a:lvl4pPr>
            <a:lvl5pPr marL="2057400" indent="-228600">
              <a:spcBef>
                <a:spcPct val="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ct val="20000"/>
              </a:spcBef>
              <a:buClr>
                <a:schemeClr val="accent2"/>
              </a:buClr>
              <a:buSzTx/>
              <a:buFont typeface="Wingdings" panose="05000000000000000000" pitchFamily="2" charset="2"/>
              <a:buNone/>
            </a:pPr>
            <a:r>
              <a:rPr lang="en-US" altLang="zh-CN" sz="2000" b="1" dirty="0">
                <a:latin typeface="+mn-ea"/>
                <a:ea typeface="+mn-ea"/>
              </a:rPr>
              <a:t>2017</a:t>
            </a:r>
          </a:p>
        </p:txBody>
      </p:sp>
    </p:spTree>
    <p:extLst>
      <p:ext uri="{BB962C8B-B14F-4D97-AF65-F5344CB8AC3E}">
        <p14:creationId xmlns:p14="http://schemas.microsoft.com/office/powerpoint/2010/main" val="2120267550"/>
      </p:ext>
    </p:extLst>
  </p:cSld>
  <p:clrMapOvr>
    <a:masterClrMapping/>
  </p:clrMapOvr>
  <mc:AlternateContent xmlns:mc="http://schemas.openxmlformats.org/markup-compatibility/2006" xmlns:p14="http://schemas.microsoft.com/office/powerpoint/2010/main">
    <mc:Choice Requires="p14">
      <p:transition spd="slow" p14:dur="2000" advTm="56296"/>
    </mc:Choice>
    <mc:Fallback xmlns="">
      <p:transition spd="slow" advTm="5629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p:nvPr/>
        </p:nvSpPr>
        <p:spPr>
          <a:xfrm>
            <a:off x="904875" y="330102"/>
            <a:ext cx="11253788"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诊断标准</a:t>
            </a:r>
            <a:endParaRPr lang="zh-CN" altLang="en-US" sz="8800" dirty="0"/>
          </a:p>
          <a:p>
            <a:pPr fontAlgn="auto">
              <a:spcAft>
                <a:spcPts val="0"/>
              </a:spcAft>
              <a:defRPr/>
            </a:pPr>
            <a:endParaRPr lang="zh-CN" altLang="en-US" sz="4400" dirty="0"/>
          </a:p>
          <a:p>
            <a:pPr fontAlgn="auto">
              <a:spcAft>
                <a:spcPts val="0"/>
              </a:spcAft>
              <a:defRPr/>
            </a:pPr>
            <a:endParaRPr lang="zh-CN" altLang="en-US"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8" name="矩形 7"/>
          <p:cNvSpPr/>
          <p:nvPr/>
        </p:nvSpPr>
        <p:spPr>
          <a:xfrm rot="5400000">
            <a:off x="6091431" y="-3519733"/>
            <a:ext cx="63953" cy="9276754"/>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97" y="312744"/>
            <a:ext cx="933436" cy="933436"/>
          </a:xfrm>
          <a:prstGeom prst="rect">
            <a:avLst/>
          </a:prstGeom>
        </p:spPr>
      </p:pic>
      <p:pic>
        <p:nvPicPr>
          <p:cNvPr id="4" name="图片 3">
            <a:extLst>
              <a:ext uri="{FF2B5EF4-FFF2-40B4-BE49-F238E27FC236}">
                <a16:creationId xmlns:a16="http://schemas.microsoft.com/office/drawing/2014/main" id="{02552383-6857-4405-B066-89A2059E3099}"/>
              </a:ext>
            </a:extLst>
          </p:cNvPr>
          <p:cNvPicPr>
            <a:picLocks noChangeAspect="1"/>
          </p:cNvPicPr>
          <p:nvPr/>
        </p:nvPicPr>
        <p:blipFill rotWithShape="1">
          <a:blip r:embed="rId4"/>
          <a:srcRect b="40978"/>
          <a:stretch/>
        </p:blipFill>
        <p:spPr>
          <a:xfrm>
            <a:off x="1375329" y="1889227"/>
            <a:ext cx="9441342" cy="4101181"/>
          </a:xfrm>
          <a:prstGeom prst="rect">
            <a:avLst/>
          </a:prstGeom>
        </p:spPr>
      </p:pic>
    </p:spTree>
    <p:extLst>
      <p:ext uri="{BB962C8B-B14F-4D97-AF65-F5344CB8AC3E}">
        <p14:creationId xmlns:p14="http://schemas.microsoft.com/office/powerpoint/2010/main" val="1920798580"/>
      </p:ext>
    </p:extLst>
  </p:cSld>
  <p:clrMapOvr>
    <a:masterClrMapping/>
  </p:clrMapOvr>
  <mc:AlternateContent xmlns:mc="http://schemas.openxmlformats.org/markup-compatibility/2006" xmlns:p14="http://schemas.microsoft.com/office/powerpoint/2010/main">
    <mc:Choice Requires="p14">
      <p:transition spd="slow" p14:dur="2000" advTm="12263"/>
    </mc:Choice>
    <mc:Fallback xmlns="">
      <p:transition spd="slow" advTm="1226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p:nvPr/>
        </p:nvSpPr>
        <p:spPr>
          <a:xfrm>
            <a:off x="904875" y="330102"/>
            <a:ext cx="11253788"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诊断标准</a:t>
            </a:r>
            <a:endParaRPr lang="zh-CN" altLang="en-US" sz="8800" dirty="0"/>
          </a:p>
          <a:p>
            <a:pPr fontAlgn="auto">
              <a:spcAft>
                <a:spcPts val="0"/>
              </a:spcAft>
              <a:defRPr/>
            </a:pPr>
            <a:endParaRPr lang="zh-CN" altLang="en-US" sz="4400" dirty="0"/>
          </a:p>
          <a:p>
            <a:pPr fontAlgn="auto">
              <a:spcAft>
                <a:spcPts val="0"/>
              </a:spcAft>
              <a:defRPr/>
            </a:pPr>
            <a:endParaRPr lang="zh-CN" altLang="en-US"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8" name="矩形 7"/>
          <p:cNvSpPr/>
          <p:nvPr/>
        </p:nvSpPr>
        <p:spPr>
          <a:xfrm rot="5400000">
            <a:off x="6091431" y="-3519733"/>
            <a:ext cx="63953" cy="9276754"/>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97" y="312744"/>
            <a:ext cx="933436" cy="933436"/>
          </a:xfrm>
          <a:prstGeom prst="rect">
            <a:avLst/>
          </a:prstGeom>
        </p:spPr>
      </p:pic>
      <p:sp>
        <p:nvSpPr>
          <p:cNvPr id="7" name="文本框 6">
            <a:extLst>
              <a:ext uri="{FF2B5EF4-FFF2-40B4-BE49-F238E27FC236}">
                <a16:creationId xmlns:a16="http://schemas.microsoft.com/office/drawing/2014/main" id="{07C0373B-688C-4F35-9CD8-326E720903AB}"/>
              </a:ext>
            </a:extLst>
          </p:cNvPr>
          <p:cNvSpPr txBox="1"/>
          <p:nvPr/>
        </p:nvSpPr>
        <p:spPr>
          <a:xfrm>
            <a:off x="1063104" y="6127788"/>
            <a:ext cx="10937329" cy="400110"/>
          </a:xfrm>
          <a:prstGeom prst="rect">
            <a:avLst/>
          </a:prstGeom>
          <a:noFill/>
        </p:spPr>
        <p:txBody>
          <a:bodyPr wrap="square">
            <a:spAutoFit/>
          </a:bodyPr>
          <a:lstStyle/>
          <a:p>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多发性硬化诊断和治疗中国专家共识（</a:t>
            </a:r>
            <a:r>
              <a:rPr lang="en-US" altLang="zh-CN" sz="2000" b="1" dirty="0">
                <a:latin typeface="微软雅黑" panose="020B0503020204020204" pitchFamily="34" charset="-122"/>
                <a:ea typeface="微软雅黑" panose="020B0503020204020204" pitchFamily="34" charset="-122"/>
              </a:rPr>
              <a:t>2018</a:t>
            </a:r>
            <a:r>
              <a:rPr lang="zh-CN" altLang="en-US" sz="2000" b="1" dirty="0">
                <a:latin typeface="微软雅黑" panose="020B0503020204020204" pitchFamily="34" charset="-122"/>
                <a:ea typeface="微软雅黑" panose="020B0503020204020204" pitchFamily="34" charset="-122"/>
              </a:rPr>
              <a:t>版）</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推荐使用</a:t>
            </a:r>
            <a:r>
              <a:rPr lang="en-US" altLang="zh-CN" sz="2000" b="1" dirty="0">
                <a:latin typeface="微软雅黑" panose="020B0503020204020204" pitchFamily="34" charset="-122"/>
                <a:ea typeface="微软雅黑" panose="020B0503020204020204" pitchFamily="34" charset="-122"/>
              </a:rPr>
              <a:t>2017</a:t>
            </a:r>
            <a:r>
              <a:rPr lang="zh-CN" altLang="en-US" sz="2000" b="1" dirty="0">
                <a:latin typeface="微软雅黑" panose="020B0503020204020204" pitchFamily="34" charset="-122"/>
                <a:ea typeface="微软雅黑" panose="020B0503020204020204" pitchFamily="34" charset="-122"/>
              </a:rPr>
              <a:t>年的</a:t>
            </a:r>
            <a:r>
              <a:rPr lang="en-US" altLang="zh-CN" sz="2000" b="1" dirty="0">
                <a:latin typeface="微软雅黑" panose="020B0503020204020204" pitchFamily="34" charset="-122"/>
                <a:ea typeface="微软雅黑" panose="020B0503020204020204" pitchFamily="34" charset="-122"/>
              </a:rPr>
              <a:t>McDonald</a:t>
            </a:r>
            <a:r>
              <a:rPr lang="zh-CN" altLang="en-US" sz="2000" b="1" dirty="0">
                <a:latin typeface="微软雅黑" panose="020B0503020204020204" pitchFamily="34" charset="-122"/>
                <a:ea typeface="微软雅黑" panose="020B0503020204020204" pitchFamily="34" charset="-122"/>
              </a:rPr>
              <a:t>标准</a:t>
            </a:r>
          </a:p>
        </p:txBody>
      </p:sp>
      <p:graphicFrame>
        <p:nvGraphicFramePr>
          <p:cNvPr id="9" name="图示 8">
            <a:extLst>
              <a:ext uri="{FF2B5EF4-FFF2-40B4-BE49-F238E27FC236}">
                <a16:creationId xmlns:a16="http://schemas.microsoft.com/office/drawing/2014/main" id="{1468E781-7960-48F5-B02D-73111ED2DB72}"/>
              </a:ext>
            </a:extLst>
          </p:cNvPr>
          <p:cNvGraphicFramePr/>
          <p:nvPr/>
        </p:nvGraphicFramePr>
        <p:xfrm>
          <a:off x="2219476" y="1988840"/>
          <a:ext cx="7699127" cy="15121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矩形: 圆角 9">
            <a:extLst>
              <a:ext uri="{FF2B5EF4-FFF2-40B4-BE49-F238E27FC236}">
                <a16:creationId xmlns:a16="http://schemas.microsoft.com/office/drawing/2014/main" id="{5C19891A-597F-43B4-B7F6-4EAB223E09C9}"/>
              </a:ext>
            </a:extLst>
          </p:cNvPr>
          <p:cNvSpPr/>
          <p:nvPr/>
        </p:nvSpPr>
        <p:spPr bwMode="auto">
          <a:xfrm>
            <a:off x="1499396" y="2169845"/>
            <a:ext cx="2422331" cy="122413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临床发作次数（</a:t>
            </a:r>
            <a:r>
              <a:rPr kumimoji="0" lang="en-US" altLang="zh-CN"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&gt;2</a:t>
            </a:r>
            <a:r>
              <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次）、</a:t>
            </a:r>
          </a:p>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脑脊液寡克隆阳性可代替一次时间多发性</a:t>
            </a:r>
          </a:p>
        </p:txBody>
      </p:sp>
      <p:sp>
        <p:nvSpPr>
          <p:cNvPr id="11" name="矩形: 圆角 10">
            <a:extLst>
              <a:ext uri="{FF2B5EF4-FFF2-40B4-BE49-F238E27FC236}">
                <a16:creationId xmlns:a16="http://schemas.microsoft.com/office/drawing/2014/main" id="{A5A83570-29AA-4A1F-B263-8E6AC9616DB7}"/>
              </a:ext>
            </a:extLst>
          </p:cNvPr>
          <p:cNvSpPr/>
          <p:nvPr/>
        </p:nvSpPr>
        <p:spPr bwMode="auto">
          <a:xfrm>
            <a:off x="8127705" y="2222406"/>
            <a:ext cx="2422330" cy="122413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latin typeface="微软雅黑" panose="020B0503020204020204" pitchFamily="34" charset="-122"/>
                <a:ea typeface="微软雅黑" panose="020B0503020204020204" pitchFamily="34" charset="-122"/>
              </a:rPr>
              <a:t>有客观证据的临床证据（</a:t>
            </a:r>
            <a:r>
              <a:rPr lang="en-US" altLang="zh-CN" b="1" dirty="0">
                <a:latin typeface="微软雅黑" panose="020B0503020204020204" pitchFamily="34" charset="-122"/>
                <a:ea typeface="微软雅黑" panose="020B0503020204020204" pitchFamily="34" charset="-122"/>
              </a:rPr>
              <a:t>MRI</a:t>
            </a:r>
            <a:r>
              <a:rPr lang="zh-CN" altLang="en-US" b="1" dirty="0">
                <a:latin typeface="微软雅黑" panose="020B0503020204020204" pitchFamily="34" charset="-122"/>
                <a:ea typeface="微软雅黑" panose="020B0503020204020204" pitchFamily="34" charset="-122"/>
              </a:rPr>
              <a:t>或临床发作证据）的病变数目</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1" dirty="0">
                <a:latin typeface="微软雅黑" panose="020B0503020204020204" pitchFamily="34" charset="-122"/>
                <a:ea typeface="微软雅黑" panose="020B0503020204020204" pitchFamily="34" charset="-122"/>
              </a:rPr>
              <a:t>&gt;2</a:t>
            </a:r>
            <a:r>
              <a:rPr lang="zh-CN" altLang="en-US" b="1" dirty="0">
                <a:latin typeface="微软雅黑" panose="020B0503020204020204" pitchFamily="34" charset="-122"/>
                <a:ea typeface="微软雅黑" panose="020B0503020204020204" pitchFamily="34" charset="-122"/>
              </a:rPr>
              <a:t>次</a:t>
            </a:r>
          </a:p>
        </p:txBody>
      </p:sp>
      <p:pic>
        <p:nvPicPr>
          <p:cNvPr id="12" name="图形 11" descr="箭头右旋">
            <a:extLst>
              <a:ext uri="{FF2B5EF4-FFF2-40B4-BE49-F238E27FC236}">
                <a16:creationId xmlns:a16="http://schemas.microsoft.com/office/drawing/2014/main" id="{019A6AAE-B107-47DA-802C-13C209334B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91884" y="3020025"/>
            <a:ext cx="1807477" cy="1807477"/>
          </a:xfrm>
          <a:prstGeom prst="rect">
            <a:avLst/>
          </a:prstGeom>
        </p:spPr>
      </p:pic>
      <p:sp>
        <p:nvSpPr>
          <p:cNvPr id="14" name="矩形: 圆角 13">
            <a:extLst>
              <a:ext uri="{FF2B5EF4-FFF2-40B4-BE49-F238E27FC236}">
                <a16:creationId xmlns:a16="http://schemas.microsoft.com/office/drawing/2014/main" id="{A28ECE9C-25E7-4D9C-A82C-400165CB1CCD}"/>
              </a:ext>
            </a:extLst>
          </p:cNvPr>
          <p:cNvSpPr/>
          <p:nvPr/>
        </p:nvSpPr>
        <p:spPr bwMode="auto">
          <a:xfrm>
            <a:off x="5959588" y="4716859"/>
            <a:ext cx="4684823" cy="122413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latin typeface="微软雅黑" panose="020B0503020204020204" pitchFamily="34" charset="-122"/>
                <a:ea typeface="微软雅黑" panose="020B0503020204020204" pitchFamily="34" charset="-122"/>
              </a:rPr>
              <a:t>常见部位：脑室周围（含胼胝体）、近皮层区域（毗邻大脑皮层）、幕下区域、脊髓</a:t>
            </a:r>
          </a:p>
        </p:txBody>
      </p:sp>
    </p:spTree>
    <p:extLst>
      <p:ext uri="{BB962C8B-B14F-4D97-AF65-F5344CB8AC3E}">
        <p14:creationId xmlns:p14="http://schemas.microsoft.com/office/powerpoint/2010/main" val="3306180168"/>
      </p:ext>
    </p:extLst>
  </p:cSld>
  <p:clrMapOvr>
    <a:masterClrMapping/>
  </p:clrMapOvr>
  <mc:AlternateContent xmlns:mc="http://schemas.openxmlformats.org/markup-compatibility/2006" xmlns:p14="http://schemas.microsoft.com/office/powerpoint/2010/main">
    <mc:Choice Requires="p14">
      <p:transition spd="slow" p14:dur="2000" advTm="52483"/>
    </mc:Choice>
    <mc:Fallback xmlns="">
      <p:transition spd="slow" advTm="5248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zh-CN" altLang="en-US" sz="4400" b="1" dirty="0">
                <a:solidFill>
                  <a:schemeClr val="tx1"/>
                </a:solidFill>
                <a:latin typeface="微软雅黑" charset="0"/>
                <a:ea typeface="微软雅黑" charset="0"/>
              </a:rPr>
              <a:t>鉴别诊断</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pic>
        <p:nvPicPr>
          <p:cNvPr id="2" name="图片 1">
            <a:extLst>
              <a:ext uri="{FF2B5EF4-FFF2-40B4-BE49-F238E27FC236}">
                <a16:creationId xmlns:a16="http://schemas.microsoft.com/office/drawing/2014/main" id="{67BEFF3A-A00C-4466-84C2-7E3C442AF838}"/>
              </a:ext>
            </a:extLst>
          </p:cNvPr>
          <p:cNvPicPr>
            <a:picLocks noChangeAspect="1"/>
          </p:cNvPicPr>
          <p:nvPr/>
        </p:nvPicPr>
        <p:blipFill>
          <a:blip r:embed="rId3"/>
          <a:stretch>
            <a:fillRect/>
          </a:stretch>
        </p:blipFill>
        <p:spPr>
          <a:xfrm>
            <a:off x="952500" y="2181225"/>
            <a:ext cx="10287000" cy="3333750"/>
          </a:xfrm>
          <a:prstGeom prst="rect">
            <a:avLst/>
          </a:prstGeom>
        </p:spPr>
      </p:pic>
    </p:spTree>
    <p:extLst>
      <p:ext uri="{BB962C8B-B14F-4D97-AF65-F5344CB8AC3E}">
        <p14:creationId xmlns:p14="http://schemas.microsoft.com/office/powerpoint/2010/main" val="2379773549"/>
      </p:ext>
    </p:extLst>
  </p:cSld>
  <p:clrMapOvr>
    <a:masterClrMapping/>
  </p:clrMapOvr>
  <mc:AlternateContent xmlns:mc="http://schemas.openxmlformats.org/markup-compatibility/2006" xmlns:p14="http://schemas.microsoft.com/office/powerpoint/2010/main">
    <mc:Choice Requires="p14">
      <p:transition spd="slow" p14:dur="2000" advTm="60243"/>
    </mc:Choice>
    <mc:Fallback xmlns="">
      <p:transition spd="slow" advTm="6024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zh-CN" altLang="en-US" sz="4400" b="1" dirty="0">
                <a:solidFill>
                  <a:schemeClr val="tx1"/>
                </a:solidFill>
                <a:latin typeface="微软雅黑" charset="0"/>
                <a:ea typeface="微软雅黑" charset="0"/>
              </a:rPr>
              <a:t>治 疗</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22070" y="2130425"/>
            <a:ext cx="9076055"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nSpc>
                <a:spcPct val="150000"/>
              </a:lnSpc>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治疗目标：</a:t>
            </a:r>
            <a:endParaRPr lang="en-US" altLang="zh-CN" sz="24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defRPr/>
            </a:pPr>
            <a:r>
              <a:rPr lang="zh-CN" altLang="en-US" sz="2000" b="1" dirty="0">
                <a:latin typeface="微软雅黑" panose="020B0503020204020204" pitchFamily="34" charset="-122"/>
                <a:ea typeface="微软雅黑" panose="020B0503020204020204" pitchFamily="34" charset="-122"/>
                <a:sym typeface="+mn-ea"/>
              </a:rPr>
              <a:t>抑制炎性脱髓鞘病变进展</a:t>
            </a:r>
            <a:endParaRPr lang="en-US" altLang="zh-CN" sz="2000" b="1" dirty="0">
              <a:latin typeface="微软雅黑" panose="020B0503020204020204" pitchFamily="34" charset="-122"/>
              <a:ea typeface="微软雅黑" panose="020B0503020204020204" pitchFamily="34" charset="-122"/>
              <a:sym typeface="+mn-ea"/>
            </a:endParaRPr>
          </a:p>
          <a:p>
            <a:pPr>
              <a:lnSpc>
                <a:spcPct val="150000"/>
              </a:lnSpc>
              <a:buFont typeface="Wingdings" panose="05000000000000000000" pitchFamily="2" charset="2"/>
              <a:buChar char="Ø"/>
              <a:defRPr/>
            </a:pPr>
            <a:r>
              <a:rPr lang="zh-CN" altLang="en-US" sz="2000" b="1" dirty="0">
                <a:latin typeface="微软雅黑" panose="020B0503020204020204" pitchFamily="34" charset="-122"/>
                <a:ea typeface="微软雅黑" panose="020B0503020204020204" pitchFamily="34" charset="-122"/>
                <a:sym typeface="+mn-ea"/>
              </a:rPr>
              <a:t>防止急性期病变恶化及缓解期复发</a:t>
            </a:r>
          </a:p>
          <a:p>
            <a:pPr marL="342900" indent="-342900">
              <a:lnSpc>
                <a:spcPct val="150000"/>
              </a:lnSpc>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sym typeface="+mn-ea"/>
              </a:rPr>
              <a:t>治疗措施</a:t>
            </a:r>
            <a:endParaRPr lang="en-US" altLang="zh-CN" sz="24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急性发作期治疗</a:t>
            </a:r>
            <a:endParaRPr lang="en-US" altLang="zh-CN" sz="20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缓解期治疗即疾病修饰治疗</a:t>
            </a:r>
            <a:endParaRPr lang="en-US" altLang="zh-CN" sz="20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对症支持治疗</a:t>
            </a:r>
            <a:endParaRPr lang="en-US" altLang="zh-CN"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39433709"/>
      </p:ext>
    </p:extLst>
  </p:cSld>
  <p:clrMapOvr>
    <a:masterClrMapping/>
  </p:clrMapOvr>
  <mc:AlternateContent xmlns:mc="http://schemas.openxmlformats.org/markup-compatibility/2006" xmlns:p14="http://schemas.microsoft.com/office/powerpoint/2010/main">
    <mc:Choice Requires="p14">
      <p:transition spd="slow" p14:dur="2000" advTm="31165"/>
    </mc:Choice>
    <mc:Fallback xmlns="">
      <p:transition spd="slow" advTm="3116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dirty="0">
                <a:solidFill>
                  <a:schemeClr val="tx1"/>
                </a:solidFill>
                <a:latin typeface="微软雅黑" charset="0"/>
                <a:ea typeface="微软雅黑" charset="0"/>
              </a:rPr>
              <a:t>                       </a:t>
            </a:r>
            <a:r>
              <a:rPr lang="zh-CN" altLang="en-US" sz="4000" b="1" dirty="0">
                <a:solidFill>
                  <a:schemeClr val="tx1"/>
                </a:solidFill>
                <a:latin typeface="微软雅黑" charset="0"/>
                <a:ea typeface="微软雅黑" charset="0"/>
              </a:rPr>
              <a:t>急性发作期治疗</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22070" y="2130425"/>
            <a:ext cx="927735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nSpc>
                <a:spcPct val="150000"/>
              </a:lnSpc>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大剂量皮质类固醇冲击治疗</a:t>
            </a:r>
          </a:p>
          <a:p>
            <a:pPr marL="342900" indent="-342900">
              <a:lnSpc>
                <a:spcPct val="150000"/>
              </a:lnSpc>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MS</a:t>
            </a:r>
            <a:r>
              <a:rPr lang="zh-CN" altLang="en-US" sz="2400" b="1" dirty="0">
                <a:latin typeface="微软雅黑" panose="020B0503020204020204" pitchFamily="34" charset="-122"/>
                <a:ea typeface="微软雅黑" panose="020B0503020204020204" pitchFamily="34" charset="-122"/>
              </a:rPr>
              <a:t>急性发作期首选治疗方案</a:t>
            </a:r>
          </a:p>
          <a:p>
            <a:pPr marL="342900" indent="-34290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原则：</a:t>
            </a:r>
            <a:r>
              <a:rPr lang="zh-CN" altLang="en-US" sz="2400" b="1" dirty="0">
                <a:solidFill>
                  <a:srgbClr val="C00000"/>
                </a:solidFill>
                <a:latin typeface="微软雅黑" panose="020B0503020204020204" pitchFamily="34" charset="-122"/>
                <a:ea typeface="微软雅黑" panose="020B0503020204020204" pitchFamily="34" charset="-122"/>
              </a:rPr>
              <a:t>大剂量、短疗程</a:t>
            </a:r>
            <a:r>
              <a:rPr lang="zh-CN" altLang="en-US" sz="2400" b="1" dirty="0">
                <a:latin typeface="微软雅黑" panose="020B0503020204020204" pitchFamily="34" charset="-122"/>
                <a:ea typeface="微软雅黑" panose="020B0503020204020204" pitchFamily="34" charset="-122"/>
              </a:rPr>
              <a:t>，不主张小剂量长时间维持</a:t>
            </a:r>
          </a:p>
          <a:p>
            <a:pPr marL="342900" indent="-34290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轻症患者： </a:t>
            </a:r>
            <a:r>
              <a:rPr lang="en-US" altLang="zh-CN" sz="2400" b="1" dirty="0">
                <a:latin typeface="微软雅黑" panose="020B0503020204020204" pitchFamily="34" charset="-122"/>
                <a:ea typeface="微软雅黑" panose="020B0503020204020204" pitchFamily="34" charset="-122"/>
              </a:rPr>
              <a:t>1g/d + 5%</a:t>
            </a:r>
            <a:r>
              <a:rPr lang="zh-CN" altLang="en-US" sz="2400" b="1" dirty="0">
                <a:latin typeface="微软雅黑" panose="020B0503020204020204" pitchFamily="34" charset="-122"/>
                <a:ea typeface="微软雅黑" panose="020B0503020204020204" pitchFamily="34" charset="-122"/>
              </a:rPr>
              <a:t>葡萄糖</a:t>
            </a:r>
            <a:r>
              <a:rPr lang="en-US" altLang="zh-CN" sz="2400" b="1" dirty="0">
                <a:latin typeface="微软雅黑" panose="020B0503020204020204" pitchFamily="34" charset="-122"/>
                <a:ea typeface="微软雅黑" panose="020B0503020204020204" pitchFamily="34" charset="-122"/>
              </a:rPr>
              <a:t>500ml, </a:t>
            </a:r>
            <a:r>
              <a:rPr lang="zh-CN" altLang="en-US" sz="2400" b="1" dirty="0">
                <a:latin typeface="微软雅黑" panose="020B0503020204020204" pitchFamily="34" charset="-122"/>
                <a:ea typeface="微软雅黑" panose="020B0503020204020204" pitchFamily="34" charset="-122"/>
              </a:rPr>
              <a:t>滴注</a:t>
            </a:r>
            <a:r>
              <a:rPr lang="en-US" altLang="zh-CN" sz="2400" b="1" dirty="0">
                <a:latin typeface="微软雅黑" panose="020B0503020204020204" pitchFamily="34" charset="-122"/>
                <a:ea typeface="微软雅黑" panose="020B0503020204020204" pitchFamily="34" charset="-122"/>
              </a:rPr>
              <a:t>, 3-5d</a:t>
            </a:r>
            <a:r>
              <a:rPr lang="zh-CN" altLang="en-US" sz="2400" b="1" dirty="0">
                <a:latin typeface="微软雅黑" panose="020B0503020204020204" pitchFamily="34" charset="-122"/>
                <a:ea typeface="微软雅黑" panose="020B0503020204020204" pitchFamily="34" charset="-122"/>
              </a:rPr>
              <a:t>停药；</a:t>
            </a:r>
          </a:p>
          <a:p>
            <a:pPr marL="342900" indent="-34290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中</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重症复发病例：</a:t>
            </a:r>
            <a:r>
              <a:rPr lang="en-US" altLang="zh-CN" sz="2400" b="1" dirty="0">
                <a:latin typeface="微软雅黑" panose="020B0503020204020204" pitchFamily="34" charset="-122"/>
                <a:ea typeface="微软雅黑" panose="020B0503020204020204" pitchFamily="34" charset="-122"/>
              </a:rPr>
              <a:t>1g/d + 5%</a:t>
            </a:r>
            <a:r>
              <a:rPr lang="zh-CN" altLang="en-US" sz="2400" b="1" dirty="0">
                <a:latin typeface="微软雅黑" panose="020B0503020204020204" pitchFamily="34" charset="-122"/>
                <a:ea typeface="微软雅黑" panose="020B0503020204020204" pitchFamily="34" charset="-122"/>
              </a:rPr>
              <a:t>葡萄糖</a:t>
            </a:r>
            <a:r>
              <a:rPr lang="en-US" altLang="zh-CN" sz="2400" b="1" dirty="0">
                <a:latin typeface="微软雅黑" panose="020B0503020204020204" pitchFamily="34" charset="-122"/>
                <a:ea typeface="微软雅黑" panose="020B0503020204020204" pitchFamily="34" charset="-122"/>
              </a:rPr>
              <a:t>500ml, </a:t>
            </a:r>
            <a:r>
              <a:rPr lang="zh-CN" altLang="en-US" sz="2400" b="1" dirty="0">
                <a:latin typeface="微软雅黑" panose="020B0503020204020204" pitchFamily="34" charset="-122"/>
                <a:ea typeface="微软雅黑" panose="020B0503020204020204" pitchFamily="34" charset="-122"/>
              </a:rPr>
              <a:t>滴注</a:t>
            </a:r>
            <a:r>
              <a:rPr lang="en-US" altLang="zh-CN" sz="2400" b="1" dirty="0">
                <a:latin typeface="微软雅黑" panose="020B0503020204020204" pitchFamily="34" charset="-122"/>
                <a:ea typeface="微软雅黑" panose="020B0503020204020204" pitchFamily="34" charset="-122"/>
              </a:rPr>
              <a:t>, 3-5d</a:t>
            </a:r>
            <a:r>
              <a:rPr lang="zh-CN" altLang="en-US" sz="2400" b="1" dirty="0">
                <a:latin typeface="微软雅黑" panose="020B0503020204020204" pitchFamily="34" charset="-122"/>
                <a:ea typeface="微软雅黑" panose="020B0503020204020204" pitchFamily="34" charset="-122"/>
              </a:rPr>
              <a:t>后逐渐减量，总疗程不超</a:t>
            </a:r>
            <a:r>
              <a:rPr lang="en-US" altLang="zh-CN" sz="2400" b="1" dirty="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周</a:t>
            </a:r>
          </a:p>
        </p:txBody>
      </p:sp>
    </p:spTree>
    <p:extLst>
      <p:ext uri="{BB962C8B-B14F-4D97-AF65-F5344CB8AC3E}">
        <p14:creationId xmlns:p14="http://schemas.microsoft.com/office/powerpoint/2010/main" val="290115918"/>
      </p:ext>
    </p:extLst>
  </p:cSld>
  <p:clrMapOvr>
    <a:masterClrMapping/>
  </p:clrMapOvr>
  <mc:AlternateContent xmlns:mc="http://schemas.openxmlformats.org/markup-compatibility/2006" xmlns:p14="http://schemas.microsoft.com/office/powerpoint/2010/main">
    <mc:Choice Requires="p14">
      <p:transition spd="slow" p14:dur="2000" advTm="129020"/>
    </mc:Choice>
    <mc:Fallback xmlns="">
      <p:transition spd="slow" advTm="12902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400" b="1" dirty="0">
                <a:solidFill>
                  <a:schemeClr val="tx1"/>
                </a:solidFill>
                <a:latin typeface="微软雅黑" charset="0"/>
                <a:ea typeface="微软雅黑" charset="0"/>
              </a:rPr>
              <a:t>                       </a:t>
            </a:r>
            <a:r>
              <a:rPr lang="zh-CN" altLang="en-US" sz="4000" b="1" dirty="0">
                <a:solidFill>
                  <a:schemeClr val="tx1"/>
                </a:solidFill>
                <a:latin typeface="微软雅黑" charset="0"/>
                <a:ea typeface="微软雅黑" charset="0"/>
              </a:rPr>
              <a:t>急性发作期治疗</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22070" y="1693545"/>
            <a:ext cx="927735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nSpc>
                <a:spcPct val="150000"/>
              </a:lnSpc>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血浆置换</a:t>
            </a:r>
          </a:p>
          <a:p>
            <a:pPr marL="342900" indent="-342900">
              <a:lnSpc>
                <a:spcPct val="150000"/>
              </a:lnSpc>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rPr>
              <a:t>40ml/kg/d  5</a:t>
            </a:r>
            <a:r>
              <a:rPr lang="zh-CN" altLang="en-US" sz="2000" b="1" dirty="0">
                <a:latin typeface="微软雅黑" panose="020B0503020204020204" pitchFamily="34" charset="-122"/>
                <a:ea typeface="微软雅黑" panose="020B0503020204020204" pitchFamily="34" charset="-122"/>
              </a:rPr>
              <a:t>次为一疗程</a:t>
            </a:r>
          </a:p>
          <a:p>
            <a:pPr marL="342900" indent="-342900">
              <a:lnSpc>
                <a:spcPct val="150000"/>
              </a:lnSpc>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大剂量免疫球蛋白静脉输注</a:t>
            </a:r>
            <a:r>
              <a:rPr lang="en-US" altLang="zh-CN" sz="2400" b="1" dirty="0">
                <a:solidFill>
                  <a:srgbClr val="C00000"/>
                </a:solidFill>
                <a:latin typeface="微软雅黑" panose="020B0503020204020204" pitchFamily="34" charset="-122"/>
                <a:ea typeface="微软雅黑" panose="020B0503020204020204" pitchFamily="34" charset="-122"/>
              </a:rPr>
              <a:t>(IVIg)</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对激素治疗无效或有激素使用禁忌症</a:t>
            </a:r>
          </a:p>
          <a:p>
            <a:pPr marL="342900" indent="-342900">
              <a:lnSpc>
                <a:spcPct val="150000"/>
              </a:lnSpc>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rPr>
              <a:t>0.4g/(</a:t>
            </a:r>
            <a:r>
              <a:rPr lang="en-US" altLang="zh-CN" sz="2000" b="1" dirty="0" err="1">
                <a:latin typeface="微软雅黑" panose="020B0503020204020204" pitchFamily="34" charset="-122"/>
                <a:ea typeface="微软雅黑" panose="020B0503020204020204" pitchFamily="34" charset="-122"/>
              </a:rPr>
              <a:t>kg·d</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连续</a:t>
            </a:r>
            <a:r>
              <a:rPr lang="en-US" altLang="zh-CN" sz="2000" b="1" dirty="0">
                <a:latin typeface="微软雅黑" panose="020B0503020204020204" pitchFamily="34" charset="-122"/>
                <a:ea typeface="微软雅黑" panose="020B0503020204020204" pitchFamily="34" charset="-122"/>
              </a:rPr>
              <a:t>5d</a:t>
            </a:r>
            <a:r>
              <a:rPr lang="zh-CN" altLang="en-US" sz="2000" b="1" dirty="0">
                <a:latin typeface="微软雅黑" panose="020B0503020204020204" pitchFamily="34" charset="-122"/>
                <a:ea typeface="微软雅黑" panose="020B0503020204020204" pitchFamily="34" charset="-122"/>
              </a:rPr>
              <a:t>为一个疗程</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 宜复发早期应用</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 根据病情加强治疗</a:t>
            </a:r>
            <a:r>
              <a:rPr lang="en-US" altLang="zh-CN" sz="2000" b="1" dirty="0">
                <a:latin typeface="微软雅黑" panose="020B0503020204020204" pitchFamily="34" charset="-122"/>
                <a:ea typeface="微软雅黑" panose="020B0503020204020204" pitchFamily="34" charset="-122"/>
              </a:rPr>
              <a:t>1</a:t>
            </a:r>
            <a:r>
              <a:rPr lang="zh-CN" altLang="en-US" sz="2000" b="1" dirty="0">
                <a:latin typeface="微软雅黑" panose="020B0503020204020204" pitchFamily="34" charset="-122"/>
                <a:ea typeface="微软雅黑" panose="020B0503020204020204" pitchFamily="34" charset="-122"/>
              </a:rPr>
              <a:t>次</a:t>
            </a:r>
            <a:r>
              <a:rPr lang="en-US" altLang="zh-CN" sz="2000" b="1" dirty="0">
                <a:latin typeface="微软雅黑" panose="020B0503020204020204" pitchFamily="34" charset="-122"/>
                <a:ea typeface="微软雅黑" panose="020B0503020204020204" pitchFamily="34" charset="-122"/>
              </a:rPr>
              <a:t>/</a:t>
            </a:r>
            <a:r>
              <a:rPr lang="en-US" altLang="zh-CN" sz="2000" b="1" dirty="0" err="1">
                <a:latin typeface="微软雅黑" panose="020B0503020204020204" pitchFamily="34" charset="-122"/>
                <a:ea typeface="微软雅黑" panose="020B0503020204020204" pitchFamily="34" charset="-122"/>
              </a:rPr>
              <a:t>mon</a:t>
            </a:r>
            <a:r>
              <a:rPr lang="en-US" altLang="zh-CN" sz="2000" b="1" dirty="0">
                <a:latin typeface="微软雅黑" panose="020B0503020204020204" pitchFamily="34" charset="-122"/>
                <a:ea typeface="微软雅黑" panose="020B0503020204020204" pitchFamily="34" charset="-122"/>
              </a:rPr>
              <a:t>, 0.4g/(</a:t>
            </a:r>
            <a:r>
              <a:rPr lang="en-US" altLang="zh-CN" sz="2000" b="1" dirty="0" err="1">
                <a:latin typeface="微软雅黑" panose="020B0503020204020204" pitchFamily="34" charset="-122"/>
                <a:ea typeface="微软雅黑" panose="020B0503020204020204" pitchFamily="34" charset="-122"/>
              </a:rPr>
              <a:t>kg·d</a:t>
            </a:r>
            <a:r>
              <a:rPr lang="en-US" altLang="zh-CN" sz="2000" b="1" dirty="0">
                <a:latin typeface="微软雅黑" panose="020B0503020204020204" pitchFamily="34" charset="-122"/>
                <a:ea typeface="微软雅黑" panose="020B0503020204020204" pitchFamily="34" charset="-122"/>
              </a:rPr>
              <a:t>), </a:t>
            </a:r>
          </a:p>
          <a:p>
            <a:pPr marL="342900" indent="-342900">
              <a:lnSpc>
                <a:spcPct val="150000"/>
              </a:lnSpc>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连续</a:t>
            </a:r>
            <a:r>
              <a:rPr lang="en-US" altLang="zh-CN" sz="2000" b="1" dirty="0">
                <a:latin typeface="微软雅黑" panose="020B0503020204020204" pitchFamily="34" charset="-122"/>
                <a:ea typeface="微软雅黑" panose="020B0503020204020204" pitchFamily="34" charset="-122"/>
              </a:rPr>
              <a:t>3-6mon</a:t>
            </a: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04198976"/>
      </p:ext>
    </p:extLst>
  </p:cSld>
  <p:clrMapOvr>
    <a:masterClrMapping/>
  </p:clrMapOvr>
  <mc:AlternateContent xmlns:mc="http://schemas.openxmlformats.org/markup-compatibility/2006" xmlns:p14="http://schemas.microsoft.com/office/powerpoint/2010/main">
    <mc:Choice Requires="p14">
      <p:transition spd="slow" p14:dur="2000" advTm="88669"/>
    </mc:Choice>
    <mc:Fallback xmlns="">
      <p:transition spd="slow" advTm="88669"/>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000" b="1" dirty="0">
                <a:solidFill>
                  <a:schemeClr val="tx1"/>
                </a:solidFill>
                <a:latin typeface="微软雅黑" charset="0"/>
                <a:ea typeface="微软雅黑" charset="0"/>
              </a:rPr>
              <a:t>                   缓解期疾病免疫修饰治疗</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485265" y="2038985"/>
            <a:ext cx="927735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nSpc>
                <a:spcPct val="15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β-</a:t>
            </a:r>
            <a:r>
              <a:rPr lang="zh-CN" altLang="en-US" sz="2400" b="1" dirty="0">
                <a:solidFill>
                  <a:srgbClr val="C00000"/>
                </a:solidFill>
                <a:latin typeface="微软雅黑" panose="020B0503020204020204" pitchFamily="34" charset="-122"/>
                <a:ea typeface="微软雅黑" panose="020B0503020204020204" pitchFamily="34" charset="-122"/>
              </a:rPr>
              <a:t>干扰素</a:t>
            </a:r>
          </a:p>
          <a:p>
            <a:pPr marL="342900" indent="-342900">
              <a:lnSpc>
                <a:spcPct val="150000"/>
              </a:lnSpc>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IFN-β</a:t>
            </a:r>
            <a:r>
              <a:rPr lang="zh-CN" altLang="en-US" sz="2400" b="1" dirty="0">
                <a:latin typeface="微软雅黑" panose="020B0503020204020204" pitchFamily="34" charset="-122"/>
                <a:ea typeface="微软雅黑" panose="020B0503020204020204" pitchFamily="34" charset="-122"/>
              </a:rPr>
              <a:t>能抑制</a:t>
            </a:r>
            <a:r>
              <a:rPr lang="en-US" altLang="zh-CN" sz="2400" b="1" dirty="0">
                <a:latin typeface="微软雅黑" panose="020B0503020204020204" pitchFamily="34" charset="-122"/>
                <a:ea typeface="微软雅黑" panose="020B0503020204020204" pitchFamily="34" charset="-122"/>
              </a:rPr>
              <a:t>T</a:t>
            </a:r>
            <a:r>
              <a:rPr lang="zh-CN" altLang="en-US" sz="2400" b="1" dirty="0">
                <a:latin typeface="微软雅黑" panose="020B0503020204020204" pitchFamily="34" charset="-122"/>
                <a:ea typeface="微软雅黑" panose="020B0503020204020204" pitchFamily="34" charset="-122"/>
              </a:rPr>
              <a:t>淋巴细胞的激活，减少炎性细胞穿透血脑屏障进入中枢神经系统；</a:t>
            </a:r>
          </a:p>
          <a:p>
            <a:pPr marL="342900" indent="-34290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美国及欧洲已批准</a:t>
            </a:r>
            <a:r>
              <a:rPr lang="en-US" altLang="zh-CN" sz="2400" b="1" dirty="0">
                <a:latin typeface="微软雅黑" panose="020B0503020204020204" pitchFamily="34" charset="-122"/>
                <a:ea typeface="微软雅黑" panose="020B0503020204020204" pitchFamily="34" charset="-122"/>
              </a:rPr>
              <a:t>IFN-β</a:t>
            </a:r>
            <a:r>
              <a:rPr lang="zh-CN" altLang="en-US" sz="2400" b="1" dirty="0">
                <a:latin typeface="微软雅黑" panose="020B0503020204020204" pitchFamily="34" charset="-122"/>
                <a:ea typeface="微软雅黑" panose="020B0503020204020204" pitchFamily="34" charset="-122"/>
              </a:rPr>
              <a:t>上市做为治疗</a:t>
            </a:r>
            <a:r>
              <a:rPr lang="en-US" altLang="zh-CN" sz="2400" b="1" dirty="0">
                <a:latin typeface="微软雅黑" panose="020B0503020204020204" pitchFamily="34" charset="-122"/>
                <a:ea typeface="微软雅黑" panose="020B0503020204020204" pitchFamily="34" charset="-122"/>
              </a:rPr>
              <a:t>RR-MS</a:t>
            </a:r>
            <a:r>
              <a:rPr lang="zh-CN" altLang="en-US" sz="2400" b="1" dirty="0">
                <a:latin typeface="微软雅黑" panose="020B0503020204020204" pitchFamily="34" charset="-122"/>
                <a:ea typeface="微软雅黑" panose="020B0503020204020204" pitchFamily="34" charset="-122"/>
              </a:rPr>
              <a:t>；</a:t>
            </a:r>
          </a:p>
          <a:p>
            <a:pPr marL="342900" indent="-342900">
              <a:lnSpc>
                <a:spcPct val="150000"/>
              </a:lnSpc>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需皮下注射，</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隔日，依从性差。</a:t>
            </a:r>
          </a:p>
        </p:txBody>
      </p:sp>
    </p:spTree>
    <p:extLst>
      <p:ext uri="{BB962C8B-B14F-4D97-AF65-F5344CB8AC3E}">
        <p14:creationId xmlns:p14="http://schemas.microsoft.com/office/powerpoint/2010/main" val="818402106"/>
      </p:ext>
    </p:extLst>
  </p:cSld>
  <p:clrMapOvr>
    <a:masterClrMapping/>
  </p:clrMapOvr>
  <mc:AlternateContent xmlns:mc="http://schemas.openxmlformats.org/markup-compatibility/2006" xmlns:p14="http://schemas.microsoft.com/office/powerpoint/2010/main">
    <mc:Choice Requires="p14">
      <p:transition spd="slow" p14:dur="2000" advTm="72889"/>
    </mc:Choice>
    <mc:Fallback xmlns="">
      <p:transition spd="slow" advTm="72889"/>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000" b="1" dirty="0">
                <a:solidFill>
                  <a:schemeClr val="tx1"/>
                </a:solidFill>
                <a:latin typeface="微软雅黑" charset="0"/>
                <a:ea typeface="微软雅黑" charset="0"/>
              </a:rPr>
              <a:t>                   缓解期疾病免疫修饰治疗</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485264" y="2038985"/>
            <a:ext cx="9731375"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nSpc>
                <a:spcPct val="150000"/>
              </a:lnSpc>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特立氟胺</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主要作为二氢乳清酸脱氢酶（</a:t>
            </a:r>
            <a:r>
              <a:rPr lang="en-US" altLang="zh-CN" sz="2000" b="1" dirty="0">
                <a:latin typeface="微软雅黑" panose="020B0503020204020204" pitchFamily="34" charset="-122"/>
                <a:ea typeface="微软雅黑" panose="020B0503020204020204" pitchFamily="34" charset="-122"/>
              </a:rPr>
              <a:t>dihydroorotate-dehydrogenase</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DHODH</a:t>
            </a:r>
            <a:r>
              <a:rPr lang="zh-CN" altLang="en-US" sz="2000" b="1" dirty="0">
                <a:latin typeface="微软雅黑" panose="020B0503020204020204" pitchFamily="34" charset="-122"/>
                <a:ea typeface="微软雅黑" panose="020B0503020204020204" pitchFamily="34" charset="-122"/>
              </a:rPr>
              <a:t>）的抑制剂；</a:t>
            </a:r>
          </a:p>
          <a:p>
            <a:pPr marL="342900" indent="-342900">
              <a:lnSpc>
                <a:spcPct val="150000"/>
              </a:lnSpc>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rPr>
              <a:t>DHODH </a:t>
            </a:r>
            <a:r>
              <a:rPr lang="zh-CN" altLang="en-US" sz="2000" b="1" dirty="0">
                <a:latin typeface="微软雅黑" panose="020B0503020204020204" pitchFamily="34" charset="-122"/>
                <a:ea typeface="微软雅黑" panose="020B0503020204020204" pitchFamily="34" charset="-122"/>
              </a:rPr>
              <a:t>是细胞（如 </a:t>
            </a:r>
            <a:r>
              <a:rPr lang="en-US" altLang="zh-CN" sz="2000" b="1" dirty="0">
                <a:latin typeface="微软雅黑" panose="020B0503020204020204" pitchFamily="34" charset="-122"/>
                <a:ea typeface="微软雅黑" panose="020B0503020204020204" pitchFamily="34" charset="-122"/>
              </a:rPr>
              <a:t>T </a:t>
            </a:r>
            <a:r>
              <a:rPr lang="zh-CN" altLang="en-US" sz="2000" b="1" dirty="0">
                <a:latin typeface="微软雅黑" panose="020B0503020204020204" pitchFamily="34" charset="-122"/>
                <a:ea typeface="微软雅黑" panose="020B0503020204020204" pitchFamily="34" charset="-122"/>
              </a:rPr>
              <a:t>和 </a:t>
            </a:r>
            <a:r>
              <a:rPr lang="en-US" altLang="zh-CN" sz="2000" b="1" dirty="0">
                <a:latin typeface="微软雅黑" panose="020B0503020204020204" pitchFamily="34" charset="-122"/>
                <a:ea typeface="微软雅黑" panose="020B0503020204020204" pitchFamily="34" charset="-122"/>
              </a:rPr>
              <a:t>B </a:t>
            </a:r>
            <a:r>
              <a:rPr lang="zh-CN" altLang="en-US" sz="2000" b="1" dirty="0">
                <a:latin typeface="微软雅黑" panose="020B0503020204020204" pitchFamily="34" charset="-122"/>
                <a:ea typeface="微软雅黑" panose="020B0503020204020204" pitchFamily="34" charset="-122"/>
              </a:rPr>
              <a:t>淋巴细胞）快速增值时，嘧啶重新合成的一个关键线粒体酶；</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通过抑制</a:t>
            </a:r>
            <a:r>
              <a:rPr lang="en-US" altLang="zh-CN" sz="2000" b="1" dirty="0">
                <a:latin typeface="微软雅黑" panose="020B0503020204020204" pitchFamily="34" charset="-122"/>
                <a:ea typeface="微软雅黑" panose="020B0503020204020204" pitchFamily="34" charset="-122"/>
              </a:rPr>
              <a:t>DHODH</a:t>
            </a:r>
            <a:r>
              <a:rPr lang="zh-CN" altLang="en-US" sz="2000" b="1" dirty="0">
                <a:latin typeface="微软雅黑" panose="020B0503020204020204" pitchFamily="34" charset="-122"/>
                <a:ea typeface="微软雅黑" panose="020B0503020204020204" pitchFamily="34" charset="-122"/>
              </a:rPr>
              <a:t>来阻断嘧啶的源合成；</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口服吸收，给药方式十分便捷以及较好的安全性、耐受性。</a:t>
            </a:r>
            <a:endParaRPr lang="zh-CN" alt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32888196"/>
      </p:ext>
    </p:extLst>
  </p:cSld>
  <p:clrMapOvr>
    <a:masterClrMapping/>
  </p:clrMapOvr>
  <mc:AlternateContent xmlns:mc="http://schemas.openxmlformats.org/markup-compatibility/2006" xmlns:p14="http://schemas.microsoft.com/office/powerpoint/2010/main">
    <mc:Choice Requires="p14">
      <p:transition spd="slow" p14:dur="2000" advTm="101854"/>
    </mc:Choice>
    <mc:Fallback xmlns="">
      <p:transition spd="slow" advTm="10185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E6801C2-0769-486D-AF72-9E9D0395421E}"/>
              </a:ext>
            </a:extLst>
          </p:cNvPr>
          <p:cNvSpPr txBox="1">
            <a:spLocks/>
          </p:cNvSpPr>
          <p:nvPr/>
        </p:nvSpPr>
        <p:spPr>
          <a:xfrm>
            <a:off x="516890" y="431800"/>
            <a:ext cx="11255375" cy="69596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latin typeface="微软雅黑" panose="020B0503020204020204" pitchFamily="34" charset="-122"/>
                <a:ea typeface="微软雅黑" panose="020B0503020204020204" pitchFamily="34" charset="-122"/>
              </a:rPr>
              <a:t>                                 髓 鞘</a:t>
            </a:r>
            <a:endParaRPr lang="zh-CN" altLang="en-US" sz="4000" b="1" dirty="0">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等线 Light"/>
              <a:ea typeface="+mj-ea"/>
              <a:cs typeface="+mj-cs"/>
            </a:endParaRPr>
          </a:p>
        </p:txBody>
      </p:sp>
      <p:sp>
        <p:nvSpPr>
          <p:cNvPr id="15" name="内容占位符 2">
            <a:extLst>
              <a:ext uri="{FF2B5EF4-FFF2-40B4-BE49-F238E27FC236}">
                <a16:creationId xmlns:a16="http://schemas.microsoft.com/office/drawing/2014/main" id="{36D9A1FC-D8D4-4E4A-8689-E9D44976EC43}"/>
              </a:ext>
            </a:extLst>
          </p:cNvPr>
          <p:cNvSpPr txBox="1">
            <a:spLocks/>
          </p:cNvSpPr>
          <p:nvPr/>
        </p:nvSpPr>
        <p:spPr>
          <a:xfrm>
            <a:off x="1178560" y="1412875"/>
            <a:ext cx="10059670" cy="4526280"/>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zh-CN" sz="2400" b="1" dirty="0">
                <a:solidFill>
                  <a:srgbClr val="C00000"/>
                </a:solidFill>
                <a:latin typeface="微软雅黑" panose="020B0503020204020204" pitchFamily="34" charset="-122"/>
                <a:ea typeface="微软雅黑" panose="020B0503020204020204" pitchFamily="34" charset="-122"/>
              </a:rPr>
              <a:t>髓鞘</a:t>
            </a:r>
            <a:r>
              <a:rPr lang="zh-CN" altLang="zh-CN" sz="2400" b="1" dirty="0">
                <a:solidFill>
                  <a:schemeClr val="tx1"/>
                </a:solidFill>
                <a:latin typeface="微软雅黑" panose="020B0503020204020204" pitchFamily="34" charset="-122"/>
                <a:ea typeface="微软雅黑" panose="020B0503020204020204" pitchFamily="34" charset="-122"/>
              </a:rPr>
              <a:t>包绕在有髓神经轴索外面的细胞膜</a:t>
            </a:r>
          </a:p>
          <a:p>
            <a:pPr marL="457200" lvl="3" indent="-457200" algn="l" defTabSz="914400">
              <a:lnSpc>
                <a:spcPct val="200000"/>
              </a:lnSpc>
              <a:buClr>
                <a:srgbClr val="FF0000"/>
              </a:buClr>
              <a:buFont typeface="+mj-lt"/>
              <a:buAutoNum type="alphaLcParenR"/>
            </a:pPr>
            <a:r>
              <a:rPr lang="zh-CN" altLang="zh-CN" b="1" dirty="0">
                <a:solidFill>
                  <a:schemeClr val="tx1"/>
                </a:solidFill>
                <a:latin typeface="微软雅黑" panose="020B0503020204020204" pitchFamily="34" charset="-122"/>
                <a:ea typeface="微软雅黑" panose="020B0503020204020204" pitchFamily="34" charset="-122"/>
              </a:rPr>
              <a:t>中枢神经髓鞘：来源于少突胶质细胞</a:t>
            </a:r>
            <a:r>
              <a:rPr lang="en-US" altLang="zh-CN" b="1" dirty="0">
                <a:solidFill>
                  <a:schemeClr val="tx1"/>
                </a:solidFill>
                <a:latin typeface="微软雅黑" panose="020B0503020204020204" pitchFamily="34" charset="-122"/>
                <a:ea typeface="微软雅黑" panose="020B0503020204020204" pitchFamily="34" charset="-122"/>
              </a:rPr>
              <a:t>  b</a:t>
            </a:r>
            <a:r>
              <a:rPr lang="zh-CN" altLang="en-US" b="1" dirty="0">
                <a:solidFill>
                  <a:schemeClr val="tx1"/>
                </a:solidFill>
                <a:latin typeface="微软雅黑" panose="020B0503020204020204" pitchFamily="34" charset="-122"/>
                <a:ea typeface="微软雅黑" panose="020B0503020204020204" pitchFamily="34" charset="-122"/>
              </a:rPr>
              <a:t>）</a:t>
            </a:r>
            <a:r>
              <a:rPr lang="zh-CN" altLang="zh-CN" b="1" dirty="0">
                <a:solidFill>
                  <a:schemeClr val="tx1"/>
                </a:solidFill>
                <a:latin typeface="微软雅黑" panose="020B0503020204020204" pitchFamily="34" charset="-122"/>
                <a:ea typeface="微软雅黑" panose="020B0503020204020204" pitchFamily="34" charset="-122"/>
              </a:rPr>
              <a:t>周围神经髓鞘：来源于施旺细胞</a:t>
            </a:r>
          </a:p>
          <a:p>
            <a:pPr marL="0" marR="0" lvl="0" indent="0" algn="ctr" defTabSz="914377" rtl="0" eaLnBrk="1" fontAlgn="auto" latinLnBrk="0" hangingPunct="1">
              <a:lnSpc>
                <a:spcPct val="150000"/>
              </a:lnSpc>
              <a:spcBef>
                <a:spcPct val="20000"/>
              </a:spcBef>
              <a:spcAft>
                <a:spcPts val="0"/>
              </a:spcAft>
              <a:buClrTx/>
              <a:buSzTx/>
              <a:buFont typeface="Arial" pitchFamily="34" charset="0"/>
              <a:buNone/>
              <a:tabLst/>
              <a:defRPr/>
            </a:pPr>
            <a:endPar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矩形 15">
            <a:extLst>
              <a:ext uri="{FF2B5EF4-FFF2-40B4-BE49-F238E27FC236}">
                <a16:creationId xmlns:a16="http://schemas.microsoft.com/office/drawing/2014/main" id="{A3388B52-7F23-40F6-A559-2C520B5C7784}"/>
              </a:ext>
            </a:extLst>
          </p:cNvPr>
          <p:cNvSpPr/>
          <p:nvPr/>
        </p:nvSpPr>
        <p:spPr>
          <a:xfrm rot="5400000">
            <a:off x="6191885" y="-288925"/>
            <a:ext cx="45720" cy="2833370"/>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内容占位符 8">
            <a:extLst>
              <a:ext uri="{FF2B5EF4-FFF2-40B4-BE49-F238E27FC236}">
                <a16:creationId xmlns:a16="http://schemas.microsoft.com/office/drawing/2014/main" id="{3B58DC60-C38A-4382-85D9-249DF038132A}"/>
              </a:ext>
            </a:extLst>
          </p:cNvPr>
          <p:cNvPicPr>
            <a:picLocks noChangeAspect="1"/>
          </p:cNvPicPr>
          <p:nvPr/>
        </p:nvPicPr>
        <p:blipFill rotWithShape="1">
          <a:blip r:embed="rId4">
            <a:extLst>
              <a:ext uri="{28A0092B-C50C-407E-A947-70E740481C1C}">
                <a14:useLocalDpi xmlns:a14="http://schemas.microsoft.com/office/drawing/2010/main" val="0"/>
              </a:ext>
            </a:extLst>
          </a:blip>
          <a:srcRect b="7580"/>
          <a:stretch/>
        </p:blipFill>
        <p:spPr>
          <a:xfrm>
            <a:off x="1769745" y="3233420"/>
            <a:ext cx="3454400" cy="3192780"/>
          </a:xfrm>
          <a:prstGeom prst="rect">
            <a:avLst/>
          </a:prstGeom>
        </p:spPr>
      </p:pic>
      <p:pic>
        <p:nvPicPr>
          <p:cNvPr id="7" name="图片 6">
            <a:extLst>
              <a:ext uri="{FF2B5EF4-FFF2-40B4-BE49-F238E27FC236}">
                <a16:creationId xmlns:a16="http://schemas.microsoft.com/office/drawing/2014/main" id="{7C9C4695-EEFB-4EB9-B313-61FBB29C80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0710" y="3429000"/>
            <a:ext cx="4813300" cy="2304415"/>
          </a:xfrm>
          <a:prstGeom prst="rect">
            <a:avLst/>
          </a:prstGeom>
        </p:spPr>
      </p:pic>
    </p:spTree>
    <p:custDataLst>
      <p:tags r:id="rId1"/>
    </p:custDataLst>
    <p:extLst>
      <p:ext uri="{BB962C8B-B14F-4D97-AF65-F5344CB8AC3E}">
        <p14:creationId xmlns:p14="http://schemas.microsoft.com/office/powerpoint/2010/main" val="772716617"/>
      </p:ext>
    </p:extLst>
  </p:cSld>
  <p:clrMapOvr>
    <a:masterClrMapping/>
  </p:clrMapOvr>
  <mc:AlternateContent xmlns:mc="http://schemas.openxmlformats.org/markup-compatibility/2006" xmlns:p14="http://schemas.microsoft.com/office/powerpoint/2010/main">
    <mc:Choice Requires="p14">
      <p:transition spd="slow" p14:dur="2000" advTm="18096"/>
    </mc:Choice>
    <mc:Fallback xmlns="">
      <p:transition spd="slow" advTm="180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000" b="1" dirty="0">
                <a:solidFill>
                  <a:schemeClr val="tx1"/>
                </a:solidFill>
                <a:latin typeface="微软雅黑" charset="0"/>
                <a:ea typeface="微软雅黑" charset="0"/>
              </a:rPr>
              <a:t>                           对症支持治疗</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179830" y="2028825"/>
            <a:ext cx="9731375"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0" indent="0">
              <a:lnSpc>
                <a:spcPct val="150000"/>
              </a:lnSpc>
            </a:pPr>
            <a:r>
              <a:rPr lang="en-US" altLang="zh-CN" sz="2400" b="1" dirty="0">
                <a:solidFill>
                  <a:srgbClr val="C00000"/>
                </a:solidFill>
                <a:latin typeface="微软雅黑" panose="020B0503020204020204" pitchFamily="34" charset="-122"/>
                <a:ea typeface="微软雅黑" panose="020B0503020204020204" pitchFamily="34" charset="-122"/>
              </a:rPr>
              <a:t>(1) </a:t>
            </a:r>
            <a:r>
              <a:rPr lang="zh-CN" altLang="en-US" sz="2400" b="1" dirty="0">
                <a:solidFill>
                  <a:srgbClr val="C00000"/>
                </a:solidFill>
                <a:latin typeface="微软雅黑" panose="020B0503020204020204" pitchFamily="34" charset="-122"/>
                <a:ea typeface="微软雅黑" panose="020B0503020204020204" pitchFamily="34" charset="-122"/>
              </a:rPr>
              <a:t>运动</a:t>
            </a:r>
            <a:r>
              <a:rPr lang="en-US" altLang="zh-CN" sz="2400" b="1" dirty="0">
                <a:solidFill>
                  <a:srgbClr val="C00000"/>
                </a:solidFill>
                <a:latin typeface="微软雅黑" panose="020B0503020204020204" pitchFamily="34" charset="-122"/>
                <a:ea typeface="微软雅黑" panose="020B0503020204020204" pitchFamily="34" charset="-122"/>
              </a:rPr>
              <a:t>&amp;</a:t>
            </a:r>
            <a:r>
              <a:rPr lang="zh-CN" altLang="en-US" sz="2400" b="1" dirty="0">
                <a:solidFill>
                  <a:srgbClr val="C00000"/>
                </a:solidFill>
                <a:latin typeface="微软雅黑" panose="020B0503020204020204" pitchFamily="34" charset="-122"/>
                <a:ea typeface="微软雅黑" panose="020B0503020204020204" pitchFamily="34" charset="-122"/>
              </a:rPr>
              <a:t>物理治疗</a:t>
            </a:r>
          </a:p>
          <a:p>
            <a:pPr marL="0" indent="0">
              <a:lnSpc>
                <a:spcPct val="150000"/>
              </a:lnSpc>
            </a:pPr>
            <a:r>
              <a:rPr lang="zh-CN" altLang="en-US" sz="2400" b="1" dirty="0">
                <a:latin typeface="微软雅黑" panose="020B0503020204020204" pitchFamily="34" charset="-122"/>
                <a:ea typeface="微软雅黑" panose="020B0503020204020204" pitchFamily="34" charset="-122"/>
              </a:rPr>
              <a:t>   保证足够的卧床休息，避免过劳</a:t>
            </a: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尤其急性复发期</a:t>
            </a:r>
          </a:p>
          <a:p>
            <a:pPr marL="0" indent="0">
              <a:lnSpc>
                <a:spcPct val="150000"/>
              </a:lnSpc>
            </a:pPr>
            <a:r>
              <a:rPr lang="en-US" altLang="zh-CN" sz="2400" b="1" dirty="0">
                <a:latin typeface="微软雅黑" panose="020B0503020204020204" pitchFamily="34" charset="-122"/>
                <a:ea typeface="微软雅黑" panose="020B0503020204020204" pitchFamily="34" charset="-122"/>
              </a:rPr>
              <a:t>(2) </a:t>
            </a:r>
            <a:r>
              <a:rPr lang="zh-CN" altLang="en-US" sz="2400" b="1" dirty="0">
                <a:latin typeface="微软雅黑" panose="020B0503020204020204" pitchFamily="34" charset="-122"/>
                <a:ea typeface="微软雅黑" panose="020B0503020204020204" pitchFamily="34" charset="-122"/>
              </a:rPr>
              <a:t>严重膀胱</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直肠功能障碍</a:t>
            </a:r>
          </a:p>
          <a:p>
            <a:pPr marL="0" indent="0">
              <a:lnSpc>
                <a:spcPct val="150000"/>
              </a:lnSpc>
            </a:pPr>
            <a:r>
              <a:rPr lang="zh-CN" altLang="en-US" sz="2400" b="1" dirty="0">
                <a:latin typeface="微软雅黑" panose="020B0503020204020204" pitchFamily="34" charset="-122"/>
                <a:ea typeface="微软雅黑" panose="020B0503020204020204" pitchFamily="34" charset="-122"/>
              </a:rPr>
              <a:t>   氯化氨基甲酰甲基胆碱</a:t>
            </a:r>
            <a:r>
              <a:rPr lang="en-US" altLang="zh-CN" sz="2400" b="1" dirty="0">
                <a:latin typeface="微软雅黑" panose="020B0503020204020204" pitchFamily="34" charset="-122"/>
                <a:ea typeface="微软雅黑" panose="020B0503020204020204" pitchFamily="34" charset="-122"/>
              </a:rPr>
              <a:t>(bethanechol chloride)</a:t>
            </a:r>
            <a:r>
              <a:rPr lang="zh-CN" altLang="en-US" sz="2400" b="1" dirty="0">
                <a:latin typeface="微软雅黑" panose="020B0503020204020204" pitchFamily="34" charset="-122"/>
                <a:ea typeface="微软雅黑" panose="020B0503020204020204" pitchFamily="34" charset="-122"/>
              </a:rPr>
              <a:t>，对尿潴留可能有用</a:t>
            </a:r>
          </a:p>
          <a:p>
            <a:pPr marL="0" indent="0">
              <a:lnSpc>
                <a:spcPct val="150000"/>
              </a:lnSpc>
            </a:pPr>
            <a:r>
              <a:rPr lang="en-US" altLang="zh-CN" sz="2400" b="1" dirty="0">
                <a:latin typeface="微软雅黑" panose="020B0503020204020204" pitchFamily="34" charset="-122"/>
                <a:ea typeface="微软雅黑" panose="020B0503020204020204" pitchFamily="34" charset="-122"/>
              </a:rPr>
              <a:t>(3) </a:t>
            </a:r>
            <a:r>
              <a:rPr lang="zh-CN" altLang="en-US" sz="2400" b="1" dirty="0">
                <a:latin typeface="微软雅黑" panose="020B0503020204020204" pitchFamily="34" charset="-122"/>
                <a:ea typeface="微软雅黑" panose="020B0503020204020204" pitchFamily="34" charset="-122"/>
              </a:rPr>
              <a:t>严重痉挛性截瘫</a:t>
            </a:r>
            <a:r>
              <a:rPr lang="en-US" altLang="zh-CN" sz="2400" b="1" dirty="0">
                <a:latin typeface="微软雅黑" panose="020B0503020204020204" pitchFamily="34" charset="-122"/>
                <a:ea typeface="微软雅黑" panose="020B0503020204020204" pitchFamily="34" charset="-122"/>
              </a:rPr>
              <a:t>&amp;</a:t>
            </a:r>
            <a:r>
              <a:rPr lang="zh-CN" altLang="en-US" sz="2400" b="1" dirty="0">
                <a:latin typeface="微软雅黑" panose="020B0503020204020204" pitchFamily="34" charset="-122"/>
                <a:ea typeface="微软雅黑" panose="020B0503020204020204" pitchFamily="34" charset="-122"/>
              </a:rPr>
              <a:t>大腿痛性屈肌痉挛</a:t>
            </a:r>
          </a:p>
          <a:p>
            <a:pPr marL="0" indent="0">
              <a:lnSpc>
                <a:spcPct val="150000"/>
              </a:lnSpc>
            </a:pPr>
            <a:r>
              <a:rPr lang="zh-CN" altLang="en-US" sz="2400" b="1" dirty="0">
                <a:latin typeface="微软雅黑" panose="020B0503020204020204" pitchFamily="34" charset="-122"/>
                <a:ea typeface="微软雅黑" panose="020B0503020204020204" pitchFamily="34" charset="-122"/>
              </a:rPr>
              <a:t>    可用巴氯芬、奥卡西平、加巴喷丁等</a:t>
            </a:r>
          </a:p>
        </p:txBody>
      </p:sp>
    </p:spTree>
    <p:extLst>
      <p:ext uri="{BB962C8B-B14F-4D97-AF65-F5344CB8AC3E}">
        <p14:creationId xmlns:p14="http://schemas.microsoft.com/office/powerpoint/2010/main" val="3822917834"/>
      </p:ext>
    </p:extLst>
  </p:cSld>
  <p:clrMapOvr>
    <a:masterClrMapping/>
  </p:clrMapOvr>
  <mc:AlternateContent xmlns:mc="http://schemas.openxmlformats.org/markup-compatibility/2006" xmlns:p14="http://schemas.microsoft.com/office/powerpoint/2010/main">
    <mc:Choice Requires="p14">
      <p:transition spd="slow" p14:dur="2000" advTm="81316"/>
    </mc:Choice>
    <mc:Fallback xmlns="">
      <p:transition spd="slow" advTm="81316"/>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000" b="1" dirty="0">
                <a:solidFill>
                  <a:schemeClr val="tx1"/>
                </a:solidFill>
                <a:latin typeface="微软雅黑" charset="0"/>
                <a:ea typeface="微软雅黑" charset="0"/>
              </a:rPr>
              <a:t>                                 预 后</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52550" y="2282825"/>
            <a:ext cx="9731375"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nSpc>
                <a:spcPct val="150000"/>
              </a:lnSpc>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大多数</a:t>
            </a:r>
            <a:r>
              <a:rPr lang="en-US" altLang="zh-CN" sz="2400" b="1" dirty="0">
                <a:latin typeface="微软雅黑" panose="020B0503020204020204" pitchFamily="34" charset="-122"/>
                <a:ea typeface="微软雅黑" panose="020B0503020204020204" pitchFamily="34" charset="-122"/>
              </a:rPr>
              <a:t>MS</a:t>
            </a:r>
            <a:r>
              <a:rPr lang="zh-CN" altLang="en-US" sz="2400" b="1" dirty="0">
                <a:latin typeface="微软雅黑" panose="020B0503020204020204" pitchFamily="34" charset="-122"/>
                <a:ea typeface="微软雅黑" panose="020B0503020204020204" pitchFamily="34" charset="-122"/>
              </a:rPr>
              <a:t>患者预后较乐观</a:t>
            </a:r>
          </a:p>
          <a:p>
            <a:pPr marL="342900" indent="-342900">
              <a:lnSpc>
                <a:spcPct val="150000"/>
              </a:lnSpc>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约半数患者发病</a:t>
            </a:r>
            <a:r>
              <a:rPr lang="en-US" altLang="zh-CN" sz="2400" b="1" dirty="0">
                <a:latin typeface="微软雅黑" panose="020B0503020204020204" pitchFamily="34" charset="-122"/>
                <a:ea typeface="微软雅黑" panose="020B0503020204020204" pitchFamily="34" charset="-122"/>
              </a:rPr>
              <a:t>10</a:t>
            </a:r>
            <a:r>
              <a:rPr lang="zh-CN" altLang="en-US" sz="2400" b="1" dirty="0">
                <a:latin typeface="微软雅黑" panose="020B0503020204020204" pitchFamily="34" charset="-122"/>
                <a:ea typeface="微软雅黑" panose="020B0503020204020204" pitchFamily="34" charset="-122"/>
              </a:rPr>
              <a:t>年只遗留轻</a:t>
            </a:r>
            <a:r>
              <a:rPr lang="en-US" altLang="zh-CN" sz="2400" b="1" dirty="0">
                <a:latin typeface="微软雅黑" panose="020B0503020204020204" pitchFamily="34" charset="-122"/>
                <a:ea typeface="微软雅黑" panose="020B0503020204020204" pitchFamily="34" charset="-122"/>
              </a:rPr>
              <a:t>&amp;</a:t>
            </a:r>
            <a:r>
              <a:rPr lang="zh-CN" altLang="en-US" sz="2400" b="1" dirty="0">
                <a:latin typeface="微软雅黑" panose="020B0503020204020204" pitchFamily="34" charset="-122"/>
                <a:ea typeface="微软雅黑" panose="020B0503020204020204" pitchFamily="34" charset="-122"/>
              </a:rPr>
              <a:t>中度功能障碍，存活期长达</a:t>
            </a:r>
            <a:r>
              <a:rPr lang="en-US" altLang="zh-CN" sz="2400" b="1" dirty="0">
                <a:latin typeface="微软雅黑" panose="020B0503020204020204" pitchFamily="34" charset="-122"/>
                <a:ea typeface="微软雅黑" panose="020B0503020204020204" pitchFamily="34" charset="-122"/>
              </a:rPr>
              <a:t>20~30</a:t>
            </a:r>
            <a:r>
              <a:rPr lang="zh-CN" altLang="en-US" sz="2400" b="1" dirty="0">
                <a:latin typeface="微软雅黑" panose="020B0503020204020204" pitchFamily="34" charset="-122"/>
                <a:ea typeface="微软雅黑" panose="020B0503020204020204" pitchFamily="34" charset="-122"/>
              </a:rPr>
              <a:t>年</a:t>
            </a:r>
          </a:p>
          <a:p>
            <a:pPr marL="342900" indent="-342900">
              <a:lnSpc>
                <a:spcPct val="150000"/>
              </a:lnSpc>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少数可于数年内死亡</a:t>
            </a:r>
          </a:p>
        </p:txBody>
      </p:sp>
    </p:spTree>
    <p:extLst>
      <p:ext uri="{BB962C8B-B14F-4D97-AF65-F5344CB8AC3E}">
        <p14:creationId xmlns:p14="http://schemas.microsoft.com/office/powerpoint/2010/main" val="417267702"/>
      </p:ext>
    </p:extLst>
  </p:cSld>
  <p:clrMapOvr>
    <a:masterClrMapping/>
  </p:clrMapOvr>
  <mc:AlternateContent xmlns:mc="http://schemas.openxmlformats.org/markup-compatibility/2006" xmlns:p14="http://schemas.microsoft.com/office/powerpoint/2010/main">
    <mc:Choice Requires="p14">
      <p:transition spd="slow" p14:dur="2000" advTm="33437"/>
    </mc:Choice>
    <mc:Fallback xmlns="">
      <p:transition spd="slow" advTm="33437"/>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678200A1-CDB2-424C-BDB4-54FFB9942243}"/>
              </a:ext>
            </a:extLst>
          </p:cNvPr>
          <p:cNvSpPr/>
          <p:nvPr/>
        </p:nvSpPr>
        <p:spPr>
          <a:xfrm>
            <a:off x="3648075" y="2402205"/>
            <a:ext cx="5200650" cy="2053590"/>
          </a:xfrm>
          <a:prstGeom prst="roundRect">
            <a:avLst/>
          </a:prstGeom>
          <a:solidFill>
            <a:srgbClr val="C64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6DB3C16A-9931-4CE9-BA26-634B49B0A9F7}"/>
              </a:ext>
            </a:extLst>
          </p:cNvPr>
          <p:cNvSpPr txBox="1"/>
          <p:nvPr/>
        </p:nvSpPr>
        <p:spPr>
          <a:xfrm>
            <a:off x="4599940" y="2987040"/>
            <a:ext cx="3262432" cy="707886"/>
          </a:xfrm>
          <a:prstGeom prst="rect">
            <a:avLst/>
          </a:prstGeom>
          <a:noFill/>
        </p:spPr>
        <p:txBody>
          <a:bodyPr wrap="non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视神经脊髓炎</a:t>
            </a:r>
          </a:p>
        </p:txBody>
      </p:sp>
      <p:cxnSp>
        <p:nvCxnSpPr>
          <p:cNvPr id="8" name="直接连接符 7">
            <a:extLst>
              <a:ext uri="{FF2B5EF4-FFF2-40B4-BE49-F238E27FC236}">
                <a16:creationId xmlns:a16="http://schemas.microsoft.com/office/drawing/2014/main" id="{402D6E41-4ECB-4023-80D5-2586BD38E15E}"/>
              </a:ext>
            </a:extLst>
          </p:cNvPr>
          <p:cNvCxnSpPr>
            <a:cxnSpLocks/>
          </p:cNvCxnSpPr>
          <p:nvPr/>
        </p:nvCxnSpPr>
        <p:spPr>
          <a:xfrm>
            <a:off x="4220210" y="3798570"/>
            <a:ext cx="41078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461133"/>
      </p:ext>
    </p:extLst>
  </p:cSld>
  <p:clrMapOvr>
    <a:masterClrMapping/>
  </p:clrMapOvr>
  <mc:AlternateContent xmlns:mc="http://schemas.openxmlformats.org/markup-compatibility/2006" xmlns:p14="http://schemas.microsoft.com/office/powerpoint/2010/main">
    <mc:Choice Requires="p14">
      <p:transition spd="slow" p14:dur="2000" advTm="25145"/>
    </mc:Choice>
    <mc:Fallback xmlns="">
      <p:transition spd="slow" advTm="25145"/>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概 念</a:t>
            </a:r>
            <a:endParaRPr lang="zh-CN" altLang="en-US"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4" name="内容占位符 2">
            <a:extLst>
              <a:ext uri="{FF2B5EF4-FFF2-40B4-BE49-F238E27FC236}">
                <a16:creationId xmlns:a16="http://schemas.microsoft.com/office/drawing/2014/main" id="{335B8CF0-5D0A-499A-B506-BA711171B332}"/>
              </a:ext>
            </a:extLst>
          </p:cNvPr>
          <p:cNvSpPr txBox="1">
            <a:spLocks/>
          </p:cNvSpPr>
          <p:nvPr/>
        </p:nvSpPr>
        <p:spPr>
          <a:xfrm>
            <a:off x="401319" y="2040255"/>
            <a:ext cx="5339080" cy="3731260"/>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视神经脊髓炎（</a:t>
            </a:r>
            <a:r>
              <a:rPr lang="en-US" altLang="zh-CN" b="1" dirty="0">
                <a:solidFill>
                  <a:schemeClr val="tx1"/>
                </a:solidFill>
                <a:latin typeface="微软雅黑" panose="020B0503020204020204" pitchFamily="34" charset="-122"/>
                <a:ea typeface="微软雅黑" panose="020B0503020204020204" pitchFamily="34" charset="-122"/>
              </a:rPr>
              <a:t>neuromyelitis </a:t>
            </a:r>
            <a:r>
              <a:rPr lang="en-US" altLang="zh-CN" b="1" dirty="0" err="1">
                <a:solidFill>
                  <a:schemeClr val="tx1"/>
                </a:solidFill>
                <a:latin typeface="微软雅黑" panose="020B0503020204020204" pitchFamily="34" charset="-122"/>
                <a:ea typeface="微软雅黑" panose="020B0503020204020204" pitchFamily="34" charset="-122"/>
              </a:rPr>
              <a:t>optica</a:t>
            </a:r>
            <a:r>
              <a:rPr lang="zh-CN" altLang="en-US" b="1" dirty="0">
                <a:solidFill>
                  <a:schemeClr val="tx1"/>
                </a:solidFill>
                <a:latin typeface="微软雅黑" panose="020B0503020204020204" pitchFamily="34" charset="-122"/>
                <a:ea typeface="微软雅黑" panose="020B0503020204020204" pitchFamily="34" charset="-122"/>
              </a:rPr>
              <a:t>，</a:t>
            </a:r>
            <a:r>
              <a:rPr lang="en-US" altLang="zh-CN" b="1" dirty="0">
                <a:solidFill>
                  <a:schemeClr val="tx1"/>
                </a:solidFill>
                <a:latin typeface="微软雅黑" panose="020B0503020204020204" pitchFamily="34" charset="-122"/>
                <a:ea typeface="微软雅黑" panose="020B0503020204020204" pitchFamily="34" charset="-122"/>
              </a:rPr>
              <a:t>NMO</a:t>
            </a:r>
            <a:r>
              <a:rPr lang="zh-CN" altLang="en-US" b="1" dirty="0">
                <a:solidFill>
                  <a:schemeClr val="tx1"/>
                </a:solidFill>
                <a:latin typeface="微软雅黑" panose="020B0503020204020204" pitchFamily="34" charset="-122"/>
                <a:ea typeface="微软雅黑" panose="020B0503020204020204" pitchFamily="34" charset="-122"/>
              </a:rPr>
              <a:t>），又称“</a:t>
            </a:r>
            <a:r>
              <a:rPr lang="en-US" altLang="zh-CN" b="1" dirty="0" err="1">
                <a:solidFill>
                  <a:schemeClr val="tx1"/>
                </a:solidFill>
                <a:latin typeface="微软雅黑" panose="020B0503020204020204" pitchFamily="34" charset="-122"/>
                <a:ea typeface="微软雅黑" panose="020B0503020204020204" pitchFamily="34" charset="-122"/>
              </a:rPr>
              <a:t>Devic</a:t>
            </a:r>
            <a:r>
              <a:rPr lang="zh-CN" altLang="en-US" b="1" dirty="0">
                <a:solidFill>
                  <a:schemeClr val="tx1"/>
                </a:solidFill>
                <a:latin typeface="微软雅黑" panose="020B0503020204020204" pitchFamily="34" charset="-122"/>
                <a:ea typeface="微软雅黑" panose="020B0503020204020204" pitchFamily="34" charset="-122"/>
              </a:rPr>
              <a:t>病”。</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后临床观察发现，</a:t>
            </a:r>
            <a:r>
              <a:rPr lang="en-US" altLang="zh-CN" b="1" dirty="0">
                <a:solidFill>
                  <a:schemeClr val="tx1"/>
                </a:solidFill>
                <a:latin typeface="微软雅黑" panose="020B0503020204020204" pitchFamily="34" charset="-122"/>
                <a:ea typeface="微软雅黑" panose="020B0503020204020204" pitchFamily="34" charset="-122"/>
              </a:rPr>
              <a:t>NMO</a:t>
            </a:r>
            <a:r>
              <a:rPr lang="zh-CN" altLang="en-US" b="1" dirty="0">
                <a:solidFill>
                  <a:schemeClr val="tx1"/>
                </a:solidFill>
                <a:latin typeface="微软雅黑" panose="020B0503020204020204" pitchFamily="34" charset="-122"/>
                <a:ea typeface="微软雅黑" panose="020B0503020204020204" pitchFamily="34" charset="-122"/>
              </a:rPr>
              <a:t>存在复发</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缓解过程，因此在很长一段时间中将</a:t>
            </a:r>
            <a:r>
              <a:rPr lang="en-US" altLang="zh-CN" b="1" dirty="0">
                <a:solidFill>
                  <a:schemeClr val="tx1"/>
                </a:solidFill>
                <a:latin typeface="微软雅黑" panose="020B0503020204020204" pitchFamily="34" charset="-122"/>
                <a:ea typeface="微软雅黑" panose="020B0503020204020204" pitchFamily="34" charset="-122"/>
              </a:rPr>
              <a:t>NMO</a:t>
            </a:r>
            <a:r>
              <a:rPr lang="zh-CN" altLang="en-US" b="1" dirty="0">
                <a:solidFill>
                  <a:schemeClr val="tx1"/>
                </a:solidFill>
                <a:latin typeface="微软雅黑" panose="020B0503020204020204" pitchFamily="34" charset="-122"/>
                <a:ea typeface="微软雅黑" panose="020B0503020204020204" pitchFamily="34" charset="-122"/>
              </a:rPr>
              <a:t>视为</a:t>
            </a:r>
            <a:r>
              <a:rPr lang="en-US" altLang="zh-CN" b="1" dirty="0">
                <a:solidFill>
                  <a:schemeClr val="tx1"/>
                </a:solidFill>
                <a:latin typeface="微软雅黑" panose="020B0503020204020204" pitchFamily="34" charset="-122"/>
                <a:ea typeface="微软雅黑" panose="020B0503020204020204" pitchFamily="34" charset="-122"/>
              </a:rPr>
              <a:t>MS</a:t>
            </a:r>
            <a:r>
              <a:rPr lang="zh-CN" altLang="en-US" b="1" dirty="0">
                <a:solidFill>
                  <a:schemeClr val="tx1"/>
                </a:solidFill>
                <a:latin typeface="微软雅黑" panose="020B0503020204020204" pitchFamily="34" charset="-122"/>
                <a:ea typeface="微软雅黑" panose="020B0503020204020204" pitchFamily="34" charset="-122"/>
              </a:rPr>
              <a:t>的一个亚型。</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endParaRPr lang="zh-CN" altLang="en-US" b="1" dirty="0">
              <a:solidFill>
                <a:schemeClr val="tx1"/>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A32DEF89-7DDE-4956-B851-EDBB4C3AA6AA}"/>
              </a:ext>
            </a:extLst>
          </p:cNvPr>
          <p:cNvPicPr>
            <a:picLocks noChangeAspect="1"/>
          </p:cNvPicPr>
          <p:nvPr/>
        </p:nvPicPr>
        <p:blipFill rotWithShape="1">
          <a:blip r:embed="rId4">
            <a:extLst>
              <a:ext uri="{28A0092B-C50C-407E-A947-70E740481C1C}">
                <a14:useLocalDpi xmlns:a14="http://schemas.microsoft.com/office/drawing/2010/main" val="0"/>
              </a:ext>
            </a:extLst>
          </a:blip>
          <a:srcRect l="5953" t="22374" b="8326"/>
          <a:stretch/>
        </p:blipFill>
        <p:spPr>
          <a:xfrm>
            <a:off x="6451602" y="2509911"/>
            <a:ext cx="4724398" cy="26108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5124612"/>
      </p:ext>
    </p:extLst>
  </p:cSld>
  <p:clrMapOvr>
    <a:masterClrMapping/>
  </p:clrMapOvr>
  <mc:AlternateContent xmlns:mc="http://schemas.openxmlformats.org/markup-compatibility/2006" xmlns:p14="http://schemas.microsoft.com/office/powerpoint/2010/main">
    <mc:Choice Requires="p14">
      <p:transition spd="slow" p14:dur="2000" advTm="57029"/>
    </mc:Choice>
    <mc:Fallback xmlns="">
      <p:transition spd="slow" advTm="57029"/>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概 念</a:t>
            </a:r>
            <a:endParaRPr lang="zh-CN" altLang="en-US"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4" name="内容占位符 2">
            <a:extLst>
              <a:ext uri="{FF2B5EF4-FFF2-40B4-BE49-F238E27FC236}">
                <a16:creationId xmlns:a16="http://schemas.microsoft.com/office/drawing/2014/main" id="{335B8CF0-5D0A-499A-B506-BA711171B332}"/>
              </a:ext>
            </a:extLst>
          </p:cNvPr>
          <p:cNvSpPr txBox="1">
            <a:spLocks/>
          </p:cNvSpPr>
          <p:nvPr/>
        </p:nvSpPr>
        <p:spPr>
          <a:xfrm>
            <a:off x="401319" y="2040255"/>
            <a:ext cx="5339080" cy="3731260"/>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直至</a:t>
            </a:r>
            <a:r>
              <a:rPr lang="en-US" altLang="zh-CN" b="1" dirty="0">
                <a:solidFill>
                  <a:schemeClr val="tx1"/>
                </a:solidFill>
                <a:latin typeface="微软雅黑" panose="020B0503020204020204" pitchFamily="34" charset="-122"/>
                <a:ea typeface="微软雅黑" panose="020B0503020204020204" pitchFamily="34" charset="-122"/>
              </a:rPr>
              <a:t>2004</a:t>
            </a:r>
            <a:r>
              <a:rPr lang="zh-CN" altLang="en-US" b="1" dirty="0">
                <a:solidFill>
                  <a:schemeClr val="tx1"/>
                </a:solidFill>
                <a:latin typeface="微软雅黑" panose="020B0503020204020204" pitchFamily="34" charset="-122"/>
                <a:ea typeface="微软雅黑" panose="020B0503020204020204" pitchFamily="34" charset="-122"/>
              </a:rPr>
              <a:t>年，</a:t>
            </a:r>
            <a:r>
              <a:rPr lang="en-US" altLang="zh-CN" b="1" dirty="0">
                <a:solidFill>
                  <a:srgbClr val="C00000"/>
                </a:solidFill>
                <a:latin typeface="微软雅黑" panose="020B0503020204020204" pitchFamily="34" charset="-122"/>
                <a:ea typeface="微软雅黑" panose="020B0503020204020204" pitchFamily="34" charset="-122"/>
              </a:rPr>
              <a:t>NMO-IgG</a:t>
            </a:r>
            <a:r>
              <a:rPr lang="zh-CN" altLang="en-US" b="1" dirty="0">
                <a:solidFill>
                  <a:schemeClr val="tx1"/>
                </a:solidFill>
                <a:latin typeface="微软雅黑" panose="020B0503020204020204" pitchFamily="34" charset="-122"/>
                <a:ea typeface="微软雅黑" panose="020B0503020204020204" pitchFamily="34" charset="-122"/>
              </a:rPr>
              <a:t>的发现，才将其与</a:t>
            </a:r>
            <a:r>
              <a:rPr lang="en-US" altLang="zh-CN" b="1" dirty="0">
                <a:solidFill>
                  <a:schemeClr val="tx1"/>
                </a:solidFill>
                <a:latin typeface="微软雅黑" panose="020B0503020204020204" pitchFamily="34" charset="-122"/>
                <a:ea typeface="微软雅黑" panose="020B0503020204020204" pitchFamily="34" charset="-122"/>
              </a:rPr>
              <a:t>MS</a:t>
            </a:r>
            <a:r>
              <a:rPr lang="zh-CN" altLang="en-US" b="1" dirty="0">
                <a:solidFill>
                  <a:schemeClr val="tx1"/>
                </a:solidFill>
                <a:latin typeface="微软雅黑" panose="020B0503020204020204" pitchFamily="34" charset="-122"/>
                <a:ea typeface="微软雅黑" panose="020B0503020204020204" pitchFamily="34" charset="-122"/>
              </a:rPr>
              <a:t>区别开。 </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因</a:t>
            </a:r>
            <a:r>
              <a:rPr lang="en-US" altLang="zh-CN" b="1" dirty="0">
                <a:solidFill>
                  <a:schemeClr val="tx1"/>
                </a:solidFill>
                <a:latin typeface="微软雅黑" panose="020B0503020204020204" pitchFamily="34" charset="-122"/>
                <a:ea typeface="微软雅黑" panose="020B0503020204020204" pitchFamily="34" charset="-122"/>
              </a:rPr>
              <a:t>NMO-IgG</a:t>
            </a:r>
            <a:r>
              <a:rPr lang="zh-CN" altLang="en-US" b="1" dirty="0">
                <a:solidFill>
                  <a:schemeClr val="tx1"/>
                </a:solidFill>
                <a:latin typeface="微软雅黑" panose="020B0503020204020204" pitchFamily="34" charset="-122"/>
                <a:ea typeface="微软雅黑" panose="020B0503020204020204" pitchFamily="34" charset="-122"/>
              </a:rPr>
              <a:t>可选择性结合到水通道蛋白</a:t>
            </a:r>
            <a:r>
              <a:rPr lang="en-US" altLang="zh-CN" b="1" dirty="0">
                <a:solidFill>
                  <a:schemeClr val="tx1"/>
                </a:solidFill>
                <a:latin typeface="微软雅黑" panose="020B0503020204020204" pitchFamily="34" charset="-122"/>
                <a:ea typeface="微软雅黑" panose="020B0503020204020204" pitchFamily="34" charset="-122"/>
              </a:rPr>
              <a:t>4</a:t>
            </a:r>
            <a:r>
              <a:rPr lang="zh-CN" altLang="en-US" b="1" dirty="0">
                <a:solidFill>
                  <a:schemeClr val="tx1"/>
                </a:solidFill>
                <a:latin typeface="微软雅黑" panose="020B0503020204020204" pitchFamily="34" charset="-122"/>
                <a:ea typeface="微软雅黑" panose="020B0503020204020204" pitchFamily="34" charset="-122"/>
              </a:rPr>
              <a:t>（</a:t>
            </a:r>
            <a:r>
              <a:rPr lang="en-US" altLang="zh-CN" b="1" dirty="0">
                <a:solidFill>
                  <a:schemeClr val="tx1"/>
                </a:solidFill>
                <a:latin typeface="微软雅黑" panose="020B0503020204020204" pitchFamily="34" charset="-122"/>
                <a:ea typeface="微软雅黑" panose="020B0503020204020204" pitchFamily="34" charset="-122"/>
              </a:rPr>
              <a:t>aquaporin 4</a:t>
            </a:r>
            <a:r>
              <a:rPr lang="zh-CN" altLang="en-US" b="1" dirty="0">
                <a:solidFill>
                  <a:schemeClr val="tx1"/>
                </a:solidFill>
                <a:latin typeface="微软雅黑" panose="020B0503020204020204" pitchFamily="34" charset="-122"/>
                <a:ea typeface="微软雅黑" panose="020B0503020204020204" pitchFamily="34" charset="-122"/>
              </a:rPr>
              <a:t>，</a:t>
            </a:r>
            <a:r>
              <a:rPr lang="en-US" altLang="zh-CN" b="1" dirty="0">
                <a:solidFill>
                  <a:schemeClr val="tx1"/>
                </a:solidFill>
                <a:latin typeface="微软雅黑" panose="020B0503020204020204" pitchFamily="34" charset="-122"/>
                <a:ea typeface="微软雅黑" panose="020B0503020204020204" pitchFamily="34" charset="-122"/>
              </a:rPr>
              <a:t>AQP4</a:t>
            </a:r>
            <a:r>
              <a:rPr lang="zh-CN" altLang="en-US" b="1" dirty="0">
                <a:solidFill>
                  <a:schemeClr val="tx1"/>
                </a:solidFill>
                <a:latin typeface="微软雅黑" panose="020B0503020204020204" pitchFamily="34" charset="-122"/>
                <a:ea typeface="微软雅黑" panose="020B0503020204020204" pitchFamily="34" charset="-122"/>
              </a:rPr>
              <a:t>），故以后被称为</a:t>
            </a:r>
            <a:r>
              <a:rPr lang="en-US" altLang="zh-CN" b="1" dirty="0">
                <a:solidFill>
                  <a:srgbClr val="C00000"/>
                </a:solidFill>
                <a:latin typeface="微软雅黑" panose="020B0503020204020204" pitchFamily="34" charset="-122"/>
                <a:ea typeface="微软雅黑" panose="020B0503020204020204" pitchFamily="34" charset="-122"/>
              </a:rPr>
              <a:t>AQP4</a:t>
            </a:r>
            <a:r>
              <a:rPr lang="zh-CN" altLang="en-US" b="1" dirty="0">
                <a:solidFill>
                  <a:srgbClr val="C00000"/>
                </a:solidFill>
                <a:latin typeface="微软雅黑" panose="020B0503020204020204" pitchFamily="34" charset="-122"/>
                <a:ea typeface="微软雅黑" panose="020B0503020204020204" pitchFamily="34" charset="-122"/>
              </a:rPr>
              <a:t>抗体。</a:t>
            </a:r>
          </a:p>
        </p:txBody>
      </p:sp>
      <p:pic>
        <p:nvPicPr>
          <p:cNvPr id="2" name="图片 1">
            <a:extLst>
              <a:ext uri="{FF2B5EF4-FFF2-40B4-BE49-F238E27FC236}">
                <a16:creationId xmlns:a16="http://schemas.microsoft.com/office/drawing/2014/main" id="{BD3295FB-2774-4D1C-BA77-7D98B594D792}"/>
              </a:ext>
            </a:extLst>
          </p:cNvPr>
          <p:cNvPicPr>
            <a:picLocks noChangeAspect="1"/>
          </p:cNvPicPr>
          <p:nvPr/>
        </p:nvPicPr>
        <p:blipFill>
          <a:blip r:embed="rId4"/>
          <a:stretch>
            <a:fillRect/>
          </a:stretch>
        </p:blipFill>
        <p:spPr>
          <a:xfrm>
            <a:off x="6096000" y="2171061"/>
            <a:ext cx="4665980" cy="3268822"/>
          </a:xfrm>
          <a:prstGeom prst="rect">
            <a:avLst/>
          </a:prstGeom>
        </p:spPr>
      </p:pic>
    </p:spTree>
    <p:extLst>
      <p:ext uri="{BB962C8B-B14F-4D97-AF65-F5344CB8AC3E}">
        <p14:creationId xmlns:p14="http://schemas.microsoft.com/office/powerpoint/2010/main" val="1343863989"/>
      </p:ext>
    </p:extLst>
  </p:cSld>
  <p:clrMapOvr>
    <a:masterClrMapping/>
  </p:clrMapOvr>
  <mc:AlternateContent xmlns:mc="http://schemas.openxmlformats.org/markup-compatibility/2006" xmlns:p14="http://schemas.microsoft.com/office/powerpoint/2010/main">
    <mc:Choice Requires="p14">
      <p:transition spd="slow" p14:dur="2000" advTm="35902"/>
    </mc:Choice>
    <mc:Fallback xmlns="">
      <p:transition spd="slow" advTm="35902"/>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水通道蛋白</a:t>
            </a:r>
            <a:r>
              <a:rPr lang="en-US" altLang="zh-CN" sz="4000" b="1" dirty="0">
                <a:latin typeface="微软雅黑" panose="020B0503020204020204" pitchFamily="34" charset="-122"/>
                <a:ea typeface="微软雅黑" panose="020B0503020204020204" pitchFamily="34" charset="-122"/>
              </a:rPr>
              <a:t>4</a:t>
            </a:r>
            <a:r>
              <a:rPr lang="zh-CN" altLang="en-US" sz="4000" b="1" dirty="0">
                <a:latin typeface="微软雅黑" panose="020B0503020204020204" pitchFamily="34" charset="-122"/>
                <a:ea typeface="微软雅黑" panose="020B0503020204020204" pitchFamily="34" charset="-122"/>
              </a:rPr>
              <a:t>（</a:t>
            </a:r>
            <a:r>
              <a:rPr lang="en-US" altLang="zh-CN" sz="4000" b="1" dirty="0">
                <a:latin typeface="微软雅黑" panose="020B0503020204020204" pitchFamily="34" charset="-122"/>
                <a:ea typeface="微软雅黑" panose="020B0503020204020204" pitchFamily="34" charset="-122"/>
              </a:rPr>
              <a:t>AQP4</a:t>
            </a:r>
            <a:r>
              <a:rPr lang="zh-CN" altLang="en-US" sz="4000" b="1" dirty="0">
                <a:latin typeface="微软雅黑" panose="020B0503020204020204" pitchFamily="34" charset="-122"/>
                <a:ea typeface="微软雅黑" panose="020B0503020204020204" pitchFamily="34" charset="-122"/>
              </a:rPr>
              <a:t>）</a:t>
            </a:r>
            <a:endParaRPr lang="zh-CN" altLang="en-US" sz="4000"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4" name="内容占位符 2">
            <a:extLst>
              <a:ext uri="{FF2B5EF4-FFF2-40B4-BE49-F238E27FC236}">
                <a16:creationId xmlns:a16="http://schemas.microsoft.com/office/drawing/2014/main" id="{335B8CF0-5D0A-499A-B506-BA711171B332}"/>
              </a:ext>
            </a:extLst>
          </p:cNvPr>
          <p:cNvSpPr txBox="1">
            <a:spLocks/>
          </p:cNvSpPr>
          <p:nvPr/>
        </p:nvSpPr>
        <p:spPr>
          <a:xfrm>
            <a:off x="401319" y="2040255"/>
            <a:ext cx="5339080" cy="3731260"/>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en-US" altLang="zh-CN" b="1" dirty="0">
                <a:solidFill>
                  <a:schemeClr val="tx1"/>
                </a:solidFill>
                <a:latin typeface="微软雅黑" panose="020B0503020204020204" pitchFamily="34" charset="-122"/>
                <a:ea typeface="微软雅黑" panose="020B0503020204020204" pitchFamily="34" charset="-122"/>
              </a:rPr>
              <a:t>AQP4</a:t>
            </a:r>
            <a:r>
              <a:rPr lang="zh-CN" altLang="en-US" b="1" dirty="0">
                <a:solidFill>
                  <a:schemeClr val="tx1"/>
                </a:solidFill>
                <a:latin typeface="微软雅黑" panose="020B0503020204020204" pitchFamily="34" charset="-122"/>
                <a:ea typeface="微软雅黑" panose="020B0503020204020204" pitchFamily="34" charset="-122"/>
              </a:rPr>
              <a:t>主要在脑、脊髓及视神经的星形胶质细胞足突中表达；</a:t>
            </a:r>
          </a:p>
          <a:p>
            <a:pPr marL="457200" lvl="3" indent="-457200" algn="l" defTabSz="914400">
              <a:lnSpc>
                <a:spcPct val="200000"/>
              </a:lnSpc>
              <a:buClr>
                <a:srgbClr val="FF0000"/>
              </a:buClr>
              <a:buFont typeface="Wingdings" panose="05000000000000000000" pitchFamily="2" charset="2"/>
              <a:buChar char="p"/>
            </a:pPr>
            <a:r>
              <a:rPr lang="en-US" altLang="zh-CN" b="1" dirty="0">
                <a:solidFill>
                  <a:schemeClr val="tx1"/>
                </a:solidFill>
                <a:latin typeface="微软雅黑" panose="020B0503020204020204" pitchFamily="34" charset="-122"/>
                <a:ea typeface="微软雅黑" panose="020B0503020204020204" pitchFamily="34" charset="-122"/>
              </a:rPr>
              <a:t>AQP4</a:t>
            </a:r>
            <a:r>
              <a:rPr lang="zh-CN" altLang="en-US" b="1" dirty="0">
                <a:solidFill>
                  <a:schemeClr val="tx1"/>
                </a:solidFill>
                <a:latin typeface="微软雅黑" panose="020B0503020204020204" pitchFamily="34" charset="-122"/>
                <a:ea typeface="微软雅黑" panose="020B0503020204020204" pitchFamily="34" charset="-122"/>
              </a:rPr>
              <a:t>与</a:t>
            </a:r>
            <a:r>
              <a:rPr lang="en-US" altLang="zh-CN" b="1" dirty="0">
                <a:solidFill>
                  <a:schemeClr val="tx1"/>
                </a:solidFill>
                <a:latin typeface="微软雅黑" panose="020B0503020204020204" pitchFamily="34" charset="-122"/>
                <a:ea typeface="微软雅黑" panose="020B0503020204020204" pitchFamily="34" charset="-122"/>
              </a:rPr>
              <a:t>AQP4-Ab</a:t>
            </a:r>
            <a:r>
              <a:rPr lang="zh-CN" altLang="en-US" b="1" dirty="0">
                <a:solidFill>
                  <a:schemeClr val="tx1"/>
                </a:solidFill>
                <a:latin typeface="微软雅黑" panose="020B0503020204020204" pitchFamily="34" charset="-122"/>
                <a:ea typeface="微软雅黑" panose="020B0503020204020204" pitchFamily="34" charset="-122"/>
              </a:rPr>
              <a:t>特异性结合，在补体参与下激活了补体依赖和抗体依赖的细胞毒途径，最终导致少突胶质细胞的损失及髓鞘脱失。</a:t>
            </a:r>
          </a:p>
        </p:txBody>
      </p:sp>
      <p:pic>
        <p:nvPicPr>
          <p:cNvPr id="7" name="内容占位符 4">
            <a:extLst>
              <a:ext uri="{FF2B5EF4-FFF2-40B4-BE49-F238E27FC236}">
                <a16:creationId xmlns:a16="http://schemas.microsoft.com/office/drawing/2014/main" id="{B1AB5EA6-323F-47D1-AA45-2D87A4D47803}"/>
              </a:ext>
            </a:extLst>
          </p:cNvPr>
          <p:cNvPicPr>
            <a:picLocks noChangeAspect="1"/>
          </p:cNvPicPr>
          <p:nvPr/>
        </p:nvPicPr>
        <p:blipFill rotWithShape="1">
          <a:blip r:embed="rId4">
            <a:extLst>
              <a:ext uri="{28A0092B-C50C-407E-A947-70E740481C1C}">
                <a14:useLocalDpi xmlns:a14="http://schemas.microsoft.com/office/drawing/2010/main" val="0"/>
              </a:ext>
            </a:extLst>
          </a:blip>
          <a:srcRect l="28025" t="27348" r="5849" b="13454"/>
          <a:stretch/>
        </p:blipFill>
        <p:spPr>
          <a:xfrm>
            <a:off x="6451603" y="2242094"/>
            <a:ext cx="5256584" cy="3529421"/>
          </a:xfrm>
          <a:prstGeom prst="rect">
            <a:avLst/>
          </a:prstGeom>
        </p:spPr>
      </p:pic>
    </p:spTree>
    <p:extLst>
      <p:ext uri="{BB962C8B-B14F-4D97-AF65-F5344CB8AC3E}">
        <p14:creationId xmlns:p14="http://schemas.microsoft.com/office/powerpoint/2010/main" val="2365059091"/>
      </p:ext>
    </p:extLst>
  </p:cSld>
  <p:clrMapOvr>
    <a:masterClrMapping/>
  </p:clrMapOvr>
  <mc:AlternateContent xmlns:mc="http://schemas.openxmlformats.org/markup-compatibility/2006" xmlns:p14="http://schemas.microsoft.com/office/powerpoint/2010/main">
    <mc:Choice Requires="p14">
      <p:transition spd="slow" p14:dur="2000" advTm="37512"/>
    </mc:Choice>
    <mc:Fallback xmlns="">
      <p:transition spd="slow" advTm="3751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病因及发病机制</a:t>
            </a:r>
            <a:endParaRPr lang="zh-CN" altLang="en-US" sz="4000" b="1" dirty="0">
              <a:latin typeface="微软雅黑" panose="020B0503020204020204" pitchFamily="34" charset="-122"/>
              <a:ea typeface="微软雅黑" panose="020B0503020204020204" pitchFamily="34" charset="-122"/>
              <a:sym typeface="+mn-lt"/>
            </a:endParaRPr>
          </a:p>
          <a:p>
            <a:pPr fontAlgn="auto">
              <a:spcAft>
                <a:spcPts val="0"/>
              </a:spcAft>
              <a:defRPr/>
            </a:pPr>
            <a:endParaRPr lang="en-US"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1076960" y="2115185"/>
            <a:ext cx="10556240" cy="2788285"/>
          </a:xfrm>
          <a:prstGeom prst="rect">
            <a:avLst/>
          </a:prstGeom>
        </p:spPr>
        <p:txBody>
          <a:bodyPr vert="horz" lIns="91440" tIns="45720" rIns="91440" bIns="45720" rtlCol="0">
            <a:normAutofit fontScale="77500" lnSpcReduction="2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sz="3000" b="1" dirty="0">
                <a:solidFill>
                  <a:schemeClr val="tx1"/>
                </a:solidFill>
                <a:latin typeface="微软雅黑" panose="020B0503020204020204" pitchFamily="34" charset="-122"/>
                <a:ea typeface="微软雅黑" panose="020B0503020204020204" pitchFamily="34" charset="-122"/>
              </a:rPr>
              <a:t>病因及发病机制不明确</a:t>
            </a:r>
          </a:p>
          <a:p>
            <a:pPr marL="457200" lvl="3" indent="-457200" algn="l" defTabSz="914400">
              <a:lnSpc>
                <a:spcPct val="200000"/>
              </a:lnSpc>
              <a:buClr>
                <a:srgbClr val="FF0000"/>
              </a:buClr>
              <a:buFont typeface="Wingdings" panose="05000000000000000000" pitchFamily="2" charset="2"/>
              <a:buChar char="p"/>
            </a:pPr>
            <a:r>
              <a:rPr lang="zh-CN" altLang="en-US" sz="3000" b="1" dirty="0">
                <a:solidFill>
                  <a:schemeClr val="tx1"/>
                </a:solidFill>
                <a:latin typeface="微软雅黑" panose="020B0503020204020204" pitchFamily="34" charset="-122"/>
                <a:ea typeface="微软雅黑" panose="020B0503020204020204" pitchFamily="34" charset="-122"/>
              </a:rPr>
              <a:t>长期认为是</a:t>
            </a:r>
            <a:r>
              <a:rPr lang="en-US" altLang="zh-CN" sz="3000" b="1" dirty="0">
                <a:solidFill>
                  <a:schemeClr val="tx1"/>
                </a:solidFill>
                <a:latin typeface="微软雅黑" panose="020B0503020204020204" pitchFamily="34" charset="-122"/>
                <a:ea typeface="微软雅黑" panose="020B0503020204020204" pitchFamily="34" charset="-122"/>
              </a:rPr>
              <a:t>MS</a:t>
            </a:r>
            <a:r>
              <a:rPr lang="zh-CN" altLang="en-US" sz="3000" b="1" dirty="0">
                <a:solidFill>
                  <a:schemeClr val="tx1"/>
                </a:solidFill>
                <a:latin typeface="微软雅黑" panose="020B0503020204020204" pitchFamily="34" charset="-122"/>
                <a:ea typeface="微软雅黑" panose="020B0503020204020204" pitchFamily="34" charset="-122"/>
              </a:rPr>
              <a:t>的亚型</a:t>
            </a:r>
          </a:p>
          <a:p>
            <a:pPr marL="457200" lvl="3" indent="-457200" algn="l" defTabSz="914400">
              <a:lnSpc>
                <a:spcPct val="200000"/>
              </a:lnSpc>
              <a:buClr>
                <a:srgbClr val="FF0000"/>
              </a:buClr>
              <a:buFont typeface="Wingdings" panose="05000000000000000000" pitchFamily="2" charset="2"/>
              <a:buChar char="p"/>
            </a:pPr>
            <a:r>
              <a:rPr lang="zh-CN" altLang="en-US" sz="3000" b="1" dirty="0">
                <a:solidFill>
                  <a:schemeClr val="tx1"/>
                </a:solidFill>
                <a:latin typeface="微软雅黑" panose="020B0503020204020204" pitchFamily="34" charset="-122"/>
                <a:ea typeface="微软雅黑" panose="020B0503020204020204" pitchFamily="34" charset="-122"/>
              </a:rPr>
              <a:t>非白种人有</a:t>
            </a:r>
            <a:r>
              <a:rPr lang="en-US" altLang="zh-CN" sz="3000" b="1" dirty="0">
                <a:solidFill>
                  <a:schemeClr val="tx1"/>
                </a:solidFill>
                <a:latin typeface="微软雅黑" panose="020B0503020204020204" pitchFamily="34" charset="-122"/>
                <a:ea typeface="微软雅黑" panose="020B0503020204020204" pitchFamily="34" charset="-122"/>
              </a:rPr>
              <a:t>NMO</a:t>
            </a:r>
            <a:r>
              <a:rPr lang="zh-CN" altLang="en-US" sz="3000" b="1" dirty="0">
                <a:solidFill>
                  <a:schemeClr val="tx1"/>
                </a:solidFill>
                <a:latin typeface="微软雅黑" panose="020B0503020204020204" pitchFamily="34" charset="-122"/>
                <a:ea typeface="微软雅黑" panose="020B0503020204020204" pitchFamily="34" charset="-122"/>
              </a:rPr>
              <a:t>易感性，视神经</a:t>
            </a:r>
            <a:r>
              <a:rPr lang="en-US" altLang="zh-CN" sz="3000" b="1" dirty="0">
                <a:solidFill>
                  <a:schemeClr val="tx1"/>
                </a:solidFill>
                <a:latin typeface="微软雅黑" panose="020B0503020204020204" pitchFamily="34" charset="-122"/>
                <a:ea typeface="微软雅黑" panose="020B0503020204020204" pitchFamily="34" charset="-122"/>
              </a:rPr>
              <a:t>&amp;</a:t>
            </a:r>
            <a:r>
              <a:rPr lang="zh-CN" altLang="en-US" sz="3000" b="1" dirty="0">
                <a:solidFill>
                  <a:schemeClr val="tx1"/>
                </a:solidFill>
                <a:latin typeface="微软雅黑" panose="020B0503020204020204" pitchFamily="34" charset="-122"/>
                <a:ea typeface="微软雅黑" panose="020B0503020204020204" pitchFamily="34" charset="-122"/>
              </a:rPr>
              <a:t>脊髓损害常见</a:t>
            </a:r>
          </a:p>
          <a:p>
            <a:pPr marL="457200" lvl="3" indent="-457200" algn="l" defTabSz="914400">
              <a:lnSpc>
                <a:spcPct val="200000"/>
              </a:lnSpc>
              <a:buClr>
                <a:srgbClr val="FF0000"/>
              </a:buClr>
              <a:buFont typeface="Wingdings" panose="05000000000000000000" pitchFamily="2" charset="2"/>
              <a:buChar char="p"/>
            </a:pPr>
            <a:r>
              <a:rPr lang="zh-CN" altLang="en-US" sz="3000" b="1" dirty="0">
                <a:solidFill>
                  <a:schemeClr val="tx1"/>
                </a:solidFill>
                <a:latin typeface="微软雅黑" panose="020B0503020204020204" pitchFamily="34" charset="-122"/>
                <a:ea typeface="微软雅黑" panose="020B0503020204020204" pitchFamily="34" charset="-122"/>
              </a:rPr>
              <a:t>可能与遗传体质</a:t>
            </a:r>
            <a:r>
              <a:rPr lang="en-US" altLang="zh-CN" sz="3000" b="1" dirty="0">
                <a:solidFill>
                  <a:schemeClr val="tx1"/>
                </a:solidFill>
                <a:latin typeface="微软雅黑" panose="020B0503020204020204" pitchFamily="34" charset="-122"/>
                <a:ea typeface="微软雅黑" panose="020B0503020204020204" pitchFamily="34" charset="-122"/>
              </a:rPr>
              <a:t>&amp;</a:t>
            </a:r>
            <a:r>
              <a:rPr lang="zh-CN" altLang="en-US" sz="3000" b="1" dirty="0">
                <a:solidFill>
                  <a:schemeClr val="tx1"/>
                </a:solidFill>
                <a:latin typeface="微软雅黑" panose="020B0503020204020204" pitchFamily="34" charset="-122"/>
                <a:ea typeface="微软雅黑" panose="020B0503020204020204" pitchFamily="34" charset="-122"/>
              </a:rPr>
              <a:t>种族差异有关</a:t>
            </a:r>
          </a:p>
        </p:txBody>
      </p:sp>
    </p:spTree>
    <p:extLst>
      <p:ext uri="{BB962C8B-B14F-4D97-AF65-F5344CB8AC3E}">
        <p14:creationId xmlns:p14="http://schemas.microsoft.com/office/powerpoint/2010/main" val="2234548303"/>
      </p:ext>
    </p:extLst>
  </p:cSld>
  <p:clrMapOvr>
    <a:masterClrMapping/>
  </p:clrMapOvr>
  <mc:AlternateContent xmlns:mc="http://schemas.openxmlformats.org/markup-compatibility/2006" xmlns:p14="http://schemas.microsoft.com/office/powerpoint/2010/main">
    <mc:Choice Requires="p14">
      <p:transition spd="slow" p14:dur="2000" advTm="47030"/>
    </mc:Choice>
    <mc:Fallback xmlns="">
      <p:transition spd="slow" advTm="4703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人口学特点</a:t>
            </a:r>
            <a:endParaRPr lang="zh-CN" altLang="en-US" sz="3600" b="1" dirty="0">
              <a:latin typeface="微软雅黑" panose="020B0503020204020204" pitchFamily="34" charset="-122"/>
              <a:ea typeface="微软雅黑" panose="020B0503020204020204" pitchFamily="34" charset="-122"/>
              <a:sym typeface="+mn-lt"/>
            </a:endParaRPr>
          </a:p>
          <a:p>
            <a:pPr fontAlgn="auto">
              <a:spcAft>
                <a:spcPts val="0"/>
              </a:spcAft>
              <a:defRPr/>
            </a:pPr>
            <a:endParaRPr lang="en-US"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773430" y="2328545"/>
            <a:ext cx="5984240" cy="3787775"/>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女性多见，女</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男</a:t>
            </a:r>
            <a:r>
              <a:rPr lang="en-US" altLang="zh-CN" b="1" dirty="0">
                <a:solidFill>
                  <a:schemeClr val="tx1"/>
                </a:solidFill>
                <a:latin typeface="微软雅黑" panose="020B0503020204020204" pitchFamily="34" charset="-122"/>
                <a:ea typeface="微软雅黑" panose="020B0503020204020204" pitchFamily="34" charset="-122"/>
              </a:rPr>
              <a:t>=7.7:1</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平均起病年龄跨度大 （</a:t>
            </a:r>
            <a:r>
              <a:rPr lang="en-US" altLang="zh-CN" b="1" dirty="0">
                <a:solidFill>
                  <a:schemeClr val="tx1"/>
                </a:solidFill>
                <a:latin typeface="微软雅黑" panose="020B0503020204020204" pitchFamily="34" charset="-122"/>
                <a:ea typeface="微软雅黑" panose="020B0503020204020204" pitchFamily="34" charset="-122"/>
              </a:rPr>
              <a:t>8-62</a:t>
            </a:r>
            <a:r>
              <a:rPr lang="zh-CN" altLang="en-US" b="1" dirty="0">
                <a:solidFill>
                  <a:schemeClr val="tx1"/>
                </a:solidFill>
                <a:latin typeface="微软雅黑" panose="020B0503020204020204" pitchFamily="34" charset="-122"/>
                <a:ea typeface="微软雅黑" panose="020B0503020204020204" pitchFamily="34" charset="-122"/>
              </a:rPr>
              <a:t>岁，平均</a:t>
            </a:r>
            <a:r>
              <a:rPr lang="en-US" altLang="zh-CN" b="1" dirty="0">
                <a:solidFill>
                  <a:schemeClr val="tx1"/>
                </a:solidFill>
                <a:latin typeface="微软雅黑" panose="020B0503020204020204" pitchFamily="34" charset="-122"/>
                <a:ea typeface="微软雅黑" panose="020B0503020204020204" pitchFamily="34" charset="-122"/>
              </a:rPr>
              <a:t>34.3</a:t>
            </a:r>
            <a:r>
              <a:rPr lang="zh-CN" altLang="en-US" b="1" dirty="0">
                <a:solidFill>
                  <a:schemeClr val="tx1"/>
                </a:solidFill>
                <a:latin typeface="微软雅黑" panose="020B0503020204020204" pitchFamily="34" charset="-122"/>
                <a:ea typeface="微软雅黑" panose="020B0503020204020204" pitchFamily="34" charset="-122"/>
              </a:rPr>
              <a:t>岁）</a:t>
            </a:r>
          </a:p>
          <a:p>
            <a:pPr marL="457200" lvl="3" indent="-457200" algn="l" defTabSz="914400">
              <a:lnSpc>
                <a:spcPct val="200000"/>
              </a:lnSpc>
              <a:buClr>
                <a:srgbClr val="FF0000"/>
              </a:buClr>
              <a:buFont typeface="Wingdings" panose="05000000000000000000" pitchFamily="2" charset="2"/>
              <a:buChar char="p"/>
            </a:pPr>
            <a:r>
              <a:rPr lang="en-US" altLang="zh-CN" b="1" dirty="0">
                <a:solidFill>
                  <a:schemeClr val="tx1"/>
                </a:solidFill>
                <a:latin typeface="微软雅黑" panose="020B0503020204020204" pitchFamily="34" charset="-122"/>
                <a:ea typeface="微软雅黑" panose="020B0503020204020204" pitchFamily="34" charset="-122"/>
              </a:rPr>
              <a:t>20-30</a:t>
            </a:r>
            <a:r>
              <a:rPr lang="zh-CN" altLang="en-US" b="1" dirty="0">
                <a:solidFill>
                  <a:schemeClr val="tx1"/>
                </a:solidFill>
                <a:latin typeface="微软雅黑" panose="020B0503020204020204" pitchFamily="34" charset="-122"/>
                <a:ea typeface="微软雅黑" panose="020B0503020204020204" pitchFamily="34" charset="-122"/>
              </a:rPr>
              <a:t>岁以及</a:t>
            </a:r>
            <a:r>
              <a:rPr lang="en-US" altLang="zh-CN" b="1" dirty="0">
                <a:solidFill>
                  <a:schemeClr val="tx1"/>
                </a:solidFill>
                <a:latin typeface="微软雅黑" panose="020B0503020204020204" pitchFamily="34" charset="-122"/>
                <a:ea typeface="微软雅黑" panose="020B0503020204020204" pitchFamily="34" charset="-122"/>
              </a:rPr>
              <a:t>40-50</a:t>
            </a:r>
            <a:r>
              <a:rPr lang="zh-CN" altLang="en-US" b="1" dirty="0">
                <a:solidFill>
                  <a:schemeClr val="tx1"/>
                </a:solidFill>
                <a:latin typeface="微软雅黑" panose="020B0503020204020204" pitchFamily="34" charset="-122"/>
                <a:ea typeface="微软雅黑" panose="020B0503020204020204" pitchFamily="34" charset="-122"/>
              </a:rPr>
              <a:t>岁 是两个发病高峰</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单向型（</a:t>
            </a:r>
            <a:r>
              <a:rPr lang="en-US" altLang="zh-CN" b="1" dirty="0">
                <a:solidFill>
                  <a:schemeClr val="tx1"/>
                </a:solidFill>
                <a:latin typeface="微软雅黑" panose="020B0503020204020204" pitchFamily="34" charset="-122"/>
                <a:ea typeface="微软雅黑" panose="020B0503020204020204" pitchFamily="34" charset="-122"/>
              </a:rPr>
              <a:t>19.2%</a:t>
            </a:r>
            <a:r>
              <a:rPr lang="zh-CN" altLang="en-US" b="1" dirty="0">
                <a:solidFill>
                  <a:schemeClr val="tx1"/>
                </a:solidFill>
                <a:latin typeface="微软雅黑" panose="020B0503020204020204" pitchFamily="34" charset="-122"/>
                <a:ea typeface="微软雅黑" panose="020B0503020204020204" pitchFamily="34" charset="-122"/>
              </a:rPr>
              <a:t>）或   复发型（</a:t>
            </a:r>
            <a:r>
              <a:rPr lang="en-US" altLang="zh-CN" b="1" dirty="0">
                <a:solidFill>
                  <a:schemeClr val="tx1"/>
                </a:solidFill>
                <a:latin typeface="微软雅黑" panose="020B0503020204020204" pitchFamily="34" charset="-122"/>
                <a:ea typeface="微软雅黑" panose="020B0503020204020204" pitchFamily="34" charset="-122"/>
              </a:rPr>
              <a:t>80.8%</a:t>
            </a:r>
            <a:r>
              <a:rPr lang="zh-CN" altLang="en-US" b="1" dirty="0">
                <a:solidFill>
                  <a:schemeClr val="tx1"/>
                </a:solidFill>
                <a:latin typeface="微软雅黑" panose="020B0503020204020204" pitchFamily="34" charset="-122"/>
                <a:ea typeface="微软雅黑" panose="020B0503020204020204" pitchFamily="34" charset="-122"/>
              </a:rPr>
              <a:t>）</a:t>
            </a:r>
          </a:p>
        </p:txBody>
      </p:sp>
      <p:pic>
        <p:nvPicPr>
          <p:cNvPr id="6" name="内容占位符 4">
            <a:extLst>
              <a:ext uri="{FF2B5EF4-FFF2-40B4-BE49-F238E27FC236}">
                <a16:creationId xmlns:a16="http://schemas.microsoft.com/office/drawing/2014/main" id="{ED7F911E-91F7-4758-A8AC-2B11D4099BCC}"/>
              </a:ext>
            </a:extLst>
          </p:cNvPr>
          <p:cNvPicPr>
            <a:picLocks noChangeAspect="1"/>
          </p:cNvPicPr>
          <p:nvPr/>
        </p:nvPicPr>
        <p:blipFill rotWithShape="1">
          <a:blip r:embed="rId3">
            <a:extLst>
              <a:ext uri="{28A0092B-C50C-407E-A947-70E740481C1C}">
                <a14:useLocalDpi xmlns:a14="http://schemas.microsoft.com/office/drawing/2010/main" val="0"/>
              </a:ext>
            </a:extLst>
          </a:blip>
          <a:srcRect l="49712" t="37319" r="5907" b="18133"/>
          <a:stretch/>
        </p:blipFill>
        <p:spPr>
          <a:xfrm>
            <a:off x="7004311" y="2420888"/>
            <a:ext cx="4495539" cy="3384376"/>
          </a:xfrm>
          <a:prstGeom prst="rect">
            <a:avLst/>
          </a:prstGeom>
        </p:spPr>
      </p:pic>
    </p:spTree>
    <p:extLst>
      <p:ext uri="{BB962C8B-B14F-4D97-AF65-F5344CB8AC3E}">
        <p14:creationId xmlns:p14="http://schemas.microsoft.com/office/powerpoint/2010/main" val="1276104548"/>
      </p:ext>
    </p:extLst>
  </p:cSld>
  <p:clrMapOvr>
    <a:masterClrMapping/>
  </p:clrMapOvr>
  <mc:AlternateContent xmlns:mc="http://schemas.openxmlformats.org/markup-compatibility/2006" xmlns:p14="http://schemas.microsoft.com/office/powerpoint/2010/main">
    <mc:Choice Requires="p14">
      <p:transition spd="slow" p14:dur="2000" advTm="39614"/>
    </mc:Choice>
    <mc:Fallback xmlns="">
      <p:transition spd="slow" advTm="39614"/>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 理</a:t>
            </a:r>
            <a:endParaRPr lang="zh-CN" altLang="en-US" sz="4000" b="1" dirty="0">
              <a:latin typeface="微软雅黑" panose="020B0503020204020204" pitchFamily="34" charset="-122"/>
              <a:ea typeface="微软雅黑" panose="020B0503020204020204" pitchFamily="34" charset="-122"/>
              <a:sym typeface="+mn-lt"/>
            </a:endParaRPr>
          </a:p>
          <a:p>
            <a:pPr fontAlgn="auto">
              <a:spcAft>
                <a:spcPts val="0"/>
              </a:spcAft>
              <a:defRPr/>
            </a:pPr>
            <a:endParaRPr lang="en-US"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955040" y="1952625"/>
            <a:ext cx="5140960" cy="4021455"/>
          </a:xfrm>
          <a:prstGeom prst="rect">
            <a:avLst/>
          </a:prstGeom>
        </p:spPr>
        <p:txBody>
          <a:bodyPr vert="horz" lIns="91440" tIns="45720" rIns="91440" bIns="45720" rtlCol="0">
            <a:normAutofit fontScale="925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与经典</a:t>
            </a:r>
            <a:r>
              <a:rPr lang="en-US" altLang="zh-CN" sz="2400" b="1" dirty="0">
                <a:solidFill>
                  <a:schemeClr val="tx1"/>
                </a:solidFill>
                <a:latin typeface="微软雅黑" panose="020B0503020204020204" pitchFamily="34" charset="-122"/>
                <a:ea typeface="微软雅黑" panose="020B0503020204020204" pitchFamily="34" charset="-122"/>
              </a:rPr>
              <a:t>MS</a:t>
            </a:r>
            <a:r>
              <a:rPr lang="zh-CN" altLang="en-US" sz="2400" b="1" dirty="0">
                <a:solidFill>
                  <a:schemeClr val="tx1"/>
                </a:solidFill>
                <a:latin typeface="微软雅黑" panose="020B0503020204020204" pitchFamily="34" charset="-122"/>
                <a:ea typeface="微软雅黑" panose="020B0503020204020204" pitchFamily="34" charset="-122"/>
              </a:rPr>
              <a:t>不同</a:t>
            </a:r>
          </a:p>
          <a:p>
            <a:pPr marL="457200" lvl="3" indent="-457200" algn="l" defTabSz="914400">
              <a:lnSpc>
                <a:spcPct val="200000"/>
              </a:lnSpc>
              <a:buClr>
                <a:srgbClr val="FF0000"/>
              </a:buClr>
              <a:buFont typeface="Wingdings" panose="05000000000000000000" pitchFamily="2" charset="2"/>
              <a:buChar char="Ø"/>
            </a:pPr>
            <a:r>
              <a:rPr lang="zh-CN" altLang="en-US" sz="2400" b="1" dirty="0">
                <a:solidFill>
                  <a:schemeClr val="tx1"/>
                </a:solidFill>
                <a:latin typeface="微软雅黑" panose="020B0503020204020204" pitchFamily="34" charset="-122"/>
                <a:ea typeface="微软雅黑" panose="020B0503020204020204" pitchFamily="34" charset="-122"/>
              </a:rPr>
              <a:t>病变主要累及视神经</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视交叉</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脊髓</a:t>
            </a:r>
          </a:p>
          <a:p>
            <a:pPr marL="457200" lvl="3" indent="-457200" algn="l" defTabSz="914400">
              <a:lnSpc>
                <a:spcPct val="200000"/>
              </a:lnSpc>
              <a:buClr>
                <a:srgbClr val="FF0000"/>
              </a:buClr>
              <a:buFont typeface="Wingdings" panose="05000000000000000000" pitchFamily="2" charset="2"/>
              <a:buChar char="Ø"/>
            </a:pPr>
            <a:r>
              <a:rPr lang="zh-CN" altLang="en-US" sz="2400" b="1" dirty="0">
                <a:solidFill>
                  <a:schemeClr val="tx1"/>
                </a:solidFill>
                <a:latin typeface="微软雅黑" panose="020B0503020204020204" pitchFamily="34" charset="-122"/>
                <a:ea typeface="微软雅黑" panose="020B0503020204020204" pitchFamily="34" charset="-122"/>
              </a:rPr>
              <a:t>脊髓坏死</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形成空洞</a:t>
            </a:r>
          </a:p>
          <a:p>
            <a:pPr marL="457200" lvl="3" indent="-457200" algn="l" defTabSz="914400">
              <a:lnSpc>
                <a:spcPct val="200000"/>
              </a:lnSpc>
              <a:buClr>
                <a:srgbClr val="FF0000"/>
              </a:buClr>
              <a:buFont typeface="Wingdings" panose="05000000000000000000" pitchFamily="2" charset="2"/>
              <a:buChar char="Ø"/>
            </a:pPr>
            <a:r>
              <a:rPr lang="zh-CN" altLang="en-US" sz="2400" b="1" dirty="0">
                <a:solidFill>
                  <a:schemeClr val="tx1"/>
                </a:solidFill>
                <a:latin typeface="微软雅黑" panose="020B0503020204020204" pitchFamily="34" charset="-122"/>
                <a:ea typeface="微软雅黑" panose="020B0503020204020204" pitchFamily="34" charset="-122"/>
              </a:rPr>
              <a:t>胶质细胞增生不显著</a:t>
            </a:r>
          </a:p>
          <a:p>
            <a:pPr marL="457200" lvl="3" indent="-457200" algn="l" defTabSz="914400">
              <a:lnSpc>
                <a:spcPct val="200000"/>
              </a:lnSpc>
              <a:buClr>
                <a:srgbClr val="FF0000"/>
              </a:buClr>
              <a:buFont typeface="Wingdings" panose="05000000000000000000" pitchFamily="2" charset="2"/>
              <a:buChar char="Ø"/>
            </a:pPr>
            <a:r>
              <a:rPr lang="zh-CN" altLang="en-US" sz="2400" b="1" dirty="0">
                <a:solidFill>
                  <a:schemeClr val="tx1"/>
                </a:solidFill>
                <a:latin typeface="微软雅黑" panose="020B0503020204020204" pitchFamily="34" charset="-122"/>
                <a:ea typeface="微软雅黑" panose="020B0503020204020204" pitchFamily="34" charset="-122"/>
              </a:rPr>
              <a:t>坏死反映炎症过程严重</a:t>
            </a:r>
          </a:p>
        </p:txBody>
      </p:sp>
      <p:sp>
        <p:nvSpPr>
          <p:cNvPr id="6" name="内容占位符 2">
            <a:extLst>
              <a:ext uri="{FF2B5EF4-FFF2-40B4-BE49-F238E27FC236}">
                <a16:creationId xmlns:a16="http://schemas.microsoft.com/office/drawing/2014/main" id="{21B041FF-9EC3-4D55-9C43-0F0D14944289}"/>
              </a:ext>
            </a:extLst>
          </p:cNvPr>
          <p:cNvSpPr txBox="1">
            <a:spLocks/>
          </p:cNvSpPr>
          <p:nvPr/>
        </p:nvSpPr>
        <p:spPr>
          <a:xfrm>
            <a:off x="6653530" y="2851782"/>
            <a:ext cx="4108450" cy="1884682"/>
          </a:xfrm>
          <a:prstGeom prst="rect">
            <a:avLst/>
          </a:prstGeom>
          <a:ln>
            <a:solidFill>
              <a:srgbClr val="C00000"/>
            </a:solidFill>
          </a:ln>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脱髓鞘</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坏死</a:t>
            </a:r>
          </a:p>
          <a:p>
            <a:pPr marL="457200" lvl="3" indent="-457200" algn="l" defTabSz="914400">
              <a:lnSpc>
                <a:spcPct val="200000"/>
              </a:lnSpc>
              <a:buClr>
                <a:srgbClr val="FF0000"/>
              </a:buClr>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伴血管周围炎性细胞浸润</a:t>
            </a:r>
          </a:p>
        </p:txBody>
      </p:sp>
    </p:spTree>
    <p:extLst>
      <p:ext uri="{BB962C8B-B14F-4D97-AF65-F5344CB8AC3E}">
        <p14:creationId xmlns:p14="http://schemas.microsoft.com/office/powerpoint/2010/main" val="3656131383"/>
      </p:ext>
    </p:extLst>
  </p:cSld>
  <p:clrMapOvr>
    <a:masterClrMapping/>
  </p:clrMapOvr>
  <mc:AlternateContent xmlns:mc="http://schemas.openxmlformats.org/markup-compatibility/2006" xmlns:p14="http://schemas.microsoft.com/office/powerpoint/2010/main">
    <mc:Choice Requires="p14">
      <p:transition spd="slow" p14:dur="2000" advTm="40179"/>
    </mc:Choice>
    <mc:Fallback xmlns="">
      <p:transition spd="slow" advTm="40179"/>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视神经脊髓炎谱系病 </a:t>
            </a:r>
            <a:r>
              <a:rPr lang="en-US" altLang="zh-CN" sz="4000" b="1" dirty="0">
                <a:latin typeface="微软雅黑" panose="020B0503020204020204" pitchFamily="34" charset="-122"/>
                <a:ea typeface="微软雅黑" panose="020B0503020204020204" pitchFamily="34" charset="-122"/>
              </a:rPr>
              <a:t>(NMOSD)</a:t>
            </a:r>
            <a:endParaRPr lang="zh-CN" altLang="en-US" sz="4000"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sz="4000"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4" name="内容占位符 2">
            <a:extLst>
              <a:ext uri="{FF2B5EF4-FFF2-40B4-BE49-F238E27FC236}">
                <a16:creationId xmlns:a16="http://schemas.microsoft.com/office/drawing/2014/main" id="{335B8CF0-5D0A-499A-B506-BA711171B332}"/>
              </a:ext>
            </a:extLst>
          </p:cNvPr>
          <p:cNvSpPr txBox="1">
            <a:spLocks/>
          </p:cNvSpPr>
          <p:nvPr/>
        </p:nvSpPr>
        <p:spPr>
          <a:xfrm>
            <a:off x="915669" y="1936750"/>
            <a:ext cx="10179051" cy="3731260"/>
          </a:xfrm>
          <a:prstGeom prst="rect">
            <a:avLst/>
          </a:prstGeom>
        </p:spPr>
        <p:txBody>
          <a:bodyPr vert="horz" lIns="91440" tIns="45720" rIns="91440" bIns="45720" rtlCol="0">
            <a:normAutofit lnSpcReduction="1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传统概念的</a:t>
            </a:r>
            <a:r>
              <a:rPr lang="en-US" altLang="zh-CN" b="1" dirty="0">
                <a:solidFill>
                  <a:schemeClr val="tx1"/>
                </a:solidFill>
                <a:latin typeface="微软雅黑" panose="020B0503020204020204" pitchFamily="34" charset="-122"/>
                <a:ea typeface="微软雅黑" panose="020B0503020204020204" pitchFamily="34" charset="-122"/>
              </a:rPr>
              <a:t>NMO</a:t>
            </a:r>
            <a:r>
              <a:rPr lang="zh-CN" altLang="en-US" b="1" dirty="0">
                <a:solidFill>
                  <a:schemeClr val="tx1"/>
                </a:solidFill>
                <a:latin typeface="微软雅黑" panose="020B0503020204020204" pitchFamily="34" charset="-122"/>
                <a:ea typeface="微软雅黑" panose="020B0503020204020204" pitchFamily="34" charset="-122"/>
              </a:rPr>
              <a:t>被认为病变仅局限于视神经和脊髓。随着深入研究发现 ，</a:t>
            </a:r>
            <a:r>
              <a:rPr lang="en-US" altLang="zh-CN" b="1" dirty="0">
                <a:solidFill>
                  <a:schemeClr val="tx1"/>
                </a:solidFill>
                <a:latin typeface="微软雅黑" panose="020B0503020204020204" pitchFamily="34" charset="-122"/>
                <a:ea typeface="微软雅黑" panose="020B0503020204020204" pitchFamily="34" charset="-122"/>
              </a:rPr>
              <a:t>NMO</a:t>
            </a:r>
            <a:r>
              <a:rPr lang="zh-CN" altLang="en-US" b="1" dirty="0">
                <a:solidFill>
                  <a:schemeClr val="tx1"/>
                </a:solidFill>
                <a:latin typeface="微软雅黑" panose="020B0503020204020204" pitchFamily="34" charset="-122"/>
                <a:ea typeface="微软雅黑" panose="020B0503020204020204" pitchFamily="34" charset="-122"/>
              </a:rPr>
              <a:t>的临床特征更为广泛 ，包括一些非视神经和脊髓表现</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这些病变多分布于室管膜周围</a:t>
            </a:r>
            <a:r>
              <a:rPr lang="en-US" altLang="zh-CN" b="1" dirty="0">
                <a:solidFill>
                  <a:schemeClr val="tx1"/>
                </a:solidFill>
                <a:latin typeface="微软雅黑" panose="020B0503020204020204" pitchFamily="34" charset="-122"/>
                <a:ea typeface="微软雅黑" panose="020B0503020204020204" pitchFamily="34" charset="-122"/>
              </a:rPr>
              <a:t>AQP4</a:t>
            </a:r>
            <a:r>
              <a:rPr lang="zh-CN" altLang="en-US" b="1" dirty="0">
                <a:solidFill>
                  <a:schemeClr val="tx1"/>
                </a:solidFill>
                <a:latin typeface="微软雅黑" panose="020B0503020204020204" pitchFamily="34" charset="-122"/>
                <a:ea typeface="微软雅黑" panose="020B0503020204020204" pitchFamily="34" charset="-122"/>
              </a:rPr>
              <a:t>高表达区域，如延髓极后区、丘脑、下丘脑、第三和第四脑室周围、脑室旁、胼胝体、大脑半球白质等</a:t>
            </a:r>
          </a:p>
          <a:p>
            <a:pPr marL="457200" lvl="3" indent="-457200" algn="l" defTabSz="914400">
              <a:lnSpc>
                <a:spcPct val="200000"/>
              </a:lnSpc>
              <a:buClr>
                <a:srgbClr val="FF0000"/>
              </a:buClr>
              <a:buFont typeface="Wingdings" panose="05000000000000000000" pitchFamily="2" charset="2"/>
              <a:buChar char="p"/>
            </a:pPr>
            <a:r>
              <a:rPr lang="en-US" altLang="zh-CN" b="1" dirty="0">
                <a:solidFill>
                  <a:schemeClr val="tx1"/>
                </a:solidFill>
                <a:latin typeface="微软雅黑" panose="020B0503020204020204" pitchFamily="34" charset="-122"/>
                <a:ea typeface="微软雅黑" panose="020B0503020204020204" pitchFamily="34" charset="-122"/>
              </a:rPr>
              <a:t>2007</a:t>
            </a:r>
            <a:r>
              <a:rPr lang="zh-CN" altLang="en-US" b="1" dirty="0">
                <a:solidFill>
                  <a:schemeClr val="tx1"/>
                </a:solidFill>
                <a:latin typeface="微软雅黑" panose="020B0503020204020204" pitchFamily="34" charset="-122"/>
                <a:ea typeface="微软雅黑" panose="020B0503020204020204" pitchFamily="34" charset="-122"/>
              </a:rPr>
              <a:t>年</a:t>
            </a:r>
            <a:r>
              <a:rPr lang="en-US" altLang="zh-CN" b="1" dirty="0" err="1">
                <a:solidFill>
                  <a:schemeClr val="tx1"/>
                </a:solidFill>
                <a:latin typeface="微软雅黑" panose="020B0503020204020204" pitchFamily="34" charset="-122"/>
                <a:ea typeface="微软雅黑" panose="020B0503020204020204" pitchFamily="34" charset="-122"/>
              </a:rPr>
              <a:t>Wingerchuk</a:t>
            </a:r>
            <a:r>
              <a:rPr lang="zh-CN" altLang="en-US" b="1" dirty="0">
                <a:solidFill>
                  <a:schemeClr val="tx1"/>
                </a:solidFill>
                <a:latin typeface="微软雅黑" panose="020B0503020204020204" pitchFamily="34" charset="-122"/>
                <a:ea typeface="微软雅黑" panose="020B0503020204020204" pitchFamily="34" charset="-122"/>
              </a:rPr>
              <a:t>等把上述疾病统一命名为视神经脊髓炎谱系疾病（</a:t>
            </a:r>
            <a:r>
              <a:rPr lang="en-US" altLang="zh-CN" b="1" dirty="0" err="1">
                <a:solidFill>
                  <a:schemeClr val="tx1"/>
                </a:solidFill>
                <a:latin typeface="微软雅黑" panose="020B0503020204020204" pitchFamily="34" charset="-122"/>
                <a:ea typeface="微软雅黑" panose="020B0503020204020204" pitchFamily="34" charset="-122"/>
              </a:rPr>
              <a:t>neuromyelitisoptica</a:t>
            </a:r>
            <a:r>
              <a:rPr lang="en-US" altLang="zh-CN" b="1" dirty="0">
                <a:solidFill>
                  <a:schemeClr val="tx1"/>
                </a:solidFill>
                <a:latin typeface="微软雅黑" panose="020B0503020204020204" pitchFamily="34" charset="-122"/>
                <a:ea typeface="微软雅黑" panose="020B0503020204020204" pitchFamily="34" charset="-122"/>
              </a:rPr>
              <a:t> </a:t>
            </a:r>
            <a:r>
              <a:rPr lang="en-US" altLang="zh-CN" b="1" dirty="0" err="1">
                <a:solidFill>
                  <a:schemeClr val="tx1"/>
                </a:solidFill>
                <a:latin typeface="微软雅黑" panose="020B0503020204020204" pitchFamily="34" charset="-122"/>
                <a:ea typeface="微软雅黑" panose="020B0503020204020204" pitchFamily="34" charset="-122"/>
              </a:rPr>
              <a:t>spectrumdisorder</a:t>
            </a:r>
            <a:r>
              <a:rPr lang="en-US" altLang="zh-CN" b="1" dirty="0">
                <a:solidFill>
                  <a:schemeClr val="tx1"/>
                </a:solidFill>
                <a:latin typeface="微软雅黑" panose="020B0503020204020204" pitchFamily="34" charset="-122"/>
                <a:ea typeface="微软雅黑" panose="020B0503020204020204" pitchFamily="34" charset="-122"/>
              </a:rPr>
              <a:t>, NMOSD</a:t>
            </a:r>
            <a:r>
              <a:rPr lang="zh-CN" altLang="en-US" b="1" dirty="0">
                <a:solidFill>
                  <a:schemeClr val="tx1"/>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008570290"/>
      </p:ext>
    </p:extLst>
  </p:cSld>
  <p:clrMapOvr>
    <a:masterClrMapping/>
  </p:clrMapOvr>
  <mc:AlternateContent xmlns:mc="http://schemas.openxmlformats.org/markup-compatibility/2006" xmlns:p14="http://schemas.microsoft.com/office/powerpoint/2010/main">
    <mc:Choice Requires="p14">
      <p:transition spd="slow" p14:dur="2000" advTm="80265"/>
    </mc:Choice>
    <mc:Fallback xmlns="">
      <p:transition spd="slow" advTm="8026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E6801C2-0769-486D-AF72-9E9D0395421E}"/>
              </a:ext>
            </a:extLst>
          </p:cNvPr>
          <p:cNvSpPr txBox="1">
            <a:spLocks/>
          </p:cNvSpPr>
          <p:nvPr/>
        </p:nvSpPr>
        <p:spPr>
          <a:xfrm>
            <a:off x="516890" y="431800"/>
            <a:ext cx="11255375" cy="69596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latin typeface="微软雅黑" panose="020B0503020204020204" pitchFamily="34" charset="-122"/>
                <a:ea typeface="微软雅黑" panose="020B0503020204020204" pitchFamily="34" charset="-122"/>
              </a:rPr>
              <a:t>                              髓鞘功能</a:t>
            </a:r>
            <a:endParaRPr lang="zh-CN" altLang="en-US" sz="4000" b="1" dirty="0">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等线 Light"/>
              <a:ea typeface="+mj-ea"/>
              <a:cs typeface="+mj-cs"/>
            </a:endParaRPr>
          </a:p>
        </p:txBody>
      </p:sp>
      <p:sp>
        <p:nvSpPr>
          <p:cNvPr id="15" name="内容占位符 2">
            <a:extLst>
              <a:ext uri="{FF2B5EF4-FFF2-40B4-BE49-F238E27FC236}">
                <a16:creationId xmlns:a16="http://schemas.microsoft.com/office/drawing/2014/main" id="{36D9A1FC-D8D4-4E4A-8689-E9D44976EC43}"/>
              </a:ext>
            </a:extLst>
          </p:cNvPr>
          <p:cNvSpPr txBox="1">
            <a:spLocks/>
          </p:cNvSpPr>
          <p:nvPr/>
        </p:nvSpPr>
        <p:spPr>
          <a:xfrm>
            <a:off x="1138555" y="2331720"/>
            <a:ext cx="4824730" cy="4526280"/>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zh-CN" sz="2500" b="1" dirty="0">
                <a:solidFill>
                  <a:schemeClr val="tx1"/>
                </a:solidFill>
                <a:latin typeface="微软雅黑" panose="020B0503020204020204" pitchFamily="34" charset="-122"/>
                <a:ea typeface="微软雅黑" panose="020B0503020204020204" pitchFamily="34" charset="-122"/>
              </a:rPr>
              <a:t>有利神经冲动快速传导 </a:t>
            </a:r>
          </a:p>
          <a:p>
            <a:pPr marL="457200" lvl="3" indent="-457200" algn="l" defTabSz="914400">
              <a:lnSpc>
                <a:spcPct val="200000"/>
              </a:lnSpc>
              <a:buClr>
                <a:srgbClr val="FF0000"/>
              </a:buClr>
              <a:buFont typeface="Wingdings" panose="05000000000000000000" pitchFamily="2" charset="2"/>
              <a:buChar char="p"/>
            </a:pPr>
            <a:r>
              <a:rPr lang="zh-CN" altLang="zh-CN" sz="2500" b="1" dirty="0">
                <a:solidFill>
                  <a:schemeClr val="tx1"/>
                </a:solidFill>
                <a:latin typeface="微软雅黑" panose="020B0503020204020204" pitchFamily="34" charset="-122"/>
                <a:ea typeface="微软雅黑" panose="020B0503020204020204" pitchFamily="34" charset="-122"/>
              </a:rPr>
              <a:t>对神经轴突起绝缘作用 </a:t>
            </a:r>
          </a:p>
          <a:p>
            <a:pPr marL="457200" lvl="3" indent="-457200" algn="l" defTabSz="914400">
              <a:lnSpc>
                <a:spcPct val="200000"/>
              </a:lnSpc>
              <a:buClr>
                <a:srgbClr val="FF0000"/>
              </a:buClr>
              <a:buFont typeface="Wingdings" panose="05000000000000000000" pitchFamily="2" charset="2"/>
              <a:buChar char="p"/>
            </a:pPr>
            <a:r>
              <a:rPr lang="zh-CN" altLang="zh-CN" sz="2500" b="1" dirty="0">
                <a:solidFill>
                  <a:schemeClr val="tx1"/>
                </a:solidFill>
                <a:latin typeface="微软雅黑" panose="020B0503020204020204" pitchFamily="34" charset="-122"/>
                <a:ea typeface="微软雅黑" panose="020B0503020204020204" pitchFamily="34" charset="-122"/>
              </a:rPr>
              <a:t>对神经轴突起保护作用 </a:t>
            </a:r>
          </a:p>
          <a:p>
            <a:pPr marL="0" marR="0" lvl="0" indent="0" algn="ctr" defTabSz="914377" rtl="0" eaLnBrk="1" fontAlgn="auto" latinLnBrk="0" hangingPunct="1">
              <a:lnSpc>
                <a:spcPct val="150000"/>
              </a:lnSpc>
              <a:spcBef>
                <a:spcPct val="20000"/>
              </a:spcBef>
              <a:spcAft>
                <a:spcPts val="0"/>
              </a:spcAft>
              <a:buClrTx/>
              <a:buSzTx/>
              <a:buFont typeface="Arial" pitchFamily="34" charset="0"/>
              <a:buNone/>
              <a:tabLst/>
              <a:defRPr/>
            </a:pPr>
            <a:endPar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矩形 9">
            <a:extLst>
              <a:ext uri="{FF2B5EF4-FFF2-40B4-BE49-F238E27FC236}">
                <a16:creationId xmlns:a16="http://schemas.microsoft.com/office/drawing/2014/main" id="{7E8DE9D9-5AA1-4B09-82CC-A45723066AD9}"/>
              </a:ext>
            </a:extLst>
          </p:cNvPr>
          <p:cNvSpPr/>
          <p:nvPr/>
        </p:nvSpPr>
        <p:spPr>
          <a:xfrm rot="5400000">
            <a:off x="6191885" y="-288925"/>
            <a:ext cx="45720" cy="2833370"/>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90FA9F8F-4AD2-4D69-AD48-74F81C73789E}"/>
              </a:ext>
            </a:extLst>
          </p:cNvPr>
          <p:cNvPicPr/>
          <p:nvPr/>
        </p:nvPicPr>
        <p:blipFill>
          <a:blip r:embed="rId3">
            <a:extLst>
              <a:ext uri="{28A0092B-C50C-407E-A947-70E740481C1C}">
                <a14:useLocalDpi xmlns:a14="http://schemas.microsoft.com/office/drawing/2010/main" val="0"/>
              </a:ext>
            </a:extLst>
          </a:blip>
          <a:stretch>
            <a:fillRect/>
          </a:stretch>
        </p:blipFill>
        <p:spPr>
          <a:xfrm>
            <a:off x="6229350" y="2094230"/>
            <a:ext cx="4824730" cy="3929380"/>
          </a:xfrm>
          <a:prstGeom prst="rect">
            <a:avLst/>
          </a:prstGeom>
        </p:spPr>
      </p:pic>
    </p:spTree>
    <p:extLst>
      <p:ext uri="{BB962C8B-B14F-4D97-AF65-F5344CB8AC3E}">
        <p14:creationId xmlns:p14="http://schemas.microsoft.com/office/powerpoint/2010/main" val="4122639709"/>
      </p:ext>
    </p:extLst>
  </p:cSld>
  <p:clrMapOvr>
    <a:masterClrMapping/>
  </p:clrMapOvr>
  <mc:AlternateContent xmlns:mc="http://schemas.openxmlformats.org/markup-compatibility/2006" xmlns:p14="http://schemas.microsoft.com/office/powerpoint/2010/main">
    <mc:Choice Requires="p14">
      <p:transition spd="slow" p14:dur="2000" advTm="34413"/>
    </mc:Choice>
    <mc:Fallback xmlns="">
      <p:transition spd="slow" advTm="3441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a:t>
            </a:r>
            <a:r>
              <a:rPr lang="en-US" altLang="zh-CN" sz="4000" b="1" dirty="0">
                <a:latin typeface="微软雅黑" panose="020B0503020204020204" pitchFamily="34" charset="-122"/>
                <a:ea typeface="微软雅黑" panose="020B0503020204020204" pitchFamily="34" charset="-122"/>
              </a:rPr>
              <a:t>NMOSD</a:t>
            </a:r>
            <a:r>
              <a:rPr lang="zh-CN" altLang="en-US" sz="4000" b="1" dirty="0">
                <a:latin typeface="微软雅黑" panose="020B0503020204020204" pitchFamily="34" charset="-122"/>
                <a:ea typeface="微软雅黑" panose="020B0503020204020204" pitchFamily="34" charset="-122"/>
              </a:rPr>
              <a:t>核心症状</a:t>
            </a:r>
            <a:endParaRPr lang="en-US" sz="4000"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4" name="内容占位符 2">
            <a:extLst>
              <a:ext uri="{FF2B5EF4-FFF2-40B4-BE49-F238E27FC236}">
                <a16:creationId xmlns:a16="http://schemas.microsoft.com/office/drawing/2014/main" id="{335B8CF0-5D0A-499A-B506-BA711171B332}"/>
              </a:ext>
            </a:extLst>
          </p:cNvPr>
          <p:cNvSpPr txBox="1">
            <a:spLocks/>
          </p:cNvSpPr>
          <p:nvPr/>
        </p:nvSpPr>
        <p:spPr>
          <a:xfrm>
            <a:off x="1362709" y="1804670"/>
            <a:ext cx="9599931" cy="4098290"/>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mj-ea"/>
              <a:buAutoNum type="circleNumDbPlain"/>
            </a:pPr>
            <a:r>
              <a:rPr lang="zh-CN" altLang="en-US" b="1" dirty="0">
                <a:solidFill>
                  <a:schemeClr val="tx1"/>
                </a:solidFill>
                <a:latin typeface="微软雅黑" panose="020B0503020204020204" pitchFamily="34" charset="-122"/>
                <a:ea typeface="微软雅黑" panose="020B0503020204020204" pitchFamily="34" charset="-122"/>
              </a:rPr>
              <a:t>视神经炎</a:t>
            </a:r>
          </a:p>
          <a:p>
            <a:pPr marL="457200" lvl="3" indent="-457200" algn="l" defTabSz="914400">
              <a:lnSpc>
                <a:spcPct val="200000"/>
              </a:lnSpc>
              <a:buClr>
                <a:srgbClr val="FF0000"/>
              </a:buClr>
              <a:buFont typeface="+mj-ea"/>
              <a:buAutoNum type="circleNumDbPlain"/>
            </a:pPr>
            <a:r>
              <a:rPr lang="zh-CN" altLang="en-US" b="1" dirty="0">
                <a:solidFill>
                  <a:schemeClr val="tx1"/>
                </a:solidFill>
                <a:latin typeface="微软雅黑" panose="020B0503020204020204" pitchFamily="34" charset="-122"/>
                <a:ea typeface="微软雅黑" panose="020B0503020204020204" pitchFamily="34" charset="-122"/>
              </a:rPr>
              <a:t>急性脊髓炎</a:t>
            </a:r>
          </a:p>
          <a:p>
            <a:pPr marL="457200" lvl="3" indent="-457200" algn="l" defTabSz="914400">
              <a:lnSpc>
                <a:spcPct val="200000"/>
              </a:lnSpc>
              <a:buClr>
                <a:srgbClr val="FF0000"/>
              </a:buClr>
              <a:buFont typeface="+mj-ea"/>
              <a:buAutoNum type="circleNumDbPlain"/>
            </a:pPr>
            <a:r>
              <a:rPr lang="zh-CN" altLang="en-US" b="1" dirty="0">
                <a:solidFill>
                  <a:schemeClr val="tx1"/>
                </a:solidFill>
                <a:latin typeface="微软雅黑" panose="020B0503020204020204" pitchFamily="34" charset="-122"/>
                <a:ea typeface="微软雅黑" panose="020B0503020204020204" pitchFamily="34" charset="-122"/>
              </a:rPr>
              <a:t>极后区综合征：顽固性恶心呃逆呕吐</a:t>
            </a:r>
          </a:p>
          <a:p>
            <a:pPr marL="457200" lvl="3" indent="-457200" algn="l" defTabSz="914400">
              <a:lnSpc>
                <a:spcPct val="200000"/>
              </a:lnSpc>
              <a:buClr>
                <a:srgbClr val="FF0000"/>
              </a:buClr>
              <a:buFont typeface="+mj-ea"/>
              <a:buAutoNum type="circleNumDbPlain"/>
            </a:pPr>
            <a:r>
              <a:rPr lang="zh-CN" altLang="en-US" b="1" dirty="0">
                <a:solidFill>
                  <a:schemeClr val="tx1"/>
                </a:solidFill>
                <a:latin typeface="微软雅黑" panose="020B0503020204020204" pitchFamily="34" charset="-122"/>
                <a:ea typeface="微软雅黑" panose="020B0503020204020204" pitchFamily="34" charset="-122"/>
              </a:rPr>
              <a:t>急性脑干综合征</a:t>
            </a:r>
          </a:p>
          <a:p>
            <a:pPr marL="457200" lvl="3" indent="-457200" algn="l" defTabSz="914400">
              <a:lnSpc>
                <a:spcPct val="200000"/>
              </a:lnSpc>
              <a:buClr>
                <a:srgbClr val="FF0000"/>
              </a:buClr>
              <a:buFont typeface="+mj-ea"/>
              <a:buAutoNum type="circleNumDbPlain"/>
            </a:pPr>
            <a:r>
              <a:rPr lang="zh-CN" altLang="en-US" b="1" dirty="0">
                <a:solidFill>
                  <a:schemeClr val="tx1"/>
                </a:solidFill>
                <a:latin typeface="微软雅黑" panose="020B0503020204020204" pitchFamily="34" charset="-122"/>
                <a:ea typeface="微软雅黑" panose="020B0503020204020204" pitchFamily="34" charset="-122"/>
              </a:rPr>
              <a:t>间脑综合征：发作性睡眠、体温调节异常</a:t>
            </a:r>
          </a:p>
          <a:p>
            <a:pPr marL="457200" lvl="3" indent="-457200" algn="l" defTabSz="914400">
              <a:lnSpc>
                <a:spcPct val="200000"/>
              </a:lnSpc>
              <a:buClr>
                <a:srgbClr val="FF0000"/>
              </a:buClr>
              <a:buFont typeface="+mj-ea"/>
              <a:buAutoNum type="circleNumDbPlain"/>
            </a:pPr>
            <a:r>
              <a:rPr lang="zh-CN" altLang="en-US" b="1" dirty="0">
                <a:solidFill>
                  <a:schemeClr val="tx1"/>
                </a:solidFill>
                <a:latin typeface="微软雅黑" panose="020B0503020204020204" pitchFamily="34" charset="-122"/>
                <a:ea typeface="微软雅黑" panose="020B0503020204020204" pitchFamily="34" charset="-122"/>
              </a:rPr>
              <a:t>大脑综合征：高级智能减退</a:t>
            </a:r>
          </a:p>
        </p:txBody>
      </p:sp>
    </p:spTree>
    <p:extLst>
      <p:ext uri="{BB962C8B-B14F-4D97-AF65-F5344CB8AC3E}">
        <p14:creationId xmlns:p14="http://schemas.microsoft.com/office/powerpoint/2010/main" val="1397925847"/>
      </p:ext>
    </p:extLst>
  </p:cSld>
  <p:clrMapOvr>
    <a:masterClrMapping/>
  </p:clrMapOvr>
  <mc:AlternateContent xmlns:mc="http://schemas.openxmlformats.org/markup-compatibility/2006" xmlns:p14="http://schemas.microsoft.com/office/powerpoint/2010/main">
    <mc:Choice Requires="p14">
      <p:transition spd="slow" p14:dur="2000" advTm="50155"/>
    </mc:Choice>
    <mc:Fallback xmlns="">
      <p:transition spd="slow" advTm="50155"/>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特征性临床表现</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1076960" y="1540792"/>
            <a:ext cx="9806940" cy="4021455"/>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rgbClr val="C00000"/>
                </a:solidFill>
                <a:latin typeface="微软雅黑" panose="020B0503020204020204" pitchFamily="34" charset="-122"/>
                <a:ea typeface="微软雅黑" panose="020B0503020204020204" pitchFamily="34" charset="-122"/>
              </a:rPr>
              <a:t>急性脊髓炎</a:t>
            </a:r>
          </a:p>
          <a:p>
            <a:pPr marL="457200" lvl="3" indent="-457200" algn="l" defTabSz="914400">
              <a:lnSpc>
                <a:spcPct val="200000"/>
              </a:lnSpc>
              <a:buClr>
                <a:srgbClr val="FF0000"/>
              </a:buClr>
              <a:buFont typeface="Wingdings" panose="05000000000000000000" pitchFamily="2" charset="2"/>
              <a:buChar char="p"/>
            </a:pPr>
            <a:r>
              <a:rPr lang="zh-CN" altLang="en-US" b="1" dirty="0">
                <a:solidFill>
                  <a:srgbClr val="C00000"/>
                </a:solidFill>
                <a:latin typeface="微软雅黑" panose="020B0503020204020204" pitchFamily="34" charset="-122"/>
                <a:ea typeface="微软雅黑" panose="020B0503020204020204" pitchFamily="34" charset="-122"/>
              </a:rPr>
              <a:t>双侧同时或相继发生视神经炎（</a:t>
            </a:r>
            <a:r>
              <a:rPr lang="en-US" altLang="zh-CN" b="1" dirty="0">
                <a:solidFill>
                  <a:srgbClr val="C00000"/>
                </a:solidFill>
                <a:latin typeface="微软雅黑" panose="020B0503020204020204" pitchFamily="34" charset="-122"/>
                <a:ea typeface="微软雅黑" panose="020B0503020204020204" pitchFamily="34" charset="-122"/>
              </a:rPr>
              <a:t>optic neuritis</a:t>
            </a:r>
            <a:r>
              <a:rPr lang="zh-CN" altLang="en-US" b="1" dirty="0">
                <a:solidFill>
                  <a:srgbClr val="C00000"/>
                </a:solidFill>
                <a:latin typeface="微软雅黑" panose="020B0503020204020204" pitchFamily="34" charset="-122"/>
                <a:ea typeface="微软雅黑" panose="020B0503020204020204" pitchFamily="34" charset="-122"/>
              </a:rPr>
              <a:t>，</a:t>
            </a:r>
            <a:r>
              <a:rPr lang="en-US" altLang="zh-CN" b="1" dirty="0">
                <a:solidFill>
                  <a:srgbClr val="C00000"/>
                </a:solidFill>
                <a:latin typeface="微软雅黑" panose="020B0503020204020204" pitchFamily="34" charset="-122"/>
                <a:ea typeface="微软雅黑" panose="020B0503020204020204" pitchFamily="34" charset="-122"/>
              </a:rPr>
              <a:t>ON</a:t>
            </a:r>
            <a:r>
              <a:rPr lang="zh-CN" altLang="en-US" b="1" dirty="0">
                <a:solidFill>
                  <a:srgbClr val="C00000"/>
                </a:solidFill>
                <a:latin typeface="微软雅黑" panose="020B0503020204020204" pitchFamily="34" charset="-122"/>
                <a:ea typeface="微软雅黑" panose="020B0503020204020204" pitchFamily="34" charset="-122"/>
              </a:rPr>
              <a:t>）</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两者可同时或相继出现，病情进展迅速，可有缓解复发。</a:t>
            </a:r>
          </a:p>
        </p:txBody>
      </p:sp>
      <p:pic>
        <p:nvPicPr>
          <p:cNvPr id="9" name="图片 8">
            <a:extLst>
              <a:ext uri="{FF2B5EF4-FFF2-40B4-BE49-F238E27FC236}">
                <a16:creationId xmlns:a16="http://schemas.microsoft.com/office/drawing/2014/main" id="{9CD03FDA-4CDD-4018-8360-357B8DEC1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561" y="3693760"/>
            <a:ext cx="3686964" cy="2986440"/>
          </a:xfrm>
          <a:prstGeom prst="rect">
            <a:avLst/>
          </a:prstGeom>
        </p:spPr>
      </p:pic>
      <p:pic>
        <p:nvPicPr>
          <p:cNvPr id="10" name="图片 9">
            <a:extLst>
              <a:ext uri="{FF2B5EF4-FFF2-40B4-BE49-F238E27FC236}">
                <a16:creationId xmlns:a16="http://schemas.microsoft.com/office/drawing/2014/main" id="{2AEFC4FA-FD5B-45A8-8C57-A3D8C0F78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600" y="3978083"/>
            <a:ext cx="3873641" cy="2580814"/>
          </a:xfrm>
          <a:prstGeom prst="rect">
            <a:avLst/>
          </a:prstGeom>
        </p:spPr>
      </p:pic>
    </p:spTree>
    <p:extLst>
      <p:ext uri="{BB962C8B-B14F-4D97-AF65-F5344CB8AC3E}">
        <p14:creationId xmlns:p14="http://schemas.microsoft.com/office/powerpoint/2010/main" val="895427492"/>
      </p:ext>
    </p:extLst>
  </p:cSld>
  <p:clrMapOvr>
    <a:masterClrMapping/>
  </p:clrMapOvr>
  <mc:AlternateContent xmlns:mc="http://schemas.openxmlformats.org/markup-compatibility/2006" xmlns:p14="http://schemas.microsoft.com/office/powerpoint/2010/main">
    <mc:Choice Requires="p14">
      <p:transition spd="slow" p14:dur="2000" advTm="30043"/>
    </mc:Choice>
    <mc:Fallback xmlns="">
      <p:transition spd="slow" advTm="3004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临床表现 </a:t>
            </a:r>
            <a:r>
              <a:rPr lang="en-US" altLang="zh-CN" sz="4000"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视神经炎</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955040" y="1886232"/>
            <a:ext cx="9806940" cy="4021455"/>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多起病急，进展快；</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视神经炎可单眼、双眼间隔或同时发病；</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视力下降可至失明；</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伴眶内疼痛，眼球运动或按压时明显；</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眼底可见视乳头水肿，晚期可见视神经萎缩，多遗留显著视力障碍。</a:t>
            </a:r>
          </a:p>
        </p:txBody>
      </p:sp>
      <p:pic>
        <p:nvPicPr>
          <p:cNvPr id="11" name="图片 10">
            <a:extLst>
              <a:ext uri="{FF2B5EF4-FFF2-40B4-BE49-F238E27FC236}">
                <a16:creationId xmlns:a16="http://schemas.microsoft.com/office/drawing/2014/main" id="{F6723AE4-D7FE-4B89-AD59-2E07768F9E51}"/>
              </a:ext>
            </a:extLst>
          </p:cNvPr>
          <p:cNvPicPr>
            <a:picLocks noChangeAspect="1"/>
          </p:cNvPicPr>
          <p:nvPr/>
        </p:nvPicPr>
        <p:blipFill rotWithShape="1">
          <a:blip r:embed="rId4">
            <a:extLst>
              <a:ext uri="{28A0092B-C50C-407E-A947-70E740481C1C}">
                <a14:useLocalDpi xmlns:a14="http://schemas.microsoft.com/office/drawing/2010/main" val="0"/>
              </a:ext>
            </a:extLst>
          </a:blip>
          <a:srcRect t="6950" b="48950"/>
          <a:stretch/>
        </p:blipFill>
        <p:spPr>
          <a:xfrm>
            <a:off x="7046934" y="2375676"/>
            <a:ext cx="4777045" cy="2106648"/>
          </a:xfrm>
          <a:prstGeom prst="rect">
            <a:avLst/>
          </a:prstGeom>
        </p:spPr>
      </p:pic>
      <p:pic>
        <p:nvPicPr>
          <p:cNvPr id="9" name="图片 8">
            <a:extLst>
              <a:ext uri="{FF2B5EF4-FFF2-40B4-BE49-F238E27FC236}">
                <a16:creationId xmlns:a16="http://schemas.microsoft.com/office/drawing/2014/main" id="{F4158E6C-056C-443E-B0F7-369A0E0B8EB2}"/>
              </a:ext>
            </a:extLst>
          </p:cNvPr>
          <p:cNvPicPr>
            <a:picLocks noChangeAspect="1"/>
          </p:cNvPicPr>
          <p:nvPr/>
        </p:nvPicPr>
        <p:blipFill rotWithShape="1">
          <a:blip r:embed="rId5"/>
          <a:srcRect l="50000" b="51253"/>
          <a:stretch/>
        </p:blipFill>
        <p:spPr>
          <a:xfrm>
            <a:off x="7464545" y="2028472"/>
            <a:ext cx="3611988" cy="2666041"/>
          </a:xfrm>
          <a:prstGeom prst="rect">
            <a:avLst/>
          </a:prstGeom>
        </p:spPr>
      </p:pic>
    </p:spTree>
    <p:custDataLst>
      <p:tags r:id="rId1"/>
    </p:custDataLst>
    <p:extLst>
      <p:ext uri="{BB962C8B-B14F-4D97-AF65-F5344CB8AC3E}">
        <p14:creationId xmlns:p14="http://schemas.microsoft.com/office/powerpoint/2010/main" val="1206480906"/>
      </p:ext>
    </p:extLst>
  </p:cSld>
  <p:clrMapOvr>
    <a:masterClrMapping/>
  </p:clrMapOvr>
  <mc:AlternateContent xmlns:mc="http://schemas.openxmlformats.org/markup-compatibility/2006" xmlns:p14="http://schemas.microsoft.com/office/powerpoint/2010/main">
    <mc:Choice Requires="p14">
      <p:transition spd="slow" p14:dur="2000" advTm="92390"/>
    </mc:Choice>
    <mc:Fallback xmlns="">
      <p:transition spd="slow" advTm="92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临床表现 </a:t>
            </a:r>
            <a:r>
              <a:rPr lang="en-US" altLang="zh-CN" sz="4000"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脊髓炎</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712470" y="2126544"/>
            <a:ext cx="6927850" cy="4021455"/>
          </a:xfrm>
          <a:prstGeom prst="rect">
            <a:avLst/>
          </a:prstGeom>
        </p:spPr>
        <p:txBody>
          <a:bodyPr vert="horz" lIns="91440" tIns="45720" rIns="91440" bIns="45720" rtlCol="0">
            <a:normAutofit fontScale="925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症状常在几天内加重或达到高峰；</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表现为双下肢瘫痪、双侧感觉障碍和尿潴留，且程度较重；</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累及脑干时可出现眩晕、眼震、复视、饮水呛咳和吞咽困难；</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根性神经痛、痛性肌痉挛和</a:t>
            </a:r>
            <a:r>
              <a:rPr lang="en-US" altLang="zh-CN" b="1" dirty="0">
                <a:solidFill>
                  <a:schemeClr val="tx1"/>
                </a:solidFill>
                <a:latin typeface="微软雅黑" panose="020B0503020204020204" pitchFamily="34" charset="-122"/>
                <a:ea typeface="微软雅黑" panose="020B0503020204020204" pitchFamily="34" charset="-122"/>
              </a:rPr>
              <a:t>Lhermitte</a:t>
            </a:r>
            <a:r>
              <a:rPr lang="zh-CN" altLang="en-US" b="1" dirty="0">
                <a:solidFill>
                  <a:schemeClr val="tx1"/>
                </a:solidFill>
                <a:latin typeface="微软雅黑" panose="020B0503020204020204" pitchFamily="34" charset="-122"/>
                <a:ea typeface="微软雅黑" panose="020B0503020204020204" pitchFamily="34" charset="-122"/>
              </a:rPr>
              <a:t>征见于</a:t>
            </a:r>
            <a:r>
              <a:rPr lang="en-US" altLang="zh-CN" b="1" dirty="0">
                <a:solidFill>
                  <a:schemeClr val="tx1"/>
                </a:solidFill>
                <a:latin typeface="微软雅黑" panose="020B0503020204020204" pitchFamily="34" charset="-122"/>
                <a:ea typeface="微软雅黑" panose="020B0503020204020204" pitchFamily="34" charset="-122"/>
              </a:rPr>
              <a:t>1/3</a:t>
            </a:r>
            <a:r>
              <a:rPr lang="zh-CN" altLang="en-US" b="1" dirty="0">
                <a:solidFill>
                  <a:schemeClr val="tx1"/>
                </a:solidFill>
                <a:latin typeface="微软雅黑" panose="020B0503020204020204" pitchFamily="34" charset="-122"/>
                <a:ea typeface="微软雅黑" panose="020B0503020204020204" pitchFamily="34" charset="-122"/>
              </a:rPr>
              <a:t>复发型患者。</a:t>
            </a:r>
          </a:p>
        </p:txBody>
      </p:sp>
      <p:pic>
        <p:nvPicPr>
          <p:cNvPr id="9" name="图片 8">
            <a:extLst>
              <a:ext uri="{FF2B5EF4-FFF2-40B4-BE49-F238E27FC236}">
                <a16:creationId xmlns:a16="http://schemas.microsoft.com/office/drawing/2014/main" id="{72C0D4AC-6883-4F37-9E02-C5324282A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700" y="1953824"/>
            <a:ext cx="3528392" cy="3153722"/>
          </a:xfrm>
          <a:prstGeom prst="rect">
            <a:avLst/>
          </a:prstGeom>
        </p:spPr>
      </p:pic>
      <p:pic>
        <p:nvPicPr>
          <p:cNvPr id="4" name="图片 3">
            <a:extLst>
              <a:ext uri="{FF2B5EF4-FFF2-40B4-BE49-F238E27FC236}">
                <a16:creationId xmlns:a16="http://schemas.microsoft.com/office/drawing/2014/main" id="{E57315BF-E860-4FC2-9B82-822EA8354EE1}"/>
              </a:ext>
            </a:extLst>
          </p:cNvPr>
          <p:cNvPicPr>
            <a:picLocks noChangeAspect="1"/>
          </p:cNvPicPr>
          <p:nvPr/>
        </p:nvPicPr>
        <p:blipFill rotWithShape="1">
          <a:blip r:embed="rId5"/>
          <a:srcRect r="50000" b="66491"/>
          <a:stretch/>
        </p:blipFill>
        <p:spPr>
          <a:xfrm>
            <a:off x="7781454" y="1875719"/>
            <a:ext cx="4015307" cy="3065216"/>
          </a:xfrm>
          <a:prstGeom prst="rect">
            <a:avLst/>
          </a:prstGeom>
        </p:spPr>
      </p:pic>
    </p:spTree>
    <p:custDataLst>
      <p:tags r:id="rId1"/>
    </p:custDataLst>
    <p:extLst>
      <p:ext uri="{BB962C8B-B14F-4D97-AF65-F5344CB8AC3E}">
        <p14:creationId xmlns:p14="http://schemas.microsoft.com/office/powerpoint/2010/main" val="2667108662"/>
      </p:ext>
    </p:extLst>
  </p:cSld>
  <p:clrMapOvr>
    <a:masterClrMapping/>
  </p:clrMapOvr>
  <mc:AlternateContent xmlns:mc="http://schemas.openxmlformats.org/markup-compatibility/2006" xmlns:p14="http://schemas.microsoft.com/office/powerpoint/2010/main">
    <mc:Choice Requires="p14">
      <p:transition spd="slow" p14:dur="2000" advTm="164514"/>
    </mc:Choice>
    <mc:Fallback xmlns="">
      <p:transition spd="slow" advTm="1645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临床表现 </a:t>
            </a:r>
            <a:r>
              <a:rPr lang="en-US" altLang="zh-CN" sz="4000" b="1" dirty="0">
                <a:latin typeface="微软雅黑" panose="020B0503020204020204" pitchFamily="34" charset="-122"/>
                <a:ea typeface="微软雅黑" panose="020B0503020204020204" pitchFamily="34" charset="-122"/>
              </a:rPr>
              <a:t>– </a:t>
            </a:r>
            <a:r>
              <a:rPr lang="zh-CN" altLang="en-US" sz="3600" b="1" dirty="0">
                <a:latin typeface="微软雅黑" panose="020B0503020204020204" pitchFamily="34" charset="-122"/>
                <a:ea typeface="微软雅黑" panose="020B0503020204020204" pitchFamily="34" charset="-122"/>
              </a:rPr>
              <a:t>极后区综合征</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834390" y="1638864"/>
            <a:ext cx="10787380" cy="4021455"/>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可为单一首发症状，表现为顽固性呃逆、恶心、呕吐，不能用其他原因解释</a:t>
            </a:r>
          </a:p>
          <a:p>
            <a:pPr marL="457200" lvl="3" indent="-457200" algn="l" defTabSz="914400">
              <a:lnSpc>
                <a:spcPct val="200000"/>
              </a:lnSpc>
              <a:buClr>
                <a:srgbClr val="FF0000"/>
              </a:buClr>
              <a:buFont typeface="Wingdings" panose="05000000000000000000" pitchFamily="2" charset="2"/>
              <a:buChar char="p"/>
            </a:pPr>
            <a:r>
              <a:rPr lang="zh-CN" altLang="en-US" b="1" dirty="0">
                <a:solidFill>
                  <a:srgbClr val="C00000"/>
                </a:solidFill>
                <a:latin typeface="微软雅黑" panose="020B0503020204020204" pitchFamily="34" charset="-122"/>
                <a:ea typeface="微软雅黑" panose="020B0503020204020204" pitchFamily="34" charset="-122"/>
              </a:rPr>
              <a:t>是</a:t>
            </a:r>
            <a:r>
              <a:rPr lang="en-US" altLang="zh-CN" b="1" dirty="0">
                <a:solidFill>
                  <a:srgbClr val="C00000"/>
                </a:solidFill>
                <a:latin typeface="微软雅黑" panose="020B0503020204020204" pitchFamily="34" charset="-122"/>
                <a:ea typeface="微软雅黑" panose="020B0503020204020204" pitchFamily="34" charset="-122"/>
              </a:rPr>
              <a:t>NMO</a:t>
            </a:r>
            <a:r>
              <a:rPr lang="zh-CN" altLang="en-US" b="1" dirty="0">
                <a:solidFill>
                  <a:srgbClr val="C00000"/>
                </a:solidFill>
                <a:latin typeface="微软雅黑" panose="020B0503020204020204" pitchFamily="34" charset="-122"/>
                <a:ea typeface="微软雅黑" panose="020B0503020204020204" pitchFamily="34" charset="-122"/>
              </a:rPr>
              <a:t>的特征性表现；</a:t>
            </a:r>
            <a:r>
              <a:rPr lang="zh-CN" altLang="en-US" b="1" dirty="0">
                <a:solidFill>
                  <a:schemeClr val="tx1"/>
                </a:solidFill>
                <a:latin typeface="微软雅黑" panose="020B0503020204020204" pitchFamily="34" charset="-122"/>
                <a:ea typeface="微软雅黑" panose="020B0503020204020204" pitchFamily="34" charset="-122"/>
              </a:rPr>
              <a:t>与延髓或桥脑背侧、四脑室底部呕吐中枢病灶有关</a:t>
            </a:r>
          </a:p>
        </p:txBody>
      </p:sp>
      <p:pic>
        <p:nvPicPr>
          <p:cNvPr id="4" name="图片 3">
            <a:extLst>
              <a:ext uri="{FF2B5EF4-FFF2-40B4-BE49-F238E27FC236}">
                <a16:creationId xmlns:a16="http://schemas.microsoft.com/office/drawing/2014/main" id="{B90469F8-4A9C-4BBF-8436-D3BD45DFDD3C}"/>
              </a:ext>
            </a:extLst>
          </p:cNvPr>
          <p:cNvPicPr>
            <a:picLocks noChangeAspect="1"/>
          </p:cNvPicPr>
          <p:nvPr/>
        </p:nvPicPr>
        <p:blipFill>
          <a:blip r:embed="rId3"/>
          <a:stretch>
            <a:fillRect/>
          </a:stretch>
        </p:blipFill>
        <p:spPr>
          <a:xfrm>
            <a:off x="6096000" y="3502777"/>
            <a:ext cx="3806089" cy="3042168"/>
          </a:xfrm>
          <a:prstGeom prst="rect">
            <a:avLst/>
          </a:prstGeom>
        </p:spPr>
      </p:pic>
      <p:pic>
        <p:nvPicPr>
          <p:cNvPr id="9" name="图片 8">
            <a:extLst>
              <a:ext uri="{FF2B5EF4-FFF2-40B4-BE49-F238E27FC236}">
                <a16:creationId xmlns:a16="http://schemas.microsoft.com/office/drawing/2014/main" id="{D4E55154-35EE-48E1-A4F2-0D15F9854068}"/>
              </a:ext>
            </a:extLst>
          </p:cNvPr>
          <p:cNvPicPr>
            <a:picLocks noChangeAspect="1"/>
          </p:cNvPicPr>
          <p:nvPr/>
        </p:nvPicPr>
        <p:blipFill rotWithShape="1">
          <a:blip r:embed="rId4"/>
          <a:srcRect b="33732"/>
          <a:stretch/>
        </p:blipFill>
        <p:spPr>
          <a:xfrm>
            <a:off x="2711827" y="3105150"/>
            <a:ext cx="2144705" cy="3277870"/>
          </a:xfrm>
          <a:prstGeom prst="rect">
            <a:avLst/>
          </a:prstGeom>
        </p:spPr>
      </p:pic>
    </p:spTree>
    <p:extLst>
      <p:ext uri="{BB962C8B-B14F-4D97-AF65-F5344CB8AC3E}">
        <p14:creationId xmlns:p14="http://schemas.microsoft.com/office/powerpoint/2010/main" val="2523745461"/>
      </p:ext>
    </p:extLst>
  </p:cSld>
  <p:clrMapOvr>
    <a:masterClrMapping/>
  </p:clrMapOvr>
  <mc:AlternateContent xmlns:mc="http://schemas.openxmlformats.org/markup-compatibility/2006" xmlns:p14="http://schemas.microsoft.com/office/powerpoint/2010/main">
    <mc:Choice Requires="p14">
      <p:transition spd="slow" p14:dur="2000" advTm="156666"/>
    </mc:Choice>
    <mc:Fallback xmlns="">
      <p:transition spd="slow" advTm="156666"/>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临床表现 </a:t>
            </a:r>
            <a:r>
              <a:rPr lang="en-US" altLang="zh-CN" sz="40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急性脑干综合征</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834390" y="1638864"/>
            <a:ext cx="10787380" cy="4021455"/>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急性脑干综合征患者可出现脑干受累的各种不同的临床表现</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特征性的</a:t>
            </a:r>
            <a:r>
              <a:rPr lang="en-US" altLang="zh-CN" b="1" dirty="0">
                <a:solidFill>
                  <a:schemeClr val="tx1"/>
                </a:solidFill>
                <a:latin typeface="微软雅黑" panose="020B0503020204020204" pitchFamily="34" charset="-122"/>
                <a:ea typeface="微软雅黑" panose="020B0503020204020204" pitchFamily="34" charset="-122"/>
              </a:rPr>
              <a:t>MRI</a:t>
            </a:r>
            <a:r>
              <a:rPr lang="zh-CN" altLang="en-US" b="1" dirty="0">
                <a:solidFill>
                  <a:schemeClr val="tx1"/>
                </a:solidFill>
                <a:latin typeface="微软雅黑" panose="020B0503020204020204" pitchFamily="34" charset="-122"/>
                <a:ea typeface="微软雅黑" panose="020B0503020204020204" pitchFamily="34" charset="-122"/>
              </a:rPr>
              <a:t>图像上可见脑干、小脑或第</a:t>
            </a:r>
            <a:r>
              <a:rPr lang="en-US" altLang="zh-CN" b="1" dirty="0">
                <a:solidFill>
                  <a:schemeClr val="tx1"/>
                </a:solidFill>
                <a:latin typeface="微软雅黑" panose="020B0503020204020204" pitchFamily="34" charset="-122"/>
                <a:ea typeface="微软雅黑" panose="020B0503020204020204" pitchFamily="34" charset="-122"/>
              </a:rPr>
              <a:t>4</a:t>
            </a:r>
            <a:r>
              <a:rPr lang="zh-CN" altLang="en-US" b="1" dirty="0">
                <a:solidFill>
                  <a:schemeClr val="tx1"/>
                </a:solidFill>
                <a:latin typeface="微软雅黑" panose="020B0503020204020204" pitchFamily="34" charset="-122"/>
                <a:ea typeface="微软雅黑" panose="020B0503020204020204" pitchFamily="34" charset="-122"/>
              </a:rPr>
              <a:t>脑室室管膜附近的病灶。</a:t>
            </a:r>
          </a:p>
        </p:txBody>
      </p:sp>
      <p:pic>
        <p:nvPicPr>
          <p:cNvPr id="6" name="图片 5">
            <a:extLst>
              <a:ext uri="{FF2B5EF4-FFF2-40B4-BE49-F238E27FC236}">
                <a16:creationId xmlns:a16="http://schemas.microsoft.com/office/drawing/2014/main" id="{9A2D65D9-A4B5-4112-8747-256603CEFB38}"/>
              </a:ext>
            </a:extLst>
          </p:cNvPr>
          <p:cNvPicPr>
            <a:picLocks noChangeAspect="1"/>
          </p:cNvPicPr>
          <p:nvPr/>
        </p:nvPicPr>
        <p:blipFill rotWithShape="1">
          <a:blip r:embed="rId3"/>
          <a:srcRect t="33612" b="34027"/>
          <a:stretch/>
        </p:blipFill>
        <p:spPr>
          <a:xfrm>
            <a:off x="2497593" y="3348316"/>
            <a:ext cx="3623469" cy="2704362"/>
          </a:xfrm>
          <a:prstGeom prst="rect">
            <a:avLst/>
          </a:prstGeom>
        </p:spPr>
      </p:pic>
      <p:pic>
        <p:nvPicPr>
          <p:cNvPr id="9" name="图片 8">
            <a:extLst>
              <a:ext uri="{FF2B5EF4-FFF2-40B4-BE49-F238E27FC236}">
                <a16:creationId xmlns:a16="http://schemas.microsoft.com/office/drawing/2014/main" id="{6D00D558-3FF4-4F66-98C1-6973A05A27C2}"/>
              </a:ext>
            </a:extLst>
          </p:cNvPr>
          <p:cNvPicPr>
            <a:picLocks noChangeAspect="1"/>
          </p:cNvPicPr>
          <p:nvPr/>
        </p:nvPicPr>
        <p:blipFill rotWithShape="1">
          <a:blip r:embed="rId3"/>
          <a:srcRect t="65612"/>
          <a:stretch/>
        </p:blipFill>
        <p:spPr>
          <a:xfrm>
            <a:off x="6387049" y="3344936"/>
            <a:ext cx="3414175" cy="2707742"/>
          </a:xfrm>
          <a:prstGeom prst="rect">
            <a:avLst/>
          </a:prstGeom>
        </p:spPr>
      </p:pic>
    </p:spTree>
    <p:extLst>
      <p:ext uri="{BB962C8B-B14F-4D97-AF65-F5344CB8AC3E}">
        <p14:creationId xmlns:p14="http://schemas.microsoft.com/office/powerpoint/2010/main" val="2650967985"/>
      </p:ext>
    </p:extLst>
  </p:cSld>
  <p:clrMapOvr>
    <a:masterClrMapping/>
  </p:clrMapOvr>
  <mc:AlternateContent xmlns:mc="http://schemas.openxmlformats.org/markup-compatibility/2006" xmlns:p14="http://schemas.microsoft.com/office/powerpoint/2010/main">
    <mc:Choice Requires="p14">
      <p:transition spd="slow" p14:dur="2000" advTm="36204"/>
    </mc:Choice>
    <mc:Fallback xmlns="">
      <p:transition spd="slow" advTm="36204"/>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临床表现 </a:t>
            </a:r>
            <a:r>
              <a:rPr lang="en-US" altLang="zh-CN" sz="40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急性间脑综合征</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834390" y="1638864"/>
            <a:ext cx="9681210" cy="4021455"/>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急性间脑综合征表现为发作性睡病、过度嗜睡以及其他间脑症状等</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en-US" altLang="zh-CN" b="1" dirty="0">
                <a:solidFill>
                  <a:schemeClr val="tx1"/>
                </a:solidFill>
                <a:latin typeface="微软雅黑" panose="020B0503020204020204" pitchFamily="34" charset="-122"/>
                <a:ea typeface="微软雅黑" panose="020B0503020204020204" pitchFamily="34" charset="-122"/>
              </a:rPr>
              <a:t>MRI</a:t>
            </a:r>
            <a:r>
              <a:rPr lang="zh-CN" altLang="en-US" b="1" dirty="0">
                <a:solidFill>
                  <a:schemeClr val="tx1"/>
                </a:solidFill>
                <a:latin typeface="微软雅黑" panose="020B0503020204020204" pitchFamily="34" charset="-122"/>
                <a:ea typeface="微软雅黑" panose="020B0503020204020204" pitchFamily="34" charset="-122"/>
              </a:rPr>
              <a:t>显示下丘脑、丘脑、第</a:t>
            </a:r>
            <a:r>
              <a:rPr lang="en-US" altLang="zh-CN" b="1" dirty="0">
                <a:solidFill>
                  <a:schemeClr val="tx1"/>
                </a:solidFill>
                <a:latin typeface="微软雅黑" panose="020B0503020204020204" pitchFamily="34" charset="-122"/>
                <a:ea typeface="微软雅黑" panose="020B0503020204020204" pitchFamily="34" charset="-122"/>
              </a:rPr>
              <a:t>4</a:t>
            </a:r>
            <a:r>
              <a:rPr lang="zh-CN" altLang="en-US" b="1" dirty="0">
                <a:solidFill>
                  <a:schemeClr val="tx1"/>
                </a:solidFill>
                <a:latin typeface="微软雅黑" panose="020B0503020204020204" pitchFamily="34" charset="-122"/>
                <a:ea typeface="微软雅黑" panose="020B0503020204020204" pitchFamily="34" charset="-122"/>
              </a:rPr>
              <a:t>脑室室管膜附近的</a:t>
            </a:r>
            <a:r>
              <a:rPr lang="en-US" altLang="zh-CN" b="1" dirty="0">
                <a:solidFill>
                  <a:schemeClr val="tx1"/>
                </a:solidFill>
                <a:latin typeface="微软雅黑" panose="020B0503020204020204" pitchFamily="34" charset="-122"/>
                <a:ea typeface="微软雅黑" panose="020B0503020204020204" pitchFamily="34" charset="-122"/>
              </a:rPr>
              <a:t>T2</a:t>
            </a:r>
            <a:r>
              <a:rPr lang="zh-CN" altLang="en-US" b="1" dirty="0">
                <a:solidFill>
                  <a:schemeClr val="tx1"/>
                </a:solidFill>
                <a:latin typeface="微软雅黑" panose="020B0503020204020204" pitchFamily="34" charset="-122"/>
                <a:ea typeface="微软雅黑" panose="020B0503020204020204" pitchFamily="34" charset="-122"/>
              </a:rPr>
              <a:t>高信号病灶，是</a:t>
            </a:r>
            <a:r>
              <a:rPr lang="en-US" altLang="zh-CN" b="1" dirty="0">
                <a:solidFill>
                  <a:schemeClr val="tx1"/>
                </a:solidFill>
                <a:latin typeface="微软雅黑" panose="020B0503020204020204" pitchFamily="34" charset="-122"/>
                <a:ea typeface="微软雅黑" panose="020B0503020204020204" pitchFamily="34" charset="-122"/>
              </a:rPr>
              <a:t>NMOSD</a:t>
            </a:r>
            <a:r>
              <a:rPr lang="zh-CN" altLang="en-US" b="1" dirty="0">
                <a:solidFill>
                  <a:schemeClr val="tx1"/>
                </a:solidFill>
                <a:latin typeface="微软雅黑" panose="020B0503020204020204" pitchFamily="34" charset="-122"/>
                <a:ea typeface="微软雅黑" panose="020B0503020204020204" pitchFamily="34" charset="-122"/>
              </a:rPr>
              <a:t>特征性的间脑病灶</a:t>
            </a:r>
          </a:p>
          <a:p>
            <a:pPr marL="457200" lvl="3" indent="-457200" algn="l" defTabSz="914400">
              <a:lnSpc>
                <a:spcPct val="200000"/>
              </a:lnSpc>
              <a:buClr>
                <a:srgbClr val="FF0000"/>
              </a:buClr>
              <a:buFont typeface="Wingdings" panose="05000000000000000000" pitchFamily="2" charset="2"/>
              <a:buChar char="p"/>
            </a:pPr>
            <a:endParaRPr lang="zh-CN" altLang="en-US" b="1" dirty="0">
              <a:solidFill>
                <a:schemeClr val="tx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0B6A8F50-374C-43BF-81EC-79FD084693F1}"/>
              </a:ext>
            </a:extLst>
          </p:cNvPr>
          <p:cNvPicPr>
            <a:picLocks noChangeAspect="1"/>
          </p:cNvPicPr>
          <p:nvPr/>
        </p:nvPicPr>
        <p:blipFill rotWithShape="1">
          <a:blip r:embed="rId3"/>
          <a:srcRect r="33154" b="74306"/>
          <a:stretch/>
        </p:blipFill>
        <p:spPr>
          <a:xfrm>
            <a:off x="3956325" y="3649591"/>
            <a:ext cx="3997049" cy="2518252"/>
          </a:xfrm>
          <a:prstGeom prst="rect">
            <a:avLst/>
          </a:prstGeom>
        </p:spPr>
      </p:pic>
    </p:spTree>
    <p:extLst>
      <p:ext uri="{BB962C8B-B14F-4D97-AF65-F5344CB8AC3E}">
        <p14:creationId xmlns:p14="http://schemas.microsoft.com/office/powerpoint/2010/main" val="1817584176"/>
      </p:ext>
    </p:extLst>
  </p:cSld>
  <p:clrMapOvr>
    <a:masterClrMapping/>
  </p:clrMapOvr>
  <mc:AlternateContent xmlns:mc="http://schemas.openxmlformats.org/markup-compatibility/2006" xmlns:p14="http://schemas.microsoft.com/office/powerpoint/2010/main">
    <mc:Choice Requires="p14">
      <p:transition spd="slow" p14:dur="2000" advTm="39504"/>
    </mc:Choice>
    <mc:Fallback xmlns="">
      <p:transition spd="slow" advTm="39504"/>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临床表现 </a:t>
            </a:r>
            <a:r>
              <a:rPr lang="en-US" altLang="zh-CN" sz="40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大脑综合征</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367665" y="2174804"/>
            <a:ext cx="6299835" cy="4021455"/>
          </a:xfrm>
          <a:prstGeom prst="rect">
            <a:avLst/>
          </a:prstGeom>
        </p:spPr>
        <p:txBody>
          <a:bodyPr vert="horz" lIns="91440" tIns="45720" rIns="91440" bIns="45720" rtlCol="0">
            <a:normAutofit fontScale="85000" lnSpcReduction="1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大脑综合征除了要有脑部受累的临床表现（如偏瘫、语言功能障碍和脑病等）以外，还应有较为特征性的影像学表现</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这些特征性的影像学表现包括：单侧或双侧、大而融合的皮质下或深部白质病灶；病灶累及胼胝体，并常累及胼胝体总长的</a:t>
            </a:r>
            <a:r>
              <a:rPr lang="en-US" altLang="zh-CN" b="1" dirty="0">
                <a:solidFill>
                  <a:schemeClr val="tx1"/>
                </a:solidFill>
                <a:latin typeface="微软雅黑" panose="020B0503020204020204" pitchFamily="34" charset="-122"/>
                <a:ea typeface="微软雅黑" panose="020B0503020204020204" pitchFamily="34" charset="-122"/>
              </a:rPr>
              <a:t>1/2</a:t>
            </a:r>
            <a:r>
              <a:rPr lang="zh-CN" altLang="en-US" b="1" dirty="0">
                <a:solidFill>
                  <a:schemeClr val="tx1"/>
                </a:solidFill>
                <a:latin typeface="微软雅黑" panose="020B0503020204020204" pitchFamily="34" charset="-122"/>
                <a:ea typeface="微软雅黑" panose="020B0503020204020204" pitchFamily="34" charset="-122"/>
              </a:rPr>
              <a:t>以上，表现为弥漫性混杂信号，可伴有水肿；长的皮质脊髓束病灶，单侧或双侧，从内囊一直延续至大脑脚</a:t>
            </a:r>
          </a:p>
        </p:txBody>
      </p:sp>
      <p:pic>
        <p:nvPicPr>
          <p:cNvPr id="4" name="图片 3">
            <a:extLst>
              <a:ext uri="{FF2B5EF4-FFF2-40B4-BE49-F238E27FC236}">
                <a16:creationId xmlns:a16="http://schemas.microsoft.com/office/drawing/2014/main" id="{65C2596B-2923-45F5-87AB-BC78DB8F539E}"/>
              </a:ext>
            </a:extLst>
          </p:cNvPr>
          <p:cNvPicPr>
            <a:picLocks noChangeAspect="1"/>
          </p:cNvPicPr>
          <p:nvPr/>
        </p:nvPicPr>
        <p:blipFill rotWithShape="1">
          <a:blip r:embed="rId3"/>
          <a:srcRect t="25277"/>
          <a:stretch/>
        </p:blipFill>
        <p:spPr>
          <a:xfrm>
            <a:off x="7109100" y="1673909"/>
            <a:ext cx="3835125" cy="4697046"/>
          </a:xfrm>
          <a:prstGeom prst="rect">
            <a:avLst/>
          </a:prstGeom>
        </p:spPr>
      </p:pic>
    </p:spTree>
    <p:extLst>
      <p:ext uri="{BB962C8B-B14F-4D97-AF65-F5344CB8AC3E}">
        <p14:creationId xmlns:p14="http://schemas.microsoft.com/office/powerpoint/2010/main" val="3772028269"/>
      </p:ext>
    </p:extLst>
  </p:cSld>
  <p:clrMapOvr>
    <a:masterClrMapping/>
  </p:clrMapOvr>
  <mc:AlternateContent xmlns:mc="http://schemas.openxmlformats.org/markup-compatibility/2006" xmlns:p14="http://schemas.microsoft.com/office/powerpoint/2010/main">
    <mc:Choice Requires="p14">
      <p:transition spd="slow" p14:dur="2000" advTm="102525"/>
    </mc:Choice>
    <mc:Fallback xmlns="">
      <p:transition spd="slow" advTm="10252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a:solidFill>
                  <a:schemeClr val="tx1"/>
                </a:solidFill>
                <a:latin typeface="微软雅黑" charset="0"/>
                <a:ea typeface="微软雅黑" charset="0"/>
              </a:rPr>
              <a:t>                    </a:t>
            </a:r>
            <a:r>
              <a:rPr lang="zh-CN" altLang="en-US" sz="4000" b="1">
                <a:latin typeface="微软雅黑" charset="0"/>
                <a:ea typeface="微软雅黑" charset="0"/>
              </a:rPr>
              <a:t>辅助检查-</a:t>
            </a:r>
            <a:r>
              <a:rPr lang="zh-CN" altLang="en-US" sz="3600" b="1">
                <a:latin typeface="微软雅黑" charset="0"/>
                <a:ea typeface="微软雅黑" charset="0"/>
              </a:rPr>
              <a:t>脑脊液检查</a:t>
            </a:r>
            <a:endParaRPr lang="ko-KR" altLang="en-US" sz="4000" b="1">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85570" y="2167890"/>
            <a:ext cx="8632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nSpc>
                <a:spcPct val="150000"/>
              </a:lnSpc>
              <a:buFont typeface="Wingdings" panose="05000000000000000000" pitchFamily="2" charset="2"/>
              <a:buChar char="p"/>
            </a:pPr>
            <a:r>
              <a:rPr lang="en-US" altLang="zh-CN" sz="2000" b="1" dirty="0">
                <a:latin typeface="微软雅黑" panose="020B0503020204020204" pitchFamily="34" charset="-122"/>
                <a:ea typeface="微软雅黑" panose="020B0503020204020204" pitchFamily="34" charset="-122"/>
              </a:rPr>
              <a:t>CSF-</a:t>
            </a:r>
            <a:r>
              <a:rPr lang="zh-CN" altLang="en-US" sz="2000" b="1" dirty="0">
                <a:latin typeface="微软雅黑" panose="020B0503020204020204" pitchFamily="34" charset="-122"/>
                <a:ea typeface="微软雅黑" panose="020B0503020204020204" pitchFamily="34" charset="-122"/>
              </a:rPr>
              <a:t>单核细胞升高</a:t>
            </a:r>
            <a:endParaRPr lang="en-US" altLang="zh-CN" sz="20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复发型较单相病程</a:t>
            </a:r>
            <a:r>
              <a:rPr lang="en-US" altLang="zh-CN" sz="2000" b="1" dirty="0">
                <a:latin typeface="微软雅黑" panose="020B0503020204020204" pitchFamily="34" charset="-122"/>
                <a:ea typeface="微软雅黑" panose="020B0503020204020204" pitchFamily="34" charset="-122"/>
              </a:rPr>
              <a:t>CSF-</a:t>
            </a:r>
            <a:r>
              <a:rPr lang="en-US" altLang="zh-CN" sz="2000" b="1" dirty="0" err="1">
                <a:latin typeface="微软雅黑" panose="020B0503020204020204" pitchFamily="34" charset="-122"/>
                <a:ea typeface="微软雅黑" panose="020B0503020204020204" pitchFamily="34" charset="-122"/>
              </a:rPr>
              <a:t>Pr</a:t>
            </a:r>
            <a:r>
              <a:rPr lang="zh-CN" altLang="en-US" sz="2000" b="1" dirty="0">
                <a:latin typeface="微软雅黑" panose="020B0503020204020204" pitchFamily="34" charset="-122"/>
                <a:ea typeface="微软雅黑" panose="020B0503020204020204" pitchFamily="34" charset="-122"/>
              </a:rPr>
              <a:t>增高明显</a:t>
            </a:r>
          </a:p>
          <a:p>
            <a:pPr marL="254000" indent="-254000" algn="l" defTabSz="914400" eaLnBrk="1" fontAlgn="base" hangingPunct="1">
              <a:lnSpc>
                <a:spcPct val="150000"/>
              </a:lnSpc>
              <a:spcBef>
                <a:spcPts val="700"/>
              </a:spcBef>
              <a:spcAft>
                <a:spcPts val="0"/>
              </a:spcAft>
              <a:buClr>
                <a:srgbClr val="FF0000"/>
              </a:buClr>
              <a:buFont typeface="Wingdings"/>
              <a:buChar char="§"/>
            </a:pPr>
            <a:endParaRPr lang="ko-KR" altLang="en-US" sz="2800" dirty="0">
              <a:solidFill>
                <a:schemeClr val="tx1"/>
              </a:solidFill>
              <a:latin typeface="Arial" charset="0"/>
              <a:ea typeface="宋体" charset="0"/>
              <a:cs typeface="+mn-cs"/>
            </a:endParaRPr>
          </a:p>
        </p:txBody>
      </p:sp>
    </p:spTree>
    <p:extLst>
      <p:ext uri="{BB962C8B-B14F-4D97-AF65-F5344CB8AC3E}">
        <p14:creationId xmlns:p14="http://schemas.microsoft.com/office/powerpoint/2010/main" val="3960062555"/>
      </p:ext>
    </p:extLst>
  </p:cSld>
  <p:clrMapOvr>
    <a:masterClrMapping/>
  </p:clrMapOvr>
  <mc:AlternateContent xmlns:mc="http://schemas.openxmlformats.org/markup-compatibility/2006" xmlns:p14="http://schemas.microsoft.com/office/powerpoint/2010/main">
    <mc:Choice Requires="p14">
      <p:transition spd="slow" p14:dur="2000" advTm="33044"/>
    </mc:Choice>
    <mc:Fallback xmlns="">
      <p:transition spd="slow" advTm="33044"/>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zh-CN" altLang="en-US" sz="4000" b="1" dirty="0">
                <a:latin typeface="微软雅黑" charset="0"/>
                <a:ea typeface="微软雅黑" charset="0"/>
              </a:rPr>
              <a:t>辅助检查-</a:t>
            </a:r>
            <a:r>
              <a:rPr lang="zh-CN" altLang="en-US" sz="3600" b="1" dirty="0">
                <a:latin typeface="微软雅黑" charset="0"/>
                <a:ea typeface="微软雅黑" charset="0"/>
              </a:rPr>
              <a:t>特异性抗体</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405574" y="1563052"/>
            <a:ext cx="8632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sym typeface="+mn-ea"/>
              </a:rPr>
              <a:t>血清和</a:t>
            </a:r>
            <a:r>
              <a:rPr lang="en-US" altLang="zh-CN" sz="2400" b="1" dirty="0">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或者脑脊液 </a:t>
            </a:r>
            <a:r>
              <a:rPr lang="en-US" altLang="zh-CN" sz="2400" b="1" dirty="0">
                <a:solidFill>
                  <a:srgbClr val="C00000"/>
                </a:solidFill>
                <a:latin typeface="微软雅黑" panose="020B0503020204020204" pitchFamily="34" charset="-122"/>
                <a:ea typeface="微软雅黑" panose="020B0503020204020204" pitchFamily="34" charset="-122"/>
                <a:sym typeface="+mn-ea"/>
              </a:rPr>
              <a:t>NMO-IgG</a:t>
            </a:r>
            <a:r>
              <a:rPr lang="zh-CN" altLang="en-US" sz="2400" b="1" dirty="0">
                <a:solidFill>
                  <a:srgbClr val="C00000"/>
                </a:solidFill>
                <a:latin typeface="微软雅黑" panose="020B0503020204020204" pitchFamily="34" charset="-122"/>
                <a:ea typeface="微软雅黑" panose="020B0503020204020204" pitchFamily="34" charset="-122"/>
                <a:sym typeface="+mn-ea"/>
              </a:rPr>
              <a:t>（</a:t>
            </a:r>
            <a:r>
              <a:rPr lang="en-US" altLang="zh-CN" sz="2400" b="1" dirty="0">
                <a:solidFill>
                  <a:srgbClr val="C00000"/>
                </a:solidFill>
                <a:latin typeface="微软雅黑" panose="020B0503020204020204" pitchFamily="34" charset="-122"/>
                <a:ea typeface="微软雅黑" panose="020B0503020204020204" pitchFamily="34" charset="-122"/>
                <a:sym typeface="+mn-ea"/>
              </a:rPr>
              <a:t>AQP4</a:t>
            </a:r>
            <a:r>
              <a:rPr lang="zh-CN" altLang="en-US" sz="2400" b="1" dirty="0">
                <a:solidFill>
                  <a:srgbClr val="C00000"/>
                </a:solidFill>
                <a:latin typeface="微软雅黑" panose="020B0503020204020204" pitchFamily="34" charset="-122"/>
                <a:ea typeface="微软雅黑" panose="020B0503020204020204" pitchFamily="34" charset="-122"/>
                <a:sym typeface="+mn-ea"/>
              </a:rPr>
              <a:t>抗体）阳性</a:t>
            </a:r>
            <a:endParaRPr lang="en-US" altLang="zh-CN" sz="2400" b="1" dirty="0">
              <a:solidFill>
                <a:srgbClr val="C00000"/>
              </a:solidFill>
              <a:latin typeface="微软雅黑" panose="020B0503020204020204" pitchFamily="34" charset="-122"/>
              <a:ea typeface="微软雅黑" panose="020B0503020204020204" pitchFamily="34" charset="-122"/>
              <a:sym typeface="+mn-ea"/>
            </a:endParaRPr>
          </a:p>
          <a:p>
            <a:pPr marL="457200" indent="-457200" algn="l" defTabSz="914400" eaLnBrk="1" fontAlgn="base" hangingPunct="1">
              <a:lnSpc>
                <a:spcPct val="150000"/>
              </a:lnSpc>
              <a:spcBef>
                <a:spcPts val="700"/>
              </a:spcBef>
              <a:spcAft>
                <a:spcPts val="0"/>
              </a:spcAft>
              <a:buClr>
                <a:srgbClr val="FF0000"/>
              </a:buClr>
              <a:buFont typeface="Wingdings" panose="05000000000000000000" pitchFamily="2" charset="2"/>
              <a:buChar char="p"/>
            </a:pPr>
            <a:endParaRPr lang="ko-KR" altLang="en-US" sz="2800" dirty="0">
              <a:latin typeface="Arial" charset="0"/>
              <a:ea typeface="宋体" charset="0"/>
              <a:cs typeface="+mn-cs"/>
            </a:endParaRPr>
          </a:p>
        </p:txBody>
      </p:sp>
      <p:pic>
        <p:nvPicPr>
          <p:cNvPr id="6" name="图片 1">
            <a:extLst>
              <a:ext uri="{FF2B5EF4-FFF2-40B4-BE49-F238E27FC236}">
                <a16:creationId xmlns:a16="http://schemas.microsoft.com/office/drawing/2014/main" id="{71E0F8C2-FCF2-4DF1-AB3B-190FB7D12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870" y="2528888"/>
            <a:ext cx="5199063"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2D10B81-AA5C-4809-9603-AFB1E41A9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508" y="2620894"/>
            <a:ext cx="3163252" cy="377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810740"/>
      </p:ext>
    </p:extLst>
  </p:cSld>
  <p:clrMapOvr>
    <a:masterClrMapping/>
  </p:clrMapOvr>
  <mc:AlternateContent xmlns:mc="http://schemas.openxmlformats.org/markup-compatibility/2006" xmlns:p14="http://schemas.microsoft.com/office/powerpoint/2010/main">
    <mc:Choice Requires="p14">
      <p:transition spd="slow" p14:dur="2000" advTm="38161"/>
    </mc:Choice>
    <mc:Fallback xmlns="">
      <p:transition spd="slow" advTm="3816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51E667F-3D6E-400B-BEFA-BD4888A24427}"/>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400"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髓鞘分布</a:t>
            </a:r>
            <a:endParaRPr lang="en-US" dirty="0">
              <a:solidFill>
                <a:prstClr val="black"/>
              </a:solidFill>
            </a:endParaRPr>
          </a:p>
        </p:txBody>
      </p:sp>
      <p:sp>
        <p:nvSpPr>
          <p:cNvPr id="12" name="矩形 11">
            <a:extLst>
              <a:ext uri="{FF2B5EF4-FFF2-40B4-BE49-F238E27FC236}">
                <a16:creationId xmlns:a16="http://schemas.microsoft.com/office/drawing/2014/main" id="{51008CB3-56CC-4C99-8291-E83484BFB5DA}"/>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4" name="图片 13">
            <a:extLst>
              <a:ext uri="{FF2B5EF4-FFF2-40B4-BE49-F238E27FC236}">
                <a16:creationId xmlns:a16="http://schemas.microsoft.com/office/drawing/2014/main" id="{05836DC1-F830-4457-9A0F-1017C80BB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9" name="内容占位符 2">
            <a:extLst>
              <a:ext uri="{FF2B5EF4-FFF2-40B4-BE49-F238E27FC236}">
                <a16:creationId xmlns:a16="http://schemas.microsoft.com/office/drawing/2014/main" id="{70CB9B02-850F-4978-A7C3-5D7C26A07A42}"/>
              </a:ext>
            </a:extLst>
          </p:cNvPr>
          <p:cNvSpPr txBox="1">
            <a:spLocks/>
          </p:cNvSpPr>
          <p:nvPr/>
        </p:nvSpPr>
        <p:spPr>
          <a:xfrm>
            <a:off x="856615" y="2011045"/>
            <a:ext cx="5369560" cy="3917315"/>
          </a:xfrm>
          <a:prstGeom prst="rect">
            <a:avLst/>
          </a:prstGeom>
        </p:spPr>
        <p:txBody>
          <a:bodyPr vert="horz" lIns="91440" tIns="45720" rIns="91440" bIns="45720" rtlCol="0">
            <a:normAutofit fontScale="925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在中枢神经系统髓鞘分布的</a:t>
            </a:r>
            <a:r>
              <a:rPr lang="zh-CN" altLang="en-US" sz="2400" b="1" dirty="0">
                <a:solidFill>
                  <a:srgbClr val="C00000"/>
                </a:solidFill>
                <a:latin typeface="微软雅黑" panose="020B0503020204020204" pitchFamily="34" charset="-122"/>
                <a:ea typeface="微软雅黑" panose="020B0503020204020204" pitchFamily="34" charset="-122"/>
              </a:rPr>
              <a:t>白质部位</a:t>
            </a:r>
            <a:endParaRPr lang="zh-CN" altLang="en-US" sz="2400"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Ø"/>
            </a:pPr>
            <a:r>
              <a:rPr lang="zh-CN" altLang="en-US" sz="2400" b="1" dirty="0">
                <a:solidFill>
                  <a:schemeClr val="tx1"/>
                </a:solidFill>
                <a:latin typeface="微软雅黑" panose="020B0503020204020204" pitchFamily="34" charset="-122"/>
                <a:ea typeface="微软雅黑" panose="020B0503020204020204" pitchFamily="34" charset="-122"/>
              </a:rPr>
              <a:t>神经元胞体集中的部分称灰质（</a:t>
            </a:r>
            <a:r>
              <a:rPr lang="en-US" altLang="zh-CN" sz="2400" b="1" dirty="0">
                <a:solidFill>
                  <a:schemeClr val="tx1"/>
                </a:solidFill>
                <a:latin typeface="微软雅黑" panose="020B0503020204020204" pitchFamily="34" charset="-122"/>
                <a:ea typeface="微软雅黑" panose="020B0503020204020204" pitchFamily="34" charset="-122"/>
              </a:rPr>
              <a:t>gray matter</a:t>
            </a:r>
            <a:r>
              <a:rPr lang="zh-CN" altLang="en-US" sz="2400" b="1" dirty="0">
                <a:solidFill>
                  <a:schemeClr val="tx1"/>
                </a:solidFill>
                <a:latin typeface="微软雅黑" panose="020B0503020204020204" pitchFamily="34" charset="-122"/>
                <a:ea typeface="微软雅黑" panose="020B0503020204020204" pitchFamily="34" charset="-122"/>
              </a:rPr>
              <a:t>）</a:t>
            </a:r>
          </a:p>
          <a:p>
            <a:pPr marL="457200" lvl="3" indent="-457200" algn="l" defTabSz="914400">
              <a:lnSpc>
                <a:spcPct val="200000"/>
              </a:lnSpc>
              <a:buClr>
                <a:srgbClr val="FF0000"/>
              </a:buClr>
              <a:buFont typeface="Wingdings" panose="05000000000000000000" pitchFamily="2" charset="2"/>
              <a:buChar char="Ø"/>
            </a:pPr>
            <a:r>
              <a:rPr lang="zh-CN" altLang="en-US" sz="2400" b="1" dirty="0">
                <a:solidFill>
                  <a:schemeClr val="tx1"/>
                </a:solidFill>
                <a:latin typeface="微软雅黑" panose="020B0503020204020204" pitchFamily="34" charset="-122"/>
                <a:ea typeface="微软雅黑" panose="020B0503020204020204" pitchFamily="34" charset="-122"/>
              </a:rPr>
              <a:t>不含胞体只有神经纤维的部分称白质（</a:t>
            </a:r>
            <a:r>
              <a:rPr lang="en-US" altLang="zh-CN" sz="2400" b="1" dirty="0">
                <a:solidFill>
                  <a:schemeClr val="tx1"/>
                </a:solidFill>
                <a:latin typeface="微软雅黑" panose="020B0503020204020204" pitchFamily="34" charset="-122"/>
                <a:ea typeface="微软雅黑" panose="020B0503020204020204" pitchFamily="34" charset="-122"/>
              </a:rPr>
              <a:t>white matter</a:t>
            </a:r>
            <a:r>
              <a:rPr lang="zh-CN" altLang="en-US" sz="2400" b="1" dirty="0">
                <a:solidFill>
                  <a:schemeClr val="tx1"/>
                </a:solidFill>
                <a:latin typeface="微软雅黑" panose="020B0503020204020204" pitchFamily="34" charset="-122"/>
                <a:ea typeface="微软雅黑" panose="020B0503020204020204" pitchFamily="34" charset="-122"/>
              </a:rPr>
              <a:t>）</a:t>
            </a:r>
            <a:endPar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DC05B207-5B19-4DAC-B507-6C18DFD6E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7340" y="2430145"/>
            <a:ext cx="4104640" cy="3078480"/>
          </a:xfrm>
          <a:prstGeom prst="rect">
            <a:avLst/>
          </a:prstGeom>
        </p:spPr>
      </p:pic>
    </p:spTree>
    <p:custDataLst>
      <p:tags r:id="rId1"/>
    </p:custDataLst>
    <p:extLst>
      <p:ext uri="{BB962C8B-B14F-4D97-AF65-F5344CB8AC3E}">
        <p14:creationId xmlns:p14="http://schemas.microsoft.com/office/powerpoint/2010/main" val="1947061612"/>
      </p:ext>
    </p:extLst>
  </p:cSld>
  <p:clrMapOvr>
    <a:masterClrMapping/>
  </p:clrMapOvr>
  <mc:AlternateContent xmlns:mc="http://schemas.openxmlformats.org/markup-compatibility/2006" xmlns:p14="http://schemas.microsoft.com/office/powerpoint/2010/main">
    <mc:Choice Requires="p14">
      <p:transition spd="slow" p14:dur="2000" advTm="37842"/>
    </mc:Choice>
    <mc:Fallback xmlns="">
      <p:transition spd="slow" advTm="37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zh-CN" altLang="en-US" sz="4000" b="1" dirty="0">
                <a:latin typeface="微软雅黑" charset="0"/>
                <a:ea typeface="微软雅黑" charset="0"/>
              </a:rPr>
              <a:t>辅助检查-</a:t>
            </a:r>
            <a:r>
              <a:rPr lang="zh-CN" altLang="en-US" sz="3600" b="1" dirty="0">
                <a:latin typeface="微软雅黑" charset="0"/>
                <a:ea typeface="微软雅黑" charset="0"/>
              </a:rPr>
              <a:t>诱发电位</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405574" y="1979612"/>
            <a:ext cx="8632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脱髓鞘病变使神经传导速度减慢，潜伏期延长</a:t>
            </a: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波幅降低</a:t>
            </a:r>
            <a:endParaRPr lang="en-US" altLang="zh-CN" sz="24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kumimoji="1" lang="en-US" altLang="zh-CN" sz="2400" u="sng" dirty="0">
                <a:latin typeface="微软雅黑" panose="020B0503020204020204" pitchFamily="34" charset="-122"/>
                <a:ea typeface="微软雅黑" panose="020B0503020204020204" pitchFamily="34" charset="-122"/>
              </a:rPr>
              <a:t> </a:t>
            </a:r>
            <a:r>
              <a:rPr lang="zh-CN" altLang="en-US" sz="2400" b="1" u="sng" dirty="0">
                <a:latin typeface="微软雅黑" panose="020B0503020204020204" pitchFamily="34" charset="-122"/>
                <a:ea typeface="微软雅黑" panose="020B0503020204020204" pitchFamily="34" charset="-122"/>
              </a:rPr>
              <a:t>视觉诱发电位</a:t>
            </a:r>
            <a:r>
              <a:rPr lang="en-US" altLang="zh-CN" sz="2400" b="1" u="sng" dirty="0">
                <a:latin typeface="微软雅黑" panose="020B0503020204020204" pitchFamily="34" charset="-122"/>
                <a:ea typeface="微软雅黑" panose="020B0503020204020204" pitchFamily="34" charset="-122"/>
              </a:rPr>
              <a:t>(VEP)</a:t>
            </a:r>
          </a:p>
          <a:p>
            <a:pPr>
              <a:lnSpc>
                <a:spcPct val="150000"/>
              </a:lnSpc>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脑干听觉诱发电位</a:t>
            </a:r>
            <a:r>
              <a:rPr lang="en-US" altLang="zh-CN" sz="2400" b="1" dirty="0">
                <a:latin typeface="微软雅黑" panose="020B0503020204020204" pitchFamily="34" charset="-122"/>
                <a:ea typeface="微软雅黑" panose="020B0503020204020204" pitchFamily="34" charset="-122"/>
              </a:rPr>
              <a:t>(BAEP)</a:t>
            </a:r>
          </a:p>
          <a:p>
            <a:pPr>
              <a:lnSpc>
                <a:spcPct val="150000"/>
              </a:lnSpc>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体感诱发电位</a:t>
            </a:r>
            <a:r>
              <a:rPr lang="en-US" altLang="zh-CN" sz="2400" b="1" dirty="0">
                <a:latin typeface="微软雅黑" panose="020B0503020204020204" pitchFamily="34" charset="-122"/>
                <a:ea typeface="微软雅黑" panose="020B0503020204020204" pitchFamily="34" charset="-122"/>
              </a:rPr>
              <a:t>(SEP)</a:t>
            </a:r>
          </a:p>
          <a:p>
            <a:pPr marL="457200" indent="-457200" algn="l" defTabSz="914400" eaLnBrk="1" fontAlgn="base" hangingPunct="1">
              <a:lnSpc>
                <a:spcPct val="150000"/>
              </a:lnSpc>
              <a:spcBef>
                <a:spcPts val="700"/>
              </a:spcBef>
              <a:spcAft>
                <a:spcPts val="0"/>
              </a:spcAft>
              <a:buClr>
                <a:srgbClr val="FF0000"/>
              </a:buClr>
              <a:buFont typeface="Wingdings" panose="05000000000000000000" pitchFamily="2" charset="2"/>
              <a:buChar char="p"/>
            </a:pPr>
            <a:endParaRPr lang="ko-KR" altLang="en-US" sz="2800" dirty="0">
              <a:latin typeface="Arial" charset="0"/>
              <a:ea typeface="宋体" charset="0"/>
              <a:cs typeface="+mn-cs"/>
            </a:endParaRPr>
          </a:p>
        </p:txBody>
      </p:sp>
    </p:spTree>
    <p:extLst>
      <p:ext uri="{BB962C8B-B14F-4D97-AF65-F5344CB8AC3E}">
        <p14:creationId xmlns:p14="http://schemas.microsoft.com/office/powerpoint/2010/main" val="601403303"/>
      </p:ext>
    </p:extLst>
  </p:cSld>
  <p:clrMapOvr>
    <a:masterClrMapping/>
  </p:clrMapOvr>
  <mc:AlternateContent xmlns:mc="http://schemas.openxmlformats.org/markup-compatibility/2006" xmlns:p14="http://schemas.microsoft.com/office/powerpoint/2010/main">
    <mc:Choice Requires="p14">
      <p:transition spd="slow" p14:dur="2000" advTm="45887"/>
    </mc:Choice>
    <mc:Fallback xmlns="">
      <p:transition spd="slow" advTm="45887"/>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zh-CN" altLang="en-US" sz="4000" b="1" dirty="0">
                <a:latin typeface="微软雅黑" charset="0"/>
                <a:ea typeface="微软雅黑" charset="0"/>
              </a:rPr>
              <a:t>辅助检查-</a:t>
            </a:r>
            <a:r>
              <a:rPr lang="en-US" altLang="zh-CN" sz="3600" b="1" dirty="0">
                <a:latin typeface="微软雅黑" charset="0"/>
                <a:ea typeface="微软雅黑" charset="0"/>
              </a:rPr>
              <a:t>MRI</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14134" y="1532572"/>
            <a:ext cx="9943146"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200" b="1" dirty="0">
                <a:latin typeface="微软雅黑" panose="020B0503020204020204" pitchFamily="34" charset="-122"/>
                <a:ea typeface="微软雅黑" panose="020B0503020204020204" pitchFamily="34" charset="-122"/>
              </a:rPr>
              <a:t>单侧或双侧视神经或视交叉</a:t>
            </a:r>
            <a:r>
              <a:rPr lang="en-US" altLang="zh-CN" sz="2200" b="1" dirty="0">
                <a:latin typeface="微软雅黑" panose="020B0503020204020204" pitchFamily="34" charset="-122"/>
                <a:ea typeface="微软雅黑" panose="020B0503020204020204" pitchFamily="34" charset="-122"/>
              </a:rPr>
              <a:t>T2</a:t>
            </a:r>
            <a:r>
              <a:rPr lang="zh-CN" altLang="en-US" sz="2200" b="1" dirty="0">
                <a:latin typeface="微软雅黑" panose="020B0503020204020204" pitchFamily="34" charset="-122"/>
                <a:ea typeface="微软雅黑" panose="020B0503020204020204" pitchFamily="34" charset="-122"/>
              </a:rPr>
              <a:t>高信号或</a:t>
            </a:r>
            <a:r>
              <a:rPr lang="en-US" altLang="zh-CN" sz="2200" b="1" dirty="0">
                <a:latin typeface="微软雅黑" panose="020B0503020204020204" pitchFamily="34" charset="-122"/>
                <a:ea typeface="微软雅黑" panose="020B0503020204020204" pitchFamily="34" charset="-122"/>
              </a:rPr>
              <a:t>T1</a:t>
            </a:r>
            <a:r>
              <a:rPr lang="zh-CN" altLang="en-US" sz="2200" b="1" dirty="0">
                <a:latin typeface="微软雅黑" panose="020B0503020204020204" pitchFamily="34" charset="-122"/>
                <a:ea typeface="微软雅黑" panose="020B0503020204020204" pitchFamily="34" charset="-122"/>
              </a:rPr>
              <a:t>强化</a:t>
            </a:r>
            <a:endParaRPr lang="en-US" altLang="zh-CN" sz="2200" b="1" dirty="0">
              <a:latin typeface="微软雅黑" panose="020B0503020204020204" pitchFamily="34" charset="-122"/>
              <a:ea typeface="微软雅黑" panose="020B0503020204020204" pitchFamily="34" charset="-122"/>
            </a:endParaRPr>
          </a:p>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200" b="1" dirty="0">
                <a:latin typeface="微软雅黑" panose="020B0503020204020204" pitchFamily="34" charset="-122"/>
                <a:ea typeface="微软雅黑" panose="020B0503020204020204" pitchFamily="34" charset="-122"/>
              </a:rPr>
              <a:t>病变较长：如累及自眶至视交叉一半以上，累及视神经后半部或视交叉</a:t>
            </a:r>
            <a:endParaRPr lang="ko-KR" altLang="en-US" sz="2200" dirty="0">
              <a:latin typeface="Arial" charset="0"/>
              <a:ea typeface="宋体" charset="0"/>
              <a:cs typeface="+mn-cs"/>
            </a:endParaRPr>
          </a:p>
        </p:txBody>
      </p:sp>
      <p:pic>
        <p:nvPicPr>
          <p:cNvPr id="3" name="图片 2">
            <a:extLst>
              <a:ext uri="{FF2B5EF4-FFF2-40B4-BE49-F238E27FC236}">
                <a16:creationId xmlns:a16="http://schemas.microsoft.com/office/drawing/2014/main" id="{2DA9C7E7-C424-49ED-9E1C-96B0EC77A667}"/>
              </a:ext>
            </a:extLst>
          </p:cNvPr>
          <p:cNvPicPr>
            <a:picLocks noChangeAspect="1"/>
          </p:cNvPicPr>
          <p:nvPr/>
        </p:nvPicPr>
        <p:blipFill rotWithShape="1">
          <a:blip r:embed="rId3"/>
          <a:srcRect t="66240" b="1346"/>
          <a:stretch/>
        </p:blipFill>
        <p:spPr>
          <a:xfrm>
            <a:off x="4496950" y="3548563"/>
            <a:ext cx="6020741" cy="2222952"/>
          </a:xfrm>
          <a:prstGeom prst="rect">
            <a:avLst/>
          </a:prstGeom>
        </p:spPr>
      </p:pic>
      <p:pic>
        <p:nvPicPr>
          <p:cNvPr id="4" name="图片 3">
            <a:extLst>
              <a:ext uri="{FF2B5EF4-FFF2-40B4-BE49-F238E27FC236}">
                <a16:creationId xmlns:a16="http://schemas.microsoft.com/office/drawing/2014/main" id="{CEEE114C-4F29-46E6-A285-AD7431DB53E4}"/>
              </a:ext>
            </a:extLst>
          </p:cNvPr>
          <p:cNvPicPr>
            <a:picLocks noChangeAspect="1"/>
          </p:cNvPicPr>
          <p:nvPr/>
        </p:nvPicPr>
        <p:blipFill rotWithShape="1">
          <a:blip r:embed="rId4"/>
          <a:srcRect l="50000" b="51253"/>
          <a:stretch/>
        </p:blipFill>
        <p:spPr>
          <a:xfrm>
            <a:off x="1485265" y="3548563"/>
            <a:ext cx="3011685" cy="2222952"/>
          </a:xfrm>
          <a:prstGeom prst="rect">
            <a:avLst/>
          </a:prstGeom>
        </p:spPr>
      </p:pic>
    </p:spTree>
    <p:extLst>
      <p:ext uri="{BB962C8B-B14F-4D97-AF65-F5344CB8AC3E}">
        <p14:creationId xmlns:p14="http://schemas.microsoft.com/office/powerpoint/2010/main" val="2648350019"/>
      </p:ext>
    </p:extLst>
  </p:cSld>
  <p:clrMapOvr>
    <a:masterClrMapping/>
  </p:clrMapOvr>
  <mc:AlternateContent xmlns:mc="http://schemas.openxmlformats.org/markup-compatibility/2006" xmlns:p14="http://schemas.microsoft.com/office/powerpoint/2010/main">
    <mc:Choice Requires="p14">
      <p:transition spd="slow" p14:dur="2000" advTm="56427"/>
    </mc:Choice>
    <mc:Fallback xmlns="">
      <p:transition spd="slow" advTm="56427"/>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zh-CN" altLang="en-US" sz="4000" b="1" dirty="0">
                <a:latin typeface="微软雅黑" charset="0"/>
                <a:ea typeface="微软雅黑" charset="0"/>
              </a:rPr>
              <a:t>辅助检查-</a:t>
            </a:r>
            <a:r>
              <a:rPr lang="en-US" altLang="zh-CN" sz="3600" b="1" dirty="0">
                <a:latin typeface="微软雅黑" charset="0"/>
                <a:ea typeface="微软雅黑" charset="0"/>
              </a:rPr>
              <a:t>MRI</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14134" y="1532572"/>
            <a:ext cx="9943146"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脊髓内条索状的长</a:t>
            </a:r>
            <a:r>
              <a:rPr lang="en-US" altLang="zh-CN" sz="2000" b="1" dirty="0">
                <a:latin typeface="微软雅黑" panose="020B0503020204020204" pitchFamily="34" charset="-122"/>
                <a:ea typeface="微软雅黑" panose="020B0503020204020204" pitchFamily="34" charset="-122"/>
              </a:rPr>
              <a:t>T1</a:t>
            </a:r>
            <a:r>
              <a:rPr lang="zh-CN" altLang="en-US" sz="2000" b="1" dirty="0">
                <a:latin typeface="微软雅黑" panose="020B0503020204020204" pitchFamily="34" charset="-122"/>
                <a:ea typeface="微软雅黑" panose="020B0503020204020204" pitchFamily="34" charset="-122"/>
              </a:rPr>
              <a:t>、长</a:t>
            </a:r>
            <a:r>
              <a:rPr lang="en-US" altLang="zh-CN" sz="2000" b="1" dirty="0">
                <a:latin typeface="微软雅黑" panose="020B0503020204020204" pitchFamily="34" charset="-122"/>
                <a:ea typeface="微软雅黑" panose="020B0503020204020204" pitchFamily="34" charset="-122"/>
              </a:rPr>
              <a:t>T2</a:t>
            </a:r>
            <a:r>
              <a:rPr lang="zh-CN" altLang="en-US" sz="2000" b="1" dirty="0">
                <a:latin typeface="微软雅黑" panose="020B0503020204020204" pitchFamily="34" charset="-122"/>
                <a:ea typeface="微软雅黑" panose="020B0503020204020204" pitchFamily="34" charset="-122"/>
              </a:rPr>
              <a:t>信号，纵向融合病灶常≥</a:t>
            </a:r>
            <a:r>
              <a:rPr lang="en-US" altLang="zh-CN" sz="2000" b="1" dirty="0">
                <a:latin typeface="微软雅黑" panose="020B0503020204020204" pitchFamily="34" charset="-122"/>
                <a:ea typeface="微软雅黑" panose="020B0503020204020204" pitchFamily="34" charset="-122"/>
              </a:rPr>
              <a:t>3</a:t>
            </a:r>
            <a:r>
              <a:rPr lang="zh-CN" altLang="en-US" sz="2000" b="1" dirty="0">
                <a:latin typeface="微软雅黑" panose="020B0503020204020204" pitchFamily="34" charset="-122"/>
                <a:ea typeface="微软雅黑" panose="020B0503020204020204" pitchFamily="34" charset="-122"/>
              </a:rPr>
              <a:t>个脊椎节段；</a:t>
            </a:r>
          </a:p>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位于颈段、胸段脊髓中央；增强扫描后病灶可强化 </a:t>
            </a:r>
            <a:endParaRPr lang="ko-KR" altLang="en-US" sz="2400" dirty="0">
              <a:latin typeface="Arial" charset="0"/>
              <a:ea typeface="宋体" charset="0"/>
              <a:cs typeface="+mn-cs"/>
            </a:endParaRPr>
          </a:p>
        </p:txBody>
      </p:sp>
      <p:pic>
        <p:nvPicPr>
          <p:cNvPr id="2" name="图片 1">
            <a:extLst>
              <a:ext uri="{FF2B5EF4-FFF2-40B4-BE49-F238E27FC236}">
                <a16:creationId xmlns:a16="http://schemas.microsoft.com/office/drawing/2014/main" id="{764F8F60-C88D-4E8B-B3F6-DF3E17B8D3B1}"/>
              </a:ext>
            </a:extLst>
          </p:cNvPr>
          <p:cNvPicPr>
            <a:picLocks noChangeAspect="1"/>
          </p:cNvPicPr>
          <p:nvPr/>
        </p:nvPicPr>
        <p:blipFill>
          <a:blip r:embed="rId3"/>
          <a:stretch>
            <a:fillRect/>
          </a:stretch>
        </p:blipFill>
        <p:spPr>
          <a:xfrm>
            <a:off x="1920383" y="3127676"/>
            <a:ext cx="8407113" cy="3298222"/>
          </a:xfrm>
          <a:prstGeom prst="rect">
            <a:avLst/>
          </a:prstGeom>
        </p:spPr>
      </p:pic>
    </p:spTree>
    <p:extLst>
      <p:ext uri="{BB962C8B-B14F-4D97-AF65-F5344CB8AC3E}">
        <p14:creationId xmlns:p14="http://schemas.microsoft.com/office/powerpoint/2010/main" val="1708013175"/>
      </p:ext>
    </p:extLst>
  </p:cSld>
  <p:clrMapOvr>
    <a:masterClrMapping/>
  </p:clrMapOvr>
  <mc:AlternateContent xmlns:mc="http://schemas.openxmlformats.org/markup-compatibility/2006" xmlns:p14="http://schemas.microsoft.com/office/powerpoint/2010/main">
    <mc:Choice Requires="p14">
      <p:transition spd="slow" p14:dur="2000" advTm="59520"/>
    </mc:Choice>
    <mc:Fallback xmlns="">
      <p:transition spd="slow" advTm="5952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zh-CN" altLang="en-US" sz="4000" b="1" dirty="0">
                <a:latin typeface="微软雅黑" charset="0"/>
                <a:ea typeface="微软雅黑" charset="0"/>
              </a:rPr>
              <a:t>辅助检查-</a:t>
            </a:r>
            <a:r>
              <a:rPr lang="en-US" altLang="zh-CN" sz="3600" b="1" dirty="0">
                <a:latin typeface="微软雅黑" charset="0"/>
                <a:ea typeface="微软雅黑" charset="0"/>
              </a:rPr>
              <a:t>MRI</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pic>
        <p:nvPicPr>
          <p:cNvPr id="3" name="图片 2">
            <a:extLst>
              <a:ext uri="{FF2B5EF4-FFF2-40B4-BE49-F238E27FC236}">
                <a16:creationId xmlns:a16="http://schemas.microsoft.com/office/drawing/2014/main" id="{EFE88E1B-8976-4B44-B3BB-85CD47BC8B9A}"/>
              </a:ext>
            </a:extLst>
          </p:cNvPr>
          <p:cNvPicPr>
            <a:picLocks noChangeAspect="1"/>
          </p:cNvPicPr>
          <p:nvPr/>
        </p:nvPicPr>
        <p:blipFill rotWithShape="1">
          <a:blip r:embed="rId3"/>
          <a:srcRect t="15842" b="9861"/>
          <a:stretch/>
        </p:blipFill>
        <p:spPr>
          <a:xfrm>
            <a:off x="2190273" y="1887429"/>
            <a:ext cx="7811453" cy="4352716"/>
          </a:xfrm>
          <a:prstGeom prst="rect">
            <a:avLst/>
          </a:prstGeom>
        </p:spPr>
      </p:pic>
    </p:spTree>
    <p:extLst>
      <p:ext uri="{BB962C8B-B14F-4D97-AF65-F5344CB8AC3E}">
        <p14:creationId xmlns:p14="http://schemas.microsoft.com/office/powerpoint/2010/main" val="3109477555"/>
      </p:ext>
    </p:extLst>
  </p:cSld>
  <p:clrMapOvr>
    <a:masterClrMapping/>
  </p:clrMapOvr>
  <mc:AlternateContent xmlns:mc="http://schemas.openxmlformats.org/markup-compatibility/2006" xmlns:p14="http://schemas.microsoft.com/office/powerpoint/2010/main">
    <mc:Choice Requires="p14">
      <p:transition spd="slow" p14:dur="2000" advTm="10133"/>
    </mc:Choice>
    <mc:Fallback xmlns="">
      <p:transition spd="slow" advTm="10133"/>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en-US" altLang="zh-CN" sz="4000" b="1" dirty="0">
                <a:latin typeface="微软雅黑" charset="0"/>
                <a:ea typeface="微软雅黑" charset="0"/>
              </a:rPr>
              <a:t>MRI</a:t>
            </a:r>
            <a:r>
              <a:rPr lang="zh-CN" altLang="en-US" sz="4000" b="1" dirty="0">
                <a:latin typeface="微软雅黑" charset="0"/>
                <a:ea typeface="微软雅黑" charset="0"/>
              </a:rPr>
              <a:t>-</a:t>
            </a:r>
            <a:r>
              <a:rPr lang="en-US" altLang="zh-CN" sz="3600" b="1" dirty="0">
                <a:solidFill>
                  <a:srgbClr val="C00000"/>
                </a:solidFill>
                <a:latin typeface="微软雅黑" charset="0"/>
                <a:ea typeface="微软雅黑" charset="0"/>
              </a:rPr>
              <a:t>NMO VS MS</a:t>
            </a:r>
            <a:endParaRPr lang="ko-KR" altLang="en-US" sz="4000" b="1" dirty="0">
              <a:solidFill>
                <a:srgbClr val="C00000"/>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pic>
        <p:nvPicPr>
          <p:cNvPr id="7" name="内容占位符 4">
            <a:extLst>
              <a:ext uri="{FF2B5EF4-FFF2-40B4-BE49-F238E27FC236}">
                <a16:creationId xmlns:a16="http://schemas.microsoft.com/office/drawing/2014/main" id="{4A2D5F8E-B015-466D-AA3F-8D596262531E}"/>
              </a:ext>
            </a:extLst>
          </p:cNvPr>
          <p:cNvPicPr>
            <a:picLocks noChangeAspect="1"/>
          </p:cNvPicPr>
          <p:nvPr/>
        </p:nvPicPr>
        <p:blipFill rotWithShape="1">
          <a:blip r:embed="rId3">
            <a:extLst>
              <a:ext uri="{28A0092B-C50C-407E-A947-70E740481C1C}">
                <a14:useLocalDpi xmlns:a14="http://schemas.microsoft.com/office/drawing/2010/main" val="0"/>
              </a:ext>
            </a:extLst>
          </a:blip>
          <a:srcRect t="19724" b="10272"/>
          <a:stretch/>
        </p:blipFill>
        <p:spPr>
          <a:xfrm>
            <a:off x="2299465" y="1897390"/>
            <a:ext cx="7200135" cy="3780284"/>
          </a:xfrm>
          <a:prstGeom prst="rect">
            <a:avLst/>
          </a:prstGeom>
        </p:spPr>
      </p:pic>
      <p:sp>
        <p:nvSpPr>
          <p:cNvPr id="8" name="矩形 7">
            <a:extLst>
              <a:ext uri="{FF2B5EF4-FFF2-40B4-BE49-F238E27FC236}">
                <a16:creationId xmlns:a16="http://schemas.microsoft.com/office/drawing/2014/main" id="{8E4B1FD6-FC0C-49BD-9CFE-39915D27A30C}"/>
              </a:ext>
            </a:extLst>
          </p:cNvPr>
          <p:cNvSpPr/>
          <p:nvPr/>
        </p:nvSpPr>
        <p:spPr>
          <a:xfrm>
            <a:off x="3035987" y="5931145"/>
            <a:ext cx="6639501" cy="769441"/>
          </a:xfrm>
          <a:prstGeom prst="rect">
            <a:avLst/>
          </a:prstGeom>
        </p:spPr>
        <p:txBody>
          <a:bodyPr wrap="square">
            <a:spAutoFit/>
          </a:bodyPr>
          <a:lstStyle/>
          <a:p>
            <a:pPr algn="just"/>
            <a:r>
              <a:rPr lang="en-US" altLang="zh-CN" sz="2000" b="1" dirty="0">
                <a:latin typeface="微软雅黑" panose="020B0503020204020204" pitchFamily="34" charset="-122"/>
                <a:ea typeface="微软雅黑" panose="020B0503020204020204" pitchFamily="34" charset="-122"/>
              </a:rPr>
              <a:t>NMO&gt;3</a:t>
            </a:r>
            <a:r>
              <a:rPr lang="zh-CN" altLang="en-US" sz="2000" b="1" dirty="0">
                <a:latin typeface="微软雅黑" panose="020B0503020204020204" pitchFamily="34" charset="-122"/>
                <a:ea typeface="微软雅黑" panose="020B0503020204020204" pitchFamily="34" charset="-122"/>
              </a:rPr>
              <a:t>个椎体</a:t>
            </a:r>
            <a:r>
              <a:rPr lang="zh-CN" altLang="zh-CN" sz="2000" b="1" dirty="0">
                <a:latin typeface="微软雅黑" panose="020B0503020204020204" pitchFamily="34" charset="-122"/>
                <a:ea typeface="微软雅黑" panose="020B0503020204020204" pitchFamily="34" charset="-122"/>
              </a:rPr>
              <a:t>节段</a:t>
            </a:r>
            <a:r>
              <a:rPr lang="en-US" altLang="zh-CN" sz="2000" b="1" dirty="0">
                <a:latin typeface="微软雅黑" panose="020B0503020204020204" pitchFamily="34" charset="-122"/>
                <a:ea typeface="微软雅黑" panose="020B0503020204020204" pitchFamily="34" charset="-122"/>
              </a:rPr>
              <a:t>           MS&lt;3</a:t>
            </a:r>
            <a:r>
              <a:rPr lang="zh-CN" altLang="en-US" sz="2000" b="1" dirty="0">
                <a:latin typeface="微软雅黑" panose="020B0503020204020204" pitchFamily="34" charset="-122"/>
                <a:ea typeface="微软雅黑" panose="020B0503020204020204" pitchFamily="34" charset="-122"/>
              </a:rPr>
              <a:t>个椎体</a:t>
            </a:r>
            <a:r>
              <a:rPr lang="zh-CN" altLang="zh-CN" sz="2000" b="1" dirty="0">
                <a:latin typeface="微软雅黑" panose="020B0503020204020204" pitchFamily="34" charset="-122"/>
                <a:ea typeface="微软雅黑" panose="020B0503020204020204" pitchFamily="34" charset="-122"/>
              </a:rPr>
              <a:t>节段</a:t>
            </a:r>
          </a:p>
          <a:p>
            <a:pPr lvl="0" algn="just"/>
            <a:endParaRPr lang="zh-CN" altLang="zh-CN"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84926535"/>
      </p:ext>
    </p:extLst>
  </p:cSld>
  <p:clrMapOvr>
    <a:masterClrMapping/>
  </p:clrMapOvr>
  <mc:AlternateContent xmlns:mc="http://schemas.openxmlformats.org/markup-compatibility/2006" xmlns:p14="http://schemas.microsoft.com/office/powerpoint/2010/main">
    <mc:Choice Requires="p14">
      <p:transition spd="slow" p14:dur="2000" advTm="56876"/>
    </mc:Choice>
    <mc:Fallback xmlns="">
      <p:transition spd="slow" advTm="56876"/>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000" b="1" dirty="0">
                <a:solidFill>
                  <a:schemeClr val="tx1"/>
                </a:solidFill>
                <a:latin typeface="微软雅黑" charset="0"/>
                <a:ea typeface="微软雅黑" charset="0"/>
              </a:rPr>
              <a:t>                              </a:t>
            </a:r>
            <a:r>
              <a:rPr lang="zh-CN" altLang="en-US" sz="4000" b="1" dirty="0">
                <a:solidFill>
                  <a:schemeClr val="tx1"/>
                </a:solidFill>
                <a:latin typeface="微软雅黑" charset="0"/>
                <a:ea typeface="微软雅黑" charset="0"/>
              </a:rPr>
              <a:t>诊断标准</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405574" y="1979612"/>
            <a:ext cx="8632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AQP4</a:t>
            </a:r>
            <a:r>
              <a:rPr lang="zh-CN" altLang="en-US" sz="2400" b="1" dirty="0">
                <a:solidFill>
                  <a:srgbClr val="C00000"/>
                </a:solidFill>
                <a:latin typeface="微软雅黑" panose="020B0503020204020204" pitchFamily="34" charset="-122"/>
                <a:ea typeface="微软雅黑" panose="020B0503020204020204" pitchFamily="34" charset="-122"/>
              </a:rPr>
              <a:t>抗体阳性的</a:t>
            </a:r>
            <a:r>
              <a:rPr lang="en-US" altLang="zh-CN" sz="2400" b="1" dirty="0">
                <a:solidFill>
                  <a:srgbClr val="C00000"/>
                </a:solidFill>
                <a:latin typeface="微软雅黑" panose="020B0503020204020204" pitchFamily="34" charset="-122"/>
                <a:ea typeface="微软雅黑" panose="020B0503020204020204" pitchFamily="34" charset="-122"/>
              </a:rPr>
              <a:t>NMOSD</a:t>
            </a:r>
            <a:r>
              <a:rPr lang="zh-CN" altLang="en-US" sz="2400" b="1" dirty="0">
                <a:solidFill>
                  <a:srgbClr val="C00000"/>
                </a:solidFill>
                <a:latin typeface="微软雅黑" panose="020B0503020204020204" pitchFamily="34" charset="-122"/>
                <a:ea typeface="微软雅黑" panose="020B0503020204020204" pitchFamily="34" charset="-122"/>
              </a:rPr>
              <a:t>诊断标准</a:t>
            </a:r>
          </a:p>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至少出现一项核心临床症状</a:t>
            </a:r>
          </a:p>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AQP4</a:t>
            </a:r>
            <a:r>
              <a:rPr lang="zh-CN" altLang="en-US" sz="2400" b="1" dirty="0">
                <a:latin typeface="微软雅黑" panose="020B0503020204020204" pitchFamily="34" charset="-122"/>
                <a:ea typeface="微软雅黑" panose="020B0503020204020204" pitchFamily="34" charset="-122"/>
              </a:rPr>
              <a:t>抗体检测呈阳性结果</a:t>
            </a:r>
          </a:p>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除外其他可能的诊断</a:t>
            </a:r>
          </a:p>
          <a:p>
            <a:pPr marL="457200" indent="-457200" algn="l" defTabSz="914400" eaLnBrk="1" fontAlgn="base" hangingPunct="1">
              <a:lnSpc>
                <a:spcPct val="150000"/>
              </a:lnSpc>
              <a:spcBef>
                <a:spcPts val="700"/>
              </a:spcBef>
              <a:spcAft>
                <a:spcPts val="0"/>
              </a:spcAft>
              <a:buClr>
                <a:srgbClr val="FF0000"/>
              </a:buClr>
              <a:buFont typeface="Wingdings" panose="05000000000000000000" pitchFamily="2" charset="2"/>
              <a:buChar char="p"/>
            </a:pPr>
            <a:endParaRPr lang="ko-KR" altLang="en-US" sz="2800" dirty="0">
              <a:latin typeface="Arial" charset="0"/>
              <a:ea typeface="宋体" charset="0"/>
              <a:cs typeface="+mn-cs"/>
            </a:endParaRPr>
          </a:p>
        </p:txBody>
      </p:sp>
    </p:spTree>
    <p:extLst>
      <p:ext uri="{BB962C8B-B14F-4D97-AF65-F5344CB8AC3E}">
        <p14:creationId xmlns:p14="http://schemas.microsoft.com/office/powerpoint/2010/main" val="1409607759"/>
      </p:ext>
    </p:extLst>
  </p:cSld>
  <p:clrMapOvr>
    <a:masterClrMapping/>
  </p:clrMapOvr>
  <mc:AlternateContent xmlns:mc="http://schemas.openxmlformats.org/markup-compatibility/2006" xmlns:p14="http://schemas.microsoft.com/office/powerpoint/2010/main">
    <mc:Choice Requires="p14">
      <p:transition spd="slow" p14:dur="2000" advTm="97480"/>
    </mc:Choice>
    <mc:Fallback xmlns="">
      <p:transition spd="slow" advTm="9748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000" b="1" dirty="0">
                <a:solidFill>
                  <a:schemeClr val="tx1"/>
                </a:solidFill>
                <a:latin typeface="微软雅黑" charset="0"/>
                <a:ea typeface="微软雅黑" charset="0"/>
              </a:rPr>
              <a:t>                              </a:t>
            </a:r>
            <a:r>
              <a:rPr lang="zh-CN" altLang="en-US" sz="4000" b="1" dirty="0">
                <a:solidFill>
                  <a:schemeClr val="tx1"/>
                </a:solidFill>
                <a:latin typeface="微软雅黑" charset="0"/>
                <a:ea typeface="微软雅黑" charset="0"/>
              </a:rPr>
              <a:t>诊断标准</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485265" y="1644332"/>
            <a:ext cx="8632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AQP4</a:t>
            </a:r>
            <a:r>
              <a:rPr lang="zh-CN" altLang="en-US" sz="2400" b="1" dirty="0">
                <a:solidFill>
                  <a:srgbClr val="C00000"/>
                </a:solidFill>
                <a:latin typeface="微软雅黑" panose="020B0503020204020204" pitchFamily="34" charset="-122"/>
                <a:ea typeface="微软雅黑" panose="020B0503020204020204" pitchFamily="34" charset="-122"/>
              </a:rPr>
              <a:t>抗体阴性的</a:t>
            </a:r>
            <a:r>
              <a:rPr lang="en-US" altLang="zh-CN" sz="2400" b="1" dirty="0">
                <a:solidFill>
                  <a:srgbClr val="C00000"/>
                </a:solidFill>
                <a:latin typeface="微软雅黑" panose="020B0503020204020204" pitchFamily="34" charset="-122"/>
                <a:ea typeface="微软雅黑" panose="020B0503020204020204" pitchFamily="34" charset="-122"/>
              </a:rPr>
              <a:t>NMOSD</a:t>
            </a:r>
            <a:r>
              <a:rPr lang="zh-CN" altLang="en-US" sz="2400" b="1" dirty="0">
                <a:solidFill>
                  <a:srgbClr val="C00000"/>
                </a:solidFill>
                <a:latin typeface="微软雅黑" panose="020B0503020204020204" pitchFamily="34" charset="-122"/>
                <a:ea typeface="微软雅黑" panose="020B0503020204020204" pitchFamily="34" charset="-122"/>
              </a:rPr>
              <a:t>诊断标准</a:t>
            </a:r>
          </a:p>
          <a:p>
            <a:pPr marL="342900" lvl="3" indent="-342900" defTabSz="914400" eaLnBrk="1" hangingPunct="1">
              <a:lnSpc>
                <a:spcPct val="200000"/>
              </a:lnSpc>
              <a:spcBef>
                <a:spcPct val="20000"/>
              </a:spcBef>
              <a:spcAft>
                <a:spcPct val="0"/>
              </a:spcAft>
              <a:buClr>
                <a:srgbClr val="FF0000"/>
              </a:buClr>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在一次或多次临床发作中，出现至少</a:t>
            </a:r>
            <a:r>
              <a:rPr lang="en-US" altLang="zh-CN" sz="2000" b="1" dirty="0">
                <a:latin typeface="微软雅黑" panose="020B0503020204020204" pitchFamily="34" charset="-122"/>
                <a:ea typeface="微软雅黑" panose="020B0503020204020204" pitchFamily="34" charset="-122"/>
              </a:rPr>
              <a:t>2</a:t>
            </a:r>
            <a:r>
              <a:rPr lang="zh-CN" altLang="en-US" sz="2000" b="1" dirty="0">
                <a:latin typeface="微软雅黑" panose="020B0503020204020204" pitchFamily="34" charset="-122"/>
                <a:ea typeface="微软雅黑" panose="020B0503020204020204" pitchFamily="34" charset="-122"/>
              </a:rPr>
              <a:t>项核心临床症状，并且：</a:t>
            </a:r>
          </a:p>
          <a:p>
            <a:pPr marL="0" lvl="3" indent="0" defTabSz="914400" eaLnBrk="1" hangingPunct="1">
              <a:lnSpc>
                <a:spcPct val="200000"/>
              </a:lnSpc>
              <a:spcBef>
                <a:spcPct val="20000"/>
              </a:spcBef>
              <a:spcAft>
                <a:spcPct val="0"/>
              </a:spcAft>
              <a:buClr>
                <a:srgbClr val="FF0000"/>
              </a:buClr>
            </a:pP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至少一项核心临床症状必须是视神经炎，急性脊髓炎，或极后区综合征；</a:t>
            </a:r>
          </a:p>
          <a:p>
            <a:pPr marL="0" lvl="3" indent="0" defTabSz="914400" eaLnBrk="1" hangingPunct="1">
              <a:lnSpc>
                <a:spcPct val="200000"/>
              </a:lnSpc>
              <a:spcBef>
                <a:spcPct val="20000"/>
              </a:spcBef>
              <a:spcAft>
                <a:spcPct val="0"/>
              </a:spcAft>
              <a:buClr>
                <a:srgbClr val="FF0000"/>
              </a:buClr>
            </a:pPr>
            <a:r>
              <a:rPr lang="en-US" altLang="zh-CN" b="1" dirty="0">
                <a:latin typeface="微软雅黑" panose="020B0503020204020204" pitchFamily="34" charset="-122"/>
                <a:ea typeface="微软雅黑" panose="020B0503020204020204" pitchFamily="34" charset="-122"/>
              </a:rPr>
              <a:t>   2.</a:t>
            </a:r>
            <a:r>
              <a:rPr lang="zh-CN" altLang="en-US" b="1" dirty="0">
                <a:latin typeface="微软雅黑" panose="020B0503020204020204" pitchFamily="34" charset="-122"/>
                <a:ea typeface="微软雅黑" panose="020B0503020204020204" pitchFamily="34" charset="-122"/>
              </a:rPr>
              <a:t>所出现的核心临床症状应能提示病灶的空间多发性；</a:t>
            </a:r>
          </a:p>
          <a:p>
            <a:pPr marL="0" lvl="3" indent="0" defTabSz="914400" eaLnBrk="1" hangingPunct="1">
              <a:lnSpc>
                <a:spcPct val="200000"/>
              </a:lnSpc>
              <a:spcBef>
                <a:spcPct val="20000"/>
              </a:spcBef>
              <a:spcAft>
                <a:spcPct val="0"/>
              </a:spcAft>
              <a:buClr>
                <a:srgbClr val="FF0000"/>
              </a:buClr>
            </a:pPr>
            <a:r>
              <a:rPr lang="en-US" altLang="zh-CN" b="1" dirty="0">
                <a:latin typeface="微软雅黑" panose="020B0503020204020204" pitchFamily="34" charset="-122"/>
                <a:ea typeface="微软雅黑" panose="020B0503020204020204" pitchFamily="34" charset="-122"/>
              </a:rPr>
              <a:t>   3.</a:t>
            </a:r>
            <a:r>
              <a:rPr lang="zh-CN" altLang="en-US" b="1" dirty="0">
                <a:latin typeface="微软雅黑" panose="020B0503020204020204" pitchFamily="34" charset="-122"/>
                <a:ea typeface="微软雅黑" panose="020B0503020204020204" pitchFamily="34" charset="-122"/>
              </a:rPr>
              <a:t>满足附加的</a:t>
            </a:r>
            <a:r>
              <a:rPr lang="en-US" altLang="zh-CN" b="1" dirty="0">
                <a:latin typeface="微软雅黑" panose="020B0503020204020204" pitchFamily="34" charset="-122"/>
                <a:ea typeface="微软雅黑" panose="020B0503020204020204" pitchFamily="34" charset="-122"/>
              </a:rPr>
              <a:t>MRI</a:t>
            </a:r>
            <a:r>
              <a:rPr lang="zh-CN" altLang="en-US" b="1" dirty="0">
                <a:latin typeface="微软雅黑" panose="020B0503020204020204" pitchFamily="34" charset="-122"/>
                <a:ea typeface="微软雅黑" panose="020B0503020204020204" pitchFamily="34" charset="-122"/>
              </a:rPr>
              <a:t>要求</a:t>
            </a:r>
          </a:p>
          <a:p>
            <a:pPr marL="342900" lvl="3" indent="-342900" defTabSz="914400" eaLnBrk="1" hangingPunct="1">
              <a:lnSpc>
                <a:spcPct val="200000"/>
              </a:lnSpc>
              <a:spcBef>
                <a:spcPct val="20000"/>
              </a:spcBef>
              <a:spcAft>
                <a:spcPct val="0"/>
              </a:spcAft>
              <a:buClr>
                <a:srgbClr val="FF0000"/>
              </a:buClr>
              <a:buFont typeface="Wingdings" panose="05000000000000000000" pitchFamily="2" charset="2"/>
              <a:buChar char="Ø"/>
            </a:pPr>
            <a:r>
              <a:rPr lang="en-US" altLang="zh-CN" sz="2000" b="1" dirty="0">
                <a:latin typeface="微软雅黑" panose="020B0503020204020204" pitchFamily="34" charset="-122"/>
                <a:ea typeface="微软雅黑" panose="020B0503020204020204" pitchFamily="34" charset="-122"/>
              </a:rPr>
              <a:t>AQP4</a:t>
            </a:r>
            <a:r>
              <a:rPr lang="zh-CN" altLang="en-US" sz="2000" b="1" dirty="0">
                <a:latin typeface="微软雅黑" panose="020B0503020204020204" pitchFamily="34" charset="-122"/>
                <a:ea typeface="微软雅黑" panose="020B0503020204020204" pitchFamily="34" charset="-122"/>
              </a:rPr>
              <a:t>抗体阴性，或无条件检测</a:t>
            </a:r>
            <a:r>
              <a:rPr lang="en-US" altLang="zh-CN" sz="2000" b="1" dirty="0">
                <a:latin typeface="微软雅黑" panose="020B0503020204020204" pitchFamily="34" charset="-122"/>
                <a:ea typeface="微软雅黑" panose="020B0503020204020204" pitchFamily="34" charset="-122"/>
              </a:rPr>
              <a:t>AQP4</a:t>
            </a:r>
            <a:r>
              <a:rPr lang="zh-CN" altLang="en-US" sz="2000" b="1" dirty="0">
                <a:latin typeface="微软雅黑" panose="020B0503020204020204" pitchFamily="34" charset="-122"/>
                <a:ea typeface="微软雅黑" panose="020B0503020204020204" pitchFamily="34" charset="-122"/>
              </a:rPr>
              <a:t>抗体</a:t>
            </a:r>
          </a:p>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除外其他可能的诊断</a:t>
            </a:r>
          </a:p>
          <a:p>
            <a:pPr marL="457200" indent="-457200" algn="l" defTabSz="914400" eaLnBrk="1" fontAlgn="base" hangingPunct="1">
              <a:lnSpc>
                <a:spcPct val="150000"/>
              </a:lnSpc>
              <a:spcBef>
                <a:spcPts val="700"/>
              </a:spcBef>
              <a:spcAft>
                <a:spcPts val="0"/>
              </a:spcAft>
              <a:buClr>
                <a:srgbClr val="FF0000"/>
              </a:buClr>
              <a:buFont typeface="Wingdings" panose="05000000000000000000" pitchFamily="2" charset="2"/>
              <a:buChar char="p"/>
            </a:pPr>
            <a:endParaRPr lang="ko-KR" altLang="en-US" sz="2800" dirty="0">
              <a:latin typeface="Arial" charset="0"/>
              <a:ea typeface="宋体" charset="0"/>
              <a:cs typeface="+mn-cs"/>
            </a:endParaRPr>
          </a:p>
        </p:txBody>
      </p:sp>
    </p:spTree>
    <p:extLst>
      <p:ext uri="{BB962C8B-B14F-4D97-AF65-F5344CB8AC3E}">
        <p14:creationId xmlns:p14="http://schemas.microsoft.com/office/powerpoint/2010/main" val="3300571500"/>
      </p:ext>
    </p:extLst>
  </p:cSld>
  <p:clrMapOvr>
    <a:masterClrMapping/>
  </p:clrMapOvr>
  <mc:AlternateContent xmlns:mc="http://schemas.openxmlformats.org/markup-compatibility/2006" xmlns:p14="http://schemas.microsoft.com/office/powerpoint/2010/main">
    <mc:Choice Requires="p14">
      <p:transition spd="slow" p14:dur="2000" advTm="68156"/>
    </mc:Choice>
    <mc:Fallback xmlns="">
      <p:transition spd="slow" advTm="68156"/>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zh-CN" altLang="en-US" sz="4400" b="1" dirty="0">
                <a:solidFill>
                  <a:schemeClr val="tx1"/>
                </a:solidFill>
                <a:latin typeface="微软雅黑" charset="0"/>
                <a:ea typeface="微软雅黑" charset="0"/>
              </a:rPr>
              <a:t>治 疗</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585912" y="1408112"/>
            <a:ext cx="9076055"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nSpc>
                <a:spcPct val="150000"/>
              </a:lnSpc>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急性发作期治疗</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大剂量糖皮质激素冲击</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血浆置换</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大剂量丙球冲击效果不佳</a:t>
            </a:r>
          </a:p>
          <a:p>
            <a:pPr marL="342900" indent="-342900">
              <a:lnSpc>
                <a:spcPct val="150000"/>
              </a:lnSpc>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缓解期治疗</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免疫抑制剂</a:t>
            </a:r>
          </a:p>
          <a:p>
            <a:pPr marL="342900" indent="-342900">
              <a:lnSpc>
                <a:spcPct val="150000"/>
              </a:lnSpc>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对症支持治疗</a:t>
            </a: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基本与</a:t>
            </a:r>
            <a:r>
              <a:rPr lang="en-US" altLang="zh-CN" sz="2000" b="1" dirty="0">
                <a:latin typeface="微软雅黑" panose="020B0503020204020204" pitchFamily="34" charset="-122"/>
                <a:ea typeface="微软雅黑" panose="020B0503020204020204" pitchFamily="34" charset="-122"/>
              </a:rPr>
              <a:t>MS</a:t>
            </a:r>
            <a:r>
              <a:rPr lang="zh-CN" altLang="en-US" sz="2000" b="1" dirty="0">
                <a:latin typeface="微软雅黑" panose="020B0503020204020204" pitchFamily="34" charset="-122"/>
                <a:ea typeface="微软雅黑" panose="020B0503020204020204" pitchFamily="34" charset="-122"/>
              </a:rPr>
              <a:t>一致</a:t>
            </a:r>
          </a:p>
        </p:txBody>
      </p:sp>
    </p:spTree>
    <p:extLst>
      <p:ext uri="{BB962C8B-B14F-4D97-AF65-F5344CB8AC3E}">
        <p14:creationId xmlns:p14="http://schemas.microsoft.com/office/powerpoint/2010/main" val="2183039750"/>
      </p:ext>
    </p:extLst>
  </p:cSld>
  <p:clrMapOvr>
    <a:masterClrMapping/>
  </p:clrMapOvr>
  <mc:AlternateContent xmlns:mc="http://schemas.openxmlformats.org/markup-compatibility/2006" xmlns:p14="http://schemas.microsoft.com/office/powerpoint/2010/main">
    <mc:Choice Requires="p14">
      <p:transition spd="slow" p14:dur="2000" advTm="202277"/>
    </mc:Choice>
    <mc:Fallback xmlns="">
      <p:transition spd="slow" advTm="202277"/>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000" b="1" dirty="0">
                <a:solidFill>
                  <a:schemeClr val="tx1"/>
                </a:solidFill>
                <a:latin typeface="微软雅黑" charset="0"/>
                <a:ea typeface="微软雅黑" charset="0"/>
              </a:rPr>
              <a:t>                                 预 后</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52550" y="2282825"/>
            <a:ext cx="9731375"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342900" indent="-342900">
              <a:lnSpc>
                <a:spcPct val="150000"/>
              </a:lnSpc>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NMO</a:t>
            </a:r>
            <a:r>
              <a:rPr lang="zh-CN" altLang="en-US" sz="2400" b="1" dirty="0">
                <a:latin typeface="微软雅黑" panose="020B0503020204020204" pitchFamily="34" charset="-122"/>
                <a:ea typeface="微软雅黑" panose="020B0503020204020204" pitchFamily="34" charset="-122"/>
              </a:rPr>
              <a:t>临床表现较</a:t>
            </a:r>
            <a:r>
              <a:rPr lang="en-US" altLang="zh-CN" sz="2400" b="1" dirty="0">
                <a:latin typeface="微软雅黑" panose="020B0503020204020204" pitchFamily="34" charset="-122"/>
                <a:ea typeface="微软雅黑" panose="020B0503020204020204" pitchFamily="34" charset="-122"/>
              </a:rPr>
              <a:t>MS</a:t>
            </a:r>
            <a:r>
              <a:rPr lang="zh-CN" altLang="en-US" sz="2400" b="1" dirty="0">
                <a:latin typeface="微软雅黑" panose="020B0503020204020204" pitchFamily="34" charset="-122"/>
                <a:ea typeface="微软雅黑" panose="020B0503020204020204" pitchFamily="34" charset="-122"/>
              </a:rPr>
              <a:t>严重</a:t>
            </a:r>
          </a:p>
          <a:p>
            <a:pPr marL="342900" indent="-342900">
              <a:lnSpc>
                <a:spcPct val="150000"/>
              </a:lnSpc>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可因一连串发作而加剧</a:t>
            </a:r>
          </a:p>
          <a:p>
            <a:pPr marL="342900" indent="-342900">
              <a:lnSpc>
                <a:spcPct val="150000"/>
              </a:lnSpc>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复发型</a:t>
            </a:r>
            <a:r>
              <a:rPr lang="en-US" altLang="zh-CN" sz="2400" b="1" dirty="0">
                <a:latin typeface="微软雅黑" panose="020B0503020204020204" pitchFamily="34" charset="-122"/>
                <a:ea typeface="微软雅黑" panose="020B0503020204020204" pitchFamily="34" charset="-122"/>
              </a:rPr>
              <a:t>NMO</a:t>
            </a:r>
            <a:r>
              <a:rPr lang="zh-CN" altLang="en-US" sz="2400" b="1" dirty="0">
                <a:latin typeface="微软雅黑" panose="020B0503020204020204" pitchFamily="34" charset="-122"/>
                <a:ea typeface="微软雅黑" panose="020B0503020204020204" pitchFamily="34" charset="-122"/>
              </a:rPr>
              <a:t>预后差，多数患者呈阶梯式进展，发生全盲</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截瘫等严重残疾</a:t>
            </a:r>
          </a:p>
          <a:p>
            <a:pPr marL="342900" indent="-342900">
              <a:lnSpc>
                <a:spcPct val="150000"/>
              </a:lnSpc>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1/3</a:t>
            </a:r>
            <a:r>
              <a:rPr lang="zh-CN" altLang="en-US" sz="2400" b="1" dirty="0">
                <a:latin typeface="微软雅黑" panose="020B0503020204020204" pitchFamily="34" charset="-122"/>
                <a:ea typeface="微软雅黑" panose="020B0503020204020204" pitchFamily="34" charset="-122"/>
              </a:rPr>
              <a:t>的患者死于呼吸衰竭</a:t>
            </a:r>
          </a:p>
        </p:txBody>
      </p:sp>
    </p:spTree>
    <p:extLst>
      <p:ext uri="{BB962C8B-B14F-4D97-AF65-F5344CB8AC3E}">
        <p14:creationId xmlns:p14="http://schemas.microsoft.com/office/powerpoint/2010/main" val="1476293911"/>
      </p:ext>
    </p:extLst>
  </p:cSld>
  <p:clrMapOvr>
    <a:masterClrMapping/>
  </p:clrMapOvr>
  <mc:AlternateContent xmlns:mc="http://schemas.openxmlformats.org/markup-compatibility/2006" xmlns:p14="http://schemas.microsoft.com/office/powerpoint/2010/main">
    <mc:Choice Requires="p14">
      <p:transition spd="slow" p14:dur="2000" advTm="92499"/>
    </mc:Choice>
    <mc:Fallback xmlns="">
      <p:transition spd="slow" advTm="92499"/>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678200A1-CDB2-424C-BDB4-54FFB9942243}"/>
              </a:ext>
            </a:extLst>
          </p:cNvPr>
          <p:cNvSpPr/>
          <p:nvPr/>
        </p:nvSpPr>
        <p:spPr>
          <a:xfrm>
            <a:off x="3648075" y="2402205"/>
            <a:ext cx="5200650" cy="2053590"/>
          </a:xfrm>
          <a:prstGeom prst="roundRect">
            <a:avLst/>
          </a:prstGeom>
          <a:solidFill>
            <a:srgbClr val="C64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6DB3C16A-9931-4CE9-BA26-634B49B0A9F7}"/>
              </a:ext>
            </a:extLst>
          </p:cNvPr>
          <p:cNvSpPr txBox="1"/>
          <p:nvPr/>
        </p:nvSpPr>
        <p:spPr>
          <a:xfrm>
            <a:off x="3895125" y="2987040"/>
            <a:ext cx="4953600" cy="707886"/>
          </a:xfrm>
          <a:prstGeom prst="rect">
            <a:avLst/>
          </a:prstGeom>
          <a:noFill/>
        </p:spPr>
        <p:txBody>
          <a:bodyPr wrap="non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急性播散性脑脊髓炎 </a:t>
            </a:r>
          </a:p>
        </p:txBody>
      </p:sp>
      <p:cxnSp>
        <p:nvCxnSpPr>
          <p:cNvPr id="8" name="直接连接符 7">
            <a:extLst>
              <a:ext uri="{FF2B5EF4-FFF2-40B4-BE49-F238E27FC236}">
                <a16:creationId xmlns:a16="http://schemas.microsoft.com/office/drawing/2014/main" id="{402D6E41-4ECB-4023-80D5-2586BD38E15E}"/>
              </a:ext>
            </a:extLst>
          </p:cNvPr>
          <p:cNvCxnSpPr>
            <a:cxnSpLocks/>
          </p:cNvCxnSpPr>
          <p:nvPr/>
        </p:nvCxnSpPr>
        <p:spPr>
          <a:xfrm>
            <a:off x="4220210" y="3798570"/>
            <a:ext cx="41078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137069"/>
      </p:ext>
    </p:extLst>
  </p:cSld>
  <p:clrMapOvr>
    <a:masterClrMapping/>
  </p:clrMapOvr>
  <mc:AlternateContent xmlns:mc="http://schemas.openxmlformats.org/markup-compatibility/2006" xmlns:p14="http://schemas.microsoft.com/office/powerpoint/2010/main">
    <mc:Choice Requires="p14">
      <p:transition spd="slow" p14:dur="2000" advTm="10636"/>
    </mc:Choice>
    <mc:Fallback xmlns="">
      <p:transition spd="slow" advTm="1063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51E667F-3D6E-400B-BEFA-BD4888A24427}"/>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脱髓鞘示意图</a:t>
            </a:r>
            <a:endParaRPr lang="en-US" sz="4000" dirty="0">
              <a:solidFill>
                <a:prstClr val="black"/>
              </a:solidFill>
            </a:endParaRPr>
          </a:p>
        </p:txBody>
      </p:sp>
      <p:sp>
        <p:nvSpPr>
          <p:cNvPr id="12" name="矩形 11">
            <a:extLst>
              <a:ext uri="{FF2B5EF4-FFF2-40B4-BE49-F238E27FC236}">
                <a16:creationId xmlns:a16="http://schemas.microsoft.com/office/drawing/2014/main" id="{51008CB3-56CC-4C99-8291-E83484BFB5DA}"/>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4" name="图片 13">
            <a:extLst>
              <a:ext uri="{FF2B5EF4-FFF2-40B4-BE49-F238E27FC236}">
                <a16:creationId xmlns:a16="http://schemas.microsoft.com/office/drawing/2014/main" id="{05836DC1-F830-4457-9A0F-1017C80BB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pic>
        <p:nvPicPr>
          <p:cNvPr id="2" name="图片 1">
            <a:extLst>
              <a:ext uri="{FF2B5EF4-FFF2-40B4-BE49-F238E27FC236}">
                <a16:creationId xmlns:a16="http://schemas.microsoft.com/office/drawing/2014/main" id="{8A055537-2896-4C39-A8C9-C8882666F466}"/>
              </a:ext>
            </a:extLst>
          </p:cNvPr>
          <p:cNvPicPr>
            <a:picLocks noChangeAspect="1"/>
          </p:cNvPicPr>
          <p:nvPr/>
        </p:nvPicPr>
        <p:blipFill rotWithShape="1">
          <a:blip r:embed="rId4"/>
          <a:srcRect b="50000"/>
          <a:stretch/>
        </p:blipFill>
        <p:spPr>
          <a:xfrm>
            <a:off x="1667510" y="2106295"/>
            <a:ext cx="8775700" cy="3552190"/>
          </a:xfrm>
          <a:prstGeom prst="rect">
            <a:avLst/>
          </a:prstGeom>
        </p:spPr>
      </p:pic>
    </p:spTree>
    <p:extLst>
      <p:ext uri="{BB962C8B-B14F-4D97-AF65-F5344CB8AC3E}">
        <p14:creationId xmlns:p14="http://schemas.microsoft.com/office/powerpoint/2010/main" val="3132762809"/>
      </p:ext>
    </p:extLst>
  </p:cSld>
  <p:clrMapOvr>
    <a:masterClrMapping/>
  </p:clrMapOvr>
  <mc:AlternateContent xmlns:mc="http://schemas.openxmlformats.org/markup-compatibility/2006" xmlns:p14="http://schemas.microsoft.com/office/powerpoint/2010/main">
    <mc:Choice Requires="p14">
      <p:transition spd="slow" p14:dur="2000" advTm="31613"/>
    </mc:Choice>
    <mc:Fallback xmlns="">
      <p:transition spd="slow" advTm="31613"/>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BFE2816-99F2-4091-9738-19EFA931659A}"/>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概 念</a:t>
            </a:r>
            <a:endParaRPr lang="zh-CN" altLang="en-US" b="1" dirty="0">
              <a:latin typeface="微软雅黑" panose="020B0503020204020204" pitchFamily="34" charset="-122"/>
              <a:ea typeface="微软雅黑" panose="020B0503020204020204" pitchFamily="34" charset="-122"/>
              <a:cs typeface="+mn-ea"/>
              <a:sym typeface="+mn-lt"/>
            </a:endParaRPr>
          </a:p>
          <a:p>
            <a:pPr fontAlgn="auto">
              <a:spcAft>
                <a:spcPts val="0"/>
              </a:spcAft>
              <a:defRPr/>
            </a:pPr>
            <a:endParaRPr lang="en-US" dirty="0">
              <a:solidFill>
                <a:prstClr val="black"/>
              </a:solidFill>
            </a:endParaRPr>
          </a:p>
        </p:txBody>
      </p:sp>
      <p:sp>
        <p:nvSpPr>
          <p:cNvPr id="33" name="矩形 32">
            <a:extLst>
              <a:ext uri="{FF2B5EF4-FFF2-40B4-BE49-F238E27FC236}">
                <a16:creationId xmlns:a16="http://schemas.microsoft.com/office/drawing/2014/main" id="{FA9F42A5-5C68-4BE1-A76D-B54FEF5E1E19}"/>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 name="图片 34">
            <a:extLst>
              <a:ext uri="{FF2B5EF4-FFF2-40B4-BE49-F238E27FC236}">
                <a16:creationId xmlns:a16="http://schemas.microsoft.com/office/drawing/2014/main" id="{7E7DC23A-02E4-46E0-88F7-22CD42EC0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14" name="内容占位符 2">
            <a:extLst>
              <a:ext uri="{FF2B5EF4-FFF2-40B4-BE49-F238E27FC236}">
                <a16:creationId xmlns:a16="http://schemas.microsoft.com/office/drawing/2014/main" id="{335B8CF0-5D0A-499A-B506-BA711171B332}"/>
              </a:ext>
            </a:extLst>
          </p:cNvPr>
          <p:cNvSpPr txBox="1">
            <a:spLocks/>
          </p:cNvSpPr>
          <p:nvPr/>
        </p:nvSpPr>
        <p:spPr>
          <a:xfrm>
            <a:off x="1226819" y="2243455"/>
            <a:ext cx="9738361" cy="3731260"/>
          </a:xfrm>
          <a:prstGeom prst="rect">
            <a:avLst/>
          </a:prstGeom>
        </p:spPr>
        <p:txBody>
          <a:bodyPr vert="horz" lIns="91440" tIns="45720" rIns="91440" bIns="45720" rtlCol="0">
            <a:normAutofit fontScale="85000" lnSpcReduction="1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en-US" altLang="zh-CN" sz="2400" b="1" dirty="0">
                <a:solidFill>
                  <a:schemeClr val="tx1"/>
                </a:solidFill>
                <a:latin typeface="微软雅黑" panose="020B0503020204020204" pitchFamily="34" charset="-122"/>
                <a:ea typeface="微软雅黑" panose="020B0503020204020204" pitchFamily="34" charset="-122"/>
              </a:rPr>
              <a:t>Acute Disseminated Encephalomyelitis, ADEM</a:t>
            </a:r>
          </a:p>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又名感染后脑脊髓炎和免疫介导的脑脊髓炎</a:t>
            </a:r>
            <a:endParaRPr lang="en-US" altLang="zh-CN" sz="2400"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儿童（男）多见，常发生于病毒或细菌感染后</a:t>
            </a:r>
            <a:r>
              <a:rPr lang="en-US" altLang="zh-CN" sz="2400" b="1" dirty="0">
                <a:solidFill>
                  <a:schemeClr val="tx1"/>
                </a:solidFill>
                <a:latin typeface="微软雅黑" panose="020B0503020204020204" pitchFamily="34" charset="-122"/>
                <a:ea typeface="微软雅黑" panose="020B0503020204020204" pitchFamily="34" charset="-122"/>
              </a:rPr>
              <a:t>1-2</a:t>
            </a:r>
            <a:r>
              <a:rPr lang="zh-CN" altLang="en-US" sz="2400" b="1" dirty="0">
                <a:solidFill>
                  <a:schemeClr val="tx1"/>
                </a:solidFill>
                <a:latin typeface="微软雅黑" panose="020B0503020204020204" pitchFamily="34" charset="-122"/>
                <a:ea typeface="微软雅黑" panose="020B0503020204020204" pitchFamily="34" charset="-122"/>
              </a:rPr>
              <a:t>周，部分病例见于疫苗注射后</a:t>
            </a:r>
            <a:endParaRPr lang="en-US" altLang="zh-CN" sz="2400"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是中枢神经系统的多灶性、单</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多相炎性脱髓鞘疾病，</a:t>
            </a:r>
            <a:r>
              <a:rPr lang="zh-CN" altLang="en-US" sz="2400" b="1" dirty="0">
                <a:solidFill>
                  <a:srgbClr val="C00000"/>
                </a:solidFill>
                <a:latin typeface="微软雅黑" panose="020B0503020204020204" pitchFamily="34" charset="-122"/>
                <a:ea typeface="微软雅黑" panose="020B0503020204020204" pitchFamily="34" charset="-122"/>
              </a:rPr>
              <a:t>主要累及白质</a:t>
            </a:r>
            <a:r>
              <a:rPr lang="zh-CN" altLang="en-US" sz="2400" b="1" dirty="0">
                <a:solidFill>
                  <a:schemeClr val="tx1"/>
                </a:solidFill>
                <a:latin typeface="微软雅黑" panose="020B0503020204020204" pitchFamily="34" charset="-122"/>
                <a:ea typeface="微软雅黑" panose="020B0503020204020204" pitchFamily="34" charset="-122"/>
              </a:rPr>
              <a:t>，很少累及灰质和脊髓</a:t>
            </a:r>
          </a:p>
        </p:txBody>
      </p:sp>
    </p:spTree>
    <p:extLst>
      <p:ext uri="{BB962C8B-B14F-4D97-AF65-F5344CB8AC3E}">
        <p14:creationId xmlns:p14="http://schemas.microsoft.com/office/powerpoint/2010/main" val="245145143"/>
      </p:ext>
    </p:extLst>
  </p:cSld>
  <p:clrMapOvr>
    <a:masterClrMapping/>
  </p:clrMapOvr>
  <mc:AlternateContent xmlns:mc="http://schemas.openxmlformats.org/markup-compatibility/2006" xmlns:p14="http://schemas.microsoft.com/office/powerpoint/2010/main">
    <mc:Choice Requires="p14">
      <p:transition spd="slow" p14:dur="2000" advTm="41992"/>
    </mc:Choice>
    <mc:Fallback xmlns="">
      <p:transition spd="slow" advTm="41992"/>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病因及发病机制</a:t>
            </a:r>
            <a:endParaRPr lang="zh-CN" altLang="en-US" sz="4000" b="1" dirty="0">
              <a:latin typeface="微软雅黑" panose="020B0503020204020204" pitchFamily="34" charset="-122"/>
              <a:ea typeface="微软雅黑" panose="020B0503020204020204" pitchFamily="34" charset="-122"/>
              <a:sym typeface="+mn-lt"/>
            </a:endParaRPr>
          </a:p>
          <a:p>
            <a:pPr fontAlgn="auto">
              <a:spcAft>
                <a:spcPts val="0"/>
              </a:spcAft>
              <a:defRPr/>
            </a:pPr>
            <a:endParaRPr lang="en-US"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1076960" y="2115185"/>
            <a:ext cx="10556240" cy="2788285"/>
          </a:xfrm>
          <a:prstGeom prst="rect">
            <a:avLst/>
          </a:prstGeom>
        </p:spPr>
        <p:txBody>
          <a:bodyPr vert="horz" lIns="91440" tIns="45720" rIns="91440" bIns="45720" rtlCol="0">
            <a:normAutofit fontScale="77500" lnSpcReduction="2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sz="3000" b="1" dirty="0">
                <a:solidFill>
                  <a:schemeClr val="tx1"/>
                </a:solidFill>
                <a:latin typeface="微软雅黑" panose="020B0503020204020204" pitchFamily="34" charset="-122"/>
                <a:ea typeface="微软雅黑" panose="020B0503020204020204" pitchFamily="34" charset="-122"/>
              </a:rPr>
              <a:t>与</a:t>
            </a:r>
            <a:r>
              <a:rPr lang="en-US" altLang="zh-CN" sz="3000" b="1" dirty="0">
                <a:solidFill>
                  <a:schemeClr val="tx1"/>
                </a:solidFill>
                <a:latin typeface="微软雅黑" panose="020B0503020204020204" pitchFamily="34" charset="-122"/>
                <a:ea typeface="微软雅黑" panose="020B0503020204020204" pitchFamily="34" charset="-122"/>
              </a:rPr>
              <a:t>(</a:t>
            </a:r>
            <a:r>
              <a:rPr lang="zh-CN" altLang="en-US" sz="3000" b="1" dirty="0">
                <a:solidFill>
                  <a:schemeClr val="tx1"/>
                </a:solidFill>
                <a:latin typeface="微软雅黑" panose="020B0503020204020204" pitchFamily="34" charset="-122"/>
                <a:ea typeface="微软雅黑" panose="020B0503020204020204" pitchFamily="34" charset="-122"/>
              </a:rPr>
              <a:t>麻疹</a:t>
            </a:r>
            <a:r>
              <a:rPr lang="en-US" altLang="zh-CN" sz="3000" b="1" dirty="0">
                <a:solidFill>
                  <a:schemeClr val="tx1"/>
                </a:solidFill>
                <a:latin typeface="微软雅黑" panose="020B0503020204020204" pitchFamily="34" charset="-122"/>
                <a:ea typeface="微软雅黑" panose="020B0503020204020204" pitchFamily="34" charset="-122"/>
              </a:rPr>
              <a:t>\</a:t>
            </a:r>
            <a:r>
              <a:rPr lang="zh-CN" altLang="en-US" sz="3000" b="1" dirty="0">
                <a:solidFill>
                  <a:schemeClr val="tx1"/>
                </a:solidFill>
                <a:latin typeface="微软雅黑" panose="020B0503020204020204" pitchFamily="34" charset="-122"/>
                <a:ea typeface="微软雅黑" panose="020B0503020204020204" pitchFamily="34" charset="-122"/>
              </a:rPr>
              <a:t>水痘</a:t>
            </a:r>
            <a:r>
              <a:rPr lang="en-US" altLang="zh-CN" sz="3000" b="1" dirty="0">
                <a:solidFill>
                  <a:schemeClr val="tx1"/>
                </a:solidFill>
                <a:latin typeface="微软雅黑" panose="020B0503020204020204" pitchFamily="34" charset="-122"/>
                <a:ea typeface="微软雅黑" panose="020B0503020204020204" pitchFamily="34" charset="-122"/>
              </a:rPr>
              <a:t>)</a:t>
            </a:r>
            <a:r>
              <a:rPr lang="zh-CN" altLang="en-US" sz="3000" b="1" dirty="0">
                <a:solidFill>
                  <a:schemeClr val="tx1"/>
                </a:solidFill>
                <a:latin typeface="微软雅黑" panose="020B0503020204020204" pitchFamily="34" charset="-122"/>
                <a:ea typeface="微软雅黑" panose="020B0503020204020204" pitchFamily="34" charset="-122"/>
              </a:rPr>
              <a:t>病毒感染有关</a:t>
            </a:r>
          </a:p>
          <a:p>
            <a:pPr marL="457200" lvl="3" indent="-457200" algn="l" defTabSz="914400">
              <a:lnSpc>
                <a:spcPct val="200000"/>
              </a:lnSpc>
              <a:buClr>
                <a:srgbClr val="FF0000"/>
              </a:buClr>
              <a:buFont typeface="Wingdings" panose="05000000000000000000" pitchFamily="2" charset="2"/>
              <a:buChar char="p"/>
            </a:pPr>
            <a:r>
              <a:rPr lang="zh-CN" altLang="en-US" sz="3000" b="1" dirty="0">
                <a:solidFill>
                  <a:schemeClr val="tx1"/>
                </a:solidFill>
                <a:latin typeface="微软雅黑" panose="020B0503020204020204" pitchFamily="34" charset="-122"/>
                <a:ea typeface="微软雅黑" panose="020B0503020204020204" pitchFamily="34" charset="-122"/>
              </a:rPr>
              <a:t>数</a:t>
            </a:r>
            <a:r>
              <a:rPr lang="en-US" altLang="zh-CN" sz="3000" b="1" dirty="0">
                <a:solidFill>
                  <a:schemeClr val="tx1"/>
                </a:solidFill>
                <a:latin typeface="微软雅黑" panose="020B0503020204020204" pitchFamily="34" charset="-122"/>
                <a:ea typeface="微软雅黑" panose="020B0503020204020204" pitchFamily="34" charset="-122"/>
              </a:rPr>
              <a:t>w</a:t>
            </a:r>
            <a:r>
              <a:rPr lang="zh-CN" altLang="en-US" sz="3000" b="1" dirty="0">
                <a:solidFill>
                  <a:schemeClr val="tx1"/>
                </a:solidFill>
                <a:latin typeface="微软雅黑" panose="020B0503020204020204" pitchFamily="34" charset="-122"/>
                <a:ea typeface="微软雅黑" panose="020B0503020204020204" pitchFamily="34" charset="-122"/>
              </a:rPr>
              <a:t>后神经功能障碍改善</a:t>
            </a:r>
            <a:r>
              <a:rPr lang="en-US" altLang="zh-CN" sz="3000" b="1" dirty="0">
                <a:solidFill>
                  <a:schemeClr val="tx1"/>
                </a:solidFill>
                <a:latin typeface="微软雅黑" panose="020B0503020204020204" pitchFamily="34" charset="-122"/>
                <a:ea typeface="微软雅黑" panose="020B0503020204020204" pitchFamily="34" charset="-122"/>
              </a:rPr>
              <a:t>\</a:t>
            </a:r>
            <a:r>
              <a:rPr lang="zh-CN" altLang="en-US" sz="3000" b="1" dirty="0">
                <a:solidFill>
                  <a:schemeClr val="tx1"/>
                </a:solidFill>
                <a:latin typeface="微软雅黑" panose="020B0503020204020204" pitchFamily="34" charset="-122"/>
                <a:ea typeface="微软雅黑" panose="020B0503020204020204" pitchFamily="34" charset="-122"/>
              </a:rPr>
              <a:t>部分改善</a:t>
            </a:r>
          </a:p>
          <a:p>
            <a:pPr marL="457200" lvl="3" indent="-457200" algn="l" defTabSz="914400">
              <a:lnSpc>
                <a:spcPct val="200000"/>
              </a:lnSpc>
              <a:buClr>
                <a:srgbClr val="FF0000"/>
              </a:buClr>
              <a:buFont typeface="Wingdings" panose="05000000000000000000" pitchFamily="2" charset="2"/>
              <a:buChar char="p"/>
            </a:pPr>
            <a:r>
              <a:rPr lang="zh-CN" altLang="en-US" sz="3000" b="1" dirty="0">
                <a:solidFill>
                  <a:schemeClr val="tx1"/>
                </a:solidFill>
                <a:latin typeface="微软雅黑" panose="020B0503020204020204" pitchFamily="34" charset="-122"/>
                <a:ea typeface="微软雅黑" panose="020B0503020204020204" pitchFamily="34" charset="-122"/>
              </a:rPr>
              <a:t>推测为</a:t>
            </a:r>
            <a:r>
              <a:rPr lang="en-US" altLang="zh-CN" sz="3000" b="1" dirty="0">
                <a:solidFill>
                  <a:schemeClr val="tx1"/>
                </a:solidFill>
                <a:latin typeface="微软雅黑" panose="020B0503020204020204" pitchFamily="34" charset="-122"/>
                <a:ea typeface="微软雅黑" panose="020B0503020204020204" pitchFamily="34" charset="-122"/>
              </a:rPr>
              <a:t>T</a:t>
            </a:r>
            <a:r>
              <a:rPr lang="zh-CN" altLang="en-US" sz="3000" b="1" dirty="0">
                <a:solidFill>
                  <a:schemeClr val="tx1"/>
                </a:solidFill>
                <a:latin typeface="微软雅黑" panose="020B0503020204020204" pitchFamily="34" charset="-122"/>
                <a:ea typeface="微软雅黑" panose="020B0503020204020204" pitchFamily="34" charset="-122"/>
              </a:rPr>
              <a:t>细胞介导的免疫反应</a:t>
            </a:r>
          </a:p>
          <a:p>
            <a:pPr marL="457200" lvl="3" indent="-457200" algn="l" defTabSz="914400">
              <a:lnSpc>
                <a:spcPct val="200000"/>
              </a:lnSpc>
              <a:buClr>
                <a:srgbClr val="FF0000"/>
              </a:buClr>
              <a:buFont typeface="Wingdings" panose="05000000000000000000" pitchFamily="2" charset="2"/>
              <a:buChar char="p"/>
            </a:pPr>
            <a:r>
              <a:rPr lang="en-US" altLang="zh-CN" sz="3000" b="1" dirty="0">
                <a:solidFill>
                  <a:schemeClr val="tx1"/>
                </a:solidFill>
                <a:latin typeface="微软雅黑" panose="020B0503020204020204" pitchFamily="34" charset="-122"/>
                <a:ea typeface="微软雅黑" panose="020B0503020204020204" pitchFamily="34" charset="-122"/>
              </a:rPr>
              <a:t>ADEM</a:t>
            </a:r>
            <a:r>
              <a:rPr lang="zh-CN" altLang="en-US" sz="3000" b="1" dirty="0">
                <a:solidFill>
                  <a:schemeClr val="tx1"/>
                </a:solidFill>
                <a:latin typeface="微软雅黑" panose="020B0503020204020204" pitchFamily="34" charset="-122"/>
                <a:ea typeface="微软雅黑" panose="020B0503020204020204" pitchFamily="34" charset="-122"/>
              </a:rPr>
              <a:t>可能是急性</a:t>
            </a:r>
            <a:r>
              <a:rPr lang="en-US" altLang="zh-CN" sz="3000" b="1" dirty="0">
                <a:solidFill>
                  <a:schemeClr val="tx1"/>
                </a:solidFill>
                <a:latin typeface="微软雅黑" panose="020B0503020204020204" pitchFamily="34" charset="-122"/>
                <a:ea typeface="微软雅黑" panose="020B0503020204020204" pitchFamily="34" charset="-122"/>
              </a:rPr>
              <a:t>MS</a:t>
            </a:r>
            <a:r>
              <a:rPr lang="zh-CN" altLang="en-US" sz="3000" b="1" dirty="0">
                <a:solidFill>
                  <a:schemeClr val="tx1"/>
                </a:solidFill>
                <a:latin typeface="微软雅黑" panose="020B0503020204020204" pitchFamily="34" charset="-122"/>
                <a:ea typeface="微软雅黑" panose="020B0503020204020204" pitchFamily="34" charset="-122"/>
              </a:rPr>
              <a:t>或变异型 </a:t>
            </a:r>
          </a:p>
        </p:txBody>
      </p:sp>
    </p:spTree>
    <p:extLst>
      <p:ext uri="{BB962C8B-B14F-4D97-AF65-F5344CB8AC3E}">
        <p14:creationId xmlns:p14="http://schemas.microsoft.com/office/powerpoint/2010/main" val="4087142900"/>
      </p:ext>
    </p:extLst>
  </p:cSld>
  <p:clrMapOvr>
    <a:masterClrMapping/>
  </p:clrMapOvr>
  <mc:AlternateContent xmlns:mc="http://schemas.openxmlformats.org/markup-compatibility/2006" xmlns:p14="http://schemas.microsoft.com/office/powerpoint/2010/main">
    <mc:Choice Requires="p14">
      <p:transition spd="slow" p14:dur="2000" advTm="104140"/>
    </mc:Choice>
    <mc:Fallback xmlns="">
      <p:transition spd="slow" advTm="10414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病 理</a:t>
            </a:r>
            <a:endParaRPr lang="zh-CN" altLang="en-US" sz="4000" b="1" dirty="0">
              <a:latin typeface="微软雅黑" panose="020B0503020204020204" pitchFamily="34" charset="-122"/>
              <a:ea typeface="微软雅黑" panose="020B0503020204020204" pitchFamily="34" charset="-122"/>
              <a:sym typeface="+mn-lt"/>
            </a:endParaRPr>
          </a:p>
          <a:p>
            <a:pPr fontAlgn="auto">
              <a:spcAft>
                <a:spcPts val="0"/>
              </a:spcAft>
              <a:defRPr/>
            </a:pPr>
            <a:endParaRPr lang="en-US"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955040" y="1891665"/>
            <a:ext cx="9723120" cy="4021455"/>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脱髓鞘病变散布于脑</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脊髓小</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中等静脉周围病灶自</a:t>
            </a:r>
            <a:r>
              <a:rPr lang="en-US" altLang="zh-CN" b="1" dirty="0">
                <a:solidFill>
                  <a:schemeClr val="tx1"/>
                </a:solidFill>
                <a:latin typeface="微软雅黑" panose="020B0503020204020204" pitchFamily="34" charset="-122"/>
                <a:ea typeface="微软雅黑" panose="020B0503020204020204" pitchFamily="34" charset="-122"/>
              </a:rPr>
              <a:t>0.1mm-</a:t>
            </a:r>
            <a:r>
              <a:rPr lang="zh-CN" altLang="en-US" b="1" dirty="0">
                <a:solidFill>
                  <a:schemeClr val="tx1"/>
                </a:solidFill>
                <a:latin typeface="微软雅黑" panose="020B0503020204020204" pitchFamily="34" charset="-122"/>
                <a:ea typeface="微软雅黑" panose="020B0503020204020204" pitchFamily="34" charset="-122"/>
              </a:rPr>
              <a:t>数</a:t>
            </a:r>
            <a:r>
              <a:rPr lang="en-US" altLang="zh-CN" b="1" dirty="0">
                <a:solidFill>
                  <a:schemeClr val="tx1"/>
                </a:solidFill>
                <a:latin typeface="微软雅黑" panose="020B0503020204020204" pitchFamily="34" charset="-122"/>
                <a:ea typeface="微软雅黑" panose="020B0503020204020204" pitchFamily="34" charset="-122"/>
              </a:rPr>
              <a:t>mm(</a:t>
            </a:r>
            <a:r>
              <a:rPr lang="zh-CN" altLang="en-US" b="1" dirty="0">
                <a:solidFill>
                  <a:schemeClr val="tx1"/>
                </a:solidFill>
                <a:latin typeface="微软雅黑" panose="020B0503020204020204" pitchFamily="34" charset="-122"/>
                <a:ea typeface="微软雅黑" panose="020B0503020204020204" pitchFamily="34" charset="-122"/>
              </a:rPr>
              <a:t>融合时</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脱髓鞘区可见小神经胶质细胞</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淋巴细胞形成血管袖套，常见多灶性脑膜浸润。</a:t>
            </a:r>
          </a:p>
        </p:txBody>
      </p:sp>
      <p:pic>
        <p:nvPicPr>
          <p:cNvPr id="9" name="Picture 5" descr="未标题-2 拷贝">
            <a:extLst>
              <a:ext uri="{FF2B5EF4-FFF2-40B4-BE49-F238E27FC236}">
                <a16:creationId xmlns:a16="http://schemas.microsoft.com/office/drawing/2014/main" id="{C2475EC9-9B45-49DA-A2D6-B28384739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063" y="3629908"/>
            <a:ext cx="3455987"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a:extLst>
              <a:ext uri="{FF2B5EF4-FFF2-40B4-BE49-F238E27FC236}">
                <a16:creationId xmlns:a16="http://schemas.microsoft.com/office/drawing/2014/main" id="{07183340-6BE8-4241-9B89-3984A862799C}"/>
              </a:ext>
            </a:extLst>
          </p:cNvPr>
          <p:cNvSpPr txBox="1">
            <a:spLocks noChangeArrowheads="1"/>
          </p:cNvSpPr>
          <p:nvPr/>
        </p:nvSpPr>
        <p:spPr bwMode="auto">
          <a:xfrm>
            <a:off x="8124825" y="5682546"/>
            <a:ext cx="1801813" cy="366712"/>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淋巴细胞袖套</a:t>
            </a:r>
          </a:p>
        </p:txBody>
      </p:sp>
      <p:pic>
        <p:nvPicPr>
          <p:cNvPr id="11" name="Picture 7" descr="未标题-1 拷贝">
            <a:extLst>
              <a:ext uri="{FF2B5EF4-FFF2-40B4-BE49-F238E27FC236}">
                <a16:creationId xmlns:a16="http://schemas.microsoft.com/office/drawing/2014/main" id="{57536E2C-F1FA-43AB-AB0B-898E4CBA9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3617208"/>
            <a:ext cx="35290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a:extLst>
              <a:ext uri="{FF2B5EF4-FFF2-40B4-BE49-F238E27FC236}">
                <a16:creationId xmlns:a16="http://schemas.microsoft.com/office/drawing/2014/main" id="{57D01829-3F79-43A2-AFB3-8245C437B3EC}"/>
              </a:ext>
            </a:extLst>
          </p:cNvPr>
          <p:cNvSpPr txBox="1">
            <a:spLocks noChangeArrowheads="1"/>
          </p:cNvSpPr>
          <p:nvPr/>
        </p:nvSpPr>
        <p:spPr bwMode="auto">
          <a:xfrm>
            <a:off x="2076450" y="5696833"/>
            <a:ext cx="2074863" cy="366713"/>
          </a:xfrm>
          <a:prstGeom prst="rect">
            <a:avLst/>
          </a:pr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小静脉周围脱髓鞘</a:t>
            </a:r>
          </a:p>
        </p:txBody>
      </p:sp>
    </p:spTree>
    <p:extLst>
      <p:ext uri="{BB962C8B-B14F-4D97-AF65-F5344CB8AC3E}">
        <p14:creationId xmlns:p14="http://schemas.microsoft.com/office/powerpoint/2010/main" val="1381094831"/>
      </p:ext>
    </p:extLst>
  </p:cSld>
  <p:clrMapOvr>
    <a:masterClrMapping/>
  </p:clrMapOvr>
  <mc:AlternateContent xmlns:mc="http://schemas.openxmlformats.org/markup-compatibility/2006" xmlns:p14="http://schemas.microsoft.com/office/powerpoint/2010/main">
    <mc:Choice Requires="p14">
      <p:transition spd="slow" p14:dur="2000" advTm="37648"/>
    </mc:Choice>
    <mc:Fallback xmlns="">
      <p:transition spd="slow" advTm="37648"/>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特征性临床表现</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1179195" y="1750060"/>
            <a:ext cx="9806940" cy="4406900"/>
          </a:xfrm>
          <a:prstGeom prst="rect">
            <a:avLst/>
          </a:prstGeom>
        </p:spPr>
        <p:txBody>
          <a:bodyPr vert="horz" lIns="91440" tIns="45720" rIns="91440" bIns="45720" rtlCol="0">
            <a:normAutofit lnSpcReduction="10000"/>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感染</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疫苗接种后</a:t>
            </a:r>
            <a:r>
              <a:rPr lang="en-US" altLang="zh-CN" b="1" dirty="0">
                <a:solidFill>
                  <a:schemeClr val="tx1"/>
                </a:solidFill>
                <a:latin typeface="微软雅黑" panose="020B0503020204020204" pitchFamily="34" charset="-122"/>
                <a:ea typeface="微软雅黑" panose="020B0503020204020204" pitchFamily="34" charset="-122"/>
              </a:rPr>
              <a:t>1-2w</a:t>
            </a:r>
            <a:r>
              <a:rPr lang="zh-CN" altLang="en-US" b="1" dirty="0">
                <a:solidFill>
                  <a:schemeClr val="tx1"/>
                </a:solidFill>
                <a:latin typeface="微软雅黑" panose="020B0503020204020204" pitchFamily="34" charset="-122"/>
                <a:ea typeface="微软雅黑" panose="020B0503020204020204" pitchFamily="34" charset="-122"/>
              </a:rPr>
              <a:t>急性起病；</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多为儿童</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青壮年；</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多散发</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无季节性</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病情严重</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临床进程多为单相型，但也有多相型和复发报道</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症状</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体征数</a:t>
            </a:r>
            <a:r>
              <a:rPr lang="en-US" altLang="zh-CN" b="1" dirty="0">
                <a:solidFill>
                  <a:schemeClr val="tx1"/>
                </a:solidFill>
                <a:latin typeface="微软雅黑" panose="020B0503020204020204" pitchFamily="34" charset="-122"/>
                <a:ea typeface="微软雅黑" panose="020B0503020204020204" pitchFamily="34" charset="-122"/>
              </a:rPr>
              <a:t>d</a:t>
            </a:r>
            <a:r>
              <a:rPr lang="zh-CN" altLang="en-US" b="1" dirty="0">
                <a:solidFill>
                  <a:schemeClr val="tx1"/>
                </a:solidFill>
                <a:latin typeface="微软雅黑" panose="020B0503020204020204" pitchFamily="34" charset="-122"/>
                <a:ea typeface="微软雅黑" panose="020B0503020204020204" pitchFamily="34" charset="-122"/>
              </a:rPr>
              <a:t>达高峰</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有些病例病情凶险</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疹病后脑脊髓炎常见于皮疹后</a:t>
            </a:r>
            <a:r>
              <a:rPr lang="en-US" altLang="zh-CN" b="1" dirty="0">
                <a:solidFill>
                  <a:schemeClr val="tx1"/>
                </a:solidFill>
                <a:latin typeface="微软雅黑" panose="020B0503020204020204" pitchFamily="34" charset="-122"/>
                <a:ea typeface="微软雅黑" panose="020B0503020204020204" pitchFamily="34" charset="-122"/>
              </a:rPr>
              <a:t>2-4d, </a:t>
            </a:r>
            <a:r>
              <a:rPr lang="zh-CN" altLang="en-US" b="1" dirty="0">
                <a:solidFill>
                  <a:schemeClr val="tx1"/>
                </a:solidFill>
                <a:latin typeface="微软雅黑" panose="020B0503020204020204" pitchFamily="34" charset="-122"/>
                <a:ea typeface="微软雅黑" panose="020B0503020204020204" pitchFamily="34" charset="-122"/>
              </a:rPr>
              <a:t>患者常在疹斑正消退</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症状改善时突现高热</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痫性发作</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昏睡</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深昏迷 </a:t>
            </a:r>
          </a:p>
        </p:txBody>
      </p:sp>
    </p:spTree>
    <p:extLst>
      <p:ext uri="{BB962C8B-B14F-4D97-AF65-F5344CB8AC3E}">
        <p14:creationId xmlns:p14="http://schemas.microsoft.com/office/powerpoint/2010/main" val="2849556588"/>
      </p:ext>
    </p:extLst>
  </p:cSld>
  <p:clrMapOvr>
    <a:masterClrMapping/>
  </p:clrMapOvr>
  <mc:AlternateContent xmlns:mc="http://schemas.openxmlformats.org/markup-compatibility/2006" xmlns:p14="http://schemas.microsoft.com/office/powerpoint/2010/main">
    <mc:Choice Requires="p14">
      <p:transition spd="slow" p14:dur="2000" advTm="103061"/>
    </mc:Choice>
    <mc:Fallback xmlns="">
      <p:transition spd="slow" advTm="103061"/>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临床表现 </a:t>
            </a:r>
            <a:r>
              <a:rPr lang="en-US" altLang="zh-CN" sz="4000" b="1" dirty="0">
                <a:latin typeface="微软雅黑" panose="020B0503020204020204" pitchFamily="34" charset="-122"/>
                <a:ea typeface="微软雅黑" panose="020B0503020204020204" pitchFamily="34" charset="-122"/>
              </a:rPr>
              <a:t>Ⅰ</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857567" y="2465352"/>
            <a:ext cx="10532110" cy="4545048"/>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脑炎型：首发症状头痛</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发热</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意识模糊</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严重者迅速昏迷</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去脑强直发作</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可有痫性发作</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脑膜受累</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头痛</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呕吐</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脑膜刺激征</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脊髓炎型：常见部分或完全性弛缓性截瘫</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四肢瘫</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传导束型或下肢感觉障碍</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病理征</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尿潴留</a:t>
            </a:r>
          </a:p>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可见视神经</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大脑半球</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脑干</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小脑受累神经体征</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背部中线疼痛为突出症状 </a:t>
            </a:r>
          </a:p>
        </p:txBody>
      </p:sp>
      <p:sp>
        <p:nvSpPr>
          <p:cNvPr id="9" name="文本框 8">
            <a:extLst>
              <a:ext uri="{FF2B5EF4-FFF2-40B4-BE49-F238E27FC236}">
                <a16:creationId xmlns:a16="http://schemas.microsoft.com/office/drawing/2014/main" id="{370926E2-13EA-4FA4-A67C-32E80A6BF7DC}"/>
              </a:ext>
            </a:extLst>
          </p:cNvPr>
          <p:cNvSpPr txBox="1"/>
          <p:nvPr/>
        </p:nvSpPr>
        <p:spPr>
          <a:xfrm>
            <a:off x="2804159" y="1501639"/>
            <a:ext cx="7142481" cy="719556"/>
          </a:xfrm>
          <a:prstGeom prst="rect">
            <a:avLst/>
          </a:prstGeom>
          <a:noFill/>
          <a:ln>
            <a:noFill/>
          </a:ln>
        </p:spPr>
        <p:txBody>
          <a:bodyPr wrap="square">
            <a:spAutoFit/>
          </a:bodyPr>
          <a:lstStyle/>
          <a:p>
            <a:pPr marL="0" lvl="3" algn="l" defTabSz="914400">
              <a:lnSpc>
                <a:spcPct val="200000"/>
              </a:lnSpc>
              <a:buClr>
                <a:srgbClr val="FF0000"/>
              </a:buClr>
            </a:pPr>
            <a:r>
              <a:rPr lang="zh-CN" altLang="en-US" sz="2400" b="1" dirty="0">
                <a:solidFill>
                  <a:srgbClr val="C00000"/>
                </a:solidFill>
                <a:latin typeface="微软雅黑" panose="020B0503020204020204" pitchFamily="34" charset="-122"/>
                <a:ea typeface="微软雅黑" panose="020B0503020204020204" pitchFamily="34" charset="-122"/>
              </a:rPr>
              <a:t>该疾病临床表现多样，但是大多与病灶位置相关！</a:t>
            </a:r>
            <a:endParaRPr lang="en-US" altLang="zh-CN" sz="24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34629386"/>
      </p:ext>
    </p:extLst>
  </p:cSld>
  <p:clrMapOvr>
    <a:masterClrMapping/>
  </p:clrMapOvr>
  <mc:AlternateContent xmlns:mc="http://schemas.openxmlformats.org/markup-compatibility/2006" xmlns:p14="http://schemas.microsoft.com/office/powerpoint/2010/main">
    <mc:Choice Requires="p14">
      <p:transition spd="slow" p14:dur="2000" advTm="66303"/>
    </mc:Choice>
    <mc:Fallback xmlns="">
      <p:transition spd="slow" advTm="66303"/>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91E15C-C6A5-48F7-8C18-0E76CD7E2465}"/>
              </a:ext>
            </a:extLst>
          </p:cNvPr>
          <p:cNvSpPr txBox="1"/>
          <p:nvPr/>
        </p:nvSpPr>
        <p:spPr>
          <a:xfrm>
            <a:off x="245745" y="313055"/>
            <a:ext cx="11254105" cy="695325"/>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zh-CN" altLang="en-US" sz="4000" b="1" dirty="0">
                <a:latin typeface="微软雅黑" panose="020B0503020204020204" pitchFamily="34" charset="-122"/>
                <a:ea typeface="微软雅黑" panose="020B0503020204020204" pitchFamily="34" charset="-122"/>
              </a:rPr>
              <a:t>                           临床表现 </a:t>
            </a:r>
            <a:r>
              <a:rPr lang="en-US" altLang="zh-CN" sz="4000" b="1" dirty="0">
                <a:latin typeface="微软雅黑" panose="020B0503020204020204" pitchFamily="34" charset="-122"/>
                <a:ea typeface="微软雅黑" panose="020B0503020204020204" pitchFamily="34" charset="-122"/>
              </a:rPr>
              <a:t>Ⅱ</a:t>
            </a:r>
            <a:endParaRPr lang="en-US" sz="4000" dirty="0">
              <a:solidFill>
                <a:prstClr val="black"/>
              </a:solidFill>
            </a:endParaRPr>
          </a:p>
        </p:txBody>
      </p:sp>
      <p:sp>
        <p:nvSpPr>
          <p:cNvPr id="5" name="矩形 4">
            <a:extLst>
              <a:ext uri="{FF2B5EF4-FFF2-40B4-BE49-F238E27FC236}">
                <a16:creationId xmlns:a16="http://schemas.microsoft.com/office/drawing/2014/main" id="{8C95B5C4-5C3B-4BF3-A2CB-52B8F3F139B8}"/>
              </a:ext>
            </a:extLst>
          </p:cNvPr>
          <p:cNvSpPr/>
          <p:nvPr/>
        </p:nvSpPr>
        <p:spPr>
          <a:xfrm rot="5400000">
            <a:off x="6091555" y="-3519805"/>
            <a:ext cx="64135" cy="9276715"/>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图片 6">
            <a:extLst>
              <a:ext uri="{FF2B5EF4-FFF2-40B4-BE49-F238E27FC236}">
                <a16:creationId xmlns:a16="http://schemas.microsoft.com/office/drawing/2014/main" id="{C3A7DA05-934C-40A1-BABA-66AA69E4D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45" y="313055"/>
            <a:ext cx="933450" cy="933450"/>
          </a:xfrm>
          <a:prstGeom prst="rect">
            <a:avLst/>
          </a:prstGeom>
        </p:spPr>
      </p:pic>
      <p:sp>
        <p:nvSpPr>
          <p:cNvPr id="8" name="内容占位符 2">
            <a:extLst>
              <a:ext uri="{FF2B5EF4-FFF2-40B4-BE49-F238E27FC236}">
                <a16:creationId xmlns:a16="http://schemas.microsoft.com/office/drawing/2014/main" id="{7F4A7F18-B5FC-4D90-90A6-849D0DCCF59E}"/>
              </a:ext>
            </a:extLst>
          </p:cNvPr>
          <p:cNvSpPr txBox="1">
            <a:spLocks/>
          </p:cNvSpPr>
          <p:nvPr/>
        </p:nvSpPr>
        <p:spPr>
          <a:xfrm>
            <a:off x="1751647" y="1571272"/>
            <a:ext cx="10532110" cy="4545048"/>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b="1" dirty="0">
                <a:solidFill>
                  <a:schemeClr val="tx1"/>
                </a:solidFill>
                <a:latin typeface="微软雅黑" panose="020B0503020204020204" pitchFamily="34" charset="-122"/>
                <a:ea typeface="微软雅黑" panose="020B0503020204020204" pitchFamily="34" charset="-122"/>
              </a:rPr>
              <a:t> </a:t>
            </a:r>
            <a:r>
              <a:rPr lang="zh-CN" altLang="en-US" sz="2400" b="1" dirty="0">
                <a:solidFill>
                  <a:srgbClr val="C00000"/>
                </a:solidFill>
                <a:latin typeface="微软雅黑" panose="020B0503020204020204" pitchFamily="34" charset="-122"/>
                <a:ea typeface="微软雅黑" panose="020B0503020204020204" pitchFamily="34" charset="-122"/>
              </a:rPr>
              <a:t>急性出血性白质脑炎</a:t>
            </a:r>
            <a:r>
              <a:rPr lang="en-US" altLang="zh-CN" sz="2400" b="1" dirty="0">
                <a:solidFill>
                  <a:srgbClr val="C00000"/>
                </a:solidFill>
                <a:latin typeface="微软雅黑" panose="020B0503020204020204" pitchFamily="34" charset="-122"/>
                <a:ea typeface="微软雅黑" panose="020B0503020204020204" pitchFamily="34" charset="-122"/>
              </a:rPr>
              <a:t>---ADEM</a:t>
            </a:r>
            <a:r>
              <a:rPr lang="zh-CN" altLang="en-US" sz="2400" b="1" dirty="0">
                <a:solidFill>
                  <a:srgbClr val="C00000"/>
                </a:solidFill>
                <a:latin typeface="微软雅黑" panose="020B0503020204020204" pitchFamily="34" charset="-122"/>
                <a:ea typeface="微软雅黑" panose="020B0503020204020204" pitchFamily="34" charset="-122"/>
              </a:rPr>
              <a:t>的暴发型</a:t>
            </a:r>
          </a:p>
          <a:p>
            <a:pPr marL="457200" lvl="3" indent="-457200" algn="l" defTabSz="914400">
              <a:lnSpc>
                <a:spcPct val="200000"/>
              </a:lnSpc>
              <a:buClr>
                <a:srgbClr val="FF0000"/>
              </a:buClr>
              <a:buFont typeface="Wingdings" panose="05000000000000000000" pitchFamily="2" charset="2"/>
              <a:buChar char="Ø"/>
            </a:pPr>
            <a:r>
              <a:rPr lang="zh-CN" altLang="en-US" b="1" dirty="0">
                <a:solidFill>
                  <a:schemeClr val="tx1"/>
                </a:solidFill>
                <a:latin typeface="微软雅黑" panose="020B0503020204020204" pitchFamily="34" charset="-122"/>
                <a:ea typeface="微软雅黑" panose="020B0503020204020204" pitchFamily="34" charset="-122"/>
              </a:rPr>
              <a:t> 起病急骤</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病情凶险</a:t>
            </a:r>
          </a:p>
          <a:p>
            <a:pPr marL="457200" lvl="3" indent="-457200" algn="l" defTabSz="914400">
              <a:lnSpc>
                <a:spcPct val="200000"/>
              </a:lnSpc>
              <a:buClr>
                <a:srgbClr val="FF0000"/>
              </a:buClr>
              <a:buFont typeface="Wingdings" panose="05000000000000000000" pitchFamily="2" charset="2"/>
              <a:buChar char="Ø"/>
            </a:pPr>
            <a:r>
              <a:rPr lang="zh-CN" altLang="en-US" b="1" dirty="0">
                <a:solidFill>
                  <a:schemeClr val="tx1"/>
                </a:solidFill>
                <a:latin typeface="微软雅黑" panose="020B0503020204020204" pitchFamily="34" charset="-122"/>
                <a:ea typeface="微软雅黑" panose="020B0503020204020204" pitchFamily="34" charset="-122"/>
              </a:rPr>
              <a:t> 死亡率高</a:t>
            </a:r>
          </a:p>
          <a:p>
            <a:pPr marL="457200" lvl="3" indent="-457200" algn="l" defTabSz="914400">
              <a:lnSpc>
                <a:spcPct val="200000"/>
              </a:lnSpc>
              <a:buClr>
                <a:srgbClr val="FF0000"/>
              </a:buClr>
              <a:buFont typeface="Wingdings" panose="05000000000000000000" pitchFamily="2" charset="2"/>
              <a:buChar char="Ø"/>
            </a:pPr>
            <a:r>
              <a:rPr lang="zh-CN" altLang="en-US" b="1" dirty="0">
                <a:solidFill>
                  <a:schemeClr val="tx1"/>
                </a:solidFill>
                <a:latin typeface="微软雅黑" panose="020B0503020204020204" pitchFamily="34" charset="-122"/>
                <a:ea typeface="微软雅黑" panose="020B0503020204020204" pitchFamily="34" charset="-122"/>
              </a:rPr>
              <a:t> 高热</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意识模糊</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昏迷</a:t>
            </a:r>
          </a:p>
          <a:p>
            <a:pPr marL="457200" lvl="3" indent="-457200" algn="l" defTabSz="914400">
              <a:lnSpc>
                <a:spcPct val="200000"/>
              </a:lnSpc>
              <a:buClr>
                <a:srgbClr val="FF0000"/>
              </a:buClr>
              <a:buFont typeface="Wingdings" panose="05000000000000000000" pitchFamily="2" charset="2"/>
              <a:buChar char="Ø"/>
            </a:pPr>
            <a:r>
              <a:rPr lang="zh-CN" altLang="en-US" b="1" dirty="0">
                <a:solidFill>
                  <a:schemeClr val="tx1"/>
                </a:solidFill>
                <a:latin typeface="微软雅黑" panose="020B0503020204020204" pitchFamily="34" charset="-122"/>
                <a:ea typeface="微软雅黑" panose="020B0503020204020204" pitchFamily="34" charset="-122"/>
              </a:rPr>
              <a:t> 烦躁不安</a:t>
            </a:r>
            <a:r>
              <a:rPr lang="en-US" altLang="zh-CN" b="1" dirty="0">
                <a:solidFill>
                  <a:schemeClr val="tx1"/>
                </a:solidFill>
                <a:latin typeface="微软雅黑" panose="020B0503020204020204" pitchFamily="34" charset="-122"/>
                <a:ea typeface="微软雅黑" panose="020B0503020204020204" pitchFamily="34" charset="-122"/>
              </a:rPr>
              <a:t>\</a:t>
            </a:r>
            <a:r>
              <a:rPr lang="zh-CN" altLang="en-US" b="1" dirty="0">
                <a:solidFill>
                  <a:schemeClr val="tx1"/>
                </a:solidFill>
                <a:latin typeface="微软雅黑" panose="020B0503020204020204" pitchFamily="34" charset="-122"/>
                <a:ea typeface="微软雅黑" panose="020B0503020204020204" pitchFamily="34" charset="-122"/>
              </a:rPr>
              <a:t>痫性发作</a:t>
            </a:r>
          </a:p>
          <a:p>
            <a:pPr marL="457200" lvl="3" indent="-457200" algn="l" defTabSz="914400">
              <a:lnSpc>
                <a:spcPct val="200000"/>
              </a:lnSpc>
              <a:buClr>
                <a:srgbClr val="FF0000"/>
              </a:buClr>
              <a:buFont typeface="Wingdings" panose="05000000000000000000" pitchFamily="2" charset="2"/>
              <a:buChar char="Ø"/>
            </a:pPr>
            <a:r>
              <a:rPr lang="zh-CN" altLang="en-US" b="1" dirty="0">
                <a:solidFill>
                  <a:schemeClr val="tx1"/>
                </a:solidFill>
                <a:latin typeface="微软雅黑" panose="020B0503020204020204" pitchFamily="34" charset="-122"/>
                <a:ea typeface="微软雅黑" panose="020B0503020204020204" pitchFamily="34" charset="-122"/>
              </a:rPr>
              <a:t> 偏瘫</a:t>
            </a:r>
            <a:r>
              <a:rPr lang="en-US" altLang="zh-CN" b="1" dirty="0">
                <a:solidFill>
                  <a:schemeClr val="tx1"/>
                </a:solidFill>
                <a:latin typeface="微软雅黑" panose="020B0503020204020204" pitchFamily="34" charset="-122"/>
                <a:ea typeface="微软雅黑" panose="020B0503020204020204" pitchFamily="34" charset="-122"/>
              </a:rPr>
              <a:t>&amp;</a:t>
            </a:r>
            <a:r>
              <a:rPr lang="zh-CN" altLang="en-US" b="1" dirty="0">
                <a:solidFill>
                  <a:schemeClr val="tx1"/>
                </a:solidFill>
                <a:latin typeface="微软雅黑" panose="020B0503020204020204" pitchFamily="34" charset="-122"/>
                <a:ea typeface="微软雅黑" panose="020B0503020204020204" pitchFamily="34" charset="-122"/>
              </a:rPr>
              <a:t>四肢瘫</a:t>
            </a:r>
          </a:p>
        </p:txBody>
      </p:sp>
    </p:spTree>
    <p:extLst>
      <p:ext uri="{BB962C8B-B14F-4D97-AF65-F5344CB8AC3E}">
        <p14:creationId xmlns:p14="http://schemas.microsoft.com/office/powerpoint/2010/main" val="3569530521"/>
      </p:ext>
    </p:extLst>
  </p:cSld>
  <p:clrMapOvr>
    <a:masterClrMapping/>
  </p:clrMapOvr>
  <mc:AlternateContent xmlns:mc="http://schemas.openxmlformats.org/markup-compatibility/2006" xmlns:p14="http://schemas.microsoft.com/office/powerpoint/2010/main">
    <mc:Choice Requires="p14">
      <p:transition spd="slow" p14:dur="2000" advTm="26708"/>
    </mc:Choice>
    <mc:Fallback xmlns="">
      <p:transition spd="slow" advTm="26708"/>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000" b="1" dirty="0">
                <a:solidFill>
                  <a:schemeClr val="tx1"/>
                </a:solidFill>
                <a:latin typeface="微软雅黑" charset="0"/>
                <a:ea typeface="微软雅黑" charset="0"/>
              </a:rPr>
              <a:t>                               </a:t>
            </a:r>
            <a:r>
              <a:rPr lang="zh-CN" altLang="en-US" sz="3600" b="1" dirty="0">
                <a:latin typeface="微软雅黑" charset="0"/>
                <a:ea typeface="微软雅黑" charset="0"/>
              </a:rPr>
              <a:t>辅助检查</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557020" y="2035810"/>
            <a:ext cx="8632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0" indent="0">
              <a:lnSpc>
                <a:spcPct val="150000"/>
              </a:lnSpc>
            </a:pP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外周血</a:t>
            </a:r>
            <a:r>
              <a:rPr lang="en-US" altLang="zh-CN" sz="2400" b="1" dirty="0">
                <a:latin typeface="微软雅黑" panose="020B0503020204020204" pitchFamily="34" charset="-122"/>
                <a:ea typeface="微软雅黑" panose="020B0503020204020204" pitchFamily="34" charset="-122"/>
              </a:rPr>
              <a:t>WBC↑,  </a:t>
            </a:r>
            <a:r>
              <a:rPr lang="zh-CN" altLang="en-US" sz="2400" b="1" dirty="0">
                <a:latin typeface="微软雅黑" panose="020B0503020204020204" pitchFamily="34" charset="-122"/>
                <a:ea typeface="微软雅黑" panose="020B0503020204020204" pitchFamily="34" charset="-122"/>
              </a:rPr>
              <a:t>血沉加快</a:t>
            </a:r>
          </a:p>
          <a:p>
            <a:pPr marL="0" indent="0">
              <a:lnSpc>
                <a:spcPct val="150000"/>
              </a:lnSpc>
            </a:pP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腰椎穿刺：</a:t>
            </a:r>
          </a:p>
          <a:p>
            <a:pPr marL="342900" indent="-342900">
              <a:lnSpc>
                <a:spcPct val="150000"/>
              </a:lnSpc>
              <a:buFont typeface="Wingdings" panose="05000000000000000000" pitchFamily="2" charset="2"/>
              <a:buChar char="Ø"/>
            </a:pP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CSF</a:t>
            </a:r>
            <a:r>
              <a:rPr lang="zh-CN" altLang="en-US" sz="2400" b="1" dirty="0">
                <a:solidFill>
                  <a:srgbClr val="C00000"/>
                </a:solidFill>
                <a:latin typeface="微软雅黑" panose="020B0503020204020204" pitchFamily="34" charset="-122"/>
                <a:ea typeface="微软雅黑" panose="020B0503020204020204" pitchFamily="34" charset="-122"/>
              </a:rPr>
              <a:t>压力↑或正常</a:t>
            </a:r>
          </a:p>
          <a:p>
            <a:pPr marL="342900" indent="-342900">
              <a:lnSpc>
                <a:spcPct val="150000"/>
              </a:lnSpc>
              <a:buFont typeface="Wingdings" panose="05000000000000000000" pitchFamily="2" charset="2"/>
              <a:buChar char="Ø"/>
            </a:pP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MNC↑, </a:t>
            </a:r>
            <a:r>
              <a:rPr lang="en-US" altLang="zh-CN" sz="2400" b="1" dirty="0" err="1">
                <a:solidFill>
                  <a:srgbClr val="C00000"/>
                </a:solidFill>
                <a:latin typeface="微软雅黑" panose="020B0503020204020204" pitchFamily="34" charset="-122"/>
                <a:ea typeface="微软雅黑" panose="020B0503020204020204" pitchFamily="34" charset="-122"/>
              </a:rPr>
              <a:t>Pr</a:t>
            </a:r>
            <a:r>
              <a:rPr lang="zh-CN" altLang="en-US" sz="2400" b="1" dirty="0">
                <a:solidFill>
                  <a:srgbClr val="C00000"/>
                </a:solidFill>
                <a:latin typeface="微软雅黑" panose="020B0503020204020204" pitchFamily="34" charset="-122"/>
                <a:ea typeface="微软雅黑" panose="020B0503020204020204" pitchFamily="34" charset="-122"/>
              </a:rPr>
              <a:t>轻</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中度↑</a:t>
            </a:r>
            <a:r>
              <a:rPr lang="en-US" altLang="zh-CN" sz="2400" b="1" dirty="0">
                <a:solidFill>
                  <a:srgbClr val="C00000"/>
                </a:solidFill>
                <a:latin typeface="微软雅黑" panose="020B0503020204020204" pitchFamily="34" charset="-122"/>
                <a:ea typeface="微软雅黑" panose="020B0503020204020204" pitchFamily="34" charset="-122"/>
              </a:rPr>
              <a:t>, IgG↑</a:t>
            </a:r>
            <a:r>
              <a:rPr lang="zh-CN" altLang="en-US" sz="2400" b="1" dirty="0">
                <a:solidFill>
                  <a:srgbClr val="C00000"/>
                </a:solidFill>
                <a:latin typeface="微软雅黑" panose="020B0503020204020204" pitchFamily="34" charset="-122"/>
                <a:ea typeface="微软雅黑" panose="020B0503020204020204" pitchFamily="34" charset="-122"/>
              </a:rPr>
              <a:t>为主</a:t>
            </a:r>
            <a:r>
              <a:rPr lang="en-US" altLang="zh-CN" sz="2400" b="1" dirty="0">
                <a:solidFill>
                  <a:srgbClr val="C00000"/>
                </a:solidFill>
                <a:latin typeface="微软雅黑" panose="020B0503020204020204" pitchFamily="34" charset="-122"/>
                <a:ea typeface="微软雅黑" panose="020B0503020204020204" pitchFamily="34" charset="-122"/>
              </a:rPr>
              <a:t>, </a:t>
            </a:r>
            <a:r>
              <a:rPr lang="zh-CN" altLang="en-US" sz="2400" b="1" dirty="0">
                <a:solidFill>
                  <a:srgbClr val="C00000"/>
                </a:solidFill>
                <a:latin typeface="微软雅黑" panose="020B0503020204020204" pitchFamily="34" charset="-122"/>
                <a:ea typeface="微软雅黑" panose="020B0503020204020204" pitchFamily="34" charset="-122"/>
              </a:rPr>
              <a:t>可见寡克隆带 </a:t>
            </a:r>
          </a:p>
          <a:p>
            <a:pPr marL="0" indent="0">
              <a:lnSpc>
                <a:spcPct val="150000"/>
              </a:lnSpc>
            </a:pPr>
            <a:r>
              <a:rPr lang="en-US" altLang="zh-CN" sz="2400" b="1" dirty="0">
                <a:latin typeface="微软雅黑" panose="020B0503020204020204" pitchFamily="34" charset="-122"/>
                <a:ea typeface="微软雅黑" panose="020B0503020204020204" pitchFamily="34" charset="-122"/>
              </a:rPr>
              <a:t>3. EEG</a:t>
            </a:r>
            <a:r>
              <a:rPr lang="zh-CN" altLang="en-US" sz="2400" b="1" dirty="0">
                <a:latin typeface="微软雅黑" panose="020B0503020204020204" pitchFamily="34" charset="-122"/>
                <a:ea typeface="微软雅黑" panose="020B0503020204020204" pitchFamily="34" charset="-122"/>
              </a:rPr>
              <a:t>常见</a:t>
            </a:r>
            <a:r>
              <a:rPr lang="en-US" altLang="zh-CN" sz="2400" b="1" dirty="0">
                <a:latin typeface="微软雅黑" panose="020B0503020204020204" pitchFamily="34" charset="-122"/>
                <a:ea typeface="微软雅黑" panose="020B0503020204020204" pitchFamily="34" charset="-122"/>
              </a:rPr>
              <a:t>q &amp; d</a:t>
            </a:r>
            <a:r>
              <a:rPr lang="zh-CN" altLang="en-US" sz="2400" b="1" dirty="0">
                <a:latin typeface="微软雅黑" panose="020B0503020204020204" pitchFamily="34" charset="-122"/>
                <a:ea typeface="微软雅黑" panose="020B0503020204020204" pitchFamily="34" charset="-122"/>
              </a:rPr>
              <a:t>波</a:t>
            </a: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亦可见棘波</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棘慢复合波</a:t>
            </a:r>
          </a:p>
          <a:p>
            <a:pPr marL="254000" indent="-254000" algn="l" defTabSz="914400" eaLnBrk="1" fontAlgn="base" hangingPunct="1">
              <a:lnSpc>
                <a:spcPct val="150000"/>
              </a:lnSpc>
              <a:spcBef>
                <a:spcPts val="700"/>
              </a:spcBef>
              <a:spcAft>
                <a:spcPts val="0"/>
              </a:spcAft>
              <a:buClr>
                <a:srgbClr val="FF0000"/>
              </a:buClr>
              <a:buFont typeface="Wingdings"/>
              <a:buChar char="§"/>
            </a:pPr>
            <a:endParaRPr lang="ko-KR" altLang="en-US" sz="2800" dirty="0">
              <a:solidFill>
                <a:schemeClr val="tx1"/>
              </a:solidFill>
              <a:latin typeface="Arial" charset="0"/>
              <a:ea typeface="宋体" charset="0"/>
              <a:cs typeface="+mn-cs"/>
            </a:endParaRPr>
          </a:p>
        </p:txBody>
      </p:sp>
    </p:spTree>
    <p:extLst>
      <p:ext uri="{BB962C8B-B14F-4D97-AF65-F5344CB8AC3E}">
        <p14:creationId xmlns:p14="http://schemas.microsoft.com/office/powerpoint/2010/main" val="1948139370"/>
      </p:ext>
    </p:extLst>
  </p:cSld>
  <p:clrMapOvr>
    <a:masterClrMapping/>
  </p:clrMapOvr>
  <mc:AlternateContent xmlns:mc="http://schemas.openxmlformats.org/markup-compatibility/2006" xmlns:p14="http://schemas.microsoft.com/office/powerpoint/2010/main">
    <mc:Choice Requires="p14">
      <p:transition spd="slow" p14:dur="2000" advTm="37998"/>
    </mc:Choice>
    <mc:Fallback xmlns="">
      <p:transition spd="slow" advTm="37998"/>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000" b="1" dirty="0">
                <a:solidFill>
                  <a:schemeClr val="tx1"/>
                </a:solidFill>
                <a:latin typeface="微软雅黑" charset="0"/>
                <a:ea typeface="微软雅黑" charset="0"/>
              </a:rPr>
              <a:t>                           </a:t>
            </a:r>
            <a:r>
              <a:rPr lang="zh-CN" altLang="en-US" sz="3600" b="1" dirty="0">
                <a:latin typeface="微软雅黑" charset="0"/>
                <a:ea typeface="微软雅黑" charset="0"/>
              </a:rPr>
              <a:t>辅助检查</a:t>
            </a:r>
            <a:r>
              <a:rPr lang="en-US" altLang="zh-CN" sz="3600" b="1" dirty="0">
                <a:latin typeface="微软雅黑" charset="0"/>
                <a:ea typeface="微软雅黑" charset="0"/>
              </a:rPr>
              <a:t>-MRI</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pic>
        <p:nvPicPr>
          <p:cNvPr id="2" name="图片 1">
            <a:extLst>
              <a:ext uri="{FF2B5EF4-FFF2-40B4-BE49-F238E27FC236}">
                <a16:creationId xmlns:a16="http://schemas.microsoft.com/office/drawing/2014/main" id="{8282B48E-764A-409B-8EB4-FC96E2FE1A04}"/>
              </a:ext>
            </a:extLst>
          </p:cNvPr>
          <p:cNvPicPr>
            <a:picLocks noChangeAspect="1"/>
          </p:cNvPicPr>
          <p:nvPr/>
        </p:nvPicPr>
        <p:blipFill>
          <a:blip r:embed="rId4"/>
          <a:stretch>
            <a:fillRect/>
          </a:stretch>
        </p:blipFill>
        <p:spPr>
          <a:xfrm>
            <a:off x="2510971" y="3627707"/>
            <a:ext cx="7225937" cy="2793413"/>
          </a:xfrm>
          <a:prstGeom prst="rect">
            <a:avLst/>
          </a:prstGeom>
        </p:spPr>
      </p:pic>
      <p:sp>
        <p:nvSpPr>
          <p:cNvPr id="7" name="内容占位符 9">
            <a:extLst>
              <a:ext uri="{FF2B5EF4-FFF2-40B4-BE49-F238E27FC236}">
                <a16:creationId xmlns:a16="http://schemas.microsoft.com/office/drawing/2014/main" id="{1BA3A586-E11C-4D1B-A23F-593BCDF5F939}"/>
              </a:ext>
            </a:extLst>
          </p:cNvPr>
          <p:cNvSpPr txBox="1">
            <a:spLocks/>
          </p:cNvSpPr>
          <p:nvPr/>
        </p:nvSpPr>
        <p:spPr>
          <a:xfrm>
            <a:off x="1314134" y="1532572"/>
            <a:ext cx="9943146"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en-US" altLang="zh-CN" sz="2000" b="1" dirty="0">
                <a:latin typeface="微软雅黑" panose="020B0503020204020204" pitchFamily="34" charset="-122"/>
                <a:ea typeface="微软雅黑" panose="020B0503020204020204" pitchFamily="34" charset="-122"/>
              </a:rPr>
              <a:t>T2</a:t>
            </a:r>
            <a:r>
              <a:rPr lang="zh-CN" altLang="en-US" sz="2000" b="1" dirty="0">
                <a:latin typeface="微软雅黑" panose="020B0503020204020204" pitchFamily="34" charset="-122"/>
                <a:ea typeface="微软雅黑" panose="020B0503020204020204" pitchFamily="34" charset="-122"/>
              </a:rPr>
              <a:t>和</a:t>
            </a:r>
            <a:r>
              <a:rPr lang="en-US" altLang="zh-CN" sz="2000" b="1" dirty="0">
                <a:latin typeface="微软雅黑" panose="020B0503020204020204" pitchFamily="34" charset="-122"/>
                <a:ea typeface="微软雅黑" panose="020B0503020204020204" pitchFamily="34" charset="-122"/>
              </a:rPr>
              <a:t>flair</a:t>
            </a:r>
            <a:r>
              <a:rPr lang="zh-CN" altLang="en-US" sz="2000" b="1" dirty="0">
                <a:latin typeface="微软雅黑" panose="020B0503020204020204" pitchFamily="34" charset="-122"/>
                <a:ea typeface="微软雅黑" panose="020B0503020204020204" pitchFamily="34" charset="-122"/>
              </a:rPr>
              <a:t>上可以看到多灶、不对称、边界不清楚的高信号</a:t>
            </a:r>
          </a:p>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同一个病患可以见到不同直径的病灶，病灶可以有占位效应，伴有周围水肿</a:t>
            </a:r>
          </a:p>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rPr>
              <a:t>病灶可以位于：皮层下白质、深部白质、灰白质交界、丘脑、基底节、脑干、小脑。</a:t>
            </a:r>
            <a:endParaRPr lang="ko-KR" altLang="en-US" sz="2400" dirty="0">
              <a:latin typeface="Arial" charset="0"/>
              <a:ea typeface="宋体" charset="0"/>
              <a:cs typeface="+mn-cs"/>
            </a:endParaRPr>
          </a:p>
        </p:txBody>
      </p:sp>
    </p:spTree>
    <p:extLst>
      <p:ext uri="{BB962C8B-B14F-4D97-AF65-F5344CB8AC3E}">
        <p14:creationId xmlns:p14="http://schemas.microsoft.com/office/powerpoint/2010/main" val="4012709514"/>
      </p:ext>
    </p:extLst>
  </p:cSld>
  <p:clrMapOvr>
    <a:masterClrMapping/>
  </p:clrMapOvr>
  <mc:AlternateContent xmlns:mc="http://schemas.openxmlformats.org/markup-compatibility/2006" xmlns:p14="http://schemas.microsoft.com/office/powerpoint/2010/main">
    <mc:Choice Requires="p14">
      <p:transition spd="slow" p14:dur="2000" advTm="86571"/>
    </mc:Choice>
    <mc:Fallback xmlns="">
      <p:transition spd="slow" advTm="86571"/>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000" b="1" dirty="0">
                <a:solidFill>
                  <a:schemeClr val="tx1"/>
                </a:solidFill>
                <a:latin typeface="微软雅黑" charset="0"/>
                <a:ea typeface="微软雅黑" charset="0"/>
              </a:rPr>
              <a:t>                                </a:t>
            </a:r>
            <a:r>
              <a:rPr lang="zh-CN" altLang="en-US" sz="4000" b="1" dirty="0">
                <a:solidFill>
                  <a:schemeClr val="tx1"/>
                </a:solidFill>
                <a:latin typeface="微软雅黑" charset="0"/>
                <a:ea typeface="微软雅黑" charset="0"/>
              </a:rPr>
              <a:t>诊  断</a:t>
            </a:r>
            <a:endParaRPr lang="ko-KR" altLang="en-US" sz="36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657985" y="2223452"/>
            <a:ext cx="8632190"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由于缺乏特异性的指标，诊断</a:t>
            </a:r>
            <a:r>
              <a:rPr lang="en-US" altLang="zh-CN" sz="2400" b="1" dirty="0">
                <a:solidFill>
                  <a:srgbClr val="C00000"/>
                </a:solidFill>
                <a:latin typeface="微软雅黑" panose="020B0503020204020204" pitchFamily="34" charset="-122"/>
                <a:ea typeface="微软雅黑" panose="020B0503020204020204" pitchFamily="34" charset="-122"/>
              </a:rPr>
              <a:t>ADEM</a:t>
            </a:r>
            <a:r>
              <a:rPr lang="zh-CN" altLang="en-US" sz="2400" b="1" dirty="0">
                <a:solidFill>
                  <a:srgbClr val="C00000"/>
                </a:solidFill>
                <a:latin typeface="微软雅黑" panose="020B0503020204020204" pitchFamily="34" charset="-122"/>
                <a:ea typeface="微软雅黑" panose="020B0503020204020204" pitchFamily="34" charset="-122"/>
              </a:rPr>
              <a:t>比较困难</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400" b="1" dirty="0">
                <a:solidFill>
                  <a:srgbClr val="C00000"/>
                </a:solidFill>
                <a:latin typeface="微软雅黑" panose="020B0503020204020204" pitchFamily="34" charset="-122"/>
                <a:ea typeface="微软雅黑" panose="020B0503020204020204" pitchFamily="34" charset="-122"/>
              </a:rPr>
              <a:t>需要与病毒性脑炎、多发性硬化、视神经脊髓炎、原发性中枢神经系统血管炎、急性吉兰巴雷综合征等鉴别。</a:t>
            </a:r>
            <a:endParaRPr lang="ko-KR" altLang="en-US" sz="2800" dirty="0">
              <a:latin typeface="Arial" charset="0"/>
              <a:ea typeface="宋体" charset="0"/>
              <a:cs typeface="+mn-cs"/>
            </a:endParaRPr>
          </a:p>
        </p:txBody>
      </p:sp>
    </p:spTree>
    <p:extLst>
      <p:ext uri="{BB962C8B-B14F-4D97-AF65-F5344CB8AC3E}">
        <p14:creationId xmlns:p14="http://schemas.microsoft.com/office/powerpoint/2010/main" val="1011372698"/>
      </p:ext>
    </p:extLst>
  </p:cSld>
  <p:clrMapOvr>
    <a:masterClrMapping/>
  </p:clrMapOvr>
  <mc:AlternateContent xmlns:mc="http://schemas.openxmlformats.org/markup-compatibility/2006" xmlns:p14="http://schemas.microsoft.com/office/powerpoint/2010/main">
    <mc:Choice Requires="p14">
      <p:transition spd="slow" p14:dur="2000" advTm="78933"/>
    </mc:Choice>
    <mc:Fallback xmlns="">
      <p:transition spd="slow" advTm="78933"/>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sz="4400" b="1" dirty="0">
                <a:solidFill>
                  <a:schemeClr val="tx1"/>
                </a:solidFill>
                <a:latin typeface="微软雅黑" charset="0"/>
                <a:ea typeface="微软雅黑" charset="0"/>
              </a:rPr>
              <a:t>                              </a:t>
            </a:r>
            <a:r>
              <a:rPr lang="zh-CN" altLang="en-US" sz="4000" b="1" dirty="0">
                <a:solidFill>
                  <a:schemeClr val="tx1"/>
                </a:solidFill>
                <a:latin typeface="微软雅黑" charset="0"/>
                <a:ea typeface="微软雅黑" charset="0"/>
              </a:rPr>
              <a:t>治 疗</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10" name="内容占位符 9"/>
          <p:cNvSpPr txBox="1">
            <a:spLocks/>
          </p:cNvSpPr>
          <p:nvPr/>
        </p:nvSpPr>
        <p:spPr>
          <a:xfrm>
            <a:off x="1382395" y="2406332"/>
            <a:ext cx="9661525" cy="3244215"/>
          </a:xfrm>
          <a:prstGeom prst="rect">
            <a:avLst/>
          </a:prstGeom>
        </p:spPr>
        <p:txBody>
          <a:bodyPr vert="horz" wrap="square" lIns="91440" tIns="45720" rIns="91440" bIns="45720" numCol="1" anchor="t">
            <a:noAutofit/>
          </a:bodyPr>
          <a:lstStyle>
            <a:lvl1pPr marL="228600" indent="-228600" algn="l" defTabSz="508000" eaLnBrk="0" fontAlgn="base" hangingPunct="0">
              <a:lnSpc>
                <a:spcPct val="90000"/>
              </a:lnSpc>
              <a:spcBef>
                <a:spcPts val="1000"/>
              </a:spcBef>
              <a:spcAft>
                <a:spcPts val="0"/>
              </a:spcAft>
              <a:buFontTx/>
              <a:buNone/>
              <a:defRPr lang="en-GB" altLang="en-US" sz="2800">
                <a:solidFill>
                  <a:schemeClr val="tx1"/>
                </a:solidFill>
                <a:latin typeface="+mn-lt"/>
                <a:ea typeface="+mn-ea"/>
                <a:cs typeface="+mn-cs"/>
              </a:defRPr>
            </a:lvl1pPr>
            <a:lvl2pPr marL="685800" indent="-228600" algn="l" defTabSz="508000" eaLnBrk="0" fontAlgn="base" hangingPunct="0">
              <a:lnSpc>
                <a:spcPct val="90000"/>
              </a:lnSpc>
              <a:spcBef>
                <a:spcPts val="500"/>
              </a:spcBef>
              <a:spcAft>
                <a:spcPts val="0"/>
              </a:spcAft>
              <a:buFontTx/>
              <a:buNone/>
              <a:defRPr lang="en-GB" altLang="en-US" sz="2400">
                <a:solidFill>
                  <a:schemeClr val="tx1"/>
                </a:solidFill>
                <a:latin typeface="+mn-lt"/>
                <a:ea typeface="+mn-ea"/>
                <a:cs typeface="+mn-cs"/>
              </a:defRPr>
            </a:lvl2pPr>
            <a:lvl3pPr marL="1143000" indent="-228600" algn="l" defTabSz="508000" eaLnBrk="0" fontAlgn="base" hangingPunct="0">
              <a:lnSpc>
                <a:spcPct val="90000"/>
              </a:lnSpc>
              <a:spcBef>
                <a:spcPts val="500"/>
              </a:spcBef>
              <a:spcAft>
                <a:spcPts val="0"/>
              </a:spcAft>
              <a:buFontTx/>
              <a:buNone/>
              <a:defRPr lang="en-GB" altLang="en-US" sz="2000">
                <a:solidFill>
                  <a:schemeClr val="tx1"/>
                </a:solidFill>
                <a:latin typeface="+mn-lt"/>
                <a:ea typeface="+mn-ea"/>
                <a:cs typeface="+mn-cs"/>
              </a:defRPr>
            </a:lvl3pPr>
            <a:lvl4pPr marL="16002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4pPr>
            <a:lvl5pPr marL="2057400" indent="-228600" algn="l" defTabSz="508000" eaLnBrk="0" fontAlgn="base" hangingPunct="0">
              <a:lnSpc>
                <a:spcPct val="90000"/>
              </a:lnSpc>
              <a:spcBef>
                <a:spcPts val="500"/>
              </a:spcBef>
              <a:spcAft>
                <a:spcPts val="0"/>
              </a:spcAft>
              <a:buFontTx/>
              <a:buNone/>
              <a:defRPr lang="en-GB" altLang="en-US" sz="1800">
                <a:solidFill>
                  <a:schemeClr val="tx1"/>
                </a:solidFill>
                <a:latin typeface="+mn-lt"/>
                <a:ea typeface="+mn-ea"/>
                <a:cs typeface="+mn-cs"/>
              </a:defRPr>
            </a:lvl5pPr>
            <a:lvl6pPr marL="25146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6pPr>
            <a:lvl7pPr marL="29718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7pPr>
            <a:lvl8pPr marL="34290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8pPr>
            <a:lvl9pPr marL="3886200" indent="-228600" algn="l" defTabSz="914400" eaLnBrk="1" latinLnBrk="0" hangingPunct="1">
              <a:lnSpc>
                <a:spcPct val="90000"/>
              </a:lnSpc>
              <a:spcBef>
                <a:spcPts val="500"/>
              </a:spcBef>
              <a:spcAft>
                <a:spcPts val="0"/>
              </a:spcAft>
              <a:buFontTx/>
              <a:buNone/>
              <a:defRPr lang="en-GB" altLang="en-US" sz="1800">
                <a:solidFill>
                  <a:schemeClr val="tx1"/>
                </a:solidFill>
                <a:latin typeface="+mn-lt"/>
                <a:ea typeface="+mn-ea"/>
                <a:cs typeface="+mn-cs"/>
              </a:defRPr>
            </a:lvl9pPr>
          </a:lstStyle>
          <a:p>
            <a:pPr marL="457200" lvl="3" indent="-457200" defTabSz="914400" eaLnBrk="1" hangingPunct="1">
              <a:lnSpc>
                <a:spcPct val="200000"/>
              </a:lnSpc>
              <a:spcBef>
                <a:spcPct val="20000"/>
              </a:spcBef>
              <a:spcAft>
                <a:spcPct val="0"/>
              </a:spcAft>
              <a:buClr>
                <a:srgbClr val="FF0000"/>
              </a:buClr>
              <a:buFont typeface="Wingdings" panose="05000000000000000000" pitchFamily="2" charset="2"/>
              <a:buChar char="p"/>
            </a:pPr>
            <a:r>
              <a:rPr lang="zh-CN" altLang="en-US" sz="2400" b="1" dirty="0">
                <a:latin typeface="微软雅黑" panose="020B0503020204020204" pitchFamily="34" charset="-122"/>
                <a:ea typeface="微软雅黑" panose="020B0503020204020204" pitchFamily="34" charset="-122"/>
              </a:rPr>
              <a:t>治疗：</a:t>
            </a:r>
            <a:endParaRPr lang="en-US" altLang="zh-CN" sz="24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甲强龙冲击：</a:t>
            </a:r>
            <a:r>
              <a:rPr lang="en-US" altLang="zh-CN" sz="2000" b="1" dirty="0">
                <a:latin typeface="微软雅黑" panose="020B0503020204020204" pitchFamily="34" charset="-122"/>
                <a:ea typeface="微软雅黑" panose="020B0503020204020204" pitchFamily="34" charset="-122"/>
              </a:rPr>
              <a:t>30mg/kg/d</a:t>
            </a:r>
            <a:r>
              <a:rPr lang="zh-CN" altLang="en-US" sz="2000" b="1" dirty="0">
                <a:latin typeface="微软雅黑" panose="020B0503020204020204" pitchFamily="34" charset="-122"/>
                <a:ea typeface="微软雅黑" panose="020B0503020204020204" pitchFamily="34" charset="-122"/>
              </a:rPr>
              <a:t>（最大</a:t>
            </a:r>
            <a:r>
              <a:rPr lang="en-US" altLang="zh-CN" sz="2000" b="1" dirty="0">
                <a:latin typeface="微软雅黑" panose="020B0503020204020204" pitchFamily="34" charset="-122"/>
                <a:ea typeface="微软雅黑" panose="020B0503020204020204" pitchFamily="34" charset="-122"/>
              </a:rPr>
              <a:t>1000mg</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5</a:t>
            </a:r>
            <a:r>
              <a:rPr lang="zh-CN" altLang="en-US" sz="2000" b="1" dirty="0">
                <a:latin typeface="微软雅黑" panose="020B0503020204020204" pitchFamily="34" charset="-122"/>
                <a:ea typeface="微软雅黑" panose="020B0503020204020204" pitchFamily="34" charset="-122"/>
              </a:rPr>
              <a:t>日，改口服</a:t>
            </a:r>
            <a:r>
              <a:rPr lang="en-US" altLang="zh-CN" sz="2000" b="1" dirty="0">
                <a:latin typeface="微软雅黑" panose="020B0503020204020204" pitchFamily="34" charset="-122"/>
                <a:ea typeface="微软雅黑" panose="020B0503020204020204" pitchFamily="34" charset="-122"/>
              </a:rPr>
              <a:t>1-2mg/kg/d</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4-6</a:t>
            </a:r>
            <a:r>
              <a:rPr lang="zh-CN" altLang="en-US" sz="2000" b="1" dirty="0">
                <a:latin typeface="微软雅黑" panose="020B0503020204020204" pitchFamily="34" charset="-122"/>
                <a:ea typeface="微软雅黑" panose="020B0503020204020204" pitchFamily="34" charset="-122"/>
              </a:rPr>
              <a:t>周减完</a:t>
            </a:r>
            <a:endParaRPr lang="en-US" altLang="zh-CN" sz="20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人免疫球蛋白冲击治疗</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血浆置换</a:t>
            </a:r>
          </a:p>
        </p:txBody>
      </p:sp>
    </p:spTree>
    <p:extLst>
      <p:ext uri="{BB962C8B-B14F-4D97-AF65-F5344CB8AC3E}">
        <p14:creationId xmlns:p14="http://schemas.microsoft.com/office/powerpoint/2010/main" val="2939970164"/>
      </p:ext>
    </p:extLst>
  </p:cSld>
  <p:clrMapOvr>
    <a:masterClrMapping/>
  </p:clrMapOvr>
  <mc:AlternateContent xmlns:mc="http://schemas.openxmlformats.org/markup-compatibility/2006" xmlns:p14="http://schemas.microsoft.com/office/powerpoint/2010/main">
    <mc:Choice Requires="p14">
      <p:transition spd="slow" p14:dur="2000" advTm="85481"/>
    </mc:Choice>
    <mc:Fallback xmlns="">
      <p:transition spd="slow" advTm="8548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E6801C2-0769-486D-AF72-9E9D0395421E}"/>
              </a:ext>
            </a:extLst>
          </p:cNvPr>
          <p:cNvSpPr txBox="1">
            <a:spLocks/>
          </p:cNvSpPr>
          <p:nvPr/>
        </p:nvSpPr>
        <p:spPr>
          <a:xfrm>
            <a:off x="516890" y="431800"/>
            <a:ext cx="11255375" cy="69596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latin typeface="微软雅黑" panose="020B0503020204020204" pitchFamily="34" charset="-122"/>
                <a:ea typeface="微软雅黑" panose="020B0503020204020204" pitchFamily="34" charset="-122"/>
              </a:rPr>
              <a:t>                          髓鞘疾病的改变</a:t>
            </a:r>
            <a:endParaRPr lang="zh-CN" altLang="en-US" sz="4000" b="1" dirty="0">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等线 Light"/>
              <a:ea typeface="+mj-ea"/>
              <a:cs typeface="+mj-cs"/>
            </a:endParaRPr>
          </a:p>
        </p:txBody>
      </p:sp>
      <p:sp>
        <p:nvSpPr>
          <p:cNvPr id="15" name="内容占位符 2">
            <a:extLst>
              <a:ext uri="{FF2B5EF4-FFF2-40B4-BE49-F238E27FC236}">
                <a16:creationId xmlns:a16="http://schemas.microsoft.com/office/drawing/2014/main" id="{36D9A1FC-D8D4-4E4A-8689-E9D44976EC43}"/>
              </a:ext>
            </a:extLst>
          </p:cNvPr>
          <p:cNvSpPr txBox="1">
            <a:spLocks/>
          </p:cNvSpPr>
          <p:nvPr/>
        </p:nvSpPr>
        <p:spPr>
          <a:xfrm>
            <a:off x="1178560" y="1412875"/>
            <a:ext cx="10059670" cy="4526280"/>
          </a:xfrm>
          <a:prstGeom prst="rect">
            <a:avLst/>
          </a:prstGeom>
        </p:spPr>
        <p:txBody>
          <a:bodyPr vert="horz" lIns="91440" tIns="45720" rIns="91440" bIns="45720" rtlCol="0">
            <a:normAutofit/>
          </a:bodyPr>
          <a:lstStyle>
            <a:lvl1pPr marL="0" indent="0" algn="ctr" defTabSz="914377"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189" indent="0" algn="ctr" defTabSz="914377"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377" indent="0" algn="ctr" defTabSz="914377"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566"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754"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5943"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1"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7"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一组脑和脊髓以髓鞘破坏或脱髓鞘病变为主要特征的疾病</a:t>
            </a:r>
          </a:p>
          <a:p>
            <a:pPr marL="457200" lvl="3" indent="-457200" algn="l" defTabSz="914400">
              <a:lnSpc>
                <a:spcPct val="200000"/>
              </a:lnSpc>
              <a:buClr>
                <a:srgbClr val="FF0000"/>
              </a:buClr>
              <a:buFont typeface="Wingdings" panose="05000000000000000000" pitchFamily="2" charset="2"/>
              <a:buChar char="p"/>
            </a:pPr>
            <a:r>
              <a:rPr lang="zh-CN" altLang="en-US" sz="2400" b="1" dirty="0">
                <a:solidFill>
                  <a:schemeClr val="tx1"/>
                </a:solidFill>
                <a:latin typeface="微软雅黑" panose="020B0503020204020204" pitchFamily="34" charset="-122"/>
                <a:ea typeface="微软雅黑" panose="020B0503020204020204" pitchFamily="34" charset="-122"/>
              </a:rPr>
              <a:t>“脱髓鞘”是病程中病理特征性表现 </a:t>
            </a:r>
          </a:p>
          <a:p>
            <a:pPr marL="0" marR="0" lvl="0" indent="0" algn="ctr" defTabSz="914377" rtl="0" eaLnBrk="1" fontAlgn="auto" latinLnBrk="0" hangingPunct="1">
              <a:lnSpc>
                <a:spcPct val="150000"/>
              </a:lnSpc>
              <a:spcBef>
                <a:spcPct val="20000"/>
              </a:spcBef>
              <a:spcAft>
                <a:spcPts val="0"/>
              </a:spcAft>
              <a:buClrTx/>
              <a:buSzTx/>
              <a:buFont typeface="Arial" pitchFamily="34" charset="0"/>
              <a:buNone/>
              <a:tabLst/>
              <a:defRPr/>
            </a:pPr>
            <a:endParaRPr kumimoji="0" lang="zh-CN" altLang="en-US" sz="3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矩形 15">
            <a:extLst>
              <a:ext uri="{FF2B5EF4-FFF2-40B4-BE49-F238E27FC236}">
                <a16:creationId xmlns:a16="http://schemas.microsoft.com/office/drawing/2014/main" id="{A3388B52-7F23-40F6-A559-2C520B5C7784}"/>
              </a:ext>
            </a:extLst>
          </p:cNvPr>
          <p:cNvSpPr/>
          <p:nvPr/>
        </p:nvSpPr>
        <p:spPr>
          <a:xfrm rot="5400000">
            <a:off x="6191885" y="-288925"/>
            <a:ext cx="45720" cy="2833370"/>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B434A18-3921-4D60-AB1E-A602A89E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30" y="3258820"/>
            <a:ext cx="5344160" cy="3164205"/>
          </a:xfrm>
          <a:prstGeom prst="rect">
            <a:avLst/>
          </a:prstGeom>
        </p:spPr>
      </p:pic>
    </p:spTree>
    <p:extLst>
      <p:ext uri="{BB962C8B-B14F-4D97-AF65-F5344CB8AC3E}">
        <p14:creationId xmlns:p14="http://schemas.microsoft.com/office/powerpoint/2010/main" val="2699641219"/>
      </p:ext>
    </p:extLst>
  </p:cSld>
  <p:clrMapOvr>
    <a:masterClrMapping/>
  </p:clrMapOvr>
  <mc:AlternateContent xmlns:mc="http://schemas.openxmlformats.org/markup-compatibility/2006" xmlns:p14="http://schemas.microsoft.com/office/powerpoint/2010/main">
    <mc:Choice Requires="p14">
      <p:transition spd="slow" p14:dur="2000" advTm="20073"/>
    </mc:Choice>
    <mc:Fallback xmlns="">
      <p:transition spd="slow" advTm="20073"/>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txBox="1">
            <a:spLocks/>
          </p:cNvSpPr>
          <p:nvPr/>
        </p:nvSpPr>
        <p:spPr>
          <a:xfrm>
            <a:off x="245745" y="313055"/>
            <a:ext cx="11254740" cy="695960"/>
          </a:xfrm>
          <a:prstGeom prst="rect">
            <a:avLst/>
          </a:prstGeom>
          <a:noFill/>
        </p:spPr>
        <p:txBody>
          <a:bodyPr vert="horz" wrap="square" lIns="91440" tIns="45720" rIns="91440" bIns="45720" numCol="1" anchor="t">
            <a:noAutofit/>
          </a:bodyPr>
          <a:lstStyle>
            <a:lvl1pPr marL="0" indent="0" algn="l" defTabSz="914400" eaLnBrk="1" latinLnBrk="0" hangingPunct="1">
              <a:lnSpc>
                <a:spcPct val="90000"/>
              </a:lnSpc>
              <a:spcBef>
                <a:spcPts val="0"/>
              </a:spcBef>
              <a:spcAft>
                <a:spcPts val="0"/>
              </a:spcAft>
              <a:buFontTx/>
              <a:buNone/>
              <a:defRPr lang="en-GB" altLang="en-US" sz="4400">
                <a:solidFill>
                  <a:schemeClr val="tx1"/>
                </a:solidFill>
                <a:latin typeface="+mj-lt"/>
                <a:ea typeface="+mj-ea"/>
                <a:cs typeface="+mj-cs"/>
              </a:defRPr>
            </a:lvl1pPr>
          </a:lstStyle>
          <a:p>
            <a:pPr marL="0" indent="0" algn="l" defTabSz="508000" eaLnBrk="0" fontAlgn="auto" hangingPunct="0">
              <a:lnSpc>
                <a:spcPct val="100000"/>
              </a:lnSpc>
              <a:spcBef>
                <a:spcPts val="0"/>
              </a:spcBef>
              <a:spcAft>
                <a:spcPts val="0"/>
              </a:spcAft>
              <a:buFontTx/>
              <a:buNone/>
              <a:defRPr sz="1800"/>
            </a:pPr>
            <a:r>
              <a:rPr lang="zh-CN" altLang="en-US" sz="4000" b="1" dirty="0">
                <a:solidFill>
                  <a:schemeClr val="tx1"/>
                </a:solidFill>
                <a:latin typeface="微软雅黑" charset="0"/>
                <a:ea typeface="微软雅黑" charset="0"/>
              </a:rPr>
              <a:t>                                 预 后</a:t>
            </a:r>
            <a:endParaRPr lang="ko-KR" altLang="en-US" sz="4000" b="1" dirty="0">
              <a:solidFill>
                <a:schemeClr val="tx1"/>
              </a:solidFill>
              <a:latin typeface="微软雅黑" charset="0"/>
              <a:ea typeface="微软雅黑" charset="0"/>
            </a:endParaRPr>
          </a:p>
        </p:txBody>
      </p:sp>
      <p:sp>
        <p:nvSpPr>
          <p:cNvPr id="33" name="矩形 32"/>
          <p:cNvSpPr>
            <a:spLocks/>
          </p:cNvSpPr>
          <p:nvPr/>
        </p:nvSpPr>
        <p:spPr>
          <a:xfrm rot="5400000">
            <a:off x="6091555" y="-3519805"/>
            <a:ext cx="64770" cy="9277350"/>
          </a:xfrm>
          <a:prstGeom prst="rect">
            <a:avLst/>
          </a:prstGeom>
          <a:gradFill rotWithShape="1">
            <a:gsLst>
              <a:gs pos="0">
                <a:srgbClr val="4472C4">
                  <a:alpha val="31000"/>
                </a:srgbClr>
              </a:gs>
              <a:gs pos="100000">
                <a:srgbClr val="C44362"/>
              </a:gs>
            </a:gsLst>
            <a:lin ang="16200000" scaled="1"/>
          </a:gradFill>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508000" eaLnBrk="1" fontAlgn="auto" hangingPunct="1">
              <a:lnSpc>
                <a:spcPct val="100000"/>
              </a:lnSpc>
              <a:spcBef>
                <a:spcPts val="0"/>
              </a:spcBef>
              <a:spcAft>
                <a:spcPts val="0"/>
              </a:spcAft>
              <a:buFontTx/>
              <a:buNone/>
              <a:defRPr sz="1800"/>
            </a:pPr>
            <a:endParaRPr lang="ko-KR" altLang="en-US" sz="1800">
              <a:latin typeface="Arial" charset="0"/>
              <a:ea typeface="宋体" charset="0"/>
              <a:cs typeface="+mn-cs"/>
            </a:endParaRPr>
          </a:p>
        </p:txBody>
      </p:sp>
      <p:pic>
        <p:nvPicPr>
          <p:cNvPr id="35" name="图片 34" descr="C:/Users/芋头/AppData/Roaming/JisuOffice/ETemp/12236_12507544/image5.GIF"/>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45745" y="313055"/>
            <a:ext cx="934085" cy="934085"/>
          </a:xfrm>
          <a:prstGeom prst="rect">
            <a:avLst/>
          </a:prstGeom>
          <a:noFill/>
        </p:spPr>
      </p:pic>
      <p:sp>
        <p:nvSpPr>
          <p:cNvPr id="7" name="文本框 6">
            <a:extLst>
              <a:ext uri="{FF2B5EF4-FFF2-40B4-BE49-F238E27FC236}">
                <a16:creationId xmlns:a16="http://schemas.microsoft.com/office/drawing/2014/main" id="{DD98D524-FA22-40ED-87E8-6AD86A8E343F}"/>
              </a:ext>
            </a:extLst>
          </p:cNvPr>
          <p:cNvSpPr txBox="1"/>
          <p:nvPr/>
        </p:nvSpPr>
        <p:spPr>
          <a:xfrm>
            <a:off x="1550987" y="1762738"/>
            <a:ext cx="8644255" cy="4391395"/>
          </a:xfrm>
          <a:prstGeom prst="rect">
            <a:avLst/>
          </a:prstGeom>
          <a:noFill/>
        </p:spPr>
        <p:txBody>
          <a:bodyPr wrap="square">
            <a:spAutoFit/>
          </a:bodyPr>
          <a:lstStyle/>
          <a:p>
            <a:pPr marL="457200" lvl="3" indent="-457200" eaLnBrk="1" hangingPunct="1">
              <a:lnSpc>
                <a:spcPct val="200000"/>
              </a:lnSpc>
              <a:spcBef>
                <a:spcPct val="20000"/>
              </a:spcBef>
              <a:buClr>
                <a:srgbClr val="FF0000"/>
              </a:buClr>
              <a:buSzPct val="90000"/>
              <a:buFont typeface="Wingdings" panose="05000000000000000000" pitchFamily="2" charset="2"/>
              <a:buChar char="p"/>
            </a:pPr>
            <a:r>
              <a:rPr lang="en-US" altLang="zh-CN" sz="2200" b="1" dirty="0">
                <a:latin typeface="微软雅黑" panose="020B0503020204020204" pitchFamily="34" charset="-122"/>
                <a:ea typeface="微软雅黑" panose="020B0503020204020204" pitchFamily="34" charset="-122"/>
              </a:rPr>
              <a:t>ADEM</a:t>
            </a:r>
            <a:r>
              <a:rPr lang="zh-CN" altLang="en-US" sz="2200" b="1" dirty="0">
                <a:latin typeface="微软雅黑" panose="020B0503020204020204" pitchFamily="34" charset="-122"/>
                <a:ea typeface="微软雅黑" panose="020B0503020204020204" pitchFamily="34" charset="-122"/>
              </a:rPr>
              <a:t>为单相病程</a:t>
            </a:r>
          </a:p>
          <a:p>
            <a:pPr marL="457200" lvl="3" indent="-457200" eaLnBrk="1" hangingPunct="1">
              <a:lnSpc>
                <a:spcPct val="200000"/>
              </a:lnSpc>
              <a:spcBef>
                <a:spcPct val="20000"/>
              </a:spcBef>
              <a:buClr>
                <a:srgbClr val="FF0000"/>
              </a:buClr>
              <a:buSzPct val="90000"/>
              <a:buFont typeface="Wingdings" panose="05000000000000000000" pitchFamily="2" charset="2"/>
              <a:buChar char="p"/>
            </a:pPr>
            <a:r>
              <a:rPr lang="zh-CN" altLang="en-US" sz="2200" b="1" dirty="0">
                <a:latin typeface="微软雅黑" panose="020B0503020204020204" pitchFamily="34" charset="-122"/>
                <a:ea typeface="微软雅黑" panose="020B0503020204020204" pitchFamily="34" charset="-122"/>
              </a:rPr>
              <a:t>历时数周</a:t>
            </a:r>
            <a:r>
              <a:rPr lang="en-US" altLang="zh-CN" sz="2200" b="1" dirty="0">
                <a:latin typeface="微软雅黑" panose="020B0503020204020204" pitchFamily="34" charset="-122"/>
                <a:ea typeface="微软雅黑" panose="020B0503020204020204" pitchFamily="34" charset="-122"/>
              </a:rPr>
              <a:t>, </a:t>
            </a:r>
            <a:r>
              <a:rPr lang="zh-CN" altLang="en-US" sz="2200" b="1" dirty="0">
                <a:latin typeface="微软雅黑" panose="020B0503020204020204" pitchFamily="34" charset="-122"/>
                <a:ea typeface="微软雅黑" panose="020B0503020204020204" pitchFamily="34" charset="-122"/>
              </a:rPr>
              <a:t>急性期通常</a:t>
            </a:r>
            <a:r>
              <a:rPr lang="en-US" altLang="zh-CN" sz="2200" b="1" dirty="0">
                <a:latin typeface="微软雅黑" panose="020B0503020204020204" pitchFamily="34" charset="-122"/>
                <a:ea typeface="微软雅黑" panose="020B0503020204020204" pitchFamily="34" charset="-122"/>
              </a:rPr>
              <a:t>2</a:t>
            </a:r>
            <a:r>
              <a:rPr lang="zh-CN" altLang="en-US" sz="2200" b="1" dirty="0">
                <a:latin typeface="微软雅黑" panose="020B0503020204020204" pitchFamily="34" charset="-122"/>
                <a:ea typeface="微软雅黑" panose="020B0503020204020204" pitchFamily="34" charset="-122"/>
              </a:rPr>
              <a:t>周</a:t>
            </a:r>
          </a:p>
          <a:p>
            <a:pPr marL="457200" lvl="3" indent="-457200" eaLnBrk="1" hangingPunct="1">
              <a:lnSpc>
                <a:spcPct val="200000"/>
              </a:lnSpc>
              <a:spcBef>
                <a:spcPct val="20000"/>
              </a:spcBef>
              <a:buClr>
                <a:srgbClr val="FF0000"/>
              </a:buClr>
              <a:buSzPct val="90000"/>
              <a:buFont typeface="Wingdings" panose="05000000000000000000" pitchFamily="2" charset="2"/>
              <a:buChar char="p"/>
            </a:pPr>
            <a:r>
              <a:rPr lang="zh-CN" altLang="en-US" sz="2200" b="1" dirty="0">
                <a:latin typeface="微软雅黑" panose="020B0503020204020204" pitchFamily="34" charset="-122"/>
                <a:ea typeface="微软雅黑" panose="020B0503020204020204" pitchFamily="34" charset="-122"/>
              </a:rPr>
              <a:t>多数患者可恢复</a:t>
            </a:r>
          </a:p>
          <a:p>
            <a:pPr marL="457200" lvl="3" indent="-457200" eaLnBrk="1" hangingPunct="1">
              <a:lnSpc>
                <a:spcPct val="200000"/>
              </a:lnSpc>
              <a:spcBef>
                <a:spcPct val="20000"/>
              </a:spcBef>
              <a:buClr>
                <a:srgbClr val="FF0000"/>
              </a:buClr>
              <a:buSzPct val="90000"/>
              <a:buFont typeface="Wingdings" panose="05000000000000000000" pitchFamily="2" charset="2"/>
              <a:buChar char="p"/>
            </a:pPr>
            <a:r>
              <a:rPr lang="zh-CN" altLang="en-US" sz="2200" b="1" dirty="0">
                <a:latin typeface="微软雅黑" panose="020B0503020204020204" pitchFamily="34" charset="-122"/>
                <a:ea typeface="微软雅黑" panose="020B0503020204020204" pitchFamily="34" charset="-122"/>
              </a:rPr>
              <a:t>死亡率</a:t>
            </a:r>
            <a:r>
              <a:rPr lang="en-US" altLang="zh-CN" sz="2200" b="1" dirty="0">
                <a:latin typeface="微软雅黑" panose="020B0503020204020204" pitchFamily="34" charset="-122"/>
                <a:ea typeface="微软雅黑" panose="020B0503020204020204" pitchFamily="34" charset="-122"/>
              </a:rPr>
              <a:t>5%-30%</a:t>
            </a:r>
          </a:p>
          <a:p>
            <a:pPr marL="457200" lvl="3" indent="-457200" eaLnBrk="1" hangingPunct="1">
              <a:lnSpc>
                <a:spcPct val="200000"/>
              </a:lnSpc>
              <a:spcBef>
                <a:spcPct val="20000"/>
              </a:spcBef>
              <a:buClr>
                <a:srgbClr val="FF0000"/>
              </a:buClr>
              <a:buSzPct val="90000"/>
              <a:buFont typeface="Wingdings" panose="05000000000000000000" pitchFamily="2" charset="2"/>
              <a:buChar char="p"/>
            </a:pPr>
            <a:r>
              <a:rPr lang="zh-CN" altLang="en-US" sz="2200" b="1" dirty="0">
                <a:latin typeface="微软雅黑" panose="020B0503020204020204" pitchFamily="34" charset="-122"/>
                <a:ea typeface="微软雅黑" panose="020B0503020204020204" pitchFamily="34" charset="-122"/>
              </a:rPr>
              <a:t>存活者常遗留明显功能障碍</a:t>
            </a:r>
          </a:p>
          <a:p>
            <a:pPr marL="457200" lvl="3" indent="-457200" eaLnBrk="1" hangingPunct="1">
              <a:lnSpc>
                <a:spcPct val="200000"/>
              </a:lnSpc>
              <a:spcBef>
                <a:spcPct val="20000"/>
              </a:spcBef>
              <a:buClr>
                <a:srgbClr val="FF0000"/>
              </a:buClr>
              <a:buSzPct val="90000"/>
              <a:buFont typeface="Wingdings" panose="05000000000000000000" pitchFamily="2" charset="2"/>
              <a:buChar char="p"/>
            </a:pPr>
            <a:r>
              <a:rPr lang="zh-CN" altLang="en-US" sz="2200" b="1" dirty="0">
                <a:latin typeface="微软雅黑" panose="020B0503020204020204" pitchFamily="34" charset="-122"/>
                <a:ea typeface="微软雅黑" panose="020B0503020204020204" pitchFamily="34" charset="-122"/>
              </a:rPr>
              <a:t>儿童恢复后常伴精神发育迟滞</a:t>
            </a:r>
            <a:r>
              <a:rPr lang="en-US" altLang="zh-CN" sz="2200" b="1" dirty="0">
                <a:latin typeface="微软雅黑" panose="020B0503020204020204" pitchFamily="34" charset="-122"/>
                <a:ea typeface="微软雅黑" panose="020B0503020204020204" pitchFamily="34" charset="-122"/>
              </a:rPr>
              <a:t>&amp;</a:t>
            </a:r>
            <a:r>
              <a:rPr lang="zh-CN" altLang="en-US" sz="2200" b="1" dirty="0">
                <a:latin typeface="微软雅黑" panose="020B0503020204020204" pitchFamily="34" charset="-122"/>
                <a:ea typeface="微软雅黑" panose="020B0503020204020204" pitchFamily="34" charset="-122"/>
              </a:rPr>
              <a:t>癫痫发作</a:t>
            </a:r>
          </a:p>
        </p:txBody>
      </p:sp>
    </p:spTree>
    <p:extLst>
      <p:ext uri="{BB962C8B-B14F-4D97-AF65-F5344CB8AC3E}">
        <p14:creationId xmlns:p14="http://schemas.microsoft.com/office/powerpoint/2010/main" val="2170379961"/>
      </p:ext>
    </p:extLst>
  </p:cSld>
  <p:clrMapOvr>
    <a:masterClrMapping/>
  </p:clrMapOvr>
  <mc:AlternateContent xmlns:mc="http://schemas.openxmlformats.org/markup-compatibility/2006" xmlns:p14="http://schemas.microsoft.com/office/powerpoint/2010/main">
    <mc:Choice Requires="p14">
      <p:transition spd="slow" p14:dur="2000" advTm="38042"/>
    </mc:Choice>
    <mc:Fallback xmlns="">
      <p:transition spd="slow" advTm="38042"/>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7586980" y="1460500"/>
            <a:ext cx="2188845" cy="2108200"/>
          </a:xfrm>
          <a:prstGeom prst="ellipse">
            <a:avLst/>
          </a:prstGeom>
          <a:gradFill>
            <a:gsLst>
              <a:gs pos="0">
                <a:srgbClr val="4472C4">
                  <a:alpha val="34000"/>
                </a:srgbClr>
              </a:gs>
              <a:gs pos="100000">
                <a:srgbClr val="C44362">
                  <a:alpha val="66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4" name="椭圆 3"/>
          <p:cNvSpPr/>
          <p:nvPr/>
        </p:nvSpPr>
        <p:spPr>
          <a:xfrm>
            <a:off x="9434830" y="3317875"/>
            <a:ext cx="1379220" cy="1379855"/>
          </a:xfrm>
          <a:prstGeom prst="ellipse">
            <a:avLst/>
          </a:prstGeom>
          <a:gradFill flip="none" rotWithShape="1">
            <a:gsLst>
              <a:gs pos="0">
                <a:srgbClr val="4472C4">
                  <a:alpha val="34000"/>
                </a:srgbClr>
              </a:gs>
              <a:gs pos="100000">
                <a:srgbClr val="C44362">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椭圆 6"/>
          <p:cNvSpPr/>
          <p:nvPr/>
        </p:nvSpPr>
        <p:spPr>
          <a:xfrm>
            <a:off x="8612505" y="3961130"/>
            <a:ext cx="782320" cy="782320"/>
          </a:xfrm>
          <a:prstGeom prst="ellipse">
            <a:avLst/>
          </a:prstGeom>
          <a:gradFill flip="none" rotWithShape="1">
            <a:gsLst>
              <a:gs pos="0">
                <a:srgbClr val="4472C4">
                  <a:alpha val="34000"/>
                </a:srgbClr>
              </a:gs>
              <a:gs pos="100000">
                <a:srgbClr val="C44362">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椭圆 9"/>
          <p:cNvSpPr/>
          <p:nvPr/>
        </p:nvSpPr>
        <p:spPr>
          <a:xfrm>
            <a:off x="8166100" y="4783455"/>
            <a:ext cx="706755" cy="706120"/>
          </a:xfrm>
          <a:prstGeom prst="ellipse">
            <a:avLst/>
          </a:prstGeom>
          <a:gradFill flip="none" rotWithShape="1">
            <a:gsLst>
              <a:gs pos="0">
                <a:srgbClr val="4472C4">
                  <a:alpha val="34000"/>
                </a:srgbClr>
              </a:gs>
              <a:gs pos="100000">
                <a:srgbClr val="C44362">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椭圆 13"/>
          <p:cNvSpPr/>
          <p:nvPr/>
        </p:nvSpPr>
        <p:spPr>
          <a:xfrm>
            <a:off x="7348855" y="5628005"/>
            <a:ext cx="474345" cy="474345"/>
          </a:xfrm>
          <a:prstGeom prst="ellipse">
            <a:avLst/>
          </a:prstGeom>
          <a:gradFill flip="none" rotWithShape="1">
            <a:gsLst>
              <a:gs pos="0">
                <a:srgbClr val="4472C4">
                  <a:alpha val="34000"/>
                </a:srgbClr>
              </a:gs>
              <a:gs pos="100000">
                <a:srgbClr val="C44362">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椭圆 14"/>
          <p:cNvSpPr/>
          <p:nvPr/>
        </p:nvSpPr>
        <p:spPr>
          <a:xfrm>
            <a:off x="7067550" y="4845050"/>
            <a:ext cx="552450" cy="552450"/>
          </a:xfrm>
          <a:prstGeom prst="ellipse">
            <a:avLst/>
          </a:prstGeom>
          <a:gradFill flip="none" rotWithShape="1">
            <a:gsLst>
              <a:gs pos="0">
                <a:srgbClr val="4472C4">
                  <a:alpha val="34000"/>
                </a:srgbClr>
              </a:gs>
              <a:gs pos="100000">
                <a:srgbClr val="C44362">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椭圆 15"/>
          <p:cNvSpPr/>
          <p:nvPr/>
        </p:nvSpPr>
        <p:spPr>
          <a:xfrm>
            <a:off x="6183630" y="6085205"/>
            <a:ext cx="629920" cy="628650"/>
          </a:xfrm>
          <a:prstGeom prst="ellipse">
            <a:avLst/>
          </a:prstGeom>
          <a:gradFill flip="none" rotWithShape="1">
            <a:gsLst>
              <a:gs pos="0">
                <a:srgbClr val="4472C4">
                  <a:alpha val="34000"/>
                </a:srgbClr>
              </a:gs>
              <a:gs pos="100000">
                <a:srgbClr val="C44362">
                  <a:alpha val="66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3497" name="矩形 16"/>
          <p:cNvSpPr>
            <a:spLocks noChangeArrowheads="1"/>
          </p:cNvSpPr>
          <p:nvPr/>
        </p:nvSpPr>
        <p:spPr bwMode="auto">
          <a:xfrm>
            <a:off x="1833880" y="2567305"/>
            <a:ext cx="5544820" cy="25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8000" b="1">
                <a:solidFill>
                  <a:srgbClr val="0070C0"/>
                </a:solidFill>
                <a:latin typeface="Times New Roman" panose="02020603050405020304" pitchFamily="18" charset="0"/>
                <a:cs typeface="Times New Roman" panose="02020603050405020304" pitchFamily="18" charset="0"/>
                <a:sym typeface="+mn-lt"/>
              </a:rPr>
              <a:t>Thank  you!</a:t>
            </a:r>
            <a:endParaRPr lang="zh-CN" altLang="en-US" sz="8000" b="1">
              <a:solidFill>
                <a:srgbClr val="0070C0"/>
              </a:solidFill>
              <a:latin typeface="Times New Roman" panose="02020603050405020304" pitchFamily="18" charset="0"/>
              <a:cs typeface="Times New Roman" panose="02020603050405020304" pitchFamily="18" charset="0"/>
              <a:sym typeface="+mn-lt"/>
            </a:endParaRPr>
          </a:p>
          <a:p>
            <a:pPr eaLnBrk="1" hangingPunct="1">
              <a:lnSpc>
                <a:spcPct val="100000"/>
              </a:lnSpc>
              <a:spcBef>
                <a:spcPct val="0"/>
              </a:spcBef>
              <a:buFontTx/>
              <a:buNone/>
            </a:pPr>
            <a:endParaRPr lang="zh-CN" altLang="en-US" sz="8000"/>
          </a:p>
        </p:txBody>
      </p:sp>
      <p:sp>
        <p:nvSpPr>
          <p:cNvPr id="18" name="矩形 17"/>
          <p:cNvSpPr/>
          <p:nvPr/>
        </p:nvSpPr>
        <p:spPr>
          <a:xfrm rot="5400000" flipH="1">
            <a:off x="4637405" y="2673350"/>
            <a:ext cx="44450" cy="3403600"/>
          </a:xfrm>
          <a:prstGeom prst="rect">
            <a:avLst/>
          </a:prstGeom>
          <a:gradFill flip="none" rotWithShape="1">
            <a:gsLst>
              <a:gs pos="0">
                <a:srgbClr val="4472C4">
                  <a:alpha val="31000"/>
                </a:srgbClr>
              </a:gs>
              <a:gs pos="100000">
                <a:srgbClr val="C4436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6419"/>
    </mc:Choice>
    <mc:Fallback xmlns="">
      <p:transition spd="slow" advTm="1641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3|1.2"/>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58.2"/>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29.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TotalTime>
  <Pages>89</Pages>
  <Words>3502</Words>
  <Characters>0</Characters>
  <Application>Microsoft Office PowerPoint</Application>
  <DocSecurity>0</DocSecurity>
  <PresentationFormat>宽屏</PresentationFormat>
  <Lines>0</Lines>
  <Paragraphs>444</Paragraphs>
  <Slides>91</Slides>
  <Notes>24</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91</vt:i4>
      </vt:variant>
    </vt:vector>
  </HeadingPairs>
  <TitlesOfParts>
    <vt:vector size="103" baseType="lpstr">
      <vt:lpstr>-apple-system</vt:lpstr>
      <vt:lpstr>等线</vt:lpstr>
      <vt:lpstr>等线 Light</vt:lpstr>
      <vt:lpstr>楷体_GB2312</vt:lpstr>
      <vt:lpstr>微软雅黑</vt:lpstr>
      <vt:lpstr>Arial</vt:lpstr>
      <vt:lpstr>Britannic Bold</vt:lpstr>
      <vt:lpstr>Calibri</vt:lpstr>
      <vt:lpstr>Times New Roman</vt:lpstr>
      <vt:lpstr>Wingdings</vt:lpstr>
      <vt:lpstr>Wingdings 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利利</cp:lastModifiedBy>
  <cp:revision>30</cp:revision>
  <dcterms:modified xsi:type="dcterms:W3CDTF">2021-09-14T01:26:56Z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