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51" r:id="rId1"/>
  </p:sldMasterIdLst>
  <p:notesMasterIdLst>
    <p:notesMasterId r:id="rId96"/>
  </p:notesMasterIdLst>
  <p:sldIdLst>
    <p:sldId id="424" r:id="rId2"/>
    <p:sldId id="425" r:id="rId3"/>
    <p:sldId id="426" r:id="rId4"/>
    <p:sldId id="427" r:id="rId5"/>
    <p:sldId id="257" r:id="rId6"/>
    <p:sldId id="531" r:id="rId7"/>
    <p:sldId id="494" r:id="rId8"/>
    <p:sldId id="287" r:id="rId9"/>
    <p:sldId id="260" r:id="rId10"/>
    <p:sldId id="532" r:id="rId11"/>
    <p:sldId id="428" r:id="rId12"/>
    <p:sldId id="429" r:id="rId13"/>
    <p:sldId id="534" r:id="rId14"/>
    <p:sldId id="533" r:id="rId15"/>
    <p:sldId id="433" r:id="rId16"/>
    <p:sldId id="431" r:id="rId17"/>
    <p:sldId id="435" r:id="rId18"/>
    <p:sldId id="436" r:id="rId19"/>
    <p:sldId id="437" r:id="rId20"/>
    <p:sldId id="489" r:id="rId21"/>
    <p:sldId id="543" r:id="rId22"/>
    <p:sldId id="505" r:id="rId23"/>
    <p:sldId id="438" r:id="rId24"/>
    <p:sldId id="439" r:id="rId25"/>
    <p:sldId id="440" r:id="rId26"/>
    <p:sldId id="441" r:id="rId27"/>
    <p:sldId id="506" r:id="rId28"/>
    <p:sldId id="541" r:id="rId29"/>
    <p:sldId id="444" r:id="rId30"/>
    <p:sldId id="550" r:id="rId31"/>
    <p:sldId id="536" r:id="rId32"/>
    <p:sldId id="448" r:id="rId33"/>
    <p:sldId id="538" r:id="rId34"/>
    <p:sldId id="449" r:id="rId35"/>
    <p:sldId id="530" r:id="rId36"/>
    <p:sldId id="452" r:id="rId37"/>
    <p:sldId id="537" r:id="rId38"/>
    <p:sldId id="514" r:id="rId39"/>
    <p:sldId id="515" r:id="rId40"/>
    <p:sldId id="410" r:id="rId41"/>
    <p:sldId id="459" r:id="rId42"/>
    <p:sldId id="460" r:id="rId43"/>
    <p:sldId id="461" r:id="rId44"/>
    <p:sldId id="462" r:id="rId45"/>
    <p:sldId id="463" r:id="rId46"/>
    <p:sldId id="464" r:id="rId47"/>
    <p:sldId id="492" r:id="rId48"/>
    <p:sldId id="486" r:id="rId49"/>
    <p:sldId id="545" r:id="rId50"/>
    <p:sldId id="546" r:id="rId51"/>
    <p:sldId id="547" r:id="rId52"/>
    <p:sldId id="469" r:id="rId53"/>
    <p:sldId id="549" r:id="rId54"/>
    <p:sldId id="493" r:id="rId55"/>
    <p:sldId id="490" r:id="rId56"/>
    <p:sldId id="474" r:id="rId57"/>
    <p:sldId id="475" r:id="rId58"/>
    <p:sldId id="476" r:id="rId59"/>
    <p:sldId id="477" r:id="rId60"/>
    <p:sldId id="479" r:id="rId61"/>
    <p:sldId id="480" r:id="rId62"/>
    <p:sldId id="482" r:id="rId63"/>
    <p:sldId id="483" r:id="rId64"/>
    <p:sldId id="484" r:id="rId65"/>
    <p:sldId id="509" r:id="rId66"/>
    <p:sldId id="510" r:id="rId67"/>
    <p:sldId id="511" r:id="rId68"/>
    <p:sldId id="454" r:id="rId69"/>
    <p:sldId id="455" r:id="rId70"/>
    <p:sldId id="456" r:id="rId71"/>
    <p:sldId id="457" r:id="rId72"/>
    <p:sldId id="487" r:id="rId73"/>
    <p:sldId id="540" r:id="rId74"/>
    <p:sldId id="512" r:id="rId75"/>
    <p:sldId id="513" r:id="rId76"/>
    <p:sldId id="407" r:id="rId77"/>
    <p:sldId id="551" r:id="rId78"/>
    <p:sldId id="539" r:id="rId79"/>
    <p:sldId id="517" r:id="rId80"/>
    <p:sldId id="516" r:id="rId81"/>
    <p:sldId id="518" r:id="rId82"/>
    <p:sldId id="286" r:id="rId83"/>
    <p:sldId id="519" r:id="rId84"/>
    <p:sldId id="401" r:id="rId85"/>
    <p:sldId id="402" r:id="rId86"/>
    <p:sldId id="544" r:id="rId87"/>
    <p:sldId id="520" r:id="rId88"/>
    <p:sldId id="521" r:id="rId89"/>
    <p:sldId id="522" r:id="rId90"/>
    <p:sldId id="523" r:id="rId91"/>
    <p:sldId id="526" r:id="rId92"/>
    <p:sldId id="525" r:id="rId93"/>
    <p:sldId id="527" r:id="rId94"/>
    <p:sldId id="528" r:id="rId95"/>
  </p:sldIdLst>
  <p:sldSz cx="9144000" cy="6858000" type="screen4x3"/>
  <p:notesSz cx="6858000" cy="9144000"/>
  <p:defaultTextStyle>
    <a:defPPr>
      <a:defRPr lang="zh-CN"/>
    </a:defPPr>
    <a:lvl1pPr algn="l" rtl="0" fontAlgn="base">
      <a:spcBef>
        <a:spcPct val="0"/>
      </a:spcBef>
      <a:spcAft>
        <a:spcPct val="0"/>
      </a:spcAft>
      <a:defRPr kumimoji="1" sz="2400" kern="1200">
        <a:solidFill>
          <a:schemeClr val="tx1"/>
        </a:solidFill>
        <a:latin typeface="Tahoma" pitchFamily="34" charset="0"/>
        <a:ea typeface="宋体" charset="-122"/>
        <a:cs typeface="+mn-cs"/>
      </a:defRPr>
    </a:lvl1pPr>
    <a:lvl2pPr marL="457200" algn="l" rtl="0" fontAlgn="base">
      <a:spcBef>
        <a:spcPct val="0"/>
      </a:spcBef>
      <a:spcAft>
        <a:spcPct val="0"/>
      </a:spcAft>
      <a:defRPr kumimoji="1" sz="2400" kern="1200">
        <a:solidFill>
          <a:schemeClr val="tx1"/>
        </a:solidFill>
        <a:latin typeface="Tahoma" pitchFamily="34" charset="0"/>
        <a:ea typeface="宋体" charset="-122"/>
        <a:cs typeface="+mn-cs"/>
      </a:defRPr>
    </a:lvl2pPr>
    <a:lvl3pPr marL="914400" algn="l" rtl="0" fontAlgn="base">
      <a:spcBef>
        <a:spcPct val="0"/>
      </a:spcBef>
      <a:spcAft>
        <a:spcPct val="0"/>
      </a:spcAft>
      <a:defRPr kumimoji="1" sz="2400" kern="1200">
        <a:solidFill>
          <a:schemeClr val="tx1"/>
        </a:solidFill>
        <a:latin typeface="Tahoma" pitchFamily="34" charset="0"/>
        <a:ea typeface="宋体" charset="-122"/>
        <a:cs typeface="+mn-cs"/>
      </a:defRPr>
    </a:lvl3pPr>
    <a:lvl4pPr marL="1371600" algn="l" rtl="0" fontAlgn="base">
      <a:spcBef>
        <a:spcPct val="0"/>
      </a:spcBef>
      <a:spcAft>
        <a:spcPct val="0"/>
      </a:spcAft>
      <a:defRPr kumimoji="1" sz="2400" kern="1200">
        <a:solidFill>
          <a:schemeClr val="tx1"/>
        </a:solidFill>
        <a:latin typeface="Tahoma" pitchFamily="34" charset="0"/>
        <a:ea typeface="宋体" charset="-122"/>
        <a:cs typeface="+mn-cs"/>
      </a:defRPr>
    </a:lvl4pPr>
    <a:lvl5pPr marL="1828800" algn="l" rtl="0" fontAlgn="base">
      <a:spcBef>
        <a:spcPct val="0"/>
      </a:spcBef>
      <a:spcAft>
        <a:spcPct val="0"/>
      </a:spcAft>
      <a:defRPr kumimoji="1" sz="2400" kern="1200">
        <a:solidFill>
          <a:schemeClr val="tx1"/>
        </a:solidFill>
        <a:latin typeface="Tahoma" pitchFamily="34" charset="0"/>
        <a:ea typeface="宋体" charset="-122"/>
        <a:cs typeface="+mn-cs"/>
      </a:defRPr>
    </a:lvl5pPr>
    <a:lvl6pPr marL="2286000" algn="l" defTabSz="914400" rtl="0" eaLnBrk="1" latinLnBrk="0" hangingPunct="1">
      <a:defRPr kumimoji="1" sz="2400" kern="1200">
        <a:solidFill>
          <a:schemeClr val="tx1"/>
        </a:solidFill>
        <a:latin typeface="Tahoma" pitchFamily="34" charset="0"/>
        <a:ea typeface="宋体" charset="-122"/>
        <a:cs typeface="+mn-cs"/>
      </a:defRPr>
    </a:lvl6pPr>
    <a:lvl7pPr marL="2743200" algn="l" defTabSz="914400" rtl="0" eaLnBrk="1" latinLnBrk="0" hangingPunct="1">
      <a:defRPr kumimoji="1" sz="2400" kern="1200">
        <a:solidFill>
          <a:schemeClr val="tx1"/>
        </a:solidFill>
        <a:latin typeface="Tahoma" pitchFamily="34" charset="0"/>
        <a:ea typeface="宋体" charset="-122"/>
        <a:cs typeface="+mn-cs"/>
      </a:defRPr>
    </a:lvl7pPr>
    <a:lvl8pPr marL="3200400" algn="l" defTabSz="914400" rtl="0" eaLnBrk="1" latinLnBrk="0" hangingPunct="1">
      <a:defRPr kumimoji="1" sz="2400" kern="1200">
        <a:solidFill>
          <a:schemeClr val="tx1"/>
        </a:solidFill>
        <a:latin typeface="Tahoma" pitchFamily="34" charset="0"/>
        <a:ea typeface="宋体" charset="-122"/>
        <a:cs typeface="+mn-cs"/>
      </a:defRPr>
    </a:lvl8pPr>
    <a:lvl9pPr marL="3657600" algn="l" defTabSz="914400" rtl="0" eaLnBrk="1" latinLnBrk="0" hangingPunct="1">
      <a:defRPr kumimoji="1" sz="2400" kern="1200">
        <a:solidFill>
          <a:schemeClr val="tx1"/>
        </a:solidFill>
        <a:latin typeface="Tahoma" pitchFamily="34"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CCFF"/>
    <a:srgbClr val="2D11EA"/>
    <a:srgbClr val="1400DC"/>
    <a:srgbClr val="CC0099"/>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84176" autoAdjust="0"/>
  </p:normalViewPr>
  <p:slideViewPr>
    <p:cSldViewPr>
      <p:cViewPr varScale="1">
        <p:scale>
          <a:sx n="56" d="100"/>
          <a:sy n="56" d="100"/>
        </p:scale>
        <p:origin x="158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ED0E0-CD3C-4BCE-A6E6-0AE58213970B}" type="doc">
      <dgm:prSet loTypeId="urn:microsoft.com/office/officeart/2005/8/layout/target3" loCatId="list" qsTypeId="urn:microsoft.com/office/officeart/2005/8/quickstyle/simple1" qsCatId="simple" csTypeId="urn:microsoft.com/office/officeart/2005/8/colors/accent2_2" csCatId="accent2"/>
      <dgm:spPr/>
      <dgm:t>
        <a:bodyPr/>
        <a:lstStyle/>
        <a:p>
          <a:endParaRPr lang="zh-CN" altLang="en-US"/>
        </a:p>
      </dgm:t>
    </dgm:pt>
    <dgm:pt modelId="{F56D247D-039D-48DF-A1EA-F117C2228FF2}">
      <dgm:prSet custT="1"/>
      <dgm:spPr/>
      <dgm:t>
        <a:bodyPr/>
        <a:lstStyle/>
        <a:p>
          <a:pPr algn="l"/>
          <a:r>
            <a:rPr kumimoji="1" lang="zh-CN" altLang="en-US" sz="3600" dirty="0">
              <a:latin typeface="Arial" panose="020B0604020202020204" pitchFamily="34" charset="0"/>
              <a:ea typeface="黑体" panose="02010609060101010101" pitchFamily="49" charset="-122"/>
              <a:cs typeface="Arial" panose="020B0604020202020204" pitchFamily="34" charset="0"/>
            </a:rPr>
            <a:t>线粒体氧化体系与呼吸链</a:t>
          </a:r>
          <a:endParaRPr lang="zh-CN" altLang="en-US" sz="3600" dirty="0">
            <a:latin typeface="Arial" panose="020B0604020202020204" pitchFamily="34" charset="0"/>
            <a:ea typeface="黑体" panose="02010609060101010101" pitchFamily="49" charset="-122"/>
            <a:cs typeface="Arial" panose="020B0604020202020204" pitchFamily="34" charset="0"/>
          </a:endParaRPr>
        </a:p>
      </dgm:t>
    </dgm:pt>
    <dgm:pt modelId="{6074B252-E3FC-42DD-B7E3-20156BBCD323}" type="parTrans" cxnId="{1568720A-434F-4B5B-AA19-B0E47716C270}">
      <dgm:prSet/>
      <dgm:spPr/>
      <dgm:t>
        <a:bodyPr/>
        <a:lstStyle/>
        <a:p>
          <a:pPr algn="l"/>
          <a:endParaRPr lang="zh-CN" altLang="en-US" sz="3600">
            <a:latin typeface="Arial" panose="020B0604020202020204" pitchFamily="34" charset="0"/>
            <a:ea typeface="黑体" panose="02010609060101010101" pitchFamily="49" charset="-122"/>
            <a:cs typeface="Arial" panose="020B0604020202020204" pitchFamily="34" charset="0"/>
          </a:endParaRPr>
        </a:p>
      </dgm:t>
    </dgm:pt>
    <dgm:pt modelId="{9F8087A7-EE5D-4102-AF5A-75859FBECFD6}" type="sibTrans" cxnId="{1568720A-434F-4B5B-AA19-B0E47716C270}">
      <dgm:prSet/>
      <dgm:spPr/>
      <dgm:t>
        <a:bodyPr/>
        <a:lstStyle/>
        <a:p>
          <a:pPr algn="l"/>
          <a:endParaRPr lang="zh-CN" altLang="en-US" sz="3600">
            <a:latin typeface="Arial" panose="020B0604020202020204" pitchFamily="34" charset="0"/>
            <a:ea typeface="黑体" panose="02010609060101010101" pitchFamily="49" charset="-122"/>
            <a:cs typeface="Arial" panose="020B0604020202020204" pitchFamily="34" charset="0"/>
          </a:endParaRPr>
        </a:p>
      </dgm:t>
    </dgm:pt>
    <dgm:pt modelId="{A03171CF-59C2-45A9-B250-AA81259C4ACF}">
      <dgm:prSet custT="1"/>
      <dgm:spPr/>
      <dgm:t>
        <a:bodyPr/>
        <a:lstStyle/>
        <a:p>
          <a:pPr algn="l"/>
          <a:r>
            <a:rPr kumimoji="1" lang="zh-CN" sz="3600">
              <a:latin typeface="Arial" panose="020B0604020202020204" pitchFamily="34" charset="0"/>
              <a:ea typeface="黑体" panose="02010609060101010101" pitchFamily="49" charset="-122"/>
              <a:cs typeface="Arial" panose="020B0604020202020204" pitchFamily="34" charset="0"/>
            </a:rPr>
            <a:t>氧化磷酸化与</a:t>
          </a:r>
          <a:r>
            <a:rPr kumimoji="1" lang="en-US" sz="3600">
              <a:latin typeface="Arial" panose="020B0604020202020204" pitchFamily="34" charset="0"/>
              <a:ea typeface="黑体" panose="02010609060101010101" pitchFamily="49" charset="-122"/>
              <a:cs typeface="Arial" panose="020B0604020202020204" pitchFamily="34" charset="0"/>
            </a:rPr>
            <a:t>ATP</a:t>
          </a:r>
          <a:r>
            <a:rPr kumimoji="1" lang="zh-CN" sz="3600">
              <a:latin typeface="Arial" panose="020B0604020202020204" pitchFamily="34" charset="0"/>
              <a:ea typeface="黑体" panose="02010609060101010101" pitchFamily="49" charset="-122"/>
              <a:cs typeface="Arial" panose="020B0604020202020204" pitchFamily="34" charset="0"/>
            </a:rPr>
            <a:t>生成</a:t>
          </a:r>
          <a:endParaRPr lang="zh-CN" sz="3600">
            <a:latin typeface="Arial" panose="020B0604020202020204" pitchFamily="34" charset="0"/>
            <a:ea typeface="黑体" panose="02010609060101010101" pitchFamily="49" charset="-122"/>
            <a:cs typeface="Arial" panose="020B0604020202020204" pitchFamily="34" charset="0"/>
          </a:endParaRPr>
        </a:p>
      </dgm:t>
    </dgm:pt>
    <dgm:pt modelId="{0FF54710-8FA7-40BE-A952-B166E30FC8FD}" type="parTrans" cxnId="{F23EDF72-8DBA-40B7-93B6-3720AE6B2733}">
      <dgm:prSet/>
      <dgm:spPr/>
      <dgm:t>
        <a:bodyPr/>
        <a:lstStyle/>
        <a:p>
          <a:pPr algn="l"/>
          <a:endParaRPr lang="zh-CN" altLang="en-US" sz="3600">
            <a:latin typeface="Arial" panose="020B0604020202020204" pitchFamily="34" charset="0"/>
            <a:ea typeface="黑体" panose="02010609060101010101" pitchFamily="49" charset="-122"/>
            <a:cs typeface="Arial" panose="020B0604020202020204" pitchFamily="34" charset="0"/>
          </a:endParaRPr>
        </a:p>
      </dgm:t>
    </dgm:pt>
    <dgm:pt modelId="{78078A47-2F94-4F12-A5EC-B84C6D943F5F}" type="sibTrans" cxnId="{F23EDF72-8DBA-40B7-93B6-3720AE6B2733}">
      <dgm:prSet/>
      <dgm:spPr/>
      <dgm:t>
        <a:bodyPr/>
        <a:lstStyle/>
        <a:p>
          <a:pPr algn="l"/>
          <a:endParaRPr lang="zh-CN" altLang="en-US" sz="3600">
            <a:latin typeface="Arial" panose="020B0604020202020204" pitchFamily="34" charset="0"/>
            <a:ea typeface="黑体" panose="02010609060101010101" pitchFamily="49" charset="-122"/>
            <a:cs typeface="Arial" panose="020B0604020202020204" pitchFamily="34" charset="0"/>
          </a:endParaRPr>
        </a:p>
      </dgm:t>
    </dgm:pt>
    <dgm:pt modelId="{C625D4A8-ABB5-46B6-86A6-D6C2CF4225C0}">
      <dgm:prSet custT="1"/>
      <dgm:spPr/>
      <dgm:t>
        <a:bodyPr/>
        <a:lstStyle/>
        <a:p>
          <a:pPr algn="l"/>
          <a:r>
            <a:rPr kumimoji="1" lang="zh-CN" altLang="en-US" sz="3600" dirty="0">
              <a:latin typeface="Arial" panose="020B0604020202020204" pitchFamily="34" charset="0"/>
              <a:ea typeface="黑体" panose="02010609060101010101" pitchFamily="49" charset="-122"/>
              <a:cs typeface="Arial" panose="020B0604020202020204" pitchFamily="34" charset="0"/>
            </a:rPr>
            <a:t>氧化磷酸化的影响因素</a:t>
          </a:r>
          <a:endParaRPr lang="zh-CN" altLang="en-US" sz="3600" dirty="0">
            <a:latin typeface="Arial" panose="020B0604020202020204" pitchFamily="34" charset="0"/>
            <a:ea typeface="黑体" panose="02010609060101010101" pitchFamily="49" charset="-122"/>
            <a:cs typeface="Arial" panose="020B0604020202020204" pitchFamily="34" charset="0"/>
          </a:endParaRPr>
        </a:p>
      </dgm:t>
    </dgm:pt>
    <dgm:pt modelId="{E45C3A84-5624-4D60-9582-A18533B194C2}" type="parTrans" cxnId="{6028192E-9234-4FF5-975B-F835BCD1EF11}">
      <dgm:prSet/>
      <dgm:spPr/>
      <dgm:t>
        <a:bodyPr/>
        <a:lstStyle/>
        <a:p>
          <a:pPr algn="l"/>
          <a:endParaRPr lang="zh-CN" altLang="en-US" sz="3600">
            <a:latin typeface="Arial" panose="020B0604020202020204" pitchFamily="34" charset="0"/>
            <a:ea typeface="黑体" panose="02010609060101010101" pitchFamily="49" charset="-122"/>
            <a:cs typeface="Arial" panose="020B0604020202020204" pitchFamily="34" charset="0"/>
          </a:endParaRPr>
        </a:p>
      </dgm:t>
    </dgm:pt>
    <dgm:pt modelId="{75B7EA85-6772-4B51-917E-0999AF52CB8B}" type="sibTrans" cxnId="{6028192E-9234-4FF5-975B-F835BCD1EF11}">
      <dgm:prSet/>
      <dgm:spPr/>
      <dgm:t>
        <a:bodyPr/>
        <a:lstStyle/>
        <a:p>
          <a:pPr algn="l"/>
          <a:endParaRPr lang="zh-CN" altLang="en-US" sz="3600">
            <a:latin typeface="Arial" panose="020B0604020202020204" pitchFamily="34" charset="0"/>
            <a:ea typeface="黑体" panose="02010609060101010101" pitchFamily="49" charset="-122"/>
            <a:cs typeface="Arial" panose="020B0604020202020204" pitchFamily="34" charset="0"/>
          </a:endParaRPr>
        </a:p>
      </dgm:t>
    </dgm:pt>
    <dgm:pt modelId="{7290D732-A125-48C2-B7DB-609F6137365B}">
      <dgm:prSet custT="1"/>
      <dgm:spPr/>
      <dgm:t>
        <a:bodyPr/>
        <a:lstStyle/>
        <a:p>
          <a:pPr algn="l"/>
          <a:r>
            <a:rPr kumimoji="1" lang="zh-CN" altLang="en-US" sz="3600">
              <a:latin typeface="Arial" panose="020B0604020202020204" pitchFamily="34" charset="0"/>
              <a:ea typeface="黑体" panose="02010609060101010101" pitchFamily="49" charset="-122"/>
              <a:cs typeface="Arial" panose="020B0604020202020204" pitchFamily="34" charset="0"/>
            </a:rPr>
            <a:t>其他氧化和抗氧化体系</a:t>
          </a:r>
          <a:endParaRPr lang="zh-CN" altLang="en-US" sz="3600">
            <a:latin typeface="Arial" panose="020B0604020202020204" pitchFamily="34" charset="0"/>
            <a:ea typeface="黑体" panose="02010609060101010101" pitchFamily="49" charset="-122"/>
            <a:cs typeface="Arial" panose="020B0604020202020204" pitchFamily="34" charset="0"/>
          </a:endParaRPr>
        </a:p>
      </dgm:t>
    </dgm:pt>
    <dgm:pt modelId="{8727ED17-C805-4695-9AAF-383F156DAD74}" type="parTrans" cxnId="{279C577D-1E14-4765-AE16-77C20DA95FA0}">
      <dgm:prSet/>
      <dgm:spPr/>
      <dgm:t>
        <a:bodyPr/>
        <a:lstStyle/>
        <a:p>
          <a:pPr algn="l"/>
          <a:endParaRPr lang="zh-CN" altLang="en-US" sz="3600">
            <a:latin typeface="Arial" panose="020B0604020202020204" pitchFamily="34" charset="0"/>
            <a:ea typeface="黑体" panose="02010609060101010101" pitchFamily="49" charset="-122"/>
            <a:cs typeface="Arial" panose="020B0604020202020204" pitchFamily="34" charset="0"/>
          </a:endParaRPr>
        </a:p>
      </dgm:t>
    </dgm:pt>
    <dgm:pt modelId="{35A2CA45-5494-48FC-8A86-3C066E168411}" type="sibTrans" cxnId="{279C577D-1E14-4765-AE16-77C20DA95FA0}">
      <dgm:prSet/>
      <dgm:spPr/>
      <dgm:t>
        <a:bodyPr/>
        <a:lstStyle/>
        <a:p>
          <a:pPr algn="l"/>
          <a:endParaRPr lang="zh-CN" altLang="en-US" sz="3600">
            <a:latin typeface="Arial" panose="020B0604020202020204" pitchFamily="34" charset="0"/>
            <a:ea typeface="黑体" panose="02010609060101010101" pitchFamily="49" charset="-122"/>
            <a:cs typeface="Arial" panose="020B0604020202020204" pitchFamily="34" charset="0"/>
          </a:endParaRPr>
        </a:p>
      </dgm:t>
    </dgm:pt>
    <dgm:pt modelId="{F61075A4-9142-49E0-9126-79DF45B1EC0C}" type="pres">
      <dgm:prSet presAssocID="{03AED0E0-CD3C-4BCE-A6E6-0AE58213970B}" presName="Name0" presStyleCnt="0">
        <dgm:presLayoutVars>
          <dgm:chMax val="7"/>
          <dgm:dir/>
          <dgm:animLvl val="lvl"/>
          <dgm:resizeHandles val="exact"/>
        </dgm:presLayoutVars>
      </dgm:prSet>
      <dgm:spPr/>
    </dgm:pt>
    <dgm:pt modelId="{9A394E9E-0B0A-438B-8E3B-A07882DF4098}" type="pres">
      <dgm:prSet presAssocID="{F56D247D-039D-48DF-A1EA-F117C2228FF2}" presName="circle1" presStyleLbl="node1" presStyleIdx="0" presStyleCnt="4"/>
      <dgm:spPr/>
    </dgm:pt>
    <dgm:pt modelId="{CAC88517-447C-432B-AB4B-C7ADD3999D03}" type="pres">
      <dgm:prSet presAssocID="{F56D247D-039D-48DF-A1EA-F117C2228FF2}" presName="space" presStyleCnt="0"/>
      <dgm:spPr/>
    </dgm:pt>
    <dgm:pt modelId="{D08339B1-F7D1-44F9-9ED6-D0EB369B6954}" type="pres">
      <dgm:prSet presAssocID="{F56D247D-039D-48DF-A1EA-F117C2228FF2}" presName="rect1" presStyleLbl="alignAcc1" presStyleIdx="0" presStyleCnt="4"/>
      <dgm:spPr/>
    </dgm:pt>
    <dgm:pt modelId="{F1634AD1-A2FB-4339-84A7-FDFBE8B3DF85}" type="pres">
      <dgm:prSet presAssocID="{A03171CF-59C2-45A9-B250-AA81259C4ACF}" presName="vertSpace2" presStyleLbl="node1" presStyleIdx="0" presStyleCnt="4"/>
      <dgm:spPr/>
    </dgm:pt>
    <dgm:pt modelId="{7B211503-C03C-4177-9F20-30BC42FEA675}" type="pres">
      <dgm:prSet presAssocID="{A03171CF-59C2-45A9-B250-AA81259C4ACF}" presName="circle2" presStyleLbl="node1" presStyleIdx="1" presStyleCnt="4"/>
      <dgm:spPr/>
    </dgm:pt>
    <dgm:pt modelId="{C7751451-5A49-4E17-8FDD-EB619DB83D70}" type="pres">
      <dgm:prSet presAssocID="{A03171CF-59C2-45A9-B250-AA81259C4ACF}" presName="rect2" presStyleLbl="alignAcc1" presStyleIdx="1" presStyleCnt="4"/>
      <dgm:spPr/>
    </dgm:pt>
    <dgm:pt modelId="{525B16B8-F360-4AC2-A96F-D18D2DBBBB3B}" type="pres">
      <dgm:prSet presAssocID="{C625D4A8-ABB5-46B6-86A6-D6C2CF4225C0}" presName="vertSpace3" presStyleLbl="node1" presStyleIdx="1" presStyleCnt="4"/>
      <dgm:spPr/>
    </dgm:pt>
    <dgm:pt modelId="{E98033FF-E40E-492A-A866-803B2473F14B}" type="pres">
      <dgm:prSet presAssocID="{C625D4A8-ABB5-46B6-86A6-D6C2CF4225C0}" presName="circle3" presStyleLbl="node1" presStyleIdx="2" presStyleCnt="4"/>
      <dgm:spPr/>
    </dgm:pt>
    <dgm:pt modelId="{009BC5D9-3EAA-456E-91E2-B138250D3376}" type="pres">
      <dgm:prSet presAssocID="{C625D4A8-ABB5-46B6-86A6-D6C2CF4225C0}" presName="rect3" presStyleLbl="alignAcc1" presStyleIdx="2" presStyleCnt="4"/>
      <dgm:spPr/>
    </dgm:pt>
    <dgm:pt modelId="{F29295E9-A1D8-4A3E-B71D-2A5DA514CCE9}" type="pres">
      <dgm:prSet presAssocID="{7290D732-A125-48C2-B7DB-609F6137365B}" presName="vertSpace4" presStyleLbl="node1" presStyleIdx="2" presStyleCnt="4"/>
      <dgm:spPr/>
    </dgm:pt>
    <dgm:pt modelId="{78A576D0-75AD-43E5-975C-EDC840518E76}" type="pres">
      <dgm:prSet presAssocID="{7290D732-A125-48C2-B7DB-609F6137365B}" presName="circle4" presStyleLbl="node1" presStyleIdx="3" presStyleCnt="4"/>
      <dgm:spPr/>
    </dgm:pt>
    <dgm:pt modelId="{F2E85B55-DAC4-40D5-BB27-009387F410C1}" type="pres">
      <dgm:prSet presAssocID="{7290D732-A125-48C2-B7DB-609F6137365B}" presName="rect4" presStyleLbl="alignAcc1" presStyleIdx="3" presStyleCnt="4"/>
      <dgm:spPr/>
    </dgm:pt>
    <dgm:pt modelId="{58B65E9F-E665-47B0-8F31-12E3FBCABDD9}" type="pres">
      <dgm:prSet presAssocID="{F56D247D-039D-48DF-A1EA-F117C2228FF2}" presName="rect1ParTxNoCh" presStyleLbl="alignAcc1" presStyleIdx="3" presStyleCnt="4">
        <dgm:presLayoutVars>
          <dgm:chMax val="1"/>
          <dgm:bulletEnabled val="1"/>
        </dgm:presLayoutVars>
      </dgm:prSet>
      <dgm:spPr/>
    </dgm:pt>
    <dgm:pt modelId="{351488CB-155D-4AAE-ABBA-E641B44390B6}" type="pres">
      <dgm:prSet presAssocID="{A03171CF-59C2-45A9-B250-AA81259C4ACF}" presName="rect2ParTxNoCh" presStyleLbl="alignAcc1" presStyleIdx="3" presStyleCnt="4">
        <dgm:presLayoutVars>
          <dgm:chMax val="1"/>
          <dgm:bulletEnabled val="1"/>
        </dgm:presLayoutVars>
      </dgm:prSet>
      <dgm:spPr/>
    </dgm:pt>
    <dgm:pt modelId="{8FDDFA2A-5AA7-4744-B513-6BD4EAE5A413}" type="pres">
      <dgm:prSet presAssocID="{C625D4A8-ABB5-46B6-86A6-D6C2CF4225C0}" presName="rect3ParTxNoCh" presStyleLbl="alignAcc1" presStyleIdx="3" presStyleCnt="4">
        <dgm:presLayoutVars>
          <dgm:chMax val="1"/>
          <dgm:bulletEnabled val="1"/>
        </dgm:presLayoutVars>
      </dgm:prSet>
      <dgm:spPr/>
    </dgm:pt>
    <dgm:pt modelId="{C318D86B-75F3-4FBD-9CEB-00E45D3CF713}" type="pres">
      <dgm:prSet presAssocID="{7290D732-A125-48C2-B7DB-609F6137365B}" presName="rect4ParTxNoCh" presStyleLbl="alignAcc1" presStyleIdx="3" presStyleCnt="4">
        <dgm:presLayoutVars>
          <dgm:chMax val="1"/>
          <dgm:bulletEnabled val="1"/>
        </dgm:presLayoutVars>
      </dgm:prSet>
      <dgm:spPr/>
    </dgm:pt>
  </dgm:ptLst>
  <dgm:cxnLst>
    <dgm:cxn modelId="{1568720A-434F-4B5B-AA19-B0E47716C270}" srcId="{03AED0E0-CD3C-4BCE-A6E6-0AE58213970B}" destId="{F56D247D-039D-48DF-A1EA-F117C2228FF2}" srcOrd="0" destOrd="0" parTransId="{6074B252-E3FC-42DD-B7E3-20156BBCD323}" sibTransId="{9F8087A7-EE5D-4102-AF5A-75859FBECFD6}"/>
    <dgm:cxn modelId="{6028192E-9234-4FF5-975B-F835BCD1EF11}" srcId="{03AED0E0-CD3C-4BCE-A6E6-0AE58213970B}" destId="{C625D4A8-ABB5-46B6-86A6-D6C2CF4225C0}" srcOrd="2" destOrd="0" parTransId="{E45C3A84-5624-4D60-9582-A18533B194C2}" sibTransId="{75B7EA85-6772-4B51-917E-0999AF52CB8B}"/>
    <dgm:cxn modelId="{91B3D36A-7834-4821-A8F7-A6B440B5ACB3}" type="presOf" srcId="{A03171CF-59C2-45A9-B250-AA81259C4ACF}" destId="{C7751451-5A49-4E17-8FDD-EB619DB83D70}" srcOrd="0" destOrd="0" presId="urn:microsoft.com/office/officeart/2005/8/layout/target3"/>
    <dgm:cxn modelId="{A76BDB6E-0522-49E6-A599-57D7C499429D}" type="presOf" srcId="{C625D4A8-ABB5-46B6-86A6-D6C2CF4225C0}" destId="{8FDDFA2A-5AA7-4744-B513-6BD4EAE5A413}" srcOrd="1" destOrd="0" presId="urn:microsoft.com/office/officeart/2005/8/layout/target3"/>
    <dgm:cxn modelId="{F23EDF72-8DBA-40B7-93B6-3720AE6B2733}" srcId="{03AED0E0-CD3C-4BCE-A6E6-0AE58213970B}" destId="{A03171CF-59C2-45A9-B250-AA81259C4ACF}" srcOrd="1" destOrd="0" parTransId="{0FF54710-8FA7-40BE-A952-B166E30FC8FD}" sibTransId="{78078A47-2F94-4F12-A5EC-B84C6D943F5F}"/>
    <dgm:cxn modelId="{D204B253-D840-483D-9F01-FA47E22CA096}" type="presOf" srcId="{C625D4A8-ABB5-46B6-86A6-D6C2CF4225C0}" destId="{009BC5D9-3EAA-456E-91E2-B138250D3376}" srcOrd="0" destOrd="0" presId="urn:microsoft.com/office/officeart/2005/8/layout/target3"/>
    <dgm:cxn modelId="{79FAA07A-B1C7-45E4-819B-0963FC80AA40}" type="presOf" srcId="{7290D732-A125-48C2-B7DB-609F6137365B}" destId="{F2E85B55-DAC4-40D5-BB27-009387F410C1}" srcOrd="0" destOrd="0" presId="urn:microsoft.com/office/officeart/2005/8/layout/target3"/>
    <dgm:cxn modelId="{279C577D-1E14-4765-AE16-77C20DA95FA0}" srcId="{03AED0E0-CD3C-4BCE-A6E6-0AE58213970B}" destId="{7290D732-A125-48C2-B7DB-609F6137365B}" srcOrd="3" destOrd="0" parTransId="{8727ED17-C805-4695-9AAF-383F156DAD74}" sibTransId="{35A2CA45-5494-48FC-8A86-3C066E168411}"/>
    <dgm:cxn modelId="{58F8D0B4-5405-4521-864E-181B98C5742E}" type="presOf" srcId="{F56D247D-039D-48DF-A1EA-F117C2228FF2}" destId="{58B65E9F-E665-47B0-8F31-12E3FBCABDD9}" srcOrd="1" destOrd="0" presId="urn:microsoft.com/office/officeart/2005/8/layout/target3"/>
    <dgm:cxn modelId="{FA5C8CD6-C139-463A-9989-9422C0D24C01}" type="presOf" srcId="{A03171CF-59C2-45A9-B250-AA81259C4ACF}" destId="{351488CB-155D-4AAE-ABBA-E641B44390B6}" srcOrd="1" destOrd="0" presId="urn:microsoft.com/office/officeart/2005/8/layout/target3"/>
    <dgm:cxn modelId="{42D583E0-587B-4FB1-830F-FD4DB5FD28B0}" type="presOf" srcId="{F56D247D-039D-48DF-A1EA-F117C2228FF2}" destId="{D08339B1-F7D1-44F9-9ED6-D0EB369B6954}" srcOrd="0" destOrd="0" presId="urn:microsoft.com/office/officeart/2005/8/layout/target3"/>
    <dgm:cxn modelId="{00E4BDE2-673F-4BC5-80A6-484736D51C71}" type="presOf" srcId="{03AED0E0-CD3C-4BCE-A6E6-0AE58213970B}" destId="{F61075A4-9142-49E0-9126-79DF45B1EC0C}" srcOrd="0" destOrd="0" presId="urn:microsoft.com/office/officeart/2005/8/layout/target3"/>
    <dgm:cxn modelId="{E1DB33E3-8E3F-46E1-8E8F-F7470294AB0D}" type="presOf" srcId="{7290D732-A125-48C2-B7DB-609F6137365B}" destId="{C318D86B-75F3-4FBD-9CEB-00E45D3CF713}" srcOrd="1" destOrd="0" presId="urn:microsoft.com/office/officeart/2005/8/layout/target3"/>
    <dgm:cxn modelId="{36012624-8146-443A-89BE-188E0EEDF3FB}" type="presParOf" srcId="{F61075A4-9142-49E0-9126-79DF45B1EC0C}" destId="{9A394E9E-0B0A-438B-8E3B-A07882DF4098}" srcOrd="0" destOrd="0" presId="urn:microsoft.com/office/officeart/2005/8/layout/target3"/>
    <dgm:cxn modelId="{12D5E627-00EC-42EC-929E-DFD066AAFACA}" type="presParOf" srcId="{F61075A4-9142-49E0-9126-79DF45B1EC0C}" destId="{CAC88517-447C-432B-AB4B-C7ADD3999D03}" srcOrd="1" destOrd="0" presId="urn:microsoft.com/office/officeart/2005/8/layout/target3"/>
    <dgm:cxn modelId="{E0EEBE16-BC98-4332-9086-8FD2288CB2FD}" type="presParOf" srcId="{F61075A4-9142-49E0-9126-79DF45B1EC0C}" destId="{D08339B1-F7D1-44F9-9ED6-D0EB369B6954}" srcOrd="2" destOrd="0" presId="urn:microsoft.com/office/officeart/2005/8/layout/target3"/>
    <dgm:cxn modelId="{ED2C4864-69D5-4701-9200-0C6B68A9519A}" type="presParOf" srcId="{F61075A4-9142-49E0-9126-79DF45B1EC0C}" destId="{F1634AD1-A2FB-4339-84A7-FDFBE8B3DF85}" srcOrd="3" destOrd="0" presId="urn:microsoft.com/office/officeart/2005/8/layout/target3"/>
    <dgm:cxn modelId="{49D493D1-079E-4DA8-8DE7-A9A4B6342E04}" type="presParOf" srcId="{F61075A4-9142-49E0-9126-79DF45B1EC0C}" destId="{7B211503-C03C-4177-9F20-30BC42FEA675}" srcOrd="4" destOrd="0" presId="urn:microsoft.com/office/officeart/2005/8/layout/target3"/>
    <dgm:cxn modelId="{67CEB4B1-05AD-49CF-950B-E5A018EFBB4F}" type="presParOf" srcId="{F61075A4-9142-49E0-9126-79DF45B1EC0C}" destId="{C7751451-5A49-4E17-8FDD-EB619DB83D70}" srcOrd="5" destOrd="0" presId="urn:microsoft.com/office/officeart/2005/8/layout/target3"/>
    <dgm:cxn modelId="{9941285B-03CD-4029-802F-BBBD3782A8B1}" type="presParOf" srcId="{F61075A4-9142-49E0-9126-79DF45B1EC0C}" destId="{525B16B8-F360-4AC2-A96F-D18D2DBBBB3B}" srcOrd="6" destOrd="0" presId="urn:microsoft.com/office/officeart/2005/8/layout/target3"/>
    <dgm:cxn modelId="{B9423F91-ACC5-4E76-8B72-3C10D3655D7C}" type="presParOf" srcId="{F61075A4-9142-49E0-9126-79DF45B1EC0C}" destId="{E98033FF-E40E-492A-A866-803B2473F14B}" srcOrd="7" destOrd="0" presId="urn:microsoft.com/office/officeart/2005/8/layout/target3"/>
    <dgm:cxn modelId="{499BE48D-63AD-4962-8077-B90B1EAA5C4D}" type="presParOf" srcId="{F61075A4-9142-49E0-9126-79DF45B1EC0C}" destId="{009BC5D9-3EAA-456E-91E2-B138250D3376}" srcOrd="8" destOrd="0" presId="urn:microsoft.com/office/officeart/2005/8/layout/target3"/>
    <dgm:cxn modelId="{92F76AE5-8A5E-4202-AD3D-84E6E3B56D4E}" type="presParOf" srcId="{F61075A4-9142-49E0-9126-79DF45B1EC0C}" destId="{F29295E9-A1D8-4A3E-B71D-2A5DA514CCE9}" srcOrd="9" destOrd="0" presId="urn:microsoft.com/office/officeart/2005/8/layout/target3"/>
    <dgm:cxn modelId="{A0F8CC0C-BF83-4EBB-9DE3-5A4FC24C9075}" type="presParOf" srcId="{F61075A4-9142-49E0-9126-79DF45B1EC0C}" destId="{78A576D0-75AD-43E5-975C-EDC840518E76}" srcOrd="10" destOrd="0" presId="urn:microsoft.com/office/officeart/2005/8/layout/target3"/>
    <dgm:cxn modelId="{DEDA6B89-6A93-4ABF-9BC6-B42B924AF348}" type="presParOf" srcId="{F61075A4-9142-49E0-9126-79DF45B1EC0C}" destId="{F2E85B55-DAC4-40D5-BB27-009387F410C1}" srcOrd="11" destOrd="0" presId="urn:microsoft.com/office/officeart/2005/8/layout/target3"/>
    <dgm:cxn modelId="{51F7A689-96E8-4B0F-A38C-826C3C4D87CC}" type="presParOf" srcId="{F61075A4-9142-49E0-9126-79DF45B1EC0C}" destId="{58B65E9F-E665-47B0-8F31-12E3FBCABDD9}" srcOrd="12" destOrd="0" presId="urn:microsoft.com/office/officeart/2005/8/layout/target3"/>
    <dgm:cxn modelId="{5F212C9B-EBE1-4812-B187-6D803372D09B}" type="presParOf" srcId="{F61075A4-9142-49E0-9126-79DF45B1EC0C}" destId="{351488CB-155D-4AAE-ABBA-E641B44390B6}" srcOrd="13" destOrd="0" presId="urn:microsoft.com/office/officeart/2005/8/layout/target3"/>
    <dgm:cxn modelId="{58A15746-7AD8-4A63-870A-655CC64F9EAC}" type="presParOf" srcId="{F61075A4-9142-49E0-9126-79DF45B1EC0C}" destId="{8FDDFA2A-5AA7-4744-B513-6BD4EAE5A413}" srcOrd="14" destOrd="0" presId="urn:microsoft.com/office/officeart/2005/8/layout/target3"/>
    <dgm:cxn modelId="{F8A5041D-C47E-4ABD-93DD-0A224E56E7D8}" type="presParOf" srcId="{F61075A4-9142-49E0-9126-79DF45B1EC0C}" destId="{C318D86B-75F3-4FBD-9CEB-00E45D3CF713}"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359A4D4-4C05-413B-9FBA-996CC0BDC5EA}" type="doc">
      <dgm:prSet loTypeId="urn:microsoft.com/office/officeart/2005/8/layout/lProcess2" loCatId="relationship" qsTypeId="urn:microsoft.com/office/officeart/2005/8/quickstyle/3d6" qsCatId="3D" csTypeId="urn:microsoft.com/office/officeart/2005/8/colors/accent6_1" csCatId="accent6" phldr="1"/>
      <dgm:spPr/>
      <dgm:t>
        <a:bodyPr/>
        <a:lstStyle/>
        <a:p>
          <a:endParaRPr lang="zh-CN" altLang="en-US"/>
        </a:p>
      </dgm:t>
    </dgm:pt>
    <dgm:pt modelId="{356AE557-93AF-4422-95B6-79E3D4B65598}">
      <dgm:prSet custT="1"/>
      <dgm:spPr>
        <a:xfrm>
          <a:off x="4939" y="0"/>
          <a:ext cx="4751618" cy="4404242"/>
        </a:xfrm>
        <a:prstGeom prst="roundRect">
          <a:avLst>
            <a:gd name="adj" fmla="val 10000"/>
          </a:avLst>
        </a:prstGeom>
        <a:solidFill>
          <a:srgbClr val="70AD47">
            <a:tint val="40000"/>
            <a:hueOff val="0"/>
            <a:satOff val="0"/>
            <a:lumOff val="0"/>
            <a:alphaOff val="0"/>
          </a:srgbClr>
        </a:solidFill>
        <a:ln>
          <a:noFill/>
        </a:ln>
        <a:effectLst/>
        <a:sp3d z="-152400" prstMaterial="plastic">
          <a:bevelT w="25400" h="25400"/>
          <a:bevelB w="25400" h="25400"/>
        </a:sp3d>
      </dgm:spPr>
      <dgm:t>
        <a:bodyPr/>
        <a:lstStyle/>
        <a:p>
          <a:pPr rtl="0">
            <a:buNone/>
          </a:pPr>
          <a:r>
            <a:rPr lang="en-US" sz="4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a:t>
          </a:r>
          <a:r>
            <a:rPr lang="en-US" sz="4400" baseline="-25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1</a:t>
          </a:r>
          <a:endParaRPr lang="en-US" sz="4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73C936C5-A318-4FF3-BBE7-BB20559DCB94}" type="parTrans" cxnId="{54231761-C4C8-473E-A85B-6C0E8FCEDF66}">
      <dgm:prSet/>
      <dgm:spPr/>
      <dgm:t>
        <a:bodyPr/>
        <a:lstStyle/>
        <a:p>
          <a:endParaRPr lang="zh-CN" altLang="en-US"/>
        </a:p>
      </dgm:t>
    </dgm:pt>
    <dgm:pt modelId="{85687E00-737A-4F48-B3F8-FC527BD299B8}" type="sibTrans" cxnId="{54231761-C4C8-473E-A85B-6C0E8FCEDF66}">
      <dgm:prSet/>
      <dgm:spPr/>
      <dgm:t>
        <a:bodyPr/>
        <a:lstStyle/>
        <a:p>
          <a:endParaRPr lang="zh-CN" altLang="en-US"/>
        </a:p>
      </dgm:t>
    </dgm:pt>
    <dgm:pt modelId="{70426BFE-6F52-43DC-9719-D3DBD5B15ABB}">
      <dgm:prSet/>
      <dgm:spPr>
        <a:xfrm>
          <a:off x="480101" y="1321648"/>
          <a:ext cx="3801294" cy="865257"/>
        </a:xfrm>
        <a:prstGeom prst="roundRect">
          <a:avLst>
            <a:gd name="adj" fmla="val 10000"/>
          </a:avLst>
        </a:prstGeom>
        <a:solidFill>
          <a:sysClr val="window" lastClr="FFFFFF">
            <a:hueOff val="0"/>
            <a:satOff val="0"/>
            <a:lumOff val="0"/>
            <a:alphaOff val="0"/>
          </a:sysClr>
        </a:solidFill>
        <a:ln>
          <a:noFill/>
        </a:ln>
        <a:effectLst/>
        <a:sp3d prstMaterial="plastic">
          <a:bevelT w="50800" h="50800"/>
          <a:bevelB w="50800" h="50800"/>
        </a:sp3d>
      </dgm:spPr>
      <dgm:t>
        <a:bodyPr/>
        <a:lstStyle/>
        <a:p>
          <a:pPr rtl="0">
            <a:buNone/>
          </a:pPr>
          <a:r>
            <a:rPr lang="zh-CN" altLang="en-US" dirty="0">
              <a:solidFill>
                <a:sysClr val="windowText" lastClr="000000">
                  <a:hueOff val="0"/>
                  <a:satOff val="0"/>
                  <a:lumOff val="0"/>
                  <a:alphaOff val="0"/>
                </a:sysClr>
              </a:solidFill>
              <a:latin typeface="等线" panose="020F0502020204030204"/>
              <a:ea typeface="等线" panose="02010600030101010101" pitchFamily="2" charset="-122"/>
              <a:cs typeface="+mn-cs"/>
            </a:rPr>
            <a:t>亲水部分</a:t>
          </a:r>
        </a:p>
      </dgm:t>
    </dgm:pt>
    <dgm:pt modelId="{A0177057-E1A0-4382-B005-7E75278261DC}" type="parTrans" cxnId="{7C500CE6-CFCF-46BA-AE45-BF9FD12FDB83}">
      <dgm:prSet/>
      <dgm:spPr/>
      <dgm:t>
        <a:bodyPr/>
        <a:lstStyle/>
        <a:p>
          <a:endParaRPr lang="zh-CN" altLang="en-US"/>
        </a:p>
      </dgm:t>
    </dgm:pt>
    <dgm:pt modelId="{D0E807AF-7F15-4D43-9DCF-8A3875AB19D2}" type="sibTrans" cxnId="{7C500CE6-CFCF-46BA-AE45-BF9FD12FDB83}">
      <dgm:prSet/>
      <dgm:spPr/>
      <dgm:t>
        <a:bodyPr/>
        <a:lstStyle/>
        <a:p>
          <a:endParaRPr lang="zh-CN" altLang="en-US"/>
        </a:p>
      </dgm:t>
    </dgm:pt>
    <dgm:pt modelId="{A743708D-5E9C-45D6-850F-EE0CB176EBD1}">
      <dgm:prSet/>
      <dgm:spPr>
        <a:xfrm>
          <a:off x="480101" y="2320022"/>
          <a:ext cx="3801294" cy="865257"/>
        </a:xfrm>
        <a:prstGeom prst="roundRect">
          <a:avLst>
            <a:gd name="adj" fmla="val 10000"/>
          </a:avLst>
        </a:prstGeom>
        <a:solidFill>
          <a:sysClr val="window" lastClr="FFFFFF">
            <a:hueOff val="0"/>
            <a:satOff val="0"/>
            <a:lumOff val="0"/>
            <a:alphaOff val="0"/>
          </a:sysClr>
        </a:solidFill>
        <a:ln>
          <a:noFill/>
        </a:ln>
        <a:effectLst/>
        <a:sp3d prstMaterial="plastic">
          <a:bevelT w="50800" h="50800"/>
          <a:bevelB w="50800" h="50800"/>
        </a:sp3d>
      </dgm:spPr>
      <dgm:t>
        <a:bodyPr/>
        <a:lstStyle/>
        <a:p>
          <a:pPr rtl="0">
            <a:buNone/>
          </a:pPr>
          <a:r>
            <a:rPr lang="zh-CN" altLang="en-US" dirty="0">
              <a:solidFill>
                <a:sysClr val="windowText" lastClr="000000">
                  <a:hueOff val="0"/>
                  <a:satOff val="0"/>
                  <a:lumOff val="0"/>
                  <a:alphaOff val="0"/>
                </a:sysClr>
              </a:solidFill>
              <a:latin typeface="等线" panose="020F0502020204030204"/>
              <a:ea typeface="等线" panose="02010600030101010101" pitchFamily="2" charset="-122"/>
              <a:cs typeface="+mn-cs"/>
            </a:rPr>
            <a:t>线粒体内膜的基质侧颗粒状突起，</a:t>
          </a:r>
          <a:r>
            <a:rPr lang="zh-CN" altLang="en-US" dirty="0">
              <a:solidFill>
                <a:srgbClr val="FF0000"/>
              </a:solidFill>
              <a:latin typeface="等线" panose="020F0502020204030204"/>
              <a:ea typeface="等线" panose="02010600030101010101" pitchFamily="2" charset="-122"/>
              <a:cs typeface="+mn-cs"/>
            </a:rPr>
            <a:t>催化</a:t>
          </a:r>
          <a:r>
            <a:rPr lang="en-US" dirty="0">
              <a:solidFill>
                <a:srgbClr val="FF0000"/>
              </a:solidFill>
              <a:latin typeface="等线" panose="020F0502020204030204"/>
              <a:ea typeface="+mn-ea"/>
              <a:cs typeface="+mn-cs"/>
            </a:rPr>
            <a:t>ATP</a:t>
          </a:r>
          <a:r>
            <a:rPr lang="zh-CN" altLang="en-US" dirty="0">
              <a:solidFill>
                <a:srgbClr val="FF0000"/>
              </a:solidFill>
              <a:latin typeface="等线" panose="020F0502020204030204"/>
              <a:ea typeface="等线" panose="02010600030101010101" pitchFamily="2" charset="-122"/>
              <a:cs typeface="+mn-cs"/>
            </a:rPr>
            <a:t>合成</a:t>
          </a:r>
        </a:p>
      </dgm:t>
    </dgm:pt>
    <dgm:pt modelId="{007A3163-6AB3-458A-B60F-4C58E99760F0}" type="parTrans" cxnId="{F4BD5910-A6BB-4BC8-B5FC-EBDB43E9BE25}">
      <dgm:prSet/>
      <dgm:spPr/>
      <dgm:t>
        <a:bodyPr/>
        <a:lstStyle/>
        <a:p>
          <a:endParaRPr lang="zh-CN" altLang="en-US"/>
        </a:p>
      </dgm:t>
    </dgm:pt>
    <dgm:pt modelId="{DF8CC853-FCA5-4BEE-8F3E-98EF491AC778}" type="sibTrans" cxnId="{F4BD5910-A6BB-4BC8-B5FC-EBDB43E9BE25}">
      <dgm:prSet/>
      <dgm:spPr/>
      <dgm:t>
        <a:bodyPr/>
        <a:lstStyle/>
        <a:p>
          <a:endParaRPr lang="zh-CN" altLang="en-US"/>
        </a:p>
      </dgm:t>
    </dgm:pt>
    <dgm:pt modelId="{47D558CB-2A86-4C5F-9BB1-C816D0B149FC}">
      <dgm:prSet/>
      <dgm:spPr>
        <a:xfrm>
          <a:off x="480101" y="3318396"/>
          <a:ext cx="3801294" cy="865257"/>
        </a:xfrm>
        <a:prstGeom prst="roundRect">
          <a:avLst>
            <a:gd name="adj" fmla="val 10000"/>
          </a:avLst>
        </a:prstGeom>
        <a:solidFill>
          <a:sysClr val="window" lastClr="FFFFFF">
            <a:hueOff val="0"/>
            <a:satOff val="0"/>
            <a:lumOff val="0"/>
            <a:alphaOff val="0"/>
          </a:sysClr>
        </a:solidFill>
        <a:ln>
          <a:noFill/>
        </a:ln>
        <a:effectLst/>
        <a:sp3d prstMaterial="plastic">
          <a:bevelT w="50800" h="50800"/>
          <a:bevelB w="50800" h="50800"/>
        </a:sp3d>
      </dgm:spPr>
      <dgm:t>
        <a:bodyPr/>
        <a:lstStyle/>
        <a:p>
          <a:pPr rtl="0">
            <a:buNone/>
          </a:pPr>
          <a:r>
            <a:rPr lang="zh-CN" altLang="en-US" dirty="0">
              <a:solidFill>
                <a:sysClr val="windowText" lastClr="000000">
                  <a:hueOff val="0"/>
                  <a:satOff val="0"/>
                  <a:lumOff val="0"/>
                  <a:alphaOff val="0"/>
                </a:sysClr>
              </a:solidFill>
              <a:latin typeface="等线" panose="020F0502020204030204"/>
              <a:ea typeface="等线" panose="02010600030101010101" pitchFamily="2" charset="-122"/>
              <a:cs typeface="+mn-cs"/>
            </a:rPr>
            <a:t>组成：</a:t>
          </a:r>
          <a:r>
            <a:rPr lang="en-US" dirty="0">
              <a:solidFill>
                <a:sysClr val="windowText" lastClr="000000">
                  <a:hueOff val="0"/>
                  <a:satOff val="0"/>
                  <a:lumOff val="0"/>
                  <a:alphaOff val="0"/>
                </a:sysClr>
              </a:solidFill>
              <a:latin typeface="等线" panose="020F0502020204030204"/>
              <a:ea typeface="+mn-ea"/>
              <a:cs typeface="+mn-cs"/>
            </a:rPr>
            <a:t>α</a:t>
          </a:r>
          <a:r>
            <a:rPr lang="en-US" baseline="-25000" dirty="0">
              <a:solidFill>
                <a:sysClr val="windowText" lastClr="000000">
                  <a:hueOff val="0"/>
                  <a:satOff val="0"/>
                  <a:lumOff val="0"/>
                  <a:alphaOff val="0"/>
                </a:sysClr>
              </a:solidFill>
              <a:latin typeface="等线" panose="020F0502020204030204"/>
              <a:ea typeface="+mn-ea"/>
              <a:cs typeface="+mn-cs"/>
            </a:rPr>
            <a:t>3</a:t>
          </a:r>
          <a:r>
            <a:rPr lang="en-US" dirty="0">
              <a:solidFill>
                <a:sysClr val="windowText" lastClr="000000">
                  <a:hueOff val="0"/>
                  <a:satOff val="0"/>
                  <a:lumOff val="0"/>
                  <a:alphaOff val="0"/>
                </a:sysClr>
              </a:solidFill>
              <a:latin typeface="等线" panose="020F0502020204030204"/>
              <a:ea typeface="+mn-ea"/>
              <a:cs typeface="+mn-cs"/>
            </a:rPr>
            <a:t>β</a:t>
          </a:r>
          <a:r>
            <a:rPr lang="en-US" baseline="-25000" dirty="0">
              <a:solidFill>
                <a:sysClr val="windowText" lastClr="000000">
                  <a:hueOff val="0"/>
                  <a:satOff val="0"/>
                  <a:lumOff val="0"/>
                  <a:alphaOff val="0"/>
                </a:sysClr>
              </a:solidFill>
              <a:latin typeface="等线" panose="020F0502020204030204"/>
              <a:ea typeface="+mn-ea"/>
              <a:cs typeface="+mn-cs"/>
            </a:rPr>
            <a:t>3</a:t>
          </a:r>
          <a:r>
            <a:rPr lang="en-US" dirty="0">
              <a:solidFill>
                <a:sysClr val="windowText" lastClr="000000">
                  <a:hueOff val="0"/>
                  <a:satOff val="0"/>
                  <a:lumOff val="0"/>
                  <a:alphaOff val="0"/>
                </a:sysClr>
              </a:solidFill>
              <a:latin typeface="等线" panose="020F0502020204030204"/>
              <a:ea typeface="+mn-ea"/>
              <a:cs typeface="+mn-cs"/>
            </a:rPr>
            <a:t>γδε</a:t>
          </a:r>
          <a:r>
            <a:rPr lang="zh-CN" altLang="en-US" dirty="0">
              <a:solidFill>
                <a:sysClr val="windowText" lastClr="000000">
                  <a:hueOff val="0"/>
                  <a:satOff val="0"/>
                  <a:lumOff val="0"/>
                  <a:alphaOff val="0"/>
                </a:sysClr>
              </a:solidFill>
              <a:latin typeface="等线" panose="020F0502020204030204"/>
              <a:ea typeface="等线" panose="02010600030101010101" pitchFamily="2" charset="-122"/>
              <a:cs typeface="+mn-cs"/>
            </a:rPr>
            <a:t>亚基复合体，</a:t>
          </a:r>
          <a:r>
            <a:rPr lang="en-US" dirty="0">
              <a:solidFill>
                <a:sysClr val="windowText" lastClr="000000">
                  <a:hueOff val="0"/>
                  <a:satOff val="0"/>
                  <a:lumOff val="0"/>
                  <a:alphaOff val="0"/>
                </a:sysClr>
              </a:solidFill>
              <a:latin typeface="等线" panose="020F0502020204030204"/>
              <a:ea typeface="+mn-ea"/>
              <a:cs typeface="+mn-cs"/>
            </a:rPr>
            <a:t>OSCP</a:t>
          </a:r>
          <a:r>
            <a:rPr lang="zh-CN" altLang="en-US" dirty="0">
              <a:solidFill>
                <a:sysClr val="windowText" lastClr="000000">
                  <a:hueOff val="0"/>
                  <a:satOff val="0"/>
                  <a:lumOff val="0"/>
                  <a:alphaOff val="0"/>
                </a:sysClr>
              </a:solidFill>
              <a:latin typeface="等线" panose="020F0502020204030204"/>
              <a:ea typeface="等线" panose="02010600030101010101" pitchFamily="2" charset="-122"/>
              <a:cs typeface="+mn-cs"/>
            </a:rPr>
            <a:t>、</a:t>
          </a:r>
          <a:r>
            <a:rPr lang="en-US" dirty="0">
              <a:solidFill>
                <a:sysClr val="windowText" lastClr="000000">
                  <a:hueOff val="0"/>
                  <a:satOff val="0"/>
                  <a:lumOff val="0"/>
                  <a:alphaOff val="0"/>
                </a:sysClr>
              </a:solidFill>
              <a:latin typeface="等线" panose="020F0502020204030204"/>
              <a:ea typeface="+mn-ea"/>
              <a:cs typeface="+mn-cs"/>
            </a:rPr>
            <a:t>IF</a:t>
          </a:r>
          <a:r>
            <a:rPr lang="en-US" baseline="-25000" dirty="0">
              <a:solidFill>
                <a:sysClr val="windowText" lastClr="000000">
                  <a:hueOff val="0"/>
                  <a:satOff val="0"/>
                  <a:lumOff val="0"/>
                  <a:alphaOff val="0"/>
                </a:sysClr>
              </a:solidFill>
              <a:latin typeface="等线" panose="020F0502020204030204"/>
              <a:ea typeface="+mn-ea"/>
              <a:cs typeface="+mn-cs"/>
            </a:rPr>
            <a:t>1</a:t>
          </a:r>
          <a:r>
            <a:rPr lang="en-US" dirty="0">
              <a:solidFill>
                <a:sysClr val="windowText" lastClr="000000">
                  <a:hueOff val="0"/>
                  <a:satOff val="0"/>
                  <a:lumOff val="0"/>
                  <a:alphaOff val="0"/>
                </a:sysClr>
              </a:solidFill>
              <a:latin typeface="等线" panose="020F0502020204030204"/>
              <a:ea typeface="+mn-ea"/>
              <a:cs typeface="+mn-cs"/>
            </a:rPr>
            <a:t> </a:t>
          </a:r>
          <a:r>
            <a:rPr lang="zh-CN" altLang="en-US" dirty="0">
              <a:solidFill>
                <a:sysClr val="windowText" lastClr="000000">
                  <a:hueOff val="0"/>
                  <a:satOff val="0"/>
                  <a:lumOff val="0"/>
                  <a:alphaOff val="0"/>
                </a:sysClr>
              </a:solidFill>
              <a:latin typeface="等线" panose="020F0502020204030204"/>
              <a:ea typeface="等线" panose="02010600030101010101" pitchFamily="2" charset="-122"/>
              <a:cs typeface="+mn-cs"/>
            </a:rPr>
            <a:t>亚基（动物） </a:t>
          </a:r>
        </a:p>
      </dgm:t>
    </dgm:pt>
    <dgm:pt modelId="{1986497C-EBF2-44FD-B89D-AAB446560966}" type="parTrans" cxnId="{C2936947-D272-46DC-A798-6BFFD6829B68}">
      <dgm:prSet/>
      <dgm:spPr/>
      <dgm:t>
        <a:bodyPr/>
        <a:lstStyle/>
        <a:p>
          <a:endParaRPr lang="zh-CN" altLang="en-US"/>
        </a:p>
      </dgm:t>
    </dgm:pt>
    <dgm:pt modelId="{95C9ADEF-CE3A-42AD-AE76-EACE5AEE96EF}" type="sibTrans" cxnId="{C2936947-D272-46DC-A798-6BFFD6829B68}">
      <dgm:prSet/>
      <dgm:spPr/>
      <dgm:t>
        <a:bodyPr/>
        <a:lstStyle/>
        <a:p>
          <a:endParaRPr lang="zh-CN" altLang="en-US"/>
        </a:p>
      </dgm:t>
    </dgm:pt>
    <dgm:pt modelId="{BDB00FF9-8F99-450D-81D4-A19F637194DB}">
      <dgm:prSet custT="1"/>
      <dgm:spPr>
        <a:xfrm>
          <a:off x="5112929" y="0"/>
          <a:ext cx="4751618" cy="4404242"/>
        </a:xfrm>
        <a:prstGeom prst="roundRect">
          <a:avLst>
            <a:gd name="adj" fmla="val 10000"/>
          </a:avLst>
        </a:prstGeom>
        <a:solidFill>
          <a:srgbClr val="70AD47">
            <a:tint val="40000"/>
            <a:hueOff val="0"/>
            <a:satOff val="0"/>
            <a:lumOff val="0"/>
            <a:alphaOff val="0"/>
          </a:srgbClr>
        </a:solidFill>
        <a:ln>
          <a:noFill/>
        </a:ln>
        <a:effectLst/>
        <a:sp3d z="-152400" prstMaterial="plastic">
          <a:bevelT w="25400" h="25400"/>
          <a:bevelB w="25400" h="25400"/>
        </a:sp3d>
      </dgm:spPr>
      <dgm:t>
        <a:bodyPr/>
        <a:lstStyle/>
        <a:p>
          <a:pPr rtl="0">
            <a:buNone/>
          </a:pPr>
          <a:r>
            <a:rPr lang="en-US" sz="4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a:t>
          </a:r>
          <a:r>
            <a:rPr lang="en-US" sz="4400" baseline="-25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O</a:t>
          </a:r>
          <a:endParaRPr lang="zh-CN" altLang="en-US" sz="4400" dirty="0">
            <a:solidFill>
              <a:sysClr val="windowText" lastClr="000000">
                <a:hueOff val="0"/>
                <a:satOff val="0"/>
                <a:lumOff val="0"/>
                <a:alphaOff val="0"/>
              </a:sysClr>
            </a:solidFill>
            <a:latin typeface="Arial" panose="020B0604020202020204" pitchFamily="34" charset="0"/>
            <a:ea typeface="等线" panose="02010600030101010101" pitchFamily="2" charset="-122"/>
            <a:cs typeface="Arial" panose="020B0604020202020204" pitchFamily="34" charset="0"/>
          </a:endParaRPr>
        </a:p>
      </dgm:t>
    </dgm:pt>
    <dgm:pt modelId="{29059531-4440-4A4F-8113-F2B4B391BFC3}" type="parTrans" cxnId="{FCC2A889-D1FB-4239-8975-46EB8D78AC50}">
      <dgm:prSet/>
      <dgm:spPr/>
      <dgm:t>
        <a:bodyPr/>
        <a:lstStyle/>
        <a:p>
          <a:endParaRPr lang="zh-CN" altLang="en-US"/>
        </a:p>
      </dgm:t>
    </dgm:pt>
    <dgm:pt modelId="{6D2E392A-28D0-4C35-BA1A-ACD20D87E5DD}" type="sibTrans" cxnId="{FCC2A889-D1FB-4239-8975-46EB8D78AC50}">
      <dgm:prSet/>
      <dgm:spPr/>
      <dgm:t>
        <a:bodyPr/>
        <a:lstStyle/>
        <a:p>
          <a:endParaRPr lang="zh-CN" altLang="en-US"/>
        </a:p>
      </dgm:t>
    </dgm:pt>
    <dgm:pt modelId="{79C70B5E-32B7-47FF-81F6-479D65B3C63E}">
      <dgm:prSet/>
      <dgm:spPr>
        <a:xfrm>
          <a:off x="5588091" y="1321648"/>
          <a:ext cx="3801294" cy="865257"/>
        </a:xfrm>
        <a:prstGeom prst="roundRect">
          <a:avLst>
            <a:gd name="adj" fmla="val 10000"/>
          </a:avLst>
        </a:prstGeom>
        <a:solidFill>
          <a:sysClr val="window" lastClr="FFFFFF">
            <a:hueOff val="0"/>
            <a:satOff val="0"/>
            <a:lumOff val="0"/>
            <a:alphaOff val="0"/>
          </a:sysClr>
        </a:solidFill>
        <a:ln>
          <a:noFill/>
        </a:ln>
        <a:effectLst/>
        <a:sp3d prstMaterial="plastic">
          <a:bevelT w="50800" h="50800"/>
          <a:bevelB w="50800" h="50800"/>
        </a:sp3d>
      </dgm:spPr>
      <dgm:t>
        <a:bodyPr/>
        <a:lstStyle/>
        <a:p>
          <a:pPr rtl="0">
            <a:buNone/>
          </a:pPr>
          <a:r>
            <a:rPr lang="zh-CN" altLang="en-US" dirty="0">
              <a:solidFill>
                <a:sysClr val="windowText" lastClr="000000">
                  <a:hueOff val="0"/>
                  <a:satOff val="0"/>
                  <a:lumOff val="0"/>
                  <a:alphaOff val="0"/>
                </a:sysClr>
              </a:solidFill>
              <a:latin typeface="等线" panose="020F0502020204030204"/>
              <a:ea typeface="等线" panose="02010600030101010101" pitchFamily="2" charset="-122"/>
              <a:cs typeface="+mn-cs"/>
            </a:rPr>
            <a:t>疏水部分</a:t>
          </a:r>
        </a:p>
      </dgm:t>
    </dgm:pt>
    <dgm:pt modelId="{4B7EB895-94BA-41A1-8FC1-9709E5435D5A}" type="parTrans" cxnId="{22A8D3B9-7712-454E-B003-116363693DA9}">
      <dgm:prSet/>
      <dgm:spPr/>
      <dgm:t>
        <a:bodyPr/>
        <a:lstStyle/>
        <a:p>
          <a:endParaRPr lang="zh-CN" altLang="en-US"/>
        </a:p>
      </dgm:t>
    </dgm:pt>
    <dgm:pt modelId="{E0E28A55-B19C-440C-86DF-4111D4B99A61}" type="sibTrans" cxnId="{22A8D3B9-7712-454E-B003-116363693DA9}">
      <dgm:prSet/>
      <dgm:spPr/>
      <dgm:t>
        <a:bodyPr/>
        <a:lstStyle/>
        <a:p>
          <a:endParaRPr lang="zh-CN" altLang="en-US"/>
        </a:p>
      </dgm:t>
    </dgm:pt>
    <dgm:pt modelId="{643DBC21-59B5-4102-BC8B-2990C966A45A}">
      <dgm:prSet/>
      <dgm:spPr>
        <a:xfrm>
          <a:off x="5588091" y="2320022"/>
          <a:ext cx="3801294" cy="865257"/>
        </a:xfrm>
        <a:prstGeom prst="roundRect">
          <a:avLst>
            <a:gd name="adj" fmla="val 10000"/>
          </a:avLst>
        </a:prstGeom>
        <a:solidFill>
          <a:sysClr val="window" lastClr="FFFFFF">
            <a:hueOff val="0"/>
            <a:satOff val="0"/>
            <a:lumOff val="0"/>
            <a:alphaOff val="0"/>
          </a:sysClr>
        </a:solidFill>
        <a:ln>
          <a:noFill/>
        </a:ln>
        <a:effectLst/>
        <a:sp3d prstMaterial="plastic">
          <a:bevelT w="50800" h="50800"/>
          <a:bevelB w="50800" h="50800"/>
        </a:sp3d>
      </dgm:spPr>
      <dgm:t>
        <a:bodyPr/>
        <a:lstStyle/>
        <a:p>
          <a:pPr rtl="0">
            <a:buNone/>
          </a:pPr>
          <a:r>
            <a:rPr lang="zh-CN" altLang="en-US" dirty="0">
              <a:solidFill>
                <a:sysClr val="windowText" lastClr="000000">
                  <a:hueOff val="0"/>
                  <a:satOff val="0"/>
                  <a:lumOff val="0"/>
                  <a:alphaOff val="0"/>
                </a:sysClr>
              </a:solidFill>
              <a:latin typeface="等线" panose="020F0502020204030204"/>
              <a:ea typeface="等线" panose="02010600030101010101" pitchFamily="2" charset="-122"/>
              <a:cs typeface="+mn-cs"/>
            </a:rPr>
            <a:t>镶嵌在线粒体内膜中，</a:t>
          </a:r>
          <a:r>
            <a:rPr lang="zh-CN" altLang="en-US" dirty="0">
              <a:solidFill>
                <a:srgbClr val="FF0000"/>
              </a:solidFill>
              <a:latin typeface="等线" panose="020F0502020204030204"/>
              <a:ea typeface="等线" panose="02010600030101010101" pitchFamily="2" charset="-122"/>
              <a:cs typeface="+mn-cs"/>
            </a:rPr>
            <a:t>形成跨内膜质子通道</a:t>
          </a:r>
        </a:p>
      </dgm:t>
    </dgm:pt>
    <dgm:pt modelId="{B8DAC09D-41E9-4778-83F9-D5813892F7C9}" type="parTrans" cxnId="{49EC0164-BB90-4E4F-BAA8-2B7FFFFEB203}">
      <dgm:prSet/>
      <dgm:spPr/>
      <dgm:t>
        <a:bodyPr/>
        <a:lstStyle/>
        <a:p>
          <a:endParaRPr lang="zh-CN" altLang="en-US"/>
        </a:p>
      </dgm:t>
    </dgm:pt>
    <dgm:pt modelId="{235F0B04-106D-44E2-B9E3-F69FB752E975}" type="sibTrans" cxnId="{49EC0164-BB90-4E4F-BAA8-2B7FFFFEB203}">
      <dgm:prSet/>
      <dgm:spPr/>
      <dgm:t>
        <a:bodyPr/>
        <a:lstStyle/>
        <a:p>
          <a:endParaRPr lang="zh-CN" altLang="en-US"/>
        </a:p>
      </dgm:t>
    </dgm:pt>
    <dgm:pt modelId="{5CABC9BF-9BB9-4B97-A59E-A5F853407915}">
      <dgm:prSet/>
      <dgm:spPr>
        <a:xfrm>
          <a:off x="5588091" y="3318396"/>
          <a:ext cx="3801294" cy="865257"/>
        </a:xfrm>
        <a:prstGeom prst="roundRect">
          <a:avLst>
            <a:gd name="adj" fmla="val 10000"/>
          </a:avLst>
        </a:prstGeom>
        <a:solidFill>
          <a:sysClr val="window" lastClr="FFFFFF">
            <a:hueOff val="0"/>
            <a:satOff val="0"/>
            <a:lumOff val="0"/>
            <a:alphaOff val="0"/>
          </a:sysClr>
        </a:solidFill>
        <a:ln>
          <a:noFill/>
        </a:ln>
        <a:effectLst/>
        <a:sp3d prstMaterial="plastic">
          <a:bevelT w="50800" h="50800"/>
          <a:bevelB w="50800" h="50800"/>
        </a:sp3d>
      </dgm:spPr>
      <dgm:t>
        <a:bodyPr/>
        <a:lstStyle/>
        <a:p>
          <a:pPr rtl="0">
            <a:buNone/>
          </a:pPr>
          <a:r>
            <a:rPr lang="zh-CN" altLang="en-US" dirty="0">
              <a:solidFill>
                <a:sysClr val="windowText" lastClr="000000">
                  <a:hueOff val="0"/>
                  <a:satOff val="0"/>
                  <a:lumOff val="0"/>
                  <a:alphaOff val="0"/>
                </a:sysClr>
              </a:solidFill>
              <a:latin typeface="等线" panose="020F0502020204030204"/>
              <a:ea typeface="等线" panose="02010600030101010101" pitchFamily="2" charset="-122"/>
              <a:cs typeface="+mn-cs"/>
            </a:rPr>
            <a:t>组成：</a:t>
          </a:r>
          <a:r>
            <a:rPr lang="en-US" dirty="0">
              <a:solidFill>
                <a:sysClr val="windowText" lastClr="000000">
                  <a:hueOff val="0"/>
                  <a:satOff val="0"/>
                  <a:lumOff val="0"/>
                  <a:alphaOff val="0"/>
                </a:sysClr>
              </a:solidFill>
              <a:latin typeface="等线" panose="020F0502020204030204"/>
              <a:ea typeface="+mn-ea"/>
              <a:cs typeface="+mn-cs"/>
            </a:rPr>
            <a:t>ab</a:t>
          </a:r>
          <a:r>
            <a:rPr lang="en-US" baseline="-25000" dirty="0">
              <a:solidFill>
                <a:sysClr val="windowText" lastClr="000000">
                  <a:hueOff val="0"/>
                  <a:satOff val="0"/>
                  <a:lumOff val="0"/>
                  <a:alphaOff val="0"/>
                </a:sysClr>
              </a:solidFill>
              <a:latin typeface="等线" panose="020F0502020204030204"/>
              <a:ea typeface="+mn-ea"/>
              <a:cs typeface="+mn-cs"/>
            </a:rPr>
            <a:t>2</a:t>
          </a:r>
          <a:r>
            <a:rPr lang="en-US" dirty="0">
              <a:solidFill>
                <a:sysClr val="windowText" lastClr="000000">
                  <a:hueOff val="0"/>
                  <a:satOff val="0"/>
                  <a:lumOff val="0"/>
                  <a:alphaOff val="0"/>
                </a:sysClr>
              </a:solidFill>
              <a:latin typeface="等线" panose="020F0502020204030204"/>
              <a:ea typeface="+mn-ea"/>
              <a:cs typeface="+mn-cs"/>
            </a:rPr>
            <a:t>c</a:t>
          </a:r>
          <a:r>
            <a:rPr lang="en-US" baseline="-25000" dirty="0">
              <a:solidFill>
                <a:sysClr val="windowText" lastClr="000000">
                  <a:hueOff val="0"/>
                  <a:satOff val="0"/>
                  <a:lumOff val="0"/>
                  <a:alphaOff val="0"/>
                </a:sysClr>
              </a:solidFill>
              <a:latin typeface="等线" panose="020F0502020204030204"/>
              <a:ea typeface="+mn-ea"/>
              <a:cs typeface="+mn-cs"/>
            </a:rPr>
            <a:t>9~12</a:t>
          </a:r>
          <a:r>
            <a:rPr lang="zh-CN" altLang="en-US" dirty="0">
              <a:solidFill>
                <a:sysClr val="windowText" lastClr="000000">
                  <a:hueOff val="0"/>
                  <a:satOff val="0"/>
                  <a:lumOff val="0"/>
                  <a:alphaOff val="0"/>
                </a:sysClr>
              </a:solidFill>
              <a:latin typeface="等线" panose="020F0502020204030204"/>
              <a:ea typeface="等线" panose="02010600030101010101" pitchFamily="2" charset="-122"/>
              <a:cs typeface="+mn-cs"/>
            </a:rPr>
            <a:t>亚基，动物还有其他辅助亚基</a:t>
          </a:r>
        </a:p>
      </dgm:t>
    </dgm:pt>
    <dgm:pt modelId="{7C7C0980-E9B8-40CE-985E-30AE5A646556}" type="parTrans" cxnId="{59DE6678-1401-4323-BACF-439FAB937018}">
      <dgm:prSet/>
      <dgm:spPr/>
      <dgm:t>
        <a:bodyPr/>
        <a:lstStyle/>
        <a:p>
          <a:endParaRPr lang="zh-CN" altLang="en-US"/>
        </a:p>
      </dgm:t>
    </dgm:pt>
    <dgm:pt modelId="{E359A922-971D-49C7-A1B9-2EFCE15B79B8}" type="sibTrans" cxnId="{59DE6678-1401-4323-BACF-439FAB937018}">
      <dgm:prSet/>
      <dgm:spPr/>
      <dgm:t>
        <a:bodyPr/>
        <a:lstStyle/>
        <a:p>
          <a:endParaRPr lang="zh-CN" altLang="en-US"/>
        </a:p>
      </dgm:t>
    </dgm:pt>
    <dgm:pt modelId="{4B69FF2D-7606-4C93-AE03-DD6DACC845B9}" type="pres">
      <dgm:prSet presAssocID="{7359A4D4-4C05-413B-9FBA-996CC0BDC5EA}" presName="theList" presStyleCnt="0">
        <dgm:presLayoutVars>
          <dgm:dir/>
          <dgm:animLvl val="lvl"/>
          <dgm:resizeHandles val="exact"/>
        </dgm:presLayoutVars>
      </dgm:prSet>
      <dgm:spPr/>
    </dgm:pt>
    <dgm:pt modelId="{F5CBE5D7-7C0E-4A9F-B990-9B7C0557FDC9}" type="pres">
      <dgm:prSet presAssocID="{356AE557-93AF-4422-95B6-79E3D4B65598}" presName="compNode" presStyleCnt="0"/>
      <dgm:spPr/>
    </dgm:pt>
    <dgm:pt modelId="{71A09837-A0DE-470E-A522-D0C2339BE008}" type="pres">
      <dgm:prSet presAssocID="{356AE557-93AF-4422-95B6-79E3D4B65598}" presName="aNode" presStyleLbl="bgShp" presStyleIdx="0" presStyleCnt="2" custLinFactNeighborY="-290"/>
      <dgm:spPr/>
    </dgm:pt>
    <dgm:pt modelId="{C27C711D-0964-4D7E-91FC-B2F9831C24AB}" type="pres">
      <dgm:prSet presAssocID="{356AE557-93AF-4422-95B6-79E3D4B65598}" presName="textNode" presStyleLbl="bgShp" presStyleIdx="0" presStyleCnt="2"/>
      <dgm:spPr/>
    </dgm:pt>
    <dgm:pt modelId="{F4D04E43-3367-4FA3-BA11-31D87DEB67BE}" type="pres">
      <dgm:prSet presAssocID="{356AE557-93AF-4422-95B6-79E3D4B65598}" presName="compChildNode" presStyleCnt="0"/>
      <dgm:spPr/>
    </dgm:pt>
    <dgm:pt modelId="{A51254D8-E402-436E-B493-154EFD56F52B}" type="pres">
      <dgm:prSet presAssocID="{356AE557-93AF-4422-95B6-79E3D4B65598}" presName="theInnerList" presStyleCnt="0"/>
      <dgm:spPr/>
    </dgm:pt>
    <dgm:pt modelId="{3B1803C3-A37F-46D9-AB8A-70717D8C083B}" type="pres">
      <dgm:prSet presAssocID="{70426BFE-6F52-43DC-9719-D3DBD5B15ABB}" presName="childNode" presStyleLbl="node1" presStyleIdx="0" presStyleCnt="6">
        <dgm:presLayoutVars>
          <dgm:bulletEnabled val="1"/>
        </dgm:presLayoutVars>
      </dgm:prSet>
      <dgm:spPr/>
    </dgm:pt>
    <dgm:pt modelId="{30E0D7AF-5A7A-442D-8E1F-E0712E084480}" type="pres">
      <dgm:prSet presAssocID="{70426BFE-6F52-43DC-9719-D3DBD5B15ABB}" presName="aSpace2" presStyleCnt="0"/>
      <dgm:spPr/>
    </dgm:pt>
    <dgm:pt modelId="{479B8056-74DB-4699-A6A1-30E7C6D52E3C}" type="pres">
      <dgm:prSet presAssocID="{A743708D-5E9C-45D6-850F-EE0CB176EBD1}" presName="childNode" presStyleLbl="node1" presStyleIdx="1" presStyleCnt="6">
        <dgm:presLayoutVars>
          <dgm:bulletEnabled val="1"/>
        </dgm:presLayoutVars>
      </dgm:prSet>
      <dgm:spPr/>
    </dgm:pt>
    <dgm:pt modelId="{2B387016-1B5D-452E-B7CC-64D54F378BD6}" type="pres">
      <dgm:prSet presAssocID="{A743708D-5E9C-45D6-850F-EE0CB176EBD1}" presName="aSpace2" presStyleCnt="0"/>
      <dgm:spPr/>
    </dgm:pt>
    <dgm:pt modelId="{79AECF4C-A0D0-4DF5-8AAB-214182644FE3}" type="pres">
      <dgm:prSet presAssocID="{47D558CB-2A86-4C5F-9BB1-C816D0B149FC}" presName="childNode" presStyleLbl="node1" presStyleIdx="2" presStyleCnt="6">
        <dgm:presLayoutVars>
          <dgm:bulletEnabled val="1"/>
        </dgm:presLayoutVars>
      </dgm:prSet>
      <dgm:spPr/>
    </dgm:pt>
    <dgm:pt modelId="{B8069030-07E0-4572-99BA-4737446C42F5}" type="pres">
      <dgm:prSet presAssocID="{356AE557-93AF-4422-95B6-79E3D4B65598}" presName="aSpace" presStyleCnt="0"/>
      <dgm:spPr/>
    </dgm:pt>
    <dgm:pt modelId="{2D20A2F8-A1F3-4A43-A293-5063A76987CE}" type="pres">
      <dgm:prSet presAssocID="{BDB00FF9-8F99-450D-81D4-A19F637194DB}" presName="compNode" presStyleCnt="0"/>
      <dgm:spPr/>
    </dgm:pt>
    <dgm:pt modelId="{F4ED064D-B337-4B09-9529-14498F26014F}" type="pres">
      <dgm:prSet presAssocID="{BDB00FF9-8F99-450D-81D4-A19F637194DB}" presName="aNode" presStyleLbl="bgShp" presStyleIdx="1" presStyleCnt="2"/>
      <dgm:spPr/>
    </dgm:pt>
    <dgm:pt modelId="{6A557729-66C7-4729-9434-23A9537877C7}" type="pres">
      <dgm:prSet presAssocID="{BDB00FF9-8F99-450D-81D4-A19F637194DB}" presName="textNode" presStyleLbl="bgShp" presStyleIdx="1" presStyleCnt="2"/>
      <dgm:spPr/>
    </dgm:pt>
    <dgm:pt modelId="{56F34773-08BE-4DFD-843C-0070878020A6}" type="pres">
      <dgm:prSet presAssocID="{BDB00FF9-8F99-450D-81D4-A19F637194DB}" presName="compChildNode" presStyleCnt="0"/>
      <dgm:spPr/>
    </dgm:pt>
    <dgm:pt modelId="{7F5E934E-C119-487B-918D-875809B7C676}" type="pres">
      <dgm:prSet presAssocID="{BDB00FF9-8F99-450D-81D4-A19F637194DB}" presName="theInnerList" presStyleCnt="0"/>
      <dgm:spPr/>
    </dgm:pt>
    <dgm:pt modelId="{F1153A8B-B61B-4803-B8FD-6F40014E40F0}" type="pres">
      <dgm:prSet presAssocID="{79C70B5E-32B7-47FF-81F6-479D65B3C63E}" presName="childNode" presStyleLbl="node1" presStyleIdx="3" presStyleCnt="6">
        <dgm:presLayoutVars>
          <dgm:bulletEnabled val="1"/>
        </dgm:presLayoutVars>
      </dgm:prSet>
      <dgm:spPr/>
    </dgm:pt>
    <dgm:pt modelId="{0B6A5A6A-7102-4F71-B384-CD0854F75988}" type="pres">
      <dgm:prSet presAssocID="{79C70B5E-32B7-47FF-81F6-479D65B3C63E}" presName="aSpace2" presStyleCnt="0"/>
      <dgm:spPr/>
    </dgm:pt>
    <dgm:pt modelId="{8D27E2EE-0941-459B-8FAB-29FAF575577A}" type="pres">
      <dgm:prSet presAssocID="{643DBC21-59B5-4102-BC8B-2990C966A45A}" presName="childNode" presStyleLbl="node1" presStyleIdx="4" presStyleCnt="6">
        <dgm:presLayoutVars>
          <dgm:bulletEnabled val="1"/>
        </dgm:presLayoutVars>
      </dgm:prSet>
      <dgm:spPr/>
    </dgm:pt>
    <dgm:pt modelId="{09533AD2-E667-4197-A958-42524244E3F0}" type="pres">
      <dgm:prSet presAssocID="{643DBC21-59B5-4102-BC8B-2990C966A45A}" presName="aSpace2" presStyleCnt="0"/>
      <dgm:spPr/>
    </dgm:pt>
    <dgm:pt modelId="{02757585-C25B-4EEE-9914-64686588513D}" type="pres">
      <dgm:prSet presAssocID="{5CABC9BF-9BB9-4B97-A59E-A5F853407915}" presName="childNode" presStyleLbl="node1" presStyleIdx="5" presStyleCnt="6">
        <dgm:presLayoutVars>
          <dgm:bulletEnabled val="1"/>
        </dgm:presLayoutVars>
      </dgm:prSet>
      <dgm:spPr/>
    </dgm:pt>
  </dgm:ptLst>
  <dgm:cxnLst>
    <dgm:cxn modelId="{F4BD5910-A6BB-4BC8-B5FC-EBDB43E9BE25}" srcId="{356AE557-93AF-4422-95B6-79E3D4B65598}" destId="{A743708D-5E9C-45D6-850F-EE0CB176EBD1}" srcOrd="1" destOrd="0" parTransId="{007A3163-6AB3-458A-B60F-4C58E99760F0}" sibTransId="{DF8CC853-FCA5-4BEE-8F3E-98EF491AC778}"/>
    <dgm:cxn modelId="{E88F1516-3B6D-43FD-B1E2-44E37BD296D0}" type="presOf" srcId="{356AE557-93AF-4422-95B6-79E3D4B65598}" destId="{71A09837-A0DE-470E-A522-D0C2339BE008}" srcOrd="0" destOrd="0" presId="urn:microsoft.com/office/officeart/2005/8/layout/lProcess2"/>
    <dgm:cxn modelId="{5B0FA516-6A08-45BD-9C1E-891E4D9C8314}" type="presOf" srcId="{5CABC9BF-9BB9-4B97-A59E-A5F853407915}" destId="{02757585-C25B-4EEE-9914-64686588513D}" srcOrd="0" destOrd="0" presId="urn:microsoft.com/office/officeart/2005/8/layout/lProcess2"/>
    <dgm:cxn modelId="{8BAD1B19-7B02-4111-BED7-3348ACFB31F7}" type="presOf" srcId="{47D558CB-2A86-4C5F-9BB1-C816D0B149FC}" destId="{79AECF4C-A0D0-4DF5-8AAB-214182644FE3}" srcOrd="0" destOrd="0" presId="urn:microsoft.com/office/officeart/2005/8/layout/lProcess2"/>
    <dgm:cxn modelId="{54231761-C4C8-473E-A85B-6C0E8FCEDF66}" srcId="{7359A4D4-4C05-413B-9FBA-996CC0BDC5EA}" destId="{356AE557-93AF-4422-95B6-79E3D4B65598}" srcOrd="0" destOrd="0" parTransId="{73C936C5-A318-4FF3-BBE7-BB20559DCB94}" sibTransId="{85687E00-737A-4F48-B3F8-FC527BD299B8}"/>
    <dgm:cxn modelId="{49EC0164-BB90-4E4F-BAA8-2B7FFFFEB203}" srcId="{BDB00FF9-8F99-450D-81D4-A19F637194DB}" destId="{643DBC21-59B5-4102-BC8B-2990C966A45A}" srcOrd="1" destOrd="0" parTransId="{B8DAC09D-41E9-4778-83F9-D5813892F7C9}" sibTransId="{235F0B04-106D-44E2-B9E3-F69FB752E975}"/>
    <dgm:cxn modelId="{C2936947-D272-46DC-A798-6BFFD6829B68}" srcId="{356AE557-93AF-4422-95B6-79E3D4B65598}" destId="{47D558CB-2A86-4C5F-9BB1-C816D0B149FC}" srcOrd="2" destOrd="0" parTransId="{1986497C-EBF2-44FD-B89D-AAB446560966}" sibTransId="{95C9ADEF-CE3A-42AD-AE76-EACE5AEE96EF}"/>
    <dgm:cxn modelId="{1DDDC16B-C97F-499F-9087-A6BEBD8B0F0E}" type="presOf" srcId="{356AE557-93AF-4422-95B6-79E3D4B65598}" destId="{C27C711D-0964-4D7E-91FC-B2F9831C24AB}" srcOrd="1" destOrd="0" presId="urn:microsoft.com/office/officeart/2005/8/layout/lProcess2"/>
    <dgm:cxn modelId="{4931AB4F-A40B-4B23-859C-B172550E346E}" type="presOf" srcId="{BDB00FF9-8F99-450D-81D4-A19F637194DB}" destId="{F4ED064D-B337-4B09-9529-14498F26014F}" srcOrd="0" destOrd="0" presId="urn:microsoft.com/office/officeart/2005/8/layout/lProcess2"/>
    <dgm:cxn modelId="{59DE6678-1401-4323-BACF-439FAB937018}" srcId="{BDB00FF9-8F99-450D-81D4-A19F637194DB}" destId="{5CABC9BF-9BB9-4B97-A59E-A5F853407915}" srcOrd="2" destOrd="0" parTransId="{7C7C0980-E9B8-40CE-985E-30AE5A646556}" sibTransId="{E359A922-971D-49C7-A1B9-2EFCE15B79B8}"/>
    <dgm:cxn modelId="{FCC2A889-D1FB-4239-8975-46EB8D78AC50}" srcId="{7359A4D4-4C05-413B-9FBA-996CC0BDC5EA}" destId="{BDB00FF9-8F99-450D-81D4-A19F637194DB}" srcOrd="1" destOrd="0" parTransId="{29059531-4440-4A4F-8113-F2B4B391BFC3}" sibTransId="{6D2E392A-28D0-4C35-BA1A-ACD20D87E5DD}"/>
    <dgm:cxn modelId="{7DDF0DB1-08C9-47DA-AC8C-182E7EB13992}" type="presOf" srcId="{A743708D-5E9C-45D6-850F-EE0CB176EBD1}" destId="{479B8056-74DB-4699-A6A1-30E7C6D52E3C}" srcOrd="0" destOrd="0" presId="urn:microsoft.com/office/officeart/2005/8/layout/lProcess2"/>
    <dgm:cxn modelId="{60CB66B5-75B0-4DC4-9FE9-DB0196D33C5C}" type="presOf" srcId="{70426BFE-6F52-43DC-9719-D3DBD5B15ABB}" destId="{3B1803C3-A37F-46D9-AB8A-70717D8C083B}" srcOrd="0" destOrd="0" presId="urn:microsoft.com/office/officeart/2005/8/layout/lProcess2"/>
    <dgm:cxn modelId="{22A8D3B9-7712-454E-B003-116363693DA9}" srcId="{BDB00FF9-8F99-450D-81D4-A19F637194DB}" destId="{79C70B5E-32B7-47FF-81F6-479D65B3C63E}" srcOrd="0" destOrd="0" parTransId="{4B7EB895-94BA-41A1-8FC1-9709E5435D5A}" sibTransId="{E0E28A55-B19C-440C-86DF-4111D4B99A61}"/>
    <dgm:cxn modelId="{50789BBB-DDDE-4B45-80A7-E8AC06743E56}" type="presOf" srcId="{79C70B5E-32B7-47FF-81F6-479D65B3C63E}" destId="{F1153A8B-B61B-4803-B8FD-6F40014E40F0}" srcOrd="0" destOrd="0" presId="urn:microsoft.com/office/officeart/2005/8/layout/lProcess2"/>
    <dgm:cxn modelId="{A74E99BC-F257-443F-A160-28E76D34C5D3}" type="presOf" srcId="{643DBC21-59B5-4102-BC8B-2990C966A45A}" destId="{8D27E2EE-0941-459B-8FAB-29FAF575577A}" srcOrd="0" destOrd="0" presId="urn:microsoft.com/office/officeart/2005/8/layout/lProcess2"/>
    <dgm:cxn modelId="{BBBE0FCA-A7E3-4650-87D4-2C3801469381}" type="presOf" srcId="{BDB00FF9-8F99-450D-81D4-A19F637194DB}" destId="{6A557729-66C7-4729-9434-23A9537877C7}" srcOrd="1" destOrd="0" presId="urn:microsoft.com/office/officeart/2005/8/layout/lProcess2"/>
    <dgm:cxn modelId="{76D38DCB-5F3E-48EB-8C88-4401263077FC}" type="presOf" srcId="{7359A4D4-4C05-413B-9FBA-996CC0BDC5EA}" destId="{4B69FF2D-7606-4C93-AE03-DD6DACC845B9}" srcOrd="0" destOrd="0" presId="urn:microsoft.com/office/officeart/2005/8/layout/lProcess2"/>
    <dgm:cxn modelId="{7C500CE6-CFCF-46BA-AE45-BF9FD12FDB83}" srcId="{356AE557-93AF-4422-95B6-79E3D4B65598}" destId="{70426BFE-6F52-43DC-9719-D3DBD5B15ABB}" srcOrd="0" destOrd="0" parTransId="{A0177057-E1A0-4382-B005-7E75278261DC}" sibTransId="{D0E807AF-7F15-4D43-9DCF-8A3875AB19D2}"/>
    <dgm:cxn modelId="{A0519985-F80A-4B4A-BD76-FB679874A197}" type="presParOf" srcId="{4B69FF2D-7606-4C93-AE03-DD6DACC845B9}" destId="{F5CBE5D7-7C0E-4A9F-B990-9B7C0557FDC9}" srcOrd="0" destOrd="0" presId="urn:microsoft.com/office/officeart/2005/8/layout/lProcess2"/>
    <dgm:cxn modelId="{EFB10C4D-7379-4ED5-8706-6581B90F5315}" type="presParOf" srcId="{F5CBE5D7-7C0E-4A9F-B990-9B7C0557FDC9}" destId="{71A09837-A0DE-470E-A522-D0C2339BE008}" srcOrd="0" destOrd="0" presId="urn:microsoft.com/office/officeart/2005/8/layout/lProcess2"/>
    <dgm:cxn modelId="{8CAAA388-8225-49CC-BAEC-9E6795222FC8}" type="presParOf" srcId="{F5CBE5D7-7C0E-4A9F-B990-9B7C0557FDC9}" destId="{C27C711D-0964-4D7E-91FC-B2F9831C24AB}" srcOrd="1" destOrd="0" presId="urn:microsoft.com/office/officeart/2005/8/layout/lProcess2"/>
    <dgm:cxn modelId="{0BF7ADF6-37B6-4111-BA68-5BF48C2821A9}" type="presParOf" srcId="{F5CBE5D7-7C0E-4A9F-B990-9B7C0557FDC9}" destId="{F4D04E43-3367-4FA3-BA11-31D87DEB67BE}" srcOrd="2" destOrd="0" presId="urn:microsoft.com/office/officeart/2005/8/layout/lProcess2"/>
    <dgm:cxn modelId="{17CCD122-CF96-4FE2-AF79-0D05E570E254}" type="presParOf" srcId="{F4D04E43-3367-4FA3-BA11-31D87DEB67BE}" destId="{A51254D8-E402-436E-B493-154EFD56F52B}" srcOrd="0" destOrd="0" presId="urn:microsoft.com/office/officeart/2005/8/layout/lProcess2"/>
    <dgm:cxn modelId="{19393323-603A-4E83-ADFB-E18569CC9152}" type="presParOf" srcId="{A51254D8-E402-436E-B493-154EFD56F52B}" destId="{3B1803C3-A37F-46D9-AB8A-70717D8C083B}" srcOrd="0" destOrd="0" presId="urn:microsoft.com/office/officeart/2005/8/layout/lProcess2"/>
    <dgm:cxn modelId="{666AA2E4-0E94-47CF-9921-82B6D77E14C4}" type="presParOf" srcId="{A51254D8-E402-436E-B493-154EFD56F52B}" destId="{30E0D7AF-5A7A-442D-8E1F-E0712E084480}" srcOrd="1" destOrd="0" presId="urn:microsoft.com/office/officeart/2005/8/layout/lProcess2"/>
    <dgm:cxn modelId="{47F2433F-8B37-4160-8BEA-2E059472796D}" type="presParOf" srcId="{A51254D8-E402-436E-B493-154EFD56F52B}" destId="{479B8056-74DB-4699-A6A1-30E7C6D52E3C}" srcOrd="2" destOrd="0" presId="urn:microsoft.com/office/officeart/2005/8/layout/lProcess2"/>
    <dgm:cxn modelId="{F9075966-E477-4C5A-B1F2-AEE03F0044F1}" type="presParOf" srcId="{A51254D8-E402-436E-B493-154EFD56F52B}" destId="{2B387016-1B5D-452E-B7CC-64D54F378BD6}" srcOrd="3" destOrd="0" presId="urn:microsoft.com/office/officeart/2005/8/layout/lProcess2"/>
    <dgm:cxn modelId="{B3A135C6-B6D8-49E4-B65F-F79627359DFD}" type="presParOf" srcId="{A51254D8-E402-436E-B493-154EFD56F52B}" destId="{79AECF4C-A0D0-4DF5-8AAB-214182644FE3}" srcOrd="4" destOrd="0" presId="urn:microsoft.com/office/officeart/2005/8/layout/lProcess2"/>
    <dgm:cxn modelId="{EE18E39A-BF1B-4B98-BAFB-69346C10A973}" type="presParOf" srcId="{4B69FF2D-7606-4C93-AE03-DD6DACC845B9}" destId="{B8069030-07E0-4572-99BA-4737446C42F5}" srcOrd="1" destOrd="0" presId="urn:microsoft.com/office/officeart/2005/8/layout/lProcess2"/>
    <dgm:cxn modelId="{776A3A00-E274-4616-A25C-E208BEBDDE38}" type="presParOf" srcId="{4B69FF2D-7606-4C93-AE03-DD6DACC845B9}" destId="{2D20A2F8-A1F3-4A43-A293-5063A76987CE}" srcOrd="2" destOrd="0" presId="urn:microsoft.com/office/officeart/2005/8/layout/lProcess2"/>
    <dgm:cxn modelId="{E427D4A4-4D30-4042-AFAF-50A7E5554C3C}" type="presParOf" srcId="{2D20A2F8-A1F3-4A43-A293-5063A76987CE}" destId="{F4ED064D-B337-4B09-9529-14498F26014F}" srcOrd="0" destOrd="0" presId="urn:microsoft.com/office/officeart/2005/8/layout/lProcess2"/>
    <dgm:cxn modelId="{A17917A5-8847-4EB7-8BA3-E446B3821FDC}" type="presParOf" srcId="{2D20A2F8-A1F3-4A43-A293-5063A76987CE}" destId="{6A557729-66C7-4729-9434-23A9537877C7}" srcOrd="1" destOrd="0" presId="urn:microsoft.com/office/officeart/2005/8/layout/lProcess2"/>
    <dgm:cxn modelId="{3FB16452-D35B-41D2-8F2A-4C24FBADB6DB}" type="presParOf" srcId="{2D20A2F8-A1F3-4A43-A293-5063A76987CE}" destId="{56F34773-08BE-4DFD-843C-0070878020A6}" srcOrd="2" destOrd="0" presId="urn:microsoft.com/office/officeart/2005/8/layout/lProcess2"/>
    <dgm:cxn modelId="{93BD7978-3044-41A0-9A02-30B2BFDE93E8}" type="presParOf" srcId="{56F34773-08BE-4DFD-843C-0070878020A6}" destId="{7F5E934E-C119-487B-918D-875809B7C676}" srcOrd="0" destOrd="0" presId="urn:microsoft.com/office/officeart/2005/8/layout/lProcess2"/>
    <dgm:cxn modelId="{62A9C084-48A7-4142-B87E-2030C95A7168}" type="presParOf" srcId="{7F5E934E-C119-487B-918D-875809B7C676}" destId="{F1153A8B-B61B-4803-B8FD-6F40014E40F0}" srcOrd="0" destOrd="0" presId="urn:microsoft.com/office/officeart/2005/8/layout/lProcess2"/>
    <dgm:cxn modelId="{11C06E90-21AE-40B1-AEB0-8F9F9469072D}" type="presParOf" srcId="{7F5E934E-C119-487B-918D-875809B7C676}" destId="{0B6A5A6A-7102-4F71-B384-CD0854F75988}" srcOrd="1" destOrd="0" presId="urn:microsoft.com/office/officeart/2005/8/layout/lProcess2"/>
    <dgm:cxn modelId="{96A90269-7138-406E-8C6D-917AB089AF71}" type="presParOf" srcId="{7F5E934E-C119-487B-918D-875809B7C676}" destId="{8D27E2EE-0941-459B-8FAB-29FAF575577A}" srcOrd="2" destOrd="0" presId="urn:microsoft.com/office/officeart/2005/8/layout/lProcess2"/>
    <dgm:cxn modelId="{930364B2-B02A-4CD6-9A2F-64C50CC39367}" type="presParOf" srcId="{7F5E934E-C119-487B-918D-875809B7C676}" destId="{09533AD2-E667-4197-A958-42524244E3F0}" srcOrd="3" destOrd="0" presId="urn:microsoft.com/office/officeart/2005/8/layout/lProcess2"/>
    <dgm:cxn modelId="{8EBE7F28-11C1-4EF8-89C0-8EFA20306BBE}" type="presParOf" srcId="{7F5E934E-C119-487B-918D-875809B7C676}" destId="{02757585-C25B-4EEE-9914-64686588513D}"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F35E88-9FFB-4C02-9287-92D318AE7F3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370E08E7-8F09-4B02-983C-470E48CBC127}">
      <dgm:prSet/>
      <dgm:spPr/>
      <dgm:t>
        <a:bodyPr/>
        <a:lstStyle/>
        <a:p>
          <a:endParaRPr lang="zh-CN" dirty="0">
            <a:latin typeface="Times New Roman" panose="02020603050405020304" pitchFamily="18" charset="0"/>
            <a:cs typeface="Times New Roman" panose="02020603050405020304" pitchFamily="18" charset="0"/>
          </a:endParaRPr>
        </a:p>
      </dgm:t>
    </dgm:pt>
    <dgm:pt modelId="{5A955D6E-E8EF-4AD9-A83E-94FBC9B4C1D8}" type="parTrans" cxnId="{3453F9C5-6D36-4AC5-BFEA-42E9E56EDA07}">
      <dgm:prSet/>
      <dgm:spPr/>
      <dgm:t>
        <a:bodyPr/>
        <a:lstStyle/>
        <a:p>
          <a:endParaRPr lang="zh-CN" altLang="en-US"/>
        </a:p>
      </dgm:t>
    </dgm:pt>
    <dgm:pt modelId="{F543BC79-A56F-4E63-8EF1-471BE81D861A}" type="sibTrans" cxnId="{3453F9C5-6D36-4AC5-BFEA-42E9E56EDA07}">
      <dgm:prSet/>
      <dgm:spPr/>
      <dgm:t>
        <a:bodyPr/>
        <a:lstStyle/>
        <a:p>
          <a:endParaRPr lang="zh-CN" altLang="en-US"/>
        </a:p>
      </dgm:t>
    </dgm:pt>
    <dgm:pt modelId="{FB6CBB9D-3D60-4C41-BD08-8E1B68446F58}">
      <dgm:prSet custT="1"/>
      <dgm:spPr/>
      <dgm:t>
        <a:bodyPr/>
        <a:lstStyle/>
        <a:p>
          <a:endParaRPr lang="zh-CN" sz="1800" dirty="0">
            <a:solidFill>
              <a:schemeClr val="tx1"/>
            </a:solidFill>
            <a:latin typeface="黑体" panose="02010609060101010101" pitchFamily="49" charset="-122"/>
            <a:ea typeface="黑体" panose="02010609060101010101" pitchFamily="49" charset="-122"/>
          </a:endParaRPr>
        </a:p>
      </dgm:t>
    </dgm:pt>
    <dgm:pt modelId="{1DE3123B-ED2C-42B3-920F-1D3F69D85685}" type="parTrans" cxnId="{B566A970-0873-41C2-BAC9-5805ACBCBA6B}">
      <dgm:prSet/>
      <dgm:spPr/>
      <dgm:t>
        <a:bodyPr/>
        <a:lstStyle/>
        <a:p>
          <a:endParaRPr lang="zh-CN" altLang="en-US"/>
        </a:p>
      </dgm:t>
    </dgm:pt>
    <dgm:pt modelId="{0F4E5B6B-738A-4F25-BC35-B885C7D2C997}" type="sibTrans" cxnId="{B566A970-0873-41C2-BAC9-5805ACBCBA6B}">
      <dgm:prSet/>
      <dgm:spPr/>
      <dgm:t>
        <a:bodyPr/>
        <a:lstStyle/>
        <a:p>
          <a:endParaRPr lang="zh-CN" altLang="en-US"/>
        </a:p>
      </dgm:t>
    </dgm:pt>
    <dgm:pt modelId="{188B39E5-BC69-468A-8054-DBDBACBA60FD}">
      <dgm:prSet custT="1"/>
      <dgm:spPr/>
      <dgm:t>
        <a:bodyPr/>
        <a:lstStyle/>
        <a:p>
          <a:pPr marL="0" lvl="0" defTabSz="533400">
            <a:lnSpc>
              <a:spcPct val="90000"/>
            </a:lnSpc>
            <a:spcBef>
              <a:spcPct val="0"/>
            </a:spcBef>
            <a:spcAft>
              <a:spcPct val="35000"/>
            </a:spcAft>
            <a:buNone/>
          </a:pPr>
          <a:endParaRPr lang="zh-CN" sz="1800" dirty="0">
            <a:solidFill>
              <a:schemeClr val="tx1"/>
            </a:solidFill>
            <a:latin typeface="黑体" panose="02010609060101010101" pitchFamily="49" charset="-122"/>
            <a:ea typeface="黑体" panose="02010609060101010101" pitchFamily="49" charset="-122"/>
          </a:endParaRPr>
        </a:p>
      </dgm:t>
    </dgm:pt>
    <dgm:pt modelId="{EFF8C036-47F0-4A7C-B108-DE93FFC60792}" type="parTrans" cxnId="{D9B6C516-75B8-4344-A34E-D2D47DA5194D}">
      <dgm:prSet/>
      <dgm:spPr/>
      <dgm:t>
        <a:bodyPr/>
        <a:lstStyle/>
        <a:p>
          <a:endParaRPr lang="zh-CN" altLang="en-US"/>
        </a:p>
      </dgm:t>
    </dgm:pt>
    <dgm:pt modelId="{E7783448-66BA-4830-B9C8-44F827CEDF57}" type="sibTrans" cxnId="{D9B6C516-75B8-4344-A34E-D2D47DA5194D}">
      <dgm:prSet/>
      <dgm:spPr/>
      <dgm:t>
        <a:bodyPr/>
        <a:lstStyle/>
        <a:p>
          <a:endParaRPr lang="zh-CN" altLang="en-US"/>
        </a:p>
      </dgm:t>
    </dgm:pt>
    <dgm:pt modelId="{797C6286-6658-47CF-9A24-5058F6B262EC}">
      <dgm:prSet/>
      <dgm:spPr/>
      <dgm:t>
        <a:bodyPr/>
        <a:lstStyle/>
        <a:p>
          <a:pPr marL="0">
            <a:buClrTx/>
            <a:buSzTx/>
            <a:buFontTx/>
            <a:buNone/>
          </a:pPr>
          <a:r>
            <a:rPr kumimoji="1" lang="zh-CN" altLang="zh-CN" dirty="0">
              <a:solidFill>
                <a:schemeClr val="tx1"/>
              </a:solidFill>
              <a:latin typeface="黑体" panose="02010609060101010101" pitchFamily="49" charset="-122"/>
              <a:ea typeface="黑体" panose="02010609060101010101" pitchFamily="49" charset="-122"/>
            </a:rPr>
            <a:t>部分</a:t>
          </a:r>
          <a:r>
            <a:rPr kumimoji="1" lang="en-US" altLang="zh-CN" dirty="0">
              <a:solidFill>
                <a:schemeClr val="tx1"/>
              </a:solidFill>
              <a:latin typeface="Symbol" panose="05050102010706020507" pitchFamily="18" charset="2"/>
              <a:ea typeface="黑体" panose="02010609060101010101" pitchFamily="49" charset="-122"/>
            </a:rPr>
            <a:t>g</a:t>
          </a:r>
          <a:r>
            <a:rPr kumimoji="1" lang="zh-CN" altLang="zh-CN" dirty="0">
              <a:solidFill>
                <a:schemeClr val="tx1"/>
              </a:solidFill>
              <a:latin typeface="黑体" panose="02010609060101010101" pitchFamily="49" charset="-122"/>
              <a:ea typeface="黑体" panose="02010609060101010101" pitchFamily="49" charset="-122"/>
            </a:rPr>
            <a:t>和</a:t>
          </a:r>
          <a:r>
            <a:rPr kumimoji="1" lang="en-US" altLang="zh-CN" dirty="0">
              <a:solidFill>
                <a:schemeClr val="tx1"/>
              </a:solidFill>
              <a:latin typeface="Symbol" panose="05050102010706020507" pitchFamily="18" charset="2"/>
              <a:ea typeface="黑体" panose="02010609060101010101" pitchFamily="49" charset="-122"/>
            </a:rPr>
            <a:t>e</a:t>
          </a:r>
          <a:r>
            <a:rPr kumimoji="1" lang="zh-CN" altLang="zh-CN" dirty="0">
              <a:solidFill>
                <a:schemeClr val="tx1"/>
              </a:solidFill>
              <a:latin typeface="黑体" panose="02010609060101010101" pitchFamily="49" charset="-122"/>
              <a:ea typeface="黑体" panose="02010609060101010101" pitchFamily="49" charset="-122"/>
            </a:rPr>
            <a:t>亚基共同形成穿过</a:t>
          </a:r>
          <a:r>
            <a:rPr kumimoji="1" lang="en-US" altLang="zh-CN" dirty="0">
              <a:solidFill>
                <a:schemeClr val="tx1"/>
              </a:solidFill>
              <a:latin typeface="Symbol" panose="05050102010706020507" pitchFamily="18" charset="2"/>
              <a:ea typeface="黑体" panose="02010609060101010101" pitchFamily="49" charset="-122"/>
            </a:rPr>
            <a:t>a</a:t>
          </a:r>
          <a:r>
            <a:rPr kumimoji="1" lang="en-US" altLang="zh-CN" baseline="-25000" dirty="0">
              <a:solidFill>
                <a:schemeClr val="tx1"/>
              </a:solidFill>
              <a:latin typeface="Symbol" panose="05050102010706020507" pitchFamily="18" charset="2"/>
              <a:ea typeface="黑体" panose="02010609060101010101" pitchFamily="49" charset="-122"/>
            </a:rPr>
            <a:t>3</a:t>
          </a:r>
          <a:r>
            <a:rPr kumimoji="1" lang="en-US" altLang="zh-CN" dirty="0">
              <a:solidFill>
                <a:schemeClr val="tx1"/>
              </a:solidFill>
              <a:latin typeface="Symbol" panose="05050102010706020507" pitchFamily="18" charset="2"/>
              <a:ea typeface="黑体" panose="02010609060101010101" pitchFamily="49" charset="-122"/>
            </a:rPr>
            <a:t>b</a:t>
          </a:r>
          <a:r>
            <a:rPr kumimoji="1" lang="en-US" altLang="zh-CN" baseline="-25000" dirty="0">
              <a:solidFill>
                <a:schemeClr val="tx1"/>
              </a:solidFill>
              <a:latin typeface="Symbol" panose="05050102010706020507" pitchFamily="18" charset="2"/>
              <a:ea typeface="黑体" panose="02010609060101010101" pitchFamily="49" charset="-122"/>
            </a:rPr>
            <a:t>3</a:t>
          </a:r>
          <a:r>
            <a:rPr kumimoji="1" lang="zh-CN" altLang="zh-CN" dirty="0">
              <a:solidFill>
                <a:schemeClr val="tx1"/>
              </a:solidFill>
              <a:latin typeface="黑体" panose="02010609060101010101" pitchFamily="49" charset="-122"/>
              <a:ea typeface="黑体" panose="02010609060101010101" pitchFamily="49" charset="-122"/>
            </a:rPr>
            <a:t>间中轴，</a:t>
          </a:r>
          <a:r>
            <a:rPr kumimoji="1" lang="en-US" altLang="zh-CN" dirty="0">
              <a:solidFill>
                <a:schemeClr val="tx1"/>
              </a:solidFill>
              <a:latin typeface="Symbol" panose="05050102010706020507" pitchFamily="18" charset="2"/>
              <a:ea typeface="黑体" panose="02010609060101010101" pitchFamily="49" charset="-122"/>
            </a:rPr>
            <a:t>g</a:t>
          </a:r>
          <a:r>
            <a:rPr kumimoji="1" lang="zh-CN" altLang="zh-CN" dirty="0">
              <a:solidFill>
                <a:schemeClr val="tx1"/>
              </a:solidFill>
              <a:latin typeface="黑体" panose="02010609060101010101" pitchFamily="49" charset="-122"/>
              <a:ea typeface="黑体" panose="02010609060101010101" pitchFamily="49" charset="-122"/>
            </a:rPr>
            <a:t>还与</a:t>
          </a:r>
          <a:r>
            <a:rPr kumimoji="1" lang="en-US" altLang="zh-CN" dirty="0">
              <a:solidFill>
                <a:schemeClr val="tx1"/>
              </a:solidFill>
              <a:latin typeface="黑体" panose="02010609060101010101" pitchFamily="49" charset="-122"/>
              <a:ea typeface="黑体" panose="02010609060101010101" pitchFamily="49" charset="-122"/>
            </a:rPr>
            <a:t>1</a:t>
          </a:r>
          <a:r>
            <a:rPr kumimoji="1" lang="zh-CN" altLang="zh-CN" dirty="0">
              <a:solidFill>
                <a:schemeClr val="tx1"/>
              </a:solidFill>
              <a:latin typeface="黑体" panose="02010609060101010101" pitchFamily="49" charset="-122"/>
              <a:ea typeface="黑体" panose="02010609060101010101" pitchFamily="49" charset="-122"/>
            </a:rPr>
            <a:t>个</a:t>
          </a:r>
          <a:r>
            <a:rPr kumimoji="1" lang="en-US" altLang="zh-CN" dirty="0">
              <a:solidFill>
                <a:schemeClr val="tx1"/>
              </a:solidFill>
              <a:latin typeface="黑体" panose="02010609060101010101" pitchFamily="49" charset="-122"/>
              <a:ea typeface="黑体" panose="02010609060101010101" pitchFamily="49" charset="-122"/>
            </a:rPr>
            <a:t>β</a:t>
          </a:r>
          <a:r>
            <a:rPr kumimoji="1" lang="zh-CN" altLang="zh-CN" dirty="0">
              <a:solidFill>
                <a:schemeClr val="tx1"/>
              </a:solidFill>
              <a:latin typeface="黑体" panose="02010609060101010101" pitchFamily="49" charset="-122"/>
              <a:ea typeface="黑体" panose="02010609060101010101" pitchFamily="49" charset="-122"/>
            </a:rPr>
            <a:t>亚基疏松结合作用，</a:t>
          </a:r>
          <a:r>
            <a:rPr kumimoji="1" lang="zh-CN" altLang="en-US" dirty="0">
              <a:solidFill>
                <a:schemeClr val="tx1"/>
              </a:solidFill>
              <a:latin typeface="黑体" panose="02010609060101010101" pitchFamily="49" charset="-122"/>
              <a:ea typeface="黑体" panose="02010609060101010101" pitchFamily="49" charset="-122"/>
            </a:rPr>
            <a:t>另一</a:t>
          </a:r>
          <a:r>
            <a:rPr kumimoji="1" lang="zh-CN" altLang="zh-CN" dirty="0">
              <a:solidFill>
                <a:schemeClr val="tx1"/>
              </a:solidFill>
              <a:latin typeface="黑体" panose="02010609060101010101" pitchFamily="49" charset="-122"/>
              <a:ea typeface="黑体" panose="02010609060101010101" pitchFamily="49" charset="-122"/>
            </a:rPr>
            <a:t>端与嵌入内膜的</a:t>
          </a:r>
          <a:r>
            <a:rPr kumimoji="1" lang="en-US" altLang="zh-CN" dirty="0">
              <a:solidFill>
                <a:schemeClr val="tx1"/>
              </a:solidFill>
              <a:latin typeface="黑体" panose="02010609060101010101" pitchFamily="49" charset="-122"/>
              <a:ea typeface="黑体" panose="02010609060101010101" pitchFamily="49" charset="-122"/>
            </a:rPr>
            <a:t>c</a:t>
          </a:r>
          <a:r>
            <a:rPr kumimoji="1" lang="zh-CN" altLang="zh-CN" dirty="0">
              <a:solidFill>
                <a:schemeClr val="tx1"/>
              </a:solidFill>
              <a:latin typeface="黑体" panose="02010609060101010101" pitchFamily="49" charset="-122"/>
              <a:ea typeface="黑体" panose="02010609060101010101" pitchFamily="49" charset="-122"/>
            </a:rPr>
            <a:t>亚基环紧密结合。</a:t>
          </a:r>
          <a:r>
            <a:rPr kumimoji="1" lang="en-US" altLang="zh-CN" dirty="0">
              <a:solidFill>
                <a:schemeClr val="tx1"/>
              </a:solidFill>
              <a:latin typeface="黑体" panose="02010609060101010101" pitchFamily="49" charset="-122"/>
              <a:ea typeface="黑体" panose="02010609060101010101" pitchFamily="49" charset="-122"/>
            </a:rPr>
            <a:t>c</a:t>
          </a:r>
          <a:r>
            <a:rPr kumimoji="1" lang="zh-CN" altLang="zh-CN" dirty="0">
              <a:solidFill>
                <a:schemeClr val="tx1"/>
              </a:solidFill>
              <a:latin typeface="黑体" panose="02010609060101010101" pitchFamily="49" charset="-122"/>
              <a:ea typeface="黑体" panose="02010609060101010101" pitchFamily="49" charset="-122"/>
            </a:rPr>
            <a:t>亚基环、</a:t>
          </a:r>
          <a:r>
            <a:rPr kumimoji="1" lang="en-US" altLang="zh-CN" dirty="0">
              <a:solidFill>
                <a:schemeClr val="tx1"/>
              </a:solidFill>
              <a:latin typeface="Symbol" panose="05050102010706020507" pitchFamily="18" charset="2"/>
              <a:ea typeface="黑体" panose="02010609060101010101" pitchFamily="49" charset="-122"/>
            </a:rPr>
            <a:t>g</a:t>
          </a:r>
          <a:r>
            <a:rPr kumimoji="1" lang="zh-CN" altLang="zh-CN" dirty="0">
              <a:solidFill>
                <a:schemeClr val="tx1"/>
              </a:solidFill>
              <a:latin typeface="黑体" panose="02010609060101010101" pitchFamily="49" charset="-122"/>
              <a:ea typeface="黑体" panose="02010609060101010101" pitchFamily="49" charset="-122"/>
            </a:rPr>
            <a:t>和</a:t>
          </a:r>
          <a:r>
            <a:rPr kumimoji="1" lang="en-US" altLang="zh-CN" dirty="0">
              <a:solidFill>
                <a:schemeClr val="tx1"/>
              </a:solidFill>
              <a:latin typeface="Symbol" panose="05050102010706020507" pitchFamily="18" charset="2"/>
              <a:ea typeface="黑体" panose="02010609060101010101" pitchFamily="49" charset="-122"/>
            </a:rPr>
            <a:t>e</a:t>
          </a:r>
          <a:r>
            <a:rPr kumimoji="1" lang="zh-CN" altLang="zh-CN" dirty="0">
              <a:solidFill>
                <a:schemeClr val="tx1"/>
              </a:solidFill>
              <a:latin typeface="黑体" panose="02010609060101010101" pitchFamily="49" charset="-122"/>
              <a:ea typeface="黑体" panose="02010609060101010101" pitchFamily="49" charset="-122"/>
            </a:rPr>
            <a:t>亚基组成转子部分 </a:t>
          </a:r>
          <a:endParaRPr lang="zh-CN" altLang="en-US" dirty="0"/>
        </a:p>
      </dgm:t>
    </dgm:pt>
    <dgm:pt modelId="{140BD711-07A9-4BA1-8EB7-36E1C0B05273}" type="parTrans" cxnId="{B5C86789-42DF-4143-A6D8-4364DAEB4353}">
      <dgm:prSet/>
      <dgm:spPr/>
      <dgm:t>
        <a:bodyPr/>
        <a:lstStyle/>
        <a:p>
          <a:endParaRPr lang="zh-CN" altLang="en-US"/>
        </a:p>
      </dgm:t>
    </dgm:pt>
    <dgm:pt modelId="{9A43E216-EB71-45A3-8910-E241CDD13339}" type="sibTrans" cxnId="{B5C86789-42DF-4143-A6D8-4364DAEB4353}">
      <dgm:prSet/>
      <dgm:spPr/>
      <dgm:t>
        <a:bodyPr/>
        <a:lstStyle/>
        <a:p>
          <a:endParaRPr lang="zh-CN" altLang="en-US"/>
        </a:p>
      </dgm:t>
    </dgm:pt>
    <dgm:pt modelId="{BA69C660-B033-40B7-9A99-DAE4DB899BA8}">
      <dgm:prSet/>
      <dgm:spPr/>
      <dgm:t>
        <a:bodyPr/>
        <a:lstStyle/>
        <a:p>
          <a:pPr marL="0">
            <a:buFontTx/>
            <a:buNone/>
          </a:pPr>
          <a:r>
            <a:rPr kumimoji="1" lang="en-US" altLang="zh-CN" dirty="0">
              <a:solidFill>
                <a:schemeClr val="tx1"/>
              </a:solidFill>
              <a:latin typeface="黑体" panose="02010609060101010101" pitchFamily="49" charset="-122"/>
              <a:ea typeface="黑体" panose="02010609060101010101" pitchFamily="49" charset="-122"/>
            </a:rPr>
            <a:t>F</a:t>
          </a:r>
          <a:r>
            <a:rPr kumimoji="1" lang="en-US" altLang="zh-CN" baseline="-25000" dirty="0">
              <a:solidFill>
                <a:schemeClr val="tx1"/>
              </a:solidFill>
              <a:latin typeface="黑体" panose="02010609060101010101" pitchFamily="49" charset="-122"/>
              <a:ea typeface="黑体" panose="02010609060101010101" pitchFamily="49" charset="-122"/>
            </a:rPr>
            <a:t>O</a:t>
          </a:r>
          <a:r>
            <a:rPr kumimoji="1" lang="zh-CN" altLang="zh-CN" dirty="0">
              <a:solidFill>
                <a:schemeClr val="tx1"/>
              </a:solidFill>
              <a:latin typeface="黑体" panose="02010609060101010101" pitchFamily="49" charset="-122"/>
              <a:ea typeface="黑体" panose="02010609060101010101" pitchFamily="49" charset="-122"/>
            </a:rPr>
            <a:t>的</a:t>
          </a:r>
          <a:r>
            <a:rPr kumimoji="1" lang="en-US" altLang="zh-CN" dirty="0">
              <a:solidFill>
                <a:schemeClr val="tx1"/>
              </a:solidFill>
              <a:latin typeface="黑体" panose="02010609060101010101" pitchFamily="49" charset="-122"/>
              <a:ea typeface="黑体" panose="02010609060101010101" pitchFamily="49" charset="-122"/>
            </a:rPr>
            <a:t>2</a:t>
          </a:r>
          <a:r>
            <a:rPr kumimoji="1" lang="zh-CN" altLang="zh-CN" dirty="0">
              <a:solidFill>
                <a:schemeClr val="tx1"/>
              </a:solidFill>
              <a:latin typeface="黑体" panose="02010609060101010101" pitchFamily="49" charset="-122"/>
              <a:ea typeface="黑体" panose="02010609060101010101" pitchFamily="49" charset="-122"/>
            </a:rPr>
            <a:t>个</a:t>
          </a:r>
          <a:r>
            <a:rPr kumimoji="1" lang="en-US" altLang="zh-CN" dirty="0">
              <a:solidFill>
                <a:schemeClr val="tx1"/>
              </a:solidFill>
              <a:latin typeface="黑体" panose="02010609060101010101" pitchFamily="49" charset="-122"/>
              <a:ea typeface="黑体" panose="02010609060101010101" pitchFamily="49" charset="-122"/>
            </a:rPr>
            <a:t>b</a:t>
          </a:r>
          <a:r>
            <a:rPr kumimoji="1" lang="zh-CN" altLang="zh-CN" dirty="0">
              <a:solidFill>
                <a:schemeClr val="tx1"/>
              </a:solidFill>
              <a:latin typeface="黑体" panose="02010609060101010101" pitchFamily="49" charset="-122"/>
              <a:ea typeface="黑体" panose="02010609060101010101" pitchFamily="49" charset="-122"/>
            </a:rPr>
            <a:t>亚基一端锚定</a:t>
          </a:r>
          <a:r>
            <a:rPr kumimoji="1" lang="en-US" altLang="zh-CN" dirty="0">
              <a:solidFill>
                <a:schemeClr val="tx1"/>
              </a:solidFill>
              <a:latin typeface="黑体" panose="02010609060101010101" pitchFamily="49" charset="-122"/>
              <a:ea typeface="黑体" panose="02010609060101010101" pitchFamily="49" charset="-122"/>
            </a:rPr>
            <a:t>a</a:t>
          </a:r>
          <a:r>
            <a:rPr kumimoji="1" lang="zh-CN" altLang="zh-CN" dirty="0">
              <a:solidFill>
                <a:schemeClr val="tx1"/>
              </a:solidFill>
              <a:latin typeface="黑体" panose="02010609060101010101" pitchFamily="49" charset="-122"/>
              <a:ea typeface="黑体" panose="02010609060101010101" pitchFamily="49" charset="-122"/>
            </a:rPr>
            <a:t>亚基，另一端通过</a:t>
          </a:r>
          <a:r>
            <a:rPr kumimoji="1" lang="en-US" altLang="zh-CN" dirty="0">
              <a:solidFill>
                <a:schemeClr val="tx1"/>
              </a:solidFill>
              <a:latin typeface="黑体" panose="02010609060101010101" pitchFamily="49" charset="-122"/>
              <a:ea typeface="黑体" panose="02010609060101010101" pitchFamily="49" charset="-122"/>
            </a:rPr>
            <a:t>F</a:t>
          </a:r>
          <a:r>
            <a:rPr kumimoji="1" lang="en-US" altLang="zh-CN" baseline="-25000" dirty="0">
              <a:solidFill>
                <a:schemeClr val="tx1"/>
              </a:solidFill>
              <a:latin typeface="黑体" panose="02010609060101010101" pitchFamily="49" charset="-122"/>
              <a:ea typeface="黑体" panose="02010609060101010101" pitchFamily="49" charset="-122"/>
            </a:rPr>
            <a:t>1</a:t>
          </a:r>
          <a:r>
            <a:rPr kumimoji="1" lang="zh-CN" altLang="zh-CN" dirty="0">
              <a:solidFill>
                <a:schemeClr val="tx1"/>
              </a:solidFill>
              <a:latin typeface="黑体" panose="02010609060101010101" pitchFamily="49" charset="-122"/>
              <a:ea typeface="黑体" panose="02010609060101010101" pitchFamily="49" charset="-122"/>
            </a:rPr>
            <a:t>的</a:t>
          </a:r>
          <a:r>
            <a:rPr kumimoji="1" lang="en-US" altLang="zh-CN" dirty="0">
              <a:solidFill>
                <a:schemeClr val="tx1"/>
              </a:solidFill>
              <a:latin typeface="Symbol" panose="05050102010706020507" pitchFamily="18" charset="2"/>
              <a:ea typeface="黑体" panose="02010609060101010101" pitchFamily="49" charset="-122"/>
            </a:rPr>
            <a:t>d</a:t>
          </a:r>
          <a:r>
            <a:rPr kumimoji="1" lang="zh-CN" altLang="en-US" dirty="0">
              <a:solidFill>
                <a:schemeClr val="tx1"/>
              </a:solidFill>
              <a:latin typeface="Symbol" panose="05050102010706020507" pitchFamily="18" charset="2"/>
              <a:ea typeface="黑体" panose="02010609060101010101" pitchFamily="49" charset="-122"/>
            </a:rPr>
            <a:t>亚基与</a:t>
          </a:r>
          <a:r>
            <a:rPr kumimoji="1" lang="en-US" altLang="zh-CN" dirty="0">
              <a:solidFill>
                <a:schemeClr val="tx1"/>
              </a:solidFill>
              <a:latin typeface="Symbol" panose="05050102010706020507" pitchFamily="18" charset="2"/>
              <a:ea typeface="黑体" panose="02010609060101010101" pitchFamily="49" charset="-122"/>
            </a:rPr>
            <a:t>a</a:t>
          </a:r>
          <a:r>
            <a:rPr kumimoji="1" lang="en-US" altLang="zh-CN" baseline="-25000" dirty="0">
              <a:solidFill>
                <a:schemeClr val="tx1"/>
              </a:solidFill>
              <a:latin typeface="Symbol" panose="05050102010706020507" pitchFamily="18" charset="2"/>
              <a:ea typeface="黑体" panose="02010609060101010101" pitchFamily="49" charset="-122"/>
            </a:rPr>
            <a:t>3</a:t>
          </a:r>
          <a:r>
            <a:rPr kumimoji="1" lang="en-US" altLang="zh-CN" dirty="0">
              <a:solidFill>
                <a:schemeClr val="tx1"/>
              </a:solidFill>
              <a:latin typeface="Symbol" panose="05050102010706020507" pitchFamily="18" charset="2"/>
              <a:ea typeface="黑体" panose="02010609060101010101" pitchFamily="49" charset="-122"/>
            </a:rPr>
            <a:t>b</a:t>
          </a:r>
          <a:r>
            <a:rPr kumimoji="1" lang="en-US" altLang="zh-CN" baseline="-25000" dirty="0">
              <a:solidFill>
                <a:schemeClr val="tx1"/>
              </a:solidFill>
              <a:latin typeface="Symbol" panose="05050102010706020507" pitchFamily="18" charset="2"/>
              <a:ea typeface="黑体" panose="02010609060101010101" pitchFamily="49" charset="-122"/>
            </a:rPr>
            <a:t>3</a:t>
          </a:r>
          <a:r>
            <a:rPr kumimoji="1" lang="zh-CN" altLang="en-US" baseline="0" dirty="0">
              <a:solidFill>
                <a:schemeClr val="tx1"/>
              </a:solidFill>
              <a:latin typeface="Symbol" panose="05050102010706020507" pitchFamily="18" charset="2"/>
              <a:ea typeface="黑体" panose="02010609060101010101" pitchFamily="49" charset="-122"/>
            </a:rPr>
            <a:t>亚基</a:t>
          </a:r>
          <a:r>
            <a:rPr kumimoji="1" lang="zh-CN" altLang="zh-CN" dirty="0">
              <a:solidFill>
                <a:schemeClr val="tx1"/>
              </a:solidFill>
              <a:latin typeface="黑体" panose="02010609060101010101" pitchFamily="49" charset="-122"/>
              <a:ea typeface="黑体" panose="02010609060101010101" pitchFamily="49" charset="-122"/>
            </a:rPr>
            <a:t>稳固结合，使</a:t>
          </a:r>
          <a:r>
            <a:rPr kumimoji="1" lang="en-US" altLang="zh-CN" dirty="0">
              <a:solidFill>
                <a:schemeClr val="tx1"/>
              </a:solidFill>
              <a:latin typeface="黑体" panose="02010609060101010101" pitchFamily="49" charset="-122"/>
              <a:ea typeface="黑体" panose="02010609060101010101" pitchFamily="49" charset="-122"/>
            </a:rPr>
            <a:t>a</a:t>
          </a:r>
          <a:r>
            <a:rPr kumimoji="1" lang="zh-CN" altLang="zh-CN" dirty="0">
              <a:solidFill>
                <a:schemeClr val="tx1"/>
              </a:solidFill>
              <a:latin typeface="黑体" panose="02010609060101010101" pitchFamily="49" charset="-122"/>
              <a:ea typeface="黑体" panose="02010609060101010101" pitchFamily="49" charset="-122"/>
            </a:rPr>
            <a:t>、</a:t>
          </a:r>
          <a:r>
            <a:rPr kumimoji="1" lang="en-US" altLang="zh-CN" dirty="0">
              <a:solidFill>
                <a:schemeClr val="tx1"/>
              </a:solidFill>
              <a:latin typeface="黑体" panose="02010609060101010101" pitchFamily="49" charset="-122"/>
              <a:ea typeface="黑体" panose="02010609060101010101" pitchFamily="49" charset="-122"/>
            </a:rPr>
            <a:t>b</a:t>
          </a:r>
          <a:r>
            <a:rPr kumimoji="1" lang="en-US" altLang="zh-CN" baseline="-25000" dirty="0">
              <a:solidFill>
                <a:schemeClr val="tx1"/>
              </a:solidFill>
              <a:latin typeface="黑体" panose="02010609060101010101" pitchFamily="49" charset="-122"/>
              <a:ea typeface="黑体" panose="02010609060101010101" pitchFamily="49" charset="-122"/>
            </a:rPr>
            <a:t>2</a:t>
          </a:r>
          <a:r>
            <a:rPr kumimoji="1" lang="zh-CN" altLang="zh-CN" dirty="0">
              <a:solidFill>
                <a:schemeClr val="tx1"/>
              </a:solidFill>
              <a:latin typeface="黑体" panose="02010609060101010101" pitchFamily="49" charset="-122"/>
              <a:ea typeface="黑体" panose="02010609060101010101" pitchFamily="49" charset="-122"/>
            </a:rPr>
            <a:t>和</a:t>
          </a:r>
          <a:r>
            <a:rPr kumimoji="1" lang="en-US" altLang="zh-CN" dirty="0">
              <a:solidFill>
                <a:schemeClr val="tx1"/>
              </a:solidFill>
              <a:latin typeface="Symbol" panose="05050102010706020507" pitchFamily="18" charset="2"/>
              <a:ea typeface="黑体" panose="02010609060101010101" pitchFamily="49" charset="-122"/>
            </a:rPr>
            <a:t>a</a:t>
          </a:r>
          <a:r>
            <a:rPr kumimoji="1" lang="en-US" altLang="zh-CN" baseline="-25000" dirty="0">
              <a:solidFill>
                <a:schemeClr val="tx1"/>
              </a:solidFill>
              <a:latin typeface="Symbol" panose="05050102010706020507" pitchFamily="18" charset="2"/>
              <a:ea typeface="黑体" panose="02010609060101010101" pitchFamily="49" charset="-122"/>
            </a:rPr>
            <a:t>3</a:t>
          </a:r>
          <a:r>
            <a:rPr kumimoji="1" lang="en-US" altLang="zh-CN" dirty="0">
              <a:solidFill>
                <a:schemeClr val="tx1"/>
              </a:solidFill>
              <a:latin typeface="Symbol" panose="05050102010706020507" pitchFamily="18" charset="2"/>
              <a:ea typeface="黑体" panose="02010609060101010101" pitchFamily="49" charset="-122"/>
            </a:rPr>
            <a:t>b</a:t>
          </a:r>
          <a:r>
            <a:rPr kumimoji="1" lang="en-US" altLang="zh-CN" baseline="-25000" dirty="0">
              <a:solidFill>
                <a:schemeClr val="tx1"/>
              </a:solidFill>
              <a:latin typeface="Symbol" panose="05050102010706020507" pitchFamily="18" charset="2"/>
              <a:ea typeface="黑体" panose="02010609060101010101" pitchFamily="49" charset="-122"/>
            </a:rPr>
            <a:t>3</a:t>
          </a:r>
          <a:r>
            <a:rPr kumimoji="1" lang="zh-CN" altLang="zh-CN" dirty="0">
              <a:solidFill>
                <a:schemeClr val="tx1"/>
              </a:solidFill>
              <a:latin typeface="黑体" panose="02010609060101010101" pitchFamily="49" charset="-122"/>
              <a:ea typeface="黑体" panose="02010609060101010101" pitchFamily="49" charset="-122"/>
            </a:rPr>
            <a:t>、</a:t>
          </a:r>
          <a:r>
            <a:rPr kumimoji="1" lang="en-US" altLang="zh-CN" dirty="0">
              <a:solidFill>
                <a:schemeClr val="tx1"/>
              </a:solidFill>
              <a:latin typeface="Symbol" panose="05050102010706020507" pitchFamily="18" charset="2"/>
              <a:ea typeface="黑体" panose="02010609060101010101" pitchFamily="49" charset="-122"/>
            </a:rPr>
            <a:t>d</a:t>
          </a:r>
          <a:r>
            <a:rPr kumimoji="1" lang="zh-CN" altLang="zh-CN" dirty="0">
              <a:solidFill>
                <a:schemeClr val="tx1"/>
              </a:solidFill>
              <a:latin typeface="黑体" panose="02010609060101010101" pitchFamily="49" charset="-122"/>
              <a:ea typeface="黑体" panose="02010609060101010101" pitchFamily="49" charset="-122"/>
            </a:rPr>
            <a:t>亚基组成稳定的定子部分</a:t>
          </a:r>
          <a:endParaRPr lang="zh-CN" altLang="en-US" dirty="0"/>
        </a:p>
      </dgm:t>
    </dgm:pt>
    <dgm:pt modelId="{FBF44E86-BB67-4D0D-AA0C-E8C1BE2820B3}" type="parTrans" cxnId="{A587A1FF-11CF-4C12-A562-4B931C9EA2B4}">
      <dgm:prSet/>
      <dgm:spPr/>
      <dgm:t>
        <a:bodyPr/>
        <a:lstStyle/>
        <a:p>
          <a:endParaRPr lang="zh-CN" altLang="en-US"/>
        </a:p>
      </dgm:t>
    </dgm:pt>
    <dgm:pt modelId="{4AA8A38F-BF03-4CAE-95C5-2D4FA3E7A725}" type="sibTrans" cxnId="{A587A1FF-11CF-4C12-A562-4B931C9EA2B4}">
      <dgm:prSet/>
      <dgm:spPr/>
      <dgm:t>
        <a:bodyPr/>
        <a:lstStyle/>
        <a:p>
          <a:endParaRPr lang="zh-CN" altLang="en-US"/>
        </a:p>
      </dgm:t>
    </dgm:pt>
    <dgm:pt modelId="{3D66376E-6223-4911-A0D4-DC25BA195FD3}">
      <dgm:prSet/>
      <dgm:spPr/>
      <dgm:t>
        <a:bodyPr/>
        <a:lstStyle/>
        <a:p>
          <a:pPr marL="0">
            <a:buFontTx/>
            <a:buNone/>
          </a:pPr>
          <a:r>
            <a:rPr kumimoji="1" lang="zh-CN"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质子顺梯度向基质回流时，转子部分相对定子部分旋转，使</a:t>
          </a:r>
          <a:r>
            <a:rPr kumimoji="1" lang="en-US"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ATP</a:t>
          </a:r>
          <a:r>
            <a:rPr kumimoji="1" lang="zh-CN"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合酶利用释放的能量合成</a:t>
          </a:r>
          <a:r>
            <a:rPr kumimoji="1" lang="en-US"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ATP</a:t>
          </a:r>
          <a:endParaRPr lang="zh-CN" altLang="en-US" dirty="0"/>
        </a:p>
      </dgm:t>
    </dgm:pt>
    <dgm:pt modelId="{3F9AB874-7B09-4235-B34D-C35A7CDCC264}" type="parTrans" cxnId="{CAEEA9B0-19E2-4949-86C9-D8538C168997}">
      <dgm:prSet/>
      <dgm:spPr/>
      <dgm:t>
        <a:bodyPr/>
        <a:lstStyle/>
        <a:p>
          <a:endParaRPr lang="zh-CN" altLang="en-US"/>
        </a:p>
      </dgm:t>
    </dgm:pt>
    <dgm:pt modelId="{99D9E721-EAC4-4B57-8318-0FBBDA602C7A}" type="sibTrans" cxnId="{CAEEA9B0-19E2-4949-86C9-D8538C168997}">
      <dgm:prSet/>
      <dgm:spPr/>
      <dgm:t>
        <a:bodyPr/>
        <a:lstStyle/>
        <a:p>
          <a:endParaRPr lang="zh-CN" altLang="en-US"/>
        </a:p>
      </dgm:t>
    </dgm:pt>
    <dgm:pt modelId="{D8BF1C26-5473-44CC-B220-830F8C64E00C}" type="pres">
      <dgm:prSet presAssocID="{17F35E88-9FFB-4C02-9287-92D318AE7F33}" presName="linearFlow" presStyleCnt="0">
        <dgm:presLayoutVars>
          <dgm:dir/>
          <dgm:animLvl val="lvl"/>
          <dgm:resizeHandles val="exact"/>
        </dgm:presLayoutVars>
      </dgm:prSet>
      <dgm:spPr/>
    </dgm:pt>
    <dgm:pt modelId="{05E28A90-E1EE-49AB-83A1-7F779509ECEF}" type="pres">
      <dgm:prSet presAssocID="{370E08E7-8F09-4B02-983C-470E48CBC127}" presName="composite" presStyleCnt="0"/>
      <dgm:spPr/>
    </dgm:pt>
    <dgm:pt modelId="{F9D87092-7A43-4AD9-BF81-9093A4AB7DAA}" type="pres">
      <dgm:prSet presAssocID="{370E08E7-8F09-4B02-983C-470E48CBC127}" presName="parentText" presStyleLbl="alignNode1" presStyleIdx="0" presStyleCnt="3" custScaleX="88941" custScaleY="81017" custLinFactNeighborY="3325">
        <dgm:presLayoutVars>
          <dgm:chMax val="1"/>
          <dgm:bulletEnabled val="1"/>
        </dgm:presLayoutVars>
      </dgm:prSet>
      <dgm:spPr/>
    </dgm:pt>
    <dgm:pt modelId="{8AF70836-1CDD-411D-94E5-95BCC9D17E9C}" type="pres">
      <dgm:prSet presAssocID="{370E08E7-8F09-4B02-983C-470E48CBC127}" presName="descendantText" presStyleLbl="alignAcc1" presStyleIdx="0" presStyleCnt="3" custScaleY="73389" custLinFactNeighborX="-2515" custLinFactNeighborY="-5614">
        <dgm:presLayoutVars>
          <dgm:bulletEnabled val="1"/>
        </dgm:presLayoutVars>
      </dgm:prSet>
      <dgm:spPr/>
    </dgm:pt>
    <dgm:pt modelId="{65C38F53-F586-4A19-9B85-AEEB7CC71050}" type="pres">
      <dgm:prSet presAssocID="{F543BC79-A56F-4E63-8EF1-471BE81D861A}" presName="sp" presStyleCnt="0"/>
      <dgm:spPr/>
    </dgm:pt>
    <dgm:pt modelId="{A86A219A-B745-45C8-8A65-7F33E122CAD5}" type="pres">
      <dgm:prSet presAssocID="{FB6CBB9D-3D60-4C41-BD08-8E1B68446F58}" presName="composite" presStyleCnt="0"/>
      <dgm:spPr/>
    </dgm:pt>
    <dgm:pt modelId="{2216C117-DD22-49B6-89E4-7F125C2E6A12}" type="pres">
      <dgm:prSet presAssocID="{FB6CBB9D-3D60-4C41-BD08-8E1B68446F58}" presName="parentText" presStyleLbl="alignNode1" presStyleIdx="1" presStyleCnt="3" custScaleX="90876" custScaleY="81662" custLinFactNeighborY="3676">
        <dgm:presLayoutVars>
          <dgm:chMax val="1"/>
          <dgm:bulletEnabled val="1"/>
        </dgm:presLayoutVars>
      </dgm:prSet>
      <dgm:spPr/>
    </dgm:pt>
    <dgm:pt modelId="{E4B28716-B98E-4A68-9AEA-469A78E1C8B0}" type="pres">
      <dgm:prSet presAssocID="{FB6CBB9D-3D60-4C41-BD08-8E1B68446F58}" presName="descendantText" presStyleLbl="alignAcc1" presStyleIdx="1" presStyleCnt="3" custScaleY="79553" custLinFactNeighborX="-2169" custLinFactNeighborY="-6035">
        <dgm:presLayoutVars>
          <dgm:bulletEnabled val="1"/>
        </dgm:presLayoutVars>
      </dgm:prSet>
      <dgm:spPr/>
    </dgm:pt>
    <dgm:pt modelId="{28854954-10FA-4D55-A70B-FE77E4A3031B}" type="pres">
      <dgm:prSet presAssocID="{0F4E5B6B-738A-4F25-BC35-B885C7D2C997}" presName="sp" presStyleCnt="0"/>
      <dgm:spPr/>
    </dgm:pt>
    <dgm:pt modelId="{A310C853-C8DC-4516-B7F5-E86AD5E6F90E}" type="pres">
      <dgm:prSet presAssocID="{188B39E5-BC69-468A-8054-DBDBACBA60FD}" presName="composite" presStyleCnt="0"/>
      <dgm:spPr/>
    </dgm:pt>
    <dgm:pt modelId="{45899805-E6AC-43FE-8530-5F45FEB2E4ED}" type="pres">
      <dgm:prSet presAssocID="{188B39E5-BC69-468A-8054-DBDBACBA60FD}" presName="parentText" presStyleLbl="alignNode1" presStyleIdx="2" presStyleCnt="3" custScaleX="88807" custScaleY="81667" custLinFactNeighborY="12388">
        <dgm:presLayoutVars>
          <dgm:chMax val="1"/>
          <dgm:bulletEnabled val="1"/>
        </dgm:presLayoutVars>
      </dgm:prSet>
      <dgm:spPr/>
    </dgm:pt>
    <dgm:pt modelId="{6E50E564-51D4-4584-BA62-C4BECC8B04EF}" type="pres">
      <dgm:prSet presAssocID="{188B39E5-BC69-468A-8054-DBDBACBA60FD}" presName="descendantText" presStyleLbl="alignAcc1" presStyleIdx="2" presStyleCnt="3" custScaleX="99092" custScaleY="82905" custLinFactNeighborX="-2986" custLinFactNeighborY="-6029">
        <dgm:presLayoutVars>
          <dgm:bulletEnabled val="1"/>
        </dgm:presLayoutVars>
      </dgm:prSet>
      <dgm:spPr/>
    </dgm:pt>
  </dgm:ptLst>
  <dgm:cxnLst>
    <dgm:cxn modelId="{F4FE9E01-7AA8-45E9-83FC-E271F2C16FA2}" type="presOf" srcId="{797C6286-6658-47CF-9A24-5058F6B262EC}" destId="{E4B28716-B98E-4A68-9AEA-469A78E1C8B0}" srcOrd="0" destOrd="0" presId="urn:microsoft.com/office/officeart/2005/8/layout/chevron2"/>
    <dgm:cxn modelId="{DC3C0D04-DB59-48DD-8612-10E2177DBEE8}" type="presOf" srcId="{BA69C660-B033-40B7-9A99-DAE4DB899BA8}" destId="{8AF70836-1CDD-411D-94E5-95BCC9D17E9C}" srcOrd="0" destOrd="0" presId="urn:microsoft.com/office/officeart/2005/8/layout/chevron2"/>
    <dgm:cxn modelId="{9A092F06-5D80-44E3-BA7C-0D733523B4DF}" type="presOf" srcId="{FB6CBB9D-3D60-4C41-BD08-8E1B68446F58}" destId="{2216C117-DD22-49B6-89E4-7F125C2E6A12}" srcOrd="0" destOrd="0" presId="urn:microsoft.com/office/officeart/2005/8/layout/chevron2"/>
    <dgm:cxn modelId="{E9969716-A816-48E5-AC9C-6092B223ECD7}" type="presOf" srcId="{370E08E7-8F09-4B02-983C-470E48CBC127}" destId="{F9D87092-7A43-4AD9-BF81-9093A4AB7DAA}" srcOrd="0" destOrd="0" presId="urn:microsoft.com/office/officeart/2005/8/layout/chevron2"/>
    <dgm:cxn modelId="{D9B6C516-75B8-4344-A34E-D2D47DA5194D}" srcId="{17F35E88-9FFB-4C02-9287-92D318AE7F33}" destId="{188B39E5-BC69-468A-8054-DBDBACBA60FD}" srcOrd="2" destOrd="0" parTransId="{EFF8C036-47F0-4A7C-B108-DE93FFC60792}" sibTransId="{E7783448-66BA-4830-B9C8-44F827CEDF57}"/>
    <dgm:cxn modelId="{25125C35-6639-4998-90E1-B08DD76AD9EC}" type="presOf" srcId="{17F35E88-9FFB-4C02-9287-92D318AE7F33}" destId="{D8BF1C26-5473-44CC-B220-830F8C64E00C}" srcOrd="0" destOrd="0" presId="urn:microsoft.com/office/officeart/2005/8/layout/chevron2"/>
    <dgm:cxn modelId="{C669236F-987D-4EA0-A617-5C398E172FE3}" type="presOf" srcId="{188B39E5-BC69-468A-8054-DBDBACBA60FD}" destId="{45899805-E6AC-43FE-8530-5F45FEB2E4ED}" srcOrd="0" destOrd="0" presId="urn:microsoft.com/office/officeart/2005/8/layout/chevron2"/>
    <dgm:cxn modelId="{B566A970-0873-41C2-BAC9-5805ACBCBA6B}" srcId="{17F35E88-9FFB-4C02-9287-92D318AE7F33}" destId="{FB6CBB9D-3D60-4C41-BD08-8E1B68446F58}" srcOrd="1" destOrd="0" parTransId="{1DE3123B-ED2C-42B3-920F-1D3F69D85685}" sibTransId="{0F4E5B6B-738A-4F25-BC35-B885C7D2C997}"/>
    <dgm:cxn modelId="{B5C86789-42DF-4143-A6D8-4364DAEB4353}" srcId="{FB6CBB9D-3D60-4C41-BD08-8E1B68446F58}" destId="{797C6286-6658-47CF-9A24-5058F6B262EC}" srcOrd="0" destOrd="0" parTransId="{140BD711-07A9-4BA1-8EB7-36E1C0B05273}" sibTransId="{9A43E216-EB71-45A3-8910-E241CDD13339}"/>
    <dgm:cxn modelId="{1EE13B91-0298-4CD4-808A-70EF532AA315}" type="presOf" srcId="{3D66376E-6223-4911-A0D4-DC25BA195FD3}" destId="{6E50E564-51D4-4584-BA62-C4BECC8B04EF}" srcOrd="0" destOrd="0" presId="urn:microsoft.com/office/officeart/2005/8/layout/chevron2"/>
    <dgm:cxn modelId="{CAEEA9B0-19E2-4949-86C9-D8538C168997}" srcId="{188B39E5-BC69-468A-8054-DBDBACBA60FD}" destId="{3D66376E-6223-4911-A0D4-DC25BA195FD3}" srcOrd="0" destOrd="0" parTransId="{3F9AB874-7B09-4235-B34D-C35A7CDCC264}" sibTransId="{99D9E721-EAC4-4B57-8318-0FBBDA602C7A}"/>
    <dgm:cxn modelId="{3453F9C5-6D36-4AC5-BFEA-42E9E56EDA07}" srcId="{17F35E88-9FFB-4C02-9287-92D318AE7F33}" destId="{370E08E7-8F09-4B02-983C-470E48CBC127}" srcOrd="0" destOrd="0" parTransId="{5A955D6E-E8EF-4AD9-A83E-94FBC9B4C1D8}" sibTransId="{F543BC79-A56F-4E63-8EF1-471BE81D861A}"/>
    <dgm:cxn modelId="{A587A1FF-11CF-4C12-A562-4B931C9EA2B4}" srcId="{370E08E7-8F09-4B02-983C-470E48CBC127}" destId="{BA69C660-B033-40B7-9A99-DAE4DB899BA8}" srcOrd="0" destOrd="0" parTransId="{FBF44E86-BB67-4D0D-AA0C-E8C1BE2820B3}" sibTransId="{4AA8A38F-BF03-4CAE-95C5-2D4FA3E7A725}"/>
    <dgm:cxn modelId="{D2CD614C-59B1-46C8-8F67-E51BD4A2BFCE}" type="presParOf" srcId="{D8BF1C26-5473-44CC-B220-830F8C64E00C}" destId="{05E28A90-E1EE-49AB-83A1-7F779509ECEF}" srcOrd="0" destOrd="0" presId="urn:microsoft.com/office/officeart/2005/8/layout/chevron2"/>
    <dgm:cxn modelId="{45B0D5FC-17F1-4577-B0F7-4ECB8499AEA1}" type="presParOf" srcId="{05E28A90-E1EE-49AB-83A1-7F779509ECEF}" destId="{F9D87092-7A43-4AD9-BF81-9093A4AB7DAA}" srcOrd="0" destOrd="0" presId="urn:microsoft.com/office/officeart/2005/8/layout/chevron2"/>
    <dgm:cxn modelId="{74168A24-348D-419C-9829-2802DCB51963}" type="presParOf" srcId="{05E28A90-E1EE-49AB-83A1-7F779509ECEF}" destId="{8AF70836-1CDD-411D-94E5-95BCC9D17E9C}" srcOrd="1" destOrd="0" presId="urn:microsoft.com/office/officeart/2005/8/layout/chevron2"/>
    <dgm:cxn modelId="{45B8B2D1-4523-4E72-AC03-CAF5164839AE}" type="presParOf" srcId="{D8BF1C26-5473-44CC-B220-830F8C64E00C}" destId="{65C38F53-F586-4A19-9B85-AEEB7CC71050}" srcOrd="1" destOrd="0" presId="urn:microsoft.com/office/officeart/2005/8/layout/chevron2"/>
    <dgm:cxn modelId="{E2684834-AC12-4F92-A139-EE9C98CF59DF}" type="presParOf" srcId="{D8BF1C26-5473-44CC-B220-830F8C64E00C}" destId="{A86A219A-B745-45C8-8A65-7F33E122CAD5}" srcOrd="2" destOrd="0" presId="urn:microsoft.com/office/officeart/2005/8/layout/chevron2"/>
    <dgm:cxn modelId="{F4798299-298F-48D3-ABFC-0AD866BED069}" type="presParOf" srcId="{A86A219A-B745-45C8-8A65-7F33E122CAD5}" destId="{2216C117-DD22-49B6-89E4-7F125C2E6A12}" srcOrd="0" destOrd="0" presId="urn:microsoft.com/office/officeart/2005/8/layout/chevron2"/>
    <dgm:cxn modelId="{3887F527-3636-4945-B027-5BD68C2D81E8}" type="presParOf" srcId="{A86A219A-B745-45C8-8A65-7F33E122CAD5}" destId="{E4B28716-B98E-4A68-9AEA-469A78E1C8B0}" srcOrd="1" destOrd="0" presId="urn:microsoft.com/office/officeart/2005/8/layout/chevron2"/>
    <dgm:cxn modelId="{285504C9-ADD4-45EF-A38C-CE83298812FE}" type="presParOf" srcId="{D8BF1C26-5473-44CC-B220-830F8C64E00C}" destId="{28854954-10FA-4D55-A70B-FE77E4A3031B}" srcOrd="3" destOrd="0" presId="urn:microsoft.com/office/officeart/2005/8/layout/chevron2"/>
    <dgm:cxn modelId="{21A39465-C3C1-49E2-89E5-824680EF54F0}" type="presParOf" srcId="{D8BF1C26-5473-44CC-B220-830F8C64E00C}" destId="{A310C853-C8DC-4516-B7F5-E86AD5E6F90E}" srcOrd="4" destOrd="0" presId="urn:microsoft.com/office/officeart/2005/8/layout/chevron2"/>
    <dgm:cxn modelId="{0F13AD8C-6201-4B8A-810D-5ABD51B777B5}" type="presParOf" srcId="{A310C853-C8DC-4516-B7F5-E86AD5E6F90E}" destId="{45899805-E6AC-43FE-8530-5F45FEB2E4ED}" srcOrd="0" destOrd="0" presId="urn:microsoft.com/office/officeart/2005/8/layout/chevron2"/>
    <dgm:cxn modelId="{30203E1D-C15A-4A92-ABC0-318F8AFA81E7}" type="presParOf" srcId="{A310C853-C8DC-4516-B7F5-E86AD5E6F90E}" destId="{6E50E564-51D4-4584-BA62-C4BECC8B04E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94E9E-0B0A-438B-8E3B-A07882DF4098}">
      <dsp:nvSpPr>
        <dsp:cNvPr id="0" name=""/>
        <dsp:cNvSpPr/>
      </dsp:nvSpPr>
      <dsp:spPr>
        <a:xfrm>
          <a:off x="0" y="0"/>
          <a:ext cx="4402434" cy="4402434"/>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8339B1-F7D1-44F9-9ED6-D0EB369B6954}">
      <dsp:nvSpPr>
        <dsp:cNvPr id="0" name=""/>
        <dsp:cNvSpPr/>
      </dsp:nvSpPr>
      <dsp:spPr>
        <a:xfrm>
          <a:off x="2201217" y="0"/>
          <a:ext cx="6295726" cy="4402434"/>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kumimoji="1" lang="zh-CN" altLang="en-US" sz="3600" kern="1200" dirty="0">
              <a:latin typeface="Arial" panose="020B0604020202020204" pitchFamily="34" charset="0"/>
              <a:ea typeface="黑体" panose="02010609060101010101" pitchFamily="49" charset="-122"/>
              <a:cs typeface="Arial" panose="020B0604020202020204" pitchFamily="34" charset="0"/>
            </a:rPr>
            <a:t>线粒体氧化体系与呼吸链</a:t>
          </a:r>
          <a:endParaRPr lang="zh-CN" altLang="en-US" sz="3600" kern="1200" dirty="0">
            <a:latin typeface="Arial" panose="020B0604020202020204" pitchFamily="34" charset="0"/>
            <a:ea typeface="黑体" panose="02010609060101010101" pitchFamily="49" charset="-122"/>
            <a:cs typeface="Arial" panose="020B0604020202020204" pitchFamily="34" charset="0"/>
          </a:endParaRPr>
        </a:p>
      </dsp:txBody>
      <dsp:txXfrm>
        <a:off x="2201217" y="0"/>
        <a:ext cx="6295726" cy="935517"/>
      </dsp:txXfrm>
    </dsp:sp>
    <dsp:sp modelId="{7B211503-C03C-4177-9F20-30BC42FEA675}">
      <dsp:nvSpPr>
        <dsp:cNvPr id="0" name=""/>
        <dsp:cNvSpPr/>
      </dsp:nvSpPr>
      <dsp:spPr>
        <a:xfrm>
          <a:off x="577819" y="935517"/>
          <a:ext cx="3246795" cy="3246795"/>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51451-5A49-4E17-8FDD-EB619DB83D70}">
      <dsp:nvSpPr>
        <dsp:cNvPr id="0" name=""/>
        <dsp:cNvSpPr/>
      </dsp:nvSpPr>
      <dsp:spPr>
        <a:xfrm>
          <a:off x="2201217" y="935517"/>
          <a:ext cx="6295726" cy="324679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kumimoji="1" lang="zh-CN" sz="3600" kern="1200">
              <a:latin typeface="Arial" panose="020B0604020202020204" pitchFamily="34" charset="0"/>
              <a:ea typeface="黑体" panose="02010609060101010101" pitchFamily="49" charset="-122"/>
              <a:cs typeface="Arial" panose="020B0604020202020204" pitchFamily="34" charset="0"/>
            </a:rPr>
            <a:t>氧化磷酸化与</a:t>
          </a:r>
          <a:r>
            <a:rPr kumimoji="1" lang="en-US" sz="3600" kern="1200">
              <a:latin typeface="Arial" panose="020B0604020202020204" pitchFamily="34" charset="0"/>
              <a:ea typeface="黑体" panose="02010609060101010101" pitchFamily="49" charset="-122"/>
              <a:cs typeface="Arial" panose="020B0604020202020204" pitchFamily="34" charset="0"/>
            </a:rPr>
            <a:t>ATP</a:t>
          </a:r>
          <a:r>
            <a:rPr kumimoji="1" lang="zh-CN" sz="3600" kern="1200">
              <a:latin typeface="Arial" panose="020B0604020202020204" pitchFamily="34" charset="0"/>
              <a:ea typeface="黑体" panose="02010609060101010101" pitchFamily="49" charset="-122"/>
              <a:cs typeface="Arial" panose="020B0604020202020204" pitchFamily="34" charset="0"/>
            </a:rPr>
            <a:t>生成</a:t>
          </a:r>
          <a:endParaRPr lang="zh-CN" sz="3600" kern="1200">
            <a:latin typeface="Arial" panose="020B0604020202020204" pitchFamily="34" charset="0"/>
            <a:ea typeface="黑体" panose="02010609060101010101" pitchFamily="49" charset="-122"/>
            <a:cs typeface="Arial" panose="020B0604020202020204" pitchFamily="34" charset="0"/>
          </a:endParaRPr>
        </a:p>
      </dsp:txBody>
      <dsp:txXfrm>
        <a:off x="2201217" y="935517"/>
        <a:ext cx="6295726" cy="935517"/>
      </dsp:txXfrm>
    </dsp:sp>
    <dsp:sp modelId="{E98033FF-E40E-492A-A866-803B2473F14B}">
      <dsp:nvSpPr>
        <dsp:cNvPr id="0" name=""/>
        <dsp:cNvSpPr/>
      </dsp:nvSpPr>
      <dsp:spPr>
        <a:xfrm>
          <a:off x="1155639" y="1871034"/>
          <a:ext cx="2091156" cy="2091156"/>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9BC5D9-3EAA-456E-91E2-B138250D3376}">
      <dsp:nvSpPr>
        <dsp:cNvPr id="0" name=""/>
        <dsp:cNvSpPr/>
      </dsp:nvSpPr>
      <dsp:spPr>
        <a:xfrm>
          <a:off x="2201217" y="1871034"/>
          <a:ext cx="6295726" cy="2091156"/>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kumimoji="1" lang="zh-CN" altLang="en-US" sz="3600" kern="1200" dirty="0">
              <a:latin typeface="Arial" panose="020B0604020202020204" pitchFamily="34" charset="0"/>
              <a:ea typeface="黑体" panose="02010609060101010101" pitchFamily="49" charset="-122"/>
              <a:cs typeface="Arial" panose="020B0604020202020204" pitchFamily="34" charset="0"/>
            </a:rPr>
            <a:t>氧化磷酸化的影响因素</a:t>
          </a:r>
          <a:endParaRPr lang="zh-CN" altLang="en-US" sz="3600" kern="1200" dirty="0">
            <a:latin typeface="Arial" panose="020B0604020202020204" pitchFamily="34" charset="0"/>
            <a:ea typeface="黑体" panose="02010609060101010101" pitchFamily="49" charset="-122"/>
            <a:cs typeface="Arial" panose="020B0604020202020204" pitchFamily="34" charset="0"/>
          </a:endParaRPr>
        </a:p>
      </dsp:txBody>
      <dsp:txXfrm>
        <a:off x="2201217" y="1871034"/>
        <a:ext cx="6295726" cy="935517"/>
      </dsp:txXfrm>
    </dsp:sp>
    <dsp:sp modelId="{78A576D0-75AD-43E5-975C-EDC840518E76}">
      <dsp:nvSpPr>
        <dsp:cNvPr id="0" name=""/>
        <dsp:cNvSpPr/>
      </dsp:nvSpPr>
      <dsp:spPr>
        <a:xfrm>
          <a:off x="1733458" y="2806552"/>
          <a:ext cx="935517" cy="935517"/>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85B55-DAC4-40D5-BB27-009387F410C1}">
      <dsp:nvSpPr>
        <dsp:cNvPr id="0" name=""/>
        <dsp:cNvSpPr/>
      </dsp:nvSpPr>
      <dsp:spPr>
        <a:xfrm>
          <a:off x="2201217" y="2806552"/>
          <a:ext cx="6295726" cy="935517"/>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kumimoji="1" lang="zh-CN" altLang="en-US" sz="3600" kern="1200">
              <a:latin typeface="Arial" panose="020B0604020202020204" pitchFamily="34" charset="0"/>
              <a:ea typeface="黑体" panose="02010609060101010101" pitchFamily="49" charset="-122"/>
              <a:cs typeface="Arial" panose="020B0604020202020204" pitchFamily="34" charset="0"/>
            </a:rPr>
            <a:t>其他氧化和抗氧化体系</a:t>
          </a:r>
          <a:endParaRPr lang="zh-CN" altLang="en-US" sz="3600" kern="1200">
            <a:latin typeface="Arial" panose="020B0604020202020204" pitchFamily="34" charset="0"/>
            <a:ea typeface="黑体" panose="02010609060101010101" pitchFamily="49" charset="-122"/>
            <a:cs typeface="Arial" panose="020B0604020202020204" pitchFamily="34" charset="0"/>
          </a:endParaRPr>
        </a:p>
      </dsp:txBody>
      <dsp:txXfrm>
        <a:off x="2201217" y="2806552"/>
        <a:ext cx="6295726" cy="935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09837-A0DE-470E-A522-D0C2339BE008}">
      <dsp:nvSpPr>
        <dsp:cNvPr id="0" name=""/>
        <dsp:cNvSpPr/>
      </dsp:nvSpPr>
      <dsp:spPr>
        <a:xfrm>
          <a:off x="4455" y="0"/>
          <a:ext cx="4286282" cy="4032448"/>
        </a:xfrm>
        <a:prstGeom prst="roundRect">
          <a:avLst>
            <a:gd name="adj" fmla="val 10000"/>
          </a:avLst>
        </a:prstGeom>
        <a:solidFill>
          <a:srgbClr val="70AD47">
            <a:tint val="40000"/>
            <a:hueOff val="0"/>
            <a:satOff val="0"/>
            <a:lumOff val="0"/>
            <a:alphaOff val="0"/>
          </a:srgb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n-US" sz="4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a:t>
          </a:r>
          <a:r>
            <a:rPr lang="en-US" sz="4400" kern="1200" baseline="-25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1</a:t>
          </a:r>
          <a:endParaRPr lang="en-US" sz="4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39887" y="35432"/>
        <a:ext cx="4215418" cy="1138870"/>
      </dsp:txXfrm>
    </dsp:sp>
    <dsp:sp modelId="{3B1803C3-A37F-46D9-AB8A-70717D8C083B}">
      <dsp:nvSpPr>
        <dsp:cNvPr id="0" name=""/>
        <dsp:cNvSpPr/>
      </dsp:nvSpPr>
      <dsp:spPr>
        <a:xfrm>
          <a:off x="433084" y="1210078"/>
          <a:ext cx="3429025" cy="792214"/>
        </a:xfrm>
        <a:prstGeom prst="roundRect">
          <a:avLst>
            <a:gd name="adj" fmla="val 10000"/>
          </a:avLst>
        </a:prstGeom>
        <a:solidFill>
          <a:sysClr val="window" lastClr="FFFFFF">
            <a:hueOff val="0"/>
            <a:satOff val="0"/>
            <a:lumOff val="0"/>
            <a:alphaOff val="0"/>
          </a:sys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rtl="0">
            <a:lnSpc>
              <a:spcPct val="90000"/>
            </a:lnSpc>
            <a:spcBef>
              <a:spcPct val="0"/>
            </a:spcBef>
            <a:spcAft>
              <a:spcPct val="35000"/>
            </a:spcAft>
            <a:buNone/>
          </a:pPr>
          <a:r>
            <a:rPr lang="zh-CN" altLang="en-US" sz="2100" kern="1200" dirty="0">
              <a:solidFill>
                <a:sysClr val="windowText" lastClr="000000">
                  <a:hueOff val="0"/>
                  <a:satOff val="0"/>
                  <a:lumOff val="0"/>
                  <a:alphaOff val="0"/>
                </a:sysClr>
              </a:solidFill>
              <a:latin typeface="等线" panose="020F0502020204030204"/>
              <a:ea typeface="等线" panose="02010600030101010101" pitchFamily="2" charset="-122"/>
              <a:cs typeface="+mn-cs"/>
            </a:rPr>
            <a:t>亲水部分</a:t>
          </a:r>
        </a:p>
      </dsp:txBody>
      <dsp:txXfrm>
        <a:off x="456287" y="1233281"/>
        <a:ext cx="3382619" cy="745808"/>
      </dsp:txXfrm>
    </dsp:sp>
    <dsp:sp modelId="{479B8056-74DB-4699-A6A1-30E7C6D52E3C}">
      <dsp:nvSpPr>
        <dsp:cNvPr id="0" name=""/>
        <dsp:cNvSpPr/>
      </dsp:nvSpPr>
      <dsp:spPr>
        <a:xfrm>
          <a:off x="433084" y="2124172"/>
          <a:ext cx="3429025" cy="792214"/>
        </a:xfrm>
        <a:prstGeom prst="roundRect">
          <a:avLst>
            <a:gd name="adj" fmla="val 10000"/>
          </a:avLst>
        </a:prstGeom>
        <a:solidFill>
          <a:sysClr val="window" lastClr="FFFFFF">
            <a:hueOff val="0"/>
            <a:satOff val="0"/>
            <a:lumOff val="0"/>
            <a:alphaOff val="0"/>
          </a:sys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rtl="0">
            <a:lnSpc>
              <a:spcPct val="90000"/>
            </a:lnSpc>
            <a:spcBef>
              <a:spcPct val="0"/>
            </a:spcBef>
            <a:spcAft>
              <a:spcPct val="35000"/>
            </a:spcAft>
            <a:buNone/>
          </a:pPr>
          <a:r>
            <a:rPr lang="zh-CN" altLang="en-US" sz="2100" kern="1200" dirty="0">
              <a:solidFill>
                <a:sysClr val="windowText" lastClr="000000">
                  <a:hueOff val="0"/>
                  <a:satOff val="0"/>
                  <a:lumOff val="0"/>
                  <a:alphaOff val="0"/>
                </a:sysClr>
              </a:solidFill>
              <a:latin typeface="等线" panose="020F0502020204030204"/>
              <a:ea typeface="等线" panose="02010600030101010101" pitchFamily="2" charset="-122"/>
              <a:cs typeface="+mn-cs"/>
            </a:rPr>
            <a:t>线粒体内膜的基质侧颗粒状突起，</a:t>
          </a:r>
          <a:r>
            <a:rPr lang="zh-CN" altLang="en-US" sz="2100" kern="1200" dirty="0">
              <a:solidFill>
                <a:srgbClr val="FF0000"/>
              </a:solidFill>
              <a:latin typeface="等线" panose="020F0502020204030204"/>
              <a:ea typeface="等线" panose="02010600030101010101" pitchFamily="2" charset="-122"/>
              <a:cs typeface="+mn-cs"/>
            </a:rPr>
            <a:t>催化</a:t>
          </a:r>
          <a:r>
            <a:rPr lang="en-US" sz="2100" kern="1200" dirty="0">
              <a:solidFill>
                <a:srgbClr val="FF0000"/>
              </a:solidFill>
              <a:latin typeface="等线" panose="020F0502020204030204"/>
              <a:ea typeface="+mn-ea"/>
              <a:cs typeface="+mn-cs"/>
            </a:rPr>
            <a:t>ATP</a:t>
          </a:r>
          <a:r>
            <a:rPr lang="zh-CN" altLang="en-US" sz="2100" kern="1200" dirty="0">
              <a:solidFill>
                <a:srgbClr val="FF0000"/>
              </a:solidFill>
              <a:latin typeface="等线" panose="020F0502020204030204"/>
              <a:ea typeface="等线" panose="02010600030101010101" pitchFamily="2" charset="-122"/>
              <a:cs typeface="+mn-cs"/>
            </a:rPr>
            <a:t>合成</a:t>
          </a:r>
        </a:p>
      </dsp:txBody>
      <dsp:txXfrm>
        <a:off x="456287" y="2147375"/>
        <a:ext cx="3382619" cy="745808"/>
      </dsp:txXfrm>
    </dsp:sp>
    <dsp:sp modelId="{79AECF4C-A0D0-4DF5-8AAB-214182644FE3}">
      <dsp:nvSpPr>
        <dsp:cNvPr id="0" name=""/>
        <dsp:cNvSpPr/>
      </dsp:nvSpPr>
      <dsp:spPr>
        <a:xfrm>
          <a:off x="433084" y="3038266"/>
          <a:ext cx="3429025" cy="792214"/>
        </a:xfrm>
        <a:prstGeom prst="roundRect">
          <a:avLst>
            <a:gd name="adj" fmla="val 10000"/>
          </a:avLst>
        </a:prstGeom>
        <a:solidFill>
          <a:sysClr val="window" lastClr="FFFFFF">
            <a:hueOff val="0"/>
            <a:satOff val="0"/>
            <a:lumOff val="0"/>
            <a:alphaOff val="0"/>
          </a:sys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rtl="0">
            <a:lnSpc>
              <a:spcPct val="90000"/>
            </a:lnSpc>
            <a:spcBef>
              <a:spcPct val="0"/>
            </a:spcBef>
            <a:spcAft>
              <a:spcPct val="35000"/>
            </a:spcAft>
            <a:buNone/>
          </a:pPr>
          <a:r>
            <a:rPr lang="zh-CN" altLang="en-US" sz="2100" kern="1200" dirty="0">
              <a:solidFill>
                <a:sysClr val="windowText" lastClr="000000">
                  <a:hueOff val="0"/>
                  <a:satOff val="0"/>
                  <a:lumOff val="0"/>
                  <a:alphaOff val="0"/>
                </a:sysClr>
              </a:solidFill>
              <a:latin typeface="等线" panose="020F0502020204030204"/>
              <a:ea typeface="等线" panose="02010600030101010101" pitchFamily="2" charset="-122"/>
              <a:cs typeface="+mn-cs"/>
            </a:rPr>
            <a:t>组成：</a:t>
          </a:r>
          <a:r>
            <a:rPr lang="en-US" sz="2100" kern="1200" dirty="0">
              <a:solidFill>
                <a:sysClr val="windowText" lastClr="000000">
                  <a:hueOff val="0"/>
                  <a:satOff val="0"/>
                  <a:lumOff val="0"/>
                  <a:alphaOff val="0"/>
                </a:sysClr>
              </a:solidFill>
              <a:latin typeface="等线" panose="020F0502020204030204"/>
              <a:ea typeface="+mn-ea"/>
              <a:cs typeface="+mn-cs"/>
            </a:rPr>
            <a:t>α</a:t>
          </a:r>
          <a:r>
            <a:rPr lang="en-US" sz="2100" kern="1200" baseline="-25000" dirty="0">
              <a:solidFill>
                <a:sysClr val="windowText" lastClr="000000">
                  <a:hueOff val="0"/>
                  <a:satOff val="0"/>
                  <a:lumOff val="0"/>
                  <a:alphaOff val="0"/>
                </a:sysClr>
              </a:solidFill>
              <a:latin typeface="等线" panose="020F0502020204030204"/>
              <a:ea typeface="+mn-ea"/>
              <a:cs typeface="+mn-cs"/>
            </a:rPr>
            <a:t>3</a:t>
          </a:r>
          <a:r>
            <a:rPr lang="en-US" sz="2100" kern="1200" dirty="0">
              <a:solidFill>
                <a:sysClr val="windowText" lastClr="000000">
                  <a:hueOff val="0"/>
                  <a:satOff val="0"/>
                  <a:lumOff val="0"/>
                  <a:alphaOff val="0"/>
                </a:sysClr>
              </a:solidFill>
              <a:latin typeface="等线" panose="020F0502020204030204"/>
              <a:ea typeface="+mn-ea"/>
              <a:cs typeface="+mn-cs"/>
            </a:rPr>
            <a:t>β</a:t>
          </a:r>
          <a:r>
            <a:rPr lang="en-US" sz="2100" kern="1200" baseline="-25000" dirty="0">
              <a:solidFill>
                <a:sysClr val="windowText" lastClr="000000">
                  <a:hueOff val="0"/>
                  <a:satOff val="0"/>
                  <a:lumOff val="0"/>
                  <a:alphaOff val="0"/>
                </a:sysClr>
              </a:solidFill>
              <a:latin typeface="等线" panose="020F0502020204030204"/>
              <a:ea typeface="+mn-ea"/>
              <a:cs typeface="+mn-cs"/>
            </a:rPr>
            <a:t>3</a:t>
          </a:r>
          <a:r>
            <a:rPr lang="en-US" sz="2100" kern="1200" dirty="0">
              <a:solidFill>
                <a:sysClr val="windowText" lastClr="000000">
                  <a:hueOff val="0"/>
                  <a:satOff val="0"/>
                  <a:lumOff val="0"/>
                  <a:alphaOff val="0"/>
                </a:sysClr>
              </a:solidFill>
              <a:latin typeface="等线" panose="020F0502020204030204"/>
              <a:ea typeface="+mn-ea"/>
              <a:cs typeface="+mn-cs"/>
            </a:rPr>
            <a:t>γδε</a:t>
          </a:r>
          <a:r>
            <a:rPr lang="zh-CN" altLang="en-US" sz="2100" kern="1200" dirty="0">
              <a:solidFill>
                <a:sysClr val="windowText" lastClr="000000">
                  <a:hueOff val="0"/>
                  <a:satOff val="0"/>
                  <a:lumOff val="0"/>
                  <a:alphaOff val="0"/>
                </a:sysClr>
              </a:solidFill>
              <a:latin typeface="等线" panose="020F0502020204030204"/>
              <a:ea typeface="等线" panose="02010600030101010101" pitchFamily="2" charset="-122"/>
              <a:cs typeface="+mn-cs"/>
            </a:rPr>
            <a:t>亚基复合体，</a:t>
          </a:r>
          <a:r>
            <a:rPr lang="en-US" sz="2100" kern="1200" dirty="0">
              <a:solidFill>
                <a:sysClr val="windowText" lastClr="000000">
                  <a:hueOff val="0"/>
                  <a:satOff val="0"/>
                  <a:lumOff val="0"/>
                  <a:alphaOff val="0"/>
                </a:sysClr>
              </a:solidFill>
              <a:latin typeface="等线" panose="020F0502020204030204"/>
              <a:ea typeface="+mn-ea"/>
              <a:cs typeface="+mn-cs"/>
            </a:rPr>
            <a:t>OSCP</a:t>
          </a:r>
          <a:r>
            <a:rPr lang="zh-CN" altLang="en-US" sz="2100" kern="1200" dirty="0">
              <a:solidFill>
                <a:sysClr val="windowText" lastClr="000000">
                  <a:hueOff val="0"/>
                  <a:satOff val="0"/>
                  <a:lumOff val="0"/>
                  <a:alphaOff val="0"/>
                </a:sysClr>
              </a:solidFill>
              <a:latin typeface="等线" panose="020F0502020204030204"/>
              <a:ea typeface="等线" panose="02010600030101010101" pitchFamily="2" charset="-122"/>
              <a:cs typeface="+mn-cs"/>
            </a:rPr>
            <a:t>、</a:t>
          </a:r>
          <a:r>
            <a:rPr lang="en-US" sz="2100" kern="1200" dirty="0">
              <a:solidFill>
                <a:sysClr val="windowText" lastClr="000000">
                  <a:hueOff val="0"/>
                  <a:satOff val="0"/>
                  <a:lumOff val="0"/>
                  <a:alphaOff val="0"/>
                </a:sysClr>
              </a:solidFill>
              <a:latin typeface="等线" panose="020F0502020204030204"/>
              <a:ea typeface="+mn-ea"/>
              <a:cs typeface="+mn-cs"/>
            </a:rPr>
            <a:t>IF</a:t>
          </a:r>
          <a:r>
            <a:rPr lang="en-US" sz="2100" kern="1200" baseline="-25000" dirty="0">
              <a:solidFill>
                <a:sysClr val="windowText" lastClr="000000">
                  <a:hueOff val="0"/>
                  <a:satOff val="0"/>
                  <a:lumOff val="0"/>
                  <a:alphaOff val="0"/>
                </a:sysClr>
              </a:solidFill>
              <a:latin typeface="等线" panose="020F0502020204030204"/>
              <a:ea typeface="+mn-ea"/>
              <a:cs typeface="+mn-cs"/>
            </a:rPr>
            <a:t>1</a:t>
          </a:r>
          <a:r>
            <a:rPr lang="en-US" sz="2100" kern="1200" dirty="0">
              <a:solidFill>
                <a:sysClr val="windowText" lastClr="000000">
                  <a:hueOff val="0"/>
                  <a:satOff val="0"/>
                  <a:lumOff val="0"/>
                  <a:alphaOff val="0"/>
                </a:sysClr>
              </a:solidFill>
              <a:latin typeface="等线" panose="020F0502020204030204"/>
              <a:ea typeface="+mn-ea"/>
              <a:cs typeface="+mn-cs"/>
            </a:rPr>
            <a:t> </a:t>
          </a:r>
          <a:r>
            <a:rPr lang="zh-CN" altLang="en-US" sz="2100" kern="1200" dirty="0">
              <a:solidFill>
                <a:sysClr val="windowText" lastClr="000000">
                  <a:hueOff val="0"/>
                  <a:satOff val="0"/>
                  <a:lumOff val="0"/>
                  <a:alphaOff val="0"/>
                </a:sysClr>
              </a:solidFill>
              <a:latin typeface="等线" panose="020F0502020204030204"/>
              <a:ea typeface="等线" panose="02010600030101010101" pitchFamily="2" charset="-122"/>
              <a:cs typeface="+mn-cs"/>
            </a:rPr>
            <a:t>亚基（动物） </a:t>
          </a:r>
        </a:p>
      </dsp:txBody>
      <dsp:txXfrm>
        <a:off x="456287" y="3061469"/>
        <a:ext cx="3382619" cy="745808"/>
      </dsp:txXfrm>
    </dsp:sp>
    <dsp:sp modelId="{F4ED064D-B337-4B09-9529-14498F26014F}">
      <dsp:nvSpPr>
        <dsp:cNvPr id="0" name=""/>
        <dsp:cNvSpPr/>
      </dsp:nvSpPr>
      <dsp:spPr>
        <a:xfrm>
          <a:off x="4612209" y="0"/>
          <a:ext cx="4286282" cy="4032448"/>
        </a:xfrm>
        <a:prstGeom prst="roundRect">
          <a:avLst>
            <a:gd name="adj" fmla="val 10000"/>
          </a:avLst>
        </a:prstGeom>
        <a:solidFill>
          <a:srgbClr val="70AD47">
            <a:tint val="40000"/>
            <a:hueOff val="0"/>
            <a:satOff val="0"/>
            <a:lumOff val="0"/>
            <a:alphaOff val="0"/>
          </a:srgb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n-US" sz="4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a:t>
          </a:r>
          <a:r>
            <a:rPr lang="en-US" sz="4400" kern="1200" baseline="-25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O</a:t>
          </a:r>
          <a:endParaRPr lang="zh-CN" altLang="en-US" sz="4400" kern="1200" dirty="0">
            <a:solidFill>
              <a:sysClr val="windowText" lastClr="000000">
                <a:hueOff val="0"/>
                <a:satOff val="0"/>
                <a:lumOff val="0"/>
                <a:alphaOff val="0"/>
              </a:sysClr>
            </a:solidFill>
            <a:latin typeface="Arial" panose="020B0604020202020204" pitchFamily="34" charset="0"/>
            <a:ea typeface="等线" panose="02010600030101010101" pitchFamily="2" charset="-122"/>
            <a:cs typeface="Arial" panose="020B0604020202020204" pitchFamily="34" charset="0"/>
          </a:endParaRPr>
        </a:p>
      </dsp:txBody>
      <dsp:txXfrm>
        <a:off x="4647641" y="35432"/>
        <a:ext cx="4215418" cy="1138870"/>
      </dsp:txXfrm>
    </dsp:sp>
    <dsp:sp modelId="{F1153A8B-B61B-4803-B8FD-6F40014E40F0}">
      <dsp:nvSpPr>
        <dsp:cNvPr id="0" name=""/>
        <dsp:cNvSpPr/>
      </dsp:nvSpPr>
      <dsp:spPr>
        <a:xfrm>
          <a:off x="5040837" y="1210078"/>
          <a:ext cx="3429025" cy="792214"/>
        </a:xfrm>
        <a:prstGeom prst="roundRect">
          <a:avLst>
            <a:gd name="adj" fmla="val 10000"/>
          </a:avLst>
        </a:prstGeom>
        <a:solidFill>
          <a:sysClr val="window" lastClr="FFFFFF">
            <a:hueOff val="0"/>
            <a:satOff val="0"/>
            <a:lumOff val="0"/>
            <a:alphaOff val="0"/>
          </a:sys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rtl="0">
            <a:lnSpc>
              <a:spcPct val="90000"/>
            </a:lnSpc>
            <a:spcBef>
              <a:spcPct val="0"/>
            </a:spcBef>
            <a:spcAft>
              <a:spcPct val="35000"/>
            </a:spcAft>
            <a:buNone/>
          </a:pPr>
          <a:r>
            <a:rPr lang="zh-CN" altLang="en-US" sz="2100" kern="1200" dirty="0">
              <a:solidFill>
                <a:sysClr val="windowText" lastClr="000000">
                  <a:hueOff val="0"/>
                  <a:satOff val="0"/>
                  <a:lumOff val="0"/>
                  <a:alphaOff val="0"/>
                </a:sysClr>
              </a:solidFill>
              <a:latin typeface="等线" panose="020F0502020204030204"/>
              <a:ea typeface="等线" panose="02010600030101010101" pitchFamily="2" charset="-122"/>
              <a:cs typeface="+mn-cs"/>
            </a:rPr>
            <a:t>疏水部分</a:t>
          </a:r>
        </a:p>
      </dsp:txBody>
      <dsp:txXfrm>
        <a:off x="5064040" y="1233281"/>
        <a:ext cx="3382619" cy="745808"/>
      </dsp:txXfrm>
    </dsp:sp>
    <dsp:sp modelId="{8D27E2EE-0941-459B-8FAB-29FAF575577A}">
      <dsp:nvSpPr>
        <dsp:cNvPr id="0" name=""/>
        <dsp:cNvSpPr/>
      </dsp:nvSpPr>
      <dsp:spPr>
        <a:xfrm>
          <a:off x="5040837" y="2124172"/>
          <a:ext cx="3429025" cy="792214"/>
        </a:xfrm>
        <a:prstGeom prst="roundRect">
          <a:avLst>
            <a:gd name="adj" fmla="val 10000"/>
          </a:avLst>
        </a:prstGeom>
        <a:solidFill>
          <a:sysClr val="window" lastClr="FFFFFF">
            <a:hueOff val="0"/>
            <a:satOff val="0"/>
            <a:lumOff val="0"/>
            <a:alphaOff val="0"/>
          </a:sys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rtl="0">
            <a:lnSpc>
              <a:spcPct val="90000"/>
            </a:lnSpc>
            <a:spcBef>
              <a:spcPct val="0"/>
            </a:spcBef>
            <a:spcAft>
              <a:spcPct val="35000"/>
            </a:spcAft>
            <a:buNone/>
          </a:pPr>
          <a:r>
            <a:rPr lang="zh-CN" altLang="en-US" sz="2100" kern="1200" dirty="0">
              <a:solidFill>
                <a:sysClr val="windowText" lastClr="000000">
                  <a:hueOff val="0"/>
                  <a:satOff val="0"/>
                  <a:lumOff val="0"/>
                  <a:alphaOff val="0"/>
                </a:sysClr>
              </a:solidFill>
              <a:latin typeface="等线" panose="020F0502020204030204"/>
              <a:ea typeface="等线" panose="02010600030101010101" pitchFamily="2" charset="-122"/>
              <a:cs typeface="+mn-cs"/>
            </a:rPr>
            <a:t>镶嵌在线粒体内膜中，</a:t>
          </a:r>
          <a:r>
            <a:rPr lang="zh-CN" altLang="en-US" sz="2100" kern="1200" dirty="0">
              <a:solidFill>
                <a:srgbClr val="FF0000"/>
              </a:solidFill>
              <a:latin typeface="等线" panose="020F0502020204030204"/>
              <a:ea typeface="等线" panose="02010600030101010101" pitchFamily="2" charset="-122"/>
              <a:cs typeface="+mn-cs"/>
            </a:rPr>
            <a:t>形成跨内膜质子通道</a:t>
          </a:r>
        </a:p>
      </dsp:txBody>
      <dsp:txXfrm>
        <a:off x="5064040" y="2147375"/>
        <a:ext cx="3382619" cy="745808"/>
      </dsp:txXfrm>
    </dsp:sp>
    <dsp:sp modelId="{02757585-C25B-4EEE-9914-64686588513D}">
      <dsp:nvSpPr>
        <dsp:cNvPr id="0" name=""/>
        <dsp:cNvSpPr/>
      </dsp:nvSpPr>
      <dsp:spPr>
        <a:xfrm>
          <a:off x="5040837" y="3038266"/>
          <a:ext cx="3429025" cy="792214"/>
        </a:xfrm>
        <a:prstGeom prst="roundRect">
          <a:avLst>
            <a:gd name="adj" fmla="val 10000"/>
          </a:avLst>
        </a:prstGeom>
        <a:solidFill>
          <a:sysClr val="window" lastClr="FFFFFF">
            <a:hueOff val="0"/>
            <a:satOff val="0"/>
            <a:lumOff val="0"/>
            <a:alphaOff val="0"/>
          </a:sys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rtl="0">
            <a:lnSpc>
              <a:spcPct val="90000"/>
            </a:lnSpc>
            <a:spcBef>
              <a:spcPct val="0"/>
            </a:spcBef>
            <a:spcAft>
              <a:spcPct val="35000"/>
            </a:spcAft>
            <a:buNone/>
          </a:pPr>
          <a:r>
            <a:rPr lang="zh-CN" altLang="en-US" sz="2100" kern="1200" dirty="0">
              <a:solidFill>
                <a:sysClr val="windowText" lastClr="000000">
                  <a:hueOff val="0"/>
                  <a:satOff val="0"/>
                  <a:lumOff val="0"/>
                  <a:alphaOff val="0"/>
                </a:sysClr>
              </a:solidFill>
              <a:latin typeface="等线" panose="020F0502020204030204"/>
              <a:ea typeface="等线" panose="02010600030101010101" pitchFamily="2" charset="-122"/>
              <a:cs typeface="+mn-cs"/>
            </a:rPr>
            <a:t>组成：</a:t>
          </a:r>
          <a:r>
            <a:rPr lang="en-US" sz="2100" kern="1200" dirty="0">
              <a:solidFill>
                <a:sysClr val="windowText" lastClr="000000">
                  <a:hueOff val="0"/>
                  <a:satOff val="0"/>
                  <a:lumOff val="0"/>
                  <a:alphaOff val="0"/>
                </a:sysClr>
              </a:solidFill>
              <a:latin typeface="等线" panose="020F0502020204030204"/>
              <a:ea typeface="+mn-ea"/>
              <a:cs typeface="+mn-cs"/>
            </a:rPr>
            <a:t>ab</a:t>
          </a:r>
          <a:r>
            <a:rPr lang="en-US" sz="2100" kern="1200" baseline="-25000" dirty="0">
              <a:solidFill>
                <a:sysClr val="windowText" lastClr="000000">
                  <a:hueOff val="0"/>
                  <a:satOff val="0"/>
                  <a:lumOff val="0"/>
                  <a:alphaOff val="0"/>
                </a:sysClr>
              </a:solidFill>
              <a:latin typeface="等线" panose="020F0502020204030204"/>
              <a:ea typeface="+mn-ea"/>
              <a:cs typeface="+mn-cs"/>
            </a:rPr>
            <a:t>2</a:t>
          </a:r>
          <a:r>
            <a:rPr lang="en-US" sz="2100" kern="1200" dirty="0">
              <a:solidFill>
                <a:sysClr val="windowText" lastClr="000000">
                  <a:hueOff val="0"/>
                  <a:satOff val="0"/>
                  <a:lumOff val="0"/>
                  <a:alphaOff val="0"/>
                </a:sysClr>
              </a:solidFill>
              <a:latin typeface="等线" panose="020F0502020204030204"/>
              <a:ea typeface="+mn-ea"/>
              <a:cs typeface="+mn-cs"/>
            </a:rPr>
            <a:t>c</a:t>
          </a:r>
          <a:r>
            <a:rPr lang="en-US" sz="2100" kern="1200" baseline="-25000" dirty="0">
              <a:solidFill>
                <a:sysClr val="windowText" lastClr="000000">
                  <a:hueOff val="0"/>
                  <a:satOff val="0"/>
                  <a:lumOff val="0"/>
                  <a:alphaOff val="0"/>
                </a:sysClr>
              </a:solidFill>
              <a:latin typeface="等线" panose="020F0502020204030204"/>
              <a:ea typeface="+mn-ea"/>
              <a:cs typeface="+mn-cs"/>
            </a:rPr>
            <a:t>9~12</a:t>
          </a:r>
          <a:r>
            <a:rPr lang="zh-CN" altLang="en-US" sz="2100" kern="1200" dirty="0">
              <a:solidFill>
                <a:sysClr val="windowText" lastClr="000000">
                  <a:hueOff val="0"/>
                  <a:satOff val="0"/>
                  <a:lumOff val="0"/>
                  <a:alphaOff val="0"/>
                </a:sysClr>
              </a:solidFill>
              <a:latin typeface="等线" panose="020F0502020204030204"/>
              <a:ea typeface="等线" panose="02010600030101010101" pitchFamily="2" charset="-122"/>
              <a:cs typeface="+mn-cs"/>
            </a:rPr>
            <a:t>亚基，动物还有其他辅助亚基</a:t>
          </a:r>
        </a:p>
      </dsp:txBody>
      <dsp:txXfrm>
        <a:off x="5064040" y="3061469"/>
        <a:ext cx="3382619" cy="745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87092-7A43-4AD9-BF81-9093A4AB7DAA}">
      <dsp:nvSpPr>
        <dsp:cNvPr id="0" name=""/>
        <dsp:cNvSpPr/>
      </dsp:nvSpPr>
      <dsp:spPr>
        <a:xfrm rot="5400000">
          <a:off x="-200250" y="344615"/>
          <a:ext cx="1729765" cy="13292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zh-CN" sz="2700" kern="1200" dirty="0">
            <a:latin typeface="Times New Roman" panose="02020603050405020304" pitchFamily="18" charset="0"/>
            <a:cs typeface="Times New Roman" panose="02020603050405020304" pitchFamily="18" charset="0"/>
          </a:endParaRPr>
        </a:p>
      </dsp:txBody>
      <dsp:txXfrm rot="-5400000">
        <a:off x="2" y="808996"/>
        <a:ext cx="1329263" cy="400502"/>
      </dsp:txXfrm>
    </dsp:sp>
    <dsp:sp modelId="{8AF70836-1CDD-411D-94E5-95BCC9D17E9C}">
      <dsp:nvSpPr>
        <dsp:cNvPr id="0" name=""/>
        <dsp:cNvSpPr/>
      </dsp:nvSpPr>
      <dsp:spPr>
        <a:xfrm rot="5400000">
          <a:off x="4276198" y="-2775835"/>
          <a:ext cx="1018487" cy="693039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lvl="1" indent="-228600" algn="l" defTabSz="889000">
            <a:lnSpc>
              <a:spcPct val="90000"/>
            </a:lnSpc>
            <a:spcBef>
              <a:spcPct val="0"/>
            </a:spcBef>
            <a:spcAft>
              <a:spcPct val="15000"/>
            </a:spcAft>
            <a:buFontTx/>
            <a:buNone/>
          </a:pPr>
          <a:r>
            <a:rPr kumimoji="1" lang="en-US" altLang="zh-CN" sz="2000" kern="1200" dirty="0">
              <a:solidFill>
                <a:schemeClr val="tx1"/>
              </a:solidFill>
              <a:latin typeface="黑体" panose="02010609060101010101" pitchFamily="49" charset="-122"/>
              <a:ea typeface="黑体" panose="02010609060101010101" pitchFamily="49" charset="-122"/>
            </a:rPr>
            <a:t>F</a:t>
          </a:r>
          <a:r>
            <a:rPr kumimoji="1" lang="en-US" altLang="zh-CN" sz="2000" kern="1200" baseline="-25000" dirty="0">
              <a:solidFill>
                <a:schemeClr val="tx1"/>
              </a:solidFill>
              <a:latin typeface="黑体" panose="02010609060101010101" pitchFamily="49" charset="-122"/>
              <a:ea typeface="黑体" panose="02010609060101010101" pitchFamily="49" charset="-122"/>
            </a:rPr>
            <a:t>O</a:t>
          </a:r>
          <a:r>
            <a:rPr kumimoji="1" lang="zh-CN" altLang="zh-CN" sz="2000" kern="1200" dirty="0">
              <a:solidFill>
                <a:schemeClr val="tx1"/>
              </a:solidFill>
              <a:latin typeface="黑体" panose="02010609060101010101" pitchFamily="49" charset="-122"/>
              <a:ea typeface="黑体" panose="02010609060101010101" pitchFamily="49" charset="-122"/>
            </a:rPr>
            <a:t>的</a:t>
          </a:r>
          <a:r>
            <a:rPr kumimoji="1" lang="en-US" altLang="zh-CN" sz="2000" kern="1200" dirty="0">
              <a:solidFill>
                <a:schemeClr val="tx1"/>
              </a:solidFill>
              <a:latin typeface="黑体" panose="02010609060101010101" pitchFamily="49" charset="-122"/>
              <a:ea typeface="黑体" panose="02010609060101010101" pitchFamily="49" charset="-122"/>
            </a:rPr>
            <a:t>2</a:t>
          </a:r>
          <a:r>
            <a:rPr kumimoji="1" lang="zh-CN" altLang="zh-CN" sz="2000" kern="1200" dirty="0">
              <a:solidFill>
                <a:schemeClr val="tx1"/>
              </a:solidFill>
              <a:latin typeface="黑体" panose="02010609060101010101" pitchFamily="49" charset="-122"/>
              <a:ea typeface="黑体" panose="02010609060101010101" pitchFamily="49" charset="-122"/>
            </a:rPr>
            <a:t>个</a:t>
          </a:r>
          <a:r>
            <a:rPr kumimoji="1" lang="en-US" altLang="zh-CN" sz="2000" kern="1200" dirty="0">
              <a:solidFill>
                <a:schemeClr val="tx1"/>
              </a:solidFill>
              <a:latin typeface="黑体" panose="02010609060101010101" pitchFamily="49" charset="-122"/>
              <a:ea typeface="黑体" panose="02010609060101010101" pitchFamily="49" charset="-122"/>
            </a:rPr>
            <a:t>b</a:t>
          </a:r>
          <a:r>
            <a:rPr kumimoji="1" lang="zh-CN" altLang="zh-CN" sz="2000" kern="1200" dirty="0">
              <a:solidFill>
                <a:schemeClr val="tx1"/>
              </a:solidFill>
              <a:latin typeface="黑体" panose="02010609060101010101" pitchFamily="49" charset="-122"/>
              <a:ea typeface="黑体" panose="02010609060101010101" pitchFamily="49" charset="-122"/>
            </a:rPr>
            <a:t>亚基一端锚定</a:t>
          </a:r>
          <a:r>
            <a:rPr kumimoji="1" lang="en-US" altLang="zh-CN" sz="2000" kern="1200" dirty="0">
              <a:solidFill>
                <a:schemeClr val="tx1"/>
              </a:solidFill>
              <a:latin typeface="黑体" panose="02010609060101010101" pitchFamily="49" charset="-122"/>
              <a:ea typeface="黑体" panose="02010609060101010101" pitchFamily="49" charset="-122"/>
            </a:rPr>
            <a:t>a</a:t>
          </a:r>
          <a:r>
            <a:rPr kumimoji="1" lang="zh-CN" altLang="zh-CN" sz="2000" kern="1200" dirty="0">
              <a:solidFill>
                <a:schemeClr val="tx1"/>
              </a:solidFill>
              <a:latin typeface="黑体" panose="02010609060101010101" pitchFamily="49" charset="-122"/>
              <a:ea typeface="黑体" panose="02010609060101010101" pitchFamily="49" charset="-122"/>
            </a:rPr>
            <a:t>亚基，另一端通过</a:t>
          </a:r>
          <a:r>
            <a:rPr kumimoji="1" lang="en-US" altLang="zh-CN" sz="2000" kern="1200" dirty="0">
              <a:solidFill>
                <a:schemeClr val="tx1"/>
              </a:solidFill>
              <a:latin typeface="黑体" panose="02010609060101010101" pitchFamily="49" charset="-122"/>
              <a:ea typeface="黑体" panose="02010609060101010101" pitchFamily="49" charset="-122"/>
            </a:rPr>
            <a:t>F</a:t>
          </a:r>
          <a:r>
            <a:rPr kumimoji="1" lang="en-US" altLang="zh-CN" sz="2000" kern="1200" baseline="-25000" dirty="0">
              <a:solidFill>
                <a:schemeClr val="tx1"/>
              </a:solidFill>
              <a:latin typeface="黑体" panose="02010609060101010101" pitchFamily="49" charset="-122"/>
              <a:ea typeface="黑体" panose="02010609060101010101" pitchFamily="49" charset="-122"/>
            </a:rPr>
            <a:t>1</a:t>
          </a:r>
          <a:r>
            <a:rPr kumimoji="1" lang="zh-CN" altLang="zh-CN" sz="2000" kern="1200" dirty="0">
              <a:solidFill>
                <a:schemeClr val="tx1"/>
              </a:solidFill>
              <a:latin typeface="黑体" panose="02010609060101010101" pitchFamily="49" charset="-122"/>
              <a:ea typeface="黑体" panose="02010609060101010101" pitchFamily="49" charset="-122"/>
            </a:rPr>
            <a:t>的</a:t>
          </a:r>
          <a:r>
            <a:rPr kumimoji="1" lang="en-US" altLang="zh-CN" sz="2000" kern="1200" dirty="0">
              <a:solidFill>
                <a:schemeClr val="tx1"/>
              </a:solidFill>
              <a:latin typeface="Symbol" panose="05050102010706020507" pitchFamily="18" charset="2"/>
              <a:ea typeface="黑体" panose="02010609060101010101" pitchFamily="49" charset="-122"/>
            </a:rPr>
            <a:t>d</a:t>
          </a:r>
          <a:r>
            <a:rPr kumimoji="1" lang="zh-CN" altLang="en-US" sz="2000" kern="1200" dirty="0">
              <a:solidFill>
                <a:schemeClr val="tx1"/>
              </a:solidFill>
              <a:latin typeface="Symbol" panose="05050102010706020507" pitchFamily="18" charset="2"/>
              <a:ea typeface="黑体" panose="02010609060101010101" pitchFamily="49" charset="-122"/>
            </a:rPr>
            <a:t>亚基与</a:t>
          </a:r>
          <a:r>
            <a:rPr kumimoji="1" lang="en-US" altLang="zh-CN" sz="2000" kern="1200" dirty="0">
              <a:solidFill>
                <a:schemeClr val="tx1"/>
              </a:solidFill>
              <a:latin typeface="Symbol" panose="05050102010706020507" pitchFamily="18" charset="2"/>
              <a:ea typeface="黑体" panose="02010609060101010101" pitchFamily="49" charset="-122"/>
            </a:rPr>
            <a:t>a</a:t>
          </a:r>
          <a:r>
            <a:rPr kumimoji="1" lang="en-US" altLang="zh-CN" sz="2000" kern="1200" baseline="-25000" dirty="0">
              <a:solidFill>
                <a:schemeClr val="tx1"/>
              </a:solidFill>
              <a:latin typeface="Symbol" panose="05050102010706020507" pitchFamily="18" charset="2"/>
              <a:ea typeface="黑体" panose="02010609060101010101" pitchFamily="49" charset="-122"/>
            </a:rPr>
            <a:t>3</a:t>
          </a:r>
          <a:r>
            <a:rPr kumimoji="1" lang="en-US" altLang="zh-CN" sz="2000" kern="1200" dirty="0">
              <a:solidFill>
                <a:schemeClr val="tx1"/>
              </a:solidFill>
              <a:latin typeface="Symbol" panose="05050102010706020507" pitchFamily="18" charset="2"/>
              <a:ea typeface="黑体" panose="02010609060101010101" pitchFamily="49" charset="-122"/>
            </a:rPr>
            <a:t>b</a:t>
          </a:r>
          <a:r>
            <a:rPr kumimoji="1" lang="en-US" altLang="zh-CN" sz="2000" kern="1200" baseline="-25000" dirty="0">
              <a:solidFill>
                <a:schemeClr val="tx1"/>
              </a:solidFill>
              <a:latin typeface="Symbol" panose="05050102010706020507" pitchFamily="18" charset="2"/>
              <a:ea typeface="黑体" panose="02010609060101010101" pitchFamily="49" charset="-122"/>
            </a:rPr>
            <a:t>3</a:t>
          </a:r>
          <a:r>
            <a:rPr kumimoji="1" lang="zh-CN" altLang="en-US" sz="2000" kern="1200" baseline="0" dirty="0">
              <a:solidFill>
                <a:schemeClr val="tx1"/>
              </a:solidFill>
              <a:latin typeface="Symbol" panose="05050102010706020507" pitchFamily="18" charset="2"/>
              <a:ea typeface="黑体" panose="02010609060101010101" pitchFamily="49" charset="-122"/>
            </a:rPr>
            <a:t>亚基</a:t>
          </a:r>
          <a:r>
            <a:rPr kumimoji="1" lang="zh-CN" altLang="zh-CN" sz="2000" kern="1200" dirty="0">
              <a:solidFill>
                <a:schemeClr val="tx1"/>
              </a:solidFill>
              <a:latin typeface="黑体" panose="02010609060101010101" pitchFamily="49" charset="-122"/>
              <a:ea typeface="黑体" panose="02010609060101010101" pitchFamily="49" charset="-122"/>
            </a:rPr>
            <a:t>稳固结合，使</a:t>
          </a:r>
          <a:r>
            <a:rPr kumimoji="1" lang="en-US" altLang="zh-CN" sz="2000" kern="1200" dirty="0">
              <a:solidFill>
                <a:schemeClr val="tx1"/>
              </a:solidFill>
              <a:latin typeface="黑体" panose="02010609060101010101" pitchFamily="49" charset="-122"/>
              <a:ea typeface="黑体" panose="02010609060101010101" pitchFamily="49" charset="-122"/>
            </a:rPr>
            <a:t>a</a:t>
          </a:r>
          <a:r>
            <a:rPr kumimoji="1" lang="zh-CN" altLang="zh-CN" sz="2000" kern="1200" dirty="0">
              <a:solidFill>
                <a:schemeClr val="tx1"/>
              </a:solidFill>
              <a:latin typeface="黑体" panose="02010609060101010101" pitchFamily="49" charset="-122"/>
              <a:ea typeface="黑体" panose="02010609060101010101" pitchFamily="49" charset="-122"/>
            </a:rPr>
            <a:t>、</a:t>
          </a:r>
          <a:r>
            <a:rPr kumimoji="1" lang="en-US" altLang="zh-CN" sz="2000" kern="1200" dirty="0">
              <a:solidFill>
                <a:schemeClr val="tx1"/>
              </a:solidFill>
              <a:latin typeface="黑体" panose="02010609060101010101" pitchFamily="49" charset="-122"/>
              <a:ea typeface="黑体" panose="02010609060101010101" pitchFamily="49" charset="-122"/>
            </a:rPr>
            <a:t>b</a:t>
          </a:r>
          <a:r>
            <a:rPr kumimoji="1" lang="en-US" altLang="zh-CN" sz="2000" kern="1200" baseline="-25000" dirty="0">
              <a:solidFill>
                <a:schemeClr val="tx1"/>
              </a:solidFill>
              <a:latin typeface="黑体" panose="02010609060101010101" pitchFamily="49" charset="-122"/>
              <a:ea typeface="黑体" panose="02010609060101010101" pitchFamily="49" charset="-122"/>
            </a:rPr>
            <a:t>2</a:t>
          </a:r>
          <a:r>
            <a:rPr kumimoji="1" lang="zh-CN" altLang="zh-CN" sz="2000" kern="1200" dirty="0">
              <a:solidFill>
                <a:schemeClr val="tx1"/>
              </a:solidFill>
              <a:latin typeface="黑体" panose="02010609060101010101" pitchFamily="49" charset="-122"/>
              <a:ea typeface="黑体" panose="02010609060101010101" pitchFamily="49" charset="-122"/>
            </a:rPr>
            <a:t>和</a:t>
          </a:r>
          <a:r>
            <a:rPr kumimoji="1" lang="en-US" altLang="zh-CN" sz="2000" kern="1200" dirty="0">
              <a:solidFill>
                <a:schemeClr val="tx1"/>
              </a:solidFill>
              <a:latin typeface="Symbol" panose="05050102010706020507" pitchFamily="18" charset="2"/>
              <a:ea typeface="黑体" panose="02010609060101010101" pitchFamily="49" charset="-122"/>
            </a:rPr>
            <a:t>a</a:t>
          </a:r>
          <a:r>
            <a:rPr kumimoji="1" lang="en-US" altLang="zh-CN" sz="2000" kern="1200" baseline="-25000" dirty="0">
              <a:solidFill>
                <a:schemeClr val="tx1"/>
              </a:solidFill>
              <a:latin typeface="Symbol" panose="05050102010706020507" pitchFamily="18" charset="2"/>
              <a:ea typeface="黑体" panose="02010609060101010101" pitchFamily="49" charset="-122"/>
            </a:rPr>
            <a:t>3</a:t>
          </a:r>
          <a:r>
            <a:rPr kumimoji="1" lang="en-US" altLang="zh-CN" sz="2000" kern="1200" dirty="0">
              <a:solidFill>
                <a:schemeClr val="tx1"/>
              </a:solidFill>
              <a:latin typeface="Symbol" panose="05050102010706020507" pitchFamily="18" charset="2"/>
              <a:ea typeface="黑体" panose="02010609060101010101" pitchFamily="49" charset="-122"/>
            </a:rPr>
            <a:t>b</a:t>
          </a:r>
          <a:r>
            <a:rPr kumimoji="1" lang="en-US" altLang="zh-CN" sz="2000" kern="1200" baseline="-25000" dirty="0">
              <a:solidFill>
                <a:schemeClr val="tx1"/>
              </a:solidFill>
              <a:latin typeface="Symbol" panose="05050102010706020507" pitchFamily="18" charset="2"/>
              <a:ea typeface="黑体" panose="02010609060101010101" pitchFamily="49" charset="-122"/>
            </a:rPr>
            <a:t>3</a:t>
          </a:r>
          <a:r>
            <a:rPr kumimoji="1" lang="zh-CN" altLang="zh-CN" sz="2000" kern="1200" dirty="0">
              <a:solidFill>
                <a:schemeClr val="tx1"/>
              </a:solidFill>
              <a:latin typeface="黑体" panose="02010609060101010101" pitchFamily="49" charset="-122"/>
              <a:ea typeface="黑体" panose="02010609060101010101" pitchFamily="49" charset="-122"/>
            </a:rPr>
            <a:t>、</a:t>
          </a:r>
          <a:r>
            <a:rPr kumimoji="1" lang="en-US" altLang="zh-CN" sz="2000" kern="1200" dirty="0">
              <a:solidFill>
                <a:schemeClr val="tx1"/>
              </a:solidFill>
              <a:latin typeface="Symbol" panose="05050102010706020507" pitchFamily="18" charset="2"/>
              <a:ea typeface="黑体" panose="02010609060101010101" pitchFamily="49" charset="-122"/>
            </a:rPr>
            <a:t>d</a:t>
          </a:r>
          <a:r>
            <a:rPr kumimoji="1" lang="zh-CN" altLang="zh-CN" sz="2000" kern="1200" dirty="0">
              <a:solidFill>
                <a:schemeClr val="tx1"/>
              </a:solidFill>
              <a:latin typeface="黑体" panose="02010609060101010101" pitchFamily="49" charset="-122"/>
              <a:ea typeface="黑体" panose="02010609060101010101" pitchFamily="49" charset="-122"/>
            </a:rPr>
            <a:t>亚基组成稳定的定子部分</a:t>
          </a:r>
          <a:endParaRPr lang="zh-CN" altLang="en-US" sz="2000" kern="1200" dirty="0"/>
        </a:p>
      </dsp:txBody>
      <dsp:txXfrm rot="-5400000">
        <a:off x="1320247" y="229834"/>
        <a:ext cx="6880672" cy="919051"/>
      </dsp:txXfrm>
    </dsp:sp>
    <dsp:sp modelId="{2216C117-DD22-49B6-89E4-7F125C2E6A12}">
      <dsp:nvSpPr>
        <dsp:cNvPr id="0" name=""/>
        <dsp:cNvSpPr/>
      </dsp:nvSpPr>
      <dsp:spPr>
        <a:xfrm rot="5400000">
          <a:off x="-192676" y="1840726"/>
          <a:ext cx="1743537" cy="135818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zh-CN" sz="1800" kern="1200" dirty="0">
            <a:solidFill>
              <a:schemeClr val="tx1"/>
            </a:solidFill>
            <a:latin typeface="黑体" panose="02010609060101010101" pitchFamily="49" charset="-122"/>
            <a:ea typeface="黑体" panose="02010609060101010101" pitchFamily="49" charset="-122"/>
          </a:endParaRPr>
        </a:p>
      </dsp:txBody>
      <dsp:txXfrm rot="-5400000">
        <a:off x="2" y="2327141"/>
        <a:ext cx="1358183" cy="385354"/>
      </dsp:txXfrm>
    </dsp:sp>
    <dsp:sp modelId="{E4B28716-B98E-4A68-9AEA-469A78E1C8B0}">
      <dsp:nvSpPr>
        <dsp:cNvPr id="0" name=""/>
        <dsp:cNvSpPr/>
      </dsp:nvSpPr>
      <dsp:spPr>
        <a:xfrm rot="5400000">
          <a:off x="4257405" y="-1285487"/>
          <a:ext cx="1104030" cy="693039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lvl="1" indent="-228600" algn="l" defTabSz="889000">
            <a:lnSpc>
              <a:spcPct val="90000"/>
            </a:lnSpc>
            <a:spcBef>
              <a:spcPct val="0"/>
            </a:spcBef>
            <a:spcAft>
              <a:spcPct val="15000"/>
            </a:spcAft>
            <a:buClrTx/>
            <a:buSzTx/>
            <a:buFontTx/>
            <a:buNone/>
          </a:pPr>
          <a:r>
            <a:rPr kumimoji="1" lang="zh-CN" altLang="zh-CN" sz="2000" kern="1200" dirty="0">
              <a:solidFill>
                <a:schemeClr val="tx1"/>
              </a:solidFill>
              <a:latin typeface="黑体" panose="02010609060101010101" pitchFamily="49" charset="-122"/>
              <a:ea typeface="黑体" panose="02010609060101010101" pitchFamily="49" charset="-122"/>
            </a:rPr>
            <a:t>部分</a:t>
          </a:r>
          <a:r>
            <a:rPr kumimoji="1" lang="en-US" altLang="zh-CN" sz="2000" kern="1200" dirty="0">
              <a:solidFill>
                <a:schemeClr val="tx1"/>
              </a:solidFill>
              <a:latin typeface="Symbol" panose="05050102010706020507" pitchFamily="18" charset="2"/>
              <a:ea typeface="黑体" panose="02010609060101010101" pitchFamily="49" charset="-122"/>
            </a:rPr>
            <a:t>g</a:t>
          </a:r>
          <a:r>
            <a:rPr kumimoji="1" lang="zh-CN" altLang="zh-CN" sz="2000" kern="1200" dirty="0">
              <a:solidFill>
                <a:schemeClr val="tx1"/>
              </a:solidFill>
              <a:latin typeface="黑体" panose="02010609060101010101" pitchFamily="49" charset="-122"/>
              <a:ea typeface="黑体" panose="02010609060101010101" pitchFamily="49" charset="-122"/>
            </a:rPr>
            <a:t>和</a:t>
          </a:r>
          <a:r>
            <a:rPr kumimoji="1" lang="en-US" altLang="zh-CN" sz="2000" kern="1200" dirty="0">
              <a:solidFill>
                <a:schemeClr val="tx1"/>
              </a:solidFill>
              <a:latin typeface="Symbol" panose="05050102010706020507" pitchFamily="18" charset="2"/>
              <a:ea typeface="黑体" panose="02010609060101010101" pitchFamily="49" charset="-122"/>
            </a:rPr>
            <a:t>e</a:t>
          </a:r>
          <a:r>
            <a:rPr kumimoji="1" lang="zh-CN" altLang="zh-CN" sz="2000" kern="1200" dirty="0">
              <a:solidFill>
                <a:schemeClr val="tx1"/>
              </a:solidFill>
              <a:latin typeface="黑体" panose="02010609060101010101" pitchFamily="49" charset="-122"/>
              <a:ea typeface="黑体" panose="02010609060101010101" pitchFamily="49" charset="-122"/>
            </a:rPr>
            <a:t>亚基共同形成穿过</a:t>
          </a:r>
          <a:r>
            <a:rPr kumimoji="1" lang="en-US" altLang="zh-CN" sz="2000" kern="1200" dirty="0">
              <a:solidFill>
                <a:schemeClr val="tx1"/>
              </a:solidFill>
              <a:latin typeface="Symbol" panose="05050102010706020507" pitchFamily="18" charset="2"/>
              <a:ea typeface="黑体" panose="02010609060101010101" pitchFamily="49" charset="-122"/>
            </a:rPr>
            <a:t>a</a:t>
          </a:r>
          <a:r>
            <a:rPr kumimoji="1" lang="en-US" altLang="zh-CN" sz="2000" kern="1200" baseline="-25000" dirty="0">
              <a:solidFill>
                <a:schemeClr val="tx1"/>
              </a:solidFill>
              <a:latin typeface="Symbol" panose="05050102010706020507" pitchFamily="18" charset="2"/>
              <a:ea typeface="黑体" panose="02010609060101010101" pitchFamily="49" charset="-122"/>
            </a:rPr>
            <a:t>3</a:t>
          </a:r>
          <a:r>
            <a:rPr kumimoji="1" lang="en-US" altLang="zh-CN" sz="2000" kern="1200" dirty="0">
              <a:solidFill>
                <a:schemeClr val="tx1"/>
              </a:solidFill>
              <a:latin typeface="Symbol" panose="05050102010706020507" pitchFamily="18" charset="2"/>
              <a:ea typeface="黑体" panose="02010609060101010101" pitchFamily="49" charset="-122"/>
            </a:rPr>
            <a:t>b</a:t>
          </a:r>
          <a:r>
            <a:rPr kumimoji="1" lang="en-US" altLang="zh-CN" sz="2000" kern="1200" baseline="-25000" dirty="0">
              <a:solidFill>
                <a:schemeClr val="tx1"/>
              </a:solidFill>
              <a:latin typeface="Symbol" panose="05050102010706020507" pitchFamily="18" charset="2"/>
              <a:ea typeface="黑体" panose="02010609060101010101" pitchFamily="49" charset="-122"/>
            </a:rPr>
            <a:t>3</a:t>
          </a:r>
          <a:r>
            <a:rPr kumimoji="1" lang="zh-CN" altLang="zh-CN" sz="2000" kern="1200" dirty="0">
              <a:solidFill>
                <a:schemeClr val="tx1"/>
              </a:solidFill>
              <a:latin typeface="黑体" panose="02010609060101010101" pitchFamily="49" charset="-122"/>
              <a:ea typeface="黑体" panose="02010609060101010101" pitchFamily="49" charset="-122"/>
            </a:rPr>
            <a:t>间中轴，</a:t>
          </a:r>
          <a:r>
            <a:rPr kumimoji="1" lang="en-US" altLang="zh-CN" sz="2000" kern="1200" dirty="0">
              <a:solidFill>
                <a:schemeClr val="tx1"/>
              </a:solidFill>
              <a:latin typeface="Symbol" panose="05050102010706020507" pitchFamily="18" charset="2"/>
              <a:ea typeface="黑体" panose="02010609060101010101" pitchFamily="49" charset="-122"/>
            </a:rPr>
            <a:t>g</a:t>
          </a:r>
          <a:r>
            <a:rPr kumimoji="1" lang="zh-CN" altLang="zh-CN" sz="2000" kern="1200" dirty="0">
              <a:solidFill>
                <a:schemeClr val="tx1"/>
              </a:solidFill>
              <a:latin typeface="黑体" panose="02010609060101010101" pitchFamily="49" charset="-122"/>
              <a:ea typeface="黑体" panose="02010609060101010101" pitchFamily="49" charset="-122"/>
            </a:rPr>
            <a:t>还与</a:t>
          </a:r>
          <a:r>
            <a:rPr kumimoji="1" lang="en-US" altLang="zh-CN" sz="2000" kern="1200" dirty="0">
              <a:solidFill>
                <a:schemeClr val="tx1"/>
              </a:solidFill>
              <a:latin typeface="黑体" panose="02010609060101010101" pitchFamily="49" charset="-122"/>
              <a:ea typeface="黑体" panose="02010609060101010101" pitchFamily="49" charset="-122"/>
            </a:rPr>
            <a:t>1</a:t>
          </a:r>
          <a:r>
            <a:rPr kumimoji="1" lang="zh-CN" altLang="zh-CN" sz="2000" kern="1200" dirty="0">
              <a:solidFill>
                <a:schemeClr val="tx1"/>
              </a:solidFill>
              <a:latin typeface="黑体" panose="02010609060101010101" pitchFamily="49" charset="-122"/>
              <a:ea typeface="黑体" panose="02010609060101010101" pitchFamily="49" charset="-122"/>
            </a:rPr>
            <a:t>个</a:t>
          </a:r>
          <a:r>
            <a:rPr kumimoji="1" lang="en-US" altLang="zh-CN" sz="2000" kern="1200" dirty="0">
              <a:solidFill>
                <a:schemeClr val="tx1"/>
              </a:solidFill>
              <a:latin typeface="黑体" panose="02010609060101010101" pitchFamily="49" charset="-122"/>
              <a:ea typeface="黑体" panose="02010609060101010101" pitchFamily="49" charset="-122"/>
            </a:rPr>
            <a:t>β</a:t>
          </a:r>
          <a:r>
            <a:rPr kumimoji="1" lang="zh-CN" altLang="zh-CN" sz="2000" kern="1200" dirty="0">
              <a:solidFill>
                <a:schemeClr val="tx1"/>
              </a:solidFill>
              <a:latin typeface="黑体" panose="02010609060101010101" pitchFamily="49" charset="-122"/>
              <a:ea typeface="黑体" panose="02010609060101010101" pitchFamily="49" charset="-122"/>
            </a:rPr>
            <a:t>亚基疏松结合作用，</a:t>
          </a:r>
          <a:r>
            <a:rPr kumimoji="1" lang="zh-CN" altLang="en-US" sz="2000" kern="1200" dirty="0">
              <a:solidFill>
                <a:schemeClr val="tx1"/>
              </a:solidFill>
              <a:latin typeface="黑体" panose="02010609060101010101" pitchFamily="49" charset="-122"/>
              <a:ea typeface="黑体" panose="02010609060101010101" pitchFamily="49" charset="-122"/>
            </a:rPr>
            <a:t>另一</a:t>
          </a:r>
          <a:r>
            <a:rPr kumimoji="1" lang="zh-CN" altLang="zh-CN" sz="2000" kern="1200" dirty="0">
              <a:solidFill>
                <a:schemeClr val="tx1"/>
              </a:solidFill>
              <a:latin typeface="黑体" panose="02010609060101010101" pitchFamily="49" charset="-122"/>
              <a:ea typeface="黑体" panose="02010609060101010101" pitchFamily="49" charset="-122"/>
            </a:rPr>
            <a:t>端与嵌入内膜的</a:t>
          </a:r>
          <a:r>
            <a:rPr kumimoji="1" lang="en-US" altLang="zh-CN" sz="2000" kern="1200" dirty="0">
              <a:solidFill>
                <a:schemeClr val="tx1"/>
              </a:solidFill>
              <a:latin typeface="黑体" panose="02010609060101010101" pitchFamily="49" charset="-122"/>
              <a:ea typeface="黑体" panose="02010609060101010101" pitchFamily="49" charset="-122"/>
            </a:rPr>
            <a:t>c</a:t>
          </a:r>
          <a:r>
            <a:rPr kumimoji="1" lang="zh-CN" altLang="zh-CN" sz="2000" kern="1200" dirty="0">
              <a:solidFill>
                <a:schemeClr val="tx1"/>
              </a:solidFill>
              <a:latin typeface="黑体" panose="02010609060101010101" pitchFamily="49" charset="-122"/>
              <a:ea typeface="黑体" panose="02010609060101010101" pitchFamily="49" charset="-122"/>
            </a:rPr>
            <a:t>亚基环紧密结合。</a:t>
          </a:r>
          <a:r>
            <a:rPr kumimoji="1" lang="en-US" altLang="zh-CN" sz="2000" kern="1200" dirty="0">
              <a:solidFill>
                <a:schemeClr val="tx1"/>
              </a:solidFill>
              <a:latin typeface="黑体" panose="02010609060101010101" pitchFamily="49" charset="-122"/>
              <a:ea typeface="黑体" panose="02010609060101010101" pitchFamily="49" charset="-122"/>
            </a:rPr>
            <a:t>c</a:t>
          </a:r>
          <a:r>
            <a:rPr kumimoji="1" lang="zh-CN" altLang="zh-CN" sz="2000" kern="1200" dirty="0">
              <a:solidFill>
                <a:schemeClr val="tx1"/>
              </a:solidFill>
              <a:latin typeface="黑体" panose="02010609060101010101" pitchFamily="49" charset="-122"/>
              <a:ea typeface="黑体" panose="02010609060101010101" pitchFamily="49" charset="-122"/>
            </a:rPr>
            <a:t>亚基环、</a:t>
          </a:r>
          <a:r>
            <a:rPr kumimoji="1" lang="en-US" altLang="zh-CN" sz="2000" kern="1200" dirty="0">
              <a:solidFill>
                <a:schemeClr val="tx1"/>
              </a:solidFill>
              <a:latin typeface="Symbol" panose="05050102010706020507" pitchFamily="18" charset="2"/>
              <a:ea typeface="黑体" panose="02010609060101010101" pitchFamily="49" charset="-122"/>
            </a:rPr>
            <a:t>g</a:t>
          </a:r>
          <a:r>
            <a:rPr kumimoji="1" lang="zh-CN" altLang="zh-CN" sz="2000" kern="1200" dirty="0">
              <a:solidFill>
                <a:schemeClr val="tx1"/>
              </a:solidFill>
              <a:latin typeface="黑体" panose="02010609060101010101" pitchFamily="49" charset="-122"/>
              <a:ea typeface="黑体" panose="02010609060101010101" pitchFamily="49" charset="-122"/>
            </a:rPr>
            <a:t>和</a:t>
          </a:r>
          <a:r>
            <a:rPr kumimoji="1" lang="en-US" altLang="zh-CN" sz="2000" kern="1200" dirty="0">
              <a:solidFill>
                <a:schemeClr val="tx1"/>
              </a:solidFill>
              <a:latin typeface="Symbol" panose="05050102010706020507" pitchFamily="18" charset="2"/>
              <a:ea typeface="黑体" panose="02010609060101010101" pitchFamily="49" charset="-122"/>
            </a:rPr>
            <a:t>e</a:t>
          </a:r>
          <a:r>
            <a:rPr kumimoji="1" lang="zh-CN" altLang="zh-CN" sz="2000" kern="1200" dirty="0">
              <a:solidFill>
                <a:schemeClr val="tx1"/>
              </a:solidFill>
              <a:latin typeface="黑体" panose="02010609060101010101" pitchFamily="49" charset="-122"/>
              <a:ea typeface="黑体" panose="02010609060101010101" pitchFamily="49" charset="-122"/>
            </a:rPr>
            <a:t>亚基组成转子部分 </a:t>
          </a:r>
          <a:endParaRPr lang="zh-CN" altLang="en-US" sz="2000" kern="1200" dirty="0"/>
        </a:p>
      </dsp:txBody>
      <dsp:txXfrm rot="-5400000">
        <a:off x="1344225" y="1681587"/>
        <a:ext cx="6876496" cy="996242"/>
      </dsp:txXfrm>
    </dsp:sp>
    <dsp:sp modelId="{45899805-E6AC-43FE-8530-5F45FEB2E4ED}">
      <dsp:nvSpPr>
        <dsp:cNvPr id="0" name=""/>
        <dsp:cNvSpPr/>
      </dsp:nvSpPr>
      <dsp:spPr>
        <a:xfrm rot="5400000">
          <a:off x="-208191" y="3361091"/>
          <a:ext cx="1743643" cy="132726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533400">
            <a:lnSpc>
              <a:spcPct val="90000"/>
            </a:lnSpc>
            <a:spcBef>
              <a:spcPct val="0"/>
            </a:spcBef>
            <a:spcAft>
              <a:spcPct val="35000"/>
            </a:spcAft>
            <a:buNone/>
          </a:pPr>
          <a:endParaRPr lang="zh-CN" sz="1800" kern="1200" dirty="0">
            <a:solidFill>
              <a:schemeClr val="tx1"/>
            </a:solidFill>
            <a:latin typeface="黑体" panose="02010609060101010101" pitchFamily="49" charset="-122"/>
            <a:ea typeface="黑体" panose="02010609060101010101" pitchFamily="49" charset="-122"/>
          </a:endParaRPr>
        </a:p>
      </dsp:txBody>
      <dsp:txXfrm rot="-5400000">
        <a:off x="1" y="3816531"/>
        <a:ext cx="1327261" cy="416382"/>
      </dsp:txXfrm>
    </dsp:sp>
    <dsp:sp modelId="{6E50E564-51D4-4584-BA62-C4BECC8B04EF}">
      <dsp:nvSpPr>
        <dsp:cNvPr id="0" name=""/>
        <dsp:cNvSpPr/>
      </dsp:nvSpPr>
      <dsp:spPr>
        <a:xfrm rot="5400000">
          <a:off x="4177524" y="256021"/>
          <a:ext cx="1150549" cy="68674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lvl="1" indent="-228600" algn="l" defTabSz="889000">
            <a:lnSpc>
              <a:spcPct val="90000"/>
            </a:lnSpc>
            <a:spcBef>
              <a:spcPct val="0"/>
            </a:spcBef>
            <a:spcAft>
              <a:spcPct val="15000"/>
            </a:spcAft>
            <a:buFontTx/>
            <a:buNone/>
          </a:pPr>
          <a:r>
            <a:rPr kumimoji="1" lang="zh-CN" altLang="zh-CN" sz="2000" kern="12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质子顺梯度向基质回流时，转子部分相对定子部分旋转，使</a:t>
          </a:r>
          <a:r>
            <a:rPr kumimoji="1" lang="en-US" altLang="zh-CN" sz="2000" kern="12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ATP</a:t>
          </a:r>
          <a:r>
            <a:rPr kumimoji="1" lang="zh-CN" altLang="zh-CN" sz="2000" kern="12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合酶利用释放的能量合成</a:t>
          </a:r>
          <a:r>
            <a:rPr kumimoji="1" lang="en-US" altLang="zh-CN" sz="2000" kern="1200"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ATP</a:t>
          </a:r>
          <a:endParaRPr lang="zh-CN" altLang="en-US" sz="2000" kern="1200" dirty="0"/>
        </a:p>
      </dsp:txBody>
      <dsp:txXfrm rot="-5400000">
        <a:off x="1319068" y="3170643"/>
        <a:ext cx="6811297" cy="103821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宋体" pitchFamily="2" charset="-122"/>
              </a:defRPr>
            </a:lvl1pPr>
          </a:lstStyle>
          <a:p>
            <a:pPr>
              <a:defRPr/>
            </a:pPr>
            <a:endParaRPr lang="en-US" altLang="zh-CN"/>
          </a:p>
        </p:txBody>
      </p:sp>
      <p:sp>
        <p:nvSpPr>
          <p:cNvPr id="185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宋体" pitchFamily="2" charset="-122"/>
              </a:defRPr>
            </a:lvl1pPr>
          </a:lstStyle>
          <a:p>
            <a:pPr>
              <a:defRPr/>
            </a:pPr>
            <a:endParaRPr lang="en-US" altLang="zh-CN"/>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5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85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宋体" pitchFamily="2" charset="-122"/>
              </a:defRPr>
            </a:lvl1pPr>
          </a:lstStyle>
          <a:p>
            <a:pPr>
              <a:defRPr/>
            </a:pPr>
            <a:endParaRPr lang="en-US" altLang="zh-CN"/>
          </a:p>
        </p:txBody>
      </p:sp>
      <p:sp>
        <p:nvSpPr>
          <p:cNvPr id="185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ea typeface="宋体" pitchFamily="2" charset="-122"/>
              </a:defRPr>
            </a:lvl1pPr>
          </a:lstStyle>
          <a:p>
            <a:pPr>
              <a:defRPr/>
            </a:pPr>
            <a:fld id="{4F201D51-C667-4560-8BCE-366123265E67}" type="slidenum">
              <a:rPr lang="en-US" altLang="zh-CN"/>
              <a:pPr>
                <a:defRPr/>
              </a:pPr>
              <a:t>‹#›</a:t>
            </a:fld>
            <a:endParaRPr lang="en-US" altLang="zh-CN"/>
          </a:p>
        </p:txBody>
      </p:sp>
    </p:spTree>
    <p:extLst>
      <p:ext uri="{BB962C8B-B14F-4D97-AF65-F5344CB8AC3E}">
        <p14:creationId xmlns:p14="http://schemas.microsoft.com/office/powerpoint/2010/main" val="338027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aike.com/sowiki/%E6%A3%89%E8%8A%B1%E7%AB%8B%E6%9E%AF%E7%97%85?prd=content_doc_search" TargetMode="External"/><Relationship Id="rId2" Type="http://schemas.openxmlformats.org/officeDocument/2006/relationships/slide" Target="../slides/slide59.xml"/><Relationship Id="rId1" Type="http://schemas.openxmlformats.org/officeDocument/2006/relationships/notesMaster" Target="../notesMasters/notesMaster1.xml"/><Relationship Id="rId5" Type="http://schemas.openxmlformats.org/officeDocument/2006/relationships/hyperlink" Target="http://www.baike.com/sowiki/%E8%B0%B7%E5%AD%90%E9%BB%91%E7%A9%97%E7%97%85?prd=content_doc_search" TargetMode="External"/><Relationship Id="rId4" Type="http://schemas.openxmlformats.org/officeDocument/2006/relationships/hyperlink" Target="http://www.baike.com/sowiki/%E9%AB%98%E7%B2%B1%E6%95%A3%E9%BB%91%E7%A9%97%E7%97%85?prd=content_doc_search"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baike.baidu.com/subview/1315702/1315702.htm" TargetMode="External"/><Relationship Id="rId13" Type="http://schemas.openxmlformats.org/officeDocument/2006/relationships/hyperlink" Target="http://baike.baidu.com/subview/559937/559937.htm" TargetMode="External"/><Relationship Id="rId18" Type="http://schemas.openxmlformats.org/officeDocument/2006/relationships/hyperlink" Target="http://baike.baidu.com/subview/22451/15897470.htm" TargetMode="External"/><Relationship Id="rId3" Type="http://schemas.openxmlformats.org/officeDocument/2006/relationships/hyperlink" Target="http://baike.baidu.com/view/3873012.htm" TargetMode="External"/><Relationship Id="rId7" Type="http://schemas.openxmlformats.org/officeDocument/2006/relationships/hyperlink" Target="http://baike.baidu.com/view/1109320.htm" TargetMode="External"/><Relationship Id="rId12" Type="http://schemas.openxmlformats.org/officeDocument/2006/relationships/hyperlink" Target="http://baike.baidu.com/subview/1120527/1120527.htm" TargetMode="External"/><Relationship Id="rId17" Type="http://schemas.openxmlformats.org/officeDocument/2006/relationships/hyperlink" Target="http://baike.baidu.com/subview/17193/17193.htm" TargetMode="External"/><Relationship Id="rId2" Type="http://schemas.openxmlformats.org/officeDocument/2006/relationships/slide" Target="../slides/slide64.xml"/><Relationship Id="rId16" Type="http://schemas.openxmlformats.org/officeDocument/2006/relationships/hyperlink" Target="http://baike.baidu.com/subview/42784/42784.htm" TargetMode="External"/><Relationship Id="rId20" Type="http://schemas.openxmlformats.org/officeDocument/2006/relationships/hyperlink" Target="http://baike.baidu.com/subview/133313/133313.htm" TargetMode="External"/><Relationship Id="rId1" Type="http://schemas.openxmlformats.org/officeDocument/2006/relationships/notesMaster" Target="../notesMasters/notesMaster1.xml"/><Relationship Id="rId6" Type="http://schemas.openxmlformats.org/officeDocument/2006/relationships/hyperlink" Target="http://baike.baidu.com/view/32286.htm" TargetMode="External"/><Relationship Id="rId11" Type="http://schemas.openxmlformats.org/officeDocument/2006/relationships/hyperlink" Target="http://baike.baidu.com/subview/249560/249560.htm" TargetMode="External"/><Relationship Id="rId5" Type="http://schemas.openxmlformats.org/officeDocument/2006/relationships/hyperlink" Target="http://baike.baidu.com/view/19423.htm" TargetMode="External"/><Relationship Id="rId15" Type="http://schemas.openxmlformats.org/officeDocument/2006/relationships/hyperlink" Target="http://baike.baidu.com/subview/67940/67940.htm" TargetMode="External"/><Relationship Id="rId10" Type="http://schemas.openxmlformats.org/officeDocument/2006/relationships/hyperlink" Target="http://baike.baidu.com/subview/54476/54476.htm" TargetMode="External"/><Relationship Id="rId19" Type="http://schemas.openxmlformats.org/officeDocument/2006/relationships/hyperlink" Target="http://baike.baidu.com/subview/9619/9619.htm" TargetMode="External"/><Relationship Id="rId4" Type="http://schemas.openxmlformats.org/officeDocument/2006/relationships/hyperlink" Target="http://baike.baidu.com/view/687343.htm" TargetMode="External"/><Relationship Id="rId9" Type="http://schemas.openxmlformats.org/officeDocument/2006/relationships/hyperlink" Target="http://baike.baidu.com/subview/293321/293321.htm" TargetMode="External"/><Relationship Id="rId14" Type="http://schemas.openxmlformats.org/officeDocument/2006/relationships/hyperlink" Target="http://baike.baidu.com/subview/2980648/2980648.ht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F201D51-C667-4560-8BCE-366123265E67}" type="slidenum">
              <a:rPr lang="en-US" altLang="zh-CN" smtClean="0"/>
              <a:pPr>
                <a:defRPr/>
              </a:pPr>
              <a:t>4</a:t>
            </a:fld>
            <a:endParaRPr lang="en-US" altLang="zh-CN"/>
          </a:p>
        </p:txBody>
      </p:sp>
    </p:spTree>
    <p:extLst>
      <p:ext uri="{BB962C8B-B14F-4D97-AF65-F5344CB8AC3E}">
        <p14:creationId xmlns:p14="http://schemas.microsoft.com/office/powerpoint/2010/main" val="134533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a:ln/>
        </p:spPr>
      </p:sp>
      <p:sp>
        <p:nvSpPr>
          <p:cNvPr id="104451" name="备注占位符 2"/>
          <p:cNvSpPr>
            <a:spLocks noGrp="1"/>
          </p:cNvSpPr>
          <p:nvPr>
            <p:ph type="body" idx="1"/>
          </p:nvPr>
        </p:nvSpPr>
        <p:spPr>
          <a:noFill/>
          <a:ln/>
        </p:spPr>
        <p:txBody>
          <a:bodyPr/>
          <a:lstStyle/>
          <a:p>
            <a:r>
              <a:rPr lang="zh-CN" altLang="en-US">
                <a:ea typeface="宋体" charset="-122"/>
              </a:rPr>
              <a:t>萎锈灵为选择性内吸杀菌剂，主要用于防治由锈菌和黑粉菌在多种作物上引起的锈病和黑粉（穗）病，对</a:t>
            </a:r>
            <a:r>
              <a:rPr lang="zh-CN" altLang="en-US">
                <a:ea typeface="宋体" charset="-122"/>
                <a:hlinkClick r:id="rId3" tooltip="棉花立枯病"/>
              </a:rPr>
              <a:t>棉花立枯病</a:t>
            </a:r>
            <a:r>
              <a:rPr lang="zh-CN" altLang="en-US">
                <a:ea typeface="宋体" charset="-122"/>
              </a:rPr>
              <a:t>、黄萎病也有效，如</a:t>
            </a:r>
            <a:r>
              <a:rPr lang="zh-CN" altLang="en-US">
                <a:ea typeface="宋体" charset="-122"/>
                <a:hlinkClick r:id="rId4" tooltip="高粱散黑穗病"/>
              </a:rPr>
              <a:t>高粱散黑穗病</a:t>
            </a:r>
            <a:r>
              <a:rPr lang="zh-CN" altLang="en-US">
                <a:ea typeface="宋体" charset="-122"/>
              </a:rPr>
              <a:t>、丝黑穗病、玉米丝黑穗病、麦类黑穗病、麦类锈病、</a:t>
            </a:r>
            <a:r>
              <a:rPr lang="zh-CN" altLang="en-US">
                <a:ea typeface="宋体" charset="-122"/>
                <a:hlinkClick r:id="rId5" tooltip="谷子黑穗病"/>
              </a:rPr>
              <a:t>谷子黑穗病</a:t>
            </a:r>
            <a:r>
              <a:rPr lang="zh-CN" altLang="en-US">
                <a:ea typeface="宋体" charset="-122"/>
              </a:rPr>
              <a:t>以及棉花苗期病害。</a:t>
            </a:r>
          </a:p>
        </p:txBody>
      </p:sp>
      <p:sp>
        <p:nvSpPr>
          <p:cNvPr id="104452" name="灯片编号占位符 3"/>
          <p:cNvSpPr>
            <a:spLocks noGrp="1"/>
          </p:cNvSpPr>
          <p:nvPr>
            <p:ph type="sldNum" sz="quarter" idx="5"/>
          </p:nvPr>
        </p:nvSpPr>
        <p:spPr>
          <a:noFill/>
        </p:spPr>
        <p:txBody>
          <a:bodyPr/>
          <a:lstStyle/>
          <a:p>
            <a:fld id="{BCA3B3BC-F81D-4370-8679-180894C5A30B}" type="slidenum">
              <a:rPr lang="en-US" altLang="zh-CN" smtClean="0">
                <a:ea typeface="宋体" charset="-122"/>
              </a:rPr>
              <a:pPr/>
              <a:t>59</a:t>
            </a:fld>
            <a:endParaRPr lang="en-US" altLang="zh-CN">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幻灯片图像占位符 1"/>
          <p:cNvSpPr>
            <a:spLocks noGrp="1" noRot="1" noChangeAspect="1" noTextEdit="1"/>
          </p:cNvSpPr>
          <p:nvPr>
            <p:ph type="sldImg"/>
          </p:nvPr>
        </p:nvSpPr>
        <p:spPr>
          <a:ln/>
        </p:spPr>
      </p:sp>
      <p:sp>
        <p:nvSpPr>
          <p:cNvPr id="105475" name="备注占位符 2"/>
          <p:cNvSpPr>
            <a:spLocks noGrp="1"/>
          </p:cNvSpPr>
          <p:nvPr>
            <p:ph type="body" idx="1"/>
          </p:nvPr>
        </p:nvSpPr>
        <p:spPr>
          <a:noFill/>
          <a:ln/>
        </p:spPr>
        <p:txBody>
          <a:bodyPr/>
          <a:lstStyle/>
          <a:p>
            <a:endParaRPr lang="zh-CN" altLang="en-US">
              <a:ea typeface="宋体" charset="-122"/>
            </a:endParaRPr>
          </a:p>
        </p:txBody>
      </p:sp>
      <p:sp>
        <p:nvSpPr>
          <p:cNvPr id="105476" name="灯片编号占位符 3"/>
          <p:cNvSpPr>
            <a:spLocks noGrp="1"/>
          </p:cNvSpPr>
          <p:nvPr>
            <p:ph type="sldNum" sz="quarter" idx="5"/>
          </p:nvPr>
        </p:nvSpPr>
        <p:spPr>
          <a:noFill/>
        </p:spPr>
        <p:txBody>
          <a:bodyPr/>
          <a:lstStyle/>
          <a:p>
            <a:fld id="{4B513456-803D-4843-9E10-F732A87A25C7}" type="slidenum">
              <a:rPr lang="en-US" altLang="zh-CN" smtClean="0">
                <a:ea typeface="宋体" charset="-122"/>
              </a:rPr>
              <a:pPr/>
              <a:t>60</a:t>
            </a:fld>
            <a:endParaRPr lang="en-US" altLang="zh-CN">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9422147-8361-4062-897F-2F8949EEC267}" type="slidenum">
              <a:rPr lang="en-US" altLang="zh-CN" smtClean="0">
                <a:ea typeface="宋体" charset="-122"/>
              </a:rPr>
              <a:pPr/>
              <a:t>63</a:t>
            </a:fld>
            <a:endParaRPr lang="en-US" altLang="zh-CN">
              <a:ea typeface="宋体" charset="-122"/>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zh-CN" altLang="en-US">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6A837BC-F109-4965-9975-20539881BFA1}" type="slidenum">
              <a:rPr lang="en-US" altLang="zh-CN" smtClean="0">
                <a:ea typeface="宋体" charset="-122"/>
              </a:rPr>
              <a:pPr/>
              <a:t>64</a:t>
            </a:fld>
            <a:endParaRPr lang="en-US" altLang="zh-CN">
              <a:ea typeface="宋体" charset="-122"/>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altLang="zh-CN" dirty="0" err="1">
                <a:ea typeface="宋体" charset="-122"/>
              </a:rPr>
              <a:t>mtDNA</a:t>
            </a:r>
            <a:r>
              <a:rPr lang="zh-CN" altLang="en-US" dirty="0">
                <a:ea typeface="宋体" charset="-122"/>
              </a:rPr>
              <a:t>编码的</a:t>
            </a:r>
            <a:r>
              <a:rPr lang="en-US" altLang="zh-CN" dirty="0">
                <a:ea typeface="宋体" charset="-122"/>
              </a:rPr>
              <a:t>RNA</a:t>
            </a:r>
            <a:r>
              <a:rPr lang="zh-CN" altLang="en-US" dirty="0">
                <a:ea typeface="宋体" charset="-122"/>
              </a:rPr>
              <a:t>和多肽有</a:t>
            </a:r>
            <a:r>
              <a:rPr lang="en-US" altLang="zh-CN" dirty="0">
                <a:ea typeface="宋体" charset="-122"/>
              </a:rPr>
              <a:t>37</a:t>
            </a:r>
            <a:r>
              <a:rPr lang="zh-CN" altLang="en-US" dirty="0">
                <a:ea typeface="宋体" charset="-122"/>
              </a:rPr>
              <a:t>种：</a:t>
            </a:r>
            <a:r>
              <a:rPr lang="zh-CN" altLang="en-US" dirty="0">
                <a:ea typeface="宋体" charset="-122"/>
                <a:hlinkClick r:id="rId3"/>
              </a:rPr>
              <a:t>线粒体核糖体</a:t>
            </a:r>
            <a:r>
              <a:rPr lang="zh-CN" altLang="en-US" dirty="0">
                <a:ea typeface="宋体" charset="-122"/>
              </a:rPr>
              <a:t>中</a:t>
            </a:r>
            <a:r>
              <a:rPr lang="en-US" altLang="zh-CN" dirty="0">
                <a:ea typeface="宋体" charset="-122"/>
              </a:rPr>
              <a:t>2</a:t>
            </a:r>
            <a:r>
              <a:rPr lang="zh-CN" altLang="en-US" dirty="0">
                <a:ea typeface="宋体" charset="-122"/>
              </a:rPr>
              <a:t>种</a:t>
            </a:r>
            <a:r>
              <a:rPr lang="en-US" altLang="zh-CN" dirty="0" err="1">
                <a:ea typeface="宋体" charset="-122"/>
              </a:rPr>
              <a:t>rRNA</a:t>
            </a:r>
            <a:r>
              <a:rPr lang="en-US" altLang="zh-CN" dirty="0">
                <a:ea typeface="宋体" charset="-122"/>
              </a:rPr>
              <a:t>(12S</a:t>
            </a:r>
            <a:r>
              <a:rPr lang="zh-CN" altLang="en-US" dirty="0">
                <a:ea typeface="宋体" charset="-122"/>
              </a:rPr>
              <a:t>及</a:t>
            </a:r>
            <a:r>
              <a:rPr lang="en-US" altLang="zh-CN" dirty="0">
                <a:ea typeface="宋体" charset="-122"/>
              </a:rPr>
              <a:t>16S)</a:t>
            </a:r>
            <a:r>
              <a:rPr lang="zh-CN" altLang="en-US" dirty="0">
                <a:ea typeface="宋体" charset="-122"/>
              </a:rPr>
              <a:t>，</a:t>
            </a:r>
            <a:r>
              <a:rPr lang="en-US" altLang="zh-CN" dirty="0">
                <a:ea typeface="宋体" charset="-122"/>
              </a:rPr>
              <a:t>22</a:t>
            </a:r>
            <a:r>
              <a:rPr lang="zh-CN" altLang="en-US" dirty="0">
                <a:ea typeface="宋体" charset="-122"/>
              </a:rPr>
              <a:t>种</a:t>
            </a:r>
            <a:r>
              <a:rPr lang="en-US" altLang="zh-CN" dirty="0" err="1">
                <a:ea typeface="宋体" charset="-122"/>
              </a:rPr>
              <a:t>tRNA</a:t>
            </a:r>
            <a:r>
              <a:rPr lang="zh-CN" altLang="en-US" dirty="0">
                <a:ea typeface="宋体" charset="-122"/>
              </a:rPr>
              <a:t>，</a:t>
            </a:r>
            <a:r>
              <a:rPr lang="en-US" altLang="zh-CN" dirty="0">
                <a:ea typeface="宋体" charset="-122"/>
              </a:rPr>
              <a:t>13</a:t>
            </a:r>
            <a:r>
              <a:rPr lang="zh-CN" altLang="en-US" dirty="0">
                <a:ea typeface="宋体" charset="-122"/>
              </a:rPr>
              <a:t>种多肽（每种约含</a:t>
            </a:r>
            <a:r>
              <a:rPr lang="en-US" altLang="zh-CN" dirty="0">
                <a:ea typeface="宋体" charset="-122"/>
              </a:rPr>
              <a:t>50</a:t>
            </a:r>
            <a:r>
              <a:rPr lang="zh-CN" altLang="en-US" dirty="0">
                <a:ea typeface="宋体" charset="-122"/>
              </a:rPr>
              <a:t>个</a:t>
            </a:r>
            <a:r>
              <a:rPr lang="zh-CN" altLang="en-US" dirty="0">
                <a:ea typeface="宋体" charset="-122"/>
                <a:hlinkClick r:id="rId4"/>
              </a:rPr>
              <a:t>氨基酸残基</a:t>
            </a:r>
            <a:r>
              <a:rPr lang="zh-CN" altLang="en-US" dirty="0">
                <a:ea typeface="宋体" charset="-122"/>
              </a:rPr>
              <a:t>）。组成</a:t>
            </a:r>
            <a:r>
              <a:rPr lang="zh-CN" altLang="en-US" dirty="0">
                <a:ea typeface="宋体" charset="-122"/>
                <a:hlinkClick r:id="rId5"/>
              </a:rPr>
              <a:t>线粒体</a:t>
            </a:r>
            <a:r>
              <a:rPr lang="zh-CN" altLang="en-US" dirty="0">
                <a:ea typeface="宋体" charset="-122"/>
              </a:rPr>
              <a:t>各部分的蛋白质，绝大多数都是由核</a:t>
            </a:r>
            <a:r>
              <a:rPr lang="en-US" altLang="zh-CN" dirty="0">
                <a:ea typeface="宋体" charset="-122"/>
              </a:rPr>
              <a:t>DNA</a:t>
            </a:r>
            <a:r>
              <a:rPr lang="zh-CN" altLang="en-US" dirty="0">
                <a:ea typeface="宋体" charset="-122"/>
              </a:rPr>
              <a:t>编码并在细胞质核糖体上合成后再运送到线粒体各自的功能位点上。因此，</a:t>
            </a:r>
            <a:r>
              <a:rPr lang="zh-CN" altLang="en-US" dirty="0">
                <a:ea typeface="宋体" charset="-122"/>
                <a:hlinkClick r:id="rId5"/>
              </a:rPr>
              <a:t>线粒体</a:t>
            </a:r>
            <a:r>
              <a:rPr lang="zh-CN" altLang="en-US" dirty="0">
                <a:ea typeface="宋体" charset="-122"/>
              </a:rPr>
              <a:t>的遗传系统仍然要依赖于</a:t>
            </a:r>
            <a:r>
              <a:rPr lang="zh-CN" altLang="en-US" dirty="0">
                <a:ea typeface="宋体" charset="-122"/>
                <a:hlinkClick r:id="rId6"/>
              </a:rPr>
              <a:t>细胞核</a:t>
            </a:r>
            <a:r>
              <a:rPr lang="zh-CN" altLang="en-US" dirty="0">
                <a:ea typeface="宋体" charset="-122"/>
              </a:rPr>
              <a:t>的遗传系统，线粒体是</a:t>
            </a:r>
            <a:r>
              <a:rPr lang="zh-CN" altLang="en-US" dirty="0">
                <a:ea typeface="宋体" charset="-122"/>
                <a:hlinkClick r:id="rId7"/>
              </a:rPr>
              <a:t>半自主性细胞器</a:t>
            </a:r>
            <a:r>
              <a:rPr lang="zh-CN" altLang="en-US" dirty="0">
                <a:ea typeface="宋体" charset="-122"/>
              </a:rPr>
              <a:t>。</a:t>
            </a:r>
            <a:endParaRPr lang="en-US" altLang="zh-CN" dirty="0">
              <a:ea typeface="宋体" charset="-122"/>
            </a:endParaRPr>
          </a:p>
          <a:p>
            <a:pPr eaLnBrk="1" hangingPunct="1"/>
            <a:r>
              <a:rPr lang="zh-CN" altLang="en-US" dirty="0">
                <a:ea typeface="宋体" charset="-122"/>
              </a:rPr>
              <a:t>线粒体</a:t>
            </a:r>
            <a:r>
              <a:rPr lang="en-US" altLang="zh-CN" dirty="0">
                <a:ea typeface="宋体" charset="-122"/>
              </a:rPr>
              <a:t>DNA</a:t>
            </a:r>
            <a:r>
              <a:rPr lang="zh-CN" altLang="en-US" dirty="0">
                <a:ea typeface="宋体" charset="-122"/>
              </a:rPr>
              <a:t>是裸露的环状结构，缺乏蛋白质保护和损伤修复系统容易，受到损伤而突变。</a:t>
            </a:r>
            <a:endParaRPr lang="en-US" altLang="zh-CN" dirty="0">
              <a:ea typeface="宋体" charset="-122"/>
            </a:endParaRPr>
          </a:p>
          <a:p>
            <a:pPr eaLnBrk="1" hangingPunct="1"/>
            <a:r>
              <a:rPr lang="zh-CN" altLang="en-US" dirty="0">
                <a:ea typeface="宋体" charset="-122"/>
              </a:rPr>
              <a:t>线粒体是密切与能量代谢相关的细胞器，无论是细胞的成活（氧化磷酸化）和细胞死亡（凋亡）均与线粒体功能有关，特别是呼吸链的氧化磷酸化异常与许多人类疾病有关。根据线粒体病变部位不同可分为：</a:t>
            </a:r>
          </a:p>
          <a:p>
            <a:pPr eaLnBrk="1" hangingPunct="1"/>
            <a:r>
              <a:rPr lang="en-US" altLang="zh-CN" b="1" dirty="0">
                <a:ea typeface="宋体" charset="-122"/>
              </a:rPr>
              <a:t>1.</a:t>
            </a:r>
            <a:r>
              <a:rPr lang="zh-CN" altLang="en-US" b="1" dirty="0">
                <a:ea typeface="宋体" charset="-122"/>
              </a:rPr>
              <a:t>线粒体</a:t>
            </a:r>
            <a:r>
              <a:rPr lang="zh-CN" altLang="en-US" b="1" dirty="0">
                <a:ea typeface="宋体" charset="-122"/>
                <a:hlinkClick r:id="rId8"/>
              </a:rPr>
              <a:t>肌病</a:t>
            </a:r>
            <a:endParaRPr lang="zh-CN" altLang="en-US" dirty="0">
              <a:ea typeface="宋体" charset="-122"/>
            </a:endParaRPr>
          </a:p>
          <a:p>
            <a:pPr eaLnBrk="1" hangingPunct="1"/>
            <a:r>
              <a:rPr lang="zh-CN" altLang="en-US" dirty="0">
                <a:ea typeface="宋体" charset="-122"/>
              </a:rPr>
              <a:t>线粒体病变侵犯骨骼肌为主。多在</a:t>
            </a:r>
            <a:r>
              <a:rPr lang="en-US" altLang="zh-CN" dirty="0">
                <a:ea typeface="宋体" charset="-122"/>
              </a:rPr>
              <a:t>20</a:t>
            </a:r>
            <a:r>
              <a:rPr lang="zh-CN" altLang="en-US" dirty="0">
                <a:ea typeface="宋体" charset="-122"/>
              </a:rPr>
              <a:t>岁时起病，临床特征是骨骼肌极度不能耐受疲劳，轻度活动即感疲乏，常伴肌肉酸痛及压痛，肌萎缩少见。易误诊为</a:t>
            </a:r>
            <a:r>
              <a:rPr lang="zh-CN" altLang="en-US" dirty="0">
                <a:ea typeface="宋体" charset="-122"/>
                <a:hlinkClick r:id="rId9"/>
              </a:rPr>
              <a:t>多发性肌炎</a:t>
            </a:r>
            <a:r>
              <a:rPr lang="zh-CN" altLang="en-US" dirty="0">
                <a:ea typeface="宋体" charset="-122"/>
              </a:rPr>
              <a:t>、</a:t>
            </a:r>
            <a:r>
              <a:rPr lang="zh-CN" altLang="en-US" dirty="0">
                <a:ea typeface="宋体" charset="-122"/>
                <a:hlinkClick r:id="rId10"/>
              </a:rPr>
              <a:t>重症肌无力</a:t>
            </a:r>
            <a:r>
              <a:rPr lang="zh-CN" altLang="en-US" dirty="0">
                <a:ea typeface="宋体" charset="-122"/>
              </a:rPr>
              <a:t>和进行性肌</a:t>
            </a:r>
            <a:r>
              <a:rPr lang="zh-CN" altLang="en-US" dirty="0">
                <a:ea typeface="宋体" charset="-122"/>
                <a:hlinkClick r:id="rId11"/>
              </a:rPr>
              <a:t>营养不良</a:t>
            </a:r>
            <a:r>
              <a:rPr lang="zh-CN" altLang="en-US" dirty="0">
                <a:ea typeface="宋体" charset="-122"/>
              </a:rPr>
              <a:t>等。</a:t>
            </a:r>
          </a:p>
          <a:p>
            <a:pPr eaLnBrk="1" hangingPunct="1"/>
            <a:r>
              <a:rPr lang="en-US" altLang="zh-CN" b="1" dirty="0">
                <a:ea typeface="宋体" charset="-122"/>
              </a:rPr>
              <a:t>2.</a:t>
            </a:r>
            <a:r>
              <a:rPr lang="zh-CN" altLang="en-US" b="1" dirty="0">
                <a:ea typeface="宋体" charset="-122"/>
              </a:rPr>
              <a:t>线粒体脑肌病</a:t>
            </a:r>
            <a:endParaRPr lang="zh-CN" altLang="en-US" dirty="0">
              <a:ea typeface="宋体" charset="-122"/>
            </a:endParaRPr>
          </a:p>
          <a:p>
            <a:pPr eaLnBrk="1" hangingPunct="1"/>
            <a:r>
              <a:rPr lang="zh-CN" altLang="en-US" dirty="0">
                <a:ea typeface="宋体" charset="-122"/>
              </a:rPr>
              <a:t>病变同时侵犯骨骼肌和中枢神经系统。</a:t>
            </a:r>
            <a:r>
              <a:rPr lang="zh-CN" altLang="en-US" dirty="0">
                <a:ea typeface="宋体" charset="-122"/>
                <a:hlinkClick r:id="rId12"/>
              </a:rPr>
              <a:t>线粒体脑肌病</a:t>
            </a:r>
            <a:r>
              <a:rPr lang="zh-CN" altLang="en-US" dirty="0">
                <a:ea typeface="宋体" charset="-122"/>
              </a:rPr>
              <a:t>包括：</a:t>
            </a:r>
          </a:p>
          <a:p>
            <a:pPr eaLnBrk="1" hangingPunct="1"/>
            <a:r>
              <a:rPr lang="zh-CN" altLang="en-US" b="1" dirty="0">
                <a:ea typeface="宋体" charset="-122"/>
              </a:rPr>
              <a:t>（</a:t>
            </a:r>
            <a:r>
              <a:rPr lang="en-US" altLang="zh-CN" b="1" dirty="0">
                <a:ea typeface="宋体" charset="-122"/>
              </a:rPr>
              <a:t>1</a:t>
            </a:r>
            <a:r>
              <a:rPr lang="zh-CN" altLang="en-US" b="1" dirty="0">
                <a:ea typeface="宋体" charset="-122"/>
              </a:rPr>
              <a:t>）慢性进行性眼外肌</a:t>
            </a:r>
            <a:r>
              <a:rPr lang="zh-CN" altLang="en-US" b="1" dirty="0">
                <a:ea typeface="宋体" charset="-122"/>
                <a:hlinkClick r:id="rId13"/>
              </a:rPr>
              <a:t>瘫痪</a:t>
            </a:r>
            <a:r>
              <a:rPr lang="zh-CN" altLang="en-US" b="1" dirty="0">
                <a:ea typeface="宋体" charset="-122"/>
              </a:rPr>
              <a:t>（</a:t>
            </a:r>
            <a:r>
              <a:rPr lang="en-US" altLang="zh-CN" b="1" dirty="0">
                <a:ea typeface="宋体" charset="-122"/>
              </a:rPr>
              <a:t>CPEO</a:t>
            </a:r>
            <a:r>
              <a:rPr lang="zh-CN" altLang="en-US" b="1" dirty="0">
                <a:ea typeface="宋体" charset="-122"/>
              </a:rPr>
              <a:t>）</a:t>
            </a:r>
            <a:r>
              <a:rPr lang="en-US" altLang="zh-CN" dirty="0">
                <a:ea typeface="宋体" charset="-122"/>
              </a:rPr>
              <a:t> </a:t>
            </a:r>
            <a:r>
              <a:rPr lang="zh-CN" altLang="en-US" dirty="0">
                <a:ea typeface="宋体" charset="-122"/>
              </a:rPr>
              <a:t>多在儿童期起病，首发症状为眼睑下垂，缓慢进展为全部眼外肌</a:t>
            </a:r>
            <a:r>
              <a:rPr lang="zh-CN" altLang="en-US" dirty="0">
                <a:ea typeface="宋体" charset="-122"/>
                <a:hlinkClick r:id="rId13"/>
              </a:rPr>
              <a:t>瘫痪</a:t>
            </a:r>
            <a:r>
              <a:rPr lang="zh-CN" altLang="en-US" dirty="0">
                <a:ea typeface="宋体" charset="-122"/>
              </a:rPr>
              <a:t>，</a:t>
            </a:r>
            <a:r>
              <a:rPr lang="zh-CN" altLang="en-US" dirty="0">
                <a:ea typeface="宋体" charset="-122"/>
                <a:hlinkClick r:id="rId14"/>
              </a:rPr>
              <a:t>眼球运动障碍</a:t>
            </a:r>
            <a:r>
              <a:rPr lang="zh-CN" altLang="en-US" dirty="0">
                <a:ea typeface="宋体" charset="-122"/>
              </a:rPr>
              <a:t>，双侧眼外肌对称受累，复视不常见；部分病人有咽肌和四肢肌无力。</a:t>
            </a:r>
          </a:p>
          <a:p>
            <a:pPr eaLnBrk="1" hangingPunct="1"/>
            <a:r>
              <a:rPr lang="zh-CN" altLang="en-US" b="1" dirty="0">
                <a:ea typeface="宋体" charset="-122"/>
              </a:rPr>
              <a:t>（</a:t>
            </a:r>
            <a:r>
              <a:rPr lang="en-US" altLang="zh-CN" b="1" dirty="0">
                <a:ea typeface="宋体" charset="-122"/>
              </a:rPr>
              <a:t>2</a:t>
            </a:r>
            <a:r>
              <a:rPr lang="zh-CN" altLang="en-US" b="1" dirty="0">
                <a:ea typeface="宋体" charset="-122"/>
              </a:rPr>
              <a:t>）</a:t>
            </a:r>
            <a:r>
              <a:rPr lang="en-US" altLang="zh-CN" b="1" dirty="0" err="1">
                <a:ea typeface="宋体" charset="-122"/>
              </a:rPr>
              <a:t>Keams</a:t>
            </a:r>
            <a:r>
              <a:rPr lang="en-US" altLang="zh-CN" b="1" dirty="0">
                <a:ea typeface="宋体" charset="-122"/>
              </a:rPr>
              <a:t>-Sayre</a:t>
            </a:r>
            <a:r>
              <a:rPr lang="zh-CN" altLang="en-US" b="1" dirty="0">
                <a:ea typeface="宋体" charset="-122"/>
              </a:rPr>
              <a:t>综合征（</a:t>
            </a:r>
            <a:r>
              <a:rPr lang="en-US" altLang="zh-CN" b="1" dirty="0">
                <a:ea typeface="宋体" charset="-122"/>
              </a:rPr>
              <a:t>KSS</a:t>
            </a:r>
            <a:r>
              <a:rPr lang="zh-CN" altLang="en-US" b="1" dirty="0">
                <a:ea typeface="宋体" charset="-122"/>
              </a:rPr>
              <a:t>）</a:t>
            </a:r>
            <a:r>
              <a:rPr lang="en-US" altLang="zh-CN" dirty="0">
                <a:ea typeface="宋体" charset="-122"/>
              </a:rPr>
              <a:t> 20</a:t>
            </a:r>
            <a:r>
              <a:rPr lang="zh-CN" altLang="en-US" dirty="0">
                <a:ea typeface="宋体" charset="-122"/>
              </a:rPr>
              <a:t>岁前起病，进展较快，表现为三联征：</a:t>
            </a:r>
            <a:r>
              <a:rPr lang="en-US" altLang="zh-CN" dirty="0">
                <a:ea typeface="宋体" charset="-122"/>
              </a:rPr>
              <a:t>CPEO</a:t>
            </a:r>
            <a:r>
              <a:rPr lang="zh-CN" altLang="en-US" dirty="0">
                <a:ea typeface="宋体" charset="-122"/>
              </a:rPr>
              <a:t>和</a:t>
            </a:r>
            <a:r>
              <a:rPr lang="zh-CN" altLang="en-US" dirty="0">
                <a:ea typeface="宋体" charset="-122"/>
                <a:hlinkClick r:id="rId15"/>
              </a:rPr>
              <a:t>视网膜色素变性</a:t>
            </a:r>
            <a:r>
              <a:rPr lang="zh-CN" altLang="en-US" dirty="0">
                <a:ea typeface="宋体" charset="-122"/>
              </a:rPr>
              <a:t>、心脏传导阻滞。其他神经系统异常包括小脑性</a:t>
            </a:r>
            <a:r>
              <a:rPr lang="zh-CN" altLang="en-US" dirty="0">
                <a:ea typeface="宋体" charset="-122"/>
                <a:hlinkClick r:id="rId16"/>
              </a:rPr>
              <a:t>共济失调</a:t>
            </a:r>
            <a:r>
              <a:rPr lang="zh-CN" altLang="en-US" dirty="0">
                <a:ea typeface="宋体" charset="-122"/>
              </a:rPr>
              <a:t>、脑脊液（</a:t>
            </a:r>
            <a:r>
              <a:rPr lang="en-US" altLang="zh-CN" dirty="0">
                <a:ea typeface="宋体" charset="-122"/>
              </a:rPr>
              <a:t>CSF</a:t>
            </a:r>
            <a:r>
              <a:rPr lang="zh-CN" altLang="en-US" dirty="0">
                <a:ea typeface="宋体" charset="-122"/>
              </a:rPr>
              <a:t>）蛋白增高、神经性</a:t>
            </a:r>
            <a:r>
              <a:rPr lang="zh-CN" altLang="en-US" dirty="0">
                <a:ea typeface="宋体" charset="-122"/>
                <a:hlinkClick r:id="rId17"/>
              </a:rPr>
              <a:t>耳聋</a:t>
            </a:r>
            <a:r>
              <a:rPr lang="zh-CN" altLang="en-US" dirty="0">
                <a:ea typeface="宋体" charset="-122"/>
              </a:rPr>
              <a:t>和智能减退等。</a:t>
            </a:r>
          </a:p>
          <a:p>
            <a:pPr eaLnBrk="1" hangingPunct="1"/>
            <a:r>
              <a:rPr lang="zh-CN" altLang="en-US" b="1" dirty="0">
                <a:ea typeface="宋体" charset="-122"/>
              </a:rPr>
              <a:t>（</a:t>
            </a:r>
            <a:r>
              <a:rPr lang="en-US" altLang="zh-CN" b="1" dirty="0">
                <a:ea typeface="宋体" charset="-122"/>
              </a:rPr>
              <a:t>3</a:t>
            </a:r>
            <a:r>
              <a:rPr lang="zh-CN" altLang="en-US" b="1" dirty="0">
                <a:ea typeface="宋体" charset="-122"/>
              </a:rPr>
              <a:t>）</a:t>
            </a:r>
            <a:r>
              <a:rPr lang="zh-CN" altLang="en-US" b="1" dirty="0">
                <a:ea typeface="宋体" charset="-122"/>
                <a:hlinkClick r:id="rId12"/>
              </a:rPr>
              <a:t>线粒体脑肌病</a:t>
            </a:r>
            <a:r>
              <a:rPr lang="zh-CN" altLang="en-US" b="1" dirty="0">
                <a:ea typeface="宋体" charset="-122"/>
              </a:rPr>
              <a:t>伴高乳酸血症和卒中样发作（</a:t>
            </a:r>
            <a:r>
              <a:rPr lang="en-US" altLang="zh-CN" b="1" dirty="0">
                <a:ea typeface="宋体" charset="-122"/>
              </a:rPr>
              <a:t>MELAS</a:t>
            </a:r>
            <a:r>
              <a:rPr lang="zh-CN" altLang="en-US" b="1" dirty="0">
                <a:ea typeface="宋体" charset="-122"/>
              </a:rPr>
              <a:t>）综合征 </a:t>
            </a:r>
            <a:r>
              <a:rPr lang="en-US" altLang="zh-CN" dirty="0">
                <a:ea typeface="宋体" charset="-122"/>
              </a:rPr>
              <a:t>40</a:t>
            </a:r>
            <a:r>
              <a:rPr lang="zh-CN" altLang="en-US" dirty="0">
                <a:ea typeface="宋体" charset="-122"/>
              </a:rPr>
              <a:t>岁前起病，儿童期发病较多。表现突发的卒中样发作，如偏瘫、偏盲或皮质盲、反复</a:t>
            </a:r>
            <a:r>
              <a:rPr lang="zh-CN" altLang="en-US" dirty="0">
                <a:ea typeface="宋体" charset="-122"/>
                <a:hlinkClick r:id="rId18"/>
              </a:rPr>
              <a:t>癫痫</a:t>
            </a:r>
            <a:r>
              <a:rPr lang="zh-CN" altLang="en-US" dirty="0">
                <a:ea typeface="宋体" charset="-122"/>
              </a:rPr>
              <a:t>发作、</a:t>
            </a:r>
            <a:r>
              <a:rPr lang="zh-CN" altLang="en-US" dirty="0">
                <a:ea typeface="宋体" charset="-122"/>
                <a:hlinkClick r:id="rId19"/>
              </a:rPr>
              <a:t>偏头痛</a:t>
            </a:r>
            <a:r>
              <a:rPr lang="zh-CN" altLang="en-US" dirty="0">
                <a:ea typeface="宋体" charset="-122"/>
              </a:rPr>
              <a:t>和呕吐等，病情逐渐加重。</a:t>
            </a:r>
          </a:p>
          <a:p>
            <a:pPr eaLnBrk="1" hangingPunct="1"/>
            <a:r>
              <a:rPr lang="zh-CN" altLang="en-US" b="1" dirty="0">
                <a:ea typeface="宋体" charset="-122"/>
              </a:rPr>
              <a:t>（</a:t>
            </a:r>
            <a:r>
              <a:rPr lang="en-US" altLang="zh-CN" b="1" dirty="0">
                <a:ea typeface="宋体" charset="-122"/>
              </a:rPr>
              <a:t>4</a:t>
            </a:r>
            <a:r>
              <a:rPr lang="zh-CN" altLang="en-US" b="1" dirty="0">
                <a:ea typeface="宋体" charset="-122"/>
              </a:rPr>
              <a:t>）肌阵挛性</a:t>
            </a:r>
            <a:r>
              <a:rPr lang="zh-CN" altLang="en-US" b="1" dirty="0">
                <a:ea typeface="宋体" charset="-122"/>
                <a:hlinkClick r:id="rId18"/>
              </a:rPr>
              <a:t>癫痫</a:t>
            </a:r>
            <a:r>
              <a:rPr lang="zh-CN" altLang="en-US" b="1" dirty="0">
                <a:ea typeface="宋体" charset="-122"/>
              </a:rPr>
              <a:t>伴肌肉破碎红纤维（</a:t>
            </a:r>
            <a:r>
              <a:rPr lang="en-US" altLang="zh-CN" b="1" dirty="0">
                <a:ea typeface="宋体" charset="-122"/>
              </a:rPr>
              <a:t>MERRF</a:t>
            </a:r>
            <a:r>
              <a:rPr lang="zh-CN" altLang="en-US" b="1" dirty="0">
                <a:ea typeface="宋体" charset="-122"/>
              </a:rPr>
              <a:t>）综合征</a:t>
            </a:r>
            <a:r>
              <a:rPr lang="zh-CN" altLang="en-US" dirty="0">
                <a:ea typeface="宋体" charset="-122"/>
              </a:rPr>
              <a:t> 多在儿童期发病，主要表现肌阵挛性</a:t>
            </a:r>
            <a:r>
              <a:rPr lang="zh-CN" altLang="en-US" dirty="0">
                <a:ea typeface="宋体" charset="-122"/>
                <a:hlinkClick r:id="rId18"/>
              </a:rPr>
              <a:t>癫痫</a:t>
            </a:r>
            <a:r>
              <a:rPr lang="zh-CN" altLang="en-US" dirty="0">
                <a:ea typeface="宋体" charset="-122"/>
              </a:rPr>
              <a:t>、小脑性</a:t>
            </a:r>
            <a:r>
              <a:rPr lang="zh-CN" altLang="en-US" dirty="0">
                <a:ea typeface="宋体" charset="-122"/>
                <a:hlinkClick r:id="rId16"/>
              </a:rPr>
              <a:t>共济失调</a:t>
            </a:r>
            <a:r>
              <a:rPr lang="zh-CN" altLang="en-US" dirty="0">
                <a:ea typeface="宋体" charset="-122"/>
              </a:rPr>
              <a:t>和四肢近端无力等，可伴多发性对称性</a:t>
            </a:r>
            <a:r>
              <a:rPr lang="zh-CN" altLang="en-US" dirty="0">
                <a:ea typeface="宋体" charset="-122"/>
                <a:hlinkClick r:id="rId20"/>
              </a:rPr>
              <a:t>脂肪瘤</a:t>
            </a:r>
            <a:r>
              <a:rPr lang="zh-CN" altLang="en-US" dirty="0">
                <a:ea typeface="宋体" charset="-122"/>
              </a:rPr>
              <a:t>。</a:t>
            </a:r>
          </a:p>
          <a:p>
            <a:pPr eaLnBrk="1" hangingPunct="1"/>
            <a:endParaRPr lang="zh-CN" altLang="en-US" dirty="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C1C94A5-6F4C-4A3B-BA9D-D0D0E31587DB}" type="slidenum">
              <a:rPr lang="zh-CN" altLang="en-US" smtClean="0"/>
              <a:t>77</a:t>
            </a:fld>
            <a:endParaRPr lang="zh-CN" altLang="en-US"/>
          </a:p>
        </p:txBody>
      </p:sp>
    </p:spTree>
    <p:extLst>
      <p:ext uri="{BB962C8B-B14F-4D97-AF65-F5344CB8AC3E}">
        <p14:creationId xmlns:p14="http://schemas.microsoft.com/office/powerpoint/2010/main" val="1085600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F201D51-C667-4560-8BCE-366123265E67}" type="slidenum">
              <a:rPr lang="en-US" altLang="zh-CN" smtClean="0"/>
              <a:pPr>
                <a:defRPr/>
              </a:pPr>
              <a:t>78</a:t>
            </a:fld>
            <a:endParaRPr lang="en-US" altLang="zh-CN"/>
          </a:p>
        </p:txBody>
      </p:sp>
    </p:spTree>
    <p:extLst>
      <p:ext uri="{BB962C8B-B14F-4D97-AF65-F5344CB8AC3E}">
        <p14:creationId xmlns:p14="http://schemas.microsoft.com/office/powerpoint/2010/main" val="252108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F201D51-C667-4560-8BCE-366123265E67}" type="slidenum">
              <a:rPr lang="en-US" altLang="zh-CN" smtClean="0"/>
              <a:pPr>
                <a:defRPr/>
              </a:pPr>
              <a:t>5</a:t>
            </a:fld>
            <a:endParaRPr lang="en-US" altLang="zh-CN"/>
          </a:p>
        </p:txBody>
      </p:sp>
    </p:spTree>
    <p:extLst>
      <p:ext uri="{BB962C8B-B14F-4D97-AF65-F5344CB8AC3E}">
        <p14:creationId xmlns:p14="http://schemas.microsoft.com/office/powerpoint/2010/main" val="3596880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NADP+</a:t>
            </a:r>
            <a:r>
              <a:rPr lang="zh-CN" altLang="en-US" dirty="0"/>
              <a:t>也可发挥传递氢和电子的作用，但是主要参与体内一些合成代谢的供氢反应以及线粒体外的氧化和抗氧化反应</a:t>
            </a:r>
          </a:p>
        </p:txBody>
      </p:sp>
      <p:sp>
        <p:nvSpPr>
          <p:cNvPr id="4" name="灯片编号占位符 3"/>
          <p:cNvSpPr>
            <a:spLocks noGrp="1"/>
          </p:cNvSpPr>
          <p:nvPr>
            <p:ph type="sldNum" sz="quarter" idx="5"/>
          </p:nvPr>
        </p:nvSpPr>
        <p:spPr/>
        <p:txBody>
          <a:bodyPr/>
          <a:lstStyle/>
          <a:p>
            <a:pPr>
              <a:defRPr/>
            </a:pPr>
            <a:fld id="{4F201D51-C667-4560-8BCE-366123265E67}" type="slidenum">
              <a:rPr lang="en-US" altLang="zh-CN" smtClean="0"/>
              <a:pPr>
                <a:defRPr/>
              </a:pPr>
              <a:t>12</a:t>
            </a:fld>
            <a:endParaRPr lang="en-US" altLang="zh-CN"/>
          </a:p>
        </p:txBody>
      </p:sp>
    </p:spTree>
    <p:extLst>
      <p:ext uri="{BB962C8B-B14F-4D97-AF65-F5344CB8AC3E}">
        <p14:creationId xmlns:p14="http://schemas.microsoft.com/office/powerpoint/2010/main" val="270247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F201D51-C667-4560-8BCE-366123265E67}" type="slidenum">
              <a:rPr lang="en-US" altLang="zh-CN" smtClean="0"/>
              <a:pPr>
                <a:defRPr/>
              </a:pPr>
              <a:t>13</a:t>
            </a:fld>
            <a:endParaRPr lang="en-US" altLang="zh-CN"/>
          </a:p>
        </p:txBody>
      </p:sp>
    </p:spTree>
    <p:extLst>
      <p:ext uri="{BB962C8B-B14F-4D97-AF65-F5344CB8AC3E}">
        <p14:creationId xmlns:p14="http://schemas.microsoft.com/office/powerpoint/2010/main" val="1207616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F201D51-C667-4560-8BCE-366123265E67}" type="slidenum">
              <a:rPr lang="en-US" altLang="zh-CN" smtClean="0"/>
              <a:pPr>
                <a:defRPr/>
              </a:pPr>
              <a:t>30</a:t>
            </a:fld>
            <a:endParaRPr lang="en-US" altLang="zh-CN"/>
          </a:p>
        </p:txBody>
      </p:sp>
    </p:spTree>
    <p:extLst>
      <p:ext uri="{BB962C8B-B14F-4D97-AF65-F5344CB8AC3E}">
        <p14:creationId xmlns:p14="http://schemas.microsoft.com/office/powerpoint/2010/main" val="46034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F201D51-C667-4560-8BCE-366123265E67}" type="slidenum">
              <a:rPr lang="en-US" altLang="zh-CN" smtClean="0"/>
              <a:pPr>
                <a:defRPr/>
              </a:pPr>
              <a:t>35</a:t>
            </a:fld>
            <a:endParaRPr lang="en-US" altLang="zh-CN"/>
          </a:p>
        </p:txBody>
      </p:sp>
    </p:spTree>
    <p:extLst>
      <p:ext uri="{BB962C8B-B14F-4D97-AF65-F5344CB8AC3E}">
        <p14:creationId xmlns:p14="http://schemas.microsoft.com/office/powerpoint/2010/main" val="82460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F201D51-C667-4560-8BCE-366123265E67}" type="slidenum">
              <a:rPr lang="en-US" altLang="zh-CN" smtClean="0"/>
              <a:pPr>
                <a:defRPr/>
              </a:pPr>
              <a:t>53</a:t>
            </a:fld>
            <a:endParaRPr lang="en-US" altLang="zh-CN"/>
          </a:p>
        </p:txBody>
      </p:sp>
    </p:spTree>
    <p:extLst>
      <p:ext uri="{BB962C8B-B14F-4D97-AF65-F5344CB8AC3E}">
        <p14:creationId xmlns:p14="http://schemas.microsoft.com/office/powerpoint/2010/main" val="15033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幻灯片图像占位符 1"/>
          <p:cNvSpPr>
            <a:spLocks noGrp="1" noRot="1" noChangeAspect="1" noTextEdit="1"/>
          </p:cNvSpPr>
          <p:nvPr>
            <p:ph type="sldImg"/>
          </p:nvPr>
        </p:nvSpPr>
        <p:spPr>
          <a:ln/>
        </p:spPr>
      </p:sp>
      <p:sp>
        <p:nvSpPr>
          <p:cNvPr id="107523" name="备注占位符 2"/>
          <p:cNvSpPr>
            <a:spLocks noGrp="1"/>
          </p:cNvSpPr>
          <p:nvPr>
            <p:ph type="body" idx="1"/>
          </p:nvPr>
        </p:nvSpPr>
        <p:spPr>
          <a:noFill/>
          <a:ln/>
        </p:spPr>
        <p:txBody>
          <a:bodyPr/>
          <a:lstStyle/>
          <a:p>
            <a:pPr eaLnBrk="1" hangingPunct="1"/>
            <a:r>
              <a:rPr lang="en-US" altLang="zh-CN" b="1">
                <a:ea typeface="宋体" charset="-122"/>
              </a:rPr>
              <a:t>The Nobel Prize in Chemistry 1997 was divided, one half jointly to Paul D. Boyer and John E. Walker </a:t>
            </a:r>
            <a:r>
              <a:rPr lang="en-US" altLang="zh-CN" b="1" i="1">
                <a:ea typeface="宋体" charset="-122"/>
              </a:rPr>
              <a:t>"for their elucidation of the enzymatic mechanism underlying the synthesis of adenosine triphosphate (ATP)"</a:t>
            </a:r>
            <a:r>
              <a:rPr lang="en-US" altLang="zh-CN" b="1">
                <a:ea typeface="宋体" charset="-122"/>
              </a:rPr>
              <a:t> and the other half to Jens C. Skou </a:t>
            </a:r>
            <a:r>
              <a:rPr lang="en-US" altLang="zh-CN" b="1" i="1">
                <a:ea typeface="宋体" charset="-122"/>
              </a:rPr>
              <a:t>"for the first discovery of an ion-transporting enzyme, Na+, K+ -ATPase"</a:t>
            </a:r>
            <a:r>
              <a:rPr lang="en-US" altLang="zh-CN" b="1">
                <a:ea typeface="宋体" charset="-122"/>
              </a:rPr>
              <a:t>.</a:t>
            </a:r>
            <a:endParaRPr lang="zh-CN" altLang="en-US">
              <a:ea typeface="宋体" charset="-122"/>
            </a:endParaRPr>
          </a:p>
        </p:txBody>
      </p:sp>
      <p:sp>
        <p:nvSpPr>
          <p:cNvPr id="107524" name="灯片编号占位符 3"/>
          <p:cNvSpPr>
            <a:spLocks noGrp="1"/>
          </p:cNvSpPr>
          <p:nvPr>
            <p:ph type="sldNum" sz="quarter" idx="5"/>
          </p:nvPr>
        </p:nvSpPr>
        <p:spPr>
          <a:noFill/>
        </p:spPr>
        <p:txBody>
          <a:bodyPr/>
          <a:lstStyle/>
          <a:p>
            <a:fld id="{3DD0C877-AEDF-4E5F-9BD1-DA16B3561ED5}" type="slidenum">
              <a:rPr lang="en-US" altLang="zh-CN" smtClean="0">
                <a:ea typeface="宋体" charset="-122"/>
              </a:rPr>
              <a:pPr/>
              <a:t>54</a:t>
            </a:fld>
            <a:endParaRPr lang="en-US" altLang="zh-CN">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5976A5F-7D3E-4F49-AF48-F9B7D73024FC}" type="slidenum">
              <a:rPr lang="en-US" altLang="zh-CN" smtClean="0">
                <a:ea typeface="宋体" charset="-122"/>
              </a:rPr>
              <a:pPr/>
              <a:t>57</a:t>
            </a:fld>
            <a:endParaRPr lang="en-US" altLang="zh-CN">
              <a:ea typeface="宋体" charset="-122"/>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zh-CN" altLang="en-US">
                <a:ea typeface="宋体" charset="-122"/>
              </a:rPr>
              <a:t>当有过量底物存在时，加入</a:t>
            </a:r>
            <a:r>
              <a:rPr lang="en-US" altLang="zh-CN">
                <a:ea typeface="宋体" charset="-122"/>
              </a:rPr>
              <a:t>ADP</a:t>
            </a:r>
            <a:r>
              <a:rPr lang="zh-CN" altLang="en-US">
                <a:ea typeface="宋体" charset="-122"/>
              </a:rPr>
              <a:t>后的耗氧速率与仅有底物时的耗氧速率之比称之为呼吸控制率。</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ea typeface="宋体" pitchFamily="2" charset="-122"/>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ea typeface="宋体" pitchFamily="2" charset="-122"/>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ea typeface="宋体" pitchFamily="2" charset="-122"/>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ea typeface="宋体" pitchFamily="2" charset="-122"/>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ea typeface="宋体" pitchFamily="2" charset="-122"/>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ea typeface="宋体" pitchFamily="2" charset="-122"/>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ea typeface="宋体" pitchFamily="2" charset="-122"/>
              </a:endParaRPr>
            </a:p>
          </p:txBody>
        </p:sp>
      </p:grpSp>
      <p:sp>
        <p:nvSpPr>
          <p:cNvPr id="52236" name="Rectangle 12"/>
          <p:cNvSpPr>
            <a:spLocks noGrp="1" noChangeArrowheads="1"/>
          </p:cNvSpPr>
          <p:nvPr>
            <p:ph type="ctrTitle"/>
          </p:nvPr>
        </p:nvSpPr>
        <p:spPr>
          <a:xfrm>
            <a:off x="990600" y="1828800"/>
            <a:ext cx="7772400" cy="1143000"/>
          </a:xfrm>
        </p:spPr>
        <p:txBody>
          <a:bodyPr/>
          <a:lstStyle>
            <a:lvl1pPr>
              <a:defRPr/>
            </a:lvl1pPr>
          </a:lstStyle>
          <a:p>
            <a:r>
              <a:rPr lang="zh-CN" altLang="en-US"/>
              <a:t>单击此处编辑母版标题样式</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a:prstGeom prst="rect">
            <a:avLst/>
          </a:prstGeo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B2399E9-4820-4ABD-8CD7-501382B86474}" type="slidenum">
              <a:rPr lang="en-US" altLang="zh-CN"/>
              <a:pPr>
                <a:defRPr/>
              </a:pPr>
              <a:t>‹#›</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xfrm>
            <a:off x="914400" y="6324600"/>
            <a:ext cx="1905000" cy="457200"/>
          </a:xfrm>
          <a:prstGeom prst="rect">
            <a:avLst/>
          </a:prstGeom>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p:txBody>
          <a:bodyPr/>
          <a:lstStyle>
            <a:lvl1pPr>
              <a:defRPr/>
            </a:lvl1pPr>
          </a:lstStyle>
          <a:p>
            <a:pPr>
              <a:defRPr/>
            </a:pPr>
            <a:fld id="{3B8009B4-E025-4B61-9919-CF144F9D527B}" type="slidenum">
              <a:rPr lang="en-US" altLang="zh-CN"/>
              <a:pPr>
                <a:defRPr/>
              </a:pPr>
              <a:t>‹#›</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617538"/>
            <a:ext cx="1951038" cy="55149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617538"/>
            <a:ext cx="5700712" cy="55149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xfrm>
            <a:off x="914400" y="6324600"/>
            <a:ext cx="1905000" cy="457200"/>
          </a:xfrm>
          <a:prstGeom prst="rect">
            <a:avLst/>
          </a:prstGeom>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p:txBody>
          <a:bodyPr/>
          <a:lstStyle>
            <a:lvl1pPr>
              <a:defRPr/>
            </a:lvl1pPr>
          </a:lstStyle>
          <a:p>
            <a:pPr>
              <a:defRPr/>
            </a:pPr>
            <a:fld id="{BC5F5CCD-8057-47D8-A08C-4F22DC7C91F8}" type="slidenum">
              <a:rPr lang="en-US" altLang="zh-CN"/>
              <a:pPr>
                <a:defRPr/>
              </a:pPr>
              <a:t>‹#›</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xfrm>
            <a:off x="914400" y="6324600"/>
            <a:ext cx="1905000" cy="457200"/>
          </a:xfrm>
          <a:prstGeom prst="rect">
            <a:avLst/>
          </a:prstGeom>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p:txBody>
          <a:bodyPr/>
          <a:lstStyle>
            <a:lvl1pPr>
              <a:defRPr/>
            </a:lvl1pPr>
          </a:lstStyle>
          <a:p>
            <a:pPr>
              <a:defRPr/>
            </a:pPr>
            <a:fld id="{37FC0A87-4C66-4B29-BBA5-A2EB1CB1DC94}" type="slidenum">
              <a:rPr lang="en-US" altLang="zh-CN"/>
              <a:pPr>
                <a:defRPr/>
              </a:pPr>
              <a:t>‹#›</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xfrm>
            <a:off x="914400" y="6324600"/>
            <a:ext cx="1905000" cy="457200"/>
          </a:xfrm>
          <a:prstGeom prst="rect">
            <a:avLst/>
          </a:prstGeom>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p:txBody>
          <a:bodyPr/>
          <a:lstStyle>
            <a:lvl1pPr>
              <a:defRPr/>
            </a:lvl1pPr>
          </a:lstStyle>
          <a:p>
            <a:pPr>
              <a:defRPr/>
            </a:pPr>
            <a:fld id="{CC9DF0EA-D63B-4817-952B-9FC41E213C00}" type="slidenum">
              <a:rPr lang="en-US" altLang="zh-CN"/>
              <a:pPr>
                <a:defRPr/>
              </a:pPr>
              <a:t>‹#›</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xfrm>
            <a:off x="914400" y="6324600"/>
            <a:ext cx="1905000" cy="457200"/>
          </a:xfrm>
          <a:prstGeom prst="rect">
            <a:avLst/>
          </a:prstGeom>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p:txBody>
          <a:bodyPr/>
          <a:lstStyle>
            <a:lvl1pPr>
              <a:defRPr/>
            </a:lvl1pPr>
          </a:lstStyle>
          <a:p>
            <a:pPr>
              <a:defRPr/>
            </a:pPr>
            <a:fld id="{7CBD44FE-6B6B-4DD7-A9E7-2635962B5301}" type="slidenum">
              <a:rPr lang="en-US" altLang="zh-CN"/>
              <a:pPr>
                <a:defRPr/>
              </a:pPr>
              <a:t>‹#›</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xfrm>
            <a:off x="914400" y="6324600"/>
            <a:ext cx="1905000" cy="457200"/>
          </a:xfrm>
          <a:prstGeom prst="rect">
            <a:avLst/>
          </a:prstGeom>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p:txBody>
          <a:bodyPr/>
          <a:lstStyle>
            <a:lvl1pPr>
              <a:defRPr/>
            </a:lvl1pPr>
          </a:lstStyle>
          <a:p>
            <a:pPr>
              <a:defRPr/>
            </a:pPr>
            <a:fld id="{E1B6E066-8B3A-45E2-8838-84589955A0E2}" type="slidenum">
              <a:rPr lang="en-US" altLang="zh-CN"/>
              <a:pPr>
                <a:defRPr/>
              </a:pPr>
              <a:t>‹#›</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p:cNvSpPr>
            <a:spLocks noGrp="1" noChangeArrowheads="1"/>
          </p:cNvSpPr>
          <p:nvPr>
            <p:ph type="dt" sz="half" idx="10"/>
          </p:nvPr>
        </p:nvSpPr>
        <p:spPr>
          <a:xfrm>
            <a:off x="914400" y="6324600"/>
            <a:ext cx="1905000" cy="457200"/>
          </a:xfrm>
          <a:prstGeom prst="rect">
            <a:avLst/>
          </a:prstGeom>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p:txBody>
          <a:bodyPr/>
          <a:lstStyle>
            <a:lvl1pPr>
              <a:defRPr/>
            </a:lvl1pPr>
          </a:lstStyle>
          <a:p>
            <a:pPr>
              <a:defRPr/>
            </a:pPr>
            <a:fld id="{45CA34A5-7DC7-4D9F-A73B-ED473093E328}" type="slidenum">
              <a:rPr lang="en-US" altLang="zh-CN"/>
              <a:pPr>
                <a:defRPr/>
              </a:pPr>
              <a:t>‹#›</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914400" y="6324600"/>
            <a:ext cx="1905000" cy="457200"/>
          </a:xfrm>
          <a:prstGeom prst="rect">
            <a:avLst/>
          </a:prstGeom>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p:txBody>
          <a:bodyPr/>
          <a:lstStyle>
            <a:lvl1pPr>
              <a:defRPr/>
            </a:lvl1pPr>
          </a:lstStyle>
          <a:p>
            <a:pPr>
              <a:defRPr/>
            </a:pPr>
            <a:fld id="{2CE99114-C155-4C8F-961B-77FF3A6CED96}" type="slidenum">
              <a:rPr lang="en-US" altLang="zh-CN"/>
              <a:pPr>
                <a:defRPr/>
              </a:pPr>
              <a:t>‹#›</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xfrm>
            <a:off x="914400" y="6324600"/>
            <a:ext cx="1905000" cy="457200"/>
          </a:xfrm>
          <a:prstGeom prst="rect">
            <a:avLst/>
          </a:prstGeom>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p:txBody>
          <a:bodyPr/>
          <a:lstStyle>
            <a:lvl1pPr>
              <a:defRPr/>
            </a:lvl1pPr>
          </a:lstStyle>
          <a:p>
            <a:pPr>
              <a:defRPr/>
            </a:pPr>
            <a:fld id="{B8932660-C64F-489A-BB78-8EB5A90F452A}" type="slidenum">
              <a:rPr lang="en-US" altLang="zh-CN"/>
              <a:pPr>
                <a:defRPr/>
              </a:pPr>
              <a:t>‹#›</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xfrm>
            <a:off x="914400" y="6324600"/>
            <a:ext cx="1905000" cy="457200"/>
          </a:xfrm>
          <a:prstGeom prst="rect">
            <a:avLst/>
          </a:prstGeom>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p:txBody>
          <a:bodyPr/>
          <a:lstStyle>
            <a:lvl1pPr>
              <a:defRPr/>
            </a:lvl1pPr>
          </a:lstStyle>
          <a:p>
            <a:pPr>
              <a:defRPr/>
            </a:pPr>
            <a:fld id="{D477790C-3842-43CE-9495-2F6062DC40E6}" type="slidenum">
              <a:rPr lang="en-US" altLang="zh-CN"/>
              <a:pPr>
                <a:defRPr/>
              </a:pPr>
              <a:t>‹#›</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lang="zh-CN" altLang="zh-CN">
              <a:ea typeface="宋体" pitchFamily="2" charset="-122"/>
            </a:endParaRPr>
          </a:p>
        </p:txBody>
      </p:sp>
      <p:sp>
        <p:nvSpPr>
          <p:cNvPr id="5120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zh-CN" altLang="zh-CN">
              <a:ea typeface="宋体" pitchFamily="2" charset="-122"/>
            </a:endParaRPr>
          </a:p>
        </p:txBody>
      </p:sp>
      <p:sp>
        <p:nvSpPr>
          <p:cNvPr id="5120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lang="zh-CN" altLang="zh-CN">
              <a:ea typeface="宋体" pitchFamily="2" charset="-122"/>
            </a:endParaRPr>
          </a:p>
        </p:txBody>
      </p:sp>
      <p:sp>
        <p:nvSpPr>
          <p:cNvPr id="5120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zh-CN" altLang="zh-CN">
              <a:ea typeface="宋体" pitchFamily="2" charset="-122"/>
            </a:endParaRPr>
          </a:p>
        </p:txBody>
      </p:sp>
      <p:sp>
        <p:nvSpPr>
          <p:cNvPr id="5120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zh-CN" altLang="zh-CN">
              <a:ea typeface="宋体" pitchFamily="2" charset="-122"/>
            </a:endParaRPr>
          </a:p>
        </p:txBody>
      </p:sp>
      <p:sp>
        <p:nvSpPr>
          <p:cNvPr id="5120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lang="zh-CN" altLang="zh-CN">
              <a:ea typeface="宋体" pitchFamily="2" charset="-122"/>
            </a:endParaRPr>
          </a:p>
        </p:txBody>
      </p:sp>
      <p:sp>
        <p:nvSpPr>
          <p:cNvPr id="5120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zh-CN" altLang="zh-CN">
              <a:ea typeface="宋体" pitchFamily="2" charset="-122"/>
            </a:endParaRPr>
          </a:p>
        </p:txBody>
      </p:sp>
      <p:sp>
        <p:nvSpPr>
          <p:cNvPr id="6153"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615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1212"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ea typeface="宋体" pitchFamily="2" charset="-122"/>
              </a:defRPr>
            </a:lvl1pPr>
          </a:lstStyle>
          <a:p>
            <a:pPr>
              <a:defRPr/>
            </a:pPr>
            <a:endParaRPr lang="en-US" altLang="zh-CN"/>
          </a:p>
        </p:txBody>
      </p:sp>
      <p:sp>
        <p:nvSpPr>
          <p:cNvPr id="51213" name="Rectangle 13"/>
          <p:cNvSpPr>
            <a:spLocks noGrp="1" noChangeArrowheads="1"/>
          </p:cNvSpPr>
          <p:nvPr>
            <p:ph type="sldNum" sz="quarter" idx="4"/>
          </p:nvPr>
        </p:nvSpPr>
        <p:spPr bwMode="auto">
          <a:xfrm>
            <a:off x="-1588" y="6391275"/>
            <a:ext cx="574676"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400" smtClean="0">
                <a:ea typeface="宋体" pitchFamily="2" charset="-122"/>
              </a:defRPr>
            </a:lvl1pPr>
          </a:lstStyle>
          <a:p>
            <a:pPr>
              <a:defRPr/>
            </a:pPr>
            <a:fld id="{ED1CF429-F4C4-4457-AA72-A6FB55C1EBB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ctr" rtl="0" eaLnBrk="0" fontAlgn="base" hangingPunct="0">
        <a:spcBef>
          <a:spcPct val="0"/>
        </a:spcBef>
        <a:spcAft>
          <a:spcPct val="0"/>
        </a:spcAft>
        <a:defRPr kumimoji="1" sz="3600">
          <a:solidFill>
            <a:schemeClr val="tx2"/>
          </a:solidFill>
          <a:latin typeface="黑体" pitchFamily="49" charset="-122"/>
          <a:ea typeface="黑体" pitchFamily="49" charset="-122"/>
          <a:cs typeface="+mj-cs"/>
        </a:defRPr>
      </a:lvl1pPr>
      <a:lvl2pPr algn="ctr" rtl="0" eaLnBrk="0" fontAlgn="base" hangingPunct="0">
        <a:spcBef>
          <a:spcPct val="0"/>
        </a:spcBef>
        <a:spcAft>
          <a:spcPct val="0"/>
        </a:spcAft>
        <a:defRPr kumimoji="1" sz="3600">
          <a:solidFill>
            <a:schemeClr val="tx2"/>
          </a:solidFill>
          <a:latin typeface="黑体" pitchFamily="2" charset="-122"/>
          <a:ea typeface="黑体" pitchFamily="2" charset="-122"/>
        </a:defRPr>
      </a:lvl2pPr>
      <a:lvl3pPr algn="ctr" rtl="0" eaLnBrk="0" fontAlgn="base" hangingPunct="0">
        <a:spcBef>
          <a:spcPct val="0"/>
        </a:spcBef>
        <a:spcAft>
          <a:spcPct val="0"/>
        </a:spcAft>
        <a:defRPr kumimoji="1" sz="3600">
          <a:solidFill>
            <a:schemeClr val="tx2"/>
          </a:solidFill>
          <a:latin typeface="黑体" pitchFamily="2" charset="-122"/>
          <a:ea typeface="黑体" pitchFamily="2" charset="-122"/>
        </a:defRPr>
      </a:lvl3pPr>
      <a:lvl4pPr algn="ctr" rtl="0" eaLnBrk="0" fontAlgn="base" hangingPunct="0">
        <a:spcBef>
          <a:spcPct val="0"/>
        </a:spcBef>
        <a:spcAft>
          <a:spcPct val="0"/>
        </a:spcAft>
        <a:defRPr kumimoji="1" sz="3600">
          <a:solidFill>
            <a:schemeClr val="tx2"/>
          </a:solidFill>
          <a:latin typeface="黑体" pitchFamily="2" charset="-122"/>
          <a:ea typeface="黑体" pitchFamily="2" charset="-122"/>
        </a:defRPr>
      </a:lvl4pPr>
      <a:lvl5pPr algn="ctr" rtl="0" eaLnBrk="0" fontAlgn="base" hangingPunct="0">
        <a:spcBef>
          <a:spcPct val="0"/>
        </a:spcBef>
        <a:spcAft>
          <a:spcPct val="0"/>
        </a:spcAft>
        <a:defRPr kumimoji="1" sz="3600">
          <a:solidFill>
            <a:schemeClr val="tx2"/>
          </a:solidFill>
          <a:latin typeface="黑体" pitchFamily="2" charset="-122"/>
          <a:ea typeface="黑体" pitchFamily="2" charset="-122"/>
        </a:defRPr>
      </a:lvl5pPr>
      <a:lvl6pPr marL="457200" algn="l" rtl="0" fontAlgn="base">
        <a:spcBef>
          <a:spcPct val="0"/>
        </a:spcBef>
        <a:spcAft>
          <a:spcPct val="0"/>
        </a:spcAft>
        <a:defRPr kumimoji="1" sz="4400">
          <a:solidFill>
            <a:schemeClr val="tx2"/>
          </a:solidFill>
          <a:latin typeface="Tahoma" pitchFamily="34" charset="0"/>
          <a:ea typeface="宋体" pitchFamily="2" charset="-122"/>
        </a:defRPr>
      </a:lvl6pPr>
      <a:lvl7pPr marL="914400" algn="l" rtl="0" fontAlgn="base">
        <a:spcBef>
          <a:spcPct val="0"/>
        </a:spcBef>
        <a:spcAft>
          <a:spcPct val="0"/>
        </a:spcAft>
        <a:defRPr kumimoji="1" sz="4400">
          <a:solidFill>
            <a:schemeClr val="tx2"/>
          </a:solidFill>
          <a:latin typeface="Tahoma" pitchFamily="34" charset="0"/>
          <a:ea typeface="宋体" pitchFamily="2" charset="-122"/>
        </a:defRPr>
      </a:lvl7pPr>
      <a:lvl8pPr marL="1371600" algn="l" rtl="0" fontAlgn="base">
        <a:spcBef>
          <a:spcPct val="0"/>
        </a:spcBef>
        <a:spcAft>
          <a:spcPct val="0"/>
        </a:spcAft>
        <a:defRPr kumimoji="1" sz="4400">
          <a:solidFill>
            <a:schemeClr val="tx2"/>
          </a:solidFill>
          <a:latin typeface="Tahoma" pitchFamily="34" charset="0"/>
          <a:ea typeface="宋体" pitchFamily="2" charset="-122"/>
        </a:defRPr>
      </a:lvl8pPr>
      <a:lvl9pPr marL="1828800" algn="l" rtl="0" fontAlgn="base">
        <a:spcBef>
          <a:spcPct val="0"/>
        </a:spcBef>
        <a:spcAft>
          <a:spcPct val="0"/>
        </a:spcAft>
        <a:defRPr kumimoji="1"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600">
          <a:solidFill>
            <a:schemeClr val="tx1"/>
          </a:solidFill>
          <a:latin typeface="Times New Roman" pitchFamily="18" charset="0"/>
          <a:ea typeface="黑体" pitchFamily="49" charset="-122"/>
          <a:cs typeface="Times New Roman" pitchFamily="18"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3200">
          <a:solidFill>
            <a:schemeClr val="tx1"/>
          </a:solidFill>
          <a:latin typeface="Times New Roman" pitchFamily="18" charset="0"/>
          <a:ea typeface="黑体" pitchFamily="49" charset="-122"/>
          <a:cs typeface="Times New Roman" pitchFamily="18"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800">
          <a:solidFill>
            <a:schemeClr val="tx1"/>
          </a:solidFill>
          <a:latin typeface="Times New Roman" pitchFamily="18" charset="0"/>
          <a:ea typeface="黑体" pitchFamily="49" charset="-122"/>
          <a:cs typeface="Times New Roman" pitchFamily="18"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400">
          <a:solidFill>
            <a:schemeClr val="tx1"/>
          </a:solidFill>
          <a:latin typeface="Times New Roman" pitchFamily="18" charset="0"/>
          <a:ea typeface="黑体" pitchFamily="49" charset="-122"/>
          <a:cs typeface="Times New Roman" pitchFamily="18"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400">
          <a:solidFill>
            <a:schemeClr val="tx1"/>
          </a:solidFill>
          <a:latin typeface="Times New Roman" pitchFamily="18" charset="0"/>
          <a:ea typeface="黑体" pitchFamily="49" charset="-122"/>
          <a:cs typeface="Times New Roman" pitchFamily="18" charset="0"/>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image" Target="../media/image24.wmf"/><Relationship Id="rId5" Type="http://schemas.openxmlformats.org/officeDocument/2006/relationships/oleObject" Target="../embeddings/oleObject3.bin"/><Relationship Id="rId4" Type="http://schemas.openxmlformats.org/officeDocument/2006/relationships/notesSlide" Target="../notesSlides/notesSlide7.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5.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59.xml"/><Relationship Id="rId1" Type="http://schemas.openxmlformats.org/officeDocument/2006/relationships/slideLayout" Target="../slideLayouts/slideLayout2.xml"/><Relationship Id="rId5" Type="http://schemas.openxmlformats.org/officeDocument/2006/relationships/slide" Target="slide62.xml"/><Relationship Id="rId4" Type="http://schemas.openxmlformats.org/officeDocument/2006/relationships/slide" Target="slide6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4.bin"/><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30.wmf"/></Relationships>
</file>

<file path=ppt/slides/_rels/slide7.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72.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35.wmf"/><Relationship Id="rId7" Type="http://schemas.openxmlformats.org/officeDocument/2006/relationships/image" Target="../media/image33.wmf"/><Relationship Id="rId12" Type="http://schemas.openxmlformats.org/officeDocument/2006/relationships/slide" Target="slide7.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oleObject" Target="../embeddings/oleObject11.bin"/><Relationship Id="rId5" Type="http://schemas.openxmlformats.org/officeDocument/2006/relationships/image" Target="../media/image37.wmf"/><Relationship Id="rId10" Type="http://schemas.openxmlformats.org/officeDocument/2006/relationships/oleObject" Target="../embeddings/oleObject10.bin"/><Relationship Id="rId4" Type="http://schemas.openxmlformats.org/officeDocument/2006/relationships/image" Target="../media/image36.wmf"/><Relationship Id="rId9" Type="http://schemas.openxmlformats.org/officeDocument/2006/relationships/image" Target="../media/image34.wmf"/></Relationships>
</file>

<file path=ppt/slides/_rels/slide7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990600" y="1735138"/>
            <a:ext cx="7772400" cy="2486025"/>
          </a:xfrm>
        </p:spPr>
        <p:txBody>
          <a:bodyPr/>
          <a:lstStyle/>
          <a:p>
            <a:pPr eaLnBrk="1" hangingPunct="1">
              <a:lnSpc>
                <a:spcPct val="90000"/>
              </a:lnSpc>
            </a:pPr>
            <a:r>
              <a:rPr lang="zh-CN" altLang="en-US" sz="6000" dirty="0">
                <a:latin typeface="黑体" pitchFamily="2" charset="-122"/>
                <a:ea typeface="黑体" pitchFamily="2" charset="-122"/>
              </a:rPr>
              <a:t>生  物  氧  化</a:t>
            </a:r>
            <a:br>
              <a:rPr lang="zh-CN" altLang="en-US" sz="8000" dirty="0">
                <a:latin typeface="黑体" pitchFamily="2" charset="-122"/>
                <a:ea typeface="隶书" pitchFamily="49" charset="-122"/>
              </a:rPr>
            </a:br>
            <a:r>
              <a:rPr lang="en-US" altLang="zh-CN" sz="4000" dirty="0">
                <a:latin typeface="Arial" charset="0"/>
                <a:ea typeface="黑体" pitchFamily="2" charset="-122"/>
                <a:cs typeface="Arial" charset="0"/>
              </a:rPr>
              <a:t>(Biological oxidation)</a:t>
            </a:r>
            <a:r>
              <a:rPr lang="en-US" altLang="zh-CN" sz="8800" dirty="0">
                <a:latin typeface="Arial" charset="0"/>
                <a:ea typeface="隶书" pitchFamily="49" charset="-122"/>
                <a:cs typeface="Arial" charset="0"/>
              </a:rPr>
              <a:t> </a:t>
            </a:r>
            <a:endParaRPr lang="en-US" altLang="zh-CN" sz="8000" dirty="0">
              <a:latin typeface="Arial" charset="0"/>
              <a:ea typeface="隶书" pitchFamily="49" charset="-122"/>
              <a:cs typeface="Arial" charset="0"/>
            </a:endParaRPr>
          </a:p>
        </p:txBody>
      </p:sp>
      <p:sp>
        <p:nvSpPr>
          <p:cNvPr id="19459" name="Rectangle 3"/>
          <p:cNvSpPr>
            <a:spLocks noGrp="1" noChangeArrowheads="1"/>
          </p:cNvSpPr>
          <p:nvPr>
            <p:ph type="subTitle" idx="1"/>
          </p:nvPr>
        </p:nvSpPr>
        <p:spPr>
          <a:xfrm>
            <a:off x="4211191" y="5132388"/>
            <a:ext cx="4897313" cy="1725612"/>
          </a:xfrm>
        </p:spPr>
        <p:txBody>
          <a:bodyPr/>
          <a:lstStyle/>
          <a:p>
            <a:pPr algn="dist" eaLnBrk="1" hangingPunct="1">
              <a:lnSpc>
                <a:spcPct val="120000"/>
              </a:lnSpc>
            </a:pPr>
            <a:r>
              <a:rPr lang="zh-CN" altLang="en-US" sz="2800" b="1" dirty="0">
                <a:latin typeface="仿宋" pitchFamily="49" charset="-122"/>
                <a:ea typeface="仿宋" pitchFamily="49" charset="-122"/>
              </a:rPr>
              <a:t>朱利娜 </a:t>
            </a:r>
            <a:r>
              <a:rPr lang="en-US" altLang="zh-CN" sz="2800" b="1" dirty="0">
                <a:latin typeface="仿宋" pitchFamily="49" charset="-122"/>
                <a:ea typeface="仿宋" pitchFamily="49" charset="-122"/>
              </a:rPr>
              <a:t>zlnzln126@126.com</a:t>
            </a:r>
          </a:p>
          <a:p>
            <a:pPr algn="dist" eaLnBrk="1" hangingPunct="1">
              <a:lnSpc>
                <a:spcPct val="120000"/>
              </a:lnSpc>
            </a:pPr>
            <a:r>
              <a:rPr lang="zh-CN" altLang="en-US" sz="2800" b="1" dirty="0">
                <a:latin typeface="仿宋" pitchFamily="49" charset="-122"/>
                <a:ea typeface="仿宋" pitchFamily="49" charset="-122"/>
              </a:rPr>
              <a:t>生物化学与分子生物学教研室南方医科大学基础医学院</a:t>
            </a:r>
          </a:p>
        </p:txBody>
      </p:sp>
      <p:pic>
        <p:nvPicPr>
          <p:cNvPr id="19460" name="Picture 4" descr="校徽"/>
          <p:cNvPicPr>
            <a:picLocks noChangeAspect="1" noChangeArrowheads="1"/>
          </p:cNvPicPr>
          <p:nvPr/>
        </p:nvPicPr>
        <p:blipFill>
          <a:blip r:embed="rId2" cstate="print"/>
          <a:srcRect/>
          <a:stretch>
            <a:fillRect/>
          </a:stretch>
        </p:blipFill>
        <p:spPr bwMode="auto">
          <a:xfrm>
            <a:off x="252413" y="200025"/>
            <a:ext cx="701675" cy="833438"/>
          </a:xfrm>
          <a:prstGeom prst="rect">
            <a:avLst/>
          </a:prstGeom>
          <a:noFill/>
          <a:ln w="9525">
            <a:noFill/>
            <a:miter lim="800000"/>
            <a:headEnd/>
            <a:tailEnd/>
          </a:ln>
        </p:spPr>
      </p:pic>
      <p:pic>
        <p:nvPicPr>
          <p:cNvPr id="19461" name="Picture 5" descr="南方医科大学（红色立体）"/>
          <p:cNvPicPr>
            <a:picLocks noChangeAspect="1" noChangeArrowheads="1"/>
          </p:cNvPicPr>
          <p:nvPr/>
        </p:nvPicPr>
        <p:blipFill>
          <a:blip r:embed="rId3" cstate="print"/>
          <a:srcRect/>
          <a:stretch>
            <a:fillRect/>
          </a:stretch>
        </p:blipFill>
        <p:spPr bwMode="auto">
          <a:xfrm>
            <a:off x="1044575" y="284215"/>
            <a:ext cx="3527425" cy="863377"/>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43608" y="858416"/>
            <a:ext cx="7488832" cy="914400"/>
          </a:xfrm>
        </p:spPr>
        <p:txBody>
          <a:bodyPr/>
          <a:lstStyle/>
          <a:p>
            <a:pPr eaLnBrk="1" hangingPunct="1"/>
            <a:r>
              <a:rPr lang="zh-CN" altLang="en-US" dirty="0">
                <a:latin typeface="黑体" pitchFamily="2" charset="-122"/>
                <a:ea typeface="黑体" pitchFamily="2" charset="-122"/>
              </a:rPr>
              <a:t>一、线粒体氧化体系的组成成分</a:t>
            </a:r>
          </a:p>
        </p:txBody>
      </p:sp>
      <p:sp>
        <p:nvSpPr>
          <p:cNvPr id="15364" name="Text Box 4"/>
          <p:cNvSpPr txBox="1">
            <a:spLocks noChangeArrowheads="1"/>
          </p:cNvSpPr>
          <p:nvPr/>
        </p:nvSpPr>
        <p:spPr bwMode="auto">
          <a:xfrm>
            <a:off x="813495" y="2380233"/>
            <a:ext cx="7718945" cy="2103396"/>
          </a:xfrm>
          <a:prstGeom prst="rect">
            <a:avLst/>
          </a:prstGeom>
          <a:noFill/>
          <a:ln w="9525">
            <a:noFill/>
            <a:miter lim="800000"/>
            <a:headEnd/>
            <a:tailEnd/>
          </a:ln>
        </p:spPr>
        <p:txBody>
          <a:bodyPr wrap="square">
            <a:spAutoFit/>
          </a:bodyPr>
          <a:lstStyle/>
          <a:p>
            <a:pPr algn="just">
              <a:lnSpc>
                <a:spcPct val="150000"/>
              </a:lnSpc>
              <a:spcBef>
                <a:spcPts val="600"/>
              </a:spcBef>
              <a:buClr>
                <a:srgbClr val="FF0066"/>
              </a:buClr>
              <a:buFont typeface="Wingdings" pitchFamily="2" charset="2"/>
              <a:buChar char="Ø"/>
              <a:tabLst>
                <a:tab pos="2060575" algn="l"/>
              </a:tabLst>
            </a:pPr>
            <a:r>
              <a:rPr lang="zh-CN" altLang="en-US" sz="2800" dirty="0">
                <a:latin typeface="Times New Roman" pitchFamily="18" charset="0"/>
                <a:ea typeface="黑体" pitchFamily="2" charset="-122"/>
                <a:cs typeface="Times New Roman" pitchFamily="18" charset="0"/>
              </a:rPr>
              <a:t> 定位：线粒体内膜和基质</a:t>
            </a:r>
            <a:endParaRPr lang="en-US" altLang="zh-CN" sz="2800" dirty="0">
              <a:latin typeface="Times New Roman" pitchFamily="18" charset="0"/>
              <a:ea typeface="黑体" pitchFamily="2" charset="-122"/>
              <a:cs typeface="Times New Roman" pitchFamily="18" charset="0"/>
            </a:endParaRPr>
          </a:p>
          <a:p>
            <a:pPr algn="just">
              <a:lnSpc>
                <a:spcPct val="150000"/>
              </a:lnSpc>
              <a:spcBef>
                <a:spcPts val="600"/>
              </a:spcBef>
              <a:buClr>
                <a:srgbClr val="FF0066"/>
              </a:buClr>
              <a:buFont typeface="Wingdings" pitchFamily="2" charset="2"/>
              <a:buChar char="Ø"/>
              <a:tabLst>
                <a:tab pos="2060575" algn="l"/>
              </a:tabLst>
            </a:pPr>
            <a:r>
              <a:rPr lang="en-US" altLang="zh-CN" sz="2800" dirty="0">
                <a:latin typeface="Times New Roman" pitchFamily="18" charset="0"/>
                <a:ea typeface="黑体" pitchFamily="2" charset="-122"/>
                <a:cs typeface="Times New Roman" pitchFamily="18" charset="0"/>
              </a:rPr>
              <a:t> </a:t>
            </a:r>
            <a:r>
              <a:rPr lang="zh-CN" altLang="en-US" sz="2800" dirty="0">
                <a:latin typeface="Times New Roman" pitchFamily="18" charset="0"/>
                <a:ea typeface="黑体" pitchFamily="2" charset="-122"/>
                <a:cs typeface="Times New Roman" pitchFamily="18" charset="0"/>
              </a:rPr>
              <a:t>作用：将底物脱下的</a:t>
            </a:r>
            <a:r>
              <a:rPr lang="en-US" altLang="zh-CN" sz="2800" u="sng" dirty="0">
                <a:solidFill>
                  <a:srgbClr val="FF0000"/>
                </a:solidFill>
                <a:latin typeface="Times New Roman" pitchFamily="18" charset="0"/>
                <a:ea typeface="黑体" pitchFamily="2" charset="-122"/>
                <a:cs typeface="Times New Roman" pitchFamily="18" charset="0"/>
              </a:rPr>
              <a:t>NADH</a:t>
            </a:r>
            <a:r>
              <a:rPr lang="zh-CN" altLang="en-US" sz="2800" u="sng" dirty="0">
                <a:solidFill>
                  <a:srgbClr val="FF0000"/>
                </a:solidFill>
                <a:latin typeface="Times New Roman" pitchFamily="18" charset="0"/>
                <a:ea typeface="黑体" pitchFamily="2" charset="-122"/>
                <a:cs typeface="Times New Roman" pitchFamily="18" charset="0"/>
              </a:rPr>
              <a:t>和</a:t>
            </a:r>
            <a:r>
              <a:rPr lang="en-US" altLang="zh-CN" sz="2800" u="sng" dirty="0">
                <a:solidFill>
                  <a:srgbClr val="FF0000"/>
                </a:solidFill>
                <a:latin typeface="Times New Roman" pitchFamily="18" charset="0"/>
                <a:ea typeface="黑体" pitchFamily="2" charset="-122"/>
                <a:cs typeface="Times New Roman" pitchFamily="18" charset="0"/>
              </a:rPr>
              <a:t>FADH</a:t>
            </a:r>
            <a:r>
              <a:rPr lang="en-US" altLang="zh-CN" sz="2800" u="sng" baseline="-25000" dirty="0">
                <a:solidFill>
                  <a:srgbClr val="FF0000"/>
                </a:solidFill>
                <a:latin typeface="Times New Roman" pitchFamily="18" charset="0"/>
                <a:ea typeface="黑体" pitchFamily="2" charset="-122"/>
                <a:cs typeface="Times New Roman" pitchFamily="18" charset="0"/>
              </a:rPr>
              <a:t>2</a:t>
            </a:r>
            <a:r>
              <a:rPr lang="zh-CN" altLang="en-US" sz="2800" dirty="0">
                <a:latin typeface="Times New Roman" pitchFamily="18" charset="0"/>
                <a:ea typeface="黑体" pitchFamily="2" charset="-122"/>
                <a:cs typeface="Times New Roman" pitchFamily="18" charset="0"/>
              </a:rPr>
              <a:t>传递给氧</a:t>
            </a:r>
          </a:p>
          <a:p>
            <a:pPr algn="just">
              <a:lnSpc>
                <a:spcPct val="150000"/>
              </a:lnSpc>
              <a:spcBef>
                <a:spcPts val="600"/>
              </a:spcBef>
              <a:buClr>
                <a:srgbClr val="FF0066"/>
              </a:buClr>
              <a:buFont typeface="Wingdings" pitchFamily="2" charset="2"/>
              <a:buChar char="Ø"/>
              <a:tabLst>
                <a:tab pos="2060575" algn="l"/>
              </a:tabLst>
            </a:pPr>
            <a:r>
              <a:rPr lang="zh-CN" altLang="en-US" sz="2800" dirty="0">
                <a:latin typeface="Times New Roman" pitchFamily="18" charset="0"/>
                <a:ea typeface="黑体" pitchFamily="2" charset="-122"/>
                <a:cs typeface="Times New Roman" pitchFamily="18" charset="0"/>
              </a:rPr>
              <a:t> 性质：</a:t>
            </a:r>
            <a:r>
              <a:rPr lang="zh-CN" altLang="en-US" sz="2800" u="sng" dirty="0">
                <a:latin typeface="Times New Roman" pitchFamily="18" charset="0"/>
                <a:ea typeface="黑体" pitchFamily="2" charset="-122"/>
                <a:cs typeface="Times New Roman" pitchFamily="18" charset="0"/>
              </a:rPr>
              <a:t>递氢体和递电子体</a:t>
            </a:r>
            <a:r>
              <a:rPr lang="zh-CN" altLang="en-US" sz="2800" dirty="0">
                <a:latin typeface="Times New Roman" pitchFamily="18" charset="0"/>
                <a:ea typeface="黑体" pitchFamily="2" charset="-122"/>
                <a:cs typeface="Times New Roman" pitchFamily="18" charset="0"/>
              </a:rPr>
              <a:t>（</a:t>
            </a:r>
            <a:r>
              <a:rPr lang="en-US" altLang="zh-CN" sz="2800" dirty="0">
                <a:latin typeface="Times New Roman" pitchFamily="18" charset="0"/>
                <a:ea typeface="黑体" pitchFamily="2" charset="-122"/>
                <a:cs typeface="Times New Roman" pitchFamily="18" charset="0"/>
              </a:rPr>
              <a:t>2H </a:t>
            </a:r>
            <a:r>
              <a:rPr lang="en-US" altLang="zh-CN" sz="2800" dirty="0">
                <a:latin typeface="Times New Roman" pitchFamily="18" charset="0"/>
                <a:ea typeface="黑体" pitchFamily="2" charset="-122"/>
                <a:cs typeface="Times New Roman" pitchFamily="18" charset="0"/>
                <a:sym typeface="Wingdings 3" pitchFamily="18" charset="2"/>
              </a:rPr>
              <a:t>↔</a:t>
            </a:r>
            <a:r>
              <a:rPr lang="en-US" altLang="zh-CN" sz="2800" dirty="0">
                <a:latin typeface="Times New Roman" pitchFamily="18" charset="0"/>
                <a:ea typeface="黑体" pitchFamily="2" charset="-122"/>
                <a:cs typeface="Times New Roman" pitchFamily="18" charset="0"/>
              </a:rPr>
              <a:t> 2H</a:t>
            </a:r>
            <a:r>
              <a:rPr lang="en-US" altLang="zh-CN" sz="2800" baseline="30000" dirty="0">
                <a:latin typeface="Times New Roman" pitchFamily="18" charset="0"/>
                <a:ea typeface="黑体" pitchFamily="2" charset="-122"/>
                <a:cs typeface="Times New Roman" pitchFamily="18" charset="0"/>
              </a:rPr>
              <a:t>+ </a:t>
            </a:r>
            <a:r>
              <a:rPr lang="en-US" altLang="zh-CN" sz="2800" dirty="0">
                <a:latin typeface="Times New Roman" pitchFamily="18" charset="0"/>
                <a:ea typeface="黑体" pitchFamily="2" charset="-122"/>
                <a:cs typeface="Times New Roman" pitchFamily="18" charset="0"/>
              </a:rPr>
              <a:t>+ 2e</a:t>
            </a:r>
            <a:r>
              <a:rPr lang="zh-CN" altLang="en-US" sz="2800" dirty="0">
                <a:latin typeface="Times New Roman" pitchFamily="18" charset="0"/>
                <a:ea typeface="黑体" pitchFamily="2" charset="-122"/>
                <a:cs typeface="Times New Roman" pitchFamily="18" charset="0"/>
              </a:rPr>
              <a:t>） </a:t>
            </a:r>
          </a:p>
        </p:txBody>
      </p:sp>
      <p:sp>
        <p:nvSpPr>
          <p:cNvPr id="33796" name="灯片编号占位符 3"/>
          <p:cNvSpPr>
            <a:spLocks noGrp="1"/>
          </p:cNvSpPr>
          <p:nvPr>
            <p:ph type="sldNum" sz="quarter" idx="12"/>
          </p:nvPr>
        </p:nvSpPr>
        <p:spPr>
          <a:noFill/>
        </p:spPr>
        <p:txBody>
          <a:bodyPr/>
          <a:lstStyle/>
          <a:p>
            <a:fld id="{858C7B9B-F551-43E7-A756-ABD5AC561654}" type="slidenum">
              <a:rPr lang="en-US" altLang="zh-CN" smtClean="0">
                <a:ea typeface="宋体" charset="-122"/>
              </a:rPr>
              <a:pPr/>
              <a:t>10</a:t>
            </a:fld>
            <a:endParaRPr lang="en-US" altLang="zh-CN">
              <a:ea typeface="宋体" charset="-122"/>
            </a:endParaRPr>
          </a:p>
        </p:txBody>
      </p:sp>
    </p:spTree>
    <p:extLst>
      <p:ext uri="{BB962C8B-B14F-4D97-AF65-F5344CB8AC3E}">
        <p14:creationId xmlns:p14="http://schemas.microsoft.com/office/powerpoint/2010/main" val="3641881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strips(downRight)">
                                      <p:cBhvr>
                                        <p:cTn id="7" dur="500"/>
                                        <p:tgtEl>
                                          <p:spTgt spid="153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5364">
                                            <p:txEl>
                                              <p:pRg st="1" end="1"/>
                                            </p:txEl>
                                          </p:spTgt>
                                        </p:tgtEl>
                                        <p:attrNameLst>
                                          <p:attrName>style.visibility</p:attrName>
                                        </p:attrNameLst>
                                      </p:cBhvr>
                                      <p:to>
                                        <p:strVal val="visible"/>
                                      </p:to>
                                    </p:set>
                                    <p:animEffect transition="in" filter="strips(downRight)">
                                      <p:cBhvr>
                                        <p:cTn id="12" dur="500"/>
                                        <p:tgtEl>
                                          <p:spTgt spid="153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5364">
                                            <p:txEl>
                                              <p:pRg st="2" end="2"/>
                                            </p:txEl>
                                          </p:spTgt>
                                        </p:tgtEl>
                                        <p:attrNameLst>
                                          <p:attrName>style.visibility</p:attrName>
                                        </p:attrNameLst>
                                      </p:cBhvr>
                                      <p:to>
                                        <p:strVal val="visible"/>
                                      </p:to>
                                    </p:set>
                                    <p:animEffect transition="in" filter="strips(downRight)">
                                      <p:cBhvr>
                                        <p:cTn id="17" dur="500"/>
                                        <p:tgtEl>
                                          <p:spTgt spid="153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uiExpand="1"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193" name="Group 97"/>
          <p:cNvGraphicFramePr>
            <a:graphicFrameLocks noGrp="1"/>
          </p:cNvGraphicFramePr>
          <p:nvPr>
            <p:extLst>
              <p:ext uri="{D42A27DB-BD31-4B8C-83A1-F6EECF244321}">
                <p14:modId xmlns:p14="http://schemas.microsoft.com/office/powerpoint/2010/main" val="3688525866"/>
              </p:ext>
            </p:extLst>
          </p:nvPr>
        </p:nvGraphicFramePr>
        <p:xfrm>
          <a:off x="467544" y="1772816"/>
          <a:ext cx="8424937" cy="4412554"/>
        </p:xfrm>
        <a:graphic>
          <a:graphicData uri="http://schemas.openxmlformats.org/drawingml/2006/table">
            <a:tbl>
              <a:tblPr/>
              <a:tblGrid>
                <a:gridCol w="2050144">
                  <a:extLst>
                    <a:ext uri="{9D8B030D-6E8A-4147-A177-3AD203B41FA5}">
                      <a16:colId xmlns:a16="http://schemas.microsoft.com/office/drawing/2014/main" val="20000"/>
                    </a:ext>
                  </a:extLst>
                </a:gridCol>
                <a:gridCol w="2884277">
                  <a:extLst>
                    <a:ext uri="{9D8B030D-6E8A-4147-A177-3AD203B41FA5}">
                      <a16:colId xmlns:a16="http://schemas.microsoft.com/office/drawing/2014/main" val="20001"/>
                    </a:ext>
                  </a:extLst>
                </a:gridCol>
                <a:gridCol w="3490516">
                  <a:extLst>
                    <a:ext uri="{9D8B030D-6E8A-4147-A177-3AD203B41FA5}">
                      <a16:colId xmlns:a16="http://schemas.microsoft.com/office/drawing/2014/main" val="20002"/>
                    </a:ext>
                  </a:extLst>
                </a:gridCol>
              </a:tblGrid>
              <a:tr h="6810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名称</a:t>
                      </a:r>
                    </a:p>
                  </a:txBody>
                  <a:tcPr marL="90000" marR="90000" marT="46800" marB="46800" anchor="ctr" anchorCtr="1" horzOverflow="overflow">
                    <a:lnL cap="flat">
                      <a:noFill/>
                    </a:lnL>
                    <a:lnR>
                      <a:noFill/>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辅助因子</a:t>
                      </a:r>
                    </a:p>
                  </a:txBody>
                  <a:tcPr marL="90000" marR="90000" marT="46800" marB="46800" anchor="ctr" anchorCtr="1" horzOverflow="overflow">
                    <a:lnL>
                      <a:noFill/>
                    </a:lnL>
                    <a:lnR>
                      <a:noFill/>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作用</a:t>
                      </a:r>
                    </a:p>
                  </a:txBody>
                  <a:tcPr marL="90000" marR="90000" marT="46800" marB="46800" anchor="ctr" anchorCtr="1" horzOverflow="overflow">
                    <a:lnL>
                      <a:noFill/>
                    </a:lnL>
                    <a:lnR cap="flat">
                      <a:noFill/>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681038">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烟酰胺腺嘌呤二核苷酸</a:t>
                      </a:r>
                      <a:r>
                        <a:rPr kumimoji="1" lang="en-US" altLang="zh-CN"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(NAD</a:t>
                      </a:r>
                      <a:r>
                        <a:rPr kumimoji="1" lang="en-US" altLang="zh-CN" sz="2800" b="0" i="0" u="none" strike="noStrike" cap="none" normalizeH="0" baseline="30000" dirty="0">
                          <a:ln>
                            <a:noFill/>
                          </a:ln>
                          <a:solidFill>
                            <a:schemeClr val="tx1"/>
                          </a:solidFill>
                          <a:effectLst/>
                          <a:latin typeface="Times New Roman" pitchFamily="18" charset="0"/>
                          <a:ea typeface="黑体" pitchFamily="49" charset="-122"/>
                          <a:cs typeface="Times New Roman" pitchFamily="18" charset="0"/>
                        </a:rPr>
                        <a:t>+</a:t>
                      </a:r>
                      <a:r>
                        <a:rPr kumimoji="1" lang="en-US" altLang="zh-CN"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a:t>
                      </a:r>
                      <a:endPar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endParaRPr>
                    </a:p>
                  </a:txBody>
                  <a:tcPr marL="72000" marR="0" marT="46800" marB="46800"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noFill/>
                      <a:prstDash val="solid"/>
                      <a:miter lim="800000"/>
                      <a:headEnd type="none" w="med" len="med"/>
                      <a:tailEnd type="none" w="med" len="med"/>
                    </a:lnB>
                    <a:lnTlToBr>
                      <a:noFill/>
                    </a:lnTlToBr>
                    <a:lnBlToTr>
                      <a:noFill/>
                    </a:lnBlToTr>
                    <a:solidFill>
                      <a:srgbClr val="FFFF66"/>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endParaRPr>
                    </a:p>
                  </a:txBody>
                  <a:tcPr marL="90000" marR="90000" marT="46800" marB="46800" anchor="ctr" anchorCtr="1" horzOverflow="overflow">
                    <a:lnL>
                      <a:noFill/>
                    </a:lnL>
                    <a:lnR>
                      <a:noFill/>
                    </a:lnR>
                    <a:lnT w="12700" cap="flat" cmpd="sng" algn="ctr">
                      <a:solidFill>
                        <a:schemeClr val="tx1"/>
                      </a:solidFill>
                      <a:prstDash val="solid"/>
                      <a:miter lim="800000"/>
                      <a:headEnd type="none" w="med" len="med"/>
                      <a:tailEnd type="none" w="med" len="med"/>
                    </a:lnT>
                    <a:lnB w="12700" cap="flat" cmpd="sng" algn="ctr">
                      <a:noFill/>
                      <a:prstDash val="solid"/>
                      <a:miter lim="800000"/>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递氢体，传递</a:t>
                      </a:r>
                      <a:r>
                        <a:rPr kumimoji="1" lang="en-US" altLang="zh-CN"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1H</a:t>
                      </a:r>
                      <a:r>
                        <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a:t>
                      </a:r>
                      <a:r>
                        <a:rPr kumimoji="1" lang="en-US" altLang="zh-CN"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1e</a:t>
                      </a:r>
                      <a:endPar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endParaRPr>
                    </a:p>
                  </a:txBody>
                  <a:tcPr marL="90000" marR="90000" marT="46800" marB="46800" anchor="ctr" anchorCtr="1"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noFill/>
                      <a:prstDash val="solid"/>
                      <a:miter lim="800000"/>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3263514790"/>
                  </a:ext>
                </a:extLst>
              </a:tr>
              <a:tr h="7000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黄素蛋白</a:t>
                      </a:r>
                    </a:p>
                  </a:txBody>
                  <a:tcPr marL="90000" marR="90000" marT="46800" marB="46800" anchor="ctr" anchorCtr="1" horzOverflow="overflow">
                    <a:lnL cap="flat">
                      <a:noFill/>
                    </a:lnL>
                    <a:lnR>
                      <a:noFill/>
                    </a:lnR>
                    <a:lnT w="12700" cap="flat" cmpd="sng" algn="ctr">
                      <a:no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FMN</a:t>
                      </a:r>
                      <a:r>
                        <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或</a:t>
                      </a:r>
                      <a:r>
                        <a:rPr kumimoji="1" lang="en-US" altLang="zh-CN"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FAD</a:t>
                      </a:r>
                    </a:p>
                  </a:txBody>
                  <a:tcPr marL="90000" marR="90000" marT="46800" marB="46800" anchor="ctr" anchorCtr="1" horzOverflow="overflow">
                    <a:lnL>
                      <a:noFill/>
                    </a:lnL>
                    <a:lnR>
                      <a:noFill/>
                    </a:lnR>
                    <a:lnT w="12700" cap="flat" cmpd="sng" algn="ctr">
                      <a:no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递氢体，传递</a:t>
                      </a:r>
                      <a:r>
                        <a:rPr kumimoji="1" lang="en-US" altLang="zh-CN"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2H</a:t>
                      </a:r>
                    </a:p>
                  </a:txBody>
                  <a:tcPr marL="90000" marR="90000" marT="46800" marB="46800" anchor="ctr" anchorCtr="1" horzOverflow="overflow">
                    <a:lnL>
                      <a:noFill/>
                    </a:lnL>
                    <a:lnR cap="flat">
                      <a:noFill/>
                    </a:lnR>
                    <a:lnT w="12700" cap="flat" cmpd="sng" algn="ctr">
                      <a:noFill/>
                      <a:prstDash val="solid"/>
                      <a:miter lim="800000"/>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01675">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  泛醌（</a:t>
                      </a:r>
                      <a:r>
                        <a:rPr kumimoji="1" lang="en-US" altLang="zh-CN" sz="2800" b="0" i="0" u="none" strike="noStrike" cap="none" normalizeH="0" baseline="0" dirty="0" err="1">
                          <a:ln>
                            <a:noFill/>
                          </a:ln>
                          <a:solidFill>
                            <a:schemeClr val="tx1"/>
                          </a:solidFill>
                          <a:effectLst/>
                          <a:latin typeface="Times New Roman" pitchFamily="18" charset="0"/>
                          <a:ea typeface="黑体" pitchFamily="49" charset="-122"/>
                          <a:cs typeface="Times New Roman" pitchFamily="18" charset="0"/>
                        </a:rPr>
                        <a:t>CoQ</a:t>
                      </a:r>
                      <a:r>
                        <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a:t>
                      </a:r>
                    </a:p>
                  </a:txBody>
                  <a:tcPr marL="90000" marR="90000" marT="46800" marB="46800" anchor="ctr" horzOverflow="overflow">
                    <a:lnL cap="flat">
                      <a:noFill/>
                    </a:lnL>
                    <a:lnR>
                      <a:noFill/>
                    </a:lnR>
                    <a:lnT>
                      <a:noFill/>
                    </a:lnT>
                    <a:lnB>
                      <a:noFill/>
                    </a:lnB>
                    <a:lnTlToBr>
                      <a:noFill/>
                    </a:lnTlToBr>
                    <a:lnBlToTr>
                      <a:noFill/>
                    </a:lnBlToTr>
                    <a:solidFill>
                      <a:srgbClr val="FFFF66"/>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zh-CN" altLang="zh-CN"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endParaRPr>
                    </a:p>
                  </a:txBody>
                  <a:tcPr marL="90000" marR="90000" marT="46800" marB="46800" anchor="ctr" anchorCtr="1" horzOverflow="overflow">
                    <a:lnL>
                      <a:noFill/>
                    </a:lnL>
                    <a:lnR>
                      <a:noFill/>
                    </a:lnR>
                    <a:lnT>
                      <a:noFill/>
                    </a:lnT>
                    <a:lnB>
                      <a:noFill/>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递氢体，传递</a:t>
                      </a:r>
                      <a:r>
                        <a:rPr kumimoji="1" lang="en-US" altLang="zh-CN"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2H</a:t>
                      </a:r>
                    </a:p>
                  </a:txBody>
                  <a:tcPr marL="90000" marR="90000" marT="46800" marB="46800" anchor="ctr" anchorCtr="1" horzOverflow="overflow">
                    <a:lnL>
                      <a:noFill/>
                    </a:lnL>
                    <a:lnR cap="flat">
                      <a:noFill/>
                    </a:lnR>
                    <a:lnT>
                      <a:noFill/>
                    </a:lnT>
                    <a:lnB>
                      <a:noFill/>
                    </a:lnB>
                    <a:lnTlToBr>
                      <a:noFill/>
                    </a:lnTlToBr>
                    <a:lnBlToTr>
                      <a:noFill/>
                    </a:lnBlToTr>
                    <a:solidFill>
                      <a:srgbClr val="FFFF66"/>
                    </a:solidFill>
                  </a:tcPr>
                </a:tc>
                <a:extLst>
                  <a:ext uri="{0D108BD9-81ED-4DB2-BD59-A6C34878D82A}">
                    <a16:rowId xmlns:a16="http://schemas.microsoft.com/office/drawing/2014/main" val="10002"/>
                  </a:ext>
                </a:extLst>
              </a:tr>
              <a:tr h="7016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铁硫蛋白</a:t>
                      </a:r>
                    </a:p>
                  </a:txBody>
                  <a:tcPr marL="90000" marR="90000" marT="46800" marB="46800" anchor="ctr" anchorCtr="1"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铁硫中心</a:t>
                      </a:r>
                      <a:r>
                        <a:rPr kumimoji="1" lang="en-US" altLang="zh-CN"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(Fe-S)</a:t>
                      </a: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递电子体，传递</a:t>
                      </a:r>
                      <a:r>
                        <a:rPr kumimoji="1" lang="en-US" altLang="zh-CN"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1e</a:t>
                      </a:r>
                    </a:p>
                  </a:txBody>
                  <a:tcPr marL="90000" marR="90000" marT="46800" marB="46800"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144150736"/>
                  </a:ext>
                </a:extLst>
              </a:tr>
              <a:tr h="812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细胞色素</a:t>
                      </a:r>
                      <a:r>
                        <a:rPr kumimoji="1" lang="en-US" altLang="zh-CN"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a:t>
                      </a:r>
                      <a:r>
                        <a:rPr kumimoji="1" lang="en-US" altLang="zh-CN" sz="2800" b="0" i="0" u="none" strike="noStrike" cap="none" normalizeH="0" baseline="0" dirty="0" err="1">
                          <a:ln>
                            <a:noFill/>
                          </a:ln>
                          <a:solidFill>
                            <a:schemeClr val="tx1"/>
                          </a:solidFill>
                          <a:effectLst/>
                          <a:latin typeface="Times New Roman" pitchFamily="18" charset="0"/>
                          <a:ea typeface="黑体" pitchFamily="49" charset="-122"/>
                          <a:cs typeface="Times New Roman" pitchFamily="18" charset="0"/>
                        </a:rPr>
                        <a:t>cyt</a:t>
                      </a:r>
                      <a:r>
                        <a:rPr kumimoji="1" lang="en-US" altLang="zh-CN"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a:t>
                      </a:r>
                    </a:p>
                  </a:txBody>
                  <a:tcPr marL="90000" marR="90000" marT="46800" marB="46800" anchor="ctr" anchorCtr="1" horzOverflow="overflow">
                    <a:lnL cap="flat">
                      <a:noFill/>
                    </a:lnL>
                    <a:lnR>
                      <a:noFill/>
                    </a:lnR>
                    <a:lnT>
                      <a:noFill/>
                    </a:lnT>
                    <a:lnB w="28575" cap="flat" cmpd="sng" algn="ctr">
                      <a:solidFill>
                        <a:schemeClr val="tx1"/>
                      </a:solidFill>
                      <a:prstDash val="solid"/>
                      <a:miter lim="800000"/>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0" i="0" u="none" strike="noStrike" cap="none" normalizeH="0" baseline="0">
                          <a:ln>
                            <a:noFill/>
                          </a:ln>
                          <a:solidFill>
                            <a:schemeClr val="tx1"/>
                          </a:solidFill>
                          <a:effectLst/>
                          <a:latin typeface="Times New Roman" pitchFamily="18" charset="0"/>
                          <a:ea typeface="黑体" pitchFamily="49" charset="-122"/>
                          <a:cs typeface="Times New Roman" pitchFamily="18" charset="0"/>
                        </a:rPr>
                        <a:t>血红素样辅基</a:t>
                      </a:r>
                      <a:endParaRPr kumimoji="1" lang="zh-CN" altLang="en-US" sz="2800" b="0" i="0" u="none" strike="noStrike" cap="none" normalizeH="0" baseline="30000">
                        <a:ln>
                          <a:noFill/>
                        </a:ln>
                        <a:solidFill>
                          <a:schemeClr val="tx1"/>
                        </a:solidFill>
                        <a:effectLst/>
                        <a:latin typeface="Times New Roman" pitchFamily="18" charset="0"/>
                        <a:ea typeface="黑体" pitchFamily="49" charset="-122"/>
                        <a:cs typeface="Times New Roman" pitchFamily="18" charset="0"/>
                      </a:endParaRPr>
                    </a:p>
                  </a:txBody>
                  <a:tcPr marL="90000" marR="90000" marT="46800" marB="46800" anchor="ctr" anchorCtr="1" horzOverflow="overflow">
                    <a:lnL>
                      <a:noFill/>
                    </a:lnL>
                    <a:lnR>
                      <a:noFill/>
                    </a:lnR>
                    <a:lnT>
                      <a:noFill/>
                    </a:lnT>
                    <a:lnB w="28575" cap="flat" cmpd="sng" algn="ctr">
                      <a:solidFill>
                        <a:schemeClr val="tx1"/>
                      </a:solidFill>
                      <a:prstDash val="solid"/>
                      <a:miter lim="800000"/>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递电子体，传递</a:t>
                      </a:r>
                      <a:r>
                        <a:rPr kumimoji="1" lang="en-US" altLang="zh-CN" sz="2800" b="0" i="0" u="none" strike="noStrike" cap="none" normalizeH="0" baseline="0" dirty="0">
                          <a:ln>
                            <a:noFill/>
                          </a:ln>
                          <a:solidFill>
                            <a:schemeClr val="tx1"/>
                          </a:solidFill>
                          <a:effectLst/>
                          <a:latin typeface="Times New Roman" pitchFamily="18" charset="0"/>
                          <a:ea typeface="黑体" pitchFamily="49" charset="-122"/>
                          <a:cs typeface="Times New Roman" pitchFamily="18" charset="0"/>
                        </a:rPr>
                        <a:t>1e</a:t>
                      </a:r>
                    </a:p>
                  </a:txBody>
                  <a:tcPr marL="90000" marR="90000" marT="46800" marB="46800" anchor="ctr" anchorCtr="1" horzOverflow="overflow">
                    <a:lnL>
                      <a:noFill/>
                    </a:lnL>
                    <a:lnR cap="flat">
                      <a:noFill/>
                    </a:lnR>
                    <a:lnT>
                      <a:noFill/>
                    </a:lnT>
                    <a:lnB w="28575" cap="flat" cmpd="sng" algn="ctr">
                      <a:solidFill>
                        <a:schemeClr val="tx1"/>
                      </a:solidFill>
                      <a:prstDash val="solid"/>
                      <a:miter lim="800000"/>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bl>
          </a:graphicData>
        </a:graphic>
      </p:graphicFrame>
      <p:sp>
        <p:nvSpPr>
          <p:cNvPr id="35861" name="Text Box 79"/>
          <p:cNvSpPr txBox="1">
            <a:spLocks noChangeArrowheads="1"/>
          </p:cNvSpPr>
          <p:nvPr/>
        </p:nvSpPr>
        <p:spPr bwMode="auto">
          <a:xfrm>
            <a:off x="755650" y="972017"/>
            <a:ext cx="7776790" cy="584775"/>
          </a:xfrm>
          <a:prstGeom prst="rect">
            <a:avLst/>
          </a:prstGeom>
          <a:noFill/>
          <a:ln w="9525">
            <a:noFill/>
            <a:miter lim="800000"/>
            <a:headEnd/>
            <a:tailEnd/>
          </a:ln>
        </p:spPr>
        <p:txBody>
          <a:bodyPr wrap="square">
            <a:spAutoFit/>
          </a:bodyPr>
          <a:lstStyle/>
          <a:p>
            <a:pPr marL="457200" indent="-457200" algn="ctr">
              <a:spcBef>
                <a:spcPct val="50000"/>
              </a:spcBef>
              <a:buSzPct val="70000"/>
              <a:buFont typeface="Wingdings" panose="05000000000000000000" pitchFamily="2" charset="2"/>
              <a:buChar char="u"/>
            </a:pPr>
            <a:r>
              <a:rPr lang="zh-CN" altLang="en-US" sz="3200" dirty="0">
                <a:solidFill>
                  <a:schemeClr val="tx2"/>
                </a:solidFill>
                <a:ea typeface="黑体" pitchFamily="2" charset="-122"/>
              </a:rPr>
              <a:t>线粒体氧化体系的递氢体和递电子体</a:t>
            </a:r>
          </a:p>
        </p:txBody>
      </p:sp>
      <p:sp>
        <p:nvSpPr>
          <p:cNvPr id="35863" name="灯片编号占位符 4"/>
          <p:cNvSpPr>
            <a:spLocks noGrp="1"/>
          </p:cNvSpPr>
          <p:nvPr>
            <p:ph type="sldNum" sz="quarter" idx="12"/>
          </p:nvPr>
        </p:nvSpPr>
        <p:spPr>
          <a:noFill/>
        </p:spPr>
        <p:txBody>
          <a:bodyPr/>
          <a:lstStyle/>
          <a:p>
            <a:fld id="{3CA62944-E6FF-4960-8F5C-CB3E4EC3B2EE}" type="slidenum">
              <a:rPr lang="en-US" altLang="zh-CN" smtClean="0">
                <a:ea typeface="宋体" charset="-122"/>
              </a:rPr>
              <a:pPr/>
              <a:t>11</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32193"/>
                                        </p:tgtEl>
                                        <p:attrNameLst>
                                          <p:attrName>style.visibility</p:attrName>
                                        </p:attrNameLst>
                                      </p:cBhvr>
                                      <p:to>
                                        <p:strVal val="visible"/>
                                      </p:to>
                                    </p:set>
                                    <p:animEffect transition="in" filter="blinds(vertical)">
                                      <p:cBhvr>
                                        <p:cTn id="7" dur="500"/>
                                        <p:tgtEl>
                                          <p:spTgt spid="132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899592" y="1165384"/>
            <a:ext cx="7560445" cy="1231106"/>
          </a:xfrm>
          <a:prstGeom prst="rect">
            <a:avLst/>
          </a:prstGeom>
          <a:noFill/>
          <a:ln w="9525">
            <a:noFill/>
            <a:miter lim="800000"/>
            <a:headEnd/>
            <a:tailEnd/>
          </a:ln>
        </p:spPr>
        <p:txBody>
          <a:bodyPr wrap="square">
            <a:spAutoFit/>
          </a:bodyPr>
          <a:lstStyle/>
          <a:p>
            <a:pPr algn="ctr">
              <a:spcBef>
                <a:spcPts val="0"/>
              </a:spcBef>
              <a:spcAft>
                <a:spcPts val="1200"/>
              </a:spcAft>
              <a:buClr>
                <a:schemeClr val="hlink"/>
              </a:buClr>
            </a:pPr>
            <a:r>
              <a:rPr lang="zh-CN" altLang="en-US" sz="3200" dirty="0">
                <a:latin typeface="Times New Roman" pitchFamily="18" charset="0"/>
                <a:ea typeface="黑体" pitchFamily="2" charset="-122"/>
                <a:cs typeface="Times New Roman" pitchFamily="18" charset="0"/>
              </a:rPr>
              <a:t>（一）烟酰胺腺嘌呤二核苷酸</a:t>
            </a:r>
            <a:endParaRPr lang="en-US" altLang="zh-CN" sz="3200" dirty="0">
              <a:latin typeface="Times New Roman" pitchFamily="18" charset="0"/>
              <a:ea typeface="黑体" pitchFamily="2" charset="-122"/>
              <a:cs typeface="Times New Roman" pitchFamily="18" charset="0"/>
            </a:endParaRPr>
          </a:p>
          <a:p>
            <a:pPr algn="ctr">
              <a:spcBef>
                <a:spcPts val="0"/>
              </a:spcBef>
              <a:spcAft>
                <a:spcPts val="1200"/>
              </a:spcAft>
              <a:buClr>
                <a:schemeClr val="hlink"/>
              </a:buClr>
            </a:pPr>
            <a:r>
              <a:rPr lang="zh-CN" altLang="en-US" sz="3200" dirty="0">
                <a:latin typeface="Times New Roman" pitchFamily="18" charset="0"/>
                <a:ea typeface="黑体" pitchFamily="2" charset="-122"/>
                <a:cs typeface="Times New Roman" pitchFamily="18" charset="0"/>
              </a:rPr>
              <a:t>（</a:t>
            </a:r>
            <a:r>
              <a:rPr lang="en-US" altLang="zh-CN" sz="3200" dirty="0">
                <a:latin typeface="Times New Roman" pitchFamily="18" charset="0"/>
                <a:ea typeface="黑体" pitchFamily="2" charset="-122"/>
                <a:cs typeface="Times New Roman" pitchFamily="18" charset="0"/>
              </a:rPr>
              <a:t>nicotinamide dinucleotide</a:t>
            </a:r>
            <a:r>
              <a:rPr lang="zh-CN" altLang="en-US" sz="3200" dirty="0">
                <a:latin typeface="Times New Roman" pitchFamily="18" charset="0"/>
                <a:ea typeface="黑体" pitchFamily="2" charset="-122"/>
                <a:cs typeface="Times New Roman" pitchFamily="18" charset="0"/>
              </a:rPr>
              <a:t>，</a:t>
            </a:r>
            <a:r>
              <a:rPr lang="en-US" altLang="zh-CN" sz="3200" dirty="0">
                <a:latin typeface="Times New Roman" pitchFamily="18" charset="0"/>
                <a:ea typeface="黑体" pitchFamily="2" charset="-122"/>
                <a:cs typeface="Times New Roman" pitchFamily="18" charset="0"/>
              </a:rPr>
              <a:t>NAD</a:t>
            </a:r>
            <a:r>
              <a:rPr lang="en-US" altLang="zh-CN" sz="3200" baseline="30000" dirty="0">
                <a:latin typeface="Times New Roman" pitchFamily="18" charset="0"/>
                <a:ea typeface="黑体" pitchFamily="2" charset="-122"/>
                <a:cs typeface="Times New Roman" pitchFamily="18" charset="0"/>
              </a:rPr>
              <a:t>+</a:t>
            </a:r>
            <a:r>
              <a:rPr lang="zh-CN" altLang="en-US" sz="3200" dirty="0">
                <a:latin typeface="Times New Roman" pitchFamily="18" charset="0"/>
                <a:ea typeface="黑体" pitchFamily="2" charset="-122"/>
                <a:cs typeface="Times New Roman" pitchFamily="18" charset="0"/>
              </a:rPr>
              <a:t>）</a:t>
            </a:r>
          </a:p>
        </p:txBody>
      </p:sp>
      <p:sp>
        <p:nvSpPr>
          <p:cNvPr id="36868" name="灯片编号占位符 3"/>
          <p:cNvSpPr>
            <a:spLocks noGrp="1"/>
          </p:cNvSpPr>
          <p:nvPr>
            <p:ph type="sldNum" sz="quarter" idx="12"/>
          </p:nvPr>
        </p:nvSpPr>
        <p:spPr>
          <a:noFill/>
        </p:spPr>
        <p:txBody>
          <a:bodyPr/>
          <a:lstStyle/>
          <a:p>
            <a:fld id="{F6C63056-9741-4128-9151-C5F90C9B043B}" type="slidenum">
              <a:rPr lang="en-US" altLang="zh-CN" smtClean="0">
                <a:ea typeface="宋体" charset="-122"/>
              </a:rPr>
              <a:pPr/>
              <a:t>12</a:t>
            </a:fld>
            <a:endParaRPr lang="en-US" altLang="zh-CN">
              <a:ea typeface="宋体" charset="-122"/>
            </a:endParaRPr>
          </a:p>
        </p:txBody>
      </p:sp>
      <p:sp>
        <p:nvSpPr>
          <p:cNvPr id="6" name="Text Box 3">
            <a:extLst>
              <a:ext uri="{FF2B5EF4-FFF2-40B4-BE49-F238E27FC236}">
                <a16:creationId xmlns:a16="http://schemas.microsoft.com/office/drawing/2014/main" id="{5507301B-9513-4C7A-96ED-4C7F22A357C0}"/>
              </a:ext>
            </a:extLst>
          </p:cNvPr>
          <p:cNvSpPr txBox="1">
            <a:spLocks noChangeArrowheads="1"/>
          </p:cNvSpPr>
          <p:nvPr/>
        </p:nvSpPr>
        <p:spPr bwMode="auto">
          <a:xfrm>
            <a:off x="1187624" y="2816874"/>
            <a:ext cx="6840760" cy="194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等线" charset="0"/>
                <a:ea typeface="宋体" charset="0"/>
                <a:cs typeface="宋体" charset="0"/>
              </a:defRPr>
            </a:lvl1pPr>
            <a:lvl2pPr marL="742950" indent="-285750">
              <a:defRPr kumimoji="1" sz="2400">
                <a:solidFill>
                  <a:schemeClr val="tx1"/>
                </a:solidFill>
                <a:latin typeface="等线" charset="0"/>
                <a:ea typeface="宋体" charset="0"/>
              </a:defRPr>
            </a:lvl2pPr>
            <a:lvl3pPr marL="1143000" indent="-228600">
              <a:defRPr kumimoji="1" sz="2400">
                <a:solidFill>
                  <a:schemeClr val="tx1"/>
                </a:solidFill>
                <a:latin typeface="等线" charset="0"/>
                <a:ea typeface="宋体" charset="0"/>
              </a:defRPr>
            </a:lvl3pPr>
            <a:lvl4pPr marL="1600200" indent="-228600">
              <a:defRPr kumimoji="1" sz="2400">
                <a:solidFill>
                  <a:schemeClr val="tx1"/>
                </a:solidFill>
                <a:latin typeface="等线" charset="0"/>
                <a:ea typeface="宋体" charset="0"/>
              </a:defRPr>
            </a:lvl4pPr>
            <a:lvl5pPr marL="2057400" indent="-228600">
              <a:defRPr kumimoji="1" sz="2400">
                <a:solidFill>
                  <a:schemeClr val="tx1"/>
                </a:solidFill>
                <a:latin typeface="等线" charset="0"/>
                <a:ea typeface="宋体" charset="0"/>
              </a:defRPr>
            </a:lvl5pPr>
            <a:lvl6pPr marL="2514600" indent="-228600" fontAlgn="base">
              <a:spcBef>
                <a:spcPct val="0"/>
              </a:spcBef>
              <a:spcAft>
                <a:spcPct val="0"/>
              </a:spcAft>
              <a:defRPr kumimoji="1" sz="2400">
                <a:solidFill>
                  <a:schemeClr val="tx1"/>
                </a:solidFill>
                <a:latin typeface="等线" charset="0"/>
                <a:ea typeface="宋体" charset="0"/>
              </a:defRPr>
            </a:lvl6pPr>
            <a:lvl7pPr marL="2971800" indent="-228600" fontAlgn="base">
              <a:spcBef>
                <a:spcPct val="0"/>
              </a:spcBef>
              <a:spcAft>
                <a:spcPct val="0"/>
              </a:spcAft>
              <a:defRPr kumimoji="1" sz="2400">
                <a:solidFill>
                  <a:schemeClr val="tx1"/>
                </a:solidFill>
                <a:latin typeface="等线" charset="0"/>
                <a:ea typeface="宋体" charset="0"/>
              </a:defRPr>
            </a:lvl7pPr>
            <a:lvl8pPr marL="3429000" indent="-228600" fontAlgn="base">
              <a:spcBef>
                <a:spcPct val="0"/>
              </a:spcBef>
              <a:spcAft>
                <a:spcPct val="0"/>
              </a:spcAft>
              <a:defRPr kumimoji="1" sz="2400">
                <a:solidFill>
                  <a:schemeClr val="tx1"/>
                </a:solidFill>
                <a:latin typeface="等线" charset="0"/>
                <a:ea typeface="宋体" charset="0"/>
              </a:defRPr>
            </a:lvl8pPr>
            <a:lvl9pPr marL="3886200" indent="-228600" fontAlgn="base">
              <a:spcBef>
                <a:spcPct val="0"/>
              </a:spcBef>
              <a:spcAft>
                <a:spcPct val="0"/>
              </a:spcAft>
              <a:defRPr kumimoji="1" sz="2400">
                <a:solidFill>
                  <a:schemeClr val="tx1"/>
                </a:solidFill>
                <a:latin typeface="等线" charset="0"/>
                <a:ea typeface="宋体" charset="0"/>
              </a:defRPr>
            </a:lvl9pPr>
          </a:lstStyle>
          <a:p>
            <a:pPr>
              <a:lnSpc>
                <a:spcPct val="130000"/>
              </a:lnSpc>
              <a:spcBef>
                <a:spcPts val="600"/>
              </a:spcBef>
              <a:buClr>
                <a:srgbClr val="FF0000"/>
              </a:buClr>
              <a:buFont typeface="Wingdings" charset="0"/>
              <a:buChar char="Ø"/>
            </a:pPr>
            <a:r>
              <a:rPr kumimoji="0" lang="zh-CN" altLang="en-US" sz="2800" dirty="0">
                <a:latin typeface="黑体" panose="02010609060101010101" pitchFamily="49" charset="-122"/>
                <a:ea typeface="黑体" panose="02010609060101010101" pitchFamily="49" charset="-122"/>
                <a:cs typeface="微软雅黑" charset="0"/>
                <a:sym typeface="Calibri" charset="0"/>
              </a:rPr>
              <a:t> </a:t>
            </a:r>
            <a:r>
              <a:rPr kumimoji="0" lang="en-US" altLang="zh-CN" sz="2800" dirty="0">
                <a:latin typeface="Arial" panose="020B0604020202020204" pitchFamily="34" charset="0"/>
                <a:ea typeface="黑体" panose="02010609060101010101" pitchFamily="49" charset="-122"/>
                <a:cs typeface="Arial" panose="020B0604020202020204" pitchFamily="34" charset="0"/>
                <a:sym typeface="Calibri" charset="0"/>
              </a:rPr>
              <a:t>Vit PP</a:t>
            </a:r>
            <a:r>
              <a:rPr kumimoji="0" lang="zh-CN" altLang="en-US" sz="2800" dirty="0">
                <a:latin typeface="黑体" panose="02010609060101010101" pitchFamily="49" charset="-122"/>
                <a:ea typeface="黑体" panose="02010609060101010101" pitchFamily="49" charset="-122"/>
                <a:cs typeface="微软雅黑" charset="0"/>
                <a:sym typeface="Calibri" charset="0"/>
              </a:rPr>
              <a:t>的衍生物，脱氢酶的辅酶</a:t>
            </a:r>
            <a:endParaRPr kumimoji="0" lang="en-US" altLang="zh-CN" sz="2800" dirty="0">
              <a:latin typeface="黑体" panose="02010609060101010101" pitchFamily="49" charset="-122"/>
              <a:ea typeface="黑体" panose="02010609060101010101" pitchFamily="49" charset="-122"/>
              <a:cs typeface="微软雅黑" charset="0"/>
              <a:sym typeface="Calibri" charset="0"/>
            </a:endParaRPr>
          </a:p>
          <a:p>
            <a:pPr>
              <a:lnSpc>
                <a:spcPct val="135000"/>
              </a:lnSpc>
              <a:spcBef>
                <a:spcPts val="1200"/>
              </a:spcBef>
              <a:buClr>
                <a:srgbClr val="FF0000"/>
              </a:buClr>
              <a:buFont typeface="Wingdings" charset="0"/>
              <a:buChar char="Ø"/>
              <a:defRPr/>
            </a:pPr>
            <a:r>
              <a:rPr kumimoji="0" lang="zh-CN" altLang="en-US" sz="2800" dirty="0">
                <a:latin typeface="黑体" panose="02010609060101010101" pitchFamily="49" charset="-122"/>
                <a:ea typeface="黑体" panose="02010609060101010101" pitchFamily="49" charset="-122"/>
                <a:cs typeface="微软雅黑" charset="0"/>
                <a:sym typeface="Calibri" charset="0"/>
              </a:rPr>
              <a:t> 功能基团：烟酰胺环（</a:t>
            </a:r>
            <a:r>
              <a:rPr lang="en-US" altLang="zh-CN"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N</a:t>
            </a:r>
            <a:r>
              <a:rPr lang="en-US" altLang="zh-CN" sz="2800" baseline="30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 </a:t>
            </a:r>
            <a:r>
              <a:rPr lang="en-US" altLang="zh-CN"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N</a:t>
            </a:r>
            <a:r>
              <a:rPr lang="en-US" altLang="zh-CN" sz="2800" baseline="30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5+ </a:t>
            </a:r>
            <a:r>
              <a:rPr lang="en-US" altLang="zh-CN"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+ 2e</a:t>
            </a:r>
            <a:r>
              <a:rPr lang="en-US" altLang="zh-CN" sz="28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kumimoji="0" lang="en-US" altLang="zh-CN" sz="2800" dirty="0">
              <a:latin typeface="黑体" panose="02010609060101010101" pitchFamily="49" charset="-122"/>
              <a:ea typeface="黑体" panose="02010609060101010101" pitchFamily="49" charset="-122"/>
              <a:cs typeface="微软雅黑" charset="0"/>
              <a:sym typeface="Calibri" charset="0"/>
            </a:endParaRPr>
          </a:p>
          <a:p>
            <a:pPr>
              <a:lnSpc>
                <a:spcPct val="130000"/>
              </a:lnSpc>
              <a:spcBef>
                <a:spcPts val="600"/>
              </a:spcBef>
              <a:buClr>
                <a:srgbClr val="FF0000"/>
              </a:buClr>
              <a:buFont typeface="Wingdings" charset="0"/>
              <a:buChar char="Ø"/>
            </a:pPr>
            <a:r>
              <a:rPr kumimoji="0" lang="zh-CN" altLang="en-US" sz="2800" dirty="0">
                <a:latin typeface="黑体" panose="02010609060101010101" pitchFamily="49" charset="-122"/>
                <a:ea typeface="黑体" panose="02010609060101010101" pitchFamily="49" charset="-122"/>
                <a:cs typeface="微软雅黑" charset="0"/>
                <a:sym typeface="Calibri" charset="0"/>
              </a:rPr>
              <a:t> </a:t>
            </a:r>
            <a:r>
              <a:rPr kumimoji="0" lang="zh-CN" altLang="en-US" sz="2800" dirty="0">
                <a:solidFill>
                  <a:srgbClr val="FF0000"/>
                </a:solidFill>
                <a:latin typeface="黑体" panose="02010609060101010101" pitchFamily="49" charset="-122"/>
                <a:ea typeface="黑体" panose="02010609060101010101" pitchFamily="49" charset="-122"/>
                <a:cs typeface="微软雅黑" charset="0"/>
                <a:sym typeface="Calibri" charset="0"/>
              </a:rPr>
              <a:t>双电子传递体</a:t>
            </a:r>
            <a:endParaRPr kumimoji="0" lang="en-US" altLang="zh-CN" sz="2800" dirty="0">
              <a:solidFill>
                <a:srgbClr val="FF0000"/>
              </a:solidFill>
              <a:latin typeface="黑体" panose="02010609060101010101" pitchFamily="49" charset="-122"/>
              <a:ea typeface="黑体" panose="02010609060101010101" pitchFamily="49" charset="-122"/>
              <a:cs typeface="微软雅黑" charset="0"/>
              <a:sym typeface="Calibri"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135C7C4-699C-4822-8028-A7FDCEF8AE1C}"/>
              </a:ext>
            </a:extLst>
          </p:cNvPr>
          <p:cNvSpPr>
            <a:spLocks noGrp="1"/>
          </p:cNvSpPr>
          <p:nvPr>
            <p:ph type="sldNum" sz="quarter" idx="12"/>
          </p:nvPr>
        </p:nvSpPr>
        <p:spPr/>
        <p:txBody>
          <a:bodyPr/>
          <a:lstStyle/>
          <a:p>
            <a:pPr>
              <a:defRPr/>
            </a:pPr>
            <a:fld id="{2CE99114-C155-4C8F-961B-77FF3A6CED96}" type="slidenum">
              <a:rPr lang="en-US" altLang="zh-CN" smtClean="0"/>
              <a:pPr>
                <a:defRPr/>
              </a:pPr>
              <a:t>13</a:t>
            </a:fld>
            <a:endParaRPr lang="en-US" altLang="zh-CN"/>
          </a:p>
        </p:txBody>
      </p:sp>
      <p:pic>
        <p:nvPicPr>
          <p:cNvPr id="3" name="图片 2">
            <a:extLst>
              <a:ext uri="{FF2B5EF4-FFF2-40B4-BE49-F238E27FC236}">
                <a16:creationId xmlns:a16="http://schemas.microsoft.com/office/drawing/2014/main" id="{CB6D773B-2669-43CB-A08B-C3A79326D1C3}"/>
              </a:ext>
            </a:extLst>
          </p:cNvPr>
          <p:cNvPicPr>
            <a:picLocks noChangeAspect="1"/>
          </p:cNvPicPr>
          <p:nvPr/>
        </p:nvPicPr>
        <p:blipFill>
          <a:blip r:embed="rId3" cstate="print"/>
          <a:stretch>
            <a:fillRect/>
          </a:stretch>
        </p:blipFill>
        <p:spPr>
          <a:xfrm>
            <a:off x="251520" y="516029"/>
            <a:ext cx="6768752" cy="5433251"/>
          </a:xfrm>
          <a:prstGeom prst="rect">
            <a:avLst/>
          </a:prstGeom>
        </p:spPr>
      </p:pic>
      <p:sp>
        <p:nvSpPr>
          <p:cNvPr id="4" name="矩形 3">
            <a:extLst>
              <a:ext uri="{FF2B5EF4-FFF2-40B4-BE49-F238E27FC236}">
                <a16:creationId xmlns:a16="http://schemas.microsoft.com/office/drawing/2014/main" id="{4752224C-6686-4079-8695-4D749B70F831}"/>
              </a:ext>
            </a:extLst>
          </p:cNvPr>
          <p:cNvSpPr/>
          <p:nvPr/>
        </p:nvSpPr>
        <p:spPr bwMode="auto">
          <a:xfrm>
            <a:off x="4067945" y="856144"/>
            <a:ext cx="3024336" cy="1902688"/>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grpSp>
        <p:nvGrpSpPr>
          <p:cNvPr id="17" name="组合 16">
            <a:extLst>
              <a:ext uri="{FF2B5EF4-FFF2-40B4-BE49-F238E27FC236}">
                <a16:creationId xmlns:a16="http://schemas.microsoft.com/office/drawing/2014/main" id="{F6FBFA4F-517C-469E-A4E2-E4C2E9E1BE60}"/>
              </a:ext>
            </a:extLst>
          </p:cNvPr>
          <p:cNvGrpSpPr/>
          <p:nvPr/>
        </p:nvGrpSpPr>
        <p:grpSpPr>
          <a:xfrm>
            <a:off x="4355976" y="868650"/>
            <a:ext cx="1799976" cy="1414880"/>
            <a:chOff x="3923928" y="868650"/>
            <a:chExt cx="1799976" cy="1414880"/>
          </a:xfrm>
        </p:grpSpPr>
        <p:cxnSp>
          <p:nvCxnSpPr>
            <p:cNvPr id="6" name="直接箭头连接符 5">
              <a:extLst>
                <a:ext uri="{FF2B5EF4-FFF2-40B4-BE49-F238E27FC236}">
                  <a16:creationId xmlns:a16="http://schemas.microsoft.com/office/drawing/2014/main" id="{A0FA2147-3934-4B4A-B149-8411CC3150DB}"/>
                </a:ext>
              </a:extLst>
            </p:cNvPr>
            <p:cNvCxnSpPr>
              <a:cxnSpLocks/>
            </p:cNvCxnSpPr>
            <p:nvPr/>
          </p:nvCxnSpPr>
          <p:spPr bwMode="auto">
            <a:xfrm>
              <a:off x="3923928" y="1685568"/>
              <a:ext cx="1764000" cy="0"/>
            </a:xfrm>
            <a:prstGeom prst="straightConnector1">
              <a:avLst/>
            </a:prstGeom>
            <a:solidFill>
              <a:schemeClr val="accent1"/>
            </a:solidFill>
            <a:ln w="38100" cap="flat" cmpd="sng" algn="ctr">
              <a:solidFill>
                <a:schemeClr val="tx1"/>
              </a:solidFill>
              <a:prstDash val="solid"/>
              <a:miter lim="800000"/>
              <a:headEnd type="triangle" w="med" len="med"/>
              <a:tailEnd type="triangle" w="med" len="med"/>
            </a:ln>
            <a:effectLst/>
          </p:spPr>
        </p:cxnSp>
        <p:sp>
          <p:nvSpPr>
            <p:cNvPr id="10" name="文本框 9">
              <a:extLst>
                <a:ext uri="{FF2B5EF4-FFF2-40B4-BE49-F238E27FC236}">
                  <a16:creationId xmlns:a16="http://schemas.microsoft.com/office/drawing/2014/main" id="{744786F0-3E9D-4825-9B5E-F02C8F50B37B}"/>
                </a:ext>
              </a:extLst>
            </p:cNvPr>
            <p:cNvSpPr txBox="1"/>
            <p:nvPr/>
          </p:nvSpPr>
          <p:spPr>
            <a:xfrm>
              <a:off x="3995712" y="868650"/>
              <a:ext cx="1224024" cy="400110"/>
            </a:xfrm>
            <a:prstGeom prst="rect">
              <a:avLst/>
            </a:prstGeom>
            <a:noFill/>
          </p:spPr>
          <p:txBody>
            <a:bodyPr wrap="square" rtlCol="0">
              <a:spAutoFit/>
            </a:bodyPr>
            <a:lstStyle/>
            <a:p>
              <a:r>
                <a:rPr lang="en-US" altLang="zh-CN" sz="2000" dirty="0"/>
                <a:t>2</a:t>
              </a:r>
              <a:r>
                <a:rPr lang="en-US" altLang="zh-CN" sz="2000" dirty="0">
                  <a:solidFill>
                    <a:srgbClr val="CC0099"/>
                  </a:solidFill>
                </a:rPr>
                <a:t>H</a:t>
              </a:r>
              <a:r>
                <a:rPr lang="en-US" altLang="zh-CN" sz="2000" baseline="30000" dirty="0">
                  <a:solidFill>
                    <a:srgbClr val="CC0099"/>
                  </a:solidFill>
                </a:rPr>
                <a:t>+</a:t>
              </a:r>
              <a:r>
                <a:rPr lang="en-US" altLang="zh-CN" sz="2000" dirty="0"/>
                <a:t>+2e</a:t>
              </a:r>
              <a:endParaRPr lang="zh-CN" altLang="en-US" sz="2000" baseline="30000" dirty="0">
                <a:solidFill>
                  <a:srgbClr val="CC0099"/>
                </a:solidFill>
              </a:endParaRPr>
            </a:p>
          </p:txBody>
        </p:sp>
        <p:sp>
          <p:nvSpPr>
            <p:cNvPr id="11" name="文本框 10">
              <a:extLst>
                <a:ext uri="{FF2B5EF4-FFF2-40B4-BE49-F238E27FC236}">
                  <a16:creationId xmlns:a16="http://schemas.microsoft.com/office/drawing/2014/main" id="{51F59E78-B641-4A11-823B-6090E2494CA5}"/>
                </a:ext>
              </a:extLst>
            </p:cNvPr>
            <p:cNvSpPr txBox="1"/>
            <p:nvPr/>
          </p:nvSpPr>
          <p:spPr>
            <a:xfrm>
              <a:off x="4099200" y="1986013"/>
              <a:ext cx="720192" cy="297517"/>
            </a:xfrm>
            <a:prstGeom prst="rect">
              <a:avLst/>
            </a:prstGeom>
            <a:noFill/>
          </p:spPr>
          <p:txBody>
            <a:bodyPr wrap="square" rtlCol="0">
              <a:spAutoFit/>
            </a:bodyPr>
            <a:lstStyle/>
            <a:p>
              <a:endParaRPr lang="zh-CN" altLang="en-US" sz="2000" baseline="30000" dirty="0"/>
            </a:p>
          </p:txBody>
        </p:sp>
        <p:sp>
          <p:nvSpPr>
            <p:cNvPr id="12" name="弧形 11">
              <a:extLst>
                <a:ext uri="{FF2B5EF4-FFF2-40B4-BE49-F238E27FC236}">
                  <a16:creationId xmlns:a16="http://schemas.microsoft.com/office/drawing/2014/main" id="{E43D7E4F-F00B-491E-8702-2CA893D05C38}"/>
                </a:ext>
              </a:extLst>
            </p:cNvPr>
            <p:cNvSpPr/>
            <p:nvPr/>
          </p:nvSpPr>
          <p:spPr bwMode="auto">
            <a:xfrm rot="10800000">
              <a:off x="4572000" y="878237"/>
              <a:ext cx="1151904" cy="770385"/>
            </a:xfrm>
            <a:prstGeom prst="arc">
              <a:avLst/>
            </a:prstGeom>
            <a:noFill/>
            <a:ln w="38100" cap="flat" cmpd="sng" algn="ctr">
              <a:solidFill>
                <a:schemeClr val="tx1"/>
              </a:solidFill>
              <a:prstDash val="solid"/>
              <a:miter lim="800000"/>
              <a:headEnd type="triangl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grpSp>
      <p:grpSp>
        <p:nvGrpSpPr>
          <p:cNvPr id="18" name="组合 17">
            <a:extLst>
              <a:ext uri="{FF2B5EF4-FFF2-40B4-BE49-F238E27FC236}">
                <a16:creationId xmlns:a16="http://schemas.microsoft.com/office/drawing/2014/main" id="{FA84BD50-D5E4-4C56-B054-3AAC46F2DC84}"/>
              </a:ext>
            </a:extLst>
          </p:cNvPr>
          <p:cNvGrpSpPr/>
          <p:nvPr/>
        </p:nvGrpSpPr>
        <p:grpSpPr>
          <a:xfrm>
            <a:off x="6444375" y="169208"/>
            <a:ext cx="2232081" cy="2369422"/>
            <a:chOff x="6156400" y="169208"/>
            <a:chExt cx="2232081" cy="2369422"/>
          </a:xfrm>
        </p:grpSpPr>
        <p:pic>
          <p:nvPicPr>
            <p:cNvPr id="9" name="图片 8">
              <a:extLst>
                <a:ext uri="{FF2B5EF4-FFF2-40B4-BE49-F238E27FC236}">
                  <a16:creationId xmlns:a16="http://schemas.microsoft.com/office/drawing/2014/main" id="{AEC5DD9C-0AEC-4C8E-B432-3F05C77FE0BD}"/>
                </a:ext>
              </a:extLst>
            </p:cNvPr>
            <p:cNvPicPr>
              <a:picLocks noChangeAspect="1"/>
            </p:cNvPicPr>
            <p:nvPr/>
          </p:nvPicPr>
          <p:blipFill rotWithShape="1">
            <a:blip r:embed="rId3" cstate="print"/>
            <a:srcRect l="69997" r="1055" b="57612"/>
            <a:stretch/>
          </p:blipFill>
          <p:spPr>
            <a:xfrm>
              <a:off x="6156400" y="169208"/>
              <a:ext cx="2016000" cy="2369422"/>
            </a:xfrm>
            <a:prstGeom prst="rect">
              <a:avLst/>
            </a:prstGeom>
          </p:spPr>
        </p:pic>
        <p:sp>
          <p:nvSpPr>
            <p:cNvPr id="16" name="文本框 15">
              <a:extLst>
                <a:ext uri="{FF2B5EF4-FFF2-40B4-BE49-F238E27FC236}">
                  <a16:creationId xmlns:a16="http://schemas.microsoft.com/office/drawing/2014/main" id="{753F2A3E-88E6-448C-8750-7B1D820435FD}"/>
                </a:ext>
              </a:extLst>
            </p:cNvPr>
            <p:cNvSpPr txBox="1"/>
            <p:nvPr/>
          </p:nvSpPr>
          <p:spPr>
            <a:xfrm>
              <a:off x="7884368" y="1397125"/>
              <a:ext cx="504113" cy="415443"/>
            </a:xfrm>
            <a:prstGeom prst="rect">
              <a:avLst/>
            </a:prstGeom>
            <a:solidFill>
              <a:schemeClr val="bg1"/>
            </a:solidFill>
          </p:spPr>
          <p:txBody>
            <a:bodyPr wrap="square" rtlCol="0">
              <a:spAutoFit/>
            </a:bodyPr>
            <a:lstStyle/>
            <a:p>
              <a:r>
                <a:rPr lang="en-US" altLang="zh-CN" sz="2000" dirty="0">
                  <a:solidFill>
                    <a:srgbClr val="CC0099"/>
                  </a:solidFill>
                </a:rPr>
                <a:t>H</a:t>
              </a:r>
              <a:r>
                <a:rPr lang="en-US" altLang="zh-CN" sz="2000" baseline="30000" dirty="0">
                  <a:solidFill>
                    <a:srgbClr val="CC0099"/>
                  </a:solidFill>
                </a:rPr>
                <a:t>+</a:t>
              </a:r>
              <a:endParaRPr lang="zh-CN" altLang="en-US" sz="2000" baseline="30000" dirty="0">
                <a:solidFill>
                  <a:srgbClr val="CC0099"/>
                </a:solidFill>
              </a:endParaRPr>
            </a:p>
          </p:txBody>
        </p:sp>
      </p:grpSp>
      <p:sp>
        <p:nvSpPr>
          <p:cNvPr id="21" name="矩形 20">
            <a:extLst>
              <a:ext uri="{FF2B5EF4-FFF2-40B4-BE49-F238E27FC236}">
                <a16:creationId xmlns:a16="http://schemas.microsoft.com/office/drawing/2014/main" id="{6036B8B6-7EAB-4A82-9E68-D0B8D7A7A29D}"/>
              </a:ext>
            </a:extLst>
          </p:cNvPr>
          <p:cNvSpPr/>
          <p:nvPr/>
        </p:nvSpPr>
        <p:spPr bwMode="auto">
          <a:xfrm>
            <a:off x="3923928" y="1648622"/>
            <a:ext cx="252113" cy="16394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
        <p:nvSpPr>
          <p:cNvPr id="5" name="文本框 4">
            <a:extLst>
              <a:ext uri="{FF2B5EF4-FFF2-40B4-BE49-F238E27FC236}">
                <a16:creationId xmlns:a16="http://schemas.microsoft.com/office/drawing/2014/main" id="{4882E72F-4658-4837-AB33-D6335A1ACC17}"/>
              </a:ext>
            </a:extLst>
          </p:cNvPr>
          <p:cNvSpPr txBox="1"/>
          <p:nvPr/>
        </p:nvSpPr>
        <p:spPr>
          <a:xfrm>
            <a:off x="3347864" y="4474759"/>
            <a:ext cx="5760641" cy="612732"/>
          </a:xfrm>
          <a:prstGeom prst="rect">
            <a:avLst/>
          </a:prstGeom>
          <a:noFill/>
        </p:spPr>
        <p:txBody>
          <a:bodyPr wrap="square" rtlCol="0">
            <a:spAutoFit/>
          </a:bodyPr>
          <a:lstStyle/>
          <a:p>
            <a:pPr>
              <a:lnSpc>
                <a:spcPct val="135000"/>
              </a:lnSpc>
              <a:spcBef>
                <a:spcPts val="1200"/>
              </a:spcBef>
              <a:buClr>
                <a:srgbClr val="FF0000"/>
              </a:buClr>
              <a:buFont typeface="Wingdings" charset="0"/>
              <a:buChar char="Ø"/>
              <a:defRPr/>
            </a:pPr>
            <a:r>
              <a:rPr lang="en-US" altLang="zh-CN"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NAD(P)</a:t>
            </a:r>
            <a:r>
              <a:rPr lang="en-US" altLang="zh-CN" sz="2800" baseline="30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+ 2H ↔ NAD(P)H + H</a:t>
            </a:r>
            <a:r>
              <a:rPr lang="en-US" altLang="zh-CN" sz="2800" baseline="30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649142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1260028" y="1187450"/>
            <a:ext cx="6840364" cy="584775"/>
          </a:xfrm>
          <a:prstGeom prst="rect">
            <a:avLst/>
          </a:prstGeom>
          <a:noFill/>
          <a:ln w="9525">
            <a:noFill/>
            <a:miter lim="800000"/>
            <a:headEnd/>
            <a:tailEnd/>
          </a:ln>
        </p:spPr>
        <p:txBody>
          <a:bodyPr wrap="square">
            <a:spAutoFit/>
          </a:bodyPr>
          <a:lstStyle/>
          <a:p>
            <a:pPr>
              <a:spcBef>
                <a:spcPct val="50000"/>
              </a:spcBef>
              <a:buClr>
                <a:schemeClr val="hlink"/>
              </a:buClr>
            </a:pPr>
            <a:r>
              <a:rPr lang="zh-CN" altLang="en-US" sz="3200" dirty="0">
                <a:latin typeface="Times New Roman" pitchFamily="18" charset="0"/>
                <a:ea typeface="黑体" pitchFamily="2" charset="-122"/>
                <a:cs typeface="Times New Roman" pitchFamily="18" charset="0"/>
              </a:rPr>
              <a:t>（二）黄素蛋白（</a:t>
            </a:r>
            <a:r>
              <a:rPr lang="en-US" altLang="zh-CN" sz="3200" dirty="0">
                <a:latin typeface="Times New Roman" pitchFamily="18" charset="0"/>
                <a:ea typeface="黑体" pitchFamily="2" charset="-122"/>
                <a:cs typeface="Times New Roman" pitchFamily="18" charset="0"/>
              </a:rPr>
              <a:t>flavin protein</a:t>
            </a:r>
            <a:r>
              <a:rPr lang="zh-CN" altLang="en-US" sz="3200" dirty="0">
                <a:latin typeface="Times New Roman" pitchFamily="18" charset="0"/>
                <a:ea typeface="黑体" pitchFamily="2" charset="-122"/>
                <a:cs typeface="Times New Roman" pitchFamily="18" charset="0"/>
              </a:rPr>
              <a:t>，</a:t>
            </a:r>
            <a:r>
              <a:rPr lang="en-US" altLang="zh-CN" sz="3200" dirty="0">
                <a:latin typeface="Times New Roman" pitchFamily="18" charset="0"/>
                <a:ea typeface="黑体" pitchFamily="2" charset="-122"/>
                <a:cs typeface="Times New Roman" pitchFamily="18" charset="0"/>
              </a:rPr>
              <a:t>FP</a:t>
            </a:r>
            <a:r>
              <a:rPr lang="zh-CN" altLang="en-US" sz="3200" dirty="0">
                <a:latin typeface="Times New Roman" pitchFamily="18" charset="0"/>
                <a:ea typeface="黑体" pitchFamily="2" charset="-122"/>
                <a:cs typeface="Times New Roman" pitchFamily="18" charset="0"/>
              </a:rPr>
              <a:t>）</a:t>
            </a:r>
          </a:p>
        </p:txBody>
      </p:sp>
      <p:sp>
        <p:nvSpPr>
          <p:cNvPr id="36868" name="灯片编号占位符 3"/>
          <p:cNvSpPr>
            <a:spLocks noGrp="1"/>
          </p:cNvSpPr>
          <p:nvPr>
            <p:ph type="sldNum" sz="quarter" idx="12"/>
          </p:nvPr>
        </p:nvSpPr>
        <p:spPr>
          <a:noFill/>
        </p:spPr>
        <p:txBody>
          <a:bodyPr/>
          <a:lstStyle/>
          <a:p>
            <a:fld id="{F6C63056-9741-4128-9151-C5F90C9B043B}" type="slidenum">
              <a:rPr lang="en-US" altLang="zh-CN" smtClean="0">
                <a:ea typeface="宋体" charset="-122"/>
              </a:rPr>
              <a:pPr/>
              <a:t>14</a:t>
            </a:fld>
            <a:endParaRPr lang="en-US" altLang="zh-CN">
              <a:ea typeface="宋体" charset="-122"/>
            </a:endParaRPr>
          </a:p>
        </p:txBody>
      </p:sp>
      <p:sp>
        <p:nvSpPr>
          <p:cNvPr id="5" name="Text Box 3">
            <a:extLst>
              <a:ext uri="{FF2B5EF4-FFF2-40B4-BE49-F238E27FC236}">
                <a16:creationId xmlns:a16="http://schemas.microsoft.com/office/drawing/2014/main" id="{7631B2B7-C55C-4599-9624-1AB7383687B2}"/>
              </a:ext>
            </a:extLst>
          </p:cNvPr>
          <p:cNvSpPr txBox="1">
            <a:spLocks noChangeArrowheads="1"/>
          </p:cNvSpPr>
          <p:nvPr/>
        </p:nvSpPr>
        <p:spPr bwMode="auto">
          <a:xfrm>
            <a:off x="611560" y="1916832"/>
            <a:ext cx="7992888" cy="121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等线" charset="0"/>
                <a:ea typeface="宋体" charset="0"/>
                <a:cs typeface="宋体" charset="0"/>
              </a:defRPr>
            </a:lvl1pPr>
            <a:lvl2pPr marL="742950" indent="-285750">
              <a:defRPr kumimoji="1" sz="2400">
                <a:solidFill>
                  <a:schemeClr val="tx1"/>
                </a:solidFill>
                <a:latin typeface="等线" charset="0"/>
                <a:ea typeface="宋体" charset="0"/>
              </a:defRPr>
            </a:lvl2pPr>
            <a:lvl3pPr marL="1143000" indent="-228600">
              <a:defRPr kumimoji="1" sz="2400">
                <a:solidFill>
                  <a:schemeClr val="tx1"/>
                </a:solidFill>
                <a:latin typeface="等线" charset="0"/>
                <a:ea typeface="宋体" charset="0"/>
              </a:defRPr>
            </a:lvl3pPr>
            <a:lvl4pPr marL="1600200" indent="-228600">
              <a:defRPr kumimoji="1" sz="2400">
                <a:solidFill>
                  <a:schemeClr val="tx1"/>
                </a:solidFill>
                <a:latin typeface="等线" charset="0"/>
                <a:ea typeface="宋体" charset="0"/>
              </a:defRPr>
            </a:lvl4pPr>
            <a:lvl5pPr marL="2057400" indent="-228600">
              <a:defRPr kumimoji="1" sz="2400">
                <a:solidFill>
                  <a:schemeClr val="tx1"/>
                </a:solidFill>
                <a:latin typeface="等线" charset="0"/>
                <a:ea typeface="宋体" charset="0"/>
              </a:defRPr>
            </a:lvl5pPr>
            <a:lvl6pPr marL="2514600" indent="-228600" fontAlgn="base">
              <a:spcBef>
                <a:spcPct val="0"/>
              </a:spcBef>
              <a:spcAft>
                <a:spcPct val="0"/>
              </a:spcAft>
              <a:defRPr kumimoji="1" sz="2400">
                <a:solidFill>
                  <a:schemeClr val="tx1"/>
                </a:solidFill>
                <a:latin typeface="等线" charset="0"/>
                <a:ea typeface="宋体" charset="0"/>
              </a:defRPr>
            </a:lvl6pPr>
            <a:lvl7pPr marL="2971800" indent="-228600" fontAlgn="base">
              <a:spcBef>
                <a:spcPct val="0"/>
              </a:spcBef>
              <a:spcAft>
                <a:spcPct val="0"/>
              </a:spcAft>
              <a:defRPr kumimoji="1" sz="2400">
                <a:solidFill>
                  <a:schemeClr val="tx1"/>
                </a:solidFill>
                <a:latin typeface="等线" charset="0"/>
                <a:ea typeface="宋体" charset="0"/>
              </a:defRPr>
            </a:lvl7pPr>
            <a:lvl8pPr marL="3429000" indent="-228600" fontAlgn="base">
              <a:spcBef>
                <a:spcPct val="0"/>
              </a:spcBef>
              <a:spcAft>
                <a:spcPct val="0"/>
              </a:spcAft>
              <a:defRPr kumimoji="1" sz="2400">
                <a:solidFill>
                  <a:schemeClr val="tx1"/>
                </a:solidFill>
                <a:latin typeface="等线" charset="0"/>
                <a:ea typeface="宋体" charset="0"/>
              </a:defRPr>
            </a:lvl8pPr>
            <a:lvl9pPr marL="3886200" indent="-228600" fontAlgn="base">
              <a:spcBef>
                <a:spcPct val="0"/>
              </a:spcBef>
              <a:spcAft>
                <a:spcPct val="0"/>
              </a:spcAft>
              <a:defRPr kumimoji="1" sz="2400">
                <a:solidFill>
                  <a:schemeClr val="tx1"/>
                </a:solidFill>
                <a:latin typeface="等线" charset="0"/>
                <a:ea typeface="宋体" charset="0"/>
              </a:defRPr>
            </a:lvl9pPr>
          </a:lstStyle>
          <a:p>
            <a:pPr>
              <a:lnSpc>
                <a:spcPct val="130000"/>
              </a:lnSpc>
              <a:spcBef>
                <a:spcPts val="600"/>
              </a:spcBef>
              <a:buClr>
                <a:srgbClr val="FF0000"/>
              </a:buClr>
              <a:buFont typeface="Wingdings" charset="0"/>
              <a:buChar char="Ø"/>
            </a:pPr>
            <a:r>
              <a:rPr lang="zh-CN" altLang="en-US" sz="2800" dirty="0">
                <a:latin typeface="Times New Roman" pitchFamily="18" charset="0"/>
                <a:ea typeface="黑体" pitchFamily="2" charset="-122"/>
                <a:cs typeface="Times New Roman" pitchFamily="18" charset="0"/>
              </a:rPr>
              <a:t> 辅基有两种：</a:t>
            </a:r>
            <a:r>
              <a:rPr lang="en-US" altLang="zh-CN" sz="2800" dirty="0">
                <a:latin typeface="Times New Roman" pitchFamily="18" charset="0"/>
                <a:ea typeface="黑体" pitchFamily="2" charset="-122"/>
                <a:cs typeface="Times New Roman" pitchFamily="18" charset="0"/>
              </a:rPr>
              <a:t>FMN</a:t>
            </a:r>
            <a:r>
              <a:rPr lang="zh-CN" altLang="en-US" sz="2800" dirty="0">
                <a:latin typeface="Times New Roman" pitchFamily="18" charset="0"/>
                <a:ea typeface="黑体" pitchFamily="2" charset="-122"/>
                <a:cs typeface="Times New Roman" pitchFamily="18" charset="0"/>
              </a:rPr>
              <a:t>和</a:t>
            </a:r>
            <a:r>
              <a:rPr lang="en-US" altLang="zh-CN" sz="2800" dirty="0">
                <a:latin typeface="Times New Roman" pitchFamily="18" charset="0"/>
                <a:ea typeface="黑体" pitchFamily="2" charset="-122"/>
                <a:cs typeface="Times New Roman" pitchFamily="18" charset="0"/>
              </a:rPr>
              <a:t>FAD,</a:t>
            </a:r>
            <a:r>
              <a:rPr kumimoji="0" lang="zh-CN" altLang="en-US" sz="2800" dirty="0">
                <a:latin typeface="黑体" panose="02010609060101010101" pitchFamily="49" charset="-122"/>
                <a:ea typeface="黑体" panose="02010609060101010101" pitchFamily="49" charset="-122"/>
                <a:cs typeface="微软雅黑" charset="0"/>
                <a:sym typeface="Calibri" charset="0"/>
              </a:rPr>
              <a:t>功能基团为异咯嗪环</a:t>
            </a:r>
            <a:endParaRPr kumimoji="0" lang="en-US" altLang="zh-CN" sz="2800" dirty="0">
              <a:latin typeface="黑体" panose="02010609060101010101" pitchFamily="49" charset="-122"/>
              <a:ea typeface="黑体" panose="02010609060101010101" pitchFamily="49" charset="-122"/>
              <a:cs typeface="微软雅黑" charset="0"/>
              <a:sym typeface="Calibri" charset="0"/>
            </a:endParaRPr>
          </a:p>
          <a:p>
            <a:pPr>
              <a:lnSpc>
                <a:spcPct val="130000"/>
              </a:lnSpc>
              <a:spcBef>
                <a:spcPts val="600"/>
              </a:spcBef>
              <a:buClr>
                <a:srgbClr val="FF0000"/>
              </a:buClr>
              <a:buFont typeface="Wingdings" charset="0"/>
              <a:buChar char="Ø"/>
            </a:pPr>
            <a:r>
              <a:rPr kumimoji="0" lang="zh-CN" altLang="en-US" sz="2800" dirty="0">
                <a:latin typeface="黑体" panose="02010609060101010101" pitchFamily="49" charset="-122"/>
                <a:ea typeface="黑体" panose="02010609060101010101" pitchFamily="49" charset="-122"/>
                <a:cs typeface="微软雅黑" charset="0"/>
                <a:sym typeface="Calibri" charset="0"/>
              </a:rPr>
              <a:t> 单、双电子传递体</a:t>
            </a:r>
            <a:endParaRPr kumimoji="0" lang="en-US" altLang="zh-CN" sz="2800" dirty="0">
              <a:latin typeface="黑体" panose="02010609060101010101" pitchFamily="49" charset="-122"/>
              <a:ea typeface="黑体" panose="02010609060101010101" pitchFamily="49" charset="-122"/>
              <a:cs typeface="微软雅黑" charset="0"/>
              <a:sym typeface="Calibri" charset="0"/>
            </a:endParaRPr>
          </a:p>
        </p:txBody>
      </p:sp>
      <p:graphicFrame>
        <p:nvGraphicFramePr>
          <p:cNvPr id="6" name="Object 2">
            <a:extLst>
              <a:ext uri="{FF2B5EF4-FFF2-40B4-BE49-F238E27FC236}">
                <a16:creationId xmlns:a16="http://schemas.microsoft.com/office/drawing/2014/main" id="{633A152E-1B19-4773-B7A3-0DA3D534BB87}"/>
              </a:ext>
            </a:extLst>
          </p:cNvPr>
          <p:cNvGraphicFramePr>
            <a:graphicFrameLocks noChangeAspect="1"/>
          </p:cNvGraphicFramePr>
          <p:nvPr>
            <p:extLst>
              <p:ext uri="{D42A27DB-BD31-4B8C-83A1-F6EECF244321}">
                <p14:modId xmlns:p14="http://schemas.microsoft.com/office/powerpoint/2010/main" val="1997960039"/>
              </p:ext>
            </p:extLst>
          </p:nvPr>
        </p:nvGraphicFramePr>
        <p:xfrm>
          <a:off x="323528" y="3198186"/>
          <a:ext cx="8676456" cy="3615190"/>
        </p:xfrm>
        <a:graphic>
          <a:graphicData uri="http://schemas.openxmlformats.org/presentationml/2006/ole">
            <mc:AlternateContent xmlns:mc="http://schemas.openxmlformats.org/markup-compatibility/2006">
              <mc:Choice xmlns:v="urn:schemas-microsoft-com:vml" Requires="v">
                <p:oleObj spid="_x0000_s1027" name="位图图像" r:id="rId3" imgW="8310623" imgH="3652864" progId="PBrush">
                  <p:embed/>
                </p:oleObj>
              </mc:Choice>
              <mc:Fallback>
                <p:oleObj name="位图图像" r:id="rId3" imgW="8310623" imgH="3652864" progId="PBrush">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t="3340" r="1962" b="8588"/>
                      <a:stretch>
                        <a:fillRect/>
                      </a:stretch>
                    </p:blipFill>
                    <p:spPr bwMode="auto">
                      <a:xfrm>
                        <a:off x="323528" y="3198186"/>
                        <a:ext cx="8676456" cy="3615190"/>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6110B31A-D3C0-47C2-9F3E-19FE5944092B}"/>
              </a:ext>
            </a:extLst>
          </p:cNvPr>
          <p:cNvSpPr>
            <a:spLocks noChangeArrowheads="1"/>
          </p:cNvSpPr>
          <p:nvPr/>
        </p:nvSpPr>
        <p:spPr bwMode="auto">
          <a:xfrm>
            <a:off x="4955017" y="5303267"/>
            <a:ext cx="302773" cy="346694"/>
          </a:xfrm>
          <a:prstGeom prst="rect">
            <a:avLst/>
          </a:prstGeom>
          <a:noFill/>
          <a:ln w="38100">
            <a:solidFill>
              <a:srgbClr val="FF0066"/>
            </a:solidFill>
            <a:prstDash val="sysDot"/>
            <a:miter lim="800000"/>
            <a:headEnd/>
            <a:tailEnd/>
          </a:ln>
        </p:spPr>
        <p:txBody>
          <a:bodyPr wrap="none" anchor="ctr"/>
          <a:lstStyle/>
          <a:p>
            <a:endParaRPr lang="zh-CN" altLang="en-US"/>
          </a:p>
        </p:txBody>
      </p:sp>
      <p:sp>
        <p:nvSpPr>
          <p:cNvPr id="8" name="Rectangle 4">
            <a:extLst>
              <a:ext uri="{FF2B5EF4-FFF2-40B4-BE49-F238E27FC236}">
                <a16:creationId xmlns:a16="http://schemas.microsoft.com/office/drawing/2014/main" id="{8BE1AFEB-8F1F-4670-9A8F-3FCC337DE650}"/>
              </a:ext>
            </a:extLst>
          </p:cNvPr>
          <p:cNvSpPr>
            <a:spLocks noChangeArrowheads="1"/>
          </p:cNvSpPr>
          <p:nvPr/>
        </p:nvSpPr>
        <p:spPr bwMode="auto">
          <a:xfrm>
            <a:off x="8110472" y="3988837"/>
            <a:ext cx="302772" cy="346694"/>
          </a:xfrm>
          <a:prstGeom prst="rect">
            <a:avLst/>
          </a:prstGeom>
          <a:noFill/>
          <a:ln w="38100">
            <a:solidFill>
              <a:srgbClr val="FF0066"/>
            </a:solidFill>
            <a:prstDash val="sysDot"/>
            <a:miter lim="800000"/>
            <a:headEnd/>
            <a:tailEnd/>
          </a:ln>
        </p:spPr>
        <p:txBody>
          <a:bodyPr wrap="none" anchor="ctr"/>
          <a:lstStyle/>
          <a:p>
            <a:endParaRPr lang="zh-CN" altLang="en-US"/>
          </a:p>
        </p:txBody>
      </p:sp>
      <p:sp>
        <p:nvSpPr>
          <p:cNvPr id="9" name="Rectangle 5">
            <a:extLst>
              <a:ext uri="{FF2B5EF4-FFF2-40B4-BE49-F238E27FC236}">
                <a16:creationId xmlns:a16="http://schemas.microsoft.com/office/drawing/2014/main" id="{150EA2D3-6BEC-4D30-A4AF-418ED6714E2A}"/>
              </a:ext>
            </a:extLst>
          </p:cNvPr>
          <p:cNvSpPr>
            <a:spLocks noChangeArrowheads="1"/>
          </p:cNvSpPr>
          <p:nvPr/>
        </p:nvSpPr>
        <p:spPr bwMode="auto">
          <a:xfrm>
            <a:off x="7636127" y="5337557"/>
            <a:ext cx="302772" cy="346694"/>
          </a:xfrm>
          <a:prstGeom prst="rect">
            <a:avLst/>
          </a:prstGeom>
          <a:noFill/>
          <a:ln w="38100">
            <a:solidFill>
              <a:srgbClr val="FF0066"/>
            </a:solidFill>
            <a:prstDash val="sysDot"/>
            <a:miter lim="800000"/>
            <a:headEnd/>
            <a:tailEnd/>
          </a:ln>
        </p:spPr>
        <p:txBody>
          <a:bodyPr wrap="none" anchor="ctr"/>
          <a:lstStyle/>
          <a:p>
            <a:endParaRPr lang="zh-CN" altLang="en-US"/>
          </a:p>
        </p:txBody>
      </p:sp>
    </p:spTree>
    <p:extLst>
      <p:ext uri="{BB962C8B-B14F-4D97-AF65-F5344CB8AC3E}">
        <p14:creationId xmlns:p14="http://schemas.microsoft.com/office/powerpoint/2010/main" val="2164703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par>
                          <p:cTn id="8" fill="hold">
                            <p:stCondLst>
                              <p:cond delay="1000"/>
                            </p:stCondLst>
                            <p:childTnLst>
                              <p:par>
                                <p:cTn id="9" presetID="16" presetClass="entr" presetSubtype="37"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dissolv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plus(in)">
                                      <p:cBhvr>
                                        <p:cTn id="21" dur="2000"/>
                                        <p:tgtEl>
                                          <p:spTgt spid="7"/>
                                        </p:tgtEl>
                                      </p:cBhvr>
                                    </p:animEffect>
                                  </p:childTnLst>
                                </p:cTn>
                              </p:par>
                            </p:childTnLst>
                          </p:cTn>
                        </p:par>
                        <p:par>
                          <p:cTn id="22" fill="hold">
                            <p:stCondLst>
                              <p:cond delay="2000"/>
                            </p:stCondLst>
                            <p:childTnLst>
                              <p:par>
                                <p:cTn id="23" presetID="13" presetClass="entr" presetSubtype="16" fill="hold" grpId="0" nodeType="after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plus(in)">
                                      <p:cBhvr>
                                        <p:cTn id="25" dur="2000"/>
                                        <p:tgtEl>
                                          <p:spTgt spid="8"/>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plus(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1897063" y="1187450"/>
            <a:ext cx="5699125" cy="585788"/>
          </a:xfrm>
          <a:prstGeom prst="rect">
            <a:avLst/>
          </a:prstGeom>
          <a:noFill/>
          <a:ln w="9525">
            <a:noFill/>
            <a:miter lim="800000"/>
            <a:headEnd/>
            <a:tailEnd/>
          </a:ln>
        </p:spPr>
        <p:txBody>
          <a:bodyPr>
            <a:spAutoFit/>
          </a:bodyPr>
          <a:lstStyle/>
          <a:p>
            <a:pPr algn="ctr">
              <a:spcBef>
                <a:spcPct val="50000"/>
              </a:spcBef>
              <a:buClr>
                <a:schemeClr val="hlink"/>
              </a:buClr>
            </a:pPr>
            <a:r>
              <a:rPr lang="zh-CN" altLang="en-US" sz="3200" dirty="0">
                <a:latin typeface="Times New Roman" pitchFamily="18" charset="0"/>
                <a:ea typeface="黑体" pitchFamily="2" charset="-122"/>
                <a:cs typeface="Times New Roman" pitchFamily="18" charset="0"/>
              </a:rPr>
              <a:t>（三）泛醌（</a:t>
            </a:r>
            <a:r>
              <a:rPr lang="en-US" altLang="zh-CN" sz="3200" dirty="0">
                <a:latin typeface="Times New Roman" pitchFamily="18" charset="0"/>
                <a:ea typeface="黑体" pitchFamily="2" charset="-122"/>
                <a:cs typeface="Times New Roman" pitchFamily="18" charset="0"/>
              </a:rPr>
              <a:t>ubiquinone</a:t>
            </a:r>
            <a:r>
              <a:rPr lang="zh-CN" altLang="en-US" sz="3200" dirty="0">
                <a:latin typeface="Times New Roman" pitchFamily="18" charset="0"/>
                <a:ea typeface="黑体" pitchFamily="2" charset="-122"/>
                <a:cs typeface="Times New Roman" pitchFamily="18" charset="0"/>
              </a:rPr>
              <a:t>，</a:t>
            </a:r>
            <a:r>
              <a:rPr lang="en-US" altLang="zh-CN" sz="3200" dirty="0">
                <a:latin typeface="Times New Roman" pitchFamily="18" charset="0"/>
                <a:ea typeface="黑体" pitchFamily="2" charset="-122"/>
                <a:cs typeface="Times New Roman" pitchFamily="18" charset="0"/>
              </a:rPr>
              <a:t>Q</a:t>
            </a:r>
            <a:r>
              <a:rPr lang="zh-CN" altLang="en-US" sz="3200" dirty="0">
                <a:latin typeface="Times New Roman" pitchFamily="18" charset="0"/>
                <a:ea typeface="黑体" pitchFamily="2" charset="-122"/>
                <a:cs typeface="Times New Roman" pitchFamily="18" charset="0"/>
              </a:rPr>
              <a:t>）</a:t>
            </a:r>
          </a:p>
        </p:txBody>
      </p:sp>
      <p:sp>
        <p:nvSpPr>
          <p:cNvPr id="39940" name="灯片编号占位符 3"/>
          <p:cNvSpPr>
            <a:spLocks noGrp="1"/>
          </p:cNvSpPr>
          <p:nvPr>
            <p:ph type="sldNum" sz="quarter" idx="12"/>
          </p:nvPr>
        </p:nvSpPr>
        <p:spPr>
          <a:noFill/>
        </p:spPr>
        <p:txBody>
          <a:bodyPr/>
          <a:lstStyle/>
          <a:p>
            <a:fld id="{C25F576C-23A7-4F21-BF01-E9B58AB1C01D}" type="slidenum">
              <a:rPr lang="en-US" altLang="zh-CN" smtClean="0">
                <a:ea typeface="宋体" charset="-122"/>
              </a:rPr>
              <a:pPr/>
              <a:t>15</a:t>
            </a:fld>
            <a:endParaRPr lang="en-US" altLang="zh-CN">
              <a:ea typeface="宋体" charset="-122"/>
            </a:endParaRPr>
          </a:p>
        </p:txBody>
      </p:sp>
      <p:sp>
        <p:nvSpPr>
          <p:cNvPr id="5" name="Text Box 3">
            <a:extLst>
              <a:ext uri="{FF2B5EF4-FFF2-40B4-BE49-F238E27FC236}">
                <a16:creationId xmlns:a16="http://schemas.microsoft.com/office/drawing/2014/main" id="{662C02CF-A103-4E3D-9082-E278B91F5092}"/>
              </a:ext>
            </a:extLst>
          </p:cNvPr>
          <p:cNvSpPr txBox="1">
            <a:spLocks noChangeArrowheads="1"/>
          </p:cNvSpPr>
          <p:nvPr/>
        </p:nvSpPr>
        <p:spPr bwMode="auto">
          <a:xfrm flipH="1">
            <a:off x="395536" y="2041126"/>
            <a:ext cx="8505700" cy="174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36000">
            <a:spAutoFit/>
          </a:bodyPr>
          <a:lstStyle>
            <a:lvl1pPr>
              <a:defRPr kumimoji="1" sz="2400">
                <a:solidFill>
                  <a:schemeClr val="tx1"/>
                </a:solidFill>
                <a:latin typeface="等线" charset="0"/>
                <a:ea typeface="宋体" charset="0"/>
                <a:cs typeface="宋体" charset="0"/>
              </a:defRPr>
            </a:lvl1pPr>
            <a:lvl2pPr marL="742950" indent="-285750">
              <a:defRPr kumimoji="1" sz="2400">
                <a:solidFill>
                  <a:schemeClr val="tx1"/>
                </a:solidFill>
                <a:latin typeface="等线" charset="0"/>
                <a:ea typeface="宋体" charset="0"/>
              </a:defRPr>
            </a:lvl2pPr>
            <a:lvl3pPr marL="1143000" indent="-228600">
              <a:defRPr kumimoji="1" sz="2400">
                <a:solidFill>
                  <a:schemeClr val="tx1"/>
                </a:solidFill>
                <a:latin typeface="等线" charset="0"/>
                <a:ea typeface="宋体" charset="0"/>
              </a:defRPr>
            </a:lvl3pPr>
            <a:lvl4pPr marL="1600200" indent="-228600">
              <a:defRPr kumimoji="1" sz="2400">
                <a:solidFill>
                  <a:schemeClr val="tx1"/>
                </a:solidFill>
                <a:latin typeface="等线" charset="0"/>
                <a:ea typeface="宋体" charset="0"/>
              </a:defRPr>
            </a:lvl4pPr>
            <a:lvl5pPr marL="2057400" indent="-228600">
              <a:defRPr kumimoji="1" sz="2400">
                <a:solidFill>
                  <a:schemeClr val="tx1"/>
                </a:solidFill>
                <a:latin typeface="等线" charset="0"/>
                <a:ea typeface="宋体" charset="0"/>
              </a:defRPr>
            </a:lvl5pPr>
            <a:lvl6pPr marL="2514600" indent="-228600" fontAlgn="base">
              <a:spcBef>
                <a:spcPct val="0"/>
              </a:spcBef>
              <a:spcAft>
                <a:spcPct val="0"/>
              </a:spcAft>
              <a:defRPr kumimoji="1" sz="2400">
                <a:solidFill>
                  <a:schemeClr val="tx1"/>
                </a:solidFill>
                <a:latin typeface="等线" charset="0"/>
                <a:ea typeface="宋体" charset="0"/>
              </a:defRPr>
            </a:lvl6pPr>
            <a:lvl7pPr marL="2971800" indent="-228600" fontAlgn="base">
              <a:spcBef>
                <a:spcPct val="0"/>
              </a:spcBef>
              <a:spcAft>
                <a:spcPct val="0"/>
              </a:spcAft>
              <a:defRPr kumimoji="1" sz="2400">
                <a:solidFill>
                  <a:schemeClr val="tx1"/>
                </a:solidFill>
                <a:latin typeface="等线" charset="0"/>
                <a:ea typeface="宋体" charset="0"/>
              </a:defRPr>
            </a:lvl7pPr>
            <a:lvl8pPr marL="3429000" indent="-228600" fontAlgn="base">
              <a:spcBef>
                <a:spcPct val="0"/>
              </a:spcBef>
              <a:spcAft>
                <a:spcPct val="0"/>
              </a:spcAft>
              <a:defRPr kumimoji="1" sz="2400">
                <a:solidFill>
                  <a:schemeClr val="tx1"/>
                </a:solidFill>
                <a:latin typeface="等线" charset="0"/>
                <a:ea typeface="宋体" charset="0"/>
              </a:defRPr>
            </a:lvl8pPr>
            <a:lvl9pPr marL="3886200" indent="-228600" fontAlgn="base">
              <a:spcBef>
                <a:spcPct val="0"/>
              </a:spcBef>
              <a:spcAft>
                <a:spcPct val="0"/>
              </a:spcAft>
              <a:defRPr kumimoji="1" sz="2400">
                <a:solidFill>
                  <a:schemeClr val="tx1"/>
                </a:solidFill>
                <a:latin typeface="等线" charset="0"/>
                <a:ea typeface="宋体" charset="0"/>
              </a:defRPr>
            </a:lvl9pPr>
          </a:lstStyle>
          <a:p>
            <a:pPr>
              <a:lnSpc>
                <a:spcPct val="120000"/>
              </a:lnSpc>
              <a:spcBef>
                <a:spcPts val="600"/>
              </a:spcBef>
              <a:buClr>
                <a:srgbClr val="FF0000"/>
              </a:buClr>
              <a:buFont typeface="Wingdings" charset="0"/>
              <a:buChar char="Ø"/>
            </a:pPr>
            <a:r>
              <a:rPr kumimoji="0" lang="zh-CN" altLang="en-US" sz="2800" dirty="0">
                <a:latin typeface="Times New Roman" panose="02020603050405020304" pitchFamily="18" charset="0"/>
                <a:ea typeface="黑体" panose="02010609060101010101" pitchFamily="49" charset="-122"/>
                <a:cs typeface="Times New Roman" panose="02020603050405020304" pitchFamily="18" charset="0"/>
              </a:rPr>
              <a:t> 脂溶性化合物，人类泛醌含</a:t>
            </a:r>
            <a:r>
              <a:rPr kumimoji="0" lang="en-US" altLang="zh-CN" sz="2800" dirty="0">
                <a:latin typeface="Times New Roman" panose="02020603050405020304" pitchFamily="18" charset="0"/>
                <a:ea typeface="黑体" panose="02010609060101010101" pitchFamily="49" charset="-122"/>
                <a:cs typeface="Times New Roman" panose="02020603050405020304" pitchFamily="18" charset="0"/>
              </a:rPr>
              <a:t>10</a:t>
            </a:r>
            <a:r>
              <a:rPr kumimoji="0" lang="zh-CN" altLang="en-US" sz="2800" dirty="0">
                <a:latin typeface="Times New Roman" panose="02020603050405020304" pitchFamily="18" charset="0"/>
                <a:ea typeface="黑体" panose="02010609060101010101" pitchFamily="49" charset="-122"/>
                <a:cs typeface="Times New Roman" panose="02020603050405020304" pitchFamily="18" charset="0"/>
              </a:rPr>
              <a:t>个异戊二烯单位（</a:t>
            </a:r>
            <a:r>
              <a:rPr kumimoji="0" lang="en-US" altLang="zh-CN" sz="28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Q</a:t>
            </a:r>
            <a:r>
              <a:rPr kumimoji="0" lang="en-US" altLang="zh-CN" sz="2800" b="1" baseline="-25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10</a:t>
            </a:r>
            <a:r>
              <a:rPr kumimoji="0" lang="zh-CN" altLang="en-US" sz="2800" b="1" dirty="0">
                <a:latin typeface="Times New Roman" panose="02020603050405020304" pitchFamily="18" charset="0"/>
                <a:ea typeface="黑体" panose="02010609060101010101" pitchFamily="49" charset="-122"/>
                <a:cs typeface="Times New Roman" panose="02020603050405020304" pitchFamily="18" charset="0"/>
              </a:rPr>
              <a:t>）</a:t>
            </a:r>
            <a:endParaRPr kumimoji="0"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spcBef>
                <a:spcPts val="600"/>
              </a:spcBef>
              <a:buClr>
                <a:srgbClr val="FF0000"/>
              </a:buClr>
              <a:buFont typeface="Wingdings" charset="0"/>
              <a:buChar char="Ø"/>
            </a:pPr>
            <a:r>
              <a:rPr kumimoji="0" lang="zh-CN" altLang="en-US" sz="2800" dirty="0">
                <a:latin typeface="Times New Roman" panose="02020603050405020304" pitchFamily="18" charset="0"/>
                <a:ea typeface="黑体" panose="02010609060101010101" pitchFamily="49" charset="-122"/>
                <a:cs typeface="Times New Roman" panose="02020603050405020304" pitchFamily="18" charset="0"/>
              </a:rPr>
              <a:t>可在线粒体内膜中自由扩散</a:t>
            </a:r>
            <a:endParaRPr kumimoji="0"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spcBef>
                <a:spcPts val="600"/>
              </a:spcBef>
              <a:buClr>
                <a:srgbClr val="FF0000"/>
              </a:buClr>
              <a:buFont typeface="Wingdings" charset="0"/>
              <a:buChar char="Ø"/>
            </a:pPr>
            <a:r>
              <a:rPr kumimoji="0"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Times New Roman" charset="0"/>
              </a:rPr>
              <a:t> 单、双电子传递体</a:t>
            </a:r>
            <a:endParaRPr kumimoji="0"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 name="Picture 2" descr="coQ">
            <a:extLst>
              <a:ext uri="{FF2B5EF4-FFF2-40B4-BE49-F238E27FC236}">
                <a16:creationId xmlns:a16="http://schemas.microsoft.com/office/drawing/2014/main" id="{C0CD6116-6724-481E-A2CA-C372FFCCB523}"/>
              </a:ext>
            </a:extLst>
          </p:cNvPr>
          <p:cNvPicPr>
            <a:picLocks noChangeAspect="1" noChangeArrowheads="1"/>
          </p:cNvPicPr>
          <p:nvPr/>
        </p:nvPicPr>
        <p:blipFill>
          <a:blip r:embed="rId2" cstate="print"/>
          <a:srcRect/>
          <a:stretch>
            <a:fillRect/>
          </a:stretch>
        </p:blipFill>
        <p:spPr bwMode="auto">
          <a:xfrm>
            <a:off x="0" y="4024784"/>
            <a:ext cx="9144000" cy="2430462"/>
          </a:xfrm>
          <a:prstGeom prst="rect">
            <a:avLst/>
          </a:prstGeom>
          <a:noFill/>
          <a:ln w="9525">
            <a:noFill/>
            <a:miter lim="800000"/>
            <a:headEnd/>
            <a:tailEnd/>
          </a:ln>
        </p:spPr>
      </p:pic>
      <p:sp>
        <p:nvSpPr>
          <p:cNvPr id="7" name="Rectangle 3">
            <a:extLst>
              <a:ext uri="{FF2B5EF4-FFF2-40B4-BE49-F238E27FC236}">
                <a16:creationId xmlns:a16="http://schemas.microsoft.com/office/drawing/2014/main" id="{4324F835-584C-4364-B2BA-D209DABFB3E0}"/>
              </a:ext>
            </a:extLst>
          </p:cNvPr>
          <p:cNvSpPr>
            <a:spLocks noChangeArrowheads="1"/>
          </p:cNvSpPr>
          <p:nvPr/>
        </p:nvSpPr>
        <p:spPr bwMode="auto">
          <a:xfrm>
            <a:off x="5262563" y="5318944"/>
            <a:ext cx="471487" cy="414337"/>
          </a:xfrm>
          <a:prstGeom prst="rect">
            <a:avLst/>
          </a:prstGeom>
          <a:noFill/>
          <a:ln w="38100">
            <a:solidFill>
              <a:srgbClr val="FF0066"/>
            </a:solidFill>
            <a:prstDash val="sysDot"/>
            <a:miter lim="800000"/>
            <a:headEnd/>
            <a:tailEnd/>
          </a:ln>
        </p:spPr>
        <p:txBody>
          <a:bodyPr wrap="none" anchor="ctr"/>
          <a:lstStyle/>
          <a:p>
            <a:endParaRPr lang="zh-CN" altLang="en-US"/>
          </a:p>
        </p:txBody>
      </p:sp>
      <p:sp>
        <p:nvSpPr>
          <p:cNvPr id="8" name="Rectangle 4">
            <a:extLst>
              <a:ext uri="{FF2B5EF4-FFF2-40B4-BE49-F238E27FC236}">
                <a16:creationId xmlns:a16="http://schemas.microsoft.com/office/drawing/2014/main" id="{8C9121F8-328F-4454-BE64-9DF7F1DA6F53}"/>
              </a:ext>
            </a:extLst>
          </p:cNvPr>
          <p:cNvSpPr>
            <a:spLocks noChangeArrowheads="1"/>
          </p:cNvSpPr>
          <p:nvPr/>
        </p:nvSpPr>
        <p:spPr bwMode="auto">
          <a:xfrm>
            <a:off x="7829550" y="3933056"/>
            <a:ext cx="471488" cy="414338"/>
          </a:xfrm>
          <a:prstGeom prst="rect">
            <a:avLst/>
          </a:prstGeom>
          <a:noFill/>
          <a:ln w="38100">
            <a:solidFill>
              <a:srgbClr val="FF0066"/>
            </a:solidFill>
            <a:prstDash val="sysDot"/>
            <a:miter lim="800000"/>
            <a:headEnd/>
            <a:tailEnd/>
          </a:ln>
        </p:spPr>
        <p:txBody>
          <a:bodyPr wrap="none" anchor="ctr"/>
          <a:lstStyle/>
          <a:p>
            <a:endParaRPr lang="zh-CN" altLang="en-US"/>
          </a:p>
        </p:txBody>
      </p:sp>
      <p:sp>
        <p:nvSpPr>
          <p:cNvPr id="9" name="Rectangle 5">
            <a:extLst>
              <a:ext uri="{FF2B5EF4-FFF2-40B4-BE49-F238E27FC236}">
                <a16:creationId xmlns:a16="http://schemas.microsoft.com/office/drawing/2014/main" id="{59B58AC6-CBDF-43A9-A88C-64D789CE98C9}"/>
              </a:ext>
            </a:extLst>
          </p:cNvPr>
          <p:cNvSpPr>
            <a:spLocks noChangeArrowheads="1"/>
          </p:cNvSpPr>
          <p:nvPr/>
        </p:nvSpPr>
        <p:spPr bwMode="auto">
          <a:xfrm>
            <a:off x="7820025" y="5247506"/>
            <a:ext cx="471488" cy="414338"/>
          </a:xfrm>
          <a:prstGeom prst="rect">
            <a:avLst/>
          </a:prstGeom>
          <a:noFill/>
          <a:ln w="38100">
            <a:solidFill>
              <a:srgbClr val="FF0066"/>
            </a:solidFill>
            <a:prstDash val="sysDot"/>
            <a:miter lim="800000"/>
            <a:headEnd/>
            <a:tailEnd/>
          </a:ln>
        </p:spPr>
        <p:txBody>
          <a:bodyPr wrap="none" anchor="ctr"/>
          <a:lstStyle/>
          <a:p>
            <a:endParaRPr lang="zh-CN" altLang="en-US"/>
          </a:p>
        </p:txBody>
      </p:sp>
      <p:sp>
        <p:nvSpPr>
          <p:cNvPr id="2" name="矩形 1">
            <a:extLst>
              <a:ext uri="{FF2B5EF4-FFF2-40B4-BE49-F238E27FC236}">
                <a16:creationId xmlns:a16="http://schemas.microsoft.com/office/drawing/2014/main" id="{3A32EC46-19C7-4C6E-9959-A0B384E61E9E}"/>
              </a:ext>
            </a:extLst>
          </p:cNvPr>
          <p:cNvSpPr/>
          <p:nvPr/>
        </p:nvSpPr>
        <p:spPr bwMode="auto">
          <a:xfrm>
            <a:off x="1475656" y="4672856"/>
            <a:ext cx="2232248" cy="1060425"/>
          </a:xfrm>
          <a:prstGeom prst="rect">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16" presetClass="entr" presetSubtype="37"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500"/>
                            </p:stCondLst>
                            <p:childTnLst>
                              <p:par>
                                <p:cTn id="13" presetID="8"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17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dissolv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plus(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plus(in)">
                                      <p:cBhvr>
                                        <p:cTn id="30" dur="2000"/>
                                        <p:tgtEl>
                                          <p:spTgt spid="8"/>
                                        </p:tgtEl>
                                      </p:cBhvr>
                                    </p:animEffect>
                                  </p:childTnLst>
                                </p:cTn>
                              </p:par>
                              <p:par>
                                <p:cTn id="31" presetID="1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plus(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dissolve">
                                      <p:cBhvr>
                                        <p:cTn id="3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P spid="8" grpId="0" animBg="1"/>
      <p:bldP spid="9"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465263" y="1125538"/>
            <a:ext cx="6707187" cy="584200"/>
          </a:xfrm>
          <a:prstGeom prst="rect">
            <a:avLst/>
          </a:prstGeom>
          <a:noFill/>
          <a:ln w="9525">
            <a:noFill/>
            <a:miter lim="800000"/>
            <a:headEnd/>
            <a:tailEnd/>
          </a:ln>
        </p:spPr>
        <p:txBody>
          <a:bodyPr>
            <a:spAutoFit/>
          </a:bodyPr>
          <a:lstStyle/>
          <a:p>
            <a:pPr algn="ctr">
              <a:spcBef>
                <a:spcPct val="50000"/>
              </a:spcBef>
              <a:buClr>
                <a:schemeClr val="hlink"/>
              </a:buClr>
            </a:pPr>
            <a:r>
              <a:rPr lang="zh-CN" altLang="en-US" sz="3200" dirty="0">
                <a:latin typeface="Times New Roman" pitchFamily="18" charset="0"/>
                <a:ea typeface="黑体" pitchFamily="2" charset="-122"/>
                <a:cs typeface="Times New Roman" pitchFamily="18" charset="0"/>
              </a:rPr>
              <a:t>（四）铁硫蛋白（</a:t>
            </a:r>
            <a:r>
              <a:rPr lang="en-US" altLang="zh-CN" sz="3200" dirty="0">
                <a:latin typeface="Times New Roman" pitchFamily="18" charset="0"/>
                <a:ea typeface="黑体" pitchFamily="2" charset="-122"/>
                <a:cs typeface="Times New Roman" pitchFamily="18" charset="0"/>
              </a:rPr>
              <a:t>iron-sulfur protein</a:t>
            </a:r>
            <a:r>
              <a:rPr lang="zh-CN" altLang="en-US" sz="3200" dirty="0">
                <a:latin typeface="Times New Roman" pitchFamily="18" charset="0"/>
                <a:ea typeface="黑体" pitchFamily="2" charset="-122"/>
                <a:cs typeface="Times New Roman" pitchFamily="18" charset="0"/>
              </a:rPr>
              <a:t>）</a:t>
            </a:r>
          </a:p>
        </p:txBody>
      </p:sp>
      <p:sp>
        <p:nvSpPr>
          <p:cNvPr id="37892" name="灯片编号占位符 3"/>
          <p:cNvSpPr>
            <a:spLocks noGrp="1"/>
          </p:cNvSpPr>
          <p:nvPr>
            <p:ph type="sldNum" sz="quarter" idx="12"/>
          </p:nvPr>
        </p:nvSpPr>
        <p:spPr>
          <a:noFill/>
        </p:spPr>
        <p:txBody>
          <a:bodyPr/>
          <a:lstStyle/>
          <a:p>
            <a:fld id="{438396D4-4CFC-4B6E-A6B5-A85C97692B4D}" type="slidenum">
              <a:rPr lang="en-US" altLang="zh-CN" smtClean="0">
                <a:ea typeface="宋体" charset="-122"/>
              </a:rPr>
              <a:pPr/>
              <a:t>16</a:t>
            </a:fld>
            <a:endParaRPr lang="en-US" altLang="zh-CN">
              <a:ea typeface="宋体" charset="-122"/>
            </a:endParaRPr>
          </a:p>
        </p:txBody>
      </p:sp>
      <p:sp>
        <p:nvSpPr>
          <p:cNvPr id="5" name="Rectangle 5">
            <a:extLst>
              <a:ext uri="{FF2B5EF4-FFF2-40B4-BE49-F238E27FC236}">
                <a16:creationId xmlns:a16="http://schemas.microsoft.com/office/drawing/2014/main" id="{8C127917-111A-431D-AF66-53C5918CDF50}"/>
              </a:ext>
            </a:extLst>
          </p:cNvPr>
          <p:cNvSpPr>
            <a:spLocks noChangeArrowheads="1"/>
          </p:cNvSpPr>
          <p:nvPr/>
        </p:nvSpPr>
        <p:spPr bwMode="auto">
          <a:xfrm>
            <a:off x="791717" y="1844824"/>
            <a:ext cx="7812731" cy="207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5000"/>
              </a:lnSpc>
              <a:spcBef>
                <a:spcPts val="1200"/>
              </a:spcBef>
              <a:buClr>
                <a:srgbClr val="FF0000"/>
              </a:buClr>
              <a:buFont typeface="Wingdings" charset="0"/>
              <a:buChar char="Ø"/>
              <a:defRPr/>
            </a:pPr>
            <a:r>
              <a:rPr lang="en-US"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辅基：</a:t>
            </a:r>
            <a:r>
              <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铁硫中心</a:t>
            </a:r>
            <a:r>
              <a:rPr lang="en-US" altLang="zh-CN"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(Fe-S)</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含等量铁离子和硫原子</a:t>
            </a:r>
          </a:p>
          <a:p>
            <a:pPr>
              <a:lnSpc>
                <a:spcPct val="135000"/>
              </a:lnSpc>
              <a:spcBef>
                <a:spcPts val="1200"/>
              </a:spcBef>
              <a:buClr>
                <a:srgbClr val="FF0000"/>
              </a:buClr>
              <a:buFont typeface="Wingdings" charset="0"/>
              <a:buChar char="Ø"/>
              <a:defRPr/>
            </a:pP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通过</a:t>
            </a:r>
            <a:r>
              <a:rPr lang="en-US"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Fe</a:t>
            </a:r>
            <a:r>
              <a:rPr lang="en-US" altLang="zh-CN" sz="2800" baseline="30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 </a:t>
            </a:r>
            <a:r>
              <a:rPr lang="en-US" altLang="zh-CN"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Fe</a:t>
            </a:r>
            <a:r>
              <a:rPr lang="en-US" altLang="zh-CN" sz="2800" baseline="30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 </a:t>
            </a:r>
            <a:r>
              <a:rPr lang="en-US" altLang="zh-CN"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e</a:t>
            </a:r>
            <a:r>
              <a:rPr lang="en-US" altLang="zh-CN" sz="28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传递电子</a:t>
            </a:r>
          </a:p>
          <a:p>
            <a:pPr>
              <a:lnSpc>
                <a:spcPct val="135000"/>
              </a:lnSpc>
              <a:spcBef>
                <a:spcPts val="1200"/>
              </a:spcBef>
              <a:buClr>
                <a:srgbClr val="FF0000"/>
              </a:buClr>
              <a:buFont typeface="Wingdings" charset="0"/>
              <a:buChar char="Ø"/>
              <a:defRPr/>
            </a:pPr>
            <a:r>
              <a:rPr lang="en-US"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单电子传递体</a:t>
            </a:r>
            <a:r>
              <a:rPr lang="zh-CN" altLang="en-US" sz="2800" dirty="0">
                <a:solidFill>
                  <a:srgbClr val="FF0000"/>
                </a:solidFill>
                <a:effectLst>
                  <a:outerShdw blurRad="38100" dist="38100" dir="2700000" algn="tl">
                    <a:srgbClr val="DDDDDD"/>
                  </a:outerShdw>
                </a:effectLst>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 name="图片 1">
            <a:extLst>
              <a:ext uri="{FF2B5EF4-FFF2-40B4-BE49-F238E27FC236}">
                <a16:creationId xmlns:a16="http://schemas.microsoft.com/office/drawing/2014/main" id="{698696EE-B8C2-443A-95D8-2AD6BCF5F268}"/>
              </a:ext>
            </a:extLst>
          </p:cNvPr>
          <p:cNvPicPr>
            <a:picLocks noChangeAspect="1"/>
          </p:cNvPicPr>
          <p:nvPr/>
        </p:nvPicPr>
        <p:blipFill>
          <a:blip r:embed="rId2" cstate="print"/>
          <a:stretch>
            <a:fillRect/>
          </a:stretch>
        </p:blipFill>
        <p:spPr>
          <a:xfrm>
            <a:off x="2123728" y="4081271"/>
            <a:ext cx="6806484" cy="27321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dissolv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dissolve">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1259633" y="1193800"/>
            <a:ext cx="6768356" cy="584775"/>
          </a:xfrm>
          <a:prstGeom prst="rect">
            <a:avLst/>
          </a:prstGeom>
          <a:noFill/>
          <a:ln w="9525">
            <a:noFill/>
            <a:miter lim="800000"/>
            <a:headEnd/>
            <a:tailEnd/>
          </a:ln>
        </p:spPr>
        <p:txBody>
          <a:bodyPr wrap="square">
            <a:spAutoFit/>
          </a:bodyPr>
          <a:lstStyle/>
          <a:p>
            <a:pPr algn="ctr">
              <a:spcBef>
                <a:spcPct val="50000"/>
              </a:spcBef>
              <a:buClr>
                <a:schemeClr val="hlink"/>
              </a:buClr>
            </a:pPr>
            <a:r>
              <a:rPr lang="zh-CN" altLang="en-US" sz="3200" dirty="0">
                <a:latin typeface="Times New Roman" pitchFamily="18" charset="0"/>
                <a:ea typeface="黑体" pitchFamily="2" charset="-122"/>
                <a:cs typeface="Times New Roman" pitchFamily="18" charset="0"/>
              </a:rPr>
              <a:t>（五）细胞色素（</a:t>
            </a:r>
            <a:r>
              <a:rPr lang="en-US" altLang="zh-CN" sz="3200" dirty="0">
                <a:latin typeface="Times New Roman" pitchFamily="18" charset="0"/>
                <a:ea typeface="黑体" pitchFamily="2" charset="-122"/>
                <a:cs typeface="Times New Roman" pitchFamily="18" charset="0"/>
              </a:rPr>
              <a:t>cytochromes</a:t>
            </a:r>
            <a:r>
              <a:rPr lang="zh-CN" altLang="en-US" sz="3200" dirty="0">
                <a:latin typeface="Times New Roman" pitchFamily="18" charset="0"/>
                <a:ea typeface="黑体" pitchFamily="2" charset="-122"/>
                <a:cs typeface="Times New Roman" pitchFamily="18" charset="0"/>
              </a:rPr>
              <a:t>，</a:t>
            </a:r>
            <a:r>
              <a:rPr lang="en-US" altLang="zh-CN" sz="3200" dirty="0" err="1">
                <a:latin typeface="Times New Roman" pitchFamily="18" charset="0"/>
                <a:ea typeface="黑体" pitchFamily="2" charset="-122"/>
                <a:cs typeface="Times New Roman" pitchFamily="18" charset="0"/>
              </a:rPr>
              <a:t>Cyt</a:t>
            </a:r>
            <a:r>
              <a:rPr lang="zh-CN" altLang="en-US" sz="3200" dirty="0">
                <a:latin typeface="Times New Roman" pitchFamily="18" charset="0"/>
                <a:ea typeface="黑体" pitchFamily="2" charset="-122"/>
                <a:cs typeface="Times New Roman" pitchFamily="18" charset="0"/>
              </a:rPr>
              <a:t>）</a:t>
            </a:r>
          </a:p>
        </p:txBody>
      </p:sp>
      <p:sp>
        <p:nvSpPr>
          <p:cNvPr id="41988" name="灯片编号占位符 3"/>
          <p:cNvSpPr>
            <a:spLocks noGrp="1"/>
          </p:cNvSpPr>
          <p:nvPr>
            <p:ph type="sldNum" sz="quarter" idx="12"/>
          </p:nvPr>
        </p:nvSpPr>
        <p:spPr>
          <a:noFill/>
        </p:spPr>
        <p:txBody>
          <a:bodyPr/>
          <a:lstStyle/>
          <a:p>
            <a:fld id="{AB3DCFD8-8CDC-4DE4-BC39-7ED040B4F6B7}" type="slidenum">
              <a:rPr lang="en-US" altLang="zh-CN" smtClean="0">
                <a:ea typeface="宋体" charset="-122"/>
              </a:rPr>
              <a:pPr/>
              <a:t>17</a:t>
            </a:fld>
            <a:endParaRPr lang="en-US" altLang="zh-CN">
              <a:ea typeface="宋体" charset="-122"/>
            </a:endParaRPr>
          </a:p>
        </p:txBody>
      </p:sp>
      <p:sp>
        <p:nvSpPr>
          <p:cNvPr id="5" name="Rectangle 5">
            <a:extLst>
              <a:ext uri="{FF2B5EF4-FFF2-40B4-BE49-F238E27FC236}">
                <a16:creationId xmlns:a16="http://schemas.microsoft.com/office/drawing/2014/main" id="{2F2C35FF-5FC7-48EF-BF24-DB703CA799E4}"/>
              </a:ext>
            </a:extLst>
          </p:cNvPr>
          <p:cNvSpPr>
            <a:spLocks noChangeArrowheads="1"/>
          </p:cNvSpPr>
          <p:nvPr/>
        </p:nvSpPr>
        <p:spPr bwMode="auto">
          <a:xfrm>
            <a:off x="900558" y="1844824"/>
            <a:ext cx="8135938" cy="130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ts val="0"/>
              </a:spcBef>
              <a:buClr>
                <a:srgbClr val="FF0000"/>
              </a:buClr>
              <a:buFont typeface="Wingdings" charset="0"/>
              <a:buChar char="Ø"/>
            </a:pP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 含</a:t>
            </a:r>
            <a:r>
              <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血红素样</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辅基的蛋白质</a:t>
            </a:r>
            <a:endParaRPr lang="zh-CN" altLang="en-US" sz="2800" dirty="0">
              <a:solidFill>
                <a:schemeClr val="hlink"/>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Bef>
                <a:spcPts val="0"/>
              </a:spcBef>
              <a:buClr>
                <a:srgbClr val="FF0000"/>
              </a:buClr>
              <a:buFont typeface="Wingdings" charset="0"/>
              <a:buChar char="Ø"/>
            </a:pP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 分</a:t>
            </a:r>
            <a:r>
              <a:rPr lang="en-US" altLang="zh-CN" sz="2800" dirty="0" err="1">
                <a:latin typeface="Times New Roman" panose="02020603050405020304" pitchFamily="18" charset="0"/>
                <a:ea typeface="黑体" panose="02010609060101010101" pitchFamily="49" charset="-122"/>
                <a:cs typeface="Times New Roman" panose="02020603050405020304" pitchFamily="18" charset="0"/>
                <a:sym typeface="Calibri" charset="0"/>
              </a:rPr>
              <a:t>Cyt</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sym typeface="Calibri" charset="0"/>
              </a:rPr>
              <a:t> </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a、b、c</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及不同的亚类</a:t>
            </a:r>
          </a:p>
        </p:txBody>
      </p:sp>
      <p:sp>
        <p:nvSpPr>
          <p:cNvPr id="7" name="Text Box 3">
            <a:extLst>
              <a:ext uri="{FF2B5EF4-FFF2-40B4-BE49-F238E27FC236}">
                <a16:creationId xmlns:a16="http://schemas.microsoft.com/office/drawing/2014/main" id="{67B0F408-B9C3-4F8D-BC67-073B787381AB}"/>
              </a:ext>
            </a:extLst>
          </p:cNvPr>
          <p:cNvSpPr txBox="1">
            <a:spLocks noChangeArrowheads="1"/>
          </p:cNvSpPr>
          <p:nvPr/>
        </p:nvSpPr>
        <p:spPr bwMode="auto">
          <a:xfrm flipH="1">
            <a:off x="900558" y="3140968"/>
            <a:ext cx="7631882" cy="130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等线" charset="0"/>
                <a:ea typeface="宋体" charset="0"/>
                <a:cs typeface="宋体" charset="0"/>
              </a:defRPr>
            </a:lvl1pPr>
            <a:lvl2pPr marL="742950" indent="-285750">
              <a:defRPr kumimoji="1" sz="2400">
                <a:solidFill>
                  <a:schemeClr val="tx1"/>
                </a:solidFill>
                <a:latin typeface="等线" charset="0"/>
                <a:ea typeface="宋体" charset="0"/>
              </a:defRPr>
            </a:lvl2pPr>
            <a:lvl3pPr marL="1143000" indent="-228600">
              <a:defRPr kumimoji="1" sz="2400">
                <a:solidFill>
                  <a:schemeClr val="tx1"/>
                </a:solidFill>
                <a:latin typeface="等线" charset="0"/>
                <a:ea typeface="宋体" charset="0"/>
              </a:defRPr>
            </a:lvl3pPr>
            <a:lvl4pPr marL="1600200" indent="-228600">
              <a:defRPr kumimoji="1" sz="2400">
                <a:solidFill>
                  <a:schemeClr val="tx1"/>
                </a:solidFill>
                <a:latin typeface="等线" charset="0"/>
                <a:ea typeface="宋体" charset="0"/>
              </a:defRPr>
            </a:lvl4pPr>
            <a:lvl5pPr marL="2057400" indent="-228600">
              <a:defRPr kumimoji="1" sz="2400">
                <a:solidFill>
                  <a:schemeClr val="tx1"/>
                </a:solidFill>
                <a:latin typeface="等线" charset="0"/>
                <a:ea typeface="宋体" charset="0"/>
              </a:defRPr>
            </a:lvl5pPr>
            <a:lvl6pPr marL="2514600" indent="-228600" fontAlgn="base">
              <a:spcBef>
                <a:spcPct val="0"/>
              </a:spcBef>
              <a:spcAft>
                <a:spcPct val="0"/>
              </a:spcAft>
              <a:defRPr kumimoji="1" sz="2400">
                <a:solidFill>
                  <a:schemeClr val="tx1"/>
                </a:solidFill>
                <a:latin typeface="等线" charset="0"/>
                <a:ea typeface="宋体" charset="0"/>
              </a:defRPr>
            </a:lvl6pPr>
            <a:lvl7pPr marL="2971800" indent="-228600" fontAlgn="base">
              <a:spcBef>
                <a:spcPct val="0"/>
              </a:spcBef>
              <a:spcAft>
                <a:spcPct val="0"/>
              </a:spcAft>
              <a:defRPr kumimoji="1" sz="2400">
                <a:solidFill>
                  <a:schemeClr val="tx1"/>
                </a:solidFill>
                <a:latin typeface="等线" charset="0"/>
                <a:ea typeface="宋体" charset="0"/>
              </a:defRPr>
            </a:lvl7pPr>
            <a:lvl8pPr marL="3429000" indent="-228600" fontAlgn="base">
              <a:spcBef>
                <a:spcPct val="0"/>
              </a:spcBef>
              <a:spcAft>
                <a:spcPct val="0"/>
              </a:spcAft>
              <a:defRPr kumimoji="1" sz="2400">
                <a:solidFill>
                  <a:schemeClr val="tx1"/>
                </a:solidFill>
                <a:latin typeface="等线" charset="0"/>
                <a:ea typeface="宋体" charset="0"/>
              </a:defRPr>
            </a:lvl8pPr>
            <a:lvl9pPr marL="3886200" indent="-228600" fontAlgn="base">
              <a:spcBef>
                <a:spcPct val="0"/>
              </a:spcBef>
              <a:spcAft>
                <a:spcPct val="0"/>
              </a:spcAft>
              <a:defRPr kumimoji="1" sz="2400">
                <a:solidFill>
                  <a:schemeClr val="tx1"/>
                </a:solidFill>
                <a:latin typeface="等线" charset="0"/>
                <a:ea typeface="宋体" charset="0"/>
              </a:defRPr>
            </a:lvl9pPr>
          </a:lstStyle>
          <a:p>
            <a:pPr>
              <a:lnSpc>
                <a:spcPct val="150000"/>
              </a:lnSpc>
              <a:spcBef>
                <a:spcPts val="0"/>
              </a:spcBef>
              <a:buClr>
                <a:srgbClr val="FF0000"/>
              </a:buClr>
              <a:buFont typeface="Wingdings" charset="0"/>
              <a:buChar char="Ø"/>
            </a:pPr>
            <a:r>
              <a:rPr kumimoji="0" lang="zh-CN" altLang="en-US" sz="2800" dirty="0">
                <a:latin typeface="Times New Roman" panose="02020603050405020304" pitchFamily="18" charset="0"/>
                <a:ea typeface="黑体" panose="02010609060101010101" pitchFamily="49" charset="-122"/>
                <a:cs typeface="Times New Roman" panose="02020603050405020304" pitchFamily="18" charset="0"/>
              </a:rPr>
              <a:t> 通过</a:t>
            </a:r>
            <a:r>
              <a:rPr kumimoji="0" lang="zh-CN" altLang="en-US" sz="2800" dirty="0">
                <a:latin typeface="Times New Roman" panose="02020603050405020304" pitchFamily="18" charset="0"/>
                <a:ea typeface="黑体" panose="02010609060101010101" pitchFamily="49" charset="-122"/>
                <a:cs typeface="Times New Roman" panose="02020603050405020304" pitchFamily="18" charset="0"/>
                <a:sym typeface="Times New Roman" charset="0"/>
              </a:rPr>
              <a:t>血红素辅基中</a:t>
            </a:r>
            <a:r>
              <a:rPr kumimoji="0"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Times New Roman" charset="0"/>
              </a:rPr>
              <a:t>Fe</a:t>
            </a:r>
            <a:r>
              <a:rPr kumimoji="0" lang="zh-CN" altLang="en-US" sz="2800" baseline="30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Times New Roman" charset="0"/>
              </a:rPr>
              <a:t>2+</a:t>
            </a:r>
            <a:r>
              <a:rPr kumimoji="0"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Times New Roman" charset="0"/>
              </a:rPr>
              <a:t> </a:t>
            </a:r>
            <a:r>
              <a:rPr kumimoji="0" lang="en-US" altLang="zh-CN"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Wingdings 3" charset="0"/>
              </a:rPr>
              <a:t>↔</a:t>
            </a:r>
            <a:r>
              <a:rPr kumimoji="0"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Times New Roman" charset="0"/>
              </a:rPr>
              <a:t> Fe</a:t>
            </a:r>
            <a:r>
              <a:rPr kumimoji="0" lang="zh-CN" altLang="en-US" sz="2800" baseline="30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Times New Roman" charset="0"/>
              </a:rPr>
              <a:t>3+ </a:t>
            </a:r>
            <a:r>
              <a:rPr kumimoji="0"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Times New Roman" charset="0"/>
              </a:rPr>
              <a:t>+ e</a:t>
            </a:r>
            <a:r>
              <a:rPr kumimoji="0" lang="en-US" altLang="zh-CN" sz="2800" baseline="30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Times New Roman" charset="0"/>
              </a:rPr>
              <a:t> </a:t>
            </a:r>
            <a:r>
              <a:rPr kumimoji="0" lang="zh-CN" altLang="en-US" sz="2800" dirty="0">
                <a:latin typeface="Times New Roman" panose="02020603050405020304" pitchFamily="18" charset="0"/>
                <a:ea typeface="黑体" panose="02010609060101010101" pitchFamily="49" charset="-122"/>
                <a:cs typeface="Times New Roman" panose="02020603050405020304" pitchFamily="18" charset="0"/>
              </a:rPr>
              <a:t>传递电子</a:t>
            </a:r>
            <a:endParaRPr kumimoji="0"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Bef>
                <a:spcPts val="0"/>
              </a:spcBef>
              <a:buClr>
                <a:srgbClr val="FF0000"/>
              </a:buClr>
              <a:buFont typeface="Wingdings" charset="0"/>
              <a:buChar char="Ø"/>
            </a:pPr>
            <a:r>
              <a:rPr kumimoji="0"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Times New Roman" charset="0"/>
              </a:rPr>
              <a:t> 单电子传递体</a:t>
            </a:r>
            <a:endParaRPr kumimoji="0"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 name="图片 1">
            <a:extLst>
              <a:ext uri="{FF2B5EF4-FFF2-40B4-BE49-F238E27FC236}">
                <a16:creationId xmlns:a16="http://schemas.microsoft.com/office/drawing/2014/main" id="{B0431FF6-53BC-4800-BC25-334422635FFF}"/>
              </a:ext>
            </a:extLst>
          </p:cNvPr>
          <p:cNvPicPr>
            <a:picLocks noChangeAspect="1"/>
          </p:cNvPicPr>
          <p:nvPr/>
        </p:nvPicPr>
        <p:blipFill rotWithShape="1">
          <a:blip r:embed="rId2" cstate="print"/>
          <a:srcRect l="3495" r="3495" b="10666"/>
          <a:stretch/>
        </p:blipFill>
        <p:spPr>
          <a:xfrm>
            <a:off x="2627784" y="4444145"/>
            <a:ext cx="6364571" cy="236923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750"/>
                                        <p:tgtEl>
                                          <p:spTgt spid="5">
                                            <p:txEl>
                                              <p:pRg st="0" end="0"/>
                                            </p:txEl>
                                          </p:spTgt>
                                        </p:tgtEl>
                                      </p:cBhvr>
                                    </p:animEffect>
                                  </p:childTnLst>
                                </p:cTn>
                              </p:par>
                            </p:childTnLst>
                          </p:cTn>
                        </p:par>
                        <p:par>
                          <p:cTn id="8" fill="hold">
                            <p:stCondLst>
                              <p:cond delay="1000"/>
                            </p:stCondLst>
                            <p:childTnLst>
                              <p:par>
                                <p:cTn id="9" presetID="9" presetClass="entr" presetSubtype="0" fill="hold" grpId="0" nodeType="afterEffect">
                                  <p:stCondLst>
                                    <p:cond delay="2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750"/>
                                        <p:tgtEl>
                                          <p:spTgt spid="5">
                                            <p:txEl>
                                              <p:pRg st="1" end="1"/>
                                            </p:txEl>
                                          </p:spTgt>
                                        </p:tgtEl>
                                      </p:cBhvr>
                                    </p:animEffect>
                                  </p:childTnLst>
                                </p:cTn>
                              </p:par>
                            </p:childTnLst>
                          </p:cTn>
                        </p:par>
                        <p:par>
                          <p:cTn id="12" fill="hold">
                            <p:stCondLst>
                              <p:cond delay="2000"/>
                            </p:stCondLst>
                            <p:childTnLst>
                              <p:par>
                                <p:cTn id="13" presetID="6" presetClass="entr" presetSubtype="16"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1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linds(horizont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linds(horizontal)">
                                      <p:cBhvr>
                                        <p:cTn id="2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cyta"/>
          <p:cNvPicPr>
            <a:picLocks noChangeAspect="1" noChangeArrowheads="1"/>
          </p:cNvPicPr>
          <p:nvPr/>
        </p:nvPicPr>
        <p:blipFill>
          <a:blip r:embed="rId2" cstate="print"/>
          <a:srcRect/>
          <a:stretch>
            <a:fillRect/>
          </a:stretch>
        </p:blipFill>
        <p:spPr bwMode="auto">
          <a:xfrm>
            <a:off x="163513" y="304800"/>
            <a:ext cx="3217862" cy="3778250"/>
          </a:xfrm>
          <a:prstGeom prst="rect">
            <a:avLst/>
          </a:prstGeom>
          <a:noFill/>
          <a:ln w="9525">
            <a:noFill/>
            <a:miter lim="800000"/>
            <a:headEnd/>
            <a:tailEnd/>
          </a:ln>
        </p:spPr>
      </p:pic>
      <p:pic>
        <p:nvPicPr>
          <p:cNvPr id="144387" name="Picture 3" descr="cytb"/>
          <p:cNvPicPr>
            <a:picLocks noChangeAspect="1" noChangeArrowheads="1"/>
          </p:cNvPicPr>
          <p:nvPr/>
        </p:nvPicPr>
        <p:blipFill>
          <a:blip r:embed="rId3" cstate="print"/>
          <a:srcRect/>
          <a:stretch>
            <a:fillRect/>
          </a:stretch>
        </p:blipFill>
        <p:spPr bwMode="auto">
          <a:xfrm>
            <a:off x="3270250" y="1524000"/>
            <a:ext cx="3155950" cy="3425825"/>
          </a:xfrm>
          <a:prstGeom prst="rect">
            <a:avLst/>
          </a:prstGeom>
          <a:noFill/>
          <a:ln w="9525">
            <a:noFill/>
            <a:miter lim="800000"/>
            <a:headEnd/>
            <a:tailEnd/>
          </a:ln>
        </p:spPr>
      </p:pic>
      <p:pic>
        <p:nvPicPr>
          <p:cNvPr id="144388" name="Picture 4" descr="cytc"/>
          <p:cNvPicPr>
            <a:picLocks noChangeAspect="1" noChangeArrowheads="1"/>
          </p:cNvPicPr>
          <p:nvPr/>
        </p:nvPicPr>
        <p:blipFill>
          <a:blip r:embed="rId4" cstate="print"/>
          <a:srcRect/>
          <a:stretch>
            <a:fillRect/>
          </a:stretch>
        </p:blipFill>
        <p:spPr bwMode="auto">
          <a:xfrm>
            <a:off x="5943600" y="2514600"/>
            <a:ext cx="3048000" cy="4090988"/>
          </a:xfrm>
          <a:prstGeom prst="rect">
            <a:avLst/>
          </a:prstGeom>
          <a:noFill/>
          <a:ln w="9525">
            <a:noFill/>
            <a:miter lim="800000"/>
            <a:headEnd/>
            <a:tailEnd/>
          </a:ln>
        </p:spPr>
      </p:pic>
      <p:sp>
        <p:nvSpPr>
          <p:cNvPr id="144389" name="Rectangle 5"/>
          <p:cNvSpPr>
            <a:spLocks noChangeArrowheads="1"/>
          </p:cNvSpPr>
          <p:nvPr/>
        </p:nvSpPr>
        <p:spPr bwMode="auto">
          <a:xfrm>
            <a:off x="179388" y="2060575"/>
            <a:ext cx="504825" cy="576263"/>
          </a:xfrm>
          <a:prstGeom prst="rect">
            <a:avLst/>
          </a:prstGeom>
          <a:noFill/>
          <a:ln w="38100">
            <a:solidFill>
              <a:schemeClr val="hlink"/>
            </a:solidFill>
            <a:prstDash val="dash"/>
            <a:miter lim="800000"/>
            <a:headEnd/>
            <a:tailEnd/>
          </a:ln>
        </p:spPr>
        <p:txBody>
          <a:bodyPr wrap="none" anchor="ctr"/>
          <a:lstStyle/>
          <a:p>
            <a:endParaRPr lang="zh-CN" altLang="en-US"/>
          </a:p>
        </p:txBody>
      </p:sp>
      <p:sp>
        <p:nvSpPr>
          <p:cNvPr id="144390" name="Rectangle 6"/>
          <p:cNvSpPr>
            <a:spLocks noChangeArrowheads="1"/>
          </p:cNvSpPr>
          <p:nvPr/>
        </p:nvSpPr>
        <p:spPr bwMode="auto">
          <a:xfrm>
            <a:off x="1331913" y="290513"/>
            <a:ext cx="2087562" cy="617537"/>
          </a:xfrm>
          <a:prstGeom prst="rect">
            <a:avLst/>
          </a:prstGeom>
          <a:noFill/>
          <a:ln w="38100">
            <a:solidFill>
              <a:schemeClr val="hlink"/>
            </a:solidFill>
            <a:prstDash val="dash"/>
            <a:miter lim="800000"/>
            <a:headEnd/>
            <a:tailEnd/>
          </a:ln>
        </p:spPr>
        <p:txBody>
          <a:bodyPr wrap="none" anchor="ctr"/>
          <a:lstStyle/>
          <a:p>
            <a:endParaRPr lang="zh-CN" altLang="en-US"/>
          </a:p>
        </p:txBody>
      </p:sp>
      <p:sp>
        <p:nvSpPr>
          <p:cNvPr id="144393" name="Freeform 9"/>
          <p:cNvSpPr>
            <a:spLocks/>
          </p:cNvSpPr>
          <p:nvPr/>
        </p:nvSpPr>
        <p:spPr bwMode="auto">
          <a:xfrm>
            <a:off x="6588125" y="2420938"/>
            <a:ext cx="2087563" cy="1439862"/>
          </a:xfrm>
          <a:custGeom>
            <a:avLst/>
            <a:gdLst>
              <a:gd name="T0" fmla="*/ 0 w 1315"/>
              <a:gd name="T1" fmla="*/ 0 h 907"/>
              <a:gd name="T2" fmla="*/ 2147483647 w 1315"/>
              <a:gd name="T3" fmla="*/ 0 h 907"/>
              <a:gd name="T4" fmla="*/ 2147483647 w 1315"/>
              <a:gd name="T5" fmla="*/ 2147483647 h 907"/>
              <a:gd name="T6" fmla="*/ 2147483647 w 1315"/>
              <a:gd name="T7" fmla="*/ 2147483647 h 907"/>
              <a:gd name="T8" fmla="*/ 2147483647 w 1315"/>
              <a:gd name="T9" fmla="*/ 2147483647 h 907"/>
              <a:gd name="T10" fmla="*/ 0 w 1315"/>
              <a:gd name="T11" fmla="*/ 2147483647 h 907"/>
              <a:gd name="T12" fmla="*/ 0 w 1315"/>
              <a:gd name="T13" fmla="*/ 0 h 907"/>
              <a:gd name="T14" fmla="*/ 0 60000 65536"/>
              <a:gd name="T15" fmla="*/ 0 60000 65536"/>
              <a:gd name="T16" fmla="*/ 0 60000 65536"/>
              <a:gd name="T17" fmla="*/ 0 60000 65536"/>
              <a:gd name="T18" fmla="*/ 0 60000 65536"/>
              <a:gd name="T19" fmla="*/ 0 60000 65536"/>
              <a:gd name="T20" fmla="*/ 0 60000 65536"/>
              <a:gd name="T21" fmla="*/ 0 w 1315"/>
              <a:gd name="T22" fmla="*/ 0 h 907"/>
              <a:gd name="T23" fmla="*/ 1315 w 1315"/>
              <a:gd name="T24" fmla="*/ 907 h 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5" h="907">
                <a:moveTo>
                  <a:pt x="0" y="0"/>
                </a:moveTo>
                <a:lnTo>
                  <a:pt x="1315" y="0"/>
                </a:lnTo>
                <a:lnTo>
                  <a:pt x="1315" y="907"/>
                </a:lnTo>
                <a:lnTo>
                  <a:pt x="953" y="907"/>
                </a:lnTo>
                <a:lnTo>
                  <a:pt x="953" y="680"/>
                </a:lnTo>
                <a:lnTo>
                  <a:pt x="0" y="680"/>
                </a:lnTo>
                <a:lnTo>
                  <a:pt x="0" y="0"/>
                </a:lnTo>
                <a:close/>
              </a:path>
            </a:pathLst>
          </a:custGeom>
          <a:noFill/>
          <a:ln w="38100" cap="flat" cmpd="sng">
            <a:solidFill>
              <a:schemeClr val="hlink"/>
            </a:solidFill>
            <a:prstDash val="dash"/>
            <a:miter lim="800000"/>
            <a:headEnd type="none" w="med" len="med"/>
            <a:tailEnd type="none" w="med" len="med"/>
          </a:ln>
        </p:spPr>
        <p:txBody>
          <a:bodyPr wrap="none"/>
          <a:lstStyle/>
          <a:p>
            <a:endParaRPr lang="zh-CN" altLang="en-US"/>
          </a:p>
        </p:txBody>
      </p:sp>
      <p:sp>
        <p:nvSpPr>
          <p:cNvPr id="43016" name="灯片编号占位符 7"/>
          <p:cNvSpPr>
            <a:spLocks noGrp="1"/>
          </p:cNvSpPr>
          <p:nvPr>
            <p:ph type="sldNum" sz="quarter" idx="12"/>
          </p:nvPr>
        </p:nvSpPr>
        <p:spPr>
          <a:noFill/>
        </p:spPr>
        <p:txBody>
          <a:bodyPr/>
          <a:lstStyle/>
          <a:p>
            <a:fld id="{046AA9D0-8B6F-41AE-9FA3-855A373E93A3}" type="slidenum">
              <a:rPr lang="en-US" altLang="zh-CN" smtClean="0">
                <a:ea typeface="宋体" charset="-122"/>
              </a:rPr>
              <a:pPr/>
              <a:t>18</a:t>
            </a:fld>
            <a:endParaRPr lang="en-US" altLang="zh-CN">
              <a:ea typeface="宋体" charset="-122"/>
            </a:endParaRPr>
          </a:p>
        </p:txBody>
      </p:sp>
      <p:sp>
        <p:nvSpPr>
          <p:cNvPr id="2" name="文本框 1">
            <a:extLst>
              <a:ext uri="{FF2B5EF4-FFF2-40B4-BE49-F238E27FC236}">
                <a16:creationId xmlns:a16="http://schemas.microsoft.com/office/drawing/2014/main" id="{674AAA1B-676B-459C-B3BF-073FBFA9C9F9}"/>
              </a:ext>
            </a:extLst>
          </p:cNvPr>
          <p:cNvSpPr txBox="1"/>
          <p:nvPr/>
        </p:nvSpPr>
        <p:spPr>
          <a:xfrm>
            <a:off x="323528" y="5229200"/>
            <a:ext cx="5472608" cy="1200329"/>
          </a:xfrm>
          <a:prstGeom prst="rect">
            <a:avLst/>
          </a:prstGeom>
          <a:noFill/>
          <a:ln w="38100">
            <a:solidFill>
              <a:srgbClr val="FF0000"/>
            </a:solidFill>
          </a:ln>
        </p:spPr>
        <p:txBody>
          <a:bodyPr wrap="square" rtlCol="0">
            <a:spAutoFit/>
          </a:bodyPr>
          <a:lstStyle/>
          <a:p>
            <a:r>
              <a:rPr lang="en-US" altLang="zh-CN" dirty="0" err="1">
                <a:latin typeface="Times New Roman" panose="02020603050405020304" pitchFamily="18" charset="0"/>
                <a:ea typeface="黑体" panose="02010609060101010101" pitchFamily="49" charset="-122"/>
                <a:cs typeface="Times New Roman" panose="02020603050405020304" pitchFamily="18" charset="0"/>
              </a:rPr>
              <a:t>Cyt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光吸收的差异是由于血红素卟啉环的侧链以及卟啉环与蛋白质部分的连接方式不同所致</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44387"/>
                                        </p:tgtEl>
                                        <p:attrNameLst>
                                          <p:attrName>style.visibility</p:attrName>
                                        </p:attrNameLst>
                                      </p:cBhvr>
                                      <p:to>
                                        <p:strVal val="visible"/>
                                      </p:to>
                                    </p:set>
                                    <p:animEffect transition="in" filter="box(out)">
                                      <p:cBhvr>
                                        <p:cTn id="7" dur="500"/>
                                        <p:tgtEl>
                                          <p:spTgt spid="14438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44386"/>
                                        </p:tgtEl>
                                        <p:attrNameLst>
                                          <p:attrName>style.visibility</p:attrName>
                                        </p:attrNameLst>
                                      </p:cBhvr>
                                      <p:to>
                                        <p:strVal val="visible"/>
                                      </p:to>
                                    </p:set>
                                    <p:animEffect transition="in" filter="box(out)">
                                      <p:cBhvr>
                                        <p:cTn id="12" dur="500"/>
                                        <p:tgtEl>
                                          <p:spTgt spid="144386"/>
                                        </p:tgtEl>
                                      </p:cBhvr>
                                    </p:animEffect>
                                  </p:childTnLst>
                                </p:cTn>
                              </p:par>
                            </p:childTnLst>
                          </p:cTn>
                        </p:par>
                        <p:par>
                          <p:cTn id="13" fill="hold">
                            <p:stCondLst>
                              <p:cond delay="500"/>
                            </p:stCondLst>
                            <p:childTnLst>
                              <p:par>
                                <p:cTn id="14" presetID="35" presetClass="entr" presetSubtype="0" fill="hold" grpId="0" nodeType="afterEffect">
                                  <p:stCondLst>
                                    <p:cond delay="0"/>
                                  </p:stCondLst>
                                  <p:childTnLst>
                                    <p:set>
                                      <p:cBhvr>
                                        <p:cTn id="15" dur="1" fill="hold">
                                          <p:stCondLst>
                                            <p:cond delay="0"/>
                                          </p:stCondLst>
                                        </p:cTn>
                                        <p:tgtEl>
                                          <p:spTgt spid="144389"/>
                                        </p:tgtEl>
                                        <p:attrNameLst>
                                          <p:attrName>style.visibility</p:attrName>
                                        </p:attrNameLst>
                                      </p:cBhvr>
                                      <p:to>
                                        <p:strVal val="visible"/>
                                      </p:to>
                                    </p:set>
                                    <p:animEffect transition="in" filter="fade">
                                      <p:cBhvr>
                                        <p:cTn id="16" dur="2000"/>
                                        <p:tgtEl>
                                          <p:spTgt spid="144389"/>
                                        </p:tgtEl>
                                      </p:cBhvr>
                                    </p:animEffect>
                                    <p:anim calcmode="lin" valueType="num">
                                      <p:cBhvr>
                                        <p:cTn id="17" dur="2000" fill="hold"/>
                                        <p:tgtEl>
                                          <p:spTgt spid="144389"/>
                                        </p:tgtEl>
                                        <p:attrNameLst>
                                          <p:attrName>style.rotation</p:attrName>
                                        </p:attrNameLst>
                                      </p:cBhvr>
                                      <p:tavLst>
                                        <p:tav tm="0">
                                          <p:val>
                                            <p:fltVal val="720"/>
                                          </p:val>
                                        </p:tav>
                                        <p:tav tm="100000">
                                          <p:val>
                                            <p:fltVal val="0"/>
                                          </p:val>
                                        </p:tav>
                                      </p:tavLst>
                                    </p:anim>
                                    <p:anim calcmode="lin" valueType="num">
                                      <p:cBhvr>
                                        <p:cTn id="18" dur="2000" fill="hold"/>
                                        <p:tgtEl>
                                          <p:spTgt spid="144389"/>
                                        </p:tgtEl>
                                        <p:attrNameLst>
                                          <p:attrName>ppt_h</p:attrName>
                                        </p:attrNameLst>
                                      </p:cBhvr>
                                      <p:tavLst>
                                        <p:tav tm="0">
                                          <p:val>
                                            <p:fltVal val="0"/>
                                          </p:val>
                                        </p:tav>
                                        <p:tav tm="100000">
                                          <p:val>
                                            <p:strVal val="#ppt_h"/>
                                          </p:val>
                                        </p:tav>
                                      </p:tavLst>
                                    </p:anim>
                                    <p:anim calcmode="lin" valueType="num">
                                      <p:cBhvr>
                                        <p:cTn id="19" dur="2000" fill="hold"/>
                                        <p:tgtEl>
                                          <p:spTgt spid="144389"/>
                                        </p:tgtEl>
                                        <p:attrNameLst>
                                          <p:attrName>ppt_w</p:attrName>
                                        </p:attrNameLst>
                                      </p:cBhvr>
                                      <p:tavLst>
                                        <p:tav tm="0">
                                          <p:val>
                                            <p:fltVal val="0"/>
                                          </p:val>
                                        </p:tav>
                                        <p:tav tm="100000">
                                          <p:val>
                                            <p:strVal val="#ppt_w"/>
                                          </p:val>
                                        </p:tav>
                                      </p:tavLst>
                                    </p:anim>
                                  </p:childTnLst>
                                </p:cTn>
                              </p:par>
                              <p:par>
                                <p:cTn id="20" presetID="35" presetClass="entr" presetSubtype="0" fill="hold" grpId="0" nodeType="withEffect">
                                  <p:stCondLst>
                                    <p:cond delay="0"/>
                                  </p:stCondLst>
                                  <p:childTnLst>
                                    <p:set>
                                      <p:cBhvr>
                                        <p:cTn id="21" dur="1" fill="hold">
                                          <p:stCondLst>
                                            <p:cond delay="0"/>
                                          </p:stCondLst>
                                        </p:cTn>
                                        <p:tgtEl>
                                          <p:spTgt spid="144390"/>
                                        </p:tgtEl>
                                        <p:attrNameLst>
                                          <p:attrName>style.visibility</p:attrName>
                                        </p:attrNameLst>
                                      </p:cBhvr>
                                      <p:to>
                                        <p:strVal val="visible"/>
                                      </p:to>
                                    </p:set>
                                    <p:animEffect transition="in" filter="fade">
                                      <p:cBhvr>
                                        <p:cTn id="22" dur="2000"/>
                                        <p:tgtEl>
                                          <p:spTgt spid="144390"/>
                                        </p:tgtEl>
                                      </p:cBhvr>
                                    </p:animEffect>
                                    <p:anim calcmode="lin" valueType="num">
                                      <p:cBhvr>
                                        <p:cTn id="23" dur="2000" fill="hold"/>
                                        <p:tgtEl>
                                          <p:spTgt spid="144390"/>
                                        </p:tgtEl>
                                        <p:attrNameLst>
                                          <p:attrName>style.rotation</p:attrName>
                                        </p:attrNameLst>
                                      </p:cBhvr>
                                      <p:tavLst>
                                        <p:tav tm="0">
                                          <p:val>
                                            <p:fltVal val="720"/>
                                          </p:val>
                                        </p:tav>
                                        <p:tav tm="100000">
                                          <p:val>
                                            <p:fltVal val="0"/>
                                          </p:val>
                                        </p:tav>
                                      </p:tavLst>
                                    </p:anim>
                                    <p:anim calcmode="lin" valueType="num">
                                      <p:cBhvr>
                                        <p:cTn id="24" dur="2000" fill="hold"/>
                                        <p:tgtEl>
                                          <p:spTgt spid="144390"/>
                                        </p:tgtEl>
                                        <p:attrNameLst>
                                          <p:attrName>ppt_h</p:attrName>
                                        </p:attrNameLst>
                                      </p:cBhvr>
                                      <p:tavLst>
                                        <p:tav tm="0">
                                          <p:val>
                                            <p:fltVal val="0"/>
                                          </p:val>
                                        </p:tav>
                                        <p:tav tm="100000">
                                          <p:val>
                                            <p:strVal val="#ppt_h"/>
                                          </p:val>
                                        </p:tav>
                                      </p:tavLst>
                                    </p:anim>
                                    <p:anim calcmode="lin" valueType="num">
                                      <p:cBhvr>
                                        <p:cTn id="25" dur="2000" fill="hold"/>
                                        <p:tgtEl>
                                          <p:spTgt spid="144390"/>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144388"/>
                                        </p:tgtEl>
                                        <p:attrNameLst>
                                          <p:attrName>style.visibility</p:attrName>
                                        </p:attrNameLst>
                                      </p:cBhvr>
                                      <p:to>
                                        <p:strVal val="visible"/>
                                      </p:to>
                                    </p:set>
                                    <p:animEffect transition="in" filter="box(out)">
                                      <p:cBhvr>
                                        <p:cTn id="30" dur="500"/>
                                        <p:tgtEl>
                                          <p:spTgt spid="144388"/>
                                        </p:tgtEl>
                                      </p:cBhvr>
                                    </p:animEffect>
                                  </p:childTnLst>
                                </p:cTn>
                              </p:par>
                            </p:childTnLst>
                          </p:cTn>
                        </p:par>
                        <p:par>
                          <p:cTn id="31" fill="hold">
                            <p:stCondLst>
                              <p:cond delay="500"/>
                            </p:stCondLst>
                            <p:childTnLst>
                              <p:par>
                                <p:cTn id="32" presetID="8" presetClass="entr" presetSubtype="16" fill="hold" grpId="0" nodeType="afterEffect">
                                  <p:stCondLst>
                                    <p:cond delay="0"/>
                                  </p:stCondLst>
                                  <p:childTnLst>
                                    <p:set>
                                      <p:cBhvr>
                                        <p:cTn id="33" dur="1" fill="hold">
                                          <p:stCondLst>
                                            <p:cond delay="0"/>
                                          </p:stCondLst>
                                        </p:cTn>
                                        <p:tgtEl>
                                          <p:spTgt spid="144393"/>
                                        </p:tgtEl>
                                        <p:attrNameLst>
                                          <p:attrName>style.visibility</p:attrName>
                                        </p:attrNameLst>
                                      </p:cBhvr>
                                      <p:to>
                                        <p:strVal val="visible"/>
                                      </p:to>
                                    </p:set>
                                    <p:animEffect transition="in" filter="diamond(in)">
                                      <p:cBhvr>
                                        <p:cTn id="34" dur="1000"/>
                                        <p:tgtEl>
                                          <p:spTgt spid="144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animBg="1"/>
      <p:bldP spid="144390" grpId="0" animBg="1"/>
      <p:bldP spid="14439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045840" y="980728"/>
            <a:ext cx="7414592" cy="1870769"/>
          </a:xfrm>
          <a:prstGeom prst="rect">
            <a:avLst/>
          </a:prstGeom>
          <a:solidFill>
            <a:schemeClr val="bg1"/>
          </a:solidFill>
          <a:ln w="9525">
            <a:noFill/>
            <a:miter lim="800000"/>
            <a:headEnd/>
            <a:tailEnd/>
          </a:ln>
        </p:spPr>
        <p:txBody>
          <a:bodyPr wrap="square">
            <a:spAutoFit/>
          </a:bodyPr>
          <a:lstStyle/>
          <a:p>
            <a:pPr>
              <a:lnSpc>
                <a:spcPct val="130000"/>
              </a:lnSpc>
              <a:spcBef>
                <a:spcPts val="1200"/>
              </a:spcBef>
            </a:pPr>
            <a:r>
              <a:rPr lang="en-US" altLang="zh-CN" sz="2800" dirty="0">
                <a:latin typeface="Times New Roman" pitchFamily="18" charset="0"/>
                <a:ea typeface="黑体" pitchFamily="2" charset="-122"/>
                <a:cs typeface="Times New Roman" pitchFamily="18" charset="0"/>
              </a:rPr>
              <a:t>       </a:t>
            </a:r>
            <a:r>
              <a:rPr lang="zh-CN" altLang="en-US" sz="2800" dirty="0">
                <a:latin typeface="Times New Roman" pitchFamily="18" charset="0"/>
                <a:ea typeface="黑体" pitchFamily="2" charset="-122"/>
                <a:cs typeface="Times New Roman" pitchFamily="18" charset="0"/>
              </a:rPr>
              <a:t>线粒体氧化体系中主要包括</a:t>
            </a:r>
            <a:r>
              <a:rPr lang="en-US" altLang="zh-CN" sz="2800" dirty="0" err="1">
                <a:latin typeface="Times New Roman" pitchFamily="18" charset="0"/>
                <a:ea typeface="黑体" pitchFamily="2" charset="-122"/>
                <a:cs typeface="Times New Roman" pitchFamily="18" charset="0"/>
              </a:rPr>
              <a:t>Cyt</a:t>
            </a:r>
            <a:r>
              <a:rPr lang="en-US" altLang="zh-CN" sz="2800" dirty="0">
                <a:latin typeface="Times New Roman" pitchFamily="18" charset="0"/>
                <a:ea typeface="黑体" pitchFamily="2" charset="-122"/>
                <a:cs typeface="Times New Roman" pitchFamily="18" charset="0"/>
              </a:rPr>
              <a:t> a</a:t>
            </a:r>
            <a:r>
              <a:rPr lang="zh-CN" altLang="en-US" sz="2800" dirty="0">
                <a:latin typeface="Times New Roman" pitchFamily="18" charset="0"/>
                <a:ea typeface="黑体" pitchFamily="2" charset="-122"/>
                <a:cs typeface="Times New Roman" pitchFamily="18" charset="0"/>
              </a:rPr>
              <a:t>、</a:t>
            </a:r>
            <a:r>
              <a:rPr lang="en-US" altLang="zh-CN" sz="2800" dirty="0" err="1">
                <a:latin typeface="Times New Roman" pitchFamily="18" charset="0"/>
                <a:ea typeface="黑体" pitchFamily="2" charset="-122"/>
                <a:cs typeface="Times New Roman" pitchFamily="18" charset="0"/>
              </a:rPr>
              <a:t>Cyt</a:t>
            </a:r>
            <a:r>
              <a:rPr lang="en-US" altLang="zh-CN" sz="2800" dirty="0">
                <a:latin typeface="Times New Roman" pitchFamily="18" charset="0"/>
                <a:ea typeface="黑体" pitchFamily="2" charset="-122"/>
                <a:cs typeface="Times New Roman" pitchFamily="18" charset="0"/>
              </a:rPr>
              <a:t> a</a:t>
            </a:r>
            <a:r>
              <a:rPr lang="en-US" altLang="zh-CN" sz="2800" baseline="-25000" dirty="0">
                <a:latin typeface="Times New Roman" pitchFamily="18" charset="0"/>
                <a:ea typeface="黑体" pitchFamily="2" charset="-122"/>
                <a:cs typeface="Times New Roman" pitchFamily="18" charset="0"/>
              </a:rPr>
              <a:t>3</a:t>
            </a:r>
            <a:r>
              <a:rPr lang="zh-CN" altLang="en-US" sz="2800" dirty="0">
                <a:latin typeface="Times New Roman" pitchFamily="18" charset="0"/>
                <a:ea typeface="黑体" pitchFamily="2" charset="-122"/>
                <a:cs typeface="Times New Roman" pitchFamily="18" charset="0"/>
              </a:rPr>
              <a:t>、</a:t>
            </a:r>
            <a:r>
              <a:rPr lang="en-US" altLang="zh-CN" sz="2800" dirty="0" err="1">
                <a:latin typeface="Times New Roman" pitchFamily="18" charset="0"/>
                <a:ea typeface="黑体" pitchFamily="2" charset="-122"/>
                <a:cs typeface="Times New Roman" pitchFamily="18" charset="0"/>
              </a:rPr>
              <a:t>Cyt</a:t>
            </a:r>
            <a:r>
              <a:rPr lang="en-US" altLang="zh-CN" sz="2800" dirty="0">
                <a:latin typeface="Times New Roman" pitchFamily="18" charset="0"/>
                <a:ea typeface="黑体" pitchFamily="2" charset="-122"/>
                <a:cs typeface="Times New Roman" pitchFamily="18" charset="0"/>
              </a:rPr>
              <a:t> b</a:t>
            </a:r>
            <a:r>
              <a:rPr lang="zh-CN" altLang="en-US" sz="2800" dirty="0">
                <a:latin typeface="Times New Roman" pitchFamily="18" charset="0"/>
                <a:ea typeface="黑体" pitchFamily="2" charset="-122"/>
                <a:cs typeface="Times New Roman" pitchFamily="18" charset="0"/>
              </a:rPr>
              <a:t>、</a:t>
            </a:r>
            <a:r>
              <a:rPr lang="en-US" altLang="zh-CN" sz="2800" dirty="0" err="1">
                <a:latin typeface="Times New Roman" pitchFamily="18" charset="0"/>
                <a:ea typeface="黑体" pitchFamily="2" charset="-122"/>
                <a:cs typeface="Times New Roman" pitchFamily="18" charset="0"/>
              </a:rPr>
              <a:t>Cyt</a:t>
            </a:r>
            <a:r>
              <a:rPr lang="en-US" altLang="zh-CN" sz="2800" dirty="0">
                <a:latin typeface="Times New Roman" pitchFamily="18" charset="0"/>
                <a:ea typeface="黑体" pitchFamily="2" charset="-122"/>
                <a:cs typeface="Times New Roman" pitchFamily="18" charset="0"/>
              </a:rPr>
              <a:t> c</a:t>
            </a:r>
            <a:r>
              <a:rPr lang="zh-CN" altLang="en-US" sz="2800" dirty="0">
                <a:latin typeface="Times New Roman" pitchFamily="18" charset="0"/>
                <a:ea typeface="黑体" pitchFamily="2" charset="-122"/>
                <a:cs typeface="Times New Roman" pitchFamily="18" charset="0"/>
              </a:rPr>
              <a:t>和</a:t>
            </a:r>
            <a:r>
              <a:rPr lang="en-US" altLang="zh-CN" sz="2800" dirty="0" err="1">
                <a:latin typeface="Times New Roman" pitchFamily="18" charset="0"/>
                <a:ea typeface="黑体" pitchFamily="2" charset="-122"/>
                <a:cs typeface="Times New Roman" pitchFamily="18" charset="0"/>
              </a:rPr>
              <a:t>Cyt</a:t>
            </a:r>
            <a:r>
              <a:rPr lang="en-US" altLang="zh-CN" sz="2800" dirty="0">
                <a:latin typeface="Times New Roman" pitchFamily="18" charset="0"/>
                <a:ea typeface="黑体" pitchFamily="2" charset="-122"/>
                <a:cs typeface="Times New Roman" pitchFamily="18" charset="0"/>
              </a:rPr>
              <a:t> c</a:t>
            </a:r>
            <a:r>
              <a:rPr lang="en-US" altLang="zh-CN" sz="2800" baseline="-25000" dirty="0">
                <a:latin typeface="Times New Roman" pitchFamily="18" charset="0"/>
                <a:ea typeface="黑体" pitchFamily="2" charset="-122"/>
                <a:cs typeface="Times New Roman" pitchFamily="18" charset="0"/>
              </a:rPr>
              <a:t>1</a:t>
            </a:r>
            <a:r>
              <a:rPr lang="zh-CN" altLang="en-US" sz="2800" dirty="0">
                <a:latin typeface="Times New Roman" pitchFamily="18" charset="0"/>
                <a:ea typeface="黑体" pitchFamily="2" charset="-122"/>
                <a:cs typeface="Times New Roman" pitchFamily="18" charset="0"/>
              </a:rPr>
              <a:t>，其电子传递顺序是：</a:t>
            </a:r>
            <a:endParaRPr lang="en-US" altLang="zh-CN" sz="2800" dirty="0">
              <a:latin typeface="Times New Roman" pitchFamily="18" charset="0"/>
              <a:ea typeface="黑体" pitchFamily="2" charset="-122"/>
              <a:cs typeface="Times New Roman" pitchFamily="18" charset="0"/>
            </a:endParaRPr>
          </a:p>
          <a:p>
            <a:pPr>
              <a:lnSpc>
                <a:spcPct val="130000"/>
              </a:lnSpc>
              <a:spcBef>
                <a:spcPts val="1200"/>
              </a:spcBef>
            </a:pPr>
            <a:r>
              <a:rPr lang="en-US" altLang="zh-CN" sz="2800" dirty="0">
                <a:solidFill>
                  <a:schemeClr val="hlink"/>
                </a:solidFill>
                <a:latin typeface="Times New Roman" pitchFamily="18" charset="0"/>
                <a:ea typeface="黑体" pitchFamily="2" charset="-122"/>
                <a:cs typeface="Times New Roman" pitchFamily="18" charset="0"/>
              </a:rPr>
              <a:t>       </a:t>
            </a:r>
            <a:r>
              <a:rPr lang="en-US" altLang="zh-CN" sz="2800" dirty="0" err="1">
                <a:solidFill>
                  <a:schemeClr val="hlink"/>
                </a:solidFill>
                <a:latin typeface="Times New Roman" pitchFamily="18" charset="0"/>
                <a:ea typeface="黑体" pitchFamily="2" charset="-122"/>
                <a:cs typeface="Times New Roman" pitchFamily="18" charset="0"/>
              </a:rPr>
              <a:t>Cyt</a:t>
            </a:r>
            <a:r>
              <a:rPr lang="en-US" altLang="zh-CN" sz="2800" dirty="0">
                <a:solidFill>
                  <a:schemeClr val="hlink"/>
                </a:solidFill>
                <a:latin typeface="Times New Roman" pitchFamily="18" charset="0"/>
                <a:ea typeface="黑体" pitchFamily="2" charset="-122"/>
                <a:cs typeface="Times New Roman" pitchFamily="18" charset="0"/>
              </a:rPr>
              <a:t> b → </a:t>
            </a:r>
            <a:r>
              <a:rPr lang="en-US" altLang="zh-CN" sz="2800" dirty="0" err="1">
                <a:solidFill>
                  <a:schemeClr val="hlink"/>
                </a:solidFill>
                <a:latin typeface="Times New Roman" pitchFamily="18" charset="0"/>
                <a:ea typeface="黑体" pitchFamily="2" charset="-122"/>
                <a:cs typeface="Times New Roman" pitchFamily="18" charset="0"/>
              </a:rPr>
              <a:t>Cyt</a:t>
            </a:r>
            <a:r>
              <a:rPr lang="en-US" altLang="zh-CN" sz="2800" dirty="0">
                <a:solidFill>
                  <a:schemeClr val="hlink"/>
                </a:solidFill>
                <a:latin typeface="Times New Roman" pitchFamily="18" charset="0"/>
                <a:ea typeface="黑体" pitchFamily="2" charset="-122"/>
                <a:cs typeface="Times New Roman" pitchFamily="18" charset="0"/>
              </a:rPr>
              <a:t> c</a:t>
            </a:r>
            <a:r>
              <a:rPr lang="en-US" altLang="zh-CN" sz="2800" baseline="-25000" dirty="0">
                <a:solidFill>
                  <a:schemeClr val="hlink"/>
                </a:solidFill>
                <a:latin typeface="Times New Roman" pitchFamily="18" charset="0"/>
                <a:ea typeface="黑体" pitchFamily="2" charset="-122"/>
                <a:cs typeface="Times New Roman" pitchFamily="18" charset="0"/>
              </a:rPr>
              <a:t>1 </a:t>
            </a:r>
            <a:r>
              <a:rPr lang="en-US" altLang="zh-CN" sz="2800" dirty="0">
                <a:solidFill>
                  <a:schemeClr val="hlink"/>
                </a:solidFill>
                <a:latin typeface="Times New Roman" pitchFamily="18" charset="0"/>
                <a:ea typeface="黑体" pitchFamily="2" charset="-122"/>
                <a:cs typeface="Times New Roman" pitchFamily="18" charset="0"/>
              </a:rPr>
              <a:t>→ </a:t>
            </a:r>
            <a:r>
              <a:rPr lang="en-US" altLang="zh-CN" sz="2800" dirty="0" err="1">
                <a:solidFill>
                  <a:schemeClr val="hlink"/>
                </a:solidFill>
                <a:latin typeface="Times New Roman" pitchFamily="18" charset="0"/>
                <a:ea typeface="黑体" pitchFamily="2" charset="-122"/>
                <a:cs typeface="Times New Roman" pitchFamily="18" charset="0"/>
              </a:rPr>
              <a:t>Cyt</a:t>
            </a:r>
            <a:r>
              <a:rPr lang="en-US" altLang="zh-CN" sz="2800" dirty="0">
                <a:solidFill>
                  <a:schemeClr val="hlink"/>
                </a:solidFill>
                <a:latin typeface="Times New Roman" pitchFamily="18" charset="0"/>
                <a:ea typeface="黑体" pitchFamily="2" charset="-122"/>
                <a:cs typeface="Times New Roman" pitchFamily="18" charset="0"/>
              </a:rPr>
              <a:t> c → </a:t>
            </a:r>
            <a:r>
              <a:rPr lang="en-US" altLang="zh-CN" sz="2800" dirty="0" err="1">
                <a:solidFill>
                  <a:schemeClr val="hlink"/>
                </a:solidFill>
                <a:latin typeface="Times New Roman" pitchFamily="18" charset="0"/>
                <a:ea typeface="黑体" pitchFamily="2" charset="-122"/>
                <a:cs typeface="Times New Roman" pitchFamily="18" charset="0"/>
              </a:rPr>
              <a:t>Cyt</a:t>
            </a:r>
            <a:r>
              <a:rPr lang="en-US" altLang="zh-CN" sz="2800" dirty="0">
                <a:solidFill>
                  <a:schemeClr val="hlink"/>
                </a:solidFill>
                <a:latin typeface="Times New Roman" pitchFamily="18" charset="0"/>
                <a:ea typeface="黑体" pitchFamily="2" charset="-122"/>
                <a:cs typeface="Times New Roman" pitchFamily="18" charset="0"/>
              </a:rPr>
              <a:t> aa</a:t>
            </a:r>
            <a:r>
              <a:rPr lang="en-US" altLang="zh-CN" sz="2800" baseline="-25000" dirty="0">
                <a:solidFill>
                  <a:schemeClr val="hlink"/>
                </a:solidFill>
                <a:latin typeface="Times New Roman" pitchFamily="18" charset="0"/>
                <a:ea typeface="黑体" pitchFamily="2" charset="-122"/>
                <a:cs typeface="Times New Roman" pitchFamily="18" charset="0"/>
              </a:rPr>
              <a:t>3</a:t>
            </a:r>
            <a:r>
              <a:rPr lang="en-US" altLang="zh-CN" sz="2800" dirty="0">
                <a:solidFill>
                  <a:schemeClr val="hlink"/>
                </a:solidFill>
                <a:latin typeface="Times New Roman" pitchFamily="18" charset="0"/>
                <a:ea typeface="黑体" pitchFamily="2" charset="-122"/>
                <a:cs typeface="Times New Roman" pitchFamily="18" charset="0"/>
              </a:rPr>
              <a:t> → O</a:t>
            </a:r>
            <a:r>
              <a:rPr lang="en-US" altLang="zh-CN" sz="2800" baseline="-25000" dirty="0">
                <a:solidFill>
                  <a:schemeClr val="hlink"/>
                </a:solidFill>
                <a:latin typeface="Times New Roman" pitchFamily="18" charset="0"/>
                <a:ea typeface="黑体" pitchFamily="2" charset="-122"/>
                <a:cs typeface="Times New Roman" pitchFamily="18" charset="0"/>
              </a:rPr>
              <a:t>2</a:t>
            </a:r>
            <a:r>
              <a:rPr lang="zh-CN" altLang="en-US" sz="2800" dirty="0">
                <a:latin typeface="Times New Roman" pitchFamily="18" charset="0"/>
                <a:ea typeface="黑体" pitchFamily="2" charset="-122"/>
                <a:cs typeface="Times New Roman" pitchFamily="18" charset="0"/>
              </a:rPr>
              <a:t> </a:t>
            </a:r>
          </a:p>
        </p:txBody>
      </p:sp>
      <p:sp>
        <p:nvSpPr>
          <p:cNvPr id="140291" name="Text Box 3"/>
          <p:cNvSpPr txBox="1">
            <a:spLocks noChangeArrowheads="1"/>
          </p:cNvSpPr>
          <p:nvPr/>
        </p:nvSpPr>
        <p:spPr bwMode="auto">
          <a:xfrm>
            <a:off x="3059832" y="5076850"/>
            <a:ext cx="2667000" cy="1160462"/>
          </a:xfrm>
          <a:prstGeom prst="rect">
            <a:avLst/>
          </a:prstGeom>
          <a:noFill/>
          <a:ln w="9525">
            <a:noFill/>
            <a:miter lim="800000"/>
            <a:headEnd/>
            <a:tailEnd/>
          </a:ln>
        </p:spPr>
        <p:txBody>
          <a:bodyPr>
            <a:spAutoFit/>
          </a:bodyPr>
          <a:lstStyle/>
          <a:p>
            <a:pPr>
              <a:spcBef>
                <a:spcPct val="50000"/>
              </a:spcBef>
            </a:pPr>
            <a:r>
              <a:rPr lang="en-US" altLang="zh-CN" sz="2800" dirty="0">
                <a:latin typeface="Times New Roman" pitchFamily="18" charset="0"/>
                <a:ea typeface="黑体" pitchFamily="2" charset="-122"/>
                <a:cs typeface="Times New Roman" pitchFamily="18" charset="0"/>
              </a:rPr>
              <a:t>Fe</a:t>
            </a:r>
            <a:r>
              <a:rPr lang="en-US" altLang="zh-CN" sz="2800" baseline="30000" dirty="0">
                <a:latin typeface="Times New Roman" pitchFamily="18" charset="0"/>
                <a:ea typeface="黑体" pitchFamily="2" charset="-122"/>
                <a:cs typeface="Times New Roman" pitchFamily="18" charset="0"/>
              </a:rPr>
              <a:t>2+ </a:t>
            </a:r>
            <a:r>
              <a:rPr lang="en-US" altLang="zh-CN" sz="2800" dirty="0">
                <a:latin typeface="Times New Roman" pitchFamily="18" charset="0"/>
                <a:ea typeface="黑体" pitchFamily="2" charset="-122"/>
                <a:cs typeface="Times New Roman" pitchFamily="18" charset="0"/>
                <a:sym typeface="Wingdings 3" pitchFamily="18" charset="2"/>
              </a:rPr>
              <a:t>→</a:t>
            </a:r>
            <a:r>
              <a:rPr lang="en-US" altLang="zh-CN" sz="2800" dirty="0">
                <a:latin typeface="Times New Roman" pitchFamily="18" charset="0"/>
                <a:ea typeface="黑体" pitchFamily="2" charset="-122"/>
                <a:cs typeface="Times New Roman" pitchFamily="18" charset="0"/>
              </a:rPr>
              <a:t> Fe</a:t>
            </a:r>
            <a:r>
              <a:rPr lang="en-US" altLang="zh-CN" sz="2800" baseline="30000" dirty="0">
                <a:latin typeface="Times New Roman" pitchFamily="18" charset="0"/>
                <a:ea typeface="黑体" pitchFamily="2" charset="-122"/>
                <a:cs typeface="Times New Roman" pitchFamily="18" charset="0"/>
              </a:rPr>
              <a:t>3+ </a:t>
            </a:r>
            <a:r>
              <a:rPr lang="en-US" altLang="zh-CN" sz="2800" dirty="0">
                <a:latin typeface="Times New Roman" pitchFamily="18" charset="0"/>
                <a:ea typeface="黑体" pitchFamily="2" charset="-122"/>
                <a:cs typeface="Times New Roman" pitchFamily="18" charset="0"/>
              </a:rPr>
              <a:t>+ e</a:t>
            </a:r>
          </a:p>
          <a:p>
            <a:pPr>
              <a:spcBef>
                <a:spcPct val="50000"/>
              </a:spcBef>
            </a:pPr>
            <a:r>
              <a:rPr lang="en-US" altLang="zh-CN" sz="2800" dirty="0">
                <a:latin typeface="Times New Roman" pitchFamily="18" charset="0"/>
                <a:ea typeface="黑体" pitchFamily="2" charset="-122"/>
                <a:cs typeface="Times New Roman" pitchFamily="18" charset="0"/>
              </a:rPr>
              <a:t>Cu</a:t>
            </a:r>
            <a:r>
              <a:rPr lang="en-US" altLang="zh-CN" sz="2800" baseline="30000" dirty="0">
                <a:latin typeface="Times New Roman" pitchFamily="18" charset="0"/>
                <a:ea typeface="黑体" pitchFamily="2" charset="-122"/>
                <a:cs typeface="Times New Roman" pitchFamily="18" charset="0"/>
              </a:rPr>
              <a:t>+ </a:t>
            </a:r>
            <a:r>
              <a:rPr lang="en-US" altLang="zh-CN" sz="2800" dirty="0">
                <a:latin typeface="Times New Roman" pitchFamily="18" charset="0"/>
                <a:ea typeface="黑体" pitchFamily="2" charset="-122"/>
                <a:cs typeface="Times New Roman" pitchFamily="18" charset="0"/>
                <a:sym typeface="Wingdings 3" pitchFamily="18" charset="2"/>
              </a:rPr>
              <a:t>→</a:t>
            </a:r>
            <a:r>
              <a:rPr lang="en-US" altLang="zh-CN" sz="2800" baseline="30000" dirty="0">
                <a:latin typeface="Times New Roman" pitchFamily="18" charset="0"/>
                <a:ea typeface="黑体" pitchFamily="2" charset="-122"/>
                <a:cs typeface="Times New Roman" pitchFamily="18" charset="0"/>
              </a:rPr>
              <a:t> </a:t>
            </a:r>
            <a:r>
              <a:rPr lang="en-US" altLang="zh-CN" sz="2800" dirty="0">
                <a:latin typeface="Times New Roman" pitchFamily="18" charset="0"/>
                <a:ea typeface="黑体" pitchFamily="2" charset="-122"/>
                <a:cs typeface="Times New Roman" pitchFamily="18" charset="0"/>
              </a:rPr>
              <a:t> Cu</a:t>
            </a:r>
            <a:r>
              <a:rPr lang="en-US" altLang="zh-CN" sz="2800" baseline="30000" dirty="0">
                <a:latin typeface="Times New Roman" pitchFamily="18" charset="0"/>
                <a:ea typeface="黑体" pitchFamily="2" charset="-122"/>
                <a:cs typeface="Times New Roman" pitchFamily="18" charset="0"/>
              </a:rPr>
              <a:t>2+ </a:t>
            </a:r>
            <a:r>
              <a:rPr lang="en-US" altLang="zh-CN" sz="2800" dirty="0">
                <a:latin typeface="Times New Roman" pitchFamily="18" charset="0"/>
                <a:ea typeface="黑体" pitchFamily="2" charset="-122"/>
                <a:cs typeface="Times New Roman" pitchFamily="18" charset="0"/>
              </a:rPr>
              <a:t>+ e</a:t>
            </a:r>
          </a:p>
        </p:txBody>
      </p:sp>
      <p:sp>
        <p:nvSpPr>
          <p:cNvPr id="140292" name="Text Box 4"/>
          <p:cNvSpPr txBox="1">
            <a:spLocks noChangeArrowheads="1"/>
          </p:cNvSpPr>
          <p:nvPr/>
        </p:nvSpPr>
        <p:spPr bwMode="auto">
          <a:xfrm>
            <a:off x="762000" y="3182162"/>
            <a:ext cx="8153400" cy="1831014"/>
          </a:xfrm>
          <a:prstGeom prst="rect">
            <a:avLst/>
          </a:prstGeom>
          <a:noFill/>
          <a:ln w="9525">
            <a:noFill/>
            <a:miter lim="800000"/>
            <a:headEnd/>
            <a:tailEnd/>
          </a:ln>
        </p:spPr>
        <p:txBody>
          <a:bodyPr>
            <a:spAutoFit/>
          </a:bodyPr>
          <a:lstStyle/>
          <a:p>
            <a:pPr>
              <a:lnSpc>
                <a:spcPct val="140000"/>
              </a:lnSpc>
              <a:spcBef>
                <a:spcPct val="50000"/>
              </a:spcBef>
            </a:pPr>
            <a:r>
              <a:rPr lang="en-US" altLang="zh-CN" sz="2800" dirty="0">
                <a:latin typeface="Times New Roman" pitchFamily="18" charset="0"/>
                <a:ea typeface="黑体" pitchFamily="2" charset="-122"/>
                <a:cs typeface="Times New Roman" pitchFamily="18" charset="0"/>
              </a:rPr>
              <a:t>      </a:t>
            </a:r>
            <a:r>
              <a:rPr lang="zh-CN" altLang="en-US" sz="2800" dirty="0">
                <a:latin typeface="Times New Roman" pitchFamily="18" charset="0"/>
                <a:ea typeface="黑体" pitchFamily="2" charset="-122"/>
                <a:cs typeface="Times New Roman" pitchFamily="18" charset="0"/>
              </a:rPr>
              <a:t>由于</a:t>
            </a:r>
            <a:r>
              <a:rPr lang="en-US" altLang="zh-CN" sz="2800" dirty="0" err="1">
                <a:latin typeface="Times New Roman" pitchFamily="18" charset="0"/>
                <a:ea typeface="黑体" pitchFamily="2" charset="-122"/>
                <a:cs typeface="Times New Roman" pitchFamily="18" charset="0"/>
              </a:rPr>
              <a:t>Cyt</a:t>
            </a:r>
            <a:r>
              <a:rPr lang="en-US" altLang="zh-CN" sz="2800" dirty="0">
                <a:latin typeface="Times New Roman" pitchFamily="18" charset="0"/>
                <a:ea typeface="黑体" pitchFamily="2" charset="-122"/>
                <a:cs typeface="Times New Roman" pitchFamily="18" charset="0"/>
              </a:rPr>
              <a:t> a</a:t>
            </a:r>
            <a:r>
              <a:rPr lang="zh-CN" altLang="en-US" sz="2800" dirty="0">
                <a:latin typeface="Times New Roman" pitchFamily="18" charset="0"/>
                <a:ea typeface="黑体" pitchFamily="2" charset="-122"/>
                <a:cs typeface="Times New Roman" pitchFamily="18" charset="0"/>
              </a:rPr>
              <a:t>和</a:t>
            </a:r>
            <a:r>
              <a:rPr lang="en-US" altLang="zh-CN" sz="2800" dirty="0" err="1">
                <a:latin typeface="Times New Roman" pitchFamily="18" charset="0"/>
                <a:ea typeface="黑体" pitchFamily="2" charset="-122"/>
                <a:cs typeface="Times New Roman" pitchFamily="18" charset="0"/>
              </a:rPr>
              <a:t>Cyt</a:t>
            </a:r>
            <a:r>
              <a:rPr lang="en-US" altLang="zh-CN" sz="2800" dirty="0">
                <a:latin typeface="Times New Roman" pitchFamily="18" charset="0"/>
                <a:ea typeface="黑体" pitchFamily="2" charset="-122"/>
                <a:cs typeface="Times New Roman" pitchFamily="18" charset="0"/>
              </a:rPr>
              <a:t> a</a:t>
            </a:r>
            <a:r>
              <a:rPr lang="en-US" altLang="zh-CN" sz="2800" baseline="-25000" dirty="0">
                <a:latin typeface="Times New Roman" pitchFamily="18" charset="0"/>
                <a:ea typeface="黑体" pitchFamily="2" charset="-122"/>
                <a:cs typeface="Times New Roman" pitchFamily="18" charset="0"/>
              </a:rPr>
              <a:t>3</a:t>
            </a:r>
            <a:r>
              <a:rPr lang="zh-CN" altLang="en-US" sz="2800" dirty="0">
                <a:latin typeface="Times New Roman" pitchFamily="18" charset="0"/>
                <a:ea typeface="黑体" pitchFamily="2" charset="-122"/>
                <a:cs typeface="Times New Roman" pitchFamily="18" charset="0"/>
              </a:rPr>
              <a:t>结合紧密很难分开，故将他们合称为</a:t>
            </a:r>
            <a:r>
              <a:rPr lang="en-US" altLang="zh-CN" sz="2800" dirty="0" err="1">
                <a:latin typeface="Times New Roman" pitchFamily="18" charset="0"/>
                <a:ea typeface="黑体" pitchFamily="2" charset="-122"/>
                <a:cs typeface="Times New Roman" pitchFamily="18" charset="0"/>
              </a:rPr>
              <a:t>Cyt</a:t>
            </a:r>
            <a:r>
              <a:rPr lang="en-US" altLang="zh-CN" sz="2800" dirty="0">
                <a:latin typeface="Times New Roman" pitchFamily="18" charset="0"/>
                <a:ea typeface="黑体" pitchFamily="2" charset="-122"/>
                <a:cs typeface="Times New Roman" pitchFamily="18" charset="0"/>
              </a:rPr>
              <a:t> aa</a:t>
            </a:r>
            <a:r>
              <a:rPr lang="en-US" altLang="zh-CN" sz="2800" baseline="-25000" dirty="0">
                <a:latin typeface="Times New Roman" pitchFamily="18" charset="0"/>
                <a:ea typeface="黑体" pitchFamily="2" charset="-122"/>
                <a:cs typeface="Times New Roman" pitchFamily="18" charset="0"/>
              </a:rPr>
              <a:t>3</a:t>
            </a:r>
            <a:r>
              <a:rPr lang="zh-CN" altLang="en-US" sz="2800" dirty="0">
                <a:latin typeface="Times New Roman" pitchFamily="18" charset="0"/>
                <a:ea typeface="黑体" pitchFamily="2" charset="-122"/>
                <a:cs typeface="Times New Roman" pitchFamily="18" charset="0"/>
              </a:rPr>
              <a:t>。 </a:t>
            </a:r>
            <a:r>
              <a:rPr lang="en-US" altLang="zh-CN" sz="2800" dirty="0" err="1">
                <a:latin typeface="Times New Roman" pitchFamily="18" charset="0"/>
                <a:ea typeface="黑体" pitchFamily="2" charset="-122"/>
                <a:cs typeface="Times New Roman" pitchFamily="18" charset="0"/>
              </a:rPr>
              <a:t>Cyt</a:t>
            </a:r>
            <a:r>
              <a:rPr lang="en-US" altLang="zh-CN" sz="2800" dirty="0">
                <a:latin typeface="Times New Roman" pitchFamily="18" charset="0"/>
                <a:ea typeface="黑体" pitchFamily="2" charset="-122"/>
                <a:cs typeface="Times New Roman" pitchFamily="18" charset="0"/>
              </a:rPr>
              <a:t> aa</a:t>
            </a:r>
            <a:r>
              <a:rPr lang="en-US" altLang="zh-CN" sz="2800" baseline="-25000" dirty="0">
                <a:latin typeface="Times New Roman" pitchFamily="18" charset="0"/>
                <a:ea typeface="黑体" pitchFamily="2" charset="-122"/>
                <a:cs typeface="Times New Roman" pitchFamily="18" charset="0"/>
              </a:rPr>
              <a:t>3</a:t>
            </a:r>
            <a:r>
              <a:rPr lang="zh-CN" altLang="en-US" sz="2800" dirty="0">
                <a:latin typeface="Times New Roman" pitchFamily="18" charset="0"/>
                <a:ea typeface="黑体" pitchFamily="2" charset="-122"/>
                <a:cs typeface="Times New Roman" pitchFamily="18" charset="0"/>
              </a:rPr>
              <a:t>中除了有两个血红素辅基外，还有铜离子可进行传递电子的反应。</a:t>
            </a:r>
            <a:endParaRPr lang="zh-CN" altLang="en-US" sz="2800" baseline="-25000" dirty="0">
              <a:latin typeface="Times New Roman" pitchFamily="18" charset="0"/>
              <a:ea typeface="黑体" pitchFamily="2" charset="-122"/>
              <a:cs typeface="Times New Roman" pitchFamily="18" charset="0"/>
            </a:endParaRPr>
          </a:p>
        </p:txBody>
      </p:sp>
      <p:sp>
        <p:nvSpPr>
          <p:cNvPr id="44037" name="灯片编号占位符 4"/>
          <p:cNvSpPr>
            <a:spLocks noGrp="1"/>
          </p:cNvSpPr>
          <p:nvPr>
            <p:ph type="sldNum" sz="quarter" idx="12"/>
          </p:nvPr>
        </p:nvSpPr>
        <p:spPr>
          <a:noFill/>
        </p:spPr>
        <p:txBody>
          <a:bodyPr/>
          <a:lstStyle/>
          <a:p>
            <a:fld id="{CE1D9D1A-7594-4B6F-BD6A-F5D58677EC31}" type="slidenum">
              <a:rPr lang="en-US" altLang="zh-CN" smtClean="0">
                <a:ea typeface="宋体" charset="-122"/>
              </a:rPr>
              <a:pPr/>
              <a:t>19</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wipe(up)">
                                      <p:cBhvr>
                                        <p:cTn id="7" dur="500"/>
                                        <p:tgtEl>
                                          <p:spTgt spid="1402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0291"/>
                                        </p:tgtEl>
                                        <p:attrNameLst>
                                          <p:attrName>style.visibility</p:attrName>
                                        </p:attrNameLst>
                                      </p:cBhvr>
                                      <p:to>
                                        <p:strVal val="visible"/>
                                      </p:to>
                                    </p:set>
                                    <p:animEffect transition="in" filter="dissolve">
                                      <p:cBhvr>
                                        <p:cTn id="12" dur="500"/>
                                        <p:tgtEl>
                                          <p:spTgt spid="140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autoUpdateAnimBg="0"/>
      <p:bldP spid="14029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755577" y="1268760"/>
            <a:ext cx="7704855" cy="1303818"/>
          </a:xfrm>
          <a:prstGeom prst="rect">
            <a:avLst/>
          </a:prstGeom>
          <a:noFill/>
          <a:ln w="9525">
            <a:noFill/>
            <a:miter lim="800000"/>
            <a:headEnd/>
            <a:tailEnd/>
          </a:ln>
        </p:spPr>
        <p:txBody>
          <a:bodyPr wrap="square">
            <a:spAutoFit/>
          </a:bodyPr>
          <a:lstStyle/>
          <a:p>
            <a:pPr indent="714375" algn="just">
              <a:lnSpc>
                <a:spcPct val="130000"/>
              </a:lnSpc>
            </a:pPr>
            <a:r>
              <a:rPr lang="zh-CN" altLang="en-US" sz="3200" dirty="0">
                <a:latin typeface="Times New Roman" pitchFamily="18" charset="0"/>
                <a:ea typeface="黑体" pitchFamily="2" charset="-122"/>
                <a:cs typeface="Times New Roman" pitchFamily="18" charset="0"/>
              </a:rPr>
              <a:t>化学物质在生物体内进行的氧化过程称为</a:t>
            </a:r>
            <a:r>
              <a:rPr lang="zh-CN" altLang="en-US" sz="3200" u="sng" dirty="0">
                <a:solidFill>
                  <a:srgbClr val="FF0066"/>
                </a:solidFill>
                <a:latin typeface="Times New Roman" pitchFamily="18" charset="0"/>
                <a:ea typeface="黑体" pitchFamily="2" charset="-122"/>
                <a:cs typeface="Times New Roman" pitchFamily="18" charset="0"/>
              </a:rPr>
              <a:t>生物氧化</a:t>
            </a:r>
            <a:r>
              <a:rPr lang="en-US" altLang="zh-CN" sz="3200" u="sng" dirty="0">
                <a:solidFill>
                  <a:srgbClr val="FF0066"/>
                </a:solidFill>
                <a:latin typeface="Times New Roman" pitchFamily="18" charset="0"/>
                <a:ea typeface="黑体" pitchFamily="2" charset="-122"/>
                <a:cs typeface="Times New Roman" pitchFamily="18" charset="0"/>
              </a:rPr>
              <a:t>(biological oxidation)</a:t>
            </a:r>
            <a:r>
              <a:rPr lang="zh-CN" altLang="en-US" sz="3200" u="sng" dirty="0">
                <a:solidFill>
                  <a:srgbClr val="FF0066"/>
                </a:solidFill>
                <a:latin typeface="Times New Roman" pitchFamily="18" charset="0"/>
                <a:ea typeface="黑体" pitchFamily="2" charset="-122"/>
                <a:cs typeface="Times New Roman" pitchFamily="18" charset="0"/>
              </a:rPr>
              <a:t>。</a:t>
            </a:r>
            <a:endParaRPr lang="zh-CN" altLang="en-US" sz="3200" dirty="0">
              <a:latin typeface="Times New Roman" pitchFamily="18" charset="0"/>
              <a:ea typeface="黑体" pitchFamily="2" charset="-122"/>
              <a:cs typeface="Times New Roman" pitchFamily="18" charset="0"/>
            </a:endParaRPr>
          </a:p>
        </p:txBody>
      </p:sp>
      <p:sp>
        <p:nvSpPr>
          <p:cNvPr id="21518" name="Text Box 30"/>
          <p:cNvSpPr>
            <a:spLocks noGrp="1" noChangeArrowheads="1"/>
          </p:cNvSpPr>
          <p:nvPr>
            <p:ph type="title"/>
          </p:nvPr>
        </p:nvSpPr>
        <p:spPr>
          <a:xfrm>
            <a:off x="2497237" y="502568"/>
            <a:ext cx="4090987" cy="838200"/>
          </a:xfrm>
          <a:noFill/>
        </p:spPr>
        <p:txBody>
          <a:bodyPr anchor="ctr"/>
          <a:lstStyle/>
          <a:p>
            <a:pPr marL="268288" indent="-268288" eaLnBrk="1" hangingPunct="1">
              <a:buClr>
                <a:schemeClr val="tx2"/>
              </a:buClr>
              <a:buSzPct val="70000"/>
              <a:buFont typeface="Wingdings" pitchFamily="2" charset="2"/>
              <a:buChar char="u"/>
            </a:pPr>
            <a:r>
              <a:rPr lang="en-US" altLang="zh-CN" sz="3400" dirty="0">
                <a:solidFill>
                  <a:schemeClr val="tx1"/>
                </a:solidFill>
                <a:latin typeface="楷体_GB2312" pitchFamily="49" charset="-122"/>
                <a:ea typeface="楷体_GB2312" pitchFamily="49" charset="-122"/>
              </a:rPr>
              <a:t> </a:t>
            </a:r>
            <a:r>
              <a:rPr lang="zh-CN" altLang="en-US" sz="3400" dirty="0">
                <a:latin typeface="黑体" pitchFamily="2" charset="-122"/>
                <a:ea typeface="黑体" pitchFamily="2" charset="-122"/>
              </a:rPr>
              <a:t>生物氧化的概念</a:t>
            </a:r>
            <a:r>
              <a:rPr lang="zh-CN" altLang="en-US" sz="3400" dirty="0">
                <a:solidFill>
                  <a:schemeClr val="tx1"/>
                </a:solidFill>
                <a:latin typeface="楷体_GB2312" pitchFamily="49" charset="-122"/>
                <a:ea typeface="楷体_GB2312" pitchFamily="49" charset="-122"/>
              </a:rPr>
              <a:t> </a:t>
            </a:r>
          </a:p>
        </p:txBody>
      </p:sp>
      <p:sp>
        <p:nvSpPr>
          <p:cNvPr id="21522" name="灯片编号占位符 26"/>
          <p:cNvSpPr>
            <a:spLocks noGrp="1"/>
          </p:cNvSpPr>
          <p:nvPr>
            <p:ph type="sldNum" sz="quarter" idx="12"/>
          </p:nvPr>
        </p:nvSpPr>
        <p:spPr>
          <a:noFill/>
        </p:spPr>
        <p:txBody>
          <a:bodyPr/>
          <a:lstStyle/>
          <a:p>
            <a:fld id="{A1FF09CC-AA51-4CD5-A9C7-416C70631F67}" type="slidenum">
              <a:rPr lang="en-US" altLang="zh-CN" smtClean="0">
                <a:ea typeface="宋体" charset="-122"/>
              </a:rPr>
              <a:pPr/>
              <a:t>2</a:t>
            </a:fld>
            <a:endParaRPr lang="en-US" altLang="zh-CN">
              <a:ea typeface="宋体" charset="-122"/>
            </a:endParaRPr>
          </a:p>
        </p:txBody>
      </p:sp>
      <p:sp>
        <p:nvSpPr>
          <p:cNvPr id="5" name="文本框 4">
            <a:extLst>
              <a:ext uri="{FF2B5EF4-FFF2-40B4-BE49-F238E27FC236}">
                <a16:creationId xmlns:a16="http://schemas.microsoft.com/office/drawing/2014/main" id="{0ED78B1E-4259-4F4A-A342-952EFE03210E}"/>
              </a:ext>
            </a:extLst>
          </p:cNvPr>
          <p:cNvSpPr txBox="1"/>
          <p:nvPr/>
        </p:nvSpPr>
        <p:spPr>
          <a:xfrm>
            <a:off x="1187624" y="3789561"/>
            <a:ext cx="936104" cy="575543"/>
          </a:xfrm>
          <a:prstGeom prst="rect">
            <a:avLst/>
          </a:prstGeom>
          <a:noFill/>
        </p:spPr>
        <p:txBody>
          <a:bodyPr wrap="square" rtlCol="0">
            <a:spAutoFit/>
          </a:bodyPr>
          <a:lstStyle/>
          <a:p>
            <a:r>
              <a:rPr lang="zh-CN" altLang="en-US" sz="2800" dirty="0">
                <a:latin typeface="黑体" panose="02010609060101010101" pitchFamily="49" charset="-122"/>
                <a:ea typeface="黑体" panose="02010609060101010101" pitchFamily="49" charset="-122"/>
              </a:rPr>
              <a:t>分类</a:t>
            </a:r>
          </a:p>
        </p:txBody>
      </p:sp>
      <p:sp>
        <p:nvSpPr>
          <p:cNvPr id="6" name="左大括号 5">
            <a:extLst>
              <a:ext uri="{FF2B5EF4-FFF2-40B4-BE49-F238E27FC236}">
                <a16:creationId xmlns:a16="http://schemas.microsoft.com/office/drawing/2014/main" id="{0B6CB636-325A-4500-BA21-CCB2790FF39B}"/>
              </a:ext>
            </a:extLst>
          </p:cNvPr>
          <p:cNvSpPr/>
          <p:nvPr/>
        </p:nvSpPr>
        <p:spPr bwMode="auto">
          <a:xfrm>
            <a:off x="2195735" y="3094529"/>
            <a:ext cx="445517" cy="2016224"/>
          </a:xfrm>
          <a:prstGeom prst="leftBrace">
            <a:avLst>
              <a:gd name="adj1" fmla="val 56223"/>
              <a:gd name="adj2" fmla="val 48387"/>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
        <p:nvSpPr>
          <p:cNvPr id="7" name="文本框 6">
            <a:extLst>
              <a:ext uri="{FF2B5EF4-FFF2-40B4-BE49-F238E27FC236}">
                <a16:creationId xmlns:a16="http://schemas.microsoft.com/office/drawing/2014/main" id="{C67615C7-DC26-4DE2-B1BB-4637D8795FD4}"/>
              </a:ext>
            </a:extLst>
          </p:cNvPr>
          <p:cNvSpPr txBox="1"/>
          <p:nvPr/>
        </p:nvSpPr>
        <p:spPr>
          <a:xfrm>
            <a:off x="2699792" y="2806497"/>
            <a:ext cx="4752528" cy="523220"/>
          </a:xfrm>
          <a:prstGeom prst="rect">
            <a:avLst/>
          </a:prstGeom>
          <a:noFill/>
        </p:spPr>
        <p:txBody>
          <a:bodyPr wrap="square" rtlCol="0">
            <a:spAutoFit/>
          </a:bodyPr>
          <a:lstStyle/>
          <a:p>
            <a:r>
              <a:rPr lang="zh-CN" altLang="en-US" sz="2800" dirty="0">
                <a:latin typeface="黑体" panose="02010609060101010101" pitchFamily="49" charset="-122"/>
                <a:ea typeface="黑体" panose="02010609060101010101" pitchFamily="49" charset="-122"/>
              </a:rPr>
              <a:t>线粒体氧化体系</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主要</a:t>
            </a:r>
          </a:p>
        </p:txBody>
      </p:sp>
      <p:sp>
        <p:nvSpPr>
          <p:cNvPr id="31" name="文本框 30">
            <a:extLst>
              <a:ext uri="{FF2B5EF4-FFF2-40B4-BE49-F238E27FC236}">
                <a16:creationId xmlns:a16="http://schemas.microsoft.com/office/drawing/2014/main" id="{231455A5-5DEA-4CAE-BF3B-08AC554F0FBD}"/>
              </a:ext>
            </a:extLst>
          </p:cNvPr>
          <p:cNvSpPr txBox="1"/>
          <p:nvPr/>
        </p:nvSpPr>
        <p:spPr>
          <a:xfrm>
            <a:off x="2699792" y="4822721"/>
            <a:ext cx="5544616" cy="523220"/>
          </a:xfrm>
          <a:prstGeom prst="rect">
            <a:avLst/>
          </a:prstGeom>
          <a:noFill/>
        </p:spPr>
        <p:txBody>
          <a:bodyPr wrap="square" rtlCol="0">
            <a:spAutoFit/>
          </a:bodyPr>
          <a:lstStyle/>
          <a:p>
            <a:r>
              <a:rPr lang="zh-CN" altLang="en-US" sz="2800" dirty="0">
                <a:latin typeface="黑体" panose="02010609060101010101" pitchFamily="49" charset="-122"/>
                <a:ea typeface="黑体" panose="02010609060101010101" pitchFamily="49" charset="-122"/>
              </a:rPr>
              <a:t>其他氧化体系：胞质、微粒体等</a:t>
            </a:r>
          </a:p>
        </p:txBody>
      </p:sp>
      <p:sp>
        <p:nvSpPr>
          <p:cNvPr id="32" name="文本框 31">
            <a:extLst>
              <a:ext uri="{FF2B5EF4-FFF2-40B4-BE49-F238E27FC236}">
                <a16:creationId xmlns:a16="http://schemas.microsoft.com/office/drawing/2014/main" id="{4E6B1878-D527-4E34-A898-A7E7C31B093D}"/>
              </a:ext>
            </a:extLst>
          </p:cNvPr>
          <p:cNvSpPr txBox="1"/>
          <p:nvPr/>
        </p:nvSpPr>
        <p:spPr>
          <a:xfrm>
            <a:off x="2852192" y="3331761"/>
            <a:ext cx="4312096" cy="1384995"/>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消耗</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O</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2</a:t>
            </a:r>
          </a:p>
          <a:p>
            <a:pPr marL="457200" indent="-457200">
              <a:buClr>
                <a:srgbClr val="FF0000"/>
              </a:buClr>
              <a:buFont typeface="Wingdings" panose="05000000000000000000" pitchFamily="2" charset="2"/>
              <a:buChar char="Ø"/>
            </a:pP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产生</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CO</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H</a:t>
            </a:r>
            <a:r>
              <a:rPr lang="en-US" altLang="zh-CN" sz="2800" baseline="-250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O</a:t>
            </a:r>
          </a:p>
          <a:p>
            <a:pPr marL="457200" indent="-457200">
              <a:buClr>
                <a:srgbClr val="FF0000"/>
              </a:buClr>
              <a:buFont typeface="Wingdings" panose="05000000000000000000" pitchFamily="2" charset="2"/>
              <a:buChar char="Ø"/>
            </a:pP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产生能量（</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ATP</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33" name="文本框 32">
            <a:extLst>
              <a:ext uri="{FF2B5EF4-FFF2-40B4-BE49-F238E27FC236}">
                <a16:creationId xmlns:a16="http://schemas.microsoft.com/office/drawing/2014/main" id="{D2591C56-F082-4FCC-9D54-C9799E2DC42C}"/>
              </a:ext>
            </a:extLst>
          </p:cNvPr>
          <p:cNvSpPr txBox="1"/>
          <p:nvPr/>
        </p:nvSpPr>
        <p:spPr>
          <a:xfrm>
            <a:off x="2843808" y="5398581"/>
            <a:ext cx="5747172" cy="867371"/>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对底物进行氧化修饰、转化</a:t>
            </a:r>
            <a:endParaRPr lang="en-US" altLang="zh-CN" sz="2800" dirty="0">
              <a:latin typeface="Times New Roman" panose="02020603050405020304" pitchFamily="18" charset="0"/>
              <a:ea typeface="黑体" panose="02010609060101010101" pitchFamily="49" charset="-122"/>
              <a:cs typeface="Times New Roman" panose="02020603050405020304" pitchFamily="18" charset="0"/>
            </a:endParaRPr>
          </a:p>
          <a:p>
            <a:pPr marL="457200" indent="-457200">
              <a:buClr>
                <a:srgbClr val="FF0000"/>
              </a:buClr>
              <a:buFont typeface="Wingdings" panose="05000000000000000000" pitchFamily="2" charset="2"/>
              <a:buChar char="Ø"/>
            </a:pP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不产生能量</a:t>
            </a:r>
          </a:p>
        </p:txBody>
      </p:sp>
      <p:cxnSp>
        <p:nvCxnSpPr>
          <p:cNvPr id="3" name="直接连接符 2">
            <a:extLst>
              <a:ext uri="{FF2B5EF4-FFF2-40B4-BE49-F238E27FC236}">
                <a16:creationId xmlns:a16="http://schemas.microsoft.com/office/drawing/2014/main" id="{1190BFB1-13E6-443F-8A72-6DD07E56B6D3}"/>
              </a:ext>
            </a:extLst>
          </p:cNvPr>
          <p:cNvCxnSpPr/>
          <p:nvPr/>
        </p:nvCxnSpPr>
        <p:spPr bwMode="auto">
          <a:xfrm>
            <a:off x="3347864" y="4716756"/>
            <a:ext cx="2664296" cy="0"/>
          </a:xfrm>
          <a:prstGeom prst="line">
            <a:avLst/>
          </a:prstGeom>
          <a:solidFill>
            <a:schemeClr val="accent1"/>
          </a:solidFill>
          <a:ln w="57150" cap="flat" cmpd="sng" algn="ctr">
            <a:solidFill>
              <a:srgbClr val="FF0000"/>
            </a:solidFill>
            <a:prstDash val="solid"/>
            <a:miter lim="800000"/>
            <a:headEnd type="none" w="med" len="med"/>
            <a:tailEnd type="none" w="med" len="med"/>
          </a:ln>
          <a:effec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wipe(up)">
                                      <p:cBhvr>
                                        <p:cTn id="7" dur="500"/>
                                        <p:tgtEl>
                                          <p:spTgt spid="1515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1000"/>
                                        <p:tgtEl>
                                          <p:spTgt spid="7"/>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dissolve">
                                      <p:cBhvr>
                                        <p:cTn id="24" dur="10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wipe(up)">
                                      <p:cBhvr>
                                        <p:cTn id="29" dur="750"/>
                                        <p:tgtEl>
                                          <p:spTgt spid="32">
                                            <p:txEl>
                                              <p:pRg st="0" end="0"/>
                                            </p:txEl>
                                          </p:spTgt>
                                        </p:tgtEl>
                                      </p:cBhvr>
                                    </p:animEffect>
                                  </p:childTnLst>
                                </p:cTn>
                              </p:par>
                            </p:childTnLst>
                          </p:cTn>
                        </p:par>
                        <p:par>
                          <p:cTn id="30" fill="hold">
                            <p:stCondLst>
                              <p:cond delay="750"/>
                            </p:stCondLst>
                            <p:childTnLst>
                              <p:par>
                                <p:cTn id="31" presetID="22" presetClass="entr" presetSubtype="1" fill="hold" grpId="0" nodeType="afterEffect">
                                  <p:stCondLst>
                                    <p:cond delay="0"/>
                                  </p:stCondLst>
                                  <p:childTnLst>
                                    <p:set>
                                      <p:cBhvr>
                                        <p:cTn id="32" dur="1" fill="hold">
                                          <p:stCondLst>
                                            <p:cond delay="0"/>
                                          </p:stCondLst>
                                        </p:cTn>
                                        <p:tgtEl>
                                          <p:spTgt spid="32">
                                            <p:txEl>
                                              <p:pRg st="1" end="1"/>
                                            </p:txEl>
                                          </p:spTgt>
                                        </p:tgtEl>
                                        <p:attrNameLst>
                                          <p:attrName>style.visibility</p:attrName>
                                        </p:attrNameLst>
                                      </p:cBhvr>
                                      <p:to>
                                        <p:strVal val="visible"/>
                                      </p:to>
                                    </p:set>
                                    <p:animEffect transition="in" filter="wipe(up)">
                                      <p:cBhvr>
                                        <p:cTn id="33" dur="750"/>
                                        <p:tgtEl>
                                          <p:spTgt spid="32">
                                            <p:txEl>
                                              <p:pRg st="1" end="1"/>
                                            </p:txEl>
                                          </p:spTgt>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32">
                                            <p:txEl>
                                              <p:pRg st="2" end="2"/>
                                            </p:txEl>
                                          </p:spTgt>
                                        </p:tgtEl>
                                        <p:attrNameLst>
                                          <p:attrName>style.visibility</p:attrName>
                                        </p:attrNameLst>
                                      </p:cBhvr>
                                      <p:to>
                                        <p:strVal val="visible"/>
                                      </p:to>
                                    </p:set>
                                    <p:animEffect transition="in" filter="wipe(up)">
                                      <p:cBhvr>
                                        <p:cTn id="37" dur="750"/>
                                        <p:tgtEl>
                                          <p:spTgt spid="32">
                                            <p:txEl>
                                              <p:pRg st="2" end="2"/>
                                            </p:txEl>
                                          </p:spTgt>
                                        </p:tgtEl>
                                      </p:cBhvr>
                                    </p:animEffect>
                                  </p:childTnLst>
                                </p:cTn>
                              </p:par>
                            </p:childTnLst>
                          </p:cTn>
                        </p:par>
                        <p:par>
                          <p:cTn id="38" fill="hold">
                            <p:stCondLst>
                              <p:cond delay="2250"/>
                            </p:stCondLst>
                            <p:childTnLst>
                              <p:par>
                                <p:cTn id="39" presetID="22" presetClass="entr" presetSubtype="8" fill="hold" nodeType="afterEffect">
                                  <p:stCondLst>
                                    <p:cond delay="100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utoUpdateAnimBg="0"/>
      <p:bldP spid="5" grpId="1"/>
      <p:bldP spid="6" grpId="0" animBg="1"/>
      <p:bldP spid="7" grpId="0"/>
      <p:bldP spid="31" grpId="0"/>
      <p:bldP spid="32" grpId="0" uiExpand="1" build="p"/>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683568" y="1031329"/>
            <a:ext cx="7772400" cy="525463"/>
          </a:xfrm>
          <a:prstGeom prst="rect">
            <a:avLst/>
          </a:prstGeom>
          <a:noFill/>
          <a:ln w="9525">
            <a:noFill/>
            <a:miter lim="800000"/>
            <a:headEnd/>
            <a:tailEnd/>
          </a:ln>
        </p:spPr>
        <p:txBody>
          <a:bodyPr lIns="92075" tIns="46038" rIns="92075" bIns="46038" anchor="ctr"/>
          <a:lstStyle/>
          <a:p>
            <a:pPr algn="ctr" eaLnBrk="0" hangingPunct="0"/>
            <a:r>
              <a:rPr lang="zh-CN" altLang="en-US" sz="3600" dirty="0">
                <a:solidFill>
                  <a:schemeClr val="tx2"/>
                </a:solidFill>
                <a:latin typeface="黑体" pitchFamily="49" charset="-122"/>
                <a:ea typeface="黑体" pitchFamily="49" charset="-122"/>
              </a:rPr>
              <a:t>二、呼吸链的组成</a:t>
            </a:r>
          </a:p>
        </p:txBody>
      </p:sp>
      <p:pic>
        <p:nvPicPr>
          <p:cNvPr id="96261" name="Picture 5"/>
          <p:cNvPicPr>
            <a:picLocks noChangeAspect="1" noChangeArrowheads="1"/>
          </p:cNvPicPr>
          <p:nvPr/>
        </p:nvPicPr>
        <p:blipFill>
          <a:blip r:embed="rId2" cstate="print"/>
          <a:srcRect t="1923"/>
          <a:stretch>
            <a:fillRect/>
          </a:stretch>
        </p:blipFill>
        <p:spPr bwMode="auto">
          <a:xfrm>
            <a:off x="35496" y="1844824"/>
            <a:ext cx="9036496" cy="3672408"/>
          </a:xfrm>
          <a:prstGeom prst="rect">
            <a:avLst/>
          </a:prstGeom>
          <a:noFill/>
          <a:effectLst>
            <a:outerShdw dist="107763" dir="18900000" algn="ctr" rotWithShape="0">
              <a:srgbClr val="808080"/>
            </a:outerShdw>
          </a:effectLst>
        </p:spPr>
      </p:pic>
      <p:sp>
        <p:nvSpPr>
          <p:cNvPr id="6" name="灯片编号占位符 5"/>
          <p:cNvSpPr>
            <a:spLocks noGrp="1"/>
          </p:cNvSpPr>
          <p:nvPr>
            <p:ph type="sldNum" sz="quarter" idx="12"/>
          </p:nvPr>
        </p:nvSpPr>
        <p:spPr/>
        <p:txBody>
          <a:bodyPr/>
          <a:lstStyle/>
          <a:p>
            <a:pPr>
              <a:defRPr/>
            </a:pPr>
            <a:fld id="{2CE99114-C155-4C8F-961B-77FF3A6CED96}" type="slidenum">
              <a:rPr lang="en-US" altLang="zh-CN" smtClean="0"/>
              <a:pPr>
                <a:defRPr/>
              </a:pPr>
              <a:t>20</a:t>
            </a:fld>
            <a:endParaRPr lang="en-US" altLang="zh-CN"/>
          </a:p>
        </p:txBody>
      </p:sp>
      <p:sp>
        <p:nvSpPr>
          <p:cNvPr id="7" name="Rectangle 4"/>
          <p:cNvSpPr>
            <a:spLocks noChangeArrowheads="1"/>
          </p:cNvSpPr>
          <p:nvPr/>
        </p:nvSpPr>
        <p:spPr bwMode="auto">
          <a:xfrm>
            <a:off x="683568" y="5639841"/>
            <a:ext cx="7772400" cy="525463"/>
          </a:xfrm>
          <a:prstGeom prst="rect">
            <a:avLst/>
          </a:prstGeom>
          <a:noFill/>
          <a:ln w="9525">
            <a:noFill/>
            <a:miter lim="800000"/>
            <a:headEnd/>
            <a:tailEnd/>
          </a:ln>
        </p:spPr>
        <p:txBody>
          <a:bodyPr lIns="92075" tIns="46038" rIns="92075" bIns="46038" anchor="ctr"/>
          <a:lstStyle/>
          <a:p>
            <a:pPr algn="ctr" eaLnBrk="0" hangingPunct="0"/>
            <a:r>
              <a:rPr lang="zh-CN" altLang="en-US" sz="3200" dirty="0">
                <a:latin typeface="黑体" pitchFamily="49" charset="-122"/>
                <a:ea typeface="黑体" pitchFamily="49" charset="-122"/>
              </a:rPr>
              <a:t>线粒体内膜上呼吸链各复合体的示意图</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6261"/>
                                        </p:tgtEl>
                                        <p:attrNameLst>
                                          <p:attrName>style.visibility</p:attrName>
                                        </p:attrNameLst>
                                      </p:cBhvr>
                                      <p:to>
                                        <p:strVal val="visible"/>
                                      </p:to>
                                    </p:set>
                                    <p:animEffect transition="in" filter="slide(fromBottom)">
                                      <p:cBhvr>
                                        <p:cTn id="7" dur="1000"/>
                                        <p:tgtEl>
                                          <p:spTgt spid="96261"/>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9119A9-881E-42CB-9761-F0EEED9511DD}"/>
              </a:ext>
            </a:extLst>
          </p:cNvPr>
          <p:cNvSpPr>
            <a:spLocks noGrp="1"/>
          </p:cNvSpPr>
          <p:nvPr>
            <p:ph type="title"/>
          </p:nvPr>
        </p:nvSpPr>
        <p:spPr>
          <a:xfrm>
            <a:off x="971600" y="1085990"/>
            <a:ext cx="7793037" cy="688554"/>
          </a:xfrm>
        </p:spPr>
        <p:txBody>
          <a:bodyPr/>
          <a:lstStyle/>
          <a:p>
            <a:r>
              <a:rPr lang="zh-CN" altLang="en-US" dirty="0"/>
              <a:t>什么是呼吸链</a:t>
            </a:r>
            <a:r>
              <a:rPr lang="en-US" altLang="zh-CN" dirty="0">
                <a:latin typeface="Times New Roman" panose="02020603050405020304" pitchFamily="18" charset="0"/>
                <a:cs typeface="Times New Roman" panose="02020603050405020304" pitchFamily="18" charset="0"/>
              </a:rPr>
              <a:t>(respiratory chain)</a:t>
            </a:r>
            <a:r>
              <a:rPr lang="zh-CN" altLang="en-US" dirty="0"/>
              <a:t>？</a:t>
            </a:r>
          </a:p>
        </p:txBody>
      </p:sp>
      <p:sp>
        <p:nvSpPr>
          <p:cNvPr id="3" name="灯片编号占位符 2">
            <a:extLst>
              <a:ext uri="{FF2B5EF4-FFF2-40B4-BE49-F238E27FC236}">
                <a16:creationId xmlns:a16="http://schemas.microsoft.com/office/drawing/2014/main" id="{9B5D3D67-EAE8-4D86-B760-B206C87C947A}"/>
              </a:ext>
            </a:extLst>
          </p:cNvPr>
          <p:cNvSpPr>
            <a:spLocks noGrp="1"/>
          </p:cNvSpPr>
          <p:nvPr>
            <p:ph type="sldNum" sz="quarter" idx="12"/>
          </p:nvPr>
        </p:nvSpPr>
        <p:spPr/>
        <p:txBody>
          <a:bodyPr/>
          <a:lstStyle/>
          <a:p>
            <a:pPr>
              <a:defRPr/>
            </a:pPr>
            <a:fld id="{45CA34A5-7DC7-4D9F-A73B-ED473093E328}" type="slidenum">
              <a:rPr lang="en-US" altLang="zh-CN" smtClean="0"/>
              <a:pPr>
                <a:defRPr/>
              </a:pPr>
              <a:t>21</a:t>
            </a:fld>
            <a:endParaRPr lang="en-US" altLang="zh-CN"/>
          </a:p>
        </p:txBody>
      </p:sp>
      <p:sp>
        <p:nvSpPr>
          <p:cNvPr id="4" name="Text Box 4">
            <a:extLst>
              <a:ext uri="{FF2B5EF4-FFF2-40B4-BE49-F238E27FC236}">
                <a16:creationId xmlns:a16="http://schemas.microsoft.com/office/drawing/2014/main" id="{239B47C1-6EB5-43A3-81F6-A1F14EA88288}"/>
              </a:ext>
            </a:extLst>
          </p:cNvPr>
          <p:cNvSpPr txBox="1">
            <a:spLocks noChangeArrowheads="1"/>
          </p:cNvSpPr>
          <p:nvPr/>
        </p:nvSpPr>
        <p:spPr bwMode="auto">
          <a:xfrm>
            <a:off x="885503" y="1916832"/>
            <a:ext cx="7793037" cy="3473002"/>
          </a:xfrm>
          <a:prstGeom prst="rect">
            <a:avLst/>
          </a:prstGeom>
          <a:noFill/>
          <a:ln w="9525">
            <a:noFill/>
            <a:miter lim="800000"/>
            <a:headEnd/>
            <a:tailEnd/>
          </a:ln>
        </p:spPr>
        <p:txBody>
          <a:bodyPr wrap="square">
            <a:spAutoFit/>
          </a:bodyPr>
          <a:lstStyle/>
          <a:p>
            <a:pPr algn="just">
              <a:lnSpc>
                <a:spcPct val="150000"/>
              </a:lnSpc>
              <a:spcBef>
                <a:spcPts val="600"/>
              </a:spcBef>
              <a:buClr>
                <a:srgbClr val="FF0066"/>
              </a:buClr>
              <a:buFont typeface="Wingdings" pitchFamily="2" charset="2"/>
              <a:buChar char="Ø"/>
              <a:tabLst>
                <a:tab pos="2060575" algn="l"/>
              </a:tabLst>
            </a:pPr>
            <a:r>
              <a:rPr lang="zh-CN" altLang="en-US" sz="2800" dirty="0">
                <a:latin typeface="Times New Roman" pitchFamily="18" charset="0"/>
                <a:ea typeface="黑体" pitchFamily="2" charset="-122"/>
                <a:cs typeface="Times New Roman" pitchFamily="18" charset="0"/>
              </a:rPr>
              <a:t> 定位：线粒体内膜</a:t>
            </a:r>
            <a:endParaRPr lang="en-US" altLang="zh-CN" sz="2800" dirty="0">
              <a:latin typeface="Times New Roman" pitchFamily="18" charset="0"/>
              <a:ea typeface="黑体" pitchFamily="2" charset="-122"/>
              <a:cs typeface="Times New Roman" pitchFamily="18" charset="0"/>
            </a:endParaRPr>
          </a:p>
          <a:p>
            <a:pPr algn="just">
              <a:lnSpc>
                <a:spcPct val="150000"/>
              </a:lnSpc>
              <a:spcBef>
                <a:spcPts val="600"/>
              </a:spcBef>
              <a:buClr>
                <a:srgbClr val="FF0066"/>
              </a:buClr>
              <a:buFont typeface="Wingdings" pitchFamily="2" charset="2"/>
              <a:buChar char="Ø"/>
              <a:tabLst>
                <a:tab pos="2060575" algn="l"/>
              </a:tabLst>
            </a:pPr>
            <a:r>
              <a:rPr lang="en-US" altLang="zh-CN" sz="2800" dirty="0">
                <a:latin typeface="Times New Roman" pitchFamily="18" charset="0"/>
                <a:ea typeface="黑体" pitchFamily="2" charset="-122"/>
                <a:cs typeface="Times New Roman" pitchFamily="18" charset="0"/>
              </a:rPr>
              <a:t> </a:t>
            </a:r>
            <a:r>
              <a:rPr lang="zh-CN" altLang="en-US" sz="2800" dirty="0">
                <a:latin typeface="Times New Roman" pitchFamily="18" charset="0"/>
                <a:ea typeface="黑体" pitchFamily="2" charset="-122"/>
                <a:cs typeface="Times New Roman" pitchFamily="18" charset="0"/>
              </a:rPr>
              <a:t>组成：多个蛋白质复合体（酶及其辅助因子）</a:t>
            </a:r>
            <a:endParaRPr lang="en-US" altLang="zh-CN" sz="2800" dirty="0">
              <a:latin typeface="Times New Roman" pitchFamily="18" charset="0"/>
              <a:ea typeface="黑体" pitchFamily="2" charset="-122"/>
              <a:cs typeface="Times New Roman" pitchFamily="18" charset="0"/>
            </a:endParaRPr>
          </a:p>
          <a:p>
            <a:pPr algn="just">
              <a:lnSpc>
                <a:spcPct val="150000"/>
              </a:lnSpc>
              <a:spcBef>
                <a:spcPts val="600"/>
              </a:spcBef>
              <a:buClr>
                <a:srgbClr val="FF0066"/>
              </a:buClr>
              <a:buFont typeface="Wingdings" pitchFamily="2" charset="2"/>
              <a:buChar char="Ø"/>
              <a:tabLst>
                <a:tab pos="2060575" algn="l"/>
              </a:tabLst>
            </a:pPr>
            <a:r>
              <a:rPr lang="en-US" altLang="zh-CN" sz="2800" dirty="0">
                <a:latin typeface="Times New Roman" pitchFamily="18" charset="0"/>
                <a:ea typeface="黑体" pitchFamily="2" charset="-122"/>
                <a:cs typeface="Times New Roman" pitchFamily="18" charset="0"/>
              </a:rPr>
              <a:t> </a:t>
            </a:r>
            <a:r>
              <a:rPr lang="zh-CN" altLang="en-US" sz="2800" dirty="0">
                <a:latin typeface="Times New Roman" pitchFamily="18" charset="0"/>
                <a:ea typeface="黑体" pitchFamily="2" charset="-122"/>
                <a:cs typeface="Times New Roman" pitchFamily="18" charset="0"/>
              </a:rPr>
              <a:t>作用：催化连续的氧化还原反应，将代谢物脱下的</a:t>
            </a:r>
            <a:r>
              <a:rPr lang="zh-CN" altLang="en-US" sz="2800" u="sng" dirty="0">
                <a:solidFill>
                  <a:srgbClr val="FF0000"/>
                </a:solidFill>
                <a:latin typeface="Times New Roman" pitchFamily="18" charset="0"/>
                <a:ea typeface="黑体" pitchFamily="2" charset="-122"/>
                <a:cs typeface="Times New Roman" pitchFamily="18" charset="0"/>
              </a:rPr>
              <a:t>还原当量</a:t>
            </a:r>
            <a:r>
              <a:rPr lang="en-US" altLang="zh-CN" sz="2800" u="sng" dirty="0">
                <a:solidFill>
                  <a:srgbClr val="FF0000"/>
                </a:solidFill>
                <a:latin typeface="Times New Roman" pitchFamily="18" charset="0"/>
                <a:ea typeface="黑体" pitchFamily="2" charset="-122"/>
                <a:cs typeface="Times New Roman" pitchFamily="18" charset="0"/>
              </a:rPr>
              <a:t>(NADH</a:t>
            </a:r>
            <a:r>
              <a:rPr lang="zh-CN" altLang="en-US" sz="2800" u="sng" dirty="0">
                <a:solidFill>
                  <a:srgbClr val="FF0000"/>
                </a:solidFill>
                <a:latin typeface="Times New Roman" pitchFamily="18" charset="0"/>
                <a:ea typeface="黑体" pitchFamily="2" charset="-122"/>
                <a:cs typeface="Times New Roman" pitchFamily="18" charset="0"/>
              </a:rPr>
              <a:t>和</a:t>
            </a:r>
            <a:r>
              <a:rPr lang="en-US" altLang="zh-CN" sz="2800" u="sng" dirty="0">
                <a:solidFill>
                  <a:srgbClr val="FF0000"/>
                </a:solidFill>
                <a:latin typeface="Times New Roman" pitchFamily="18" charset="0"/>
                <a:ea typeface="黑体" pitchFamily="2" charset="-122"/>
                <a:cs typeface="Times New Roman" pitchFamily="18" charset="0"/>
              </a:rPr>
              <a:t>FADH</a:t>
            </a:r>
            <a:r>
              <a:rPr lang="en-US" altLang="zh-CN" sz="2800" u="sng" baseline="-25000" dirty="0">
                <a:solidFill>
                  <a:srgbClr val="FF0000"/>
                </a:solidFill>
                <a:latin typeface="Times New Roman" pitchFamily="18" charset="0"/>
                <a:ea typeface="黑体" pitchFamily="2" charset="-122"/>
                <a:cs typeface="Times New Roman" pitchFamily="18" charset="0"/>
              </a:rPr>
              <a:t>2</a:t>
            </a:r>
            <a:r>
              <a:rPr lang="en-US" altLang="zh-CN" sz="2800" u="sng" dirty="0">
                <a:solidFill>
                  <a:srgbClr val="FF0000"/>
                </a:solidFill>
                <a:latin typeface="Times New Roman" pitchFamily="18" charset="0"/>
                <a:ea typeface="黑体" pitchFamily="2" charset="-122"/>
                <a:cs typeface="Times New Roman" pitchFamily="18" charset="0"/>
              </a:rPr>
              <a:t>)</a:t>
            </a:r>
            <a:r>
              <a:rPr lang="zh-CN" altLang="en-US" sz="2800" dirty="0">
                <a:latin typeface="Times New Roman" pitchFamily="18" charset="0"/>
                <a:ea typeface="黑体" pitchFamily="2" charset="-122"/>
                <a:cs typeface="Times New Roman" pitchFamily="18" charset="0"/>
              </a:rPr>
              <a:t>传递给氧生成水</a:t>
            </a:r>
          </a:p>
          <a:p>
            <a:pPr algn="just">
              <a:lnSpc>
                <a:spcPct val="150000"/>
              </a:lnSpc>
              <a:spcBef>
                <a:spcPts val="600"/>
              </a:spcBef>
              <a:buClr>
                <a:srgbClr val="FF0066"/>
              </a:buClr>
              <a:buFont typeface="Wingdings" pitchFamily="2" charset="2"/>
              <a:buChar char="Ø"/>
              <a:tabLst>
                <a:tab pos="2060575" algn="l"/>
              </a:tabLst>
            </a:pPr>
            <a:r>
              <a:rPr lang="zh-CN" altLang="en-US" sz="2800" dirty="0">
                <a:latin typeface="Times New Roman" pitchFamily="18" charset="0"/>
                <a:ea typeface="黑体" pitchFamily="2" charset="-122"/>
                <a:cs typeface="Times New Roman" pitchFamily="18" charset="0"/>
              </a:rPr>
              <a:t> 别名：</a:t>
            </a:r>
            <a:r>
              <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电子传递链</a:t>
            </a:r>
            <a:r>
              <a:rPr lang="en-US" altLang="zh-CN"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(electron transfer chain, ETC)</a:t>
            </a:r>
            <a:endParaRPr lang="zh-CN" altLang="en-US" sz="2800" dirty="0">
              <a:latin typeface="Times New Roman" pitchFamily="18" charset="0"/>
              <a:ea typeface="黑体" pitchFamily="2" charset="-122"/>
              <a:cs typeface="Times New Roman" pitchFamily="18" charset="0"/>
            </a:endParaRPr>
          </a:p>
        </p:txBody>
      </p:sp>
    </p:spTree>
    <p:extLst>
      <p:ext uri="{BB962C8B-B14F-4D97-AF65-F5344CB8AC3E}">
        <p14:creationId xmlns:p14="http://schemas.microsoft.com/office/powerpoint/2010/main" val="2685692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Righ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683568" y="692696"/>
            <a:ext cx="7772400" cy="525463"/>
          </a:xfrm>
          <a:prstGeom prst="rect">
            <a:avLst/>
          </a:prstGeom>
          <a:noFill/>
          <a:ln w="9525">
            <a:noFill/>
            <a:miter lim="800000"/>
            <a:headEnd/>
            <a:tailEnd/>
          </a:ln>
        </p:spPr>
        <p:txBody>
          <a:bodyPr lIns="92075" tIns="46038" rIns="92075" bIns="46038" anchor="ctr"/>
          <a:lstStyle/>
          <a:p>
            <a:pPr algn="ctr" eaLnBrk="0" hangingPunct="0"/>
            <a:r>
              <a:rPr lang="zh-CN" altLang="en-US" sz="3200" dirty="0">
                <a:latin typeface="黑体" pitchFamily="49" charset="-122"/>
                <a:ea typeface="黑体" pitchFamily="49" charset="-122"/>
              </a:rPr>
              <a:t>人线粒体呼吸链的组成</a:t>
            </a:r>
          </a:p>
        </p:txBody>
      </p:sp>
      <p:graphicFrame>
        <p:nvGraphicFramePr>
          <p:cNvPr id="8" name="表格 7"/>
          <p:cNvGraphicFramePr>
            <a:graphicFrameLocks noGrp="1"/>
          </p:cNvGraphicFramePr>
          <p:nvPr>
            <p:extLst>
              <p:ext uri="{D42A27DB-BD31-4B8C-83A1-F6EECF244321}">
                <p14:modId xmlns:p14="http://schemas.microsoft.com/office/powerpoint/2010/main" val="38722994"/>
              </p:ext>
            </p:extLst>
          </p:nvPr>
        </p:nvGraphicFramePr>
        <p:xfrm>
          <a:off x="179512" y="1412776"/>
          <a:ext cx="8784977" cy="4527572"/>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936105">
                  <a:extLst>
                    <a:ext uri="{9D8B030D-6E8A-4147-A177-3AD203B41FA5}">
                      <a16:colId xmlns:a16="http://schemas.microsoft.com/office/drawing/2014/main" val="20004"/>
                    </a:ext>
                  </a:extLst>
                </a:gridCol>
              </a:tblGrid>
              <a:tr h="352567">
                <a:tc>
                  <a:txBody>
                    <a:bodyPr/>
                    <a:lstStyle/>
                    <a:p>
                      <a:pPr algn="ctr"/>
                      <a:r>
                        <a:rPr lang="zh-CN" altLang="en-US" sz="2000" b="0" dirty="0">
                          <a:solidFill>
                            <a:schemeClr val="tx1"/>
                          </a:solidFill>
                          <a:latin typeface="Arial" pitchFamily="34" charset="0"/>
                          <a:ea typeface="黑体" pitchFamily="49" charset="-122"/>
                          <a:cs typeface="Arial" pitchFamily="34" charset="0"/>
                        </a:rPr>
                        <a:t>呼吸链</a:t>
                      </a:r>
                      <a:endParaRPr lang="en-US" altLang="zh-CN" sz="2000" b="0" dirty="0">
                        <a:solidFill>
                          <a:schemeClr val="tx1"/>
                        </a:solidFill>
                        <a:latin typeface="Arial" pitchFamily="34" charset="0"/>
                        <a:ea typeface="黑体" pitchFamily="49" charset="-122"/>
                        <a:cs typeface="Arial" pitchFamily="34" charset="0"/>
                      </a:endParaRPr>
                    </a:p>
                    <a:p>
                      <a:pPr algn="ctr"/>
                      <a:r>
                        <a:rPr lang="zh-CN" altLang="en-US" sz="2000" b="0" dirty="0">
                          <a:solidFill>
                            <a:schemeClr val="tx1"/>
                          </a:solidFill>
                          <a:latin typeface="Arial" pitchFamily="34" charset="0"/>
                          <a:ea typeface="黑体" pitchFamily="49" charset="-122"/>
                          <a:cs typeface="Arial" pitchFamily="34" charset="0"/>
                        </a:rPr>
                        <a:t>组成</a:t>
                      </a:r>
                    </a:p>
                  </a:txBody>
                  <a:tcPr anchor="ctr"/>
                </a:tc>
                <a:tc>
                  <a:txBody>
                    <a:bodyPr/>
                    <a:lstStyle/>
                    <a:p>
                      <a:pPr algn="ctr"/>
                      <a:r>
                        <a:rPr lang="zh-CN" altLang="en-US" sz="2000" b="0" dirty="0">
                          <a:solidFill>
                            <a:schemeClr val="tx1"/>
                          </a:solidFill>
                          <a:latin typeface="Arial" pitchFamily="34" charset="0"/>
                          <a:ea typeface="黑体" pitchFamily="49" charset="-122"/>
                          <a:cs typeface="Arial" pitchFamily="34" charset="0"/>
                        </a:rPr>
                        <a:t>名称</a:t>
                      </a:r>
                    </a:p>
                  </a:txBody>
                  <a:tcPr anchor="ctr"/>
                </a:tc>
                <a:tc>
                  <a:txBody>
                    <a:bodyPr/>
                    <a:lstStyle/>
                    <a:p>
                      <a:pPr algn="ctr"/>
                      <a:r>
                        <a:rPr lang="zh-CN" altLang="en-US" sz="2000" b="0" dirty="0">
                          <a:solidFill>
                            <a:schemeClr val="tx1"/>
                          </a:solidFill>
                          <a:latin typeface="Arial" pitchFamily="34" charset="0"/>
                          <a:ea typeface="黑体" pitchFamily="49" charset="-122"/>
                          <a:cs typeface="Arial" pitchFamily="34" charset="0"/>
                        </a:rPr>
                        <a:t>主要蛋白组成（辅助因子）</a:t>
                      </a:r>
                    </a:p>
                  </a:txBody>
                  <a:tcPr anchor="ctr"/>
                </a:tc>
                <a:tc>
                  <a:txBody>
                    <a:bodyPr/>
                    <a:lstStyle/>
                    <a:p>
                      <a:pPr algn="ctr"/>
                      <a:r>
                        <a:rPr lang="zh-CN" altLang="en-US" sz="2000" b="0" dirty="0">
                          <a:solidFill>
                            <a:schemeClr val="tx1"/>
                          </a:solidFill>
                          <a:latin typeface="Arial" pitchFamily="34" charset="0"/>
                          <a:ea typeface="黑体" pitchFamily="49" charset="-122"/>
                          <a:cs typeface="Arial" pitchFamily="34" charset="0"/>
                        </a:rPr>
                        <a:t>肽链数</a:t>
                      </a:r>
                    </a:p>
                  </a:txBody>
                  <a:tcPr anchor="ctr"/>
                </a:tc>
                <a:tc>
                  <a:txBody>
                    <a:bodyPr/>
                    <a:lstStyle/>
                    <a:p>
                      <a:pPr algn="ctr"/>
                      <a:r>
                        <a:rPr lang="zh-CN" altLang="en-US" sz="2000" b="0" dirty="0">
                          <a:solidFill>
                            <a:schemeClr val="tx1"/>
                          </a:solidFill>
                          <a:latin typeface="Arial" pitchFamily="34" charset="0"/>
                          <a:ea typeface="黑体" pitchFamily="49" charset="-122"/>
                          <a:cs typeface="Arial" pitchFamily="34" charset="0"/>
                        </a:rPr>
                        <a:t>质量</a:t>
                      </a:r>
                      <a:endParaRPr lang="en-US" altLang="zh-CN" sz="2000" b="0" dirty="0">
                        <a:solidFill>
                          <a:schemeClr val="tx1"/>
                        </a:solidFill>
                        <a:latin typeface="Arial" pitchFamily="34" charset="0"/>
                        <a:ea typeface="黑体" pitchFamily="49" charset="-122"/>
                        <a:cs typeface="Arial" pitchFamily="34" charset="0"/>
                      </a:endParaRPr>
                    </a:p>
                    <a:p>
                      <a:pPr algn="ctr"/>
                      <a:r>
                        <a:rPr lang="zh-CN" altLang="en-US" sz="2000" b="0" dirty="0">
                          <a:solidFill>
                            <a:schemeClr val="tx1"/>
                          </a:solidFill>
                          <a:latin typeface="Arial" pitchFamily="34" charset="0"/>
                          <a:ea typeface="黑体" pitchFamily="49" charset="-122"/>
                          <a:cs typeface="Arial" pitchFamily="34" charset="0"/>
                        </a:rPr>
                        <a:t>（</a:t>
                      </a:r>
                      <a:r>
                        <a:rPr lang="en-US" altLang="zh-CN" sz="2000" b="0" dirty="0" err="1">
                          <a:solidFill>
                            <a:schemeClr val="tx1"/>
                          </a:solidFill>
                          <a:latin typeface="Arial" pitchFamily="34" charset="0"/>
                          <a:ea typeface="黑体" pitchFamily="49" charset="-122"/>
                          <a:cs typeface="Arial" pitchFamily="34" charset="0"/>
                        </a:rPr>
                        <a:t>kD</a:t>
                      </a:r>
                      <a:r>
                        <a:rPr lang="zh-CN" altLang="en-US" sz="2000" b="0" dirty="0">
                          <a:solidFill>
                            <a:schemeClr val="tx1"/>
                          </a:solidFill>
                          <a:latin typeface="Arial" pitchFamily="34" charset="0"/>
                          <a:ea typeface="黑体" pitchFamily="49" charset="-122"/>
                          <a:cs typeface="Arial" pitchFamily="34" charset="0"/>
                        </a:rPr>
                        <a:t>）</a:t>
                      </a:r>
                    </a:p>
                  </a:txBody>
                  <a:tcPr anchor="ctr"/>
                </a:tc>
                <a:extLst>
                  <a:ext uri="{0D108BD9-81ED-4DB2-BD59-A6C34878D82A}">
                    <a16:rowId xmlns:a16="http://schemas.microsoft.com/office/drawing/2014/main" val="10000"/>
                  </a:ext>
                </a:extLst>
              </a:tr>
              <a:tr h="494224">
                <a:tc>
                  <a:txBody>
                    <a:bodyPr/>
                    <a:lstStyle/>
                    <a:p>
                      <a:pPr marL="0" indent="0" algn="ctr" eaLnBrk="0" hangingPunct="0">
                        <a:defRPr/>
                      </a:pPr>
                      <a:r>
                        <a:rPr lang="zh-CN" altLang="en-US" b="0" dirty="0">
                          <a:latin typeface="Arial" pitchFamily="34" charset="0"/>
                          <a:ea typeface="黑体" pitchFamily="49" charset="-122"/>
                          <a:cs typeface="Arial" pitchFamily="34" charset="0"/>
                        </a:rPr>
                        <a:t>复合体</a:t>
                      </a:r>
                      <a:r>
                        <a:rPr lang="en-US" altLang="zh-CN" b="0" dirty="0">
                          <a:latin typeface="Arial" pitchFamily="34" charset="0"/>
                          <a:ea typeface="黑体" pitchFamily="49" charset="-122"/>
                          <a:cs typeface="Arial" pitchFamily="34" charset="0"/>
                        </a:rPr>
                        <a:t>Ⅰ </a:t>
                      </a:r>
                    </a:p>
                  </a:txBody>
                  <a:tcPr marL="36000" marR="36000" marT="36000" marB="36000" anchor="ctr"/>
                </a:tc>
                <a:tc>
                  <a:txBody>
                    <a:bodyPr/>
                    <a:lstStyle/>
                    <a:p>
                      <a:pPr algn="ctr"/>
                      <a:r>
                        <a:rPr lang="en-US" altLang="zh-CN" b="0" dirty="0">
                          <a:latin typeface="Arial" pitchFamily="34" charset="0"/>
                          <a:ea typeface="黑体" pitchFamily="49" charset="-122"/>
                          <a:cs typeface="Arial" pitchFamily="34" charset="0"/>
                        </a:rPr>
                        <a:t>NADH-</a:t>
                      </a:r>
                      <a:r>
                        <a:rPr lang="zh-CN" altLang="en-US" b="0" dirty="0">
                          <a:latin typeface="Arial" pitchFamily="34" charset="0"/>
                          <a:ea typeface="黑体" pitchFamily="49" charset="-122"/>
                          <a:cs typeface="Arial" pitchFamily="34" charset="0"/>
                        </a:rPr>
                        <a:t>泛醌</a:t>
                      </a:r>
                      <a:endParaRPr lang="en-US" altLang="zh-CN" b="0" dirty="0">
                        <a:latin typeface="Arial" pitchFamily="34" charset="0"/>
                        <a:ea typeface="黑体" pitchFamily="49" charset="-122"/>
                        <a:cs typeface="Arial" pitchFamily="34" charset="0"/>
                      </a:endParaRPr>
                    </a:p>
                    <a:p>
                      <a:pPr algn="ctr"/>
                      <a:r>
                        <a:rPr lang="zh-CN" altLang="en-US" b="0" dirty="0">
                          <a:latin typeface="Arial" pitchFamily="34" charset="0"/>
                          <a:ea typeface="黑体" pitchFamily="49" charset="-122"/>
                          <a:cs typeface="Arial" pitchFamily="34" charset="0"/>
                        </a:rPr>
                        <a:t>还原酶</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a:latin typeface="Arial" pitchFamily="34" charset="0"/>
                          <a:ea typeface="黑体" pitchFamily="49" charset="-122"/>
                          <a:cs typeface="Arial" pitchFamily="34" charset="0"/>
                        </a:rPr>
                        <a:t>黄素蛋白</a:t>
                      </a:r>
                      <a:r>
                        <a:rPr lang="en-US" altLang="zh-CN" b="0" dirty="0">
                          <a:latin typeface="Arial" pitchFamily="34" charset="0"/>
                          <a:ea typeface="黑体" pitchFamily="49" charset="-122"/>
                          <a:cs typeface="Arial" pitchFamily="34" charset="0"/>
                        </a:rPr>
                        <a:t>(FMN)</a:t>
                      </a:r>
                      <a:r>
                        <a:rPr lang="zh-CN" altLang="en-US" b="0" dirty="0">
                          <a:latin typeface="Arial" pitchFamily="34" charset="0"/>
                          <a:ea typeface="黑体" pitchFamily="49" charset="-122"/>
                          <a:cs typeface="Arial" pitchFamily="34" charset="0"/>
                        </a:rPr>
                        <a:t>，铁硫蛋白</a:t>
                      </a:r>
                      <a:r>
                        <a:rPr lang="en-US" altLang="zh-CN" b="0" dirty="0">
                          <a:latin typeface="Arial" pitchFamily="34" charset="0"/>
                          <a:ea typeface="黑体" pitchFamily="49" charset="-122"/>
                          <a:cs typeface="Arial" pitchFamily="34" charset="0"/>
                        </a:rPr>
                        <a:t>(Fe-S)</a:t>
                      </a:r>
                      <a:endParaRPr lang="zh-CN" altLang="en-US" b="0" dirty="0">
                        <a:latin typeface="Arial" pitchFamily="34" charset="0"/>
                        <a:ea typeface="黑体" pitchFamily="49" charset="-122"/>
                        <a:cs typeface="Arial" pitchFamily="34" charset="0"/>
                      </a:endParaRPr>
                    </a:p>
                  </a:txBody>
                  <a:tcPr anchor="ctr"/>
                </a:tc>
                <a:tc>
                  <a:txBody>
                    <a:bodyPr/>
                    <a:lstStyle/>
                    <a:p>
                      <a:pPr algn="ctr"/>
                      <a:r>
                        <a:rPr lang="en-US" altLang="zh-CN" b="0" dirty="0">
                          <a:latin typeface="Arial" pitchFamily="34" charset="0"/>
                          <a:ea typeface="黑体" pitchFamily="49" charset="-122"/>
                          <a:cs typeface="Arial" pitchFamily="34" charset="0"/>
                        </a:rPr>
                        <a:t>43</a:t>
                      </a:r>
                      <a:endParaRPr lang="zh-CN" altLang="en-US" b="0" dirty="0">
                        <a:latin typeface="Arial" pitchFamily="34" charset="0"/>
                        <a:ea typeface="黑体" pitchFamily="49" charset="-122"/>
                        <a:cs typeface="Arial" pitchFamily="34" charset="0"/>
                      </a:endParaRPr>
                    </a:p>
                  </a:txBody>
                  <a:tcPr anchor="ctr"/>
                </a:tc>
                <a:tc>
                  <a:txBody>
                    <a:bodyPr/>
                    <a:lstStyle/>
                    <a:p>
                      <a:pPr algn="ctr"/>
                      <a:r>
                        <a:rPr lang="en-US" altLang="zh-CN" b="0" dirty="0">
                          <a:latin typeface="Arial" pitchFamily="34" charset="0"/>
                          <a:ea typeface="黑体" pitchFamily="49" charset="-122"/>
                          <a:cs typeface="Arial" pitchFamily="34" charset="0"/>
                        </a:rPr>
                        <a:t>850</a:t>
                      </a:r>
                      <a:endParaRPr lang="zh-CN" altLang="en-US" b="0" dirty="0">
                        <a:latin typeface="Arial" pitchFamily="34" charset="0"/>
                        <a:ea typeface="黑体" pitchFamily="49" charset="-122"/>
                        <a:cs typeface="Arial" pitchFamily="34" charset="0"/>
                      </a:endParaRPr>
                    </a:p>
                  </a:txBody>
                  <a:tcPr anchor="ctr"/>
                </a:tc>
                <a:extLst>
                  <a:ext uri="{0D108BD9-81ED-4DB2-BD59-A6C34878D82A}">
                    <a16:rowId xmlns:a16="http://schemas.microsoft.com/office/drawing/2014/main" val="10001"/>
                  </a:ext>
                </a:extLst>
              </a:tr>
              <a:tr h="494224">
                <a:tc>
                  <a:txBody>
                    <a:bodyPr/>
                    <a:lstStyle/>
                    <a:p>
                      <a:pPr marL="0" indent="0" algn="ctr" eaLnBrk="0" hangingPunct="0">
                        <a:defRPr/>
                      </a:pPr>
                      <a:r>
                        <a:rPr lang="zh-CN" altLang="en-US" b="0" dirty="0">
                          <a:latin typeface="Arial" pitchFamily="34" charset="0"/>
                          <a:ea typeface="黑体" pitchFamily="49" charset="-122"/>
                          <a:cs typeface="Arial" pitchFamily="34" charset="0"/>
                        </a:rPr>
                        <a:t>复合体</a:t>
                      </a:r>
                      <a:r>
                        <a:rPr lang="en-US" altLang="zh-CN" b="0" dirty="0">
                          <a:latin typeface="Arial" pitchFamily="34" charset="0"/>
                          <a:ea typeface="黑体" pitchFamily="49" charset="-122"/>
                          <a:cs typeface="Arial" pitchFamily="34" charset="0"/>
                        </a:rPr>
                        <a:t>Ⅱ   </a:t>
                      </a:r>
                    </a:p>
                  </a:txBody>
                  <a:tcPr marL="36000" marR="36000" marT="36000" marB="36000" anchor="ctr"/>
                </a:tc>
                <a:tc>
                  <a:txBody>
                    <a:bodyPr/>
                    <a:lstStyle/>
                    <a:p>
                      <a:pPr algn="ctr"/>
                      <a:r>
                        <a:rPr lang="zh-CN" altLang="en-US" b="0" dirty="0">
                          <a:latin typeface="Arial" pitchFamily="34" charset="0"/>
                          <a:ea typeface="黑体" pitchFamily="49" charset="-122"/>
                          <a:cs typeface="Arial" pitchFamily="34" charset="0"/>
                        </a:rPr>
                        <a:t>琥珀酸</a:t>
                      </a:r>
                      <a:r>
                        <a:rPr lang="en-US" altLang="zh-CN" b="0" dirty="0">
                          <a:latin typeface="Arial" pitchFamily="34" charset="0"/>
                          <a:ea typeface="黑体" pitchFamily="49" charset="-122"/>
                          <a:cs typeface="Arial" pitchFamily="34" charset="0"/>
                        </a:rPr>
                        <a:t>-</a:t>
                      </a:r>
                      <a:r>
                        <a:rPr lang="zh-CN" altLang="en-US" b="0" dirty="0">
                          <a:latin typeface="Arial" pitchFamily="34" charset="0"/>
                          <a:ea typeface="黑体" pitchFamily="49" charset="-122"/>
                          <a:cs typeface="Arial" pitchFamily="34" charset="0"/>
                        </a:rPr>
                        <a:t>泛醌</a:t>
                      </a:r>
                      <a:endParaRPr lang="en-US" altLang="zh-CN" b="0" dirty="0">
                        <a:latin typeface="Arial" pitchFamily="34" charset="0"/>
                        <a:ea typeface="黑体" pitchFamily="49" charset="-122"/>
                        <a:cs typeface="Arial" pitchFamily="34" charset="0"/>
                      </a:endParaRPr>
                    </a:p>
                    <a:p>
                      <a:pPr algn="ctr"/>
                      <a:r>
                        <a:rPr lang="zh-CN" altLang="en-US" b="0" dirty="0">
                          <a:latin typeface="Arial" pitchFamily="34" charset="0"/>
                          <a:ea typeface="黑体" pitchFamily="49" charset="-122"/>
                          <a:cs typeface="Arial" pitchFamily="34" charset="0"/>
                        </a:rPr>
                        <a:t>还原酶</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a:latin typeface="Arial" pitchFamily="34" charset="0"/>
                          <a:ea typeface="黑体" pitchFamily="49" charset="-122"/>
                          <a:cs typeface="Arial" pitchFamily="34" charset="0"/>
                        </a:rPr>
                        <a:t>黄素蛋白</a:t>
                      </a:r>
                      <a:r>
                        <a:rPr lang="en-US" altLang="zh-CN" b="0" dirty="0">
                          <a:latin typeface="Arial" pitchFamily="34" charset="0"/>
                          <a:ea typeface="黑体" pitchFamily="49" charset="-122"/>
                          <a:cs typeface="Arial" pitchFamily="34" charset="0"/>
                        </a:rPr>
                        <a:t>(FAD)</a:t>
                      </a:r>
                      <a:r>
                        <a:rPr lang="zh-CN" altLang="en-US" b="0" dirty="0">
                          <a:latin typeface="Arial" pitchFamily="34" charset="0"/>
                          <a:ea typeface="黑体" pitchFamily="49" charset="-122"/>
                          <a:cs typeface="Arial" pitchFamily="34" charset="0"/>
                        </a:rPr>
                        <a:t>，铁硫蛋白</a:t>
                      </a:r>
                      <a:r>
                        <a:rPr lang="en-US" altLang="zh-CN" b="0" dirty="0">
                          <a:latin typeface="Arial" pitchFamily="34" charset="0"/>
                          <a:ea typeface="黑体" pitchFamily="49" charset="-122"/>
                          <a:cs typeface="Arial" pitchFamily="34" charset="0"/>
                        </a:rPr>
                        <a:t>(Fe-S)</a:t>
                      </a:r>
                      <a:endParaRPr lang="zh-CN" altLang="en-US" b="0" dirty="0">
                        <a:latin typeface="Arial" pitchFamily="34" charset="0"/>
                        <a:ea typeface="黑体" pitchFamily="49" charset="-122"/>
                        <a:cs typeface="Arial" pitchFamily="34" charset="0"/>
                      </a:endParaRPr>
                    </a:p>
                  </a:txBody>
                  <a:tcPr anchor="ctr"/>
                </a:tc>
                <a:tc>
                  <a:txBody>
                    <a:bodyPr/>
                    <a:lstStyle/>
                    <a:p>
                      <a:pPr algn="ctr"/>
                      <a:r>
                        <a:rPr lang="en-US" altLang="zh-CN" b="0" dirty="0">
                          <a:latin typeface="Arial" pitchFamily="34" charset="0"/>
                          <a:ea typeface="黑体" pitchFamily="49" charset="-122"/>
                          <a:cs typeface="Arial" pitchFamily="34" charset="0"/>
                        </a:rPr>
                        <a:t>4</a:t>
                      </a:r>
                      <a:endParaRPr lang="zh-CN" altLang="en-US" b="0" dirty="0">
                        <a:latin typeface="Arial" pitchFamily="34" charset="0"/>
                        <a:ea typeface="黑体" pitchFamily="49" charset="-122"/>
                        <a:cs typeface="Arial" pitchFamily="34" charset="0"/>
                      </a:endParaRPr>
                    </a:p>
                  </a:txBody>
                  <a:tcPr anchor="ctr"/>
                </a:tc>
                <a:tc>
                  <a:txBody>
                    <a:bodyPr/>
                    <a:lstStyle/>
                    <a:p>
                      <a:pPr algn="ctr"/>
                      <a:r>
                        <a:rPr lang="en-US" altLang="zh-CN" b="0" dirty="0">
                          <a:latin typeface="Arial" pitchFamily="34" charset="0"/>
                          <a:ea typeface="黑体" pitchFamily="49" charset="-122"/>
                          <a:cs typeface="Arial" pitchFamily="34" charset="0"/>
                        </a:rPr>
                        <a:t>140</a:t>
                      </a:r>
                      <a:endParaRPr lang="zh-CN" altLang="en-US" b="0" dirty="0">
                        <a:latin typeface="Arial" pitchFamily="34" charset="0"/>
                        <a:ea typeface="黑体" pitchFamily="49" charset="-122"/>
                        <a:cs typeface="Arial" pitchFamily="34" charset="0"/>
                      </a:endParaRPr>
                    </a:p>
                  </a:txBody>
                  <a:tcPr anchor="ctr"/>
                </a:tc>
                <a:extLst>
                  <a:ext uri="{0D108BD9-81ED-4DB2-BD59-A6C34878D82A}">
                    <a16:rowId xmlns:a16="http://schemas.microsoft.com/office/drawing/2014/main" val="10002"/>
                  </a:ext>
                </a:extLst>
              </a:tr>
              <a:tr h="706034">
                <a:tc>
                  <a:txBody>
                    <a:bodyPr/>
                    <a:lstStyle/>
                    <a:p>
                      <a:pPr marL="0" indent="0" algn="ctr" eaLnBrk="0" hangingPunct="0">
                        <a:defRPr/>
                      </a:pPr>
                      <a:r>
                        <a:rPr lang="en-US" altLang="zh-CN" b="0" dirty="0">
                          <a:latin typeface="Arial" pitchFamily="34" charset="0"/>
                          <a:ea typeface="黑体" pitchFamily="49" charset="-122"/>
                          <a:cs typeface="Arial" pitchFamily="34" charset="0"/>
                        </a:rPr>
                        <a:t>*</a:t>
                      </a:r>
                      <a:r>
                        <a:rPr lang="zh-CN" altLang="en-US" b="0" dirty="0">
                          <a:latin typeface="Arial" pitchFamily="34" charset="0"/>
                          <a:ea typeface="黑体" pitchFamily="49" charset="-122"/>
                          <a:cs typeface="Arial" pitchFamily="34" charset="0"/>
                        </a:rPr>
                        <a:t>泛醌</a:t>
                      </a:r>
                      <a:endParaRPr lang="en-US" altLang="zh-CN" b="0" dirty="0">
                        <a:latin typeface="Arial" pitchFamily="34" charset="0"/>
                        <a:ea typeface="黑体" pitchFamily="49" charset="-122"/>
                        <a:cs typeface="Arial" pitchFamily="34" charset="0"/>
                      </a:endParaRPr>
                    </a:p>
                  </a:txBody>
                  <a:tcPr marL="36000" marR="36000" marT="36000" marB="36000" anchor="ctr"/>
                </a:tc>
                <a:tc>
                  <a:txBody>
                    <a:bodyPr/>
                    <a:lstStyle/>
                    <a:p>
                      <a:endParaRPr lang="zh-CN" altLang="en-US"/>
                    </a:p>
                  </a:txBody>
                  <a:tcPr anchor="ctr"/>
                </a:tc>
                <a:tc>
                  <a:txBody>
                    <a:bodyPr/>
                    <a:lstStyle/>
                    <a:p>
                      <a:r>
                        <a:rPr lang="en-US" altLang="zh-CN" b="0" dirty="0" err="1">
                          <a:latin typeface="Arial" pitchFamily="34" charset="0"/>
                          <a:ea typeface="黑体" pitchFamily="49" charset="-122"/>
                          <a:cs typeface="Arial" pitchFamily="34" charset="0"/>
                        </a:rPr>
                        <a:t>CoQ</a:t>
                      </a:r>
                      <a:endParaRPr lang="zh-CN" altLang="en-US" b="0" dirty="0">
                        <a:latin typeface="Arial" pitchFamily="34" charset="0"/>
                        <a:ea typeface="黑体" pitchFamily="49" charset="-122"/>
                        <a:cs typeface="Arial" pitchFamily="34" charset="0"/>
                      </a:endParaRPr>
                    </a:p>
                  </a:txBody>
                  <a:tcPr anchor="ctr"/>
                </a:tc>
                <a:tc>
                  <a:txBody>
                    <a:bodyPr/>
                    <a:lstStyle/>
                    <a:p>
                      <a:pPr algn="ctr"/>
                      <a:endParaRPr lang="zh-CN" altLang="en-US" b="0" dirty="0">
                        <a:latin typeface="Arial" pitchFamily="34" charset="0"/>
                        <a:ea typeface="黑体" pitchFamily="49" charset="-122"/>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cap="none" normalizeH="0" baseline="0" dirty="0">
                          <a:ln>
                            <a:noFill/>
                          </a:ln>
                          <a:solidFill>
                            <a:schemeClr val="tx1"/>
                          </a:solidFill>
                          <a:effectLst/>
                          <a:latin typeface="Arial" pitchFamily="34" charset="0"/>
                          <a:ea typeface="黑体" pitchFamily="49" charset="-122"/>
                          <a:cs typeface="Arial" pitchFamily="34" charset="0"/>
                        </a:rPr>
                        <a:t>0.863 (Q</a:t>
                      </a:r>
                      <a:r>
                        <a:rPr kumimoji="1" lang="en-US" altLang="zh-CN" sz="1800" b="0" i="0" u="none" strike="noStrike" cap="none" normalizeH="0" baseline="-25000" dirty="0">
                          <a:ln>
                            <a:noFill/>
                          </a:ln>
                          <a:solidFill>
                            <a:schemeClr val="tx1"/>
                          </a:solidFill>
                          <a:effectLst/>
                          <a:latin typeface="Arial" pitchFamily="34" charset="0"/>
                          <a:ea typeface="黑体" pitchFamily="49" charset="-122"/>
                          <a:cs typeface="Arial" pitchFamily="34" charset="0"/>
                        </a:rPr>
                        <a:t>10</a:t>
                      </a:r>
                      <a:r>
                        <a:rPr kumimoji="1" lang="en-US" altLang="zh-CN" sz="1800" b="0" i="0" u="none" strike="noStrike" cap="none" normalizeH="0" baseline="0" dirty="0">
                          <a:ln>
                            <a:noFill/>
                          </a:ln>
                          <a:solidFill>
                            <a:schemeClr val="tx1"/>
                          </a:solidFill>
                          <a:effectLst/>
                          <a:latin typeface="Arial" pitchFamily="34" charset="0"/>
                          <a:ea typeface="黑体" pitchFamily="49" charset="-122"/>
                          <a:cs typeface="Arial" pitchFamily="34" charset="0"/>
                        </a:rPr>
                        <a:t>)</a:t>
                      </a:r>
                    </a:p>
                  </a:txBody>
                  <a:tcPr anchor="ctr"/>
                </a:tc>
                <a:extLst>
                  <a:ext uri="{0D108BD9-81ED-4DB2-BD59-A6C34878D82A}">
                    <a16:rowId xmlns:a16="http://schemas.microsoft.com/office/drawing/2014/main" val="10003"/>
                  </a:ext>
                </a:extLst>
              </a:tr>
              <a:tr h="706034">
                <a:tc>
                  <a:txBody>
                    <a:bodyPr/>
                    <a:lstStyle/>
                    <a:p>
                      <a:pPr marL="0" indent="0" algn="ctr" eaLnBrk="0" hangingPunct="0">
                        <a:defRPr/>
                      </a:pPr>
                      <a:r>
                        <a:rPr lang="zh-CN" altLang="en-US" b="0" dirty="0">
                          <a:latin typeface="Arial" pitchFamily="34" charset="0"/>
                          <a:ea typeface="黑体" pitchFamily="49" charset="-122"/>
                          <a:cs typeface="Arial" pitchFamily="34" charset="0"/>
                        </a:rPr>
                        <a:t>复合体</a:t>
                      </a:r>
                      <a:r>
                        <a:rPr lang="en-US" altLang="zh-CN" b="0" dirty="0">
                          <a:latin typeface="Arial" pitchFamily="34" charset="0"/>
                          <a:ea typeface="黑体" pitchFamily="49" charset="-122"/>
                          <a:cs typeface="Arial" pitchFamily="34" charset="0"/>
                        </a:rPr>
                        <a:t>Ⅲ</a:t>
                      </a:r>
                    </a:p>
                  </a:txBody>
                  <a:tcPr marL="36000" marR="36000" marT="36000" marB="36000" anchor="ctr"/>
                </a:tc>
                <a:tc>
                  <a:txBody>
                    <a:bodyPr/>
                    <a:lstStyle/>
                    <a:p>
                      <a:pPr algn="ctr"/>
                      <a:r>
                        <a:rPr lang="zh-CN" altLang="en-US" b="0" dirty="0">
                          <a:latin typeface="Arial" pitchFamily="34" charset="0"/>
                          <a:ea typeface="黑体" pitchFamily="49" charset="-122"/>
                          <a:cs typeface="Arial" pitchFamily="34" charset="0"/>
                        </a:rPr>
                        <a:t>泛醌</a:t>
                      </a:r>
                      <a:r>
                        <a:rPr lang="en-US" altLang="zh-CN" b="0" dirty="0">
                          <a:latin typeface="Arial" pitchFamily="34" charset="0"/>
                          <a:ea typeface="黑体" pitchFamily="49" charset="-122"/>
                          <a:cs typeface="Arial" pitchFamily="34" charset="0"/>
                        </a:rPr>
                        <a:t>-</a:t>
                      </a:r>
                      <a:r>
                        <a:rPr lang="zh-CN" altLang="en-US" b="0" dirty="0">
                          <a:latin typeface="Arial" pitchFamily="34" charset="0"/>
                          <a:ea typeface="黑体" pitchFamily="49" charset="-122"/>
                          <a:cs typeface="Arial" pitchFamily="34" charset="0"/>
                        </a:rPr>
                        <a:t>细胞色素</a:t>
                      </a:r>
                      <a:r>
                        <a:rPr lang="en-US" altLang="zh-CN" b="0" dirty="0">
                          <a:latin typeface="Arial" pitchFamily="34" charset="0"/>
                          <a:ea typeface="黑体" pitchFamily="49" charset="-122"/>
                          <a:cs typeface="Arial" pitchFamily="34" charset="0"/>
                        </a:rPr>
                        <a:t>c</a:t>
                      </a:r>
                      <a:r>
                        <a:rPr lang="zh-CN" altLang="en-US" b="0" dirty="0">
                          <a:latin typeface="Arial" pitchFamily="34" charset="0"/>
                          <a:ea typeface="黑体" pitchFamily="49" charset="-122"/>
                          <a:cs typeface="Arial" pitchFamily="34" charset="0"/>
                        </a:rPr>
                        <a:t>还原酶</a:t>
                      </a:r>
                    </a:p>
                  </a:txBody>
                  <a:tcPr anchor="ctr"/>
                </a:tc>
                <a:tc>
                  <a:txBody>
                    <a:bodyPr/>
                    <a:lstStyle/>
                    <a:p>
                      <a:r>
                        <a:rPr lang="zh-CN" altLang="en-US" b="0" dirty="0">
                          <a:latin typeface="Arial" pitchFamily="34" charset="0"/>
                          <a:ea typeface="黑体" pitchFamily="49" charset="-122"/>
                          <a:cs typeface="Arial" pitchFamily="34" charset="0"/>
                        </a:rPr>
                        <a:t>铁硫蛋白</a:t>
                      </a:r>
                      <a:r>
                        <a:rPr lang="en-US" altLang="zh-CN" b="0" dirty="0">
                          <a:latin typeface="Arial" pitchFamily="34" charset="0"/>
                          <a:ea typeface="黑体" pitchFamily="49" charset="-122"/>
                          <a:cs typeface="Arial" pitchFamily="34" charset="0"/>
                        </a:rPr>
                        <a:t>(Fe-S)</a:t>
                      </a:r>
                      <a:r>
                        <a:rPr lang="zh-CN" altLang="en-US" b="0" dirty="0">
                          <a:latin typeface="Arial" pitchFamily="34" charset="0"/>
                          <a:ea typeface="黑体" pitchFamily="49" charset="-122"/>
                          <a:cs typeface="Arial" pitchFamily="34" charset="0"/>
                        </a:rPr>
                        <a:t>，细胞色素</a:t>
                      </a:r>
                      <a:r>
                        <a:rPr lang="en-US" altLang="zh-CN" b="0" dirty="0">
                          <a:latin typeface="Arial" pitchFamily="34" charset="0"/>
                          <a:ea typeface="黑体" pitchFamily="49" charset="-122"/>
                          <a:cs typeface="Arial" pitchFamily="34" charset="0"/>
                        </a:rPr>
                        <a:t>b,c</a:t>
                      </a:r>
                      <a:r>
                        <a:rPr lang="en-US" altLang="zh-CN" b="0" baseline="-25000" dirty="0">
                          <a:latin typeface="Arial" pitchFamily="34" charset="0"/>
                          <a:ea typeface="黑体" pitchFamily="49" charset="-122"/>
                          <a:cs typeface="Arial" pitchFamily="34" charset="0"/>
                        </a:rPr>
                        <a:t>1</a:t>
                      </a:r>
                      <a:r>
                        <a:rPr lang="en-US" altLang="zh-CN" b="0" dirty="0">
                          <a:latin typeface="Arial" pitchFamily="34" charset="0"/>
                          <a:ea typeface="黑体" pitchFamily="49" charset="-122"/>
                          <a:cs typeface="Arial" pitchFamily="34" charset="0"/>
                        </a:rPr>
                        <a:t>(</a:t>
                      </a:r>
                      <a:r>
                        <a:rPr lang="zh-CN" altLang="en-US" b="0" dirty="0">
                          <a:latin typeface="Arial" pitchFamily="34" charset="0"/>
                          <a:ea typeface="黑体" pitchFamily="49" charset="-122"/>
                          <a:cs typeface="Arial" pitchFamily="34" charset="0"/>
                        </a:rPr>
                        <a:t>血红素</a:t>
                      </a:r>
                      <a:r>
                        <a:rPr lang="en-US" altLang="zh-CN" b="0" dirty="0">
                          <a:latin typeface="Arial" pitchFamily="34" charset="0"/>
                          <a:ea typeface="黑体" pitchFamily="49" charset="-122"/>
                          <a:cs typeface="Arial" pitchFamily="34" charset="0"/>
                        </a:rPr>
                        <a:t>)</a:t>
                      </a:r>
                      <a:r>
                        <a:rPr lang="zh-CN" altLang="en-US" b="0" dirty="0">
                          <a:latin typeface="Arial" pitchFamily="34" charset="0"/>
                          <a:ea typeface="黑体" pitchFamily="49" charset="-122"/>
                          <a:cs typeface="Arial" pitchFamily="34" charset="0"/>
                        </a:rPr>
                        <a:t> </a:t>
                      </a:r>
                    </a:p>
                  </a:txBody>
                  <a:tcPr anchor="ctr"/>
                </a:tc>
                <a:tc>
                  <a:txBody>
                    <a:bodyPr/>
                    <a:lstStyle/>
                    <a:p>
                      <a:pPr algn="ctr"/>
                      <a:r>
                        <a:rPr lang="en-US" altLang="zh-CN" b="0" dirty="0">
                          <a:latin typeface="Arial" pitchFamily="34" charset="0"/>
                          <a:ea typeface="黑体" pitchFamily="49" charset="-122"/>
                          <a:cs typeface="Arial" pitchFamily="34" charset="0"/>
                        </a:rPr>
                        <a:t>11</a:t>
                      </a:r>
                      <a:endParaRPr lang="zh-CN" altLang="en-US" b="0" dirty="0">
                        <a:latin typeface="Arial" pitchFamily="34" charset="0"/>
                        <a:ea typeface="黑体" pitchFamily="49" charset="-122"/>
                        <a:cs typeface="Arial" pitchFamily="34" charset="0"/>
                      </a:endParaRPr>
                    </a:p>
                  </a:txBody>
                  <a:tcPr anchor="ctr"/>
                </a:tc>
                <a:tc>
                  <a:txBody>
                    <a:bodyPr/>
                    <a:lstStyle/>
                    <a:p>
                      <a:pPr algn="ctr"/>
                      <a:r>
                        <a:rPr lang="en-US" altLang="zh-CN" b="0" dirty="0">
                          <a:latin typeface="Arial" pitchFamily="34" charset="0"/>
                          <a:ea typeface="黑体" pitchFamily="49" charset="-122"/>
                          <a:cs typeface="Arial" pitchFamily="34" charset="0"/>
                        </a:rPr>
                        <a:t>250</a:t>
                      </a:r>
                      <a:endParaRPr lang="zh-CN" altLang="en-US" b="0" dirty="0">
                        <a:latin typeface="Arial" pitchFamily="34" charset="0"/>
                        <a:ea typeface="黑体" pitchFamily="49" charset="-122"/>
                        <a:cs typeface="Arial" pitchFamily="34" charset="0"/>
                      </a:endParaRPr>
                    </a:p>
                  </a:txBody>
                  <a:tcPr anchor="ctr"/>
                </a:tc>
                <a:extLst>
                  <a:ext uri="{0D108BD9-81ED-4DB2-BD59-A6C34878D82A}">
                    <a16:rowId xmlns:a16="http://schemas.microsoft.com/office/drawing/2014/main" val="10004"/>
                  </a:ext>
                </a:extLst>
              </a:tr>
              <a:tr h="494224">
                <a:tc gridSpan="2">
                  <a:txBody>
                    <a:bodyPr/>
                    <a:lstStyle/>
                    <a:p>
                      <a:pPr marL="0" indent="0" algn="l" eaLnBrk="0" hangingPunct="0">
                        <a:defRPr/>
                      </a:pPr>
                      <a:r>
                        <a:rPr lang="en-US" altLang="zh-CN" b="0" dirty="0">
                          <a:latin typeface="Arial" pitchFamily="34" charset="0"/>
                          <a:ea typeface="黑体" pitchFamily="49" charset="-122"/>
                          <a:cs typeface="Arial" pitchFamily="34" charset="0"/>
                        </a:rPr>
                        <a:t>*</a:t>
                      </a:r>
                      <a:r>
                        <a:rPr lang="zh-CN" altLang="en-US" b="0" dirty="0">
                          <a:latin typeface="Arial" pitchFamily="34" charset="0"/>
                          <a:ea typeface="黑体" pitchFamily="49" charset="-122"/>
                          <a:cs typeface="Arial" pitchFamily="34" charset="0"/>
                        </a:rPr>
                        <a:t>细胞色素</a:t>
                      </a:r>
                      <a:r>
                        <a:rPr lang="en-US" altLang="zh-CN" b="0" dirty="0">
                          <a:latin typeface="Arial" pitchFamily="34" charset="0"/>
                          <a:ea typeface="黑体" pitchFamily="49" charset="-122"/>
                          <a:cs typeface="Arial" pitchFamily="34" charset="0"/>
                        </a:rPr>
                        <a:t>c</a:t>
                      </a:r>
                      <a:endParaRPr lang="zh-CN" altLang="en-US" b="0" dirty="0">
                        <a:latin typeface="Arial" pitchFamily="34" charset="0"/>
                        <a:ea typeface="黑体" pitchFamily="49" charset="-122"/>
                        <a:cs typeface="Arial" pitchFamily="34" charset="0"/>
                      </a:endParaRPr>
                    </a:p>
                  </a:txBody>
                  <a:tcPr marL="36000" marR="36000" marT="36000" marB="36000" anchor="ctr"/>
                </a:tc>
                <a:tc hMerge="1">
                  <a:txBody>
                    <a:bodyPr/>
                    <a:lstStyle/>
                    <a:p>
                      <a:endParaRPr lang="zh-CN" altLang="en-US"/>
                    </a:p>
                  </a:txBody>
                  <a:tcPr/>
                </a:tc>
                <a:tc>
                  <a:txBody>
                    <a:bodyPr/>
                    <a:lstStyle/>
                    <a:p>
                      <a:r>
                        <a:rPr lang="zh-CN" altLang="en-US" b="0" dirty="0">
                          <a:latin typeface="Arial" pitchFamily="34" charset="0"/>
                          <a:ea typeface="黑体" pitchFamily="49" charset="-122"/>
                          <a:cs typeface="Arial" pitchFamily="34" charset="0"/>
                        </a:rPr>
                        <a:t>细胞色素</a:t>
                      </a:r>
                      <a:r>
                        <a:rPr lang="en-US" altLang="zh-CN" b="0" dirty="0">
                          <a:latin typeface="Arial" pitchFamily="34" charset="0"/>
                          <a:ea typeface="黑体" pitchFamily="49" charset="-122"/>
                          <a:cs typeface="Arial" pitchFamily="34" charset="0"/>
                        </a:rPr>
                        <a:t>c</a:t>
                      </a:r>
                      <a:r>
                        <a:rPr lang="zh-CN" altLang="en-US" b="0" dirty="0">
                          <a:latin typeface="Arial" pitchFamily="34" charset="0"/>
                          <a:ea typeface="黑体" pitchFamily="49" charset="-122"/>
                          <a:cs typeface="Arial" pitchFamily="34" charset="0"/>
                        </a:rPr>
                        <a:t>（血红素）</a:t>
                      </a:r>
                    </a:p>
                  </a:txBody>
                  <a:tcPr anchor="ctr"/>
                </a:tc>
                <a:tc>
                  <a:txBody>
                    <a:bodyPr/>
                    <a:lstStyle/>
                    <a:p>
                      <a:pPr algn="ctr"/>
                      <a:r>
                        <a:rPr lang="en-US" altLang="zh-CN" b="0" dirty="0">
                          <a:latin typeface="Arial" pitchFamily="34" charset="0"/>
                          <a:ea typeface="黑体" pitchFamily="49" charset="-122"/>
                          <a:cs typeface="Arial" pitchFamily="34" charset="0"/>
                        </a:rPr>
                        <a:t>1</a:t>
                      </a:r>
                      <a:endParaRPr lang="zh-CN" altLang="en-US" b="0" dirty="0">
                        <a:latin typeface="Arial" pitchFamily="34" charset="0"/>
                        <a:ea typeface="黑体" pitchFamily="49" charset="-122"/>
                        <a:cs typeface="Arial" pitchFamily="34" charset="0"/>
                      </a:endParaRPr>
                    </a:p>
                  </a:txBody>
                  <a:tcPr anchor="ctr"/>
                </a:tc>
                <a:tc>
                  <a:txBody>
                    <a:bodyPr/>
                    <a:lstStyle/>
                    <a:p>
                      <a:pPr algn="ctr"/>
                      <a:r>
                        <a:rPr lang="en-US" altLang="zh-CN" b="0" dirty="0">
                          <a:latin typeface="Arial" pitchFamily="34" charset="0"/>
                          <a:ea typeface="黑体" pitchFamily="49" charset="-122"/>
                          <a:cs typeface="Arial" pitchFamily="34" charset="0"/>
                        </a:rPr>
                        <a:t>13</a:t>
                      </a:r>
                      <a:endParaRPr lang="zh-CN" altLang="en-US" b="0" dirty="0">
                        <a:latin typeface="Arial" pitchFamily="34" charset="0"/>
                        <a:ea typeface="黑体" pitchFamily="49" charset="-122"/>
                        <a:cs typeface="Arial" pitchFamily="34" charset="0"/>
                      </a:endParaRPr>
                    </a:p>
                  </a:txBody>
                  <a:tcPr anchor="ctr"/>
                </a:tc>
                <a:extLst>
                  <a:ext uri="{0D108BD9-81ED-4DB2-BD59-A6C34878D82A}">
                    <a16:rowId xmlns:a16="http://schemas.microsoft.com/office/drawing/2014/main" val="10005"/>
                  </a:ext>
                </a:extLst>
              </a:tr>
              <a:tr h="494224">
                <a:tc>
                  <a:txBody>
                    <a:bodyPr/>
                    <a:lstStyle/>
                    <a:p>
                      <a:pPr marL="0" indent="0" algn="ctr" eaLnBrk="0" hangingPunct="0">
                        <a:defRPr/>
                      </a:pPr>
                      <a:r>
                        <a:rPr lang="zh-CN" altLang="en-US" b="0" dirty="0">
                          <a:latin typeface="Arial" pitchFamily="34" charset="0"/>
                          <a:ea typeface="黑体" pitchFamily="49" charset="-122"/>
                          <a:cs typeface="Arial" pitchFamily="34" charset="0"/>
                        </a:rPr>
                        <a:t>复合体</a:t>
                      </a:r>
                      <a:r>
                        <a:rPr lang="en-US" altLang="zh-CN" b="0" dirty="0">
                          <a:latin typeface="Arial" pitchFamily="34" charset="0"/>
                          <a:ea typeface="黑体" pitchFamily="49" charset="-122"/>
                          <a:cs typeface="Arial" pitchFamily="34" charset="0"/>
                        </a:rPr>
                        <a:t>Ⅳ</a:t>
                      </a:r>
                      <a:endParaRPr lang="zh-CN" altLang="en-US" b="0" dirty="0">
                        <a:latin typeface="Arial" pitchFamily="34" charset="0"/>
                        <a:ea typeface="黑体" pitchFamily="49" charset="-122"/>
                        <a:cs typeface="Arial" pitchFamily="34" charset="0"/>
                      </a:endParaRPr>
                    </a:p>
                  </a:txBody>
                  <a:tcPr marL="36000" marR="36000" marT="36000" marB="36000" anchor="ctr"/>
                </a:tc>
                <a:tc>
                  <a:txBody>
                    <a:bodyPr/>
                    <a:lstStyle/>
                    <a:p>
                      <a:pPr algn="ctr"/>
                      <a:r>
                        <a:rPr lang="zh-CN" altLang="en-US" b="0" dirty="0">
                          <a:latin typeface="Arial" pitchFamily="34" charset="0"/>
                          <a:ea typeface="黑体" pitchFamily="49" charset="-122"/>
                          <a:cs typeface="Arial" pitchFamily="34" charset="0"/>
                        </a:rPr>
                        <a:t>细胞色素</a:t>
                      </a:r>
                      <a:r>
                        <a:rPr lang="en-US" altLang="zh-CN" b="0" dirty="0">
                          <a:latin typeface="Arial" pitchFamily="34" charset="0"/>
                          <a:ea typeface="黑体" pitchFamily="49" charset="-122"/>
                          <a:cs typeface="Arial" pitchFamily="34" charset="0"/>
                        </a:rPr>
                        <a:t>c</a:t>
                      </a:r>
                    </a:p>
                    <a:p>
                      <a:pPr algn="ctr"/>
                      <a:r>
                        <a:rPr lang="zh-CN" altLang="en-US" b="0" dirty="0">
                          <a:latin typeface="Arial" pitchFamily="34" charset="0"/>
                          <a:ea typeface="黑体" pitchFamily="49" charset="-122"/>
                          <a:cs typeface="Arial" pitchFamily="34" charset="0"/>
                        </a:rPr>
                        <a:t>氧化酶</a:t>
                      </a:r>
                    </a:p>
                  </a:txBody>
                  <a:tcPr anchor="ctr"/>
                </a:tc>
                <a:tc>
                  <a:txBody>
                    <a:bodyPr/>
                    <a:lstStyle/>
                    <a:p>
                      <a:r>
                        <a:rPr lang="zh-CN" altLang="en-US" b="0" dirty="0">
                          <a:latin typeface="Arial" pitchFamily="34" charset="0"/>
                          <a:ea typeface="黑体" pitchFamily="49" charset="-122"/>
                          <a:cs typeface="Arial" pitchFamily="34" charset="0"/>
                        </a:rPr>
                        <a:t>细胞色素</a:t>
                      </a:r>
                      <a:r>
                        <a:rPr lang="en-US" altLang="zh-CN" b="0" dirty="0">
                          <a:latin typeface="Arial" pitchFamily="34" charset="0"/>
                          <a:ea typeface="黑体" pitchFamily="49" charset="-122"/>
                          <a:cs typeface="Arial" pitchFamily="34" charset="0"/>
                        </a:rPr>
                        <a:t>aa</a:t>
                      </a:r>
                      <a:r>
                        <a:rPr lang="en-US" altLang="zh-CN" sz="1800" b="0" kern="1200" baseline="-25000" dirty="0">
                          <a:solidFill>
                            <a:schemeClr val="dk1"/>
                          </a:solidFill>
                          <a:latin typeface="Arial" pitchFamily="34" charset="0"/>
                          <a:ea typeface="黑体" pitchFamily="49" charset="-122"/>
                          <a:cs typeface="Arial" pitchFamily="34" charset="0"/>
                        </a:rPr>
                        <a:t>3</a:t>
                      </a:r>
                      <a:r>
                        <a:rPr lang="en-US" altLang="zh-CN" b="0" dirty="0">
                          <a:latin typeface="Arial" pitchFamily="34" charset="0"/>
                          <a:ea typeface="黑体" pitchFamily="49" charset="-122"/>
                          <a:cs typeface="Arial" pitchFamily="34" charset="0"/>
                        </a:rPr>
                        <a:t>(</a:t>
                      </a:r>
                      <a:r>
                        <a:rPr lang="zh-CN" altLang="en-US" b="0" dirty="0">
                          <a:latin typeface="Arial" pitchFamily="34" charset="0"/>
                          <a:ea typeface="黑体" pitchFamily="49" charset="-122"/>
                          <a:cs typeface="Arial" pitchFamily="34" charset="0"/>
                        </a:rPr>
                        <a:t>血红素，</a:t>
                      </a:r>
                      <a:r>
                        <a:rPr lang="en-US" altLang="zh-CN" b="0" dirty="0" err="1">
                          <a:latin typeface="Arial" pitchFamily="34" charset="0"/>
                          <a:ea typeface="黑体" pitchFamily="49" charset="-122"/>
                          <a:cs typeface="Arial" pitchFamily="34" charset="0"/>
                        </a:rPr>
                        <a:t>Cu</a:t>
                      </a:r>
                      <a:r>
                        <a:rPr lang="en-US" altLang="zh-CN" b="0" baseline="-25000" dirty="0" err="1">
                          <a:latin typeface="Arial" pitchFamily="34" charset="0"/>
                          <a:ea typeface="黑体" pitchFamily="49" charset="-122"/>
                          <a:cs typeface="Arial" pitchFamily="34" charset="0"/>
                        </a:rPr>
                        <a:t>A</a:t>
                      </a:r>
                      <a:r>
                        <a:rPr lang="zh-CN" altLang="en-US" b="0" dirty="0">
                          <a:latin typeface="Arial" pitchFamily="34" charset="0"/>
                          <a:ea typeface="黑体" pitchFamily="49" charset="-122"/>
                          <a:cs typeface="Arial" pitchFamily="34" charset="0"/>
                        </a:rPr>
                        <a:t>，</a:t>
                      </a:r>
                      <a:r>
                        <a:rPr lang="en-US" altLang="zh-CN" b="0" dirty="0" err="1">
                          <a:latin typeface="Arial" pitchFamily="34" charset="0"/>
                          <a:ea typeface="黑体" pitchFamily="49" charset="-122"/>
                          <a:cs typeface="Arial" pitchFamily="34" charset="0"/>
                        </a:rPr>
                        <a:t>Cu</a:t>
                      </a:r>
                      <a:r>
                        <a:rPr lang="en-US" altLang="zh-CN" b="0" baseline="-25000" dirty="0" err="1">
                          <a:latin typeface="Arial" pitchFamily="34" charset="0"/>
                          <a:ea typeface="黑体" pitchFamily="49" charset="-122"/>
                          <a:cs typeface="Arial" pitchFamily="34" charset="0"/>
                        </a:rPr>
                        <a:t>B</a:t>
                      </a:r>
                      <a:r>
                        <a:rPr lang="en-US" altLang="zh-CN" b="0" dirty="0">
                          <a:latin typeface="Arial" pitchFamily="34" charset="0"/>
                          <a:ea typeface="黑体" pitchFamily="49" charset="-122"/>
                          <a:cs typeface="Arial" pitchFamily="34" charset="0"/>
                        </a:rPr>
                        <a:t>)</a:t>
                      </a:r>
                      <a:endParaRPr lang="zh-CN" altLang="en-US" b="0" dirty="0">
                        <a:latin typeface="Arial" pitchFamily="34" charset="0"/>
                        <a:ea typeface="黑体" pitchFamily="49" charset="-122"/>
                        <a:cs typeface="Arial" pitchFamily="34" charset="0"/>
                      </a:endParaRPr>
                    </a:p>
                  </a:txBody>
                  <a:tcPr anchor="ctr"/>
                </a:tc>
                <a:tc>
                  <a:txBody>
                    <a:bodyPr/>
                    <a:lstStyle/>
                    <a:p>
                      <a:pPr algn="ctr"/>
                      <a:r>
                        <a:rPr lang="en-US" altLang="zh-CN" b="0" dirty="0">
                          <a:latin typeface="Arial" pitchFamily="34" charset="0"/>
                          <a:ea typeface="黑体" pitchFamily="49" charset="-122"/>
                          <a:cs typeface="Arial" pitchFamily="34" charset="0"/>
                        </a:rPr>
                        <a:t>13</a:t>
                      </a:r>
                      <a:endParaRPr lang="zh-CN" altLang="en-US" b="0" dirty="0">
                        <a:latin typeface="Arial" pitchFamily="34" charset="0"/>
                        <a:ea typeface="黑体" pitchFamily="49" charset="-122"/>
                        <a:cs typeface="Arial" pitchFamily="34" charset="0"/>
                      </a:endParaRPr>
                    </a:p>
                  </a:txBody>
                  <a:tcPr anchor="ctr"/>
                </a:tc>
                <a:tc>
                  <a:txBody>
                    <a:bodyPr/>
                    <a:lstStyle/>
                    <a:p>
                      <a:pPr algn="ctr"/>
                      <a:r>
                        <a:rPr lang="en-US" altLang="zh-CN" b="0" dirty="0">
                          <a:latin typeface="Arial" pitchFamily="34" charset="0"/>
                          <a:ea typeface="黑体" pitchFamily="49" charset="-122"/>
                          <a:cs typeface="Arial" pitchFamily="34" charset="0"/>
                        </a:rPr>
                        <a:t>162</a:t>
                      </a:r>
                      <a:endParaRPr lang="zh-CN" altLang="en-US" b="0" dirty="0">
                        <a:latin typeface="Arial" pitchFamily="34" charset="0"/>
                        <a:ea typeface="黑体" pitchFamily="49" charset="-122"/>
                        <a:cs typeface="Arial" pitchFamily="34" charset="0"/>
                      </a:endParaRPr>
                    </a:p>
                  </a:txBody>
                  <a:tcPr anchor="ctr"/>
                </a:tc>
                <a:extLst>
                  <a:ext uri="{0D108BD9-81ED-4DB2-BD59-A6C34878D82A}">
                    <a16:rowId xmlns:a16="http://schemas.microsoft.com/office/drawing/2014/main" val="10006"/>
                  </a:ext>
                </a:extLst>
              </a:tr>
            </a:tbl>
          </a:graphicData>
        </a:graphic>
      </p:graphicFrame>
      <p:sp>
        <p:nvSpPr>
          <p:cNvPr id="9" name="Rectangle 3"/>
          <p:cNvSpPr>
            <a:spLocks noChangeArrowheads="1"/>
          </p:cNvSpPr>
          <p:nvPr/>
        </p:nvSpPr>
        <p:spPr bwMode="auto">
          <a:xfrm>
            <a:off x="468709" y="6093296"/>
            <a:ext cx="5039395" cy="461665"/>
          </a:xfrm>
          <a:prstGeom prst="rect">
            <a:avLst/>
          </a:prstGeom>
          <a:solidFill>
            <a:srgbClr val="FFCCFF">
              <a:alpha val="50195"/>
            </a:srgbClr>
          </a:solidFill>
          <a:ln w="9525">
            <a:noFill/>
            <a:miter lim="800000"/>
            <a:headEnd/>
            <a:tailEnd/>
          </a:ln>
        </p:spPr>
        <p:txBody>
          <a:bodyPr wrap="square">
            <a:spAutoFit/>
          </a:bodyPr>
          <a:lstStyle/>
          <a:p>
            <a:r>
              <a:rPr lang="en-US" altLang="zh-CN" dirty="0">
                <a:latin typeface="Times New Roman" pitchFamily="18" charset="0"/>
                <a:ea typeface="黑体" pitchFamily="2" charset="-122"/>
              </a:rPr>
              <a:t>* </a:t>
            </a:r>
            <a:r>
              <a:rPr lang="zh-CN" altLang="en-US" dirty="0">
                <a:latin typeface="Times New Roman" pitchFamily="18" charset="0"/>
                <a:ea typeface="黑体" pitchFamily="2" charset="-122"/>
              </a:rPr>
              <a:t>泛醌 和 </a:t>
            </a:r>
            <a:r>
              <a:rPr lang="en-US" altLang="zh-CN" dirty="0" err="1">
                <a:latin typeface="Times New Roman" pitchFamily="18" charset="0"/>
                <a:ea typeface="黑体" pitchFamily="2" charset="-122"/>
              </a:rPr>
              <a:t>Cyt</a:t>
            </a:r>
            <a:r>
              <a:rPr lang="en-US" altLang="zh-CN" dirty="0">
                <a:latin typeface="Times New Roman" pitchFamily="18" charset="0"/>
                <a:ea typeface="黑体" pitchFamily="2" charset="-122"/>
              </a:rPr>
              <a:t> c </a:t>
            </a:r>
            <a:r>
              <a:rPr lang="zh-CN" altLang="en-US" dirty="0">
                <a:latin typeface="Times New Roman" pitchFamily="18" charset="0"/>
                <a:ea typeface="黑体" pitchFamily="2" charset="-122"/>
              </a:rPr>
              <a:t>不包含在酶复合体中</a:t>
            </a:r>
          </a:p>
        </p:txBody>
      </p:sp>
      <p:sp>
        <p:nvSpPr>
          <p:cNvPr id="6" name="灯片编号占位符 5"/>
          <p:cNvSpPr>
            <a:spLocks noGrp="1"/>
          </p:cNvSpPr>
          <p:nvPr>
            <p:ph type="sldNum" sz="quarter" idx="12"/>
          </p:nvPr>
        </p:nvSpPr>
        <p:spPr/>
        <p:txBody>
          <a:bodyPr/>
          <a:lstStyle/>
          <a:p>
            <a:pPr>
              <a:defRPr/>
            </a:pPr>
            <a:fld id="{2CE99114-C155-4C8F-961B-77FF3A6CED96}" type="slidenum">
              <a:rPr lang="en-US" altLang="zh-CN" smtClean="0"/>
              <a:pPr>
                <a:defRPr/>
              </a:pPr>
              <a:t>22</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500"/>
                                        <p:tgtEl>
                                          <p:spTgt spid="34818"/>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edge">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9"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768280" y="675853"/>
            <a:ext cx="4340224" cy="1096963"/>
          </a:xfrm>
        </p:spPr>
        <p:txBody>
          <a:bodyPr/>
          <a:lstStyle/>
          <a:p>
            <a:pPr eaLnBrk="1" hangingPunct="1"/>
            <a:r>
              <a:rPr lang="zh-CN" altLang="en-US" sz="3200" dirty="0">
                <a:latin typeface="Times New Roman" pitchFamily="18" charset="0"/>
                <a:ea typeface="黑体" pitchFamily="2" charset="-122"/>
                <a:cs typeface="Times New Roman" pitchFamily="18" charset="0"/>
              </a:rPr>
              <a:t>（一）复合体</a:t>
            </a:r>
            <a:r>
              <a:rPr lang="en-US" altLang="zh-CN" sz="3200" dirty="0">
                <a:latin typeface="Times New Roman" pitchFamily="18" charset="0"/>
                <a:ea typeface="黑体" pitchFamily="2" charset="-122"/>
                <a:cs typeface="Times New Roman" pitchFamily="18" charset="0"/>
              </a:rPr>
              <a:t>Ⅰ:  NADH-</a:t>
            </a:r>
            <a:r>
              <a:rPr lang="zh-CN" altLang="en-US" sz="3200" dirty="0">
                <a:latin typeface="Times New Roman" pitchFamily="18" charset="0"/>
                <a:ea typeface="黑体" pitchFamily="2" charset="-122"/>
                <a:cs typeface="Times New Roman" pitchFamily="18" charset="0"/>
              </a:rPr>
              <a:t>泛醌还原酶</a:t>
            </a:r>
          </a:p>
        </p:txBody>
      </p:sp>
      <p:sp>
        <p:nvSpPr>
          <p:cNvPr id="141354" name="Text Box 42"/>
          <p:cNvSpPr txBox="1">
            <a:spLocks noChangeArrowheads="1"/>
          </p:cNvSpPr>
          <p:nvPr/>
        </p:nvSpPr>
        <p:spPr bwMode="auto">
          <a:xfrm>
            <a:off x="1276350" y="1868636"/>
            <a:ext cx="6896100" cy="1758950"/>
          </a:xfrm>
          <a:prstGeom prst="rect">
            <a:avLst/>
          </a:prstGeom>
          <a:noFill/>
          <a:ln w="9525">
            <a:noFill/>
            <a:miter lim="800000"/>
            <a:headEnd/>
            <a:tailEnd/>
          </a:ln>
        </p:spPr>
        <p:txBody>
          <a:bodyPr>
            <a:spAutoFit/>
          </a:bodyPr>
          <a:lstStyle/>
          <a:p>
            <a:pPr>
              <a:lnSpc>
                <a:spcPct val="130000"/>
              </a:lnSpc>
              <a:buClr>
                <a:srgbClr val="FF0066"/>
              </a:buClr>
              <a:buSzPct val="60000"/>
              <a:buFont typeface="Wingdings" pitchFamily="2" charset="2"/>
              <a:buChar char="u"/>
            </a:pPr>
            <a:r>
              <a:rPr lang="en-US" altLang="zh-CN" sz="2800" dirty="0">
                <a:solidFill>
                  <a:srgbClr val="336600"/>
                </a:solidFill>
                <a:latin typeface="Arial" charset="0"/>
                <a:ea typeface="黑体" pitchFamily="2" charset="-122"/>
                <a:cs typeface="Arial" charset="0"/>
              </a:rPr>
              <a:t> </a:t>
            </a:r>
            <a:r>
              <a:rPr lang="zh-CN" altLang="en-US" sz="2800" dirty="0">
                <a:latin typeface="Arial" charset="0"/>
                <a:ea typeface="黑体" pitchFamily="2" charset="-122"/>
                <a:cs typeface="Arial" charset="0"/>
              </a:rPr>
              <a:t>功能</a:t>
            </a:r>
            <a:r>
              <a:rPr lang="en-US" altLang="zh-CN" sz="2800" dirty="0">
                <a:latin typeface="Arial" charset="0"/>
                <a:ea typeface="黑体" pitchFamily="2" charset="-122"/>
                <a:cs typeface="Arial" charset="0"/>
              </a:rPr>
              <a:t>:</a:t>
            </a:r>
            <a:r>
              <a:rPr lang="en-US" altLang="zh-CN" sz="2800" dirty="0">
                <a:solidFill>
                  <a:srgbClr val="146202"/>
                </a:solidFill>
                <a:latin typeface="Arial" charset="0"/>
                <a:ea typeface="黑体" pitchFamily="2" charset="-122"/>
                <a:cs typeface="Arial" charset="0"/>
              </a:rPr>
              <a:t> </a:t>
            </a:r>
            <a:r>
              <a:rPr lang="en-US" altLang="zh-CN" sz="2800" dirty="0">
                <a:latin typeface="Arial" charset="0"/>
                <a:ea typeface="黑体" pitchFamily="2" charset="-122"/>
                <a:cs typeface="Arial" charset="0"/>
              </a:rPr>
              <a:t>  </a:t>
            </a:r>
            <a:r>
              <a:rPr lang="zh-CN" altLang="en-US" sz="2800" dirty="0">
                <a:latin typeface="Arial" charset="0"/>
                <a:ea typeface="黑体" pitchFamily="2" charset="-122"/>
                <a:cs typeface="Arial" charset="0"/>
              </a:rPr>
              <a:t>将电子从</a:t>
            </a:r>
            <a:r>
              <a:rPr lang="en-US" altLang="zh-CN" sz="2800" dirty="0">
                <a:latin typeface="Arial" charset="0"/>
                <a:ea typeface="黑体" pitchFamily="2" charset="-122"/>
                <a:cs typeface="Arial" charset="0"/>
              </a:rPr>
              <a:t>NADH</a:t>
            </a:r>
            <a:r>
              <a:rPr lang="zh-CN" altLang="en-US" sz="2800" dirty="0">
                <a:latin typeface="Arial" charset="0"/>
                <a:ea typeface="黑体" pitchFamily="2" charset="-122"/>
                <a:cs typeface="Arial" charset="0"/>
              </a:rPr>
              <a:t>传递给泛醌 </a:t>
            </a:r>
            <a:endParaRPr lang="zh-CN" altLang="en-US" sz="2800" dirty="0">
              <a:solidFill>
                <a:srgbClr val="146202"/>
              </a:solidFill>
              <a:latin typeface="Arial" charset="0"/>
              <a:ea typeface="黑体" pitchFamily="2" charset="-122"/>
              <a:cs typeface="Arial" charset="0"/>
            </a:endParaRPr>
          </a:p>
          <a:p>
            <a:pPr>
              <a:lnSpc>
                <a:spcPct val="130000"/>
              </a:lnSpc>
              <a:buClr>
                <a:srgbClr val="FF0066"/>
              </a:buClr>
              <a:buSzPct val="60000"/>
              <a:buFont typeface="Wingdings" pitchFamily="2" charset="2"/>
              <a:buChar char="u"/>
            </a:pPr>
            <a:r>
              <a:rPr lang="zh-CN" altLang="en-US" sz="2800" dirty="0">
                <a:solidFill>
                  <a:srgbClr val="146202"/>
                </a:solidFill>
                <a:latin typeface="Arial" charset="0"/>
                <a:ea typeface="黑体" pitchFamily="2" charset="-122"/>
                <a:cs typeface="Arial" charset="0"/>
              </a:rPr>
              <a:t> </a:t>
            </a:r>
            <a:r>
              <a:rPr lang="zh-CN" altLang="en-US" sz="2800" dirty="0">
                <a:latin typeface="Arial" charset="0"/>
                <a:ea typeface="黑体" pitchFamily="2" charset="-122"/>
                <a:cs typeface="Arial" charset="0"/>
              </a:rPr>
              <a:t>组成：黄素蛋白、铁硫蛋白、疏水蛋白</a:t>
            </a:r>
          </a:p>
          <a:p>
            <a:pPr>
              <a:lnSpc>
                <a:spcPct val="130000"/>
              </a:lnSpc>
              <a:buClr>
                <a:srgbClr val="FF0066"/>
              </a:buClr>
              <a:buSzPct val="60000"/>
              <a:buFont typeface="Wingdings" pitchFamily="2" charset="2"/>
              <a:buChar char="u"/>
            </a:pPr>
            <a:r>
              <a:rPr lang="zh-CN" altLang="en-US" sz="2800" dirty="0">
                <a:latin typeface="Arial" charset="0"/>
                <a:ea typeface="黑体" pitchFamily="2" charset="-122"/>
                <a:cs typeface="Arial" charset="0"/>
              </a:rPr>
              <a:t>  复合体</a:t>
            </a:r>
            <a:r>
              <a:rPr lang="en-US" altLang="zh-CN" sz="2800" dirty="0">
                <a:latin typeface="Arial" charset="0"/>
                <a:ea typeface="黑体" pitchFamily="2" charset="-122"/>
                <a:cs typeface="Arial" charset="0"/>
              </a:rPr>
              <a:t>Ⅰ</a:t>
            </a:r>
            <a:r>
              <a:rPr lang="zh-CN" altLang="en-US" sz="2800" dirty="0">
                <a:latin typeface="Arial" charset="0"/>
                <a:ea typeface="黑体" pitchFamily="2" charset="-122"/>
                <a:cs typeface="Arial" charset="0"/>
              </a:rPr>
              <a:t>的电子传递：</a:t>
            </a:r>
          </a:p>
        </p:txBody>
      </p:sp>
      <p:grpSp>
        <p:nvGrpSpPr>
          <p:cNvPr id="2" name="Group 43"/>
          <p:cNvGrpSpPr>
            <a:grpSpLocks/>
          </p:cNvGrpSpPr>
          <p:nvPr/>
        </p:nvGrpSpPr>
        <p:grpSpPr bwMode="auto">
          <a:xfrm>
            <a:off x="1851025" y="3805386"/>
            <a:ext cx="2995613" cy="461962"/>
            <a:chOff x="715" y="745"/>
            <a:chExt cx="1887" cy="291"/>
          </a:xfrm>
        </p:grpSpPr>
        <p:sp>
          <p:nvSpPr>
            <p:cNvPr id="46103" name="Text Box 44"/>
            <p:cNvSpPr txBox="1">
              <a:spLocks noChangeArrowheads="1"/>
            </p:cNvSpPr>
            <p:nvPr/>
          </p:nvSpPr>
          <p:spPr bwMode="auto">
            <a:xfrm>
              <a:off x="715" y="745"/>
              <a:ext cx="1071" cy="291"/>
            </a:xfrm>
            <a:prstGeom prst="rect">
              <a:avLst/>
            </a:prstGeom>
            <a:noFill/>
            <a:ln w="9525">
              <a:noFill/>
              <a:miter lim="800000"/>
              <a:headEnd/>
              <a:tailEnd/>
            </a:ln>
          </p:spPr>
          <p:txBody>
            <a:bodyPr wrap="none">
              <a:spAutoFit/>
            </a:bodyPr>
            <a:lstStyle/>
            <a:p>
              <a:pPr algn="ctr"/>
              <a:r>
                <a:rPr lang="en-US" altLang="zh-CN">
                  <a:solidFill>
                    <a:srgbClr val="FF0066"/>
                  </a:solidFill>
                  <a:latin typeface="Arial" charset="0"/>
                  <a:ea typeface="黑体" pitchFamily="2" charset="-122"/>
                  <a:cs typeface="Arial" charset="0"/>
                </a:rPr>
                <a:t>NADH+H</a:t>
              </a:r>
              <a:r>
                <a:rPr lang="en-US" altLang="zh-CN" baseline="30000">
                  <a:solidFill>
                    <a:srgbClr val="FF0066"/>
                  </a:solidFill>
                  <a:latin typeface="Arial" charset="0"/>
                  <a:ea typeface="黑体" pitchFamily="2" charset="-122"/>
                  <a:cs typeface="Arial" charset="0"/>
                </a:rPr>
                <a:t>+</a:t>
              </a:r>
              <a:r>
                <a:rPr lang="en-US" altLang="zh-CN">
                  <a:solidFill>
                    <a:srgbClr val="FF0066"/>
                  </a:solidFill>
                  <a:latin typeface="Arial" charset="0"/>
                  <a:ea typeface="黑体" pitchFamily="2" charset="-122"/>
                  <a:cs typeface="Arial" charset="0"/>
                </a:rPr>
                <a:t> </a:t>
              </a:r>
            </a:p>
          </p:txBody>
        </p:sp>
        <p:sp>
          <p:nvSpPr>
            <p:cNvPr id="46104" name="Text Box 45"/>
            <p:cNvSpPr txBox="1">
              <a:spLocks noChangeArrowheads="1"/>
            </p:cNvSpPr>
            <p:nvPr/>
          </p:nvSpPr>
          <p:spPr bwMode="auto">
            <a:xfrm>
              <a:off x="2066" y="745"/>
              <a:ext cx="536" cy="291"/>
            </a:xfrm>
            <a:prstGeom prst="rect">
              <a:avLst/>
            </a:prstGeom>
            <a:solidFill>
              <a:srgbClr val="99CCFF">
                <a:alpha val="50195"/>
              </a:srgbClr>
            </a:solidFill>
            <a:ln w="9525">
              <a:noFill/>
              <a:miter lim="800000"/>
              <a:headEnd/>
              <a:tailEnd/>
            </a:ln>
          </p:spPr>
          <p:txBody>
            <a:bodyPr wrap="none">
              <a:spAutoFit/>
            </a:bodyPr>
            <a:lstStyle/>
            <a:p>
              <a:pPr algn="ctr"/>
              <a:r>
                <a:rPr lang="en-US" altLang="zh-CN" dirty="0">
                  <a:latin typeface="Arial" charset="0"/>
                  <a:ea typeface="黑体" pitchFamily="2" charset="-122"/>
                  <a:cs typeface="Arial" charset="0"/>
                </a:rPr>
                <a:t>FMN</a:t>
              </a:r>
            </a:p>
          </p:txBody>
        </p:sp>
      </p:grpSp>
      <p:grpSp>
        <p:nvGrpSpPr>
          <p:cNvPr id="3" name="Group 46"/>
          <p:cNvGrpSpPr>
            <a:grpSpLocks/>
          </p:cNvGrpSpPr>
          <p:nvPr/>
        </p:nvGrpSpPr>
        <p:grpSpPr bwMode="auto">
          <a:xfrm>
            <a:off x="2247900" y="4551511"/>
            <a:ext cx="2800350" cy="508000"/>
            <a:chOff x="965" y="1215"/>
            <a:chExt cx="1764" cy="320"/>
          </a:xfrm>
        </p:grpSpPr>
        <p:sp>
          <p:nvSpPr>
            <p:cNvPr id="46101" name="Text Box 47"/>
            <p:cNvSpPr txBox="1">
              <a:spLocks noChangeArrowheads="1"/>
            </p:cNvSpPr>
            <p:nvPr/>
          </p:nvSpPr>
          <p:spPr bwMode="auto">
            <a:xfrm>
              <a:off x="965" y="1215"/>
              <a:ext cx="643" cy="291"/>
            </a:xfrm>
            <a:prstGeom prst="rect">
              <a:avLst/>
            </a:prstGeom>
            <a:noFill/>
            <a:ln w="9525">
              <a:noFill/>
              <a:miter lim="800000"/>
              <a:headEnd/>
              <a:tailEnd/>
            </a:ln>
          </p:spPr>
          <p:txBody>
            <a:bodyPr wrap="none">
              <a:spAutoFit/>
            </a:bodyPr>
            <a:lstStyle/>
            <a:p>
              <a:pPr algn="ctr"/>
              <a:r>
                <a:rPr lang="en-US" altLang="zh-CN">
                  <a:latin typeface="Arial" charset="0"/>
                  <a:ea typeface="黑体" pitchFamily="2" charset="-122"/>
                  <a:cs typeface="Arial" charset="0"/>
                </a:rPr>
                <a:t>NAD</a:t>
              </a:r>
              <a:r>
                <a:rPr lang="en-US" altLang="zh-CN" baseline="30000">
                  <a:latin typeface="Arial" charset="0"/>
                  <a:ea typeface="黑体" pitchFamily="2" charset="-122"/>
                  <a:cs typeface="Arial" charset="0"/>
                </a:rPr>
                <a:t>+ </a:t>
              </a:r>
              <a:endParaRPr lang="en-US" altLang="zh-CN">
                <a:latin typeface="Arial" charset="0"/>
                <a:ea typeface="黑体" pitchFamily="2" charset="-122"/>
                <a:cs typeface="Arial" charset="0"/>
              </a:endParaRPr>
            </a:p>
          </p:txBody>
        </p:sp>
        <p:sp>
          <p:nvSpPr>
            <p:cNvPr id="46102" name="Text Box 48"/>
            <p:cNvSpPr txBox="1">
              <a:spLocks noChangeArrowheads="1"/>
            </p:cNvSpPr>
            <p:nvPr/>
          </p:nvSpPr>
          <p:spPr bwMode="auto">
            <a:xfrm>
              <a:off x="1956" y="1244"/>
              <a:ext cx="773" cy="291"/>
            </a:xfrm>
            <a:prstGeom prst="rect">
              <a:avLst/>
            </a:prstGeom>
            <a:solidFill>
              <a:srgbClr val="99CCFF">
                <a:alpha val="50195"/>
              </a:srgbClr>
            </a:solidFill>
            <a:ln w="9525">
              <a:noFill/>
              <a:miter lim="800000"/>
              <a:headEnd/>
              <a:tailEnd/>
            </a:ln>
          </p:spPr>
          <p:txBody>
            <a:bodyPr wrap="none">
              <a:spAutoFit/>
            </a:bodyPr>
            <a:lstStyle/>
            <a:p>
              <a:pPr algn="ctr"/>
              <a:r>
                <a:rPr lang="en-US" altLang="zh-CN">
                  <a:latin typeface="Arial" charset="0"/>
                  <a:ea typeface="黑体" pitchFamily="2" charset="-122"/>
                  <a:cs typeface="Arial" charset="0"/>
                </a:rPr>
                <a:t>FMN</a:t>
              </a:r>
              <a:r>
                <a:rPr lang="en-US" altLang="zh-CN">
                  <a:solidFill>
                    <a:srgbClr val="FF0066"/>
                  </a:solidFill>
                  <a:latin typeface="Arial" charset="0"/>
                  <a:ea typeface="黑体" pitchFamily="2" charset="-122"/>
                  <a:cs typeface="Arial" charset="0"/>
                </a:rPr>
                <a:t>H</a:t>
              </a:r>
              <a:r>
                <a:rPr lang="en-US" altLang="zh-CN" baseline="-25000">
                  <a:solidFill>
                    <a:srgbClr val="FF0066"/>
                  </a:solidFill>
                  <a:latin typeface="Arial" charset="0"/>
                  <a:ea typeface="黑体" pitchFamily="2" charset="-122"/>
                  <a:cs typeface="Arial" charset="0"/>
                </a:rPr>
                <a:t>2</a:t>
              </a:r>
              <a:endParaRPr lang="en-US" altLang="zh-CN">
                <a:solidFill>
                  <a:srgbClr val="FF0066"/>
                </a:solidFill>
                <a:latin typeface="Arial" charset="0"/>
                <a:ea typeface="黑体" pitchFamily="2" charset="-122"/>
                <a:cs typeface="Arial" charset="0"/>
              </a:endParaRPr>
            </a:p>
          </p:txBody>
        </p:sp>
      </p:grpSp>
      <p:sp>
        <p:nvSpPr>
          <p:cNvPr id="141361" name="Text Box 49"/>
          <p:cNvSpPr txBox="1">
            <a:spLocks noChangeArrowheads="1"/>
          </p:cNvSpPr>
          <p:nvPr/>
        </p:nvSpPr>
        <p:spPr bwMode="auto">
          <a:xfrm>
            <a:off x="5570538" y="3611711"/>
            <a:ext cx="1209675" cy="830262"/>
          </a:xfrm>
          <a:prstGeom prst="rect">
            <a:avLst/>
          </a:prstGeom>
          <a:solidFill>
            <a:srgbClr val="99CCFF">
              <a:alpha val="50195"/>
            </a:srgbClr>
          </a:solidFill>
          <a:ln w="9525">
            <a:noFill/>
            <a:miter lim="800000"/>
            <a:headEnd/>
            <a:tailEnd/>
          </a:ln>
        </p:spPr>
        <p:txBody>
          <a:bodyPr>
            <a:spAutoFit/>
          </a:bodyPr>
          <a:lstStyle/>
          <a:p>
            <a:pPr algn="ctr"/>
            <a:r>
              <a:rPr lang="zh-CN" altLang="en-US">
                <a:latin typeface="Arial" charset="0"/>
                <a:ea typeface="黑体" pitchFamily="2" charset="-122"/>
                <a:cs typeface="Arial" charset="0"/>
              </a:rPr>
              <a:t>还原型</a:t>
            </a:r>
            <a:r>
              <a:rPr lang="en-US" altLang="zh-CN">
                <a:latin typeface="Arial" charset="0"/>
                <a:ea typeface="黑体" pitchFamily="2" charset="-122"/>
                <a:cs typeface="Arial" charset="0"/>
              </a:rPr>
              <a:t>Fe-S </a:t>
            </a:r>
          </a:p>
        </p:txBody>
      </p:sp>
      <p:sp>
        <p:nvSpPr>
          <p:cNvPr id="141362" name="Text Box 50"/>
          <p:cNvSpPr txBox="1">
            <a:spLocks noChangeArrowheads="1"/>
          </p:cNvSpPr>
          <p:nvPr/>
        </p:nvSpPr>
        <p:spPr bwMode="auto">
          <a:xfrm>
            <a:off x="5561013" y="4597548"/>
            <a:ext cx="1208087" cy="830263"/>
          </a:xfrm>
          <a:prstGeom prst="rect">
            <a:avLst/>
          </a:prstGeom>
          <a:solidFill>
            <a:srgbClr val="99CCFF">
              <a:alpha val="50195"/>
            </a:srgbClr>
          </a:solidFill>
          <a:ln w="9525">
            <a:noFill/>
            <a:miter lim="800000"/>
            <a:headEnd/>
            <a:tailEnd/>
          </a:ln>
        </p:spPr>
        <p:txBody>
          <a:bodyPr>
            <a:spAutoFit/>
          </a:bodyPr>
          <a:lstStyle/>
          <a:p>
            <a:pPr algn="ctr"/>
            <a:r>
              <a:rPr lang="zh-CN" altLang="en-US" dirty="0">
                <a:latin typeface="Arial" charset="0"/>
                <a:ea typeface="黑体" pitchFamily="2" charset="-122"/>
                <a:cs typeface="Arial" charset="0"/>
              </a:rPr>
              <a:t>氧化型</a:t>
            </a:r>
            <a:r>
              <a:rPr lang="en-US" altLang="zh-CN" dirty="0">
                <a:latin typeface="Arial" charset="0"/>
                <a:ea typeface="黑体" pitchFamily="2" charset="-122"/>
                <a:cs typeface="Arial" charset="0"/>
              </a:rPr>
              <a:t>Fe-S  </a:t>
            </a:r>
          </a:p>
        </p:txBody>
      </p:sp>
      <p:sp>
        <p:nvSpPr>
          <p:cNvPr id="141363" name="Text Box 51"/>
          <p:cNvSpPr txBox="1">
            <a:spLocks noChangeArrowheads="1"/>
          </p:cNvSpPr>
          <p:nvPr/>
        </p:nvSpPr>
        <p:spPr bwMode="auto">
          <a:xfrm>
            <a:off x="7377113" y="3805386"/>
            <a:ext cx="423862" cy="461962"/>
          </a:xfrm>
          <a:prstGeom prst="rect">
            <a:avLst/>
          </a:prstGeom>
          <a:noFill/>
          <a:ln w="9525">
            <a:noFill/>
            <a:miter lim="800000"/>
            <a:headEnd/>
            <a:tailEnd/>
          </a:ln>
        </p:spPr>
        <p:txBody>
          <a:bodyPr wrap="none">
            <a:spAutoFit/>
          </a:bodyPr>
          <a:lstStyle/>
          <a:p>
            <a:pPr algn="ctr"/>
            <a:r>
              <a:rPr lang="en-US" altLang="zh-CN">
                <a:latin typeface="Arial" charset="0"/>
                <a:ea typeface="黑体" pitchFamily="2" charset="-122"/>
                <a:cs typeface="Arial" charset="0"/>
              </a:rPr>
              <a:t>Q</a:t>
            </a:r>
          </a:p>
        </p:txBody>
      </p:sp>
      <p:grpSp>
        <p:nvGrpSpPr>
          <p:cNvPr id="4" name="Group 52"/>
          <p:cNvGrpSpPr>
            <a:grpSpLocks/>
          </p:cNvGrpSpPr>
          <p:nvPr/>
        </p:nvGrpSpPr>
        <p:grpSpPr bwMode="auto">
          <a:xfrm>
            <a:off x="3182938" y="4045098"/>
            <a:ext cx="863600" cy="692150"/>
            <a:chOff x="1554" y="896"/>
            <a:chExt cx="544" cy="436"/>
          </a:xfrm>
        </p:grpSpPr>
        <p:sp>
          <p:nvSpPr>
            <p:cNvPr id="46099" name="Arc 53"/>
            <p:cNvSpPr>
              <a:spLocks/>
            </p:cNvSpPr>
            <p:nvPr/>
          </p:nvSpPr>
          <p:spPr bwMode="auto">
            <a:xfrm>
              <a:off x="1554" y="896"/>
              <a:ext cx="273"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a:tailEnd type="triangle" w="med" len="med"/>
            </a:ln>
          </p:spPr>
          <p:txBody>
            <a:bodyPr wrap="none" anchor="ctr"/>
            <a:lstStyle/>
            <a:p>
              <a:endParaRPr lang="zh-CN" altLang="en-US"/>
            </a:p>
          </p:txBody>
        </p:sp>
        <p:sp>
          <p:nvSpPr>
            <p:cNvPr id="46100" name="Arc 54"/>
            <p:cNvSpPr>
              <a:spLocks/>
            </p:cNvSpPr>
            <p:nvPr/>
          </p:nvSpPr>
          <p:spPr bwMode="auto">
            <a:xfrm flipH="1">
              <a:off x="1827" y="896"/>
              <a:ext cx="271"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a:tailEnd type="triangle" w="med" len="med"/>
            </a:ln>
          </p:spPr>
          <p:txBody>
            <a:bodyPr wrap="none" anchor="ctr"/>
            <a:lstStyle/>
            <a:p>
              <a:endParaRPr lang="zh-CN" altLang="en-US"/>
            </a:p>
          </p:txBody>
        </p:sp>
      </p:grpSp>
      <p:grpSp>
        <p:nvGrpSpPr>
          <p:cNvPr id="5" name="Group 55"/>
          <p:cNvGrpSpPr>
            <a:grpSpLocks/>
          </p:cNvGrpSpPr>
          <p:nvPr/>
        </p:nvGrpSpPr>
        <p:grpSpPr bwMode="auto">
          <a:xfrm>
            <a:off x="4840288" y="4045098"/>
            <a:ext cx="862012" cy="692150"/>
            <a:chOff x="2598" y="896"/>
            <a:chExt cx="543" cy="436"/>
          </a:xfrm>
        </p:grpSpPr>
        <p:sp>
          <p:nvSpPr>
            <p:cNvPr id="46097" name="Arc 56"/>
            <p:cNvSpPr>
              <a:spLocks/>
            </p:cNvSpPr>
            <p:nvPr/>
          </p:nvSpPr>
          <p:spPr bwMode="auto">
            <a:xfrm>
              <a:off x="2598" y="896"/>
              <a:ext cx="272"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type="triangle" w="med" len="med"/>
              <a:tailEnd/>
            </a:ln>
          </p:spPr>
          <p:txBody>
            <a:bodyPr wrap="none" anchor="ctr"/>
            <a:lstStyle/>
            <a:p>
              <a:endParaRPr lang="zh-CN" altLang="en-US"/>
            </a:p>
          </p:txBody>
        </p:sp>
        <p:sp>
          <p:nvSpPr>
            <p:cNvPr id="46098" name="Arc 57"/>
            <p:cNvSpPr>
              <a:spLocks/>
            </p:cNvSpPr>
            <p:nvPr/>
          </p:nvSpPr>
          <p:spPr bwMode="auto">
            <a:xfrm flipH="1">
              <a:off x="2870" y="896"/>
              <a:ext cx="271"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type="triangle" w="med" len="med"/>
              <a:tailEnd/>
            </a:ln>
          </p:spPr>
          <p:txBody>
            <a:bodyPr wrap="none" anchor="ctr"/>
            <a:lstStyle/>
            <a:p>
              <a:endParaRPr lang="zh-CN" altLang="en-US"/>
            </a:p>
          </p:txBody>
        </p:sp>
      </p:grpSp>
      <p:grpSp>
        <p:nvGrpSpPr>
          <p:cNvPr id="6" name="Group 58"/>
          <p:cNvGrpSpPr>
            <a:grpSpLocks/>
          </p:cNvGrpSpPr>
          <p:nvPr/>
        </p:nvGrpSpPr>
        <p:grpSpPr bwMode="auto">
          <a:xfrm>
            <a:off x="6619875" y="4045098"/>
            <a:ext cx="862013" cy="692150"/>
            <a:chOff x="4140" y="896"/>
            <a:chExt cx="543" cy="436"/>
          </a:xfrm>
        </p:grpSpPr>
        <p:sp>
          <p:nvSpPr>
            <p:cNvPr id="46095" name="Arc 59"/>
            <p:cNvSpPr>
              <a:spLocks/>
            </p:cNvSpPr>
            <p:nvPr/>
          </p:nvSpPr>
          <p:spPr bwMode="auto">
            <a:xfrm>
              <a:off x="4140" y="896"/>
              <a:ext cx="273"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a:tailEnd type="triangle" w="med" len="med"/>
            </a:ln>
          </p:spPr>
          <p:txBody>
            <a:bodyPr wrap="none" anchor="ctr"/>
            <a:lstStyle/>
            <a:p>
              <a:endParaRPr lang="zh-CN" altLang="en-US"/>
            </a:p>
          </p:txBody>
        </p:sp>
        <p:sp>
          <p:nvSpPr>
            <p:cNvPr id="46096" name="Arc 60"/>
            <p:cNvSpPr>
              <a:spLocks/>
            </p:cNvSpPr>
            <p:nvPr/>
          </p:nvSpPr>
          <p:spPr bwMode="auto">
            <a:xfrm flipH="1">
              <a:off x="4412" y="896"/>
              <a:ext cx="271"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a:tailEnd type="triangle" w="med" len="med"/>
            </a:ln>
          </p:spPr>
          <p:txBody>
            <a:bodyPr wrap="none" anchor="ctr"/>
            <a:lstStyle/>
            <a:p>
              <a:endParaRPr lang="zh-CN" altLang="en-US"/>
            </a:p>
          </p:txBody>
        </p:sp>
      </p:grpSp>
      <p:sp>
        <p:nvSpPr>
          <p:cNvPr id="141373" name="Text Box 61"/>
          <p:cNvSpPr txBox="1">
            <a:spLocks noChangeArrowheads="1"/>
          </p:cNvSpPr>
          <p:nvPr/>
        </p:nvSpPr>
        <p:spPr bwMode="auto">
          <a:xfrm>
            <a:off x="7262813" y="4508648"/>
            <a:ext cx="765175" cy="461963"/>
          </a:xfrm>
          <a:prstGeom prst="rect">
            <a:avLst/>
          </a:prstGeom>
          <a:noFill/>
          <a:ln w="9525">
            <a:noFill/>
            <a:miter lim="800000"/>
            <a:headEnd/>
            <a:tailEnd/>
          </a:ln>
        </p:spPr>
        <p:txBody>
          <a:bodyPr wrap="none">
            <a:spAutoFit/>
          </a:bodyPr>
          <a:lstStyle/>
          <a:p>
            <a:pPr algn="ctr"/>
            <a:r>
              <a:rPr lang="en-US" altLang="zh-CN">
                <a:solidFill>
                  <a:srgbClr val="FF0066"/>
                </a:solidFill>
                <a:latin typeface="Arial" charset="0"/>
                <a:ea typeface="黑体" pitchFamily="2" charset="-122"/>
                <a:cs typeface="Arial" charset="0"/>
              </a:rPr>
              <a:t>QH</a:t>
            </a:r>
            <a:r>
              <a:rPr lang="en-US" altLang="zh-CN" baseline="-25000">
                <a:solidFill>
                  <a:srgbClr val="FF0066"/>
                </a:solidFill>
                <a:latin typeface="Arial" charset="0"/>
                <a:ea typeface="黑体" pitchFamily="2" charset="-122"/>
                <a:cs typeface="Arial" charset="0"/>
              </a:rPr>
              <a:t>2</a:t>
            </a:r>
            <a:endParaRPr lang="en-US" altLang="zh-CN">
              <a:solidFill>
                <a:srgbClr val="FF0066"/>
              </a:solidFill>
              <a:latin typeface="Arial" charset="0"/>
              <a:ea typeface="黑体" pitchFamily="2" charset="-122"/>
              <a:cs typeface="Arial" charset="0"/>
            </a:endParaRPr>
          </a:p>
        </p:txBody>
      </p:sp>
      <p:sp>
        <p:nvSpPr>
          <p:cNvPr id="141384" name="Text Box 72"/>
          <p:cNvSpPr txBox="1">
            <a:spLocks noChangeArrowheads="1"/>
          </p:cNvSpPr>
          <p:nvPr/>
        </p:nvSpPr>
        <p:spPr bwMode="auto">
          <a:xfrm>
            <a:off x="1258962" y="5478611"/>
            <a:ext cx="7129462" cy="974725"/>
          </a:xfrm>
          <a:prstGeom prst="rect">
            <a:avLst/>
          </a:prstGeom>
          <a:noFill/>
          <a:ln w="28575">
            <a:solidFill>
              <a:schemeClr val="hlink"/>
            </a:solidFill>
            <a:miter lim="800000"/>
            <a:headEnd/>
            <a:tailEnd/>
          </a:ln>
        </p:spPr>
        <p:txBody>
          <a:bodyPr wrap="square">
            <a:spAutoFit/>
          </a:bodyPr>
          <a:lstStyle/>
          <a:p>
            <a:pPr>
              <a:spcBef>
                <a:spcPct val="50000"/>
              </a:spcBef>
              <a:buClr>
                <a:schemeClr val="tx1"/>
              </a:buClr>
              <a:buFont typeface="Wingdings" pitchFamily="2" charset="2"/>
              <a:buChar char="Ø"/>
            </a:pPr>
            <a:r>
              <a:rPr lang="en-US" altLang="zh-CN" sz="2800" dirty="0">
                <a:solidFill>
                  <a:srgbClr val="0066FF"/>
                </a:solidFill>
                <a:latin typeface="Arial" charset="0"/>
                <a:ea typeface="黑体" pitchFamily="2" charset="-122"/>
                <a:cs typeface="Arial" charset="0"/>
              </a:rPr>
              <a:t> </a:t>
            </a:r>
            <a:r>
              <a:rPr lang="zh-CN" altLang="en-US" sz="2800" u="sng" dirty="0">
                <a:solidFill>
                  <a:schemeClr val="hlink"/>
                </a:solidFill>
                <a:latin typeface="Arial" charset="0"/>
                <a:ea typeface="黑体" pitchFamily="2" charset="-122"/>
                <a:cs typeface="Arial" charset="0"/>
              </a:rPr>
              <a:t>复合体</a:t>
            </a:r>
            <a:r>
              <a:rPr lang="en-US" altLang="zh-CN" sz="2800" u="sng" dirty="0">
                <a:solidFill>
                  <a:schemeClr val="hlink"/>
                </a:solidFill>
                <a:latin typeface="Arial" charset="0"/>
                <a:ea typeface="黑体" pitchFamily="2" charset="-122"/>
                <a:cs typeface="Arial" charset="0"/>
              </a:rPr>
              <a:t>Ⅰ</a:t>
            </a:r>
            <a:r>
              <a:rPr lang="zh-CN" altLang="en-US" sz="2800" u="sng" dirty="0">
                <a:solidFill>
                  <a:schemeClr val="hlink"/>
                </a:solidFill>
                <a:latin typeface="Arial" charset="0"/>
                <a:ea typeface="黑体" pitchFamily="2" charset="-122"/>
                <a:cs typeface="Arial" charset="0"/>
              </a:rPr>
              <a:t>有质子泵功能</a:t>
            </a:r>
            <a:r>
              <a:rPr lang="zh-CN" altLang="en-US" sz="2800" dirty="0">
                <a:latin typeface="Arial" charset="0"/>
                <a:ea typeface="黑体" pitchFamily="2" charset="-122"/>
                <a:cs typeface="Arial" charset="0"/>
              </a:rPr>
              <a:t>，每传递</a:t>
            </a:r>
            <a:r>
              <a:rPr lang="en-US" altLang="zh-CN" sz="2800" dirty="0">
                <a:latin typeface="Arial" charset="0"/>
                <a:ea typeface="黑体" pitchFamily="2" charset="-122"/>
                <a:cs typeface="Arial" charset="0"/>
              </a:rPr>
              <a:t>2</a:t>
            </a:r>
            <a:r>
              <a:rPr lang="zh-CN" altLang="en-US" sz="2800" dirty="0">
                <a:latin typeface="Arial" charset="0"/>
                <a:ea typeface="黑体" pitchFamily="2" charset="-122"/>
                <a:cs typeface="Arial" charset="0"/>
              </a:rPr>
              <a:t>个电子可将</a:t>
            </a:r>
            <a:r>
              <a:rPr lang="en-US" altLang="zh-CN" sz="2800" dirty="0">
                <a:latin typeface="Arial" charset="0"/>
                <a:ea typeface="黑体" pitchFamily="2" charset="-122"/>
                <a:cs typeface="Arial" charset="0"/>
              </a:rPr>
              <a:t>4</a:t>
            </a:r>
            <a:r>
              <a:rPr lang="zh-CN" altLang="en-US" sz="2800" dirty="0">
                <a:latin typeface="Arial" charset="0"/>
                <a:ea typeface="黑体" pitchFamily="2" charset="-122"/>
                <a:cs typeface="Arial" charset="0"/>
              </a:rPr>
              <a:t>个</a:t>
            </a:r>
            <a:r>
              <a:rPr lang="en-US" altLang="zh-CN" sz="2800" dirty="0">
                <a:latin typeface="Arial" charset="0"/>
                <a:ea typeface="黑体" pitchFamily="2" charset="-122"/>
                <a:cs typeface="Arial" charset="0"/>
              </a:rPr>
              <a:t>H</a:t>
            </a:r>
            <a:r>
              <a:rPr lang="en-US" altLang="zh-CN" sz="2800" baseline="30000" dirty="0">
                <a:latin typeface="Arial" charset="0"/>
                <a:ea typeface="黑体" pitchFamily="2" charset="-122"/>
                <a:cs typeface="Arial" charset="0"/>
              </a:rPr>
              <a:t>+</a:t>
            </a:r>
            <a:r>
              <a:rPr lang="zh-CN" altLang="en-US" sz="2800" dirty="0">
                <a:latin typeface="Arial" charset="0"/>
                <a:ea typeface="黑体" pitchFamily="2" charset="-122"/>
                <a:cs typeface="Arial" charset="0"/>
              </a:rPr>
              <a:t>从线粒体内膜基质侧泵到胞质侧</a:t>
            </a:r>
          </a:p>
        </p:txBody>
      </p:sp>
      <p:sp>
        <p:nvSpPr>
          <p:cNvPr id="46094" name="灯片编号占位符 23"/>
          <p:cNvSpPr>
            <a:spLocks noGrp="1"/>
          </p:cNvSpPr>
          <p:nvPr>
            <p:ph type="sldNum" sz="quarter" idx="12"/>
          </p:nvPr>
        </p:nvSpPr>
        <p:spPr>
          <a:noFill/>
        </p:spPr>
        <p:txBody>
          <a:bodyPr/>
          <a:lstStyle/>
          <a:p>
            <a:fld id="{D7696BE0-D746-4679-A122-23BD8520E892}" type="slidenum">
              <a:rPr lang="en-US" altLang="zh-CN" smtClean="0">
                <a:ea typeface="宋体" charset="-122"/>
              </a:rPr>
              <a:pPr/>
              <a:t>23</a:t>
            </a:fld>
            <a:endParaRPr lang="en-US" altLang="zh-CN">
              <a:ea typeface="宋体" charset="-122"/>
            </a:endParaRPr>
          </a:p>
        </p:txBody>
      </p:sp>
      <p:pic>
        <p:nvPicPr>
          <p:cNvPr id="7" name="图片 6">
            <a:extLst>
              <a:ext uri="{FF2B5EF4-FFF2-40B4-BE49-F238E27FC236}">
                <a16:creationId xmlns:a16="http://schemas.microsoft.com/office/drawing/2014/main" id="{5D31D73B-FE8D-4DE1-8B2C-E8E8F9E39BB7}"/>
              </a:ext>
            </a:extLst>
          </p:cNvPr>
          <p:cNvPicPr>
            <a:picLocks noChangeAspect="1"/>
          </p:cNvPicPr>
          <p:nvPr/>
        </p:nvPicPr>
        <p:blipFill>
          <a:blip r:embed="rId2"/>
          <a:stretch>
            <a:fillRect/>
          </a:stretch>
        </p:blipFill>
        <p:spPr>
          <a:xfrm>
            <a:off x="0" y="-22860"/>
            <a:ext cx="4962525" cy="1781175"/>
          </a:xfrm>
          <a:prstGeom prst="rect">
            <a:avLst/>
          </a:prstGeom>
        </p:spPr>
      </p:pic>
      <p:sp>
        <p:nvSpPr>
          <p:cNvPr id="8" name="矩形 7">
            <a:extLst>
              <a:ext uri="{FF2B5EF4-FFF2-40B4-BE49-F238E27FC236}">
                <a16:creationId xmlns:a16="http://schemas.microsoft.com/office/drawing/2014/main" id="{4BA04B76-E81C-467C-850F-2C2ABE154BA2}"/>
              </a:ext>
            </a:extLst>
          </p:cNvPr>
          <p:cNvSpPr/>
          <p:nvPr/>
        </p:nvSpPr>
        <p:spPr bwMode="auto">
          <a:xfrm>
            <a:off x="228660" y="476800"/>
            <a:ext cx="1296144" cy="972000"/>
          </a:xfrm>
          <a:prstGeom prst="rect">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1354">
                                            <p:txEl>
                                              <p:pRg st="0" end="0"/>
                                            </p:txEl>
                                          </p:spTgt>
                                        </p:tgtEl>
                                        <p:attrNameLst>
                                          <p:attrName>style.visibility</p:attrName>
                                        </p:attrNameLst>
                                      </p:cBhvr>
                                      <p:to>
                                        <p:strVal val="visible"/>
                                      </p:to>
                                    </p:set>
                                    <p:animEffect transition="in" filter="box(in)">
                                      <p:cBhvr>
                                        <p:cTn id="12" dur="500"/>
                                        <p:tgtEl>
                                          <p:spTgt spid="141354">
                                            <p:txEl>
                                              <p:pRg st="0" end="0"/>
                                            </p:txEl>
                                          </p:spTgt>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141354">
                                            <p:txEl>
                                              <p:pRg st="1" end="1"/>
                                            </p:txEl>
                                          </p:spTgt>
                                        </p:tgtEl>
                                        <p:attrNameLst>
                                          <p:attrName>style.visibility</p:attrName>
                                        </p:attrNameLst>
                                      </p:cBhvr>
                                      <p:to>
                                        <p:strVal val="visible"/>
                                      </p:to>
                                    </p:set>
                                    <p:animEffect transition="in" filter="box(in)">
                                      <p:cBhvr>
                                        <p:cTn id="16" dur="500"/>
                                        <p:tgtEl>
                                          <p:spTgt spid="14135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41354">
                                            <p:txEl>
                                              <p:pRg st="2" end="2"/>
                                            </p:txEl>
                                          </p:spTgt>
                                        </p:tgtEl>
                                        <p:attrNameLst>
                                          <p:attrName>style.visibility</p:attrName>
                                        </p:attrNameLst>
                                      </p:cBhvr>
                                      <p:to>
                                        <p:strVal val="visible"/>
                                      </p:to>
                                    </p:set>
                                    <p:animEffect transition="in" filter="box(in)">
                                      <p:cBhvr>
                                        <p:cTn id="21" dur="500"/>
                                        <p:tgtEl>
                                          <p:spTgt spid="14135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41362"/>
                                        </p:tgtEl>
                                        <p:attrNameLst>
                                          <p:attrName>style.visibility</p:attrName>
                                        </p:attrNameLst>
                                      </p:cBhvr>
                                      <p:to>
                                        <p:strVal val="visible"/>
                                      </p:to>
                                    </p:set>
                                    <p:animEffect transition="in" filter="wipe(up)">
                                      <p:cBhvr>
                                        <p:cTn id="39" dur="500"/>
                                        <p:tgtEl>
                                          <p:spTgt spid="141362"/>
                                        </p:tgtEl>
                                      </p:cBhvr>
                                    </p:animEffec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par>
                          <p:cTn id="44" fill="hold">
                            <p:stCondLst>
                              <p:cond delay="1000"/>
                            </p:stCondLst>
                            <p:childTnLst>
                              <p:par>
                                <p:cTn id="45" presetID="22" presetClass="entr" presetSubtype="1" fill="hold" grpId="0" nodeType="afterEffect">
                                  <p:stCondLst>
                                    <p:cond delay="0"/>
                                  </p:stCondLst>
                                  <p:childTnLst>
                                    <p:set>
                                      <p:cBhvr>
                                        <p:cTn id="46" dur="1" fill="hold">
                                          <p:stCondLst>
                                            <p:cond delay="0"/>
                                          </p:stCondLst>
                                        </p:cTn>
                                        <p:tgtEl>
                                          <p:spTgt spid="141361"/>
                                        </p:tgtEl>
                                        <p:attrNameLst>
                                          <p:attrName>style.visibility</p:attrName>
                                        </p:attrNameLst>
                                      </p:cBhvr>
                                      <p:to>
                                        <p:strVal val="visible"/>
                                      </p:to>
                                    </p:set>
                                    <p:animEffect transition="in" filter="wipe(up)">
                                      <p:cBhvr>
                                        <p:cTn id="47" dur="500"/>
                                        <p:tgtEl>
                                          <p:spTgt spid="1413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1363"/>
                                        </p:tgtEl>
                                        <p:attrNameLst>
                                          <p:attrName>style.visibility</p:attrName>
                                        </p:attrNameLst>
                                      </p:cBhvr>
                                      <p:to>
                                        <p:strVal val="visible"/>
                                      </p:to>
                                    </p:set>
                                    <p:animEffect transition="in" filter="wipe(up)">
                                      <p:cBhvr>
                                        <p:cTn id="52" dur="500"/>
                                        <p:tgtEl>
                                          <p:spTgt spid="141363"/>
                                        </p:tgtEl>
                                      </p:cBhvr>
                                    </p:animEffec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up)">
                                      <p:cBhvr>
                                        <p:cTn id="56" dur="500"/>
                                        <p:tgtEl>
                                          <p:spTgt spid="6"/>
                                        </p:tgtEl>
                                      </p:cBhvr>
                                    </p:animEffect>
                                  </p:childTnLst>
                                </p:cTn>
                              </p:par>
                            </p:childTnLst>
                          </p:cTn>
                        </p:par>
                        <p:par>
                          <p:cTn id="57" fill="hold">
                            <p:stCondLst>
                              <p:cond delay="1000"/>
                            </p:stCondLst>
                            <p:childTnLst>
                              <p:par>
                                <p:cTn id="58" presetID="22" presetClass="entr" presetSubtype="1" fill="hold" grpId="0" nodeType="afterEffect">
                                  <p:stCondLst>
                                    <p:cond delay="0"/>
                                  </p:stCondLst>
                                  <p:childTnLst>
                                    <p:set>
                                      <p:cBhvr>
                                        <p:cTn id="59" dur="1" fill="hold">
                                          <p:stCondLst>
                                            <p:cond delay="0"/>
                                          </p:stCondLst>
                                        </p:cTn>
                                        <p:tgtEl>
                                          <p:spTgt spid="141373"/>
                                        </p:tgtEl>
                                        <p:attrNameLst>
                                          <p:attrName>style.visibility</p:attrName>
                                        </p:attrNameLst>
                                      </p:cBhvr>
                                      <p:to>
                                        <p:strVal val="visible"/>
                                      </p:to>
                                    </p:set>
                                    <p:animEffect transition="in" filter="wipe(up)">
                                      <p:cBhvr>
                                        <p:cTn id="60" dur="500"/>
                                        <p:tgtEl>
                                          <p:spTgt spid="141373"/>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41384"/>
                                        </p:tgtEl>
                                        <p:attrNameLst>
                                          <p:attrName>style.visibility</p:attrName>
                                        </p:attrNameLst>
                                      </p:cBhvr>
                                      <p:to>
                                        <p:strVal val="visible"/>
                                      </p:to>
                                    </p:set>
                                    <p:animEffect transition="in" filter="dissolve">
                                      <p:cBhvr>
                                        <p:cTn id="65" dur="500"/>
                                        <p:tgtEl>
                                          <p:spTgt spid="141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54" grpId="0" build="p" autoUpdateAnimBg="0" advAuto="0"/>
      <p:bldP spid="141361" grpId="0" animBg="1" autoUpdateAnimBg="0"/>
      <p:bldP spid="141362" grpId="0" animBg="1" autoUpdateAnimBg="0"/>
      <p:bldP spid="141363" grpId="0" autoUpdateAnimBg="0"/>
      <p:bldP spid="141373" grpId="0" autoUpdateAnimBg="0"/>
      <p:bldP spid="141384"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736530" y="764158"/>
            <a:ext cx="4371974" cy="1008658"/>
          </a:xfrm>
        </p:spPr>
        <p:txBody>
          <a:bodyPr/>
          <a:lstStyle/>
          <a:p>
            <a:pPr eaLnBrk="1" hangingPunct="1"/>
            <a:r>
              <a:rPr lang="zh-CN" altLang="en-US" sz="3200" dirty="0">
                <a:latin typeface="Times New Roman" pitchFamily="18" charset="0"/>
                <a:ea typeface="黑体" pitchFamily="2" charset="-122"/>
                <a:cs typeface="Times New Roman" pitchFamily="18" charset="0"/>
              </a:rPr>
              <a:t>（二）复合体</a:t>
            </a:r>
            <a:r>
              <a:rPr lang="en-US" altLang="zh-CN" sz="3200" dirty="0">
                <a:latin typeface="Times New Roman" pitchFamily="18" charset="0"/>
                <a:ea typeface="黑体" pitchFamily="2" charset="-122"/>
                <a:cs typeface="Times New Roman" pitchFamily="18" charset="0"/>
              </a:rPr>
              <a:t>Ⅱ: </a:t>
            </a:r>
            <a:br>
              <a:rPr lang="en-US" altLang="zh-CN" sz="3200" dirty="0">
                <a:latin typeface="Times New Roman" pitchFamily="18" charset="0"/>
                <a:ea typeface="黑体" pitchFamily="2" charset="-122"/>
                <a:cs typeface="Times New Roman" pitchFamily="18" charset="0"/>
              </a:rPr>
            </a:br>
            <a:r>
              <a:rPr lang="zh-CN" altLang="en-US" sz="3200" dirty="0">
                <a:latin typeface="Times New Roman" pitchFamily="18" charset="0"/>
                <a:ea typeface="黑体" pitchFamily="2" charset="-122"/>
                <a:cs typeface="Times New Roman" pitchFamily="18" charset="0"/>
              </a:rPr>
              <a:t>琥珀酸</a:t>
            </a:r>
            <a:r>
              <a:rPr lang="en-US" altLang="zh-CN" sz="3200" dirty="0">
                <a:latin typeface="Times New Roman" pitchFamily="18" charset="0"/>
                <a:ea typeface="黑体" pitchFamily="2" charset="-122"/>
                <a:cs typeface="Times New Roman" pitchFamily="18" charset="0"/>
              </a:rPr>
              <a:t>-</a:t>
            </a:r>
            <a:r>
              <a:rPr lang="zh-CN" altLang="en-US" sz="3200" dirty="0">
                <a:latin typeface="Times New Roman" pitchFamily="18" charset="0"/>
                <a:ea typeface="黑体" pitchFamily="2" charset="-122"/>
                <a:cs typeface="Times New Roman" pitchFamily="18" charset="0"/>
              </a:rPr>
              <a:t>泛醌还原酶</a:t>
            </a:r>
          </a:p>
        </p:txBody>
      </p:sp>
      <p:sp>
        <p:nvSpPr>
          <p:cNvPr id="142339" name="Rectangle 3"/>
          <p:cNvSpPr>
            <a:spLocks noChangeArrowheads="1"/>
          </p:cNvSpPr>
          <p:nvPr/>
        </p:nvSpPr>
        <p:spPr bwMode="auto">
          <a:xfrm>
            <a:off x="1414463" y="1908101"/>
            <a:ext cx="6542087" cy="2016125"/>
          </a:xfrm>
          <a:prstGeom prst="rect">
            <a:avLst/>
          </a:prstGeom>
          <a:noFill/>
          <a:ln w="9525">
            <a:noFill/>
            <a:miter lim="800000"/>
            <a:headEnd/>
            <a:tailEnd/>
          </a:ln>
        </p:spPr>
        <p:txBody>
          <a:bodyPr>
            <a:spAutoFit/>
          </a:bodyPr>
          <a:lstStyle/>
          <a:p>
            <a:pPr>
              <a:lnSpc>
                <a:spcPct val="150000"/>
              </a:lnSpc>
              <a:buClr>
                <a:srgbClr val="FF0066"/>
              </a:buClr>
              <a:buSzPct val="60000"/>
              <a:buFont typeface="Wingdings" pitchFamily="2" charset="2"/>
              <a:buChar char="u"/>
            </a:pPr>
            <a:r>
              <a:rPr lang="en-US" altLang="zh-CN" sz="2800" dirty="0">
                <a:solidFill>
                  <a:srgbClr val="336600"/>
                </a:solidFill>
                <a:latin typeface="Arial" charset="0"/>
                <a:ea typeface="黑体" pitchFamily="2" charset="-122"/>
                <a:cs typeface="Arial" charset="0"/>
              </a:rPr>
              <a:t> </a:t>
            </a:r>
            <a:r>
              <a:rPr lang="zh-CN" altLang="en-US" sz="2800" dirty="0">
                <a:latin typeface="Arial" charset="0"/>
                <a:ea typeface="黑体" pitchFamily="2" charset="-122"/>
                <a:cs typeface="Arial" charset="0"/>
              </a:rPr>
              <a:t>功能</a:t>
            </a:r>
            <a:r>
              <a:rPr lang="en-US" altLang="zh-CN" sz="2800" dirty="0">
                <a:latin typeface="Arial" charset="0"/>
                <a:ea typeface="黑体" pitchFamily="2" charset="-122"/>
                <a:cs typeface="Arial" charset="0"/>
              </a:rPr>
              <a:t>:</a:t>
            </a:r>
            <a:r>
              <a:rPr lang="en-US" altLang="zh-CN" sz="2800" dirty="0">
                <a:solidFill>
                  <a:schemeClr val="tx2"/>
                </a:solidFill>
                <a:latin typeface="Arial" charset="0"/>
                <a:ea typeface="黑体" pitchFamily="2" charset="-122"/>
                <a:cs typeface="Arial" charset="0"/>
              </a:rPr>
              <a:t> </a:t>
            </a:r>
            <a:r>
              <a:rPr lang="en-US" altLang="zh-CN" sz="2800" dirty="0">
                <a:latin typeface="Arial" charset="0"/>
                <a:ea typeface="黑体" pitchFamily="2" charset="-122"/>
                <a:cs typeface="Arial" charset="0"/>
              </a:rPr>
              <a:t>  </a:t>
            </a:r>
            <a:r>
              <a:rPr lang="zh-CN" altLang="en-US" sz="2800" dirty="0">
                <a:latin typeface="Arial" charset="0"/>
                <a:ea typeface="黑体" pitchFamily="2" charset="-122"/>
                <a:cs typeface="Arial" charset="0"/>
              </a:rPr>
              <a:t>将电子从琥珀酸传递给泛醌</a:t>
            </a:r>
            <a:endParaRPr lang="zh-CN" altLang="en-US" sz="2800" dirty="0">
              <a:solidFill>
                <a:schemeClr val="tx2"/>
              </a:solidFill>
              <a:latin typeface="Arial" charset="0"/>
              <a:ea typeface="黑体" pitchFamily="2" charset="-122"/>
              <a:cs typeface="Arial" charset="0"/>
            </a:endParaRPr>
          </a:p>
          <a:p>
            <a:pPr>
              <a:lnSpc>
                <a:spcPct val="150000"/>
              </a:lnSpc>
              <a:buClr>
                <a:srgbClr val="FF0066"/>
              </a:buClr>
              <a:buSzPct val="60000"/>
              <a:buFont typeface="Wingdings" pitchFamily="2" charset="2"/>
              <a:buChar char="u"/>
            </a:pPr>
            <a:r>
              <a:rPr lang="zh-CN" altLang="en-US" sz="2800" dirty="0">
                <a:solidFill>
                  <a:schemeClr val="tx2"/>
                </a:solidFill>
                <a:latin typeface="Arial" charset="0"/>
                <a:ea typeface="黑体" pitchFamily="2" charset="-122"/>
                <a:cs typeface="Arial" charset="0"/>
              </a:rPr>
              <a:t> </a:t>
            </a:r>
            <a:r>
              <a:rPr lang="zh-CN" altLang="en-US" sz="2800" dirty="0">
                <a:latin typeface="Arial" charset="0"/>
                <a:ea typeface="黑体" pitchFamily="2" charset="-122"/>
                <a:cs typeface="Arial" charset="0"/>
              </a:rPr>
              <a:t>组成：黄素蛋白、铁硫蛋白</a:t>
            </a:r>
          </a:p>
          <a:p>
            <a:pPr>
              <a:lnSpc>
                <a:spcPct val="150000"/>
              </a:lnSpc>
              <a:buClr>
                <a:srgbClr val="FF0066"/>
              </a:buClr>
              <a:buSzPct val="60000"/>
              <a:buFont typeface="Wingdings" pitchFamily="2" charset="2"/>
              <a:buChar char="u"/>
            </a:pPr>
            <a:r>
              <a:rPr lang="zh-CN" altLang="en-US" sz="2800" dirty="0">
                <a:latin typeface="Arial" charset="0"/>
                <a:ea typeface="黑体" pitchFamily="2" charset="-122"/>
                <a:cs typeface="Arial" charset="0"/>
              </a:rPr>
              <a:t> 复合体</a:t>
            </a:r>
            <a:r>
              <a:rPr lang="en-US" altLang="zh-CN" sz="2800" dirty="0">
                <a:latin typeface="Arial" charset="0"/>
                <a:ea typeface="黑体" pitchFamily="2" charset="-122"/>
                <a:cs typeface="Arial" charset="0"/>
              </a:rPr>
              <a:t>Ⅱ</a:t>
            </a:r>
            <a:r>
              <a:rPr lang="zh-CN" altLang="en-US" sz="2800" dirty="0">
                <a:latin typeface="Arial" charset="0"/>
                <a:ea typeface="黑体" pitchFamily="2" charset="-122"/>
                <a:cs typeface="Arial" charset="0"/>
              </a:rPr>
              <a:t>的电子传递：</a:t>
            </a:r>
          </a:p>
        </p:txBody>
      </p:sp>
      <p:grpSp>
        <p:nvGrpSpPr>
          <p:cNvPr id="2" name="Group 5"/>
          <p:cNvGrpSpPr>
            <a:grpSpLocks/>
          </p:cNvGrpSpPr>
          <p:nvPr/>
        </p:nvGrpSpPr>
        <p:grpSpPr bwMode="auto">
          <a:xfrm>
            <a:off x="1836738" y="4059163"/>
            <a:ext cx="2698750" cy="461963"/>
            <a:chOff x="873" y="745"/>
            <a:chExt cx="1700" cy="291"/>
          </a:xfrm>
        </p:grpSpPr>
        <p:sp>
          <p:nvSpPr>
            <p:cNvPr id="47127" name="Text Box 6"/>
            <p:cNvSpPr txBox="1">
              <a:spLocks noChangeArrowheads="1"/>
            </p:cNvSpPr>
            <p:nvPr/>
          </p:nvSpPr>
          <p:spPr bwMode="auto">
            <a:xfrm>
              <a:off x="873" y="745"/>
              <a:ext cx="754" cy="291"/>
            </a:xfrm>
            <a:prstGeom prst="rect">
              <a:avLst/>
            </a:prstGeom>
            <a:noFill/>
            <a:ln w="9525">
              <a:noFill/>
              <a:miter lim="800000"/>
              <a:headEnd/>
              <a:tailEnd/>
            </a:ln>
          </p:spPr>
          <p:txBody>
            <a:bodyPr wrap="none">
              <a:spAutoFit/>
            </a:bodyPr>
            <a:lstStyle/>
            <a:p>
              <a:pPr algn="ctr"/>
              <a:r>
                <a:rPr lang="zh-CN" altLang="en-US">
                  <a:solidFill>
                    <a:srgbClr val="FF0066"/>
                  </a:solidFill>
                  <a:latin typeface="Arial" charset="0"/>
                  <a:ea typeface="黑体" pitchFamily="2" charset="-122"/>
                  <a:cs typeface="Arial" charset="0"/>
                </a:rPr>
                <a:t>琥珀酸 </a:t>
              </a:r>
            </a:p>
          </p:txBody>
        </p:sp>
        <p:sp>
          <p:nvSpPr>
            <p:cNvPr id="47128" name="Text Box 7"/>
            <p:cNvSpPr txBox="1">
              <a:spLocks noChangeArrowheads="1"/>
            </p:cNvSpPr>
            <p:nvPr/>
          </p:nvSpPr>
          <p:spPr bwMode="auto">
            <a:xfrm>
              <a:off x="2015" y="745"/>
              <a:ext cx="558" cy="291"/>
            </a:xfrm>
            <a:prstGeom prst="rect">
              <a:avLst/>
            </a:prstGeom>
            <a:solidFill>
              <a:srgbClr val="99CCFF">
                <a:alpha val="50195"/>
              </a:srgbClr>
            </a:solidFill>
            <a:ln w="9525">
              <a:noFill/>
              <a:miter lim="800000"/>
              <a:headEnd/>
              <a:tailEnd/>
            </a:ln>
          </p:spPr>
          <p:txBody>
            <a:bodyPr wrap="none">
              <a:spAutoFit/>
            </a:bodyPr>
            <a:lstStyle/>
            <a:p>
              <a:pPr algn="ctr"/>
              <a:r>
                <a:rPr lang="en-US" altLang="zh-CN">
                  <a:latin typeface="Arial" charset="0"/>
                  <a:ea typeface="黑体" pitchFamily="2" charset="-122"/>
                  <a:cs typeface="Arial" charset="0"/>
                </a:rPr>
                <a:t>FAD </a:t>
              </a:r>
            </a:p>
          </p:txBody>
        </p:sp>
      </p:grpSp>
      <p:grpSp>
        <p:nvGrpSpPr>
          <p:cNvPr id="3" name="Group 8"/>
          <p:cNvGrpSpPr>
            <a:grpSpLocks/>
          </p:cNvGrpSpPr>
          <p:nvPr/>
        </p:nvGrpSpPr>
        <p:grpSpPr bwMode="auto">
          <a:xfrm>
            <a:off x="1730375" y="4808463"/>
            <a:ext cx="3006725" cy="504825"/>
            <a:chOff x="806" y="1217"/>
            <a:chExt cx="1894" cy="318"/>
          </a:xfrm>
        </p:grpSpPr>
        <p:sp>
          <p:nvSpPr>
            <p:cNvPr id="47125" name="Text Box 9"/>
            <p:cNvSpPr txBox="1">
              <a:spLocks noChangeArrowheads="1"/>
            </p:cNvSpPr>
            <p:nvPr/>
          </p:nvSpPr>
          <p:spPr bwMode="auto">
            <a:xfrm>
              <a:off x="806" y="1217"/>
              <a:ext cx="961" cy="291"/>
            </a:xfrm>
            <a:prstGeom prst="rect">
              <a:avLst/>
            </a:prstGeom>
            <a:noFill/>
            <a:ln w="9525">
              <a:noFill/>
              <a:miter lim="800000"/>
              <a:headEnd/>
              <a:tailEnd/>
            </a:ln>
          </p:spPr>
          <p:txBody>
            <a:bodyPr wrap="none">
              <a:spAutoFit/>
            </a:bodyPr>
            <a:lstStyle/>
            <a:p>
              <a:pPr algn="ctr"/>
              <a:r>
                <a:rPr lang="zh-CN" altLang="en-US">
                  <a:latin typeface="Arial" charset="0"/>
                  <a:ea typeface="黑体" pitchFamily="2" charset="-122"/>
                  <a:cs typeface="Arial" charset="0"/>
                </a:rPr>
                <a:t>延胡索酸</a:t>
              </a:r>
              <a:r>
                <a:rPr lang="zh-CN" altLang="en-US" baseline="30000">
                  <a:latin typeface="Arial" charset="0"/>
                  <a:ea typeface="黑体" pitchFamily="2" charset="-122"/>
                  <a:cs typeface="Arial" charset="0"/>
                </a:rPr>
                <a:t> </a:t>
              </a:r>
              <a:endParaRPr lang="zh-CN" altLang="en-US">
                <a:latin typeface="Arial" charset="0"/>
                <a:ea typeface="黑体" pitchFamily="2" charset="-122"/>
                <a:cs typeface="Arial" charset="0"/>
              </a:endParaRPr>
            </a:p>
          </p:txBody>
        </p:sp>
        <p:sp>
          <p:nvSpPr>
            <p:cNvPr id="47126" name="Text Box 10"/>
            <p:cNvSpPr txBox="1">
              <a:spLocks noChangeArrowheads="1"/>
            </p:cNvSpPr>
            <p:nvPr/>
          </p:nvSpPr>
          <p:spPr bwMode="auto">
            <a:xfrm>
              <a:off x="1983" y="1244"/>
              <a:ext cx="717" cy="291"/>
            </a:xfrm>
            <a:prstGeom prst="rect">
              <a:avLst/>
            </a:prstGeom>
            <a:solidFill>
              <a:srgbClr val="99CCFF">
                <a:alpha val="50195"/>
              </a:srgbClr>
            </a:solidFill>
            <a:ln w="9525">
              <a:noFill/>
              <a:miter lim="800000"/>
              <a:headEnd/>
              <a:tailEnd/>
            </a:ln>
          </p:spPr>
          <p:txBody>
            <a:bodyPr wrap="none">
              <a:spAutoFit/>
            </a:bodyPr>
            <a:lstStyle/>
            <a:p>
              <a:pPr algn="ctr"/>
              <a:r>
                <a:rPr lang="en-US" altLang="zh-CN">
                  <a:latin typeface="Arial" charset="0"/>
                  <a:ea typeface="黑体" pitchFamily="2" charset="-122"/>
                  <a:cs typeface="Arial" charset="0"/>
                </a:rPr>
                <a:t>FADH</a:t>
              </a:r>
              <a:r>
                <a:rPr lang="en-US" altLang="zh-CN" baseline="-25000">
                  <a:latin typeface="Arial" charset="0"/>
                  <a:ea typeface="黑体" pitchFamily="2" charset="-122"/>
                  <a:cs typeface="Arial" charset="0"/>
                </a:rPr>
                <a:t>2</a:t>
              </a:r>
              <a:endParaRPr lang="en-US" altLang="zh-CN">
                <a:latin typeface="Arial" charset="0"/>
                <a:ea typeface="黑体" pitchFamily="2" charset="-122"/>
                <a:cs typeface="Arial" charset="0"/>
              </a:endParaRPr>
            </a:p>
          </p:txBody>
        </p:sp>
      </p:grpSp>
      <p:sp>
        <p:nvSpPr>
          <p:cNvPr id="142347" name="Text Box 11"/>
          <p:cNvSpPr txBox="1">
            <a:spLocks noChangeArrowheads="1"/>
          </p:cNvSpPr>
          <p:nvPr/>
        </p:nvSpPr>
        <p:spPr bwMode="auto">
          <a:xfrm>
            <a:off x="5337175" y="3987726"/>
            <a:ext cx="1890713" cy="461962"/>
          </a:xfrm>
          <a:prstGeom prst="rect">
            <a:avLst/>
          </a:prstGeom>
          <a:solidFill>
            <a:srgbClr val="99CCFF">
              <a:alpha val="50195"/>
            </a:srgbClr>
          </a:solidFill>
          <a:ln w="9525">
            <a:noFill/>
            <a:miter lim="800000"/>
            <a:headEnd/>
            <a:tailEnd/>
          </a:ln>
        </p:spPr>
        <p:txBody>
          <a:bodyPr wrap="none">
            <a:spAutoFit/>
          </a:bodyPr>
          <a:lstStyle/>
          <a:p>
            <a:pPr algn="ctr"/>
            <a:r>
              <a:rPr lang="zh-CN" altLang="en-US">
                <a:latin typeface="Arial" charset="0"/>
                <a:ea typeface="黑体" pitchFamily="2" charset="-122"/>
                <a:cs typeface="Arial" charset="0"/>
              </a:rPr>
              <a:t>还原型</a:t>
            </a:r>
            <a:r>
              <a:rPr lang="en-US" altLang="zh-CN">
                <a:latin typeface="Arial" charset="0"/>
                <a:ea typeface="黑体" pitchFamily="2" charset="-122"/>
                <a:cs typeface="Arial" charset="0"/>
              </a:rPr>
              <a:t>Fe-S </a:t>
            </a:r>
          </a:p>
        </p:txBody>
      </p:sp>
      <p:sp>
        <p:nvSpPr>
          <p:cNvPr id="142348" name="Text Box 12"/>
          <p:cNvSpPr txBox="1">
            <a:spLocks noChangeArrowheads="1"/>
          </p:cNvSpPr>
          <p:nvPr/>
        </p:nvSpPr>
        <p:spPr bwMode="auto">
          <a:xfrm>
            <a:off x="5351463" y="4851326"/>
            <a:ext cx="1949450" cy="461962"/>
          </a:xfrm>
          <a:prstGeom prst="rect">
            <a:avLst/>
          </a:prstGeom>
          <a:solidFill>
            <a:srgbClr val="99CCFF">
              <a:alpha val="50195"/>
            </a:srgbClr>
          </a:solidFill>
          <a:ln w="9525">
            <a:noFill/>
            <a:miter lim="800000"/>
            <a:headEnd/>
            <a:tailEnd/>
          </a:ln>
        </p:spPr>
        <p:txBody>
          <a:bodyPr wrap="none">
            <a:spAutoFit/>
          </a:bodyPr>
          <a:lstStyle/>
          <a:p>
            <a:pPr algn="ctr"/>
            <a:r>
              <a:rPr lang="zh-CN" altLang="en-US">
                <a:latin typeface="Arial" charset="0"/>
                <a:ea typeface="黑体" pitchFamily="2" charset="-122"/>
                <a:cs typeface="Arial" charset="0"/>
              </a:rPr>
              <a:t>氧化型</a:t>
            </a:r>
            <a:r>
              <a:rPr lang="en-US" altLang="zh-CN">
                <a:latin typeface="Arial" charset="0"/>
                <a:ea typeface="黑体" pitchFamily="2" charset="-122"/>
                <a:cs typeface="Arial" charset="0"/>
              </a:rPr>
              <a:t>Fe-S  </a:t>
            </a:r>
          </a:p>
        </p:txBody>
      </p:sp>
      <p:sp>
        <p:nvSpPr>
          <p:cNvPr id="142349" name="Text Box 13"/>
          <p:cNvSpPr txBox="1">
            <a:spLocks noChangeArrowheads="1"/>
          </p:cNvSpPr>
          <p:nvPr/>
        </p:nvSpPr>
        <p:spPr bwMode="auto">
          <a:xfrm>
            <a:off x="7688263" y="4059163"/>
            <a:ext cx="423862" cy="461963"/>
          </a:xfrm>
          <a:prstGeom prst="rect">
            <a:avLst/>
          </a:prstGeom>
          <a:noFill/>
          <a:ln w="9525">
            <a:noFill/>
            <a:miter lim="800000"/>
            <a:headEnd/>
            <a:tailEnd/>
          </a:ln>
        </p:spPr>
        <p:txBody>
          <a:bodyPr wrap="none">
            <a:spAutoFit/>
          </a:bodyPr>
          <a:lstStyle/>
          <a:p>
            <a:pPr algn="ctr"/>
            <a:r>
              <a:rPr lang="en-US" altLang="zh-CN">
                <a:latin typeface="Arial" charset="0"/>
                <a:ea typeface="黑体" pitchFamily="2" charset="-122"/>
                <a:cs typeface="Arial" charset="0"/>
              </a:rPr>
              <a:t>Q</a:t>
            </a:r>
          </a:p>
        </p:txBody>
      </p:sp>
      <p:sp>
        <p:nvSpPr>
          <p:cNvPr id="142350" name="Text Box 14"/>
          <p:cNvSpPr txBox="1">
            <a:spLocks noChangeArrowheads="1"/>
          </p:cNvSpPr>
          <p:nvPr/>
        </p:nvSpPr>
        <p:spPr bwMode="auto">
          <a:xfrm>
            <a:off x="7716838" y="4851326"/>
            <a:ext cx="760412" cy="461962"/>
          </a:xfrm>
          <a:prstGeom prst="rect">
            <a:avLst/>
          </a:prstGeom>
          <a:noFill/>
          <a:ln w="9525">
            <a:noFill/>
            <a:miter lim="800000"/>
            <a:headEnd/>
            <a:tailEnd/>
          </a:ln>
        </p:spPr>
        <p:txBody>
          <a:bodyPr wrap="none">
            <a:spAutoFit/>
          </a:bodyPr>
          <a:lstStyle/>
          <a:p>
            <a:pPr algn="ctr"/>
            <a:r>
              <a:rPr lang="en-US" altLang="zh-CN">
                <a:solidFill>
                  <a:srgbClr val="FF0066"/>
                </a:solidFill>
                <a:latin typeface="Arial" charset="0"/>
                <a:ea typeface="黑体" pitchFamily="2" charset="-122"/>
                <a:cs typeface="Arial" charset="0"/>
              </a:rPr>
              <a:t>QH</a:t>
            </a:r>
            <a:r>
              <a:rPr lang="en-US" altLang="zh-CN" baseline="-25000">
                <a:solidFill>
                  <a:srgbClr val="FF0066"/>
                </a:solidFill>
                <a:latin typeface="Arial" charset="0"/>
                <a:ea typeface="黑体" pitchFamily="2" charset="-122"/>
                <a:cs typeface="Arial" charset="0"/>
              </a:rPr>
              <a:t>2</a:t>
            </a:r>
            <a:endParaRPr lang="en-US" altLang="zh-CN">
              <a:solidFill>
                <a:srgbClr val="FF0066"/>
              </a:solidFill>
              <a:latin typeface="Arial" charset="0"/>
              <a:ea typeface="黑体" pitchFamily="2" charset="-122"/>
              <a:cs typeface="Arial" charset="0"/>
            </a:endParaRPr>
          </a:p>
        </p:txBody>
      </p:sp>
      <p:grpSp>
        <p:nvGrpSpPr>
          <p:cNvPr id="4" name="Group 15"/>
          <p:cNvGrpSpPr>
            <a:grpSpLocks/>
          </p:cNvGrpSpPr>
          <p:nvPr/>
        </p:nvGrpSpPr>
        <p:grpSpPr bwMode="auto">
          <a:xfrm>
            <a:off x="2917825" y="4298876"/>
            <a:ext cx="863600" cy="692150"/>
            <a:chOff x="1554" y="896"/>
            <a:chExt cx="544" cy="436"/>
          </a:xfrm>
        </p:grpSpPr>
        <p:sp>
          <p:nvSpPr>
            <p:cNvPr id="47123" name="Arc 16"/>
            <p:cNvSpPr>
              <a:spLocks/>
            </p:cNvSpPr>
            <p:nvPr/>
          </p:nvSpPr>
          <p:spPr bwMode="auto">
            <a:xfrm>
              <a:off x="1554" y="896"/>
              <a:ext cx="273"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a:tailEnd type="triangle" w="med" len="med"/>
            </a:ln>
          </p:spPr>
          <p:txBody>
            <a:bodyPr wrap="none" anchor="ctr"/>
            <a:lstStyle/>
            <a:p>
              <a:endParaRPr lang="zh-CN" altLang="en-US"/>
            </a:p>
          </p:txBody>
        </p:sp>
        <p:sp>
          <p:nvSpPr>
            <p:cNvPr id="47124" name="Arc 17"/>
            <p:cNvSpPr>
              <a:spLocks/>
            </p:cNvSpPr>
            <p:nvPr/>
          </p:nvSpPr>
          <p:spPr bwMode="auto">
            <a:xfrm flipH="1">
              <a:off x="1827" y="896"/>
              <a:ext cx="271"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a:tailEnd type="triangle" w="med" len="med"/>
            </a:ln>
          </p:spPr>
          <p:txBody>
            <a:bodyPr wrap="none" anchor="ctr"/>
            <a:lstStyle/>
            <a:p>
              <a:endParaRPr lang="zh-CN" altLang="en-US"/>
            </a:p>
          </p:txBody>
        </p:sp>
      </p:grpSp>
      <p:grpSp>
        <p:nvGrpSpPr>
          <p:cNvPr id="5" name="Group 18"/>
          <p:cNvGrpSpPr>
            <a:grpSpLocks/>
          </p:cNvGrpSpPr>
          <p:nvPr/>
        </p:nvGrpSpPr>
        <p:grpSpPr bwMode="auto">
          <a:xfrm>
            <a:off x="4575175" y="4298876"/>
            <a:ext cx="862013" cy="692150"/>
            <a:chOff x="2598" y="896"/>
            <a:chExt cx="543" cy="436"/>
          </a:xfrm>
        </p:grpSpPr>
        <p:sp>
          <p:nvSpPr>
            <p:cNvPr id="47121" name="Arc 19"/>
            <p:cNvSpPr>
              <a:spLocks/>
            </p:cNvSpPr>
            <p:nvPr/>
          </p:nvSpPr>
          <p:spPr bwMode="auto">
            <a:xfrm>
              <a:off x="2598" y="896"/>
              <a:ext cx="272"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type="triangle" w="med" len="med"/>
              <a:tailEnd/>
            </a:ln>
          </p:spPr>
          <p:txBody>
            <a:bodyPr wrap="none" anchor="ctr"/>
            <a:lstStyle/>
            <a:p>
              <a:endParaRPr lang="zh-CN" altLang="en-US"/>
            </a:p>
          </p:txBody>
        </p:sp>
        <p:sp>
          <p:nvSpPr>
            <p:cNvPr id="47122" name="Arc 20"/>
            <p:cNvSpPr>
              <a:spLocks/>
            </p:cNvSpPr>
            <p:nvPr/>
          </p:nvSpPr>
          <p:spPr bwMode="auto">
            <a:xfrm flipH="1">
              <a:off x="2870" y="896"/>
              <a:ext cx="271"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type="triangle" w="med" len="med"/>
              <a:tailEnd/>
            </a:ln>
          </p:spPr>
          <p:txBody>
            <a:bodyPr wrap="none" anchor="ctr"/>
            <a:lstStyle/>
            <a:p>
              <a:endParaRPr lang="zh-CN" altLang="en-US"/>
            </a:p>
          </p:txBody>
        </p:sp>
      </p:grpSp>
      <p:grpSp>
        <p:nvGrpSpPr>
          <p:cNvPr id="6" name="Group 21"/>
          <p:cNvGrpSpPr>
            <a:grpSpLocks/>
          </p:cNvGrpSpPr>
          <p:nvPr/>
        </p:nvGrpSpPr>
        <p:grpSpPr bwMode="auto">
          <a:xfrm>
            <a:off x="7023100" y="4298876"/>
            <a:ext cx="862013" cy="692150"/>
            <a:chOff x="4140" y="896"/>
            <a:chExt cx="543" cy="436"/>
          </a:xfrm>
        </p:grpSpPr>
        <p:sp>
          <p:nvSpPr>
            <p:cNvPr id="47119" name="Arc 22"/>
            <p:cNvSpPr>
              <a:spLocks/>
            </p:cNvSpPr>
            <p:nvPr/>
          </p:nvSpPr>
          <p:spPr bwMode="auto">
            <a:xfrm>
              <a:off x="4140" y="896"/>
              <a:ext cx="273"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a:tailEnd type="triangle" w="med" len="med"/>
            </a:ln>
          </p:spPr>
          <p:txBody>
            <a:bodyPr wrap="none" anchor="ctr"/>
            <a:lstStyle/>
            <a:p>
              <a:endParaRPr lang="zh-CN" altLang="en-US"/>
            </a:p>
          </p:txBody>
        </p:sp>
        <p:sp>
          <p:nvSpPr>
            <p:cNvPr id="47120" name="Arc 23"/>
            <p:cNvSpPr>
              <a:spLocks/>
            </p:cNvSpPr>
            <p:nvPr/>
          </p:nvSpPr>
          <p:spPr bwMode="auto">
            <a:xfrm flipH="1">
              <a:off x="4412" y="896"/>
              <a:ext cx="271"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a:tailEnd type="triangle" w="med" len="med"/>
            </a:ln>
          </p:spPr>
          <p:txBody>
            <a:bodyPr wrap="none" anchor="ctr"/>
            <a:lstStyle/>
            <a:p>
              <a:endParaRPr lang="zh-CN" altLang="en-US"/>
            </a:p>
          </p:txBody>
        </p:sp>
      </p:grpSp>
      <p:sp>
        <p:nvSpPr>
          <p:cNvPr id="142361" name="Text Box 25"/>
          <p:cNvSpPr txBox="1">
            <a:spLocks noChangeArrowheads="1"/>
          </p:cNvSpPr>
          <p:nvPr/>
        </p:nvSpPr>
        <p:spPr bwMode="auto">
          <a:xfrm>
            <a:off x="1619250" y="5725120"/>
            <a:ext cx="4968875" cy="584200"/>
          </a:xfrm>
          <a:prstGeom prst="rect">
            <a:avLst/>
          </a:prstGeom>
          <a:solidFill>
            <a:srgbClr val="FFCCFF"/>
          </a:solidFill>
          <a:ln w="9525">
            <a:noFill/>
            <a:miter lim="800000"/>
            <a:headEnd/>
            <a:tailEnd/>
          </a:ln>
        </p:spPr>
        <p:txBody>
          <a:bodyPr>
            <a:spAutoFit/>
          </a:bodyPr>
          <a:lstStyle/>
          <a:p>
            <a:pPr>
              <a:spcBef>
                <a:spcPct val="50000"/>
              </a:spcBef>
              <a:buClr>
                <a:schemeClr val="tx1"/>
              </a:buClr>
              <a:buFont typeface="Wingdings" pitchFamily="2" charset="2"/>
              <a:buChar char="Ø"/>
            </a:pPr>
            <a:r>
              <a:rPr lang="en-US" altLang="zh-CN" sz="2800" dirty="0">
                <a:solidFill>
                  <a:srgbClr val="0066FF"/>
                </a:solidFill>
                <a:latin typeface="Arial" charset="0"/>
                <a:ea typeface="黑体" pitchFamily="2" charset="-122"/>
                <a:cs typeface="Arial" charset="0"/>
              </a:rPr>
              <a:t> </a:t>
            </a:r>
            <a:r>
              <a:rPr lang="zh-CN" altLang="en-US" sz="3200" dirty="0">
                <a:latin typeface="Arial" charset="0"/>
                <a:ea typeface="黑体" pitchFamily="2" charset="-122"/>
                <a:cs typeface="Arial" charset="0"/>
              </a:rPr>
              <a:t>复合体</a:t>
            </a:r>
            <a:r>
              <a:rPr lang="en-US" altLang="zh-CN" sz="3200" dirty="0">
                <a:latin typeface="Arial" charset="0"/>
                <a:ea typeface="黑体" pitchFamily="2" charset="-122"/>
                <a:cs typeface="Arial" charset="0"/>
              </a:rPr>
              <a:t>II</a:t>
            </a:r>
            <a:r>
              <a:rPr lang="zh-CN" altLang="en-US" sz="3200" dirty="0">
                <a:latin typeface="Arial" charset="0"/>
                <a:ea typeface="黑体" pitchFamily="2" charset="-122"/>
                <a:cs typeface="Arial" charset="0"/>
              </a:rPr>
              <a:t>没有质子泵功能</a:t>
            </a:r>
          </a:p>
        </p:txBody>
      </p:sp>
      <p:sp>
        <p:nvSpPr>
          <p:cNvPr id="47118" name="灯片编号占位符 23"/>
          <p:cNvSpPr>
            <a:spLocks noGrp="1"/>
          </p:cNvSpPr>
          <p:nvPr>
            <p:ph type="sldNum" sz="quarter" idx="12"/>
          </p:nvPr>
        </p:nvSpPr>
        <p:spPr>
          <a:noFill/>
        </p:spPr>
        <p:txBody>
          <a:bodyPr/>
          <a:lstStyle/>
          <a:p>
            <a:fld id="{5F5733C1-4EE8-436C-A271-B72CAD43D0B7}" type="slidenum">
              <a:rPr lang="en-US" altLang="zh-CN" smtClean="0">
                <a:ea typeface="宋体" charset="-122"/>
              </a:rPr>
              <a:pPr/>
              <a:t>24</a:t>
            </a:fld>
            <a:endParaRPr lang="en-US" altLang="zh-CN">
              <a:ea typeface="宋体" charset="-122"/>
            </a:endParaRPr>
          </a:p>
        </p:txBody>
      </p:sp>
      <p:pic>
        <p:nvPicPr>
          <p:cNvPr id="7" name="图片 6">
            <a:extLst>
              <a:ext uri="{FF2B5EF4-FFF2-40B4-BE49-F238E27FC236}">
                <a16:creationId xmlns:a16="http://schemas.microsoft.com/office/drawing/2014/main" id="{4BDAB51A-27B1-4841-941B-F64296BBD666}"/>
              </a:ext>
            </a:extLst>
          </p:cNvPr>
          <p:cNvPicPr>
            <a:picLocks noChangeAspect="1"/>
          </p:cNvPicPr>
          <p:nvPr/>
        </p:nvPicPr>
        <p:blipFill>
          <a:blip r:embed="rId2"/>
          <a:stretch>
            <a:fillRect/>
          </a:stretch>
        </p:blipFill>
        <p:spPr>
          <a:xfrm>
            <a:off x="0" y="0"/>
            <a:ext cx="4962525" cy="1781175"/>
          </a:xfrm>
          <a:prstGeom prst="rect">
            <a:avLst/>
          </a:prstGeom>
        </p:spPr>
      </p:pic>
      <p:sp>
        <p:nvSpPr>
          <p:cNvPr id="26" name="矩形 25">
            <a:extLst>
              <a:ext uri="{FF2B5EF4-FFF2-40B4-BE49-F238E27FC236}">
                <a16:creationId xmlns:a16="http://schemas.microsoft.com/office/drawing/2014/main" id="{1A4113EB-601B-427B-8EFD-653CE2775AD5}"/>
              </a:ext>
            </a:extLst>
          </p:cNvPr>
          <p:cNvSpPr/>
          <p:nvPr/>
        </p:nvSpPr>
        <p:spPr bwMode="auto">
          <a:xfrm>
            <a:off x="1619250" y="790992"/>
            <a:ext cx="720000" cy="720080"/>
          </a:xfrm>
          <a:prstGeom prst="rect">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4)">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2339">
                                            <p:txEl>
                                              <p:pRg st="0" end="0"/>
                                            </p:txEl>
                                          </p:spTgt>
                                        </p:tgtEl>
                                        <p:attrNameLst>
                                          <p:attrName>style.visibility</p:attrName>
                                        </p:attrNameLst>
                                      </p:cBhvr>
                                      <p:to>
                                        <p:strVal val="visible"/>
                                      </p:to>
                                    </p:set>
                                    <p:animEffect transition="in" filter="wipe(up)">
                                      <p:cBhvr>
                                        <p:cTn id="12" dur="500"/>
                                        <p:tgtEl>
                                          <p:spTgt spid="142339">
                                            <p:txEl>
                                              <p:pRg st="0" end="0"/>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42339">
                                            <p:txEl>
                                              <p:pRg st="1" end="1"/>
                                            </p:txEl>
                                          </p:spTgt>
                                        </p:tgtEl>
                                        <p:attrNameLst>
                                          <p:attrName>style.visibility</p:attrName>
                                        </p:attrNameLst>
                                      </p:cBhvr>
                                      <p:to>
                                        <p:strVal val="visible"/>
                                      </p:to>
                                    </p:set>
                                    <p:animEffect transition="in" filter="wipe(up)">
                                      <p:cBhvr>
                                        <p:cTn id="16" dur="500"/>
                                        <p:tgtEl>
                                          <p:spTgt spid="1423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2339">
                                            <p:txEl>
                                              <p:pRg st="2" end="2"/>
                                            </p:txEl>
                                          </p:spTgt>
                                        </p:tgtEl>
                                        <p:attrNameLst>
                                          <p:attrName>style.visibility</p:attrName>
                                        </p:attrNameLst>
                                      </p:cBhvr>
                                      <p:to>
                                        <p:strVal val="visible"/>
                                      </p:to>
                                    </p:set>
                                    <p:animEffect transition="in" filter="wipe(up)">
                                      <p:cBhvr>
                                        <p:cTn id="21" dur="500"/>
                                        <p:tgtEl>
                                          <p:spTgt spid="14233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42348"/>
                                        </p:tgtEl>
                                        <p:attrNameLst>
                                          <p:attrName>style.visibility</p:attrName>
                                        </p:attrNameLst>
                                      </p:cBhvr>
                                      <p:to>
                                        <p:strVal val="visible"/>
                                      </p:to>
                                    </p:set>
                                    <p:animEffect transition="in" filter="wipe(up)">
                                      <p:cBhvr>
                                        <p:cTn id="39" dur="500"/>
                                        <p:tgtEl>
                                          <p:spTgt spid="142348"/>
                                        </p:tgtEl>
                                      </p:cBhvr>
                                    </p:animEffec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par>
                          <p:cTn id="44" fill="hold">
                            <p:stCondLst>
                              <p:cond delay="1000"/>
                            </p:stCondLst>
                            <p:childTnLst>
                              <p:par>
                                <p:cTn id="45" presetID="22" presetClass="entr" presetSubtype="1" fill="hold" grpId="0" nodeType="afterEffect">
                                  <p:stCondLst>
                                    <p:cond delay="0"/>
                                  </p:stCondLst>
                                  <p:childTnLst>
                                    <p:set>
                                      <p:cBhvr>
                                        <p:cTn id="46" dur="1" fill="hold">
                                          <p:stCondLst>
                                            <p:cond delay="0"/>
                                          </p:stCondLst>
                                        </p:cTn>
                                        <p:tgtEl>
                                          <p:spTgt spid="142347"/>
                                        </p:tgtEl>
                                        <p:attrNameLst>
                                          <p:attrName>style.visibility</p:attrName>
                                        </p:attrNameLst>
                                      </p:cBhvr>
                                      <p:to>
                                        <p:strVal val="visible"/>
                                      </p:to>
                                    </p:set>
                                    <p:animEffect transition="in" filter="wipe(up)">
                                      <p:cBhvr>
                                        <p:cTn id="47" dur="500"/>
                                        <p:tgtEl>
                                          <p:spTgt spid="1423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2349"/>
                                        </p:tgtEl>
                                        <p:attrNameLst>
                                          <p:attrName>style.visibility</p:attrName>
                                        </p:attrNameLst>
                                      </p:cBhvr>
                                      <p:to>
                                        <p:strVal val="visible"/>
                                      </p:to>
                                    </p:set>
                                    <p:animEffect transition="in" filter="wipe(up)">
                                      <p:cBhvr>
                                        <p:cTn id="52" dur="500"/>
                                        <p:tgtEl>
                                          <p:spTgt spid="142349"/>
                                        </p:tgtEl>
                                      </p:cBhvr>
                                    </p:animEffec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up)">
                                      <p:cBhvr>
                                        <p:cTn id="56" dur="500"/>
                                        <p:tgtEl>
                                          <p:spTgt spid="6"/>
                                        </p:tgtEl>
                                      </p:cBhvr>
                                    </p:animEffect>
                                  </p:childTnLst>
                                </p:cTn>
                              </p:par>
                            </p:childTnLst>
                          </p:cTn>
                        </p:par>
                        <p:par>
                          <p:cTn id="57" fill="hold">
                            <p:stCondLst>
                              <p:cond delay="1000"/>
                            </p:stCondLst>
                            <p:childTnLst>
                              <p:par>
                                <p:cTn id="58" presetID="22" presetClass="entr" presetSubtype="1" fill="hold" grpId="0" nodeType="afterEffect">
                                  <p:stCondLst>
                                    <p:cond delay="0"/>
                                  </p:stCondLst>
                                  <p:childTnLst>
                                    <p:set>
                                      <p:cBhvr>
                                        <p:cTn id="59" dur="1" fill="hold">
                                          <p:stCondLst>
                                            <p:cond delay="0"/>
                                          </p:stCondLst>
                                        </p:cTn>
                                        <p:tgtEl>
                                          <p:spTgt spid="142350"/>
                                        </p:tgtEl>
                                        <p:attrNameLst>
                                          <p:attrName>style.visibility</p:attrName>
                                        </p:attrNameLst>
                                      </p:cBhvr>
                                      <p:to>
                                        <p:strVal val="visible"/>
                                      </p:to>
                                    </p:set>
                                    <p:animEffect transition="in" filter="wipe(up)">
                                      <p:cBhvr>
                                        <p:cTn id="60" dur="500"/>
                                        <p:tgtEl>
                                          <p:spTgt spid="14235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42361"/>
                                        </p:tgtEl>
                                        <p:attrNameLst>
                                          <p:attrName>style.visibility</p:attrName>
                                        </p:attrNameLst>
                                      </p:cBhvr>
                                      <p:to>
                                        <p:strVal val="visible"/>
                                      </p:to>
                                    </p:set>
                                    <p:animEffect transition="in" filter="dissolve">
                                      <p:cBhvr>
                                        <p:cTn id="65" dur="500"/>
                                        <p:tgtEl>
                                          <p:spTgt spid="142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autoUpdateAnimBg="0"/>
      <p:bldP spid="142347" grpId="0" animBg="1" autoUpdateAnimBg="0"/>
      <p:bldP spid="142348" grpId="0" animBg="1" autoUpdateAnimBg="0"/>
      <p:bldP spid="142349" grpId="0" autoUpdateAnimBg="0"/>
      <p:bldP spid="142350" grpId="0" autoUpdateAnimBg="0"/>
      <p:bldP spid="142361"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复合体2"/>
          <p:cNvPicPr>
            <a:picLocks noChangeAspect="1" noChangeArrowheads="1"/>
          </p:cNvPicPr>
          <p:nvPr/>
        </p:nvPicPr>
        <p:blipFill>
          <a:blip r:embed="rId2" cstate="print"/>
          <a:srcRect/>
          <a:stretch>
            <a:fillRect/>
          </a:stretch>
        </p:blipFill>
        <p:spPr bwMode="auto">
          <a:xfrm>
            <a:off x="684213" y="1143000"/>
            <a:ext cx="7775575" cy="4405313"/>
          </a:xfrm>
          <a:prstGeom prst="rect">
            <a:avLst/>
          </a:prstGeom>
          <a:noFill/>
          <a:ln w="9525">
            <a:noFill/>
            <a:miter lim="800000"/>
            <a:headEnd/>
            <a:tailEnd/>
          </a:ln>
        </p:spPr>
      </p:pic>
      <p:sp>
        <p:nvSpPr>
          <p:cNvPr id="48131" name="Text Box 3"/>
          <p:cNvSpPr txBox="1">
            <a:spLocks noChangeArrowheads="1"/>
          </p:cNvSpPr>
          <p:nvPr/>
        </p:nvSpPr>
        <p:spPr bwMode="auto">
          <a:xfrm>
            <a:off x="1676400" y="5791200"/>
            <a:ext cx="6096000" cy="584200"/>
          </a:xfrm>
          <a:prstGeom prst="rect">
            <a:avLst/>
          </a:prstGeom>
          <a:noFill/>
          <a:ln w="9525">
            <a:noFill/>
            <a:miter lim="800000"/>
            <a:headEnd/>
            <a:tailEnd/>
          </a:ln>
        </p:spPr>
        <p:txBody>
          <a:bodyPr>
            <a:spAutoFit/>
          </a:bodyPr>
          <a:lstStyle/>
          <a:p>
            <a:pPr>
              <a:spcBef>
                <a:spcPct val="50000"/>
              </a:spcBef>
            </a:pPr>
            <a:r>
              <a:rPr lang="zh-CN" altLang="en-US" sz="3200" dirty="0">
                <a:latin typeface="Arial" charset="0"/>
                <a:ea typeface="黑体" pitchFamily="2" charset="-122"/>
                <a:cs typeface="Arial" charset="0"/>
              </a:rPr>
              <a:t>复合体 </a:t>
            </a:r>
            <a:r>
              <a:rPr lang="en-US" altLang="zh-CN" sz="3200" dirty="0">
                <a:latin typeface="Arial" charset="0"/>
                <a:ea typeface="黑体" pitchFamily="2" charset="-122"/>
                <a:cs typeface="Arial" charset="0"/>
              </a:rPr>
              <a:t>I </a:t>
            </a:r>
            <a:r>
              <a:rPr lang="zh-CN" altLang="en-US" sz="3200" dirty="0">
                <a:latin typeface="Arial" charset="0"/>
                <a:ea typeface="黑体" pitchFamily="2" charset="-122"/>
                <a:cs typeface="Arial" charset="0"/>
              </a:rPr>
              <a:t>及复合体 </a:t>
            </a:r>
            <a:r>
              <a:rPr lang="en-US" altLang="zh-CN" sz="3200" dirty="0">
                <a:latin typeface="Arial" charset="0"/>
                <a:ea typeface="黑体" pitchFamily="2" charset="-122"/>
                <a:cs typeface="Arial" charset="0"/>
              </a:rPr>
              <a:t>II </a:t>
            </a:r>
            <a:r>
              <a:rPr lang="zh-CN" altLang="en-US" sz="3200" dirty="0">
                <a:latin typeface="Arial" charset="0"/>
                <a:ea typeface="黑体" pitchFamily="2" charset="-122"/>
                <a:cs typeface="Arial" charset="0"/>
              </a:rPr>
              <a:t>的电子传递</a:t>
            </a:r>
          </a:p>
        </p:txBody>
      </p:sp>
      <p:sp>
        <p:nvSpPr>
          <p:cNvPr id="48132" name="灯片编号占位符 3"/>
          <p:cNvSpPr>
            <a:spLocks noGrp="1"/>
          </p:cNvSpPr>
          <p:nvPr>
            <p:ph type="sldNum" sz="quarter" idx="12"/>
          </p:nvPr>
        </p:nvSpPr>
        <p:spPr>
          <a:noFill/>
        </p:spPr>
        <p:txBody>
          <a:bodyPr/>
          <a:lstStyle/>
          <a:p>
            <a:fld id="{10D3722F-E980-431B-B9B0-C36280151E15}" type="slidenum">
              <a:rPr lang="en-US" altLang="zh-CN" smtClean="0">
                <a:ea typeface="宋体" charset="-122"/>
              </a:rPr>
              <a:pPr/>
              <a:t>25</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4716784" y="604415"/>
            <a:ext cx="4607744" cy="1168401"/>
          </a:xfrm>
        </p:spPr>
        <p:txBody>
          <a:bodyPr/>
          <a:lstStyle/>
          <a:p>
            <a:pPr eaLnBrk="1" hangingPunct="1"/>
            <a:r>
              <a:rPr lang="zh-CN" altLang="en-US" sz="3200" dirty="0">
                <a:latin typeface="Times New Roman" pitchFamily="18" charset="0"/>
                <a:ea typeface="黑体" pitchFamily="2" charset="-122"/>
                <a:cs typeface="Times New Roman" pitchFamily="18" charset="0"/>
              </a:rPr>
              <a:t>（三）复合体</a:t>
            </a:r>
            <a:r>
              <a:rPr lang="en-US" altLang="zh-CN" sz="3200" dirty="0">
                <a:latin typeface="Times New Roman" pitchFamily="18" charset="0"/>
                <a:ea typeface="黑体" pitchFamily="2" charset="-122"/>
                <a:cs typeface="Times New Roman" pitchFamily="18" charset="0"/>
              </a:rPr>
              <a:t>Ⅲ: </a:t>
            </a:r>
            <a:br>
              <a:rPr lang="en-US" altLang="zh-CN" sz="3200" dirty="0">
                <a:latin typeface="Times New Roman" pitchFamily="18" charset="0"/>
                <a:ea typeface="黑体" pitchFamily="2" charset="-122"/>
                <a:cs typeface="Times New Roman" pitchFamily="18" charset="0"/>
              </a:rPr>
            </a:br>
            <a:r>
              <a:rPr lang="zh-CN" altLang="en-US" sz="3200" dirty="0">
                <a:latin typeface="Times New Roman" pitchFamily="18" charset="0"/>
                <a:ea typeface="黑体" pitchFamily="2" charset="-122"/>
                <a:cs typeface="Times New Roman" pitchFamily="18" charset="0"/>
              </a:rPr>
              <a:t>泛醌</a:t>
            </a:r>
            <a:r>
              <a:rPr lang="en-US" altLang="zh-CN" sz="3200" dirty="0">
                <a:latin typeface="Times New Roman" pitchFamily="18" charset="0"/>
                <a:ea typeface="黑体" pitchFamily="2" charset="-122"/>
                <a:cs typeface="Times New Roman" pitchFamily="18" charset="0"/>
              </a:rPr>
              <a:t>-</a:t>
            </a:r>
            <a:r>
              <a:rPr lang="zh-CN" altLang="en-US" sz="3200" dirty="0">
                <a:latin typeface="Times New Roman" pitchFamily="18" charset="0"/>
                <a:ea typeface="黑体" pitchFamily="2" charset="-122"/>
                <a:cs typeface="Times New Roman" pitchFamily="18" charset="0"/>
              </a:rPr>
              <a:t>细胞色素</a:t>
            </a:r>
            <a:r>
              <a:rPr lang="en-US" altLang="zh-CN" sz="3200" dirty="0">
                <a:latin typeface="Times New Roman" pitchFamily="18" charset="0"/>
                <a:ea typeface="黑体" pitchFamily="2" charset="-122"/>
                <a:cs typeface="Times New Roman" pitchFamily="18" charset="0"/>
              </a:rPr>
              <a:t>c</a:t>
            </a:r>
            <a:r>
              <a:rPr lang="zh-CN" altLang="en-US" sz="3200" dirty="0">
                <a:latin typeface="Times New Roman" pitchFamily="18" charset="0"/>
                <a:ea typeface="黑体" pitchFamily="2" charset="-122"/>
                <a:cs typeface="Times New Roman" pitchFamily="18" charset="0"/>
              </a:rPr>
              <a:t>还原酶 </a:t>
            </a:r>
          </a:p>
        </p:txBody>
      </p:sp>
      <p:sp>
        <p:nvSpPr>
          <p:cNvPr id="74755" name="Rectangle 1027"/>
          <p:cNvSpPr>
            <a:spLocks noGrp="1" noChangeArrowheads="1"/>
          </p:cNvSpPr>
          <p:nvPr>
            <p:ph type="body" idx="1"/>
          </p:nvPr>
        </p:nvSpPr>
        <p:spPr>
          <a:xfrm>
            <a:off x="1363663" y="1954361"/>
            <a:ext cx="7456487" cy="3384550"/>
          </a:xfrm>
        </p:spPr>
        <p:txBody>
          <a:bodyPr/>
          <a:lstStyle/>
          <a:p>
            <a:pPr eaLnBrk="1" hangingPunct="1">
              <a:lnSpc>
                <a:spcPct val="110000"/>
              </a:lnSpc>
              <a:buClr>
                <a:srgbClr val="FF0066"/>
              </a:buClr>
              <a:buSzPct val="70000"/>
              <a:buFont typeface="Wingdings" pitchFamily="2" charset="2"/>
              <a:buChar char="u"/>
            </a:pPr>
            <a:r>
              <a:rPr lang="en-US" altLang="zh-CN" sz="2800" dirty="0">
                <a:latin typeface="Arial" charset="0"/>
                <a:ea typeface="黑体" pitchFamily="2" charset="-122"/>
                <a:cs typeface="Arial" charset="0"/>
              </a:rPr>
              <a:t> </a:t>
            </a:r>
            <a:r>
              <a:rPr lang="zh-CN" altLang="en-US" sz="2800" dirty="0">
                <a:latin typeface="Arial" charset="0"/>
                <a:ea typeface="黑体" pitchFamily="2" charset="-122"/>
                <a:cs typeface="Arial" charset="0"/>
              </a:rPr>
              <a:t>功能：将电子从泛醌传递给细胞色素</a:t>
            </a:r>
            <a:r>
              <a:rPr lang="en-US" altLang="zh-CN" sz="2800" dirty="0">
                <a:latin typeface="Arial" charset="0"/>
                <a:ea typeface="黑体" pitchFamily="2" charset="-122"/>
                <a:cs typeface="Arial" charset="0"/>
              </a:rPr>
              <a:t>c</a:t>
            </a:r>
          </a:p>
          <a:p>
            <a:pPr eaLnBrk="1" hangingPunct="1">
              <a:lnSpc>
                <a:spcPct val="110000"/>
              </a:lnSpc>
              <a:buClr>
                <a:srgbClr val="FF0066"/>
              </a:buClr>
              <a:buSzPct val="70000"/>
              <a:buFont typeface="Wingdings" pitchFamily="2" charset="2"/>
              <a:buChar char="u"/>
            </a:pPr>
            <a:r>
              <a:rPr lang="en-US" altLang="zh-CN" sz="2800" dirty="0">
                <a:latin typeface="Arial" charset="0"/>
                <a:ea typeface="黑体" pitchFamily="2" charset="-122"/>
                <a:cs typeface="Arial" charset="0"/>
              </a:rPr>
              <a:t> </a:t>
            </a:r>
            <a:r>
              <a:rPr lang="zh-CN" altLang="en-US" sz="2800" dirty="0">
                <a:latin typeface="Arial" charset="0"/>
                <a:ea typeface="黑体" pitchFamily="2" charset="-122"/>
                <a:cs typeface="Arial" charset="0"/>
              </a:rPr>
              <a:t>组成：细胞色素</a:t>
            </a:r>
            <a:r>
              <a:rPr lang="en-US" altLang="zh-CN" sz="2800" dirty="0">
                <a:latin typeface="Arial" charset="0"/>
                <a:ea typeface="黑体" pitchFamily="2" charset="-122"/>
                <a:cs typeface="Arial" charset="0"/>
              </a:rPr>
              <a:t>b(b</a:t>
            </a:r>
            <a:r>
              <a:rPr lang="en-US" altLang="zh-CN" sz="2800" baseline="-25000" dirty="0">
                <a:latin typeface="Arial" charset="0"/>
                <a:ea typeface="黑体" pitchFamily="2" charset="-122"/>
                <a:cs typeface="Arial" charset="0"/>
              </a:rPr>
              <a:t>562</a:t>
            </a:r>
            <a:r>
              <a:rPr lang="en-US" altLang="zh-CN" sz="2800" dirty="0">
                <a:latin typeface="Arial" charset="0"/>
                <a:ea typeface="黑体" pitchFamily="2" charset="-122"/>
                <a:cs typeface="Arial" charset="0"/>
              </a:rPr>
              <a:t>,b</a:t>
            </a:r>
            <a:r>
              <a:rPr lang="en-US" altLang="zh-CN" sz="2800" baseline="-25000" dirty="0">
                <a:latin typeface="Arial" charset="0"/>
                <a:ea typeface="黑体" pitchFamily="2" charset="-122"/>
                <a:cs typeface="Arial" charset="0"/>
              </a:rPr>
              <a:t>566</a:t>
            </a:r>
            <a:r>
              <a:rPr lang="en-US" altLang="zh-CN" sz="2800" dirty="0">
                <a:latin typeface="Arial" charset="0"/>
                <a:ea typeface="黑体" pitchFamily="2" charset="-122"/>
                <a:cs typeface="Arial" charset="0"/>
              </a:rPr>
              <a:t>)</a:t>
            </a:r>
            <a:r>
              <a:rPr lang="zh-CN" altLang="en-US" sz="2800" dirty="0">
                <a:latin typeface="Arial" charset="0"/>
                <a:ea typeface="黑体" pitchFamily="2" charset="-122"/>
                <a:cs typeface="Arial" charset="0"/>
              </a:rPr>
              <a:t>、细胞色素</a:t>
            </a:r>
            <a:r>
              <a:rPr lang="en-US" altLang="zh-CN" sz="2800" dirty="0">
                <a:latin typeface="Arial" charset="0"/>
                <a:ea typeface="黑体" pitchFamily="2" charset="-122"/>
                <a:cs typeface="Arial" charset="0"/>
              </a:rPr>
              <a:t>c</a:t>
            </a:r>
            <a:r>
              <a:rPr lang="en-US" altLang="zh-CN" sz="2800" baseline="-25000" dirty="0">
                <a:latin typeface="Arial" charset="0"/>
                <a:ea typeface="黑体" pitchFamily="2" charset="-122"/>
                <a:cs typeface="Arial" charset="0"/>
              </a:rPr>
              <a:t>1</a:t>
            </a:r>
            <a:endParaRPr lang="en-US" altLang="zh-CN" sz="2800" dirty="0">
              <a:latin typeface="Arial" charset="0"/>
              <a:ea typeface="黑体" pitchFamily="2" charset="-122"/>
              <a:cs typeface="Arial" charset="0"/>
            </a:endParaRPr>
          </a:p>
          <a:p>
            <a:pPr eaLnBrk="1" hangingPunct="1">
              <a:lnSpc>
                <a:spcPct val="110000"/>
              </a:lnSpc>
              <a:buClr>
                <a:srgbClr val="FF0066"/>
              </a:buClr>
              <a:buSzPct val="70000"/>
              <a:buFont typeface="Wingdings" pitchFamily="2" charset="2"/>
              <a:buNone/>
            </a:pPr>
            <a:r>
              <a:rPr lang="en-US" altLang="zh-CN" sz="2800" dirty="0">
                <a:latin typeface="Arial" charset="0"/>
                <a:ea typeface="黑体" pitchFamily="2" charset="-122"/>
                <a:cs typeface="Arial" charset="0"/>
              </a:rPr>
              <a:t>                </a:t>
            </a:r>
            <a:r>
              <a:rPr lang="zh-CN" altLang="en-US" sz="2800" dirty="0">
                <a:latin typeface="Arial" charset="0"/>
                <a:ea typeface="黑体" pitchFamily="2" charset="-122"/>
                <a:cs typeface="Arial" charset="0"/>
              </a:rPr>
              <a:t>铁硫蛋白</a:t>
            </a:r>
          </a:p>
          <a:p>
            <a:pPr eaLnBrk="1" hangingPunct="1">
              <a:lnSpc>
                <a:spcPct val="110000"/>
              </a:lnSpc>
              <a:buClr>
                <a:srgbClr val="FF0066"/>
              </a:buClr>
              <a:buSzPct val="70000"/>
              <a:buFont typeface="Wingdings" pitchFamily="2" charset="2"/>
              <a:buChar char="u"/>
            </a:pPr>
            <a:r>
              <a:rPr lang="zh-CN" altLang="en-US" sz="2800" dirty="0">
                <a:latin typeface="Arial" charset="0"/>
                <a:ea typeface="黑体" pitchFamily="2" charset="-122"/>
                <a:cs typeface="Arial" charset="0"/>
              </a:rPr>
              <a:t>复合体</a:t>
            </a:r>
            <a:r>
              <a:rPr lang="en-US" altLang="zh-CN" sz="2800" dirty="0">
                <a:latin typeface="Arial" charset="0"/>
                <a:ea typeface="黑体" pitchFamily="2" charset="-122"/>
                <a:cs typeface="Arial" charset="0"/>
              </a:rPr>
              <a:t>Ⅲ</a:t>
            </a:r>
            <a:r>
              <a:rPr lang="zh-CN" altLang="en-US" sz="2800" dirty="0">
                <a:latin typeface="Arial" charset="0"/>
                <a:ea typeface="黑体" pitchFamily="2" charset="-122"/>
                <a:cs typeface="Arial" charset="0"/>
              </a:rPr>
              <a:t>的电子传递：</a:t>
            </a:r>
          </a:p>
        </p:txBody>
      </p:sp>
      <p:grpSp>
        <p:nvGrpSpPr>
          <p:cNvPr id="2" name="Group 1032"/>
          <p:cNvGrpSpPr>
            <a:grpSpLocks/>
          </p:cNvGrpSpPr>
          <p:nvPr/>
        </p:nvGrpSpPr>
        <p:grpSpPr bwMode="auto">
          <a:xfrm>
            <a:off x="2435225" y="4186386"/>
            <a:ext cx="5881688" cy="1571625"/>
            <a:chOff x="1104" y="2975"/>
            <a:chExt cx="3705" cy="990"/>
          </a:xfrm>
        </p:grpSpPr>
        <p:sp>
          <p:nvSpPr>
            <p:cNvPr id="74757" name="Text Box 1029"/>
            <p:cNvSpPr txBox="1">
              <a:spLocks noChangeArrowheads="1"/>
            </p:cNvSpPr>
            <p:nvPr/>
          </p:nvSpPr>
          <p:spPr bwMode="auto">
            <a:xfrm>
              <a:off x="1104" y="3066"/>
              <a:ext cx="3705" cy="726"/>
            </a:xfrm>
            <a:prstGeom prst="rect">
              <a:avLst/>
            </a:prstGeom>
            <a:solidFill>
              <a:srgbClr val="FFFFFF"/>
            </a:solidFill>
            <a:ln w="9525">
              <a:noFill/>
              <a:miter lim="800000"/>
              <a:headEnd/>
              <a:tailEnd/>
            </a:ln>
            <a:effectLst/>
          </p:spPr>
          <p:txBody>
            <a:bodyPr/>
            <a:lstStyle/>
            <a:p>
              <a:pPr algn="just">
                <a:defRPr/>
              </a:pPr>
              <a:r>
                <a:rPr lang="en-US" altLang="zh-CN" sz="2800" dirty="0">
                  <a:latin typeface="Arial" pitchFamily="34" charset="0"/>
                  <a:ea typeface="黑体" pitchFamily="49" charset="-122"/>
                  <a:cs typeface="Arial" pitchFamily="34" charset="0"/>
                </a:rPr>
                <a:t>QH</a:t>
              </a:r>
              <a:r>
                <a:rPr lang="en-US" altLang="zh-CN" sz="2800" baseline="-25000" dirty="0">
                  <a:latin typeface="Arial" pitchFamily="34" charset="0"/>
                  <a:ea typeface="黑体" pitchFamily="49" charset="-122"/>
                  <a:cs typeface="Arial" pitchFamily="34" charset="0"/>
                </a:rPr>
                <a:t>2</a:t>
              </a:r>
              <a:r>
                <a:rPr lang="en-US" altLang="zh-CN" sz="2800" dirty="0">
                  <a:latin typeface="Arial" pitchFamily="34" charset="0"/>
                  <a:ea typeface="黑体" pitchFamily="49" charset="-122"/>
                  <a:cs typeface="Arial" pitchFamily="34" charset="0"/>
                </a:rPr>
                <a:t>→                     →</a:t>
              </a:r>
              <a:r>
                <a:rPr lang="en-US" altLang="zh-CN" sz="2800" dirty="0" err="1">
                  <a:latin typeface="Arial" pitchFamily="34" charset="0"/>
                  <a:ea typeface="黑体" pitchFamily="49" charset="-122"/>
                  <a:cs typeface="Arial" pitchFamily="34" charset="0"/>
                </a:rPr>
                <a:t>Cyt</a:t>
              </a:r>
              <a:r>
                <a:rPr lang="en-US" altLang="zh-CN" sz="2800" dirty="0">
                  <a:latin typeface="Arial" pitchFamily="34" charset="0"/>
                  <a:ea typeface="黑体" pitchFamily="49" charset="-122"/>
                  <a:cs typeface="Arial" pitchFamily="34" charset="0"/>
                </a:rPr>
                <a:t> c    </a:t>
              </a:r>
              <a:endParaRPr lang="en-US" altLang="zh-CN" sz="2800" dirty="0">
                <a:effectLst>
                  <a:outerShdw blurRad="38100" dist="38100" dir="2700000" algn="tl">
                    <a:srgbClr val="C0C0C0"/>
                  </a:outerShdw>
                </a:effectLst>
                <a:latin typeface="Arial" pitchFamily="34" charset="0"/>
                <a:ea typeface="黑体" pitchFamily="49" charset="-122"/>
                <a:cs typeface="Arial" pitchFamily="34" charset="0"/>
              </a:endParaRPr>
            </a:p>
          </p:txBody>
        </p:sp>
        <p:sp>
          <p:nvSpPr>
            <p:cNvPr id="74758" name="Text Box 1030"/>
            <p:cNvSpPr txBox="1">
              <a:spLocks noChangeArrowheads="1"/>
            </p:cNvSpPr>
            <p:nvPr/>
          </p:nvSpPr>
          <p:spPr bwMode="auto">
            <a:xfrm>
              <a:off x="1920" y="2975"/>
              <a:ext cx="1029" cy="583"/>
            </a:xfrm>
            <a:prstGeom prst="rect">
              <a:avLst/>
            </a:prstGeom>
            <a:solidFill>
              <a:srgbClr val="D9FBFF"/>
            </a:solidFill>
            <a:ln w="9525">
              <a:solidFill>
                <a:srgbClr val="33CCCC"/>
              </a:solidFill>
              <a:miter lim="800000"/>
              <a:headEnd/>
              <a:tailEnd/>
            </a:ln>
            <a:effectLst/>
          </p:spPr>
          <p:txBody>
            <a:bodyPr/>
            <a:lstStyle/>
            <a:p>
              <a:pPr algn="just">
                <a:defRPr/>
              </a:pPr>
              <a:r>
                <a:rPr lang="en-US" altLang="zh-CN" dirty="0">
                  <a:solidFill>
                    <a:srgbClr val="993300"/>
                  </a:solidFill>
                  <a:latin typeface="Arial" pitchFamily="34" charset="0"/>
                  <a:ea typeface="黑体" pitchFamily="49" charset="-122"/>
                  <a:cs typeface="Arial" pitchFamily="34" charset="0"/>
                </a:rPr>
                <a:t>Fe-S; c</a:t>
              </a:r>
              <a:r>
                <a:rPr lang="en-US" altLang="zh-CN" baseline="-25000" dirty="0">
                  <a:solidFill>
                    <a:srgbClr val="993300"/>
                  </a:solidFill>
                  <a:latin typeface="Arial" pitchFamily="34" charset="0"/>
                  <a:ea typeface="黑体" pitchFamily="49" charset="-122"/>
                  <a:cs typeface="Arial" pitchFamily="34" charset="0"/>
                </a:rPr>
                <a:t>1</a:t>
              </a:r>
            </a:p>
            <a:p>
              <a:pPr algn="just">
                <a:defRPr/>
              </a:pPr>
              <a:r>
                <a:rPr lang="en-US" altLang="zh-CN" dirty="0">
                  <a:solidFill>
                    <a:srgbClr val="993300"/>
                  </a:solidFill>
                  <a:latin typeface="Arial" pitchFamily="34" charset="0"/>
                  <a:ea typeface="黑体" pitchFamily="49" charset="-122"/>
                  <a:cs typeface="Arial" pitchFamily="34" charset="0"/>
                </a:rPr>
                <a:t>b</a:t>
              </a:r>
              <a:r>
                <a:rPr lang="en-US" altLang="zh-CN" baseline="-25000" dirty="0">
                  <a:solidFill>
                    <a:srgbClr val="993300"/>
                  </a:solidFill>
                  <a:latin typeface="Arial" pitchFamily="34" charset="0"/>
                  <a:ea typeface="黑体" pitchFamily="49" charset="-122"/>
                  <a:cs typeface="Arial" pitchFamily="34" charset="0"/>
                </a:rPr>
                <a:t>562</a:t>
              </a:r>
              <a:r>
                <a:rPr lang="en-US" altLang="zh-CN" dirty="0">
                  <a:solidFill>
                    <a:srgbClr val="993300"/>
                  </a:solidFill>
                  <a:latin typeface="Arial" pitchFamily="34" charset="0"/>
                  <a:ea typeface="黑体" pitchFamily="49" charset="-122"/>
                  <a:cs typeface="Arial" pitchFamily="34" charset="0"/>
                </a:rPr>
                <a:t>; b</a:t>
              </a:r>
              <a:r>
                <a:rPr lang="en-US" altLang="zh-CN" baseline="-25000" dirty="0">
                  <a:solidFill>
                    <a:srgbClr val="993300"/>
                  </a:solidFill>
                  <a:latin typeface="Arial" pitchFamily="34" charset="0"/>
                  <a:ea typeface="黑体" pitchFamily="49" charset="-122"/>
                  <a:cs typeface="Arial" pitchFamily="34" charset="0"/>
                </a:rPr>
                <a:t>566</a:t>
              </a:r>
              <a:r>
                <a:rPr lang="en-US" altLang="zh-CN" dirty="0">
                  <a:solidFill>
                    <a:srgbClr val="993300"/>
                  </a:solidFill>
                  <a:latin typeface="Arial" pitchFamily="34" charset="0"/>
                  <a:ea typeface="黑体" pitchFamily="49" charset="-122"/>
                  <a:cs typeface="Arial" pitchFamily="34" charset="0"/>
                </a:rPr>
                <a:t>; </a:t>
              </a:r>
              <a:endParaRPr lang="en-US" altLang="zh-CN" dirty="0">
                <a:solidFill>
                  <a:srgbClr val="993300"/>
                </a:solidFill>
                <a:effectLst>
                  <a:outerShdw blurRad="38100" dist="38100" dir="2700000" algn="tl">
                    <a:srgbClr val="000000"/>
                  </a:outerShdw>
                </a:effectLst>
                <a:latin typeface="Arial" pitchFamily="34" charset="0"/>
                <a:ea typeface="黑体" pitchFamily="49" charset="-122"/>
                <a:cs typeface="Arial" pitchFamily="34" charset="0"/>
              </a:endParaRPr>
            </a:p>
          </p:txBody>
        </p:sp>
        <p:sp>
          <p:nvSpPr>
            <p:cNvPr id="49161" name="Text Box 1031"/>
            <p:cNvSpPr txBox="1">
              <a:spLocks noChangeArrowheads="1"/>
            </p:cNvSpPr>
            <p:nvPr/>
          </p:nvSpPr>
          <p:spPr bwMode="auto">
            <a:xfrm>
              <a:off x="1440" y="3600"/>
              <a:ext cx="2832" cy="365"/>
            </a:xfrm>
            <a:prstGeom prst="rect">
              <a:avLst/>
            </a:prstGeom>
            <a:noFill/>
            <a:ln w="9525">
              <a:noFill/>
              <a:miter lim="800000"/>
              <a:headEnd/>
              <a:tailEnd/>
            </a:ln>
          </p:spPr>
          <p:txBody>
            <a:bodyPr>
              <a:spAutoFit/>
            </a:bodyPr>
            <a:lstStyle/>
            <a:p>
              <a:pPr algn="ctr">
                <a:spcBef>
                  <a:spcPct val="50000"/>
                </a:spcBef>
              </a:pPr>
              <a:endParaRPr lang="zh-CN" altLang="zh-CN" sz="3200">
                <a:latin typeface="Arial" charset="0"/>
                <a:ea typeface="黑体" pitchFamily="2" charset="-122"/>
                <a:cs typeface="Arial" charset="0"/>
              </a:endParaRPr>
            </a:p>
          </p:txBody>
        </p:sp>
      </p:grpSp>
      <p:sp>
        <p:nvSpPr>
          <p:cNvPr id="49158" name="灯片编号占位符 8"/>
          <p:cNvSpPr>
            <a:spLocks noGrp="1"/>
          </p:cNvSpPr>
          <p:nvPr>
            <p:ph type="sldNum" sz="quarter" idx="12"/>
          </p:nvPr>
        </p:nvSpPr>
        <p:spPr>
          <a:noFill/>
        </p:spPr>
        <p:txBody>
          <a:bodyPr/>
          <a:lstStyle/>
          <a:p>
            <a:fld id="{FA185056-4F66-427D-B390-25E2ED77D1DA}" type="slidenum">
              <a:rPr lang="en-US" altLang="zh-CN" smtClean="0">
                <a:ea typeface="宋体" charset="-122"/>
              </a:rPr>
              <a:pPr/>
              <a:t>26</a:t>
            </a:fld>
            <a:endParaRPr lang="en-US" altLang="zh-CN">
              <a:ea typeface="宋体" charset="-122"/>
            </a:endParaRPr>
          </a:p>
        </p:txBody>
      </p:sp>
      <p:sp>
        <p:nvSpPr>
          <p:cNvPr id="10" name="Text Box 72">
            <a:extLst>
              <a:ext uri="{FF2B5EF4-FFF2-40B4-BE49-F238E27FC236}">
                <a16:creationId xmlns:a16="http://schemas.microsoft.com/office/drawing/2014/main" id="{A5E04445-900F-4AA5-AD9E-F27752EC745F}"/>
              </a:ext>
            </a:extLst>
          </p:cNvPr>
          <p:cNvSpPr txBox="1">
            <a:spLocks noChangeArrowheads="1"/>
          </p:cNvSpPr>
          <p:nvPr/>
        </p:nvSpPr>
        <p:spPr bwMode="auto">
          <a:xfrm>
            <a:off x="1042988" y="5478611"/>
            <a:ext cx="7416800" cy="974725"/>
          </a:xfrm>
          <a:prstGeom prst="rect">
            <a:avLst/>
          </a:prstGeom>
          <a:noFill/>
          <a:ln w="28575">
            <a:solidFill>
              <a:schemeClr val="hlink"/>
            </a:solidFill>
            <a:miter lim="800000"/>
            <a:headEnd/>
            <a:tailEnd/>
          </a:ln>
        </p:spPr>
        <p:txBody>
          <a:bodyPr>
            <a:spAutoFit/>
          </a:bodyPr>
          <a:lstStyle/>
          <a:p>
            <a:pPr>
              <a:spcBef>
                <a:spcPct val="50000"/>
              </a:spcBef>
              <a:buClr>
                <a:schemeClr val="tx1"/>
              </a:buClr>
              <a:buFont typeface="Wingdings" pitchFamily="2" charset="2"/>
              <a:buChar char="Ø"/>
            </a:pPr>
            <a:r>
              <a:rPr lang="en-US" altLang="zh-CN" sz="2800" dirty="0">
                <a:solidFill>
                  <a:srgbClr val="0066FF"/>
                </a:solidFill>
                <a:latin typeface="Arial" charset="0"/>
                <a:ea typeface="黑体" pitchFamily="2" charset="-122"/>
                <a:cs typeface="Arial" charset="0"/>
              </a:rPr>
              <a:t> </a:t>
            </a:r>
            <a:r>
              <a:rPr lang="zh-CN" altLang="en-US" sz="2800" u="sng" dirty="0">
                <a:solidFill>
                  <a:schemeClr val="hlink"/>
                </a:solidFill>
                <a:latin typeface="Arial" charset="0"/>
                <a:ea typeface="黑体" pitchFamily="2" charset="-122"/>
                <a:cs typeface="Arial" charset="0"/>
              </a:rPr>
              <a:t>复合体</a:t>
            </a:r>
            <a:r>
              <a:rPr lang="en-US" altLang="zh-CN" sz="2800" u="sng" dirty="0">
                <a:solidFill>
                  <a:schemeClr val="hlink"/>
                </a:solidFill>
                <a:latin typeface="Arial" charset="0"/>
                <a:ea typeface="黑体" pitchFamily="2" charset="-122"/>
                <a:cs typeface="Arial" charset="0"/>
              </a:rPr>
              <a:t>III</a:t>
            </a:r>
            <a:r>
              <a:rPr lang="zh-CN" altLang="en-US" sz="2800" u="sng" dirty="0">
                <a:solidFill>
                  <a:schemeClr val="hlink"/>
                </a:solidFill>
                <a:latin typeface="Arial" charset="0"/>
                <a:ea typeface="黑体" pitchFamily="2" charset="-122"/>
                <a:cs typeface="Arial" charset="0"/>
              </a:rPr>
              <a:t>也有质子泵功能</a:t>
            </a:r>
            <a:r>
              <a:rPr lang="zh-CN" altLang="en-US" sz="2800" dirty="0">
                <a:latin typeface="Arial" charset="0"/>
                <a:ea typeface="黑体" pitchFamily="2" charset="-122"/>
                <a:cs typeface="Arial" charset="0"/>
              </a:rPr>
              <a:t>，每传递</a:t>
            </a:r>
            <a:r>
              <a:rPr lang="en-US" altLang="zh-CN" sz="2800" dirty="0">
                <a:latin typeface="Arial" charset="0"/>
                <a:ea typeface="黑体" pitchFamily="2" charset="-122"/>
                <a:cs typeface="Arial" charset="0"/>
              </a:rPr>
              <a:t>2</a:t>
            </a:r>
            <a:r>
              <a:rPr lang="zh-CN" altLang="en-US" sz="2800" dirty="0">
                <a:latin typeface="Arial" charset="0"/>
                <a:ea typeface="黑体" pitchFamily="2" charset="-122"/>
                <a:cs typeface="Arial" charset="0"/>
              </a:rPr>
              <a:t>个电子可将</a:t>
            </a:r>
            <a:r>
              <a:rPr lang="en-US" altLang="zh-CN" sz="2800" dirty="0">
                <a:latin typeface="Arial" charset="0"/>
                <a:ea typeface="黑体" pitchFamily="2" charset="-122"/>
                <a:cs typeface="Arial" charset="0"/>
              </a:rPr>
              <a:t>4</a:t>
            </a:r>
            <a:r>
              <a:rPr lang="zh-CN" altLang="en-US" sz="2800" dirty="0">
                <a:latin typeface="Arial" charset="0"/>
                <a:ea typeface="黑体" pitchFamily="2" charset="-122"/>
                <a:cs typeface="Arial" charset="0"/>
              </a:rPr>
              <a:t>个</a:t>
            </a:r>
            <a:r>
              <a:rPr lang="en-US" altLang="zh-CN" sz="2800" dirty="0">
                <a:latin typeface="Arial" charset="0"/>
                <a:ea typeface="黑体" pitchFamily="2" charset="-122"/>
                <a:cs typeface="Arial" charset="0"/>
              </a:rPr>
              <a:t>H</a:t>
            </a:r>
            <a:r>
              <a:rPr lang="en-US" altLang="zh-CN" sz="2800" baseline="30000" dirty="0">
                <a:latin typeface="Arial" charset="0"/>
                <a:ea typeface="黑体" pitchFamily="2" charset="-122"/>
                <a:cs typeface="Arial" charset="0"/>
              </a:rPr>
              <a:t>+</a:t>
            </a:r>
            <a:r>
              <a:rPr lang="zh-CN" altLang="en-US" sz="2800" dirty="0">
                <a:latin typeface="Arial" charset="0"/>
                <a:ea typeface="黑体" pitchFamily="2" charset="-122"/>
                <a:cs typeface="Arial" charset="0"/>
              </a:rPr>
              <a:t>从线粒体内膜基质侧泵到胞质侧</a:t>
            </a:r>
          </a:p>
        </p:txBody>
      </p:sp>
      <p:pic>
        <p:nvPicPr>
          <p:cNvPr id="3" name="图片 2">
            <a:extLst>
              <a:ext uri="{FF2B5EF4-FFF2-40B4-BE49-F238E27FC236}">
                <a16:creationId xmlns:a16="http://schemas.microsoft.com/office/drawing/2014/main" id="{69E345DD-BC09-4ADF-9E94-A25AB54DE7FF}"/>
              </a:ext>
            </a:extLst>
          </p:cNvPr>
          <p:cNvPicPr>
            <a:picLocks noChangeAspect="1"/>
          </p:cNvPicPr>
          <p:nvPr/>
        </p:nvPicPr>
        <p:blipFill>
          <a:blip r:embed="rId2"/>
          <a:stretch>
            <a:fillRect/>
          </a:stretch>
        </p:blipFill>
        <p:spPr>
          <a:xfrm>
            <a:off x="0" y="0"/>
            <a:ext cx="4962525" cy="1781175"/>
          </a:xfrm>
          <a:prstGeom prst="rect">
            <a:avLst/>
          </a:prstGeom>
        </p:spPr>
      </p:pic>
      <p:sp>
        <p:nvSpPr>
          <p:cNvPr id="11" name="矩形 10">
            <a:extLst>
              <a:ext uri="{FF2B5EF4-FFF2-40B4-BE49-F238E27FC236}">
                <a16:creationId xmlns:a16="http://schemas.microsoft.com/office/drawing/2014/main" id="{D5B10F23-F2D0-4CFD-B7A4-564F0DA4069A}"/>
              </a:ext>
            </a:extLst>
          </p:cNvPr>
          <p:cNvSpPr/>
          <p:nvPr/>
        </p:nvSpPr>
        <p:spPr bwMode="auto">
          <a:xfrm>
            <a:off x="2771800" y="366316"/>
            <a:ext cx="1296144" cy="1262484"/>
          </a:xfrm>
          <a:prstGeom prst="rect">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4755">
                                            <p:txEl>
                                              <p:pRg st="0" end="0"/>
                                            </p:txEl>
                                          </p:spTgt>
                                        </p:tgtEl>
                                        <p:attrNameLst>
                                          <p:attrName>style.visibility</p:attrName>
                                        </p:attrNameLst>
                                      </p:cBhvr>
                                      <p:to>
                                        <p:strVal val="visible"/>
                                      </p:to>
                                    </p:set>
                                    <p:animEffect transition="in" filter="wipe(up)">
                                      <p:cBhvr>
                                        <p:cTn id="12" dur="500"/>
                                        <p:tgtEl>
                                          <p:spTgt spid="74755">
                                            <p:txEl>
                                              <p:pRg st="0" end="0"/>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4755">
                                            <p:txEl>
                                              <p:pRg st="1" end="1"/>
                                            </p:txEl>
                                          </p:spTgt>
                                        </p:tgtEl>
                                        <p:attrNameLst>
                                          <p:attrName>style.visibility</p:attrName>
                                        </p:attrNameLst>
                                      </p:cBhvr>
                                      <p:to>
                                        <p:strVal val="visible"/>
                                      </p:to>
                                    </p:set>
                                    <p:animEffect transition="in" filter="wipe(up)">
                                      <p:cBhvr>
                                        <p:cTn id="16" dur="500"/>
                                        <p:tgtEl>
                                          <p:spTgt spid="74755">
                                            <p:txEl>
                                              <p:pRg st="1" end="1"/>
                                            </p:txEl>
                                          </p:spTgt>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74755">
                                            <p:txEl>
                                              <p:pRg st="2" end="2"/>
                                            </p:txEl>
                                          </p:spTgt>
                                        </p:tgtEl>
                                        <p:attrNameLst>
                                          <p:attrName>style.visibility</p:attrName>
                                        </p:attrNameLst>
                                      </p:cBhvr>
                                      <p:to>
                                        <p:strVal val="visible"/>
                                      </p:to>
                                    </p:set>
                                    <p:animEffect transition="in" filter="wipe(up)">
                                      <p:cBhvr>
                                        <p:cTn id="20" dur="500"/>
                                        <p:tgtEl>
                                          <p:spTgt spid="7475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Effect transition="in" filter="wipe(up)">
                                      <p:cBhvr>
                                        <p:cTn id="25" dur="500"/>
                                        <p:tgtEl>
                                          <p:spTgt spid="7475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advAuto="0"/>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4643438" y="1196752"/>
            <a:ext cx="4249737" cy="4584717"/>
          </a:xfrm>
          <a:prstGeom prst="rect">
            <a:avLst/>
          </a:prstGeom>
          <a:noFill/>
          <a:ln w="9525">
            <a:noFill/>
            <a:miter lim="800000"/>
            <a:headEnd/>
            <a:tailEnd/>
          </a:ln>
        </p:spPr>
        <p:txBody>
          <a:bodyPr>
            <a:spAutoFit/>
          </a:bodyPr>
          <a:lstStyle/>
          <a:p>
            <a:pPr marL="355600" indent="-355600">
              <a:lnSpc>
                <a:spcPct val="125000"/>
              </a:lnSpc>
              <a:spcBef>
                <a:spcPct val="50000"/>
              </a:spcBef>
              <a:buFont typeface="Wingdings" pitchFamily="2" charset="2"/>
              <a:buChar char="Ø"/>
            </a:pPr>
            <a:r>
              <a:rPr lang="zh-CN" altLang="en-US" sz="3200" dirty="0">
                <a:latin typeface="Times New Roman" pitchFamily="18" charset="0"/>
                <a:ea typeface="黑体" pitchFamily="2" charset="-122"/>
                <a:cs typeface="Times New Roman" pitchFamily="18" charset="0"/>
              </a:rPr>
              <a:t>复合体</a:t>
            </a:r>
            <a:r>
              <a:rPr lang="en-US" altLang="zh-CN" sz="3200" dirty="0">
                <a:latin typeface="Times New Roman" pitchFamily="18" charset="0"/>
                <a:ea typeface="黑体" pitchFamily="2" charset="-122"/>
                <a:cs typeface="Times New Roman" pitchFamily="18" charset="0"/>
              </a:rPr>
              <a:t>Ⅲ</a:t>
            </a:r>
            <a:r>
              <a:rPr lang="zh-CN" altLang="en-US" sz="3200" dirty="0">
                <a:latin typeface="Times New Roman" pitchFamily="18" charset="0"/>
                <a:ea typeface="黑体" pitchFamily="2" charset="-122"/>
                <a:cs typeface="Times New Roman" pitchFamily="18" charset="0"/>
              </a:rPr>
              <a:t>的电子传递通过</a:t>
            </a:r>
            <a:r>
              <a:rPr lang="zh-CN" altLang="en-US" sz="3200" dirty="0">
                <a:solidFill>
                  <a:srgbClr val="FF0066"/>
                </a:solidFill>
                <a:latin typeface="Times New Roman" pitchFamily="18" charset="0"/>
                <a:ea typeface="黑体" pitchFamily="2" charset="-122"/>
                <a:cs typeface="Times New Roman" pitchFamily="18" charset="0"/>
              </a:rPr>
              <a:t>“</a:t>
            </a:r>
            <a:r>
              <a:rPr lang="en-US" altLang="zh-CN" sz="3200" dirty="0">
                <a:solidFill>
                  <a:srgbClr val="FF0066"/>
                </a:solidFill>
                <a:latin typeface="Times New Roman" pitchFamily="18" charset="0"/>
                <a:ea typeface="黑体" pitchFamily="2" charset="-122"/>
                <a:cs typeface="Times New Roman" pitchFamily="18" charset="0"/>
              </a:rPr>
              <a:t>Q</a:t>
            </a:r>
            <a:r>
              <a:rPr lang="zh-CN" altLang="en-US" sz="3200" dirty="0">
                <a:solidFill>
                  <a:srgbClr val="FF0066"/>
                </a:solidFill>
                <a:latin typeface="Times New Roman" pitchFamily="18" charset="0"/>
                <a:ea typeface="黑体" pitchFamily="2" charset="-122"/>
                <a:cs typeface="Times New Roman" pitchFamily="18" charset="0"/>
              </a:rPr>
              <a:t>循环”</a:t>
            </a:r>
            <a:r>
              <a:rPr lang="zh-CN" altLang="en-US" sz="3200" dirty="0">
                <a:latin typeface="Times New Roman" pitchFamily="18" charset="0"/>
                <a:ea typeface="黑体" pitchFamily="2" charset="-122"/>
                <a:cs typeface="Times New Roman" pitchFamily="18" charset="0"/>
              </a:rPr>
              <a:t>实现</a:t>
            </a:r>
          </a:p>
          <a:p>
            <a:pPr marL="355600" indent="-355600">
              <a:lnSpc>
                <a:spcPct val="125000"/>
              </a:lnSpc>
              <a:spcBef>
                <a:spcPct val="50000"/>
              </a:spcBef>
              <a:buFont typeface="Wingdings" pitchFamily="2" charset="2"/>
              <a:buChar char="Ø"/>
            </a:pPr>
            <a:r>
              <a:rPr lang="en-US" altLang="zh-CN" sz="3200" dirty="0" err="1">
                <a:latin typeface="Times New Roman" pitchFamily="18" charset="0"/>
                <a:ea typeface="黑体" pitchFamily="2" charset="-122"/>
                <a:cs typeface="Times New Roman" pitchFamily="18" charset="0"/>
              </a:rPr>
              <a:t>Cyt</a:t>
            </a:r>
            <a:r>
              <a:rPr lang="en-US" altLang="zh-CN" sz="3200" dirty="0">
                <a:latin typeface="Times New Roman" pitchFamily="18" charset="0"/>
                <a:ea typeface="黑体" pitchFamily="2" charset="-122"/>
                <a:cs typeface="Times New Roman" pitchFamily="18" charset="0"/>
              </a:rPr>
              <a:t> c</a:t>
            </a:r>
            <a:r>
              <a:rPr lang="zh-CN" altLang="en-US" sz="3200" dirty="0">
                <a:latin typeface="Times New Roman" pitchFamily="18" charset="0"/>
                <a:ea typeface="黑体" pitchFamily="2" charset="-122"/>
                <a:cs typeface="Times New Roman" pitchFamily="18" charset="0"/>
              </a:rPr>
              <a:t>是</a:t>
            </a:r>
            <a:r>
              <a:rPr lang="zh-CN" altLang="en-US" sz="3200" dirty="0">
                <a:solidFill>
                  <a:srgbClr val="FF0066"/>
                </a:solidFill>
                <a:latin typeface="Times New Roman" pitchFamily="18" charset="0"/>
                <a:ea typeface="黑体" pitchFamily="2" charset="-122"/>
                <a:cs typeface="Times New Roman" pitchFamily="18" charset="0"/>
              </a:rPr>
              <a:t>呼吸链唯一水溶性球状蛋白</a:t>
            </a:r>
            <a:r>
              <a:rPr lang="zh-CN" altLang="en-US" sz="3200" dirty="0">
                <a:latin typeface="Times New Roman" pitchFamily="18" charset="0"/>
                <a:ea typeface="黑体" pitchFamily="2" charset="-122"/>
                <a:cs typeface="Times New Roman" pitchFamily="18" charset="0"/>
              </a:rPr>
              <a:t>，不包含在复合体中。将获得的电子传递到复合体</a:t>
            </a:r>
            <a:r>
              <a:rPr lang="en-US" altLang="zh-CN" sz="3200" dirty="0">
                <a:latin typeface="Times New Roman" pitchFamily="18" charset="0"/>
                <a:ea typeface="黑体" pitchFamily="2" charset="-122"/>
                <a:cs typeface="Times New Roman" pitchFamily="18" charset="0"/>
              </a:rPr>
              <a:t>Ⅳ</a:t>
            </a:r>
            <a:endParaRPr lang="zh-CN" altLang="en-US" sz="3200" dirty="0">
              <a:latin typeface="Times New Roman" pitchFamily="18" charset="0"/>
              <a:ea typeface="黑体" pitchFamily="2" charset="-122"/>
              <a:cs typeface="Times New Roman" pitchFamily="18" charset="0"/>
            </a:endParaRPr>
          </a:p>
        </p:txBody>
      </p:sp>
      <p:pic>
        <p:nvPicPr>
          <p:cNvPr id="52227" name="Picture 3" descr="图片1"/>
          <p:cNvPicPr>
            <a:picLocks noChangeAspect="1" noChangeArrowheads="1"/>
          </p:cNvPicPr>
          <p:nvPr/>
        </p:nvPicPr>
        <p:blipFill>
          <a:blip r:embed="rId2" cstate="print"/>
          <a:srcRect/>
          <a:stretch>
            <a:fillRect/>
          </a:stretch>
        </p:blipFill>
        <p:spPr bwMode="auto">
          <a:xfrm>
            <a:off x="395288" y="188913"/>
            <a:ext cx="3978275" cy="6408737"/>
          </a:xfrm>
          <a:prstGeom prst="rect">
            <a:avLst/>
          </a:prstGeom>
          <a:noFill/>
          <a:ln w="9525">
            <a:noFill/>
            <a:miter lim="800000"/>
            <a:headEnd/>
            <a:tailEnd/>
          </a:ln>
        </p:spPr>
      </p:pic>
      <p:sp>
        <p:nvSpPr>
          <p:cNvPr id="4" name="灯片编号占位符 3"/>
          <p:cNvSpPr>
            <a:spLocks noGrp="1"/>
          </p:cNvSpPr>
          <p:nvPr>
            <p:ph type="sldNum" sz="quarter" idx="12"/>
          </p:nvPr>
        </p:nvSpPr>
        <p:spPr/>
        <p:txBody>
          <a:bodyPr/>
          <a:lstStyle/>
          <a:p>
            <a:pPr>
              <a:defRPr/>
            </a:pPr>
            <a:fld id="{2CE99114-C155-4C8F-961B-77FF3A6CED96}" type="slidenum">
              <a:rPr lang="en-US" altLang="zh-CN" smtClean="0"/>
              <a:pPr>
                <a:defRPr/>
              </a:pPr>
              <a:t>27</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8722">
                                            <p:txEl>
                                              <p:pRg st="0" end="0"/>
                                            </p:txEl>
                                          </p:spTgt>
                                        </p:tgtEl>
                                        <p:attrNameLst>
                                          <p:attrName>style.visibility</p:attrName>
                                        </p:attrNameLst>
                                      </p:cBhvr>
                                      <p:to>
                                        <p:strVal val="visible"/>
                                      </p:to>
                                    </p:set>
                                    <p:animEffect transition="in" filter="dissolve">
                                      <p:cBhvr>
                                        <p:cTn id="7" dur="500"/>
                                        <p:tgtEl>
                                          <p:spTgt spid="158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8722">
                                            <p:txEl>
                                              <p:pRg st="1" end="1"/>
                                            </p:txEl>
                                          </p:spTgt>
                                        </p:tgtEl>
                                        <p:attrNameLst>
                                          <p:attrName>style.visibility</p:attrName>
                                        </p:attrNameLst>
                                      </p:cBhvr>
                                      <p:to>
                                        <p:strVal val="visible"/>
                                      </p:to>
                                    </p:set>
                                    <p:animEffect transition="in" filter="dissolve">
                                      <p:cBhvr>
                                        <p:cTn id="12" dur="500"/>
                                        <p:tgtEl>
                                          <p:spTgt spid="1587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54"/>
          <p:cNvGrpSpPr>
            <a:grpSpLocks/>
          </p:cNvGrpSpPr>
          <p:nvPr/>
        </p:nvGrpSpPr>
        <p:grpSpPr bwMode="auto">
          <a:xfrm>
            <a:off x="2573595" y="1196752"/>
            <a:ext cx="4375150" cy="823913"/>
            <a:chOff x="1114" y="908"/>
            <a:chExt cx="2756" cy="519"/>
          </a:xfrm>
        </p:grpSpPr>
        <p:sp>
          <p:nvSpPr>
            <p:cNvPr id="53306" name="Text Box 7"/>
            <p:cNvSpPr txBox="1">
              <a:spLocks noChangeArrowheads="1"/>
            </p:cNvSpPr>
            <p:nvPr/>
          </p:nvSpPr>
          <p:spPr bwMode="auto">
            <a:xfrm>
              <a:off x="1239" y="922"/>
              <a:ext cx="635" cy="327"/>
            </a:xfrm>
            <a:prstGeom prst="rect">
              <a:avLst/>
            </a:prstGeom>
            <a:noFill/>
            <a:ln w="9525">
              <a:noFill/>
              <a:miter lim="800000"/>
              <a:headEnd/>
              <a:tailEnd/>
            </a:ln>
          </p:spPr>
          <p:txBody>
            <a:bodyPr>
              <a:spAutoFit/>
            </a:bodyPr>
            <a:lstStyle/>
            <a:p>
              <a:pPr>
                <a:spcBef>
                  <a:spcPct val="50000"/>
                </a:spcBef>
              </a:pPr>
              <a:r>
                <a:rPr lang="en-US" altLang="zh-CN" sz="2800" dirty="0">
                  <a:latin typeface="Arial" charset="0"/>
                </a:rPr>
                <a:t>Fe-S</a:t>
              </a:r>
            </a:p>
          </p:txBody>
        </p:sp>
        <p:sp>
          <p:nvSpPr>
            <p:cNvPr id="53307" name="Line 8"/>
            <p:cNvSpPr>
              <a:spLocks noChangeShapeType="1"/>
            </p:cNvSpPr>
            <p:nvPr/>
          </p:nvSpPr>
          <p:spPr bwMode="auto">
            <a:xfrm>
              <a:off x="1829" y="1075"/>
              <a:ext cx="317" cy="0"/>
            </a:xfrm>
            <a:prstGeom prst="line">
              <a:avLst/>
            </a:prstGeom>
            <a:noFill/>
            <a:ln w="28575">
              <a:solidFill>
                <a:schemeClr val="tx1"/>
              </a:solidFill>
              <a:miter lim="800000"/>
              <a:headEnd/>
              <a:tailEnd type="triangle" w="med" len="med"/>
            </a:ln>
          </p:spPr>
          <p:txBody>
            <a:bodyPr wrap="none"/>
            <a:lstStyle/>
            <a:p>
              <a:endParaRPr lang="zh-CN" altLang="en-US"/>
            </a:p>
          </p:txBody>
        </p:sp>
        <p:sp>
          <p:nvSpPr>
            <p:cNvPr id="53308" name="Text Box 9"/>
            <p:cNvSpPr txBox="1">
              <a:spLocks noChangeArrowheads="1"/>
            </p:cNvSpPr>
            <p:nvPr/>
          </p:nvSpPr>
          <p:spPr bwMode="auto">
            <a:xfrm>
              <a:off x="2125" y="915"/>
              <a:ext cx="771" cy="327"/>
            </a:xfrm>
            <a:prstGeom prst="rect">
              <a:avLst/>
            </a:prstGeom>
            <a:noFill/>
            <a:ln w="9525">
              <a:noFill/>
              <a:miter lim="800000"/>
              <a:headEnd/>
              <a:tailEnd/>
            </a:ln>
          </p:spPr>
          <p:txBody>
            <a:bodyPr>
              <a:spAutoFit/>
            </a:bodyPr>
            <a:lstStyle/>
            <a:p>
              <a:pPr>
                <a:spcBef>
                  <a:spcPct val="50000"/>
                </a:spcBef>
              </a:pPr>
              <a:r>
                <a:rPr lang="en-US" altLang="zh-CN" sz="2800" dirty="0" err="1">
                  <a:latin typeface="Arial" charset="0"/>
                </a:rPr>
                <a:t>Cyt</a:t>
              </a:r>
              <a:r>
                <a:rPr lang="en-US" altLang="zh-CN" sz="2800" dirty="0">
                  <a:latin typeface="Arial" charset="0"/>
                </a:rPr>
                <a:t> c</a:t>
              </a:r>
              <a:r>
                <a:rPr lang="en-US" altLang="zh-CN" sz="2800" baseline="-25000" dirty="0">
                  <a:latin typeface="Arial" charset="0"/>
                </a:rPr>
                <a:t>1</a:t>
              </a:r>
            </a:p>
          </p:txBody>
        </p:sp>
        <p:sp>
          <p:nvSpPr>
            <p:cNvPr id="53309" name="Line 10"/>
            <p:cNvSpPr>
              <a:spLocks noChangeShapeType="1"/>
            </p:cNvSpPr>
            <p:nvPr/>
          </p:nvSpPr>
          <p:spPr bwMode="auto">
            <a:xfrm>
              <a:off x="2781" y="1075"/>
              <a:ext cx="317" cy="0"/>
            </a:xfrm>
            <a:prstGeom prst="line">
              <a:avLst/>
            </a:prstGeom>
            <a:noFill/>
            <a:ln w="28575">
              <a:solidFill>
                <a:schemeClr val="tx1"/>
              </a:solidFill>
              <a:miter lim="800000"/>
              <a:headEnd/>
              <a:tailEnd type="triangle" w="med" len="med"/>
            </a:ln>
          </p:spPr>
          <p:txBody>
            <a:bodyPr wrap="none"/>
            <a:lstStyle/>
            <a:p>
              <a:endParaRPr lang="zh-CN" altLang="en-US"/>
            </a:p>
          </p:txBody>
        </p:sp>
        <p:sp>
          <p:nvSpPr>
            <p:cNvPr id="53310" name="Text Box 11"/>
            <p:cNvSpPr txBox="1">
              <a:spLocks noChangeArrowheads="1"/>
            </p:cNvSpPr>
            <p:nvPr/>
          </p:nvSpPr>
          <p:spPr bwMode="auto">
            <a:xfrm>
              <a:off x="3099" y="908"/>
              <a:ext cx="771" cy="519"/>
            </a:xfrm>
            <a:prstGeom prst="rect">
              <a:avLst/>
            </a:prstGeom>
            <a:noFill/>
            <a:ln w="9525">
              <a:noFill/>
              <a:miter lim="800000"/>
              <a:headEnd/>
              <a:tailEnd/>
            </a:ln>
          </p:spPr>
          <p:txBody>
            <a:bodyPr>
              <a:spAutoFit/>
            </a:bodyPr>
            <a:lstStyle/>
            <a:p>
              <a:pPr>
                <a:spcBef>
                  <a:spcPct val="50000"/>
                </a:spcBef>
              </a:pPr>
              <a:r>
                <a:rPr lang="en-US" altLang="zh-CN" sz="2800" dirty="0" err="1">
                  <a:latin typeface="Arial" charset="0"/>
                </a:rPr>
                <a:t>Cyt</a:t>
              </a:r>
              <a:r>
                <a:rPr lang="en-US" altLang="zh-CN" sz="2800" dirty="0">
                  <a:latin typeface="Arial" charset="0"/>
                </a:rPr>
                <a:t> c </a:t>
              </a:r>
              <a:r>
                <a:rPr lang="en-US" altLang="zh-CN"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还原型</a:t>
              </a:r>
              <a:r>
                <a:rPr lang="en-US" altLang="zh-CN" sz="2000" b="1" dirty="0">
                  <a:latin typeface="楷体_GB2312" pitchFamily="49" charset="-122"/>
                  <a:ea typeface="楷体_GB2312" pitchFamily="49" charset="-122"/>
                </a:rPr>
                <a:t>)</a:t>
              </a:r>
            </a:p>
          </p:txBody>
        </p:sp>
        <p:sp>
          <p:nvSpPr>
            <p:cNvPr id="53311" name="Line 15"/>
            <p:cNvSpPr>
              <a:spLocks noChangeAspect="1" noChangeShapeType="1"/>
            </p:cNvSpPr>
            <p:nvPr/>
          </p:nvSpPr>
          <p:spPr bwMode="auto">
            <a:xfrm flipV="1">
              <a:off x="1114" y="1093"/>
              <a:ext cx="181" cy="109"/>
            </a:xfrm>
            <a:prstGeom prst="line">
              <a:avLst/>
            </a:prstGeom>
            <a:noFill/>
            <a:ln w="28575">
              <a:solidFill>
                <a:schemeClr val="tx1"/>
              </a:solidFill>
              <a:miter lim="800000"/>
              <a:headEnd/>
              <a:tailEnd type="triangle" w="med" len="med"/>
            </a:ln>
          </p:spPr>
          <p:txBody>
            <a:bodyPr wrap="none"/>
            <a:lstStyle/>
            <a:p>
              <a:endParaRPr lang="zh-CN" altLang="en-US"/>
            </a:p>
          </p:txBody>
        </p:sp>
      </p:grpSp>
      <p:grpSp>
        <p:nvGrpSpPr>
          <p:cNvPr id="3" name="组合 91"/>
          <p:cNvGrpSpPr/>
          <p:nvPr/>
        </p:nvGrpSpPr>
        <p:grpSpPr>
          <a:xfrm>
            <a:off x="2077364" y="1503848"/>
            <a:ext cx="722900" cy="471466"/>
            <a:chOff x="2077364" y="1503848"/>
            <a:chExt cx="722900" cy="471466"/>
          </a:xfrm>
        </p:grpSpPr>
        <p:sp>
          <p:nvSpPr>
            <p:cNvPr id="53303" name="Text Box 12"/>
            <p:cNvSpPr txBox="1">
              <a:spLocks noChangeArrowheads="1"/>
            </p:cNvSpPr>
            <p:nvPr/>
          </p:nvSpPr>
          <p:spPr bwMode="auto">
            <a:xfrm>
              <a:off x="2297027" y="1503848"/>
              <a:ext cx="503237" cy="457200"/>
            </a:xfrm>
            <a:prstGeom prst="rect">
              <a:avLst/>
            </a:prstGeom>
            <a:noFill/>
            <a:ln w="9525">
              <a:noFill/>
              <a:miter lim="800000"/>
              <a:headEnd/>
              <a:tailEnd/>
            </a:ln>
          </p:spPr>
          <p:txBody>
            <a:bodyPr>
              <a:spAutoFit/>
            </a:bodyPr>
            <a:lstStyle/>
            <a:p>
              <a:pPr>
                <a:spcBef>
                  <a:spcPct val="50000"/>
                </a:spcBef>
              </a:pPr>
              <a:r>
                <a:rPr lang="en-US" altLang="zh-CN" dirty="0">
                  <a:solidFill>
                    <a:srgbClr val="FF0066"/>
                  </a:solidFill>
                </a:rPr>
                <a:t>e</a:t>
              </a:r>
              <a:endParaRPr lang="en-US" altLang="zh-CN" baseline="30000" dirty="0">
                <a:solidFill>
                  <a:srgbClr val="FF0066"/>
                </a:solidFill>
              </a:endParaRPr>
            </a:p>
          </p:txBody>
        </p:sp>
        <p:sp>
          <p:nvSpPr>
            <p:cNvPr id="53304" name="Line 14"/>
            <p:cNvSpPr>
              <a:spLocks noChangeAspect="1" noChangeShapeType="1"/>
            </p:cNvSpPr>
            <p:nvPr/>
          </p:nvSpPr>
          <p:spPr bwMode="auto">
            <a:xfrm flipV="1">
              <a:off x="2077364" y="1802767"/>
              <a:ext cx="288000" cy="172547"/>
            </a:xfrm>
            <a:prstGeom prst="line">
              <a:avLst/>
            </a:prstGeom>
            <a:noFill/>
            <a:ln w="28575">
              <a:solidFill>
                <a:schemeClr val="tx1"/>
              </a:solidFill>
              <a:miter lim="800000"/>
              <a:headEnd/>
              <a:tailEnd type="triangle" w="med" len="med"/>
            </a:ln>
          </p:spPr>
          <p:txBody>
            <a:bodyPr wrap="none"/>
            <a:lstStyle/>
            <a:p>
              <a:endParaRPr lang="zh-CN" altLang="en-US"/>
            </a:p>
          </p:txBody>
        </p:sp>
      </p:grpSp>
      <p:grpSp>
        <p:nvGrpSpPr>
          <p:cNvPr id="4" name="组合 92"/>
          <p:cNvGrpSpPr/>
          <p:nvPr/>
        </p:nvGrpSpPr>
        <p:grpSpPr>
          <a:xfrm>
            <a:off x="2051720" y="2365520"/>
            <a:ext cx="719262" cy="480514"/>
            <a:chOff x="2051720" y="2365520"/>
            <a:chExt cx="719262" cy="480514"/>
          </a:xfrm>
        </p:grpSpPr>
        <p:sp>
          <p:nvSpPr>
            <p:cNvPr id="53299" name="Text Box 18"/>
            <p:cNvSpPr txBox="1">
              <a:spLocks noChangeArrowheads="1"/>
            </p:cNvSpPr>
            <p:nvPr/>
          </p:nvSpPr>
          <p:spPr bwMode="auto">
            <a:xfrm>
              <a:off x="2267744" y="2388834"/>
              <a:ext cx="503238" cy="457200"/>
            </a:xfrm>
            <a:prstGeom prst="rect">
              <a:avLst/>
            </a:prstGeom>
            <a:noFill/>
            <a:ln w="9525">
              <a:noFill/>
              <a:miter lim="800000"/>
              <a:headEnd/>
              <a:tailEnd/>
            </a:ln>
          </p:spPr>
          <p:txBody>
            <a:bodyPr>
              <a:spAutoFit/>
            </a:bodyPr>
            <a:lstStyle/>
            <a:p>
              <a:pPr>
                <a:spcBef>
                  <a:spcPct val="50000"/>
                </a:spcBef>
              </a:pPr>
              <a:r>
                <a:rPr lang="en-US" altLang="zh-CN" dirty="0">
                  <a:solidFill>
                    <a:srgbClr val="FF0066"/>
                  </a:solidFill>
                </a:rPr>
                <a:t>e</a:t>
              </a:r>
              <a:endParaRPr lang="en-US" altLang="zh-CN" baseline="30000" dirty="0">
                <a:solidFill>
                  <a:srgbClr val="FF0066"/>
                </a:solidFill>
              </a:endParaRPr>
            </a:p>
          </p:txBody>
        </p:sp>
        <p:sp>
          <p:nvSpPr>
            <p:cNvPr id="53300" name="Line 19"/>
            <p:cNvSpPr>
              <a:spLocks noChangeShapeType="1"/>
            </p:cNvSpPr>
            <p:nvPr/>
          </p:nvSpPr>
          <p:spPr bwMode="auto">
            <a:xfrm>
              <a:off x="2051720" y="2365520"/>
              <a:ext cx="288032" cy="236026"/>
            </a:xfrm>
            <a:prstGeom prst="line">
              <a:avLst/>
            </a:prstGeom>
            <a:noFill/>
            <a:ln w="28575">
              <a:solidFill>
                <a:schemeClr val="tx1"/>
              </a:solidFill>
              <a:miter lim="800000"/>
              <a:headEnd/>
              <a:tailEnd type="triangle" w="med" len="med"/>
            </a:ln>
          </p:spPr>
          <p:txBody>
            <a:bodyPr wrap="none"/>
            <a:lstStyle/>
            <a:p>
              <a:endParaRPr lang="zh-CN" altLang="en-US"/>
            </a:p>
          </p:txBody>
        </p:sp>
      </p:grpSp>
      <p:sp>
        <p:nvSpPr>
          <p:cNvPr id="159748" name="Text Box 4"/>
          <p:cNvSpPr txBox="1">
            <a:spLocks noChangeArrowheads="1"/>
          </p:cNvSpPr>
          <p:nvPr/>
        </p:nvSpPr>
        <p:spPr bwMode="auto">
          <a:xfrm>
            <a:off x="1775297" y="1901752"/>
            <a:ext cx="852487" cy="519113"/>
          </a:xfrm>
          <a:prstGeom prst="rect">
            <a:avLst/>
          </a:prstGeom>
          <a:noFill/>
          <a:ln w="9525">
            <a:noFill/>
            <a:miter lim="800000"/>
            <a:headEnd/>
            <a:tailEnd/>
          </a:ln>
        </p:spPr>
        <p:txBody>
          <a:bodyPr wrap="none">
            <a:spAutoFit/>
          </a:bodyPr>
          <a:lstStyle/>
          <a:p>
            <a:pPr algn="ctr"/>
            <a:r>
              <a:rPr lang="en-US" altLang="zh-CN" sz="2800" dirty="0">
                <a:latin typeface="Arial" charset="0"/>
                <a:ea typeface="华文楷体" pitchFamily="2" charset="-122"/>
              </a:rPr>
              <a:t>Q</a:t>
            </a:r>
            <a:r>
              <a:rPr lang="en-US" altLang="zh-CN" sz="2800" dirty="0">
                <a:solidFill>
                  <a:srgbClr val="FF0066"/>
                </a:solidFill>
                <a:latin typeface="Arial" charset="0"/>
                <a:ea typeface="华文楷体" pitchFamily="2" charset="-122"/>
              </a:rPr>
              <a:t>H</a:t>
            </a:r>
            <a:r>
              <a:rPr lang="en-US" altLang="zh-CN" sz="2800" baseline="-25000" dirty="0">
                <a:solidFill>
                  <a:srgbClr val="FF0066"/>
                </a:solidFill>
                <a:latin typeface="Arial" charset="0"/>
                <a:ea typeface="华文楷体" pitchFamily="2" charset="-122"/>
              </a:rPr>
              <a:t>2</a:t>
            </a:r>
            <a:endParaRPr lang="en-US" altLang="zh-CN" sz="2800" dirty="0">
              <a:solidFill>
                <a:srgbClr val="FF0066"/>
              </a:solidFill>
              <a:latin typeface="Arial" charset="0"/>
              <a:ea typeface="华文楷体" pitchFamily="2" charset="-122"/>
            </a:endParaRPr>
          </a:p>
        </p:txBody>
      </p:sp>
      <p:grpSp>
        <p:nvGrpSpPr>
          <p:cNvPr id="16" name="组合 15">
            <a:extLst>
              <a:ext uri="{FF2B5EF4-FFF2-40B4-BE49-F238E27FC236}">
                <a16:creationId xmlns:a16="http://schemas.microsoft.com/office/drawing/2014/main" id="{8AA49CC4-4838-4B2F-A24E-60F9D81694A1}"/>
              </a:ext>
            </a:extLst>
          </p:cNvPr>
          <p:cNvGrpSpPr/>
          <p:nvPr/>
        </p:nvGrpSpPr>
        <p:grpSpPr>
          <a:xfrm>
            <a:off x="395536" y="1895060"/>
            <a:ext cx="1377131" cy="519112"/>
            <a:chOff x="395536" y="1895060"/>
            <a:chExt cx="1377131" cy="519112"/>
          </a:xfrm>
        </p:grpSpPr>
        <p:sp>
          <p:nvSpPr>
            <p:cNvPr id="53302" name="Line 6"/>
            <p:cNvSpPr>
              <a:spLocks noChangeShapeType="1"/>
            </p:cNvSpPr>
            <p:nvPr/>
          </p:nvSpPr>
          <p:spPr bwMode="auto">
            <a:xfrm flipV="1">
              <a:off x="837630" y="2163417"/>
              <a:ext cx="935037" cy="0"/>
            </a:xfrm>
            <a:prstGeom prst="line">
              <a:avLst/>
            </a:prstGeom>
            <a:noFill/>
            <a:ln w="28575">
              <a:solidFill>
                <a:schemeClr val="tx1"/>
              </a:solidFill>
              <a:miter lim="800000"/>
              <a:headEnd type="triangle" w="med" len="med"/>
              <a:tailEnd type="none" w="med" len="med"/>
            </a:ln>
          </p:spPr>
          <p:txBody>
            <a:bodyPr wrap="none"/>
            <a:lstStyle/>
            <a:p>
              <a:endParaRPr lang="zh-CN" altLang="en-US"/>
            </a:p>
          </p:txBody>
        </p:sp>
        <p:sp>
          <p:nvSpPr>
            <p:cNvPr id="53301" name="Text Box 20"/>
            <p:cNvSpPr txBox="1">
              <a:spLocks noChangeArrowheads="1"/>
            </p:cNvSpPr>
            <p:nvPr/>
          </p:nvSpPr>
          <p:spPr bwMode="auto">
            <a:xfrm>
              <a:off x="395536" y="1895060"/>
              <a:ext cx="503238" cy="519112"/>
            </a:xfrm>
            <a:prstGeom prst="rect">
              <a:avLst/>
            </a:prstGeom>
            <a:noFill/>
            <a:ln w="9525">
              <a:noFill/>
              <a:miter lim="800000"/>
              <a:headEnd/>
              <a:tailEnd/>
            </a:ln>
          </p:spPr>
          <p:txBody>
            <a:bodyPr>
              <a:spAutoFit/>
            </a:bodyPr>
            <a:lstStyle/>
            <a:p>
              <a:pPr>
                <a:spcBef>
                  <a:spcPct val="50000"/>
                </a:spcBef>
              </a:pPr>
              <a:r>
                <a:rPr lang="en-US" altLang="zh-CN" sz="2800" dirty="0">
                  <a:latin typeface="Arial" charset="0"/>
                </a:rPr>
                <a:t>Q</a:t>
              </a:r>
            </a:p>
          </p:txBody>
        </p:sp>
      </p:grpSp>
      <p:grpSp>
        <p:nvGrpSpPr>
          <p:cNvPr id="6" name="Group 56"/>
          <p:cNvGrpSpPr>
            <a:grpSpLocks/>
          </p:cNvGrpSpPr>
          <p:nvPr/>
        </p:nvGrpSpPr>
        <p:grpSpPr bwMode="auto">
          <a:xfrm>
            <a:off x="2627213" y="2673554"/>
            <a:ext cx="5202238" cy="527050"/>
            <a:chOff x="2150" y="1630"/>
            <a:chExt cx="3277" cy="332"/>
          </a:xfrm>
        </p:grpSpPr>
        <p:sp>
          <p:nvSpPr>
            <p:cNvPr id="53292" name="Line 21"/>
            <p:cNvSpPr>
              <a:spLocks noChangeShapeType="1"/>
            </p:cNvSpPr>
            <p:nvPr/>
          </p:nvSpPr>
          <p:spPr bwMode="auto">
            <a:xfrm>
              <a:off x="2150" y="1675"/>
              <a:ext cx="178" cy="133"/>
            </a:xfrm>
            <a:prstGeom prst="line">
              <a:avLst/>
            </a:prstGeom>
            <a:noFill/>
            <a:ln w="28575">
              <a:solidFill>
                <a:schemeClr val="tx1"/>
              </a:solidFill>
              <a:miter lim="800000"/>
              <a:headEnd/>
              <a:tailEnd type="triangle" w="med" len="med"/>
            </a:ln>
          </p:spPr>
          <p:txBody>
            <a:bodyPr wrap="none"/>
            <a:lstStyle/>
            <a:p>
              <a:endParaRPr lang="zh-CN" altLang="en-US"/>
            </a:p>
          </p:txBody>
        </p:sp>
        <p:sp>
          <p:nvSpPr>
            <p:cNvPr id="53293" name="Text Box 22"/>
            <p:cNvSpPr txBox="1">
              <a:spLocks noChangeArrowheads="1"/>
            </p:cNvSpPr>
            <p:nvPr/>
          </p:nvSpPr>
          <p:spPr bwMode="auto">
            <a:xfrm>
              <a:off x="2377" y="1635"/>
              <a:ext cx="953" cy="327"/>
            </a:xfrm>
            <a:prstGeom prst="rect">
              <a:avLst/>
            </a:prstGeom>
            <a:noFill/>
            <a:ln w="9525">
              <a:noFill/>
              <a:miter lim="800000"/>
              <a:headEnd/>
              <a:tailEnd/>
            </a:ln>
          </p:spPr>
          <p:txBody>
            <a:bodyPr>
              <a:spAutoFit/>
            </a:bodyPr>
            <a:lstStyle/>
            <a:p>
              <a:pPr>
                <a:spcBef>
                  <a:spcPct val="50000"/>
                </a:spcBef>
              </a:pPr>
              <a:r>
                <a:rPr lang="en-US" altLang="zh-CN" sz="2800" dirty="0" err="1">
                  <a:latin typeface="Arial" charset="0"/>
                </a:rPr>
                <a:t>Cyt</a:t>
              </a:r>
              <a:r>
                <a:rPr lang="en-US" altLang="zh-CN" sz="2800" dirty="0">
                  <a:latin typeface="Arial" charset="0"/>
                </a:rPr>
                <a:t> b</a:t>
              </a:r>
              <a:r>
                <a:rPr lang="en-US" altLang="zh-CN" sz="2800" baseline="-25000" dirty="0">
                  <a:latin typeface="Arial" charset="0"/>
                </a:rPr>
                <a:t>566</a:t>
              </a:r>
            </a:p>
          </p:txBody>
        </p:sp>
        <p:sp>
          <p:nvSpPr>
            <p:cNvPr id="53294" name="Line 23"/>
            <p:cNvSpPr>
              <a:spLocks noChangeShapeType="1"/>
            </p:cNvSpPr>
            <p:nvPr/>
          </p:nvSpPr>
          <p:spPr bwMode="auto">
            <a:xfrm>
              <a:off x="3239" y="1802"/>
              <a:ext cx="499" cy="0"/>
            </a:xfrm>
            <a:prstGeom prst="line">
              <a:avLst/>
            </a:prstGeom>
            <a:noFill/>
            <a:ln w="28575">
              <a:solidFill>
                <a:schemeClr val="tx1"/>
              </a:solidFill>
              <a:miter lim="800000"/>
              <a:headEnd/>
              <a:tailEnd type="triangle" w="med" len="med"/>
            </a:ln>
          </p:spPr>
          <p:txBody>
            <a:bodyPr wrap="none"/>
            <a:lstStyle/>
            <a:p>
              <a:endParaRPr lang="zh-CN" altLang="en-US"/>
            </a:p>
          </p:txBody>
        </p:sp>
        <p:sp>
          <p:nvSpPr>
            <p:cNvPr id="53295" name="Text Box 24"/>
            <p:cNvSpPr txBox="1">
              <a:spLocks noChangeArrowheads="1"/>
            </p:cNvSpPr>
            <p:nvPr/>
          </p:nvSpPr>
          <p:spPr bwMode="auto">
            <a:xfrm>
              <a:off x="3738" y="1635"/>
              <a:ext cx="1043" cy="327"/>
            </a:xfrm>
            <a:prstGeom prst="rect">
              <a:avLst/>
            </a:prstGeom>
            <a:noFill/>
            <a:ln w="9525">
              <a:noFill/>
              <a:miter lim="800000"/>
              <a:headEnd/>
              <a:tailEnd/>
            </a:ln>
          </p:spPr>
          <p:txBody>
            <a:bodyPr>
              <a:spAutoFit/>
            </a:bodyPr>
            <a:lstStyle/>
            <a:p>
              <a:pPr>
                <a:spcBef>
                  <a:spcPct val="50000"/>
                </a:spcBef>
              </a:pPr>
              <a:r>
                <a:rPr lang="en-US" altLang="zh-CN" sz="2800" dirty="0" err="1">
                  <a:latin typeface="Arial" charset="0"/>
                </a:rPr>
                <a:t>Cyt</a:t>
              </a:r>
              <a:r>
                <a:rPr lang="en-US" altLang="zh-CN" sz="2800" dirty="0">
                  <a:latin typeface="Arial" charset="0"/>
                </a:rPr>
                <a:t> b</a:t>
              </a:r>
              <a:r>
                <a:rPr lang="en-US" altLang="zh-CN" sz="2800" baseline="-25000" dirty="0">
                  <a:latin typeface="Arial" charset="0"/>
                </a:rPr>
                <a:t>562</a:t>
              </a:r>
            </a:p>
          </p:txBody>
        </p:sp>
        <p:sp>
          <p:nvSpPr>
            <p:cNvPr id="53296" name="Line 25"/>
            <p:cNvSpPr>
              <a:spLocks noChangeShapeType="1"/>
            </p:cNvSpPr>
            <p:nvPr/>
          </p:nvSpPr>
          <p:spPr bwMode="auto">
            <a:xfrm>
              <a:off x="4600" y="1801"/>
              <a:ext cx="499" cy="0"/>
            </a:xfrm>
            <a:prstGeom prst="line">
              <a:avLst/>
            </a:prstGeom>
            <a:noFill/>
            <a:ln w="28575">
              <a:solidFill>
                <a:schemeClr val="tx1"/>
              </a:solidFill>
              <a:miter lim="800000"/>
              <a:headEnd/>
              <a:tailEnd type="triangle" w="med" len="med"/>
            </a:ln>
          </p:spPr>
          <p:txBody>
            <a:bodyPr wrap="none"/>
            <a:lstStyle/>
            <a:p>
              <a:endParaRPr lang="zh-CN" altLang="en-US"/>
            </a:p>
          </p:txBody>
        </p:sp>
        <p:sp>
          <p:nvSpPr>
            <p:cNvPr id="53297" name="Text Box 26"/>
            <p:cNvSpPr txBox="1">
              <a:spLocks noChangeArrowheads="1"/>
            </p:cNvSpPr>
            <p:nvPr/>
          </p:nvSpPr>
          <p:spPr bwMode="auto">
            <a:xfrm>
              <a:off x="5110" y="1630"/>
              <a:ext cx="317" cy="327"/>
            </a:xfrm>
            <a:prstGeom prst="rect">
              <a:avLst/>
            </a:prstGeom>
            <a:noFill/>
            <a:ln w="9525">
              <a:noFill/>
              <a:miter lim="800000"/>
              <a:headEnd/>
              <a:tailEnd/>
            </a:ln>
          </p:spPr>
          <p:txBody>
            <a:bodyPr>
              <a:spAutoFit/>
            </a:bodyPr>
            <a:lstStyle/>
            <a:p>
              <a:pPr>
                <a:spcBef>
                  <a:spcPct val="50000"/>
                </a:spcBef>
              </a:pPr>
              <a:r>
                <a:rPr lang="en-US" altLang="zh-CN" sz="2800" dirty="0">
                  <a:latin typeface="Arial" charset="0"/>
                </a:rPr>
                <a:t>Q</a:t>
              </a:r>
            </a:p>
          </p:txBody>
        </p:sp>
      </p:grpSp>
      <p:grpSp>
        <p:nvGrpSpPr>
          <p:cNvPr id="7" name="Group 57"/>
          <p:cNvGrpSpPr>
            <a:grpSpLocks/>
          </p:cNvGrpSpPr>
          <p:nvPr/>
        </p:nvGrpSpPr>
        <p:grpSpPr bwMode="auto">
          <a:xfrm>
            <a:off x="7330076" y="3132077"/>
            <a:ext cx="688975" cy="1108075"/>
            <a:chOff x="4662" y="1941"/>
            <a:chExt cx="434" cy="698"/>
          </a:xfrm>
        </p:grpSpPr>
        <p:sp>
          <p:nvSpPr>
            <p:cNvPr id="53290" name="Line 27"/>
            <p:cNvSpPr>
              <a:spLocks noChangeShapeType="1"/>
            </p:cNvSpPr>
            <p:nvPr/>
          </p:nvSpPr>
          <p:spPr bwMode="auto">
            <a:xfrm>
              <a:off x="4799" y="1941"/>
              <a:ext cx="0" cy="390"/>
            </a:xfrm>
            <a:prstGeom prst="line">
              <a:avLst/>
            </a:prstGeom>
            <a:noFill/>
            <a:ln w="28575">
              <a:solidFill>
                <a:schemeClr val="tx1"/>
              </a:solidFill>
              <a:miter lim="800000"/>
              <a:headEnd/>
              <a:tailEnd type="triangle" w="med" len="med"/>
            </a:ln>
          </p:spPr>
          <p:txBody>
            <a:bodyPr wrap="none"/>
            <a:lstStyle/>
            <a:p>
              <a:endParaRPr lang="zh-CN" altLang="en-US"/>
            </a:p>
          </p:txBody>
        </p:sp>
        <p:sp>
          <p:nvSpPr>
            <p:cNvPr id="53291" name="Text Box 28"/>
            <p:cNvSpPr txBox="1">
              <a:spLocks noChangeArrowheads="1"/>
            </p:cNvSpPr>
            <p:nvPr/>
          </p:nvSpPr>
          <p:spPr bwMode="auto">
            <a:xfrm>
              <a:off x="4662" y="2373"/>
              <a:ext cx="434" cy="266"/>
            </a:xfrm>
            <a:prstGeom prst="rect">
              <a:avLst/>
            </a:prstGeom>
            <a:noFill/>
            <a:ln w="9525">
              <a:noFill/>
              <a:miter lim="800000"/>
              <a:headEnd/>
              <a:tailEnd/>
            </a:ln>
          </p:spPr>
          <p:txBody>
            <a:bodyPr wrap="none">
              <a:spAutoFit/>
            </a:bodyPr>
            <a:lstStyle/>
            <a:p>
              <a:pPr algn="ctr">
                <a:lnSpc>
                  <a:spcPct val="60000"/>
                </a:lnSpc>
              </a:pPr>
              <a:r>
                <a:rPr lang="en-US" altLang="zh-CN" sz="2800" dirty="0">
                  <a:latin typeface="Arial" charset="0"/>
                  <a:ea typeface="华文楷体" pitchFamily="2" charset="-122"/>
                </a:rPr>
                <a:t>Q</a:t>
              </a:r>
              <a:r>
                <a:rPr lang="en-US" altLang="zh-CN" sz="3600" dirty="0">
                  <a:solidFill>
                    <a:srgbClr val="FF0066"/>
                  </a:solidFill>
                  <a:latin typeface="Times New Roman" pitchFamily="18" charset="0"/>
                </a:rPr>
                <a:t>·</a:t>
              </a:r>
              <a:r>
                <a:rPr lang="en-US" altLang="zh-CN" sz="4000" baseline="30000" dirty="0">
                  <a:solidFill>
                    <a:srgbClr val="FF0066"/>
                  </a:solidFill>
                  <a:latin typeface="Arial" charset="0"/>
                  <a:ea typeface="华文楷体" pitchFamily="2" charset="-122"/>
                </a:rPr>
                <a:t>-</a:t>
              </a:r>
            </a:p>
          </p:txBody>
        </p:sp>
      </p:grpSp>
      <p:grpSp>
        <p:nvGrpSpPr>
          <p:cNvPr id="8" name="Group 61"/>
          <p:cNvGrpSpPr>
            <a:grpSpLocks/>
          </p:cNvGrpSpPr>
          <p:nvPr/>
        </p:nvGrpSpPr>
        <p:grpSpPr bwMode="auto">
          <a:xfrm>
            <a:off x="7264509" y="4185722"/>
            <a:ext cx="831850" cy="1087437"/>
            <a:chOff x="4621" y="2641"/>
            <a:chExt cx="524" cy="685"/>
          </a:xfrm>
        </p:grpSpPr>
        <p:sp>
          <p:nvSpPr>
            <p:cNvPr id="53269" name="Line 50"/>
            <p:cNvSpPr>
              <a:spLocks noChangeShapeType="1"/>
            </p:cNvSpPr>
            <p:nvPr/>
          </p:nvSpPr>
          <p:spPr bwMode="auto">
            <a:xfrm>
              <a:off x="4803" y="2641"/>
              <a:ext cx="0" cy="390"/>
            </a:xfrm>
            <a:prstGeom prst="line">
              <a:avLst/>
            </a:prstGeom>
            <a:noFill/>
            <a:ln w="28575">
              <a:solidFill>
                <a:schemeClr val="tx1"/>
              </a:solidFill>
              <a:miter lim="800000"/>
              <a:headEnd/>
              <a:tailEnd type="triangle" w="med" len="med"/>
            </a:ln>
          </p:spPr>
          <p:txBody>
            <a:bodyPr wrap="none"/>
            <a:lstStyle/>
            <a:p>
              <a:endParaRPr lang="zh-CN" altLang="en-US"/>
            </a:p>
          </p:txBody>
        </p:sp>
        <p:sp>
          <p:nvSpPr>
            <p:cNvPr id="53270" name="Text Box 51"/>
            <p:cNvSpPr txBox="1">
              <a:spLocks noChangeArrowheads="1"/>
            </p:cNvSpPr>
            <p:nvPr/>
          </p:nvSpPr>
          <p:spPr bwMode="auto">
            <a:xfrm>
              <a:off x="4621" y="3107"/>
              <a:ext cx="524" cy="219"/>
            </a:xfrm>
            <a:prstGeom prst="rect">
              <a:avLst/>
            </a:prstGeom>
            <a:noFill/>
            <a:ln w="9525">
              <a:noFill/>
              <a:miter lim="800000"/>
              <a:headEnd/>
              <a:tailEnd/>
            </a:ln>
          </p:spPr>
          <p:txBody>
            <a:bodyPr wrap="none">
              <a:spAutoFit/>
            </a:bodyPr>
            <a:lstStyle/>
            <a:p>
              <a:pPr algn="ctr">
                <a:lnSpc>
                  <a:spcPct val="60000"/>
                </a:lnSpc>
              </a:pPr>
              <a:r>
                <a:rPr lang="en-US" altLang="zh-CN" sz="2800">
                  <a:latin typeface="Arial" charset="0"/>
                  <a:ea typeface="华文楷体" pitchFamily="2" charset="-122"/>
                </a:rPr>
                <a:t>Q</a:t>
              </a:r>
              <a:r>
                <a:rPr lang="en-US" altLang="zh-CN" sz="2800">
                  <a:solidFill>
                    <a:srgbClr val="FF0066"/>
                  </a:solidFill>
                </a:rPr>
                <a:t>H</a:t>
              </a:r>
              <a:r>
                <a:rPr lang="en-US" altLang="zh-CN" sz="2800" baseline="-25000">
                  <a:solidFill>
                    <a:srgbClr val="FF0066"/>
                  </a:solidFill>
                </a:rPr>
                <a:t>2</a:t>
              </a:r>
              <a:endParaRPr lang="en-US" altLang="zh-CN" sz="3200" baseline="-25000">
                <a:solidFill>
                  <a:srgbClr val="FF0066"/>
                </a:solidFill>
                <a:latin typeface="Arial" charset="0"/>
                <a:ea typeface="华文楷体" pitchFamily="2" charset="-122"/>
              </a:endParaRPr>
            </a:p>
          </p:txBody>
        </p:sp>
      </p:grpSp>
      <p:sp>
        <p:nvSpPr>
          <p:cNvPr id="53262" name="Text Box 52"/>
          <p:cNvSpPr txBox="1">
            <a:spLocks noChangeArrowheads="1"/>
          </p:cNvSpPr>
          <p:nvPr/>
        </p:nvSpPr>
        <p:spPr bwMode="auto">
          <a:xfrm>
            <a:off x="3636963" y="260648"/>
            <a:ext cx="1655762" cy="641350"/>
          </a:xfrm>
          <a:prstGeom prst="rect">
            <a:avLst/>
          </a:prstGeom>
          <a:solidFill>
            <a:srgbClr val="FF0066"/>
          </a:solidFill>
          <a:ln w="9525">
            <a:noFill/>
            <a:miter lim="800000"/>
            <a:headEnd/>
            <a:tailEnd/>
          </a:ln>
        </p:spPr>
        <p:txBody>
          <a:bodyPr>
            <a:spAutoFit/>
          </a:bodyPr>
          <a:lstStyle/>
          <a:p>
            <a:pPr algn="ctr">
              <a:spcBef>
                <a:spcPct val="50000"/>
              </a:spcBef>
            </a:pPr>
            <a:r>
              <a:rPr lang="en-US" altLang="zh-CN" sz="3600">
                <a:solidFill>
                  <a:schemeClr val="bg1"/>
                </a:solidFill>
                <a:latin typeface="Arial" charset="0"/>
                <a:ea typeface="黑体" pitchFamily="2" charset="-122"/>
              </a:rPr>
              <a:t>Q</a:t>
            </a:r>
            <a:r>
              <a:rPr lang="zh-CN" altLang="en-US" sz="3600">
                <a:solidFill>
                  <a:schemeClr val="bg1"/>
                </a:solidFill>
                <a:latin typeface="黑体" pitchFamily="2" charset="-122"/>
                <a:ea typeface="黑体" pitchFamily="2" charset="-122"/>
              </a:rPr>
              <a:t>循环</a:t>
            </a:r>
          </a:p>
        </p:txBody>
      </p:sp>
      <p:grpSp>
        <p:nvGrpSpPr>
          <p:cNvPr id="9" name="Group 68"/>
          <p:cNvGrpSpPr>
            <a:grpSpLocks/>
          </p:cNvGrpSpPr>
          <p:nvPr/>
        </p:nvGrpSpPr>
        <p:grpSpPr bwMode="auto">
          <a:xfrm>
            <a:off x="8033767" y="4016281"/>
            <a:ext cx="955675" cy="1825625"/>
            <a:chOff x="5106" y="2540"/>
            <a:chExt cx="602" cy="1150"/>
          </a:xfrm>
        </p:grpSpPr>
        <p:sp>
          <p:nvSpPr>
            <p:cNvPr id="53265" name="AutoShape 65"/>
            <p:cNvSpPr>
              <a:spLocks/>
            </p:cNvSpPr>
            <p:nvPr/>
          </p:nvSpPr>
          <p:spPr bwMode="auto">
            <a:xfrm>
              <a:off x="5106" y="2540"/>
              <a:ext cx="202" cy="1059"/>
            </a:xfrm>
            <a:prstGeom prst="rightBrace">
              <a:avLst>
                <a:gd name="adj1" fmla="val 40470"/>
                <a:gd name="adj2" fmla="val 50000"/>
              </a:avLst>
            </a:prstGeom>
            <a:noFill/>
            <a:ln w="9525">
              <a:solidFill>
                <a:schemeClr val="tx1"/>
              </a:solidFill>
              <a:miter lim="800000"/>
              <a:headEnd/>
              <a:tailEnd/>
            </a:ln>
          </p:spPr>
          <p:txBody>
            <a:bodyPr wrap="none" anchor="ctr"/>
            <a:lstStyle/>
            <a:p>
              <a:endParaRPr lang="zh-CN" altLang="en-US"/>
            </a:p>
          </p:txBody>
        </p:sp>
        <p:sp>
          <p:nvSpPr>
            <p:cNvPr id="53266" name="Text Box 66"/>
            <p:cNvSpPr txBox="1">
              <a:spLocks noChangeArrowheads="1"/>
            </p:cNvSpPr>
            <p:nvPr/>
          </p:nvSpPr>
          <p:spPr bwMode="auto">
            <a:xfrm>
              <a:off x="5323" y="2556"/>
              <a:ext cx="385" cy="1134"/>
            </a:xfrm>
            <a:prstGeom prst="rect">
              <a:avLst/>
            </a:prstGeom>
            <a:noFill/>
            <a:ln w="9525">
              <a:noFill/>
              <a:miter lim="800000"/>
              <a:headEnd/>
              <a:tailEnd/>
            </a:ln>
          </p:spPr>
          <p:txBody>
            <a:bodyPr vert="eaVert">
              <a:spAutoFit/>
            </a:bodyPr>
            <a:lstStyle/>
            <a:p>
              <a:pPr>
                <a:spcBef>
                  <a:spcPct val="50000"/>
                </a:spcBef>
              </a:pPr>
              <a:r>
                <a:rPr lang="zh-CN" altLang="en-US" sz="2800" dirty="0">
                  <a:ea typeface="黑体" pitchFamily="2" charset="-122"/>
                </a:rPr>
                <a:t>第二阶段</a:t>
              </a:r>
            </a:p>
          </p:txBody>
        </p:sp>
      </p:grpSp>
      <p:sp>
        <p:nvSpPr>
          <p:cNvPr id="64" name="灯片编号占位符 63"/>
          <p:cNvSpPr>
            <a:spLocks noGrp="1"/>
          </p:cNvSpPr>
          <p:nvPr>
            <p:ph type="sldNum" sz="quarter" idx="12"/>
          </p:nvPr>
        </p:nvSpPr>
        <p:spPr/>
        <p:txBody>
          <a:bodyPr/>
          <a:lstStyle/>
          <a:p>
            <a:pPr>
              <a:defRPr/>
            </a:pPr>
            <a:fld id="{2CE99114-C155-4C8F-961B-77FF3A6CED96}" type="slidenum">
              <a:rPr lang="en-US" altLang="zh-CN" smtClean="0"/>
              <a:pPr>
                <a:defRPr/>
              </a:pPr>
              <a:t>28</a:t>
            </a:fld>
            <a:endParaRPr lang="en-US" altLang="zh-CN"/>
          </a:p>
        </p:txBody>
      </p:sp>
      <p:sp>
        <p:nvSpPr>
          <p:cNvPr id="65" name="Text Box 4"/>
          <p:cNvSpPr txBox="1">
            <a:spLocks noChangeArrowheads="1"/>
          </p:cNvSpPr>
          <p:nvPr/>
        </p:nvSpPr>
        <p:spPr bwMode="auto">
          <a:xfrm>
            <a:off x="1919313" y="4443685"/>
            <a:ext cx="880950" cy="523220"/>
          </a:xfrm>
          <a:prstGeom prst="rect">
            <a:avLst/>
          </a:prstGeom>
          <a:noFill/>
          <a:ln w="9525">
            <a:noFill/>
            <a:miter lim="800000"/>
            <a:headEnd/>
            <a:tailEnd/>
          </a:ln>
        </p:spPr>
        <p:txBody>
          <a:bodyPr wrap="square">
            <a:spAutoFit/>
          </a:bodyPr>
          <a:lstStyle/>
          <a:p>
            <a:pPr algn="ctr"/>
            <a:r>
              <a:rPr lang="en-US" altLang="zh-CN" sz="2800" dirty="0">
                <a:latin typeface="Arial" charset="0"/>
                <a:ea typeface="华文楷体" pitchFamily="2" charset="-122"/>
              </a:rPr>
              <a:t>Q</a:t>
            </a:r>
            <a:r>
              <a:rPr lang="en-US" altLang="zh-CN" sz="2800" dirty="0">
                <a:solidFill>
                  <a:srgbClr val="FF0066"/>
                </a:solidFill>
                <a:latin typeface="Arial" charset="0"/>
                <a:ea typeface="华文楷体" pitchFamily="2" charset="-122"/>
              </a:rPr>
              <a:t>H</a:t>
            </a:r>
            <a:r>
              <a:rPr lang="en-US" altLang="zh-CN" sz="2800" baseline="-25000" dirty="0">
                <a:solidFill>
                  <a:srgbClr val="FF0066"/>
                </a:solidFill>
                <a:latin typeface="Arial" charset="0"/>
                <a:ea typeface="华文楷体" pitchFamily="2" charset="-122"/>
              </a:rPr>
              <a:t>2</a:t>
            </a:r>
            <a:endParaRPr lang="en-US" altLang="zh-CN" sz="2800" dirty="0">
              <a:solidFill>
                <a:srgbClr val="FF0066"/>
              </a:solidFill>
              <a:latin typeface="Arial" charset="0"/>
              <a:ea typeface="华文楷体" pitchFamily="2" charset="-122"/>
            </a:endParaRPr>
          </a:p>
        </p:txBody>
      </p:sp>
      <p:grpSp>
        <p:nvGrpSpPr>
          <p:cNvPr id="17" name="组合 16">
            <a:extLst>
              <a:ext uri="{FF2B5EF4-FFF2-40B4-BE49-F238E27FC236}">
                <a16:creationId xmlns:a16="http://schemas.microsoft.com/office/drawing/2014/main" id="{55ED2CBE-A979-4CC8-90B4-3AD7A1879582}"/>
              </a:ext>
            </a:extLst>
          </p:cNvPr>
          <p:cNvGrpSpPr/>
          <p:nvPr/>
        </p:nvGrpSpPr>
        <p:grpSpPr>
          <a:xfrm>
            <a:off x="539552" y="4436993"/>
            <a:ext cx="1377131" cy="519112"/>
            <a:chOff x="539552" y="4436993"/>
            <a:chExt cx="1377131" cy="519112"/>
          </a:xfrm>
        </p:grpSpPr>
        <p:sp>
          <p:nvSpPr>
            <p:cNvPr id="66" name="Line 6"/>
            <p:cNvSpPr>
              <a:spLocks noChangeShapeType="1"/>
            </p:cNvSpPr>
            <p:nvPr/>
          </p:nvSpPr>
          <p:spPr bwMode="auto">
            <a:xfrm flipV="1">
              <a:off x="981646" y="4705350"/>
              <a:ext cx="935037" cy="0"/>
            </a:xfrm>
            <a:prstGeom prst="line">
              <a:avLst/>
            </a:prstGeom>
            <a:noFill/>
            <a:ln w="28575">
              <a:solidFill>
                <a:schemeClr val="tx1"/>
              </a:solidFill>
              <a:miter lim="800000"/>
              <a:headEnd type="triangle" w="med" len="med"/>
              <a:tailEnd type="none" w="med" len="med"/>
            </a:ln>
          </p:spPr>
          <p:txBody>
            <a:bodyPr wrap="none"/>
            <a:lstStyle/>
            <a:p>
              <a:endParaRPr lang="zh-CN" altLang="en-US"/>
            </a:p>
          </p:txBody>
        </p:sp>
        <p:sp>
          <p:nvSpPr>
            <p:cNvPr id="67" name="Text Box 20"/>
            <p:cNvSpPr txBox="1">
              <a:spLocks noChangeArrowheads="1"/>
            </p:cNvSpPr>
            <p:nvPr/>
          </p:nvSpPr>
          <p:spPr bwMode="auto">
            <a:xfrm>
              <a:off x="539552" y="4436993"/>
              <a:ext cx="503238" cy="519112"/>
            </a:xfrm>
            <a:prstGeom prst="rect">
              <a:avLst/>
            </a:prstGeom>
            <a:noFill/>
            <a:ln w="9525">
              <a:noFill/>
              <a:miter lim="800000"/>
              <a:headEnd/>
              <a:tailEnd/>
            </a:ln>
          </p:spPr>
          <p:txBody>
            <a:bodyPr>
              <a:spAutoFit/>
            </a:bodyPr>
            <a:lstStyle/>
            <a:p>
              <a:pPr>
                <a:spcBef>
                  <a:spcPct val="50000"/>
                </a:spcBef>
              </a:pPr>
              <a:r>
                <a:rPr lang="en-US" altLang="zh-CN" sz="2800" dirty="0">
                  <a:latin typeface="Arial" charset="0"/>
                </a:rPr>
                <a:t>Q</a:t>
              </a:r>
            </a:p>
          </p:txBody>
        </p:sp>
      </p:grpSp>
      <p:grpSp>
        <p:nvGrpSpPr>
          <p:cNvPr id="11" name="Group 56"/>
          <p:cNvGrpSpPr>
            <a:grpSpLocks/>
          </p:cNvGrpSpPr>
          <p:nvPr/>
        </p:nvGrpSpPr>
        <p:grpSpPr bwMode="auto">
          <a:xfrm>
            <a:off x="2987576" y="3738620"/>
            <a:ext cx="4321176" cy="519113"/>
            <a:chOff x="2377" y="1635"/>
            <a:chExt cx="2722" cy="327"/>
          </a:xfrm>
        </p:grpSpPr>
        <p:sp>
          <p:nvSpPr>
            <p:cNvPr id="70" name="Text Box 22"/>
            <p:cNvSpPr txBox="1">
              <a:spLocks noChangeArrowheads="1"/>
            </p:cNvSpPr>
            <p:nvPr/>
          </p:nvSpPr>
          <p:spPr bwMode="auto">
            <a:xfrm>
              <a:off x="2377" y="1635"/>
              <a:ext cx="953" cy="327"/>
            </a:xfrm>
            <a:prstGeom prst="rect">
              <a:avLst/>
            </a:prstGeom>
            <a:noFill/>
            <a:ln w="9525">
              <a:noFill/>
              <a:miter lim="800000"/>
              <a:headEnd/>
              <a:tailEnd/>
            </a:ln>
          </p:spPr>
          <p:txBody>
            <a:bodyPr>
              <a:spAutoFit/>
            </a:bodyPr>
            <a:lstStyle/>
            <a:p>
              <a:pPr>
                <a:spcBef>
                  <a:spcPct val="50000"/>
                </a:spcBef>
              </a:pPr>
              <a:r>
                <a:rPr lang="en-US" altLang="zh-CN" sz="2800" dirty="0" err="1">
                  <a:latin typeface="Arial" charset="0"/>
                </a:rPr>
                <a:t>Cyt</a:t>
              </a:r>
              <a:r>
                <a:rPr lang="en-US" altLang="zh-CN" sz="2800" dirty="0">
                  <a:latin typeface="Arial" charset="0"/>
                </a:rPr>
                <a:t> b</a:t>
              </a:r>
              <a:r>
                <a:rPr lang="en-US" altLang="zh-CN" sz="2800" baseline="-25000" dirty="0">
                  <a:latin typeface="Arial" charset="0"/>
                </a:rPr>
                <a:t>566</a:t>
              </a:r>
            </a:p>
          </p:txBody>
        </p:sp>
        <p:sp>
          <p:nvSpPr>
            <p:cNvPr id="71" name="Line 23"/>
            <p:cNvSpPr>
              <a:spLocks noChangeShapeType="1"/>
            </p:cNvSpPr>
            <p:nvPr/>
          </p:nvSpPr>
          <p:spPr bwMode="auto">
            <a:xfrm>
              <a:off x="3239" y="1802"/>
              <a:ext cx="499" cy="0"/>
            </a:xfrm>
            <a:prstGeom prst="line">
              <a:avLst/>
            </a:prstGeom>
            <a:noFill/>
            <a:ln w="28575">
              <a:solidFill>
                <a:schemeClr val="tx1"/>
              </a:solidFill>
              <a:miter lim="800000"/>
              <a:headEnd/>
              <a:tailEnd type="triangle" w="med" len="med"/>
            </a:ln>
          </p:spPr>
          <p:txBody>
            <a:bodyPr wrap="none"/>
            <a:lstStyle/>
            <a:p>
              <a:endParaRPr lang="zh-CN" altLang="en-US"/>
            </a:p>
          </p:txBody>
        </p:sp>
        <p:sp>
          <p:nvSpPr>
            <p:cNvPr id="72" name="Text Box 24"/>
            <p:cNvSpPr txBox="1">
              <a:spLocks noChangeArrowheads="1"/>
            </p:cNvSpPr>
            <p:nvPr/>
          </p:nvSpPr>
          <p:spPr bwMode="auto">
            <a:xfrm>
              <a:off x="3738" y="1635"/>
              <a:ext cx="1043" cy="327"/>
            </a:xfrm>
            <a:prstGeom prst="rect">
              <a:avLst/>
            </a:prstGeom>
            <a:noFill/>
            <a:ln w="9525">
              <a:noFill/>
              <a:miter lim="800000"/>
              <a:headEnd/>
              <a:tailEnd/>
            </a:ln>
          </p:spPr>
          <p:txBody>
            <a:bodyPr>
              <a:spAutoFit/>
            </a:bodyPr>
            <a:lstStyle/>
            <a:p>
              <a:pPr>
                <a:spcBef>
                  <a:spcPct val="50000"/>
                </a:spcBef>
              </a:pPr>
              <a:r>
                <a:rPr lang="en-US" altLang="zh-CN" sz="2800" dirty="0" err="1">
                  <a:latin typeface="Arial" charset="0"/>
                </a:rPr>
                <a:t>Cyt</a:t>
              </a:r>
              <a:r>
                <a:rPr lang="en-US" altLang="zh-CN" sz="2800" dirty="0">
                  <a:latin typeface="Arial" charset="0"/>
                </a:rPr>
                <a:t> b</a:t>
              </a:r>
              <a:r>
                <a:rPr lang="en-US" altLang="zh-CN" sz="2800" baseline="-25000" dirty="0">
                  <a:latin typeface="Arial" charset="0"/>
                </a:rPr>
                <a:t>562</a:t>
              </a:r>
            </a:p>
          </p:txBody>
        </p:sp>
        <p:sp>
          <p:nvSpPr>
            <p:cNvPr id="73" name="Line 25"/>
            <p:cNvSpPr>
              <a:spLocks noChangeShapeType="1"/>
            </p:cNvSpPr>
            <p:nvPr/>
          </p:nvSpPr>
          <p:spPr bwMode="auto">
            <a:xfrm>
              <a:off x="4600" y="1801"/>
              <a:ext cx="499" cy="0"/>
            </a:xfrm>
            <a:prstGeom prst="line">
              <a:avLst/>
            </a:prstGeom>
            <a:noFill/>
            <a:ln w="28575">
              <a:solidFill>
                <a:schemeClr val="tx1"/>
              </a:solidFill>
              <a:miter lim="800000"/>
              <a:headEnd/>
              <a:tailEnd type="triangle" w="med" len="med"/>
            </a:ln>
          </p:spPr>
          <p:txBody>
            <a:bodyPr wrap="none"/>
            <a:lstStyle/>
            <a:p>
              <a:endParaRPr lang="zh-CN" altLang="en-US"/>
            </a:p>
          </p:txBody>
        </p:sp>
      </p:grpSp>
      <p:grpSp>
        <p:nvGrpSpPr>
          <p:cNvPr id="12" name="组合 95"/>
          <p:cNvGrpSpPr/>
          <p:nvPr/>
        </p:nvGrpSpPr>
        <p:grpSpPr>
          <a:xfrm>
            <a:off x="2195736" y="4041706"/>
            <a:ext cx="792088" cy="471466"/>
            <a:chOff x="2195736" y="4041706"/>
            <a:chExt cx="792088" cy="471466"/>
          </a:xfrm>
        </p:grpSpPr>
        <p:sp>
          <p:nvSpPr>
            <p:cNvPr id="75" name="Text Box 12"/>
            <p:cNvSpPr txBox="1">
              <a:spLocks noChangeArrowheads="1"/>
            </p:cNvSpPr>
            <p:nvPr/>
          </p:nvSpPr>
          <p:spPr bwMode="auto">
            <a:xfrm>
              <a:off x="2415399" y="4041706"/>
              <a:ext cx="503237" cy="457200"/>
            </a:xfrm>
            <a:prstGeom prst="rect">
              <a:avLst/>
            </a:prstGeom>
            <a:noFill/>
            <a:ln w="9525">
              <a:noFill/>
              <a:miter lim="800000"/>
              <a:headEnd/>
              <a:tailEnd/>
            </a:ln>
          </p:spPr>
          <p:txBody>
            <a:bodyPr>
              <a:spAutoFit/>
            </a:bodyPr>
            <a:lstStyle/>
            <a:p>
              <a:pPr>
                <a:spcBef>
                  <a:spcPct val="50000"/>
                </a:spcBef>
              </a:pPr>
              <a:r>
                <a:rPr lang="en-US" altLang="zh-CN" dirty="0">
                  <a:solidFill>
                    <a:srgbClr val="FF0066"/>
                  </a:solidFill>
                </a:rPr>
                <a:t>e</a:t>
              </a:r>
              <a:endParaRPr lang="en-US" altLang="zh-CN" baseline="30000" dirty="0">
                <a:solidFill>
                  <a:srgbClr val="FF0066"/>
                </a:solidFill>
              </a:endParaRPr>
            </a:p>
          </p:txBody>
        </p:sp>
        <p:sp>
          <p:nvSpPr>
            <p:cNvPr id="76" name="Line 14"/>
            <p:cNvSpPr>
              <a:spLocks noChangeAspect="1" noChangeShapeType="1"/>
            </p:cNvSpPr>
            <p:nvPr/>
          </p:nvSpPr>
          <p:spPr bwMode="auto">
            <a:xfrm flipV="1">
              <a:off x="2195736" y="4340625"/>
              <a:ext cx="288000" cy="172547"/>
            </a:xfrm>
            <a:prstGeom prst="line">
              <a:avLst/>
            </a:prstGeom>
            <a:noFill/>
            <a:ln w="28575">
              <a:solidFill>
                <a:schemeClr val="tx1"/>
              </a:solidFill>
              <a:miter lim="800000"/>
              <a:headEnd/>
              <a:tailEnd type="triangle" w="med" len="med"/>
            </a:ln>
          </p:spPr>
          <p:txBody>
            <a:bodyPr wrap="none"/>
            <a:lstStyle/>
            <a:p>
              <a:endParaRPr lang="zh-CN" altLang="en-US"/>
            </a:p>
          </p:txBody>
        </p:sp>
        <p:sp>
          <p:nvSpPr>
            <p:cNvPr id="77" name="Line 14"/>
            <p:cNvSpPr>
              <a:spLocks noChangeAspect="1" noChangeShapeType="1"/>
            </p:cNvSpPr>
            <p:nvPr/>
          </p:nvSpPr>
          <p:spPr bwMode="auto">
            <a:xfrm flipV="1">
              <a:off x="2699824" y="4070238"/>
              <a:ext cx="288000" cy="172547"/>
            </a:xfrm>
            <a:prstGeom prst="line">
              <a:avLst/>
            </a:prstGeom>
            <a:noFill/>
            <a:ln w="28575">
              <a:solidFill>
                <a:schemeClr val="tx1"/>
              </a:solidFill>
              <a:miter lim="800000"/>
              <a:headEnd/>
              <a:tailEnd type="triangle" w="med" len="med"/>
            </a:ln>
          </p:spPr>
          <p:txBody>
            <a:bodyPr wrap="none"/>
            <a:lstStyle/>
            <a:p>
              <a:endParaRPr lang="zh-CN" altLang="en-US"/>
            </a:p>
          </p:txBody>
        </p:sp>
      </p:grpSp>
      <p:grpSp>
        <p:nvGrpSpPr>
          <p:cNvPr id="13" name="组合 94"/>
          <p:cNvGrpSpPr/>
          <p:nvPr/>
        </p:nvGrpSpPr>
        <p:grpSpPr>
          <a:xfrm>
            <a:off x="2204120" y="4929344"/>
            <a:ext cx="783704" cy="624530"/>
            <a:chOff x="2204120" y="4929344"/>
            <a:chExt cx="783704" cy="624530"/>
          </a:xfrm>
        </p:grpSpPr>
        <p:sp>
          <p:nvSpPr>
            <p:cNvPr id="78" name="Text Box 18"/>
            <p:cNvSpPr txBox="1">
              <a:spLocks noChangeArrowheads="1"/>
            </p:cNvSpPr>
            <p:nvPr/>
          </p:nvSpPr>
          <p:spPr bwMode="auto">
            <a:xfrm>
              <a:off x="2420144" y="4952658"/>
              <a:ext cx="503238" cy="457200"/>
            </a:xfrm>
            <a:prstGeom prst="rect">
              <a:avLst/>
            </a:prstGeom>
            <a:noFill/>
            <a:ln w="9525">
              <a:noFill/>
              <a:miter lim="800000"/>
              <a:headEnd/>
              <a:tailEnd/>
            </a:ln>
          </p:spPr>
          <p:txBody>
            <a:bodyPr>
              <a:spAutoFit/>
            </a:bodyPr>
            <a:lstStyle/>
            <a:p>
              <a:pPr>
                <a:spcBef>
                  <a:spcPct val="50000"/>
                </a:spcBef>
              </a:pPr>
              <a:r>
                <a:rPr lang="en-US" altLang="zh-CN" dirty="0">
                  <a:solidFill>
                    <a:srgbClr val="FF0066"/>
                  </a:solidFill>
                </a:rPr>
                <a:t>e</a:t>
              </a:r>
              <a:endParaRPr lang="en-US" altLang="zh-CN" baseline="30000" dirty="0">
                <a:solidFill>
                  <a:srgbClr val="FF0066"/>
                </a:solidFill>
              </a:endParaRPr>
            </a:p>
          </p:txBody>
        </p:sp>
        <p:sp>
          <p:nvSpPr>
            <p:cNvPr id="79" name="Line 19"/>
            <p:cNvSpPr>
              <a:spLocks noChangeShapeType="1"/>
            </p:cNvSpPr>
            <p:nvPr/>
          </p:nvSpPr>
          <p:spPr bwMode="auto">
            <a:xfrm>
              <a:off x="2204120" y="4929344"/>
              <a:ext cx="288032" cy="236026"/>
            </a:xfrm>
            <a:prstGeom prst="line">
              <a:avLst/>
            </a:prstGeom>
            <a:noFill/>
            <a:ln w="28575">
              <a:solidFill>
                <a:schemeClr val="tx1"/>
              </a:solidFill>
              <a:miter lim="800000"/>
              <a:headEnd/>
              <a:tailEnd type="triangle" w="med" len="med"/>
            </a:ln>
          </p:spPr>
          <p:txBody>
            <a:bodyPr wrap="none"/>
            <a:lstStyle/>
            <a:p>
              <a:endParaRPr lang="zh-CN" altLang="en-US"/>
            </a:p>
          </p:txBody>
        </p:sp>
        <p:sp>
          <p:nvSpPr>
            <p:cNvPr id="80" name="Line 19"/>
            <p:cNvSpPr>
              <a:spLocks noChangeShapeType="1"/>
            </p:cNvSpPr>
            <p:nvPr/>
          </p:nvSpPr>
          <p:spPr bwMode="auto">
            <a:xfrm>
              <a:off x="2699792" y="5317848"/>
              <a:ext cx="288032" cy="236026"/>
            </a:xfrm>
            <a:prstGeom prst="line">
              <a:avLst/>
            </a:prstGeom>
            <a:noFill/>
            <a:ln w="28575">
              <a:solidFill>
                <a:schemeClr val="tx1"/>
              </a:solidFill>
              <a:miter lim="800000"/>
              <a:headEnd/>
              <a:tailEnd type="triangle" w="med" len="med"/>
            </a:ln>
          </p:spPr>
          <p:txBody>
            <a:bodyPr wrap="none"/>
            <a:lstStyle/>
            <a:p>
              <a:endParaRPr lang="zh-CN" altLang="en-US"/>
            </a:p>
          </p:txBody>
        </p:sp>
      </p:grpSp>
      <p:grpSp>
        <p:nvGrpSpPr>
          <p:cNvPr id="14" name="Group 54"/>
          <p:cNvGrpSpPr>
            <a:grpSpLocks/>
          </p:cNvGrpSpPr>
          <p:nvPr/>
        </p:nvGrpSpPr>
        <p:grpSpPr bwMode="auto">
          <a:xfrm>
            <a:off x="2924433" y="5306025"/>
            <a:ext cx="4176713" cy="823913"/>
            <a:chOff x="1239" y="908"/>
            <a:chExt cx="2631" cy="519"/>
          </a:xfrm>
        </p:grpSpPr>
        <p:sp>
          <p:nvSpPr>
            <p:cNvPr id="82" name="Text Box 7"/>
            <p:cNvSpPr txBox="1">
              <a:spLocks noChangeArrowheads="1"/>
            </p:cNvSpPr>
            <p:nvPr/>
          </p:nvSpPr>
          <p:spPr bwMode="auto">
            <a:xfrm>
              <a:off x="1239" y="922"/>
              <a:ext cx="635" cy="327"/>
            </a:xfrm>
            <a:prstGeom prst="rect">
              <a:avLst/>
            </a:prstGeom>
            <a:noFill/>
            <a:ln w="9525">
              <a:noFill/>
              <a:miter lim="800000"/>
              <a:headEnd/>
              <a:tailEnd/>
            </a:ln>
          </p:spPr>
          <p:txBody>
            <a:bodyPr>
              <a:spAutoFit/>
            </a:bodyPr>
            <a:lstStyle/>
            <a:p>
              <a:pPr>
                <a:spcBef>
                  <a:spcPct val="50000"/>
                </a:spcBef>
              </a:pPr>
              <a:r>
                <a:rPr lang="en-US" altLang="zh-CN" sz="2800" dirty="0">
                  <a:latin typeface="Arial" charset="0"/>
                </a:rPr>
                <a:t>Fe-S</a:t>
              </a:r>
            </a:p>
          </p:txBody>
        </p:sp>
        <p:sp>
          <p:nvSpPr>
            <p:cNvPr id="83" name="Line 8"/>
            <p:cNvSpPr>
              <a:spLocks noChangeShapeType="1"/>
            </p:cNvSpPr>
            <p:nvPr/>
          </p:nvSpPr>
          <p:spPr bwMode="auto">
            <a:xfrm>
              <a:off x="1829" y="1075"/>
              <a:ext cx="317" cy="0"/>
            </a:xfrm>
            <a:prstGeom prst="line">
              <a:avLst/>
            </a:prstGeom>
            <a:noFill/>
            <a:ln w="28575">
              <a:solidFill>
                <a:schemeClr val="tx1"/>
              </a:solidFill>
              <a:miter lim="800000"/>
              <a:headEnd/>
              <a:tailEnd type="triangle" w="med" len="med"/>
            </a:ln>
          </p:spPr>
          <p:txBody>
            <a:bodyPr wrap="none"/>
            <a:lstStyle/>
            <a:p>
              <a:endParaRPr lang="zh-CN" altLang="en-US"/>
            </a:p>
          </p:txBody>
        </p:sp>
        <p:sp>
          <p:nvSpPr>
            <p:cNvPr id="84" name="Text Box 9"/>
            <p:cNvSpPr txBox="1">
              <a:spLocks noChangeArrowheads="1"/>
            </p:cNvSpPr>
            <p:nvPr/>
          </p:nvSpPr>
          <p:spPr bwMode="auto">
            <a:xfrm>
              <a:off x="2125" y="915"/>
              <a:ext cx="771" cy="327"/>
            </a:xfrm>
            <a:prstGeom prst="rect">
              <a:avLst/>
            </a:prstGeom>
            <a:noFill/>
            <a:ln w="9525">
              <a:noFill/>
              <a:miter lim="800000"/>
              <a:headEnd/>
              <a:tailEnd/>
            </a:ln>
          </p:spPr>
          <p:txBody>
            <a:bodyPr>
              <a:spAutoFit/>
            </a:bodyPr>
            <a:lstStyle/>
            <a:p>
              <a:pPr>
                <a:spcBef>
                  <a:spcPct val="50000"/>
                </a:spcBef>
              </a:pPr>
              <a:r>
                <a:rPr lang="en-US" altLang="zh-CN" sz="2800" dirty="0" err="1">
                  <a:latin typeface="Arial" charset="0"/>
                </a:rPr>
                <a:t>Cyt</a:t>
              </a:r>
              <a:r>
                <a:rPr lang="en-US" altLang="zh-CN" sz="2800" dirty="0">
                  <a:latin typeface="Arial" charset="0"/>
                </a:rPr>
                <a:t> c</a:t>
              </a:r>
              <a:r>
                <a:rPr lang="en-US" altLang="zh-CN" sz="2800" baseline="-25000" dirty="0">
                  <a:latin typeface="Arial" charset="0"/>
                </a:rPr>
                <a:t>1</a:t>
              </a:r>
            </a:p>
          </p:txBody>
        </p:sp>
        <p:sp>
          <p:nvSpPr>
            <p:cNvPr id="85" name="Line 10"/>
            <p:cNvSpPr>
              <a:spLocks noChangeShapeType="1"/>
            </p:cNvSpPr>
            <p:nvPr/>
          </p:nvSpPr>
          <p:spPr bwMode="auto">
            <a:xfrm>
              <a:off x="2781" y="1075"/>
              <a:ext cx="317" cy="0"/>
            </a:xfrm>
            <a:prstGeom prst="line">
              <a:avLst/>
            </a:prstGeom>
            <a:noFill/>
            <a:ln w="28575">
              <a:solidFill>
                <a:schemeClr val="tx1"/>
              </a:solidFill>
              <a:miter lim="800000"/>
              <a:headEnd/>
              <a:tailEnd type="triangle" w="med" len="med"/>
            </a:ln>
          </p:spPr>
          <p:txBody>
            <a:bodyPr wrap="none"/>
            <a:lstStyle/>
            <a:p>
              <a:endParaRPr lang="zh-CN" altLang="en-US"/>
            </a:p>
          </p:txBody>
        </p:sp>
        <p:sp>
          <p:nvSpPr>
            <p:cNvPr id="86" name="Text Box 11"/>
            <p:cNvSpPr txBox="1">
              <a:spLocks noChangeArrowheads="1"/>
            </p:cNvSpPr>
            <p:nvPr/>
          </p:nvSpPr>
          <p:spPr bwMode="auto">
            <a:xfrm>
              <a:off x="3099" y="908"/>
              <a:ext cx="771" cy="519"/>
            </a:xfrm>
            <a:prstGeom prst="rect">
              <a:avLst/>
            </a:prstGeom>
            <a:noFill/>
            <a:ln w="9525">
              <a:noFill/>
              <a:miter lim="800000"/>
              <a:headEnd/>
              <a:tailEnd/>
            </a:ln>
          </p:spPr>
          <p:txBody>
            <a:bodyPr>
              <a:spAutoFit/>
            </a:bodyPr>
            <a:lstStyle/>
            <a:p>
              <a:pPr>
                <a:spcBef>
                  <a:spcPct val="50000"/>
                </a:spcBef>
              </a:pPr>
              <a:r>
                <a:rPr lang="en-US" altLang="zh-CN" sz="2800" dirty="0" err="1">
                  <a:latin typeface="Arial" charset="0"/>
                </a:rPr>
                <a:t>Cyt</a:t>
              </a:r>
              <a:r>
                <a:rPr lang="en-US" altLang="zh-CN" sz="2800" dirty="0">
                  <a:latin typeface="Arial" charset="0"/>
                </a:rPr>
                <a:t> c </a:t>
              </a:r>
              <a:r>
                <a:rPr lang="en-US" altLang="zh-CN"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还原型</a:t>
              </a:r>
              <a:r>
                <a:rPr lang="en-US" altLang="zh-CN" sz="2000" b="1" dirty="0">
                  <a:latin typeface="楷体_GB2312" pitchFamily="49" charset="-122"/>
                  <a:ea typeface="楷体_GB2312" pitchFamily="49" charset="-122"/>
                </a:rPr>
                <a:t>)</a:t>
              </a:r>
            </a:p>
          </p:txBody>
        </p:sp>
      </p:grpSp>
      <p:grpSp>
        <p:nvGrpSpPr>
          <p:cNvPr id="15" name="Group 67"/>
          <p:cNvGrpSpPr>
            <a:grpSpLocks/>
          </p:cNvGrpSpPr>
          <p:nvPr/>
        </p:nvGrpSpPr>
        <p:grpSpPr bwMode="auto">
          <a:xfrm>
            <a:off x="8028384" y="1665665"/>
            <a:ext cx="944563" cy="2232025"/>
            <a:chOff x="5096" y="1093"/>
            <a:chExt cx="595" cy="1406"/>
          </a:xfrm>
        </p:grpSpPr>
        <p:sp>
          <p:nvSpPr>
            <p:cNvPr id="89" name="AutoShape 63"/>
            <p:cNvSpPr>
              <a:spLocks/>
            </p:cNvSpPr>
            <p:nvPr/>
          </p:nvSpPr>
          <p:spPr bwMode="auto">
            <a:xfrm>
              <a:off x="5096" y="1093"/>
              <a:ext cx="202" cy="1406"/>
            </a:xfrm>
            <a:prstGeom prst="rightBrace">
              <a:avLst>
                <a:gd name="adj1" fmla="val 58003"/>
                <a:gd name="adj2" fmla="val 50000"/>
              </a:avLst>
            </a:prstGeom>
            <a:noFill/>
            <a:ln w="9525">
              <a:solidFill>
                <a:schemeClr val="tx1"/>
              </a:solidFill>
              <a:miter lim="800000"/>
              <a:headEnd/>
              <a:tailEnd/>
            </a:ln>
          </p:spPr>
          <p:txBody>
            <a:bodyPr wrap="none" anchor="ctr"/>
            <a:lstStyle/>
            <a:p>
              <a:endParaRPr lang="zh-CN" altLang="en-US"/>
            </a:p>
          </p:txBody>
        </p:sp>
        <p:sp>
          <p:nvSpPr>
            <p:cNvPr id="90" name="Text Box 64"/>
            <p:cNvSpPr txBox="1">
              <a:spLocks noChangeArrowheads="1"/>
            </p:cNvSpPr>
            <p:nvPr/>
          </p:nvSpPr>
          <p:spPr bwMode="auto">
            <a:xfrm>
              <a:off x="5306" y="1354"/>
              <a:ext cx="385" cy="1134"/>
            </a:xfrm>
            <a:prstGeom prst="rect">
              <a:avLst/>
            </a:prstGeom>
            <a:noFill/>
            <a:ln w="9525">
              <a:noFill/>
              <a:miter lim="800000"/>
              <a:headEnd/>
              <a:tailEnd/>
            </a:ln>
          </p:spPr>
          <p:txBody>
            <a:bodyPr vert="eaVert">
              <a:spAutoFit/>
            </a:bodyPr>
            <a:lstStyle/>
            <a:p>
              <a:pPr>
                <a:spcBef>
                  <a:spcPct val="50000"/>
                </a:spcBef>
              </a:pPr>
              <a:r>
                <a:rPr lang="zh-CN" altLang="en-US" sz="2800" dirty="0">
                  <a:ea typeface="黑体" pitchFamily="2" charset="-122"/>
                </a:rPr>
                <a:t>第一阶段</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par>
                                <p:cTn id="15" presetID="2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dissolve">
                                      <p:cBhvr>
                                        <p:cTn id="36" dur="500"/>
                                        <p:tgtEl>
                                          <p:spTgt spid="6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1000"/>
                                        <p:tgtEl>
                                          <p:spTgt spid="13"/>
                                        </p:tgtEl>
                                      </p:cBhvr>
                                    </p:animEffect>
                                  </p:childTnLst>
                                </p:cTn>
                              </p:par>
                              <p:par>
                                <p:cTn id="42" presetID="22" presetClass="entr" presetSubtype="8"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1000"/>
                                        <p:tgtEl>
                                          <p:spTgt spid="12"/>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1000"/>
                                        <p:tgtEl>
                                          <p:spTgt spid="14"/>
                                        </p:tgtEl>
                                      </p:cBhvr>
                                    </p:animEffect>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1000"/>
                                        <p:tgtEl>
                                          <p:spTgt spid="11"/>
                                        </p:tgtEl>
                                      </p:cBhvr>
                                    </p:animEffect>
                                  </p:childTnLst>
                                </p:cTn>
                              </p:par>
                            </p:childTnLst>
                          </p:cTn>
                        </p:par>
                        <p:par>
                          <p:cTn id="53" fill="hold">
                            <p:stCondLst>
                              <p:cond delay="3000"/>
                            </p:stCondLst>
                            <p:childTnLst>
                              <p:par>
                                <p:cTn id="54" presetID="22" presetClass="entr" presetSubtype="1"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up)">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500"/>
                                        <p:tgtEl>
                                          <p:spTgt spid="17"/>
                                        </p:tgtEl>
                                      </p:cBhvr>
                                    </p:animEffect>
                                  </p:childTnLst>
                                </p:cTn>
                              </p:par>
                            </p:childTnLst>
                          </p:cTn>
                        </p:par>
                        <p:par>
                          <p:cTn id="62" fill="hold">
                            <p:stCondLst>
                              <p:cond delay="500"/>
                            </p:stCondLst>
                            <p:childTnLst>
                              <p:par>
                                <p:cTn id="63" presetID="22" presetClass="entr" presetSubtype="1"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up)">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a:xfrm>
            <a:off x="4716288" y="548134"/>
            <a:ext cx="4320208" cy="1224682"/>
          </a:xfrm>
        </p:spPr>
        <p:txBody>
          <a:bodyPr/>
          <a:lstStyle/>
          <a:p>
            <a:pPr eaLnBrk="1" hangingPunct="1"/>
            <a:r>
              <a:rPr lang="zh-CN" altLang="en-US" sz="3200" dirty="0">
                <a:latin typeface="Times New Roman" pitchFamily="18" charset="0"/>
                <a:ea typeface="黑体" pitchFamily="2" charset="-122"/>
                <a:cs typeface="Times New Roman" pitchFamily="18" charset="0"/>
              </a:rPr>
              <a:t>（四）复合体</a:t>
            </a:r>
            <a:r>
              <a:rPr lang="en-US" altLang="zh-CN" sz="3200" dirty="0">
                <a:latin typeface="Times New Roman" pitchFamily="18" charset="0"/>
                <a:ea typeface="黑体" pitchFamily="2" charset="-122"/>
                <a:cs typeface="Times New Roman" pitchFamily="18" charset="0"/>
              </a:rPr>
              <a:t>Ⅳ:</a:t>
            </a:r>
            <a:br>
              <a:rPr lang="en-US" altLang="zh-CN" sz="3200" dirty="0">
                <a:latin typeface="Times New Roman" pitchFamily="18" charset="0"/>
                <a:ea typeface="黑体" pitchFamily="2" charset="-122"/>
                <a:cs typeface="Times New Roman" pitchFamily="18" charset="0"/>
              </a:rPr>
            </a:br>
            <a:r>
              <a:rPr lang="en-US" altLang="zh-CN" sz="3200" dirty="0">
                <a:latin typeface="Times New Roman" pitchFamily="18" charset="0"/>
                <a:ea typeface="黑体" pitchFamily="2" charset="-122"/>
                <a:cs typeface="Times New Roman" pitchFamily="18" charset="0"/>
              </a:rPr>
              <a:t> </a:t>
            </a:r>
            <a:r>
              <a:rPr lang="zh-CN" altLang="en-US" sz="3200" dirty="0">
                <a:latin typeface="Times New Roman" pitchFamily="18" charset="0"/>
                <a:ea typeface="黑体" pitchFamily="2" charset="-122"/>
                <a:cs typeface="Times New Roman" pitchFamily="18" charset="0"/>
              </a:rPr>
              <a:t>细胞色素</a:t>
            </a:r>
            <a:r>
              <a:rPr lang="en-US" altLang="zh-CN" sz="3200" dirty="0">
                <a:latin typeface="Times New Roman" pitchFamily="18" charset="0"/>
                <a:ea typeface="黑体" pitchFamily="2" charset="-122"/>
                <a:cs typeface="Times New Roman" pitchFamily="18" charset="0"/>
              </a:rPr>
              <a:t>c</a:t>
            </a:r>
            <a:r>
              <a:rPr lang="zh-CN" altLang="en-US" sz="3200" dirty="0">
                <a:latin typeface="Times New Roman" pitchFamily="18" charset="0"/>
                <a:ea typeface="黑体" pitchFamily="2" charset="-122"/>
                <a:cs typeface="Times New Roman" pitchFamily="18" charset="0"/>
              </a:rPr>
              <a:t>氧化酶</a:t>
            </a:r>
          </a:p>
        </p:txBody>
      </p:sp>
      <p:sp>
        <p:nvSpPr>
          <p:cNvPr id="76803" name="Rectangle 1027"/>
          <p:cNvSpPr>
            <a:spLocks noGrp="1" noChangeArrowheads="1"/>
          </p:cNvSpPr>
          <p:nvPr>
            <p:ph type="body" idx="1"/>
          </p:nvPr>
        </p:nvSpPr>
        <p:spPr>
          <a:xfrm>
            <a:off x="1143000" y="1944688"/>
            <a:ext cx="7429500" cy="763587"/>
          </a:xfrm>
        </p:spPr>
        <p:txBody>
          <a:bodyPr/>
          <a:lstStyle/>
          <a:p>
            <a:pPr eaLnBrk="1" hangingPunct="1">
              <a:buClr>
                <a:srgbClr val="FF0066"/>
              </a:buClr>
              <a:buSzPct val="70000"/>
              <a:buFont typeface="Wingdings" pitchFamily="2" charset="2"/>
              <a:buChar char="u"/>
              <a:defRPr/>
            </a:pPr>
            <a:r>
              <a:rPr lang="en-US" altLang="zh-CN" sz="3200" dirty="0">
                <a:latin typeface="Arial" pitchFamily="34" charset="0"/>
                <a:cs typeface="Arial" pitchFamily="34" charset="0"/>
              </a:rPr>
              <a:t> </a:t>
            </a:r>
            <a:r>
              <a:rPr lang="zh-CN" altLang="en-US" sz="3200" dirty="0">
                <a:latin typeface="Arial" pitchFamily="34" charset="0"/>
                <a:cs typeface="Arial" pitchFamily="34" charset="0"/>
              </a:rPr>
              <a:t>功能：将电子从细胞色素</a:t>
            </a:r>
            <a:r>
              <a:rPr lang="en-US" altLang="zh-CN" sz="3200" dirty="0">
                <a:latin typeface="Arial" pitchFamily="34" charset="0"/>
                <a:cs typeface="Arial" pitchFamily="34" charset="0"/>
              </a:rPr>
              <a:t>c</a:t>
            </a:r>
            <a:r>
              <a:rPr lang="zh-CN" altLang="en-US" sz="3200" dirty="0">
                <a:latin typeface="Arial" pitchFamily="34" charset="0"/>
                <a:cs typeface="Arial" pitchFamily="34" charset="0"/>
              </a:rPr>
              <a:t>传递给氧</a:t>
            </a:r>
            <a:endParaRPr lang="zh-CN" altLang="en-US" sz="3200" dirty="0">
              <a:effectLst>
                <a:outerShdw blurRad="38100" dist="38100" dir="2700000" algn="tl">
                  <a:srgbClr val="C0C0C0"/>
                </a:outerShdw>
              </a:effectLst>
              <a:latin typeface="Arial" pitchFamily="34" charset="0"/>
              <a:cs typeface="Arial" pitchFamily="34" charset="0"/>
            </a:endParaRPr>
          </a:p>
        </p:txBody>
      </p:sp>
      <p:grpSp>
        <p:nvGrpSpPr>
          <p:cNvPr id="2" name="Group 1033"/>
          <p:cNvGrpSpPr>
            <a:grpSpLocks/>
          </p:cNvGrpSpPr>
          <p:nvPr/>
        </p:nvGrpSpPr>
        <p:grpSpPr bwMode="auto">
          <a:xfrm>
            <a:off x="1025525" y="2867025"/>
            <a:ext cx="6899275" cy="1422400"/>
            <a:chOff x="598" y="1888"/>
            <a:chExt cx="4346" cy="896"/>
          </a:xfrm>
        </p:grpSpPr>
        <p:sp>
          <p:nvSpPr>
            <p:cNvPr id="76805" name="Text Box 1029"/>
            <p:cNvSpPr txBox="1">
              <a:spLocks noChangeArrowheads="1"/>
            </p:cNvSpPr>
            <p:nvPr/>
          </p:nvSpPr>
          <p:spPr bwMode="auto">
            <a:xfrm>
              <a:off x="598" y="1888"/>
              <a:ext cx="4346" cy="680"/>
            </a:xfrm>
            <a:prstGeom prst="rect">
              <a:avLst/>
            </a:prstGeom>
            <a:solidFill>
              <a:srgbClr val="FFFFFF"/>
            </a:solidFill>
            <a:ln w="9525">
              <a:noFill/>
              <a:miter lim="800000"/>
              <a:headEnd/>
              <a:tailEnd/>
            </a:ln>
            <a:effectLst/>
          </p:spPr>
          <p:txBody>
            <a:bodyPr/>
            <a:lstStyle/>
            <a:p>
              <a:pPr algn="just">
                <a:lnSpc>
                  <a:spcPct val="120000"/>
                </a:lnSpc>
                <a:defRPr/>
              </a:pPr>
              <a:r>
                <a:rPr lang="zh-CN" altLang="en-US" sz="2800">
                  <a:latin typeface="Arial" pitchFamily="34" charset="0"/>
                  <a:ea typeface="黑体" pitchFamily="49" charset="-122"/>
                  <a:cs typeface="Arial" pitchFamily="34" charset="0"/>
                </a:rPr>
                <a:t>还原型</a:t>
              </a:r>
              <a:r>
                <a:rPr lang="en-US" altLang="zh-CN" sz="2800">
                  <a:latin typeface="Arial" pitchFamily="34" charset="0"/>
                  <a:ea typeface="黑体" pitchFamily="49" charset="-122"/>
                  <a:cs typeface="Arial" pitchFamily="34" charset="0"/>
                </a:rPr>
                <a:t>Cyt c →                                   → O</a:t>
              </a:r>
              <a:r>
                <a:rPr lang="en-US" altLang="zh-CN" sz="2800" baseline="-25000">
                  <a:latin typeface="Arial" pitchFamily="34" charset="0"/>
                  <a:ea typeface="黑体" pitchFamily="49" charset="-122"/>
                  <a:cs typeface="Arial" pitchFamily="34" charset="0"/>
                </a:rPr>
                <a:t>2</a:t>
              </a:r>
              <a:endParaRPr lang="en-US" altLang="zh-CN" sz="2800">
                <a:effectLst>
                  <a:outerShdw blurRad="38100" dist="38100" dir="2700000" algn="tl">
                    <a:srgbClr val="C0C0C0"/>
                  </a:outerShdw>
                </a:effectLst>
                <a:latin typeface="Arial" pitchFamily="34" charset="0"/>
                <a:ea typeface="黑体" pitchFamily="49" charset="-122"/>
                <a:cs typeface="Arial" pitchFamily="34" charset="0"/>
              </a:endParaRPr>
            </a:p>
          </p:txBody>
        </p:sp>
        <p:sp>
          <p:nvSpPr>
            <p:cNvPr id="76806" name="Text Box 1030"/>
            <p:cNvSpPr txBox="1">
              <a:spLocks noChangeArrowheads="1"/>
            </p:cNvSpPr>
            <p:nvPr/>
          </p:nvSpPr>
          <p:spPr bwMode="auto">
            <a:xfrm>
              <a:off x="2253" y="1941"/>
              <a:ext cx="1969" cy="317"/>
            </a:xfrm>
            <a:prstGeom prst="rect">
              <a:avLst/>
            </a:prstGeom>
            <a:solidFill>
              <a:srgbClr val="FFFFCC"/>
            </a:solidFill>
            <a:ln w="9525">
              <a:solidFill>
                <a:srgbClr val="CC9900"/>
              </a:solidFill>
              <a:miter lim="800000"/>
              <a:headEnd/>
              <a:tailEnd/>
            </a:ln>
            <a:effectLst/>
          </p:spPr>
          <p:txBody>
            <a:bodyPr/>
            <a:lstStyle/>
            <a:p>
              <a:pPr algn="just">
                <a:defRPr/>
              </a:pPr>
              <a:r>
                <a:rPr lang="en-US" altLang="zh-CN" sz="2800">
                  <a:solidFill>
                    <a:srgbClr val="993300"/>
                  </a:solidFill>
                  <a:latin typeface="Arial" pitchFamily="34" charset="0"/>
                  <a:ea typeface="黑体" pitchFamily="49" charset="-122"/>
                  <a:cs typeface="Arial" pitchFamily="34" charset="0"/>
                </a:rPr>
                <a:t>Cu</a:t>
              </a:r>
              <a:r>
                <a:rPr lang="en-US" altLang="zh-CN" sz="2800" baseline="-25000">
                  <a:solidFill>
                    <a:srgbClr val="993300"/>
                  </a:solidFill>
                  <a:latin typeface="Arial" pitchFamily="34" charset="0"/>
                  <a:ea typeface="黑体" pitchFamily="49" charset="-122"/>
                  <a:cs typeface="Arial" pitchFamily="34" charset="0"/>
                </a:rPr>
                <a:t>A</a:t>
              </a:r>
              <a:r>
                <a:rPr lang="en-US" altLang="zh-CN" sz="2800">
                  <a:solidFill>
                    <a:srgbClr val="993300"/>
                  </a:solidFill>
                  <a:latin typeface="Arial" pitchFamily="34" charset="0"/>
                  <a:ea typeface="黑体" pitchFamily="49" charset="-122"/>
                  <a:cs typeface="Arial" pitchFamily="34" charset="0"/>
                </a:rPr>
                <a:t>→a→a</a:t>
              </a:r>
              <a:r>
                <a:rPr lang="en-US" altLang="zh-CN" sz="2800" baseline="-25000">
                  <a:solidFill>
                    <a:srgbClr val="993300"/>
                  </a:solidFill>
                  <a:latin typeface="Arial" pitchFamily="34" charset="0"/>
                  <a:ea typeface="黑体" pitchFamily="49" charset="-122"/>
                  <a:cs typeface="Arial" pitchFamily="34" charset="0"/>
                </a:rPr>
                <a:t>3</a:t>
              </a:r>
              <a:r>
                <a:rPr lang="en-US" altLang="zh-CN" sz="2800">
                  <a:solidFill>
                    <a:srgbClr val="993300"/>
                  </a:solidFill>
                  <a:latin typeface="Arial" pitchFamily="34" charset="0"/>
                  <a:ea typeface="黑体" pitchFamily="49" charset="-122"/>
                  <a:cs typeface="Arial" pitchFamily="34" charset="0"/>
                  <a:sym typeface="Wingdings 3" pitchFamily="18" charset="2"/>
                </a:rPr>
                <a:t>-</a:t>
              </a:r>
              <a:r>
                <a:rPr lang="en-US" altLang="zh-CN" sz="2800">
                  <a:solidFill>
                    <a:srgbClr val="993300"/>
                  </a:solidFill>
                  <a:latin typeface="Arial" pitchFamily="34" charset="0"/>
                  <a:ea typeface="黑体" pitchFamily="49" charset="-122"/>
                  <a:cs typeface="Arial" pitchFamily="34" charset="0"/>
                </a:rPr>
                <a:t>Cu</a:t>
              </a:r>
              <a:r>
                <a:rPr lang="en-US" altLang="zh-CN" sz="2800" baseline="-25000">
                  <a:solidFill>
                    <a:srgbClr val="993300"/>
                  </a:solidFill>
                  <a:latin typeface="Arial" pitchFamily="34" charset="0"/>
                  <a:ea typeface="黑体" pitchFamily="49" charset="-122"/>
                  <a:cs typeface="Arial" pitchFamily="34" charset="0"/>
                </a:rPr>
                <a:t>B  </a:t>
              </a:r>
              <a:endParaRPr lang="en-US" altLang="zh-CN" sz="2800">
                <a:solidFill>
                  <a:srgbClr val="993300"/>
                </a:solidFill>
                <a:effectLst>
                  <a:outerShdw blurRad="38100" dist="38100" dir="2700000" algn="tl">
                    <a:srgbClr val="000000"/>
                  </a:outerShdw>
                </a:effectLst>
                <a:latin typeface="Arial" pitchFamily="34" charset="0"/>
                <a:ea typeface="黑体" pitchFamily="49" charset="-122"/>
                <a:cs typeface="Arial" pitchFamily="34" charset="0"/>
              </a:endParaRPr>
            </a:p>
          </p:txBody>
        </p:sp>
        <p:sp>
          <p:nvSpPr>
            <p:cNvPr id="50185" name="Text Box 1032"/>
            <p:cNvSpPr txBox="1">
              <a:spLocks noChangeArrowheads="1"/>
            </p:cNvSpPr>
            <p:nvPr/>
          </p:nvSpPr>
          <p:spPr bwMode="auto">
            <a:xfrm>
              <a:off x="1056" y="2419"/>
              <a:ext cx="3456" cy="365"/>
            </a:xfrm>
            <a:prstGeom prst="rect">
              <a:avLst/>
            </a:prstGeom>
            <a:noFill/>
            <a:ln w="9525">
              <a:noFill/>
              <a:miter lim="800000"/>
              <a:headEnd/>
              <a:tailEnd/>
            </a:ln>
          </p:spPr>
          <p:txBody>
            <a:bodyPr>
              <a:spAutoFit/>
            </a:bodyPr>
            <a:lstStyle/>
            <a:p>
              <a:pPr algn="ctr">
                <a:spcBef>
                  <a:spcPct val="50000"/>
                </a:spcBef>
              </a:pPr>
              <a:r>
                <a:rPr lang="zh-CN" altLang="en-US" sz="3200">
                  <a:latin typeface="Arial" charset="0"/>
                  <a:ea typeface="黑体" pitchFamily="2" charset="-122"/>
                  <a:cs typeface="Arial" charset="0"/>
                </a:rPr>
                <a:t>复合体</a:t>
              </a:r>
              <a:r>
                <a:rPr lang="en-US" altLang="zh-CN" sz="3200">
                  <a:latin typeface="Arial" charset="0"/>
                  <a:ea typeface="黑体" pitchFamily="2" charset="-122"/>
                  <a:cs typeface="Arial" charset="0"/>
                </a:rPr>
                <a:t>Ⅳ</a:t>
              </a:r>
              <a:r>
                <a:rPr lang="zh-CN" altLang="en-US" sz="3200">
                  <a:latin typeface="Arial" charset="0"/>
                  <a:ea typeface="黑体" pitchFamily="2" charset="-122"/>
                  <a:cs typeface="Arial" charset="0"/>
                </a:rPr>
                <a:t>的电子传递</a:t>
              </a:r>
            </a:p>
          </p:txBody>
        </p:sp>
      </p:grpSp>
      <p:sp>
        <p:nvSpPr>
          <p:cNvPr id="50182" name="灯片编号占位符 8"/>
          <p:cNvSpPr>
            <a:spLocks noGrp="1"/>
          </p:cNvSpPr>
          <p:nvPr>
            <p:ph type="sldNum" sz="quarter" idx="12"/>
          </p:nvPr>
        </p:nvSpPr>
        <p:spPr>
          <a:noFill/>
        </p:spPr>
        <p:txBody>
          <a:bodyPr/>
          <a:lstStyle/>
          <a:p>
            <a:fld id="{43ECC83A-DFF3-47DD-8403-A1C6DD8A5AAB}" type="slidenum">
              <a:rPr lang="en-US" altLang="zh-CN" smtClean="0">
                <a:ea typeface="宋体" charset="-122"/>
              </a:rPr>
              <a:pPr/>
              <a:t>29</a:t>
            </a:fld>
            <a:endParaRPr lang="en-US" altLang="zh-CN">
              <a:ea typeface="宋体" charset="-122"/>
            </a:endParaRPr>
          </a:p>
        </p:txBody>
      </p:sp>
      <p:sp>
        <p:nvSpPr>
          <p:cNvPr id="10" name="Rectangle 1031"/>
          <p:cNvSpPr>
            <a:spLocks noChangeArrowheads="1"/>
          </p:cNvSpPr>
          <p:nvPr/>
        </p:nvSpPr>
        <p:spPr bwMode="auto">
          <a:xfrm>
            <a:off x="611063" y="4608513"/>
            <a:ext cx="8137401" cy="1600438"/>
          </a:xfrm>
          <a:prstGeom prst="rect">
            <a:avLst/>
          </a:prstGeom>
          <a:noFill/>
          <a:ln w="9525">
            <a:noFill/>
            <a:miter lim="800000"/>
            <a:headEnd/>
            <a:tailEnd/>
          </a:ln>
        </p:spPr>
        <p:txBody>
          <a:bodyPr wrap="square">
            <a:spAutoFit/>
          </a:bodyPr>
          <a:lstStyle/>
          <a:p>
            <a:pPr>
              <a:spcBef>
                <a:spcPct val="50000"/>
              </a:spcBef>
              <a:buClr>
                <a:srgbClr val="FF3300"/>
              </a:buClr>
              <a:buFont typeface="Wingdings" pitchFamily="2" charset="2"/>
              <a:buChar char="Ø"/>
            </a:pPr>
            <a:r>
              <a:rPr lang="en-US" altLang="zh-CN" sz="2800" dirty="0">
                <a:latin typeface="Arial" charset="0"/>
                <a:ea typeface="黑体" pitchFamily="2" charset="-122"/>
                <a:cs typeface="Arial" charset="0"/>
              </a:rPr>
              <a:t>  </a:t>
            </a:r>
            <a:r>
              <a:rPr lang="en-US" altLang="zh-CN" sz="2800" dirty="0" err="1">
                <a:latin typeface="Arial" charset="0"/>
                <a:ea typeface="黑体" pitchFamily="2" charset="-122"/>
                <a:cs typeface="Arial" charset="0"/>
              </a:rPr>
              <a:t>Cyt</a:t>
            </a:r>
            <a:r>
              <a:rPr lang="en-US" altLang="zh-CN" sz="2800" dirty="0">
                <a:latin typeface="Arial" charset="0"/>
                <a:ea typeface="黑体" pitchFamily="2" charset="-122"/>
                <a:cs typeface="Arial" charset="0"/>
              </a:rPr>
              <a:t> a</a:t>
            </a:r>
            <a:r>
              <a:rPr lang="en-US" altLang="zh-CN" sz="2800" baseline="-25000" dirty="0">
                <a:latin typeface="Arial" charset="0"/>
                <a:ea typeface="黑体" pitchFamily="2" charset="-122"/>
                <a:cs typeface="Arial" charset="0"/>
              </a:rPr>
              <a:t>3</a:t>
            </a:r>
            <a:r>
              <a:rPr lang="en-US" altLang="zh-CN" sz="2800" dirty="0">
                <a:latin typeface="Arial" charset="0"/>
                <a:ea typeface="黑体" pitchFamily="2" charset="-122"/>
                <a:cs typeface="Arial" charset="0"/>
              </a:rPr>
              <a:t>-Cu</a:t>
            </a:r>
            <a:r>
              <a:rPr lang="en-US" altLang="zh-CN" sz="2800" baseline="-25000" dirty="0">
                <a:latin typeface="Arial" charset="0"/>
                <a:ea typeface="黑体" pitchFamily="2" charset="-122"/>
                <a:cs typeface="Arial" charset="0"/>
              </a:rPr>
              <a:t>B</a:t>
            </a:r>
            <a:r>
              <a:rPr lang="zh-CN" altLang="en-US" sz="2800" dirty="0">
                <a:latin typeface="Arial" charset="0"/>
                <a:ea typeface="黑体" pitchFamily="2" charset="-122"/>
                <a:cs typeface="Arial" charset="0"/>
              </a:rPr>
              <a:t>形成活性双核中心，将电子传递给</a:t>
            </a:r>
            <a:r>
              <a:rPr lang="en-US" altLang="zh-CN" sz="2800" dirty="0">
                <a:latin typeface="Arial" charset="0"/>
                <a:ea typeface="黑体" pitchFamily="2" charset="-122"/>
                <a:cs typeface="Arial" charset="0"/>
              </a:rPr>
              <a:t>O</a:t>
            </a:r>
          </a:p>
          <a:p>
            <a:pPr>
              <a:spcBef>
                <a:spcPct val="50000"/>
              </a:spcBef>
              <a:buClr>
                <a:srgbClr val="FF3300"/>
              </a:buClr>
              <a:buFont typeface="Wingdings" pitchFamily="2" charset="2"/>
              <a:buChar char="Ø"/>
            </a:pPr>
            <a:r>
              <a:rPr lang="zh-CN" altLang="en-US" sz="2800" dirty="0">
                <a:latin typeface="Arial" charset="0"/>
                <a:ea typeface="黑体" pitchFamily="2" charset="-122"/>
                <a:cs typeface="Arial" charset="0"/>
              </a:rPr>
              <a:t>  复合体</a:t>
            </a:r>
            <a:r>
              <a:rPr lang="en-US" altLang="zh-CN" sz="2800" dirty="0">
                <a:latin typeface="Arial" charset="0"/>
                <a:ea typeface="黑体" pitchFamily="2" charset="-122"/>
                <a:cs typeface="Arial" charset="0"/>
              </a:rPr>
              <a:t>IV</a:t>
            </a:r>
            <a:r>
              <a:rPr lang="zh-CN" altLang="en-US" sz="2800" dirty="0">
                <a:latin typeface="Arial" charset="0"/>
                <a:ea typeface="黑体" pitchFamily="2" charset="-122"/>
                <a:cs typeface="Arial" charset="0"/>
              </a:rPr>
              <a:t>的质子泵功能：每传递</a:t>
            </a:r>
            <a:r>
              <a:rPr lang="en-US" altLang="zh-CN" sz="2800" dirty="0">
                <a:latin typeface="Arial" charset="0"/>
                <a:ea typeface="黑体" pitchFamily="2" charset="-122"/>
                <a:cs typeface="Arial" charset="0"/>
              </a:rPr>
              <a:t>2</a:t>
            </a:r>
            <a:r>
              <a:rPr lang="zh-CN" altLang="en-US" sz="2800" dirty="0">
                <a:latin typeface="Arial" charset="0"/>
                <a:ea typeface="黑体" pitchFamily="2" charset="-122"/>
                <a:cs typeface="Arial" charset="0"/>
              </a:rPr>
              <a:t>个电子，可使</a:t>
            </a:r>
            <a:r>
              <a:rPr lang="en-US" altLang="zh-CN" sz="2800" dirty="0">
                <a:latin typeface="Arial" charset="0"/>
                <a:ea typeface="黑体" pitchFamily="2" charset="-122"/>
                <a:cs typeface="Arial" charset="0"/>
              </a:rPr>
              <a:t>2</a:t>
            </a:r>
            <a:r>
              <a:rPr lang="zh-CN" altLang="en-US" sz="2800" dirty="0">
                <a:latin typeface="Arial" charset="0"/>
                <a:ea typeface="黑体" pitchFamily="2" charset="-122"/>
                <a:cs typeface="Arial" charset="0"/>
              </a:rPr>
              <a:t>个</a:t>
            </a:r>
            <a:r>
              <a:rPr lang="en-US" altLang="zh-CN" sz="2800" dirty="0">
                <a:latin typeface="Arial" charset="0"/>
                <a:ea typeface="黑体" pitchFamily="2" charset="-122"/>
                <a:cs typeface="Arial" charset="0"/>
              </a:rPr>
              <a:t>H</a:t>
            </a:r>
            <a:r>
              <a:rPr lang="en-US" altLang="zh-CN" sz="2800" baseline="30000" dirty="0">
                <a:latin typeface="Arial" charset="0"/>
                <a:ea typeface="黑体" pitchFamily="2" charset="-122"/>
                <a:cs typeface="Arial" charset="0"/>
              </a:rPr>
              <a:t>+</a:t>
            </a:r>
            <a:r>
              <a:rPr lang="zh-CN" altLang="en-US" sz="2800" dirty="0">
                <a:latin typeface="Arial" charset="0"/>
                <a:ea typeface="黑体" pitchFamily="2" charset="-122"/>
                <a:cs typeface="Arial" charset="0"/>
              </a:rPr>
              <a:t>跨线粒体内膜向胞质侧转移 </a:t>
            </a:r>
          </a:p>
        </p:txBody>
      </p:sp>
      <p:pic>
        <p:nvPicPr>
          <p:cNvPr id="3" name="图片 2">
            <a:extLst>
              <a:ext uri="{FF2B5EF4-FFF2-40B4-BE49-F238E27FC236}">
                <a16:creationId xmlns:a16="http://schemas.microsoft.com/office/drawing/2014/main" id="{64A77473-9992-40DD-9215-1110ED7D3F5E}"/>
              </a:ext>
            </a:extLst>
          </p:cNvPr>
          <p:cNvPicPr>
            <a:picLocks noChangeAspect="1"/>
          </p:cNvPicPr>
          <p:nvPr/>
        </p:nvPicPr>
        <p:blipFill>
          <a:blip r:embed="rId2"/>
          <a:stretch>
            <a:fillRect/>
          </a:stretch>
        </p:blipFill>
        <p:spPr>
          <a:xfrm>
            <a:off x="0" y="0"/>
            <a:ext cx="4962525" cy="1781175"/>
          </a:xfrm>
          <a:prstGeom prst="rect">
            <a:avLst/>
          </a:prstGeom>
        </p:spPr>
      </p:pic>
      <p:sp>
        <p:nvSpPr>
          <p:cNvPr id="11" name="矩形 10">
            <a:extLst>
              <a:ext uri="{FF2B5EF4-FFF2-40B4-BE49-F238E27FC236}">
                <a16:creationId xmlns:a16="http://schemas.microsoft.com/office/drawing/2014/main" id="{1B192FB7-E2A1-4728-875D-BD7D45D2589E}"/>
              </a:ext>
            </a:extLst>
          </p:cNvPr>
          <p:cNvSpPr/>
          <p:nvPr/>
        </p:nvSpPr>
        <p:spPr bwMode="auto">
          <a:xfrm>
            <a:off x="4185672" y="273916"/>
            <a:ext cx="684000" cy="1044000"/>
          </a:xfrm>
          <a:prstGeom prst="rect">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803">
                                            <p:txEl>
                                              <p:pRg st="0" end="0"/>
                                            </p:txEl>
                                          </p:spTgt>
                                        </p:tgtEl>
                                        <p:attrNameLst>
                                          <p:attrName>style.visibility</p:attrName>
                                        </p:attrNameLst>
                                      </p:cBhvr>
                                      <p:to>
                                        <p:strVal val="visible"/>
                                      </p:to>
                                    </p:set>
                                    <p:animEffect transition="in" filter="dissolve">
                                      <p:cBhvr>
                                        <p:cTn id="12" dur="500"/>
                                        <p:tgtEl>
                                          <p:spTgt spid="768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dissolv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dissolve">
                                      <p:cBhvr>
                                        <p:cTn id="2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advAuto="0"/>
      <p:bldP spid="10" grpId="0" build="p" autoUpdateAnimBg="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27584" y="1772816"/>
            <a:ext cx="7505700" cy="838200"/>
          </a:xfrm>
        </p:spPr>
        <p:txBody>
          <a:bodyPr/>
          <a:lstStyle/>
          <a:p>
            <a:pPr algn="l" eaLnBrk="1" hangingPunct="1"/>
            <a:r>
              <a:rPr lang="en-US" altLang="zh-CN" sz="3200" dirty="0">
                <a:solidFill>
                  <a:schemeClr val="tx1"/>
                </a:solidFill>
                <a:latin typeface="黑体" pitchFamily="2" charset="-122"/>
                <a:ea typeface="黑体" pitchFamily="2" charset="-122"/>
              </a:rPr>
              <a:t>1.</a:t>
            </a:r>
            <a:r>
              <a:rPr lang="zh-CN" altLang="en-US" sz="3200" dirty="0">
                <a:solidFill>
                  <a:schemeClr val="tx1"/>
                </a:solidFill>
                <a:latin typeface="黑体" pitchFamily="2" charset="-122"/>
                <a:ea typeface="黑体" pitchFamily="2" charset="-122"/>
              </a:rPr>
              <a:t>生物氧化与体外氧化的相同点</a:t>
            </a:r>
          </a:p>
        </p:txBody>
      </p:sp>
      <p:sp>
        <p:nvSpPr>
          <p:cNvPr id="53251" name="Rectangle 3"/>
          <p:cNvSpPr>
            <a:spLocks noGrp="1" noChangeArrowheads="1"/>
          </p:cNvSpPr>
          <p:nvPr>
            <p:ph type="body" idx="1"/>
          </p:nvPr>
        </p:nvSpPr>
        <p:spPr>
          <a:xfrm>
            <a:off x="1143000" y="2802434"/>
            <a:ext cx="7219950" cy="3434878"/>
          </a:xfrm>
        </p:spPr>
        <p:txBody>
          <a:bodyPr/>
          <a:lstStyle/>
          <a:p>
            <a:pPr algn="just" eaLnBrk="1" hangingPunct="1">
              <a:lnSpc>
                <a:spcPct val="110000"/>
              </a:lnSpc>
            </a:pPr>
            <a:r>
              <a:rPr lang="zh-CN" altLang="en-US" sz="3200" dirty="0">
                <a:ea typeface="黑体" pitchFamily="2" charset="-122"/>
              </a:rPr>
              <a:t>生物氧化中物质的氧化方式有加氧、脱氢、失电子，</a:t>
            </a:r>
            <a:r>
              <a:rPr lang="zh-CN" altLang="en-US" sz="3200" u="sng" dirty="0">
                <a:ea typeface="黑体" pitchFamily="2" charset="-122"/>
              </a:rPr>
              <a:t>遵循氧化还原反应的一般规律</a:t>
            </a:r>
            <a:r>
              <a:rPr lang="zh-CN" altLang="en-US" sz="3200" dirty="0">
                <a:ea typeface="黑体" pitchFamily="2" charset="-122"/>
              </a:rPr>
              <a:t>。</a:t>
            </a:r>
          </a:p>
          <a:p>
            <a:pPr algn="just" eaLnBrk="1" hangingPunct="1">
              <a:lnSpc>
                <a:spcPct val="110000"/>
              </a:lnSpc>
            </a:pPr>
            <a:r>
              <a:rPr lang="zh-CN" altLang="en-US" sz="3200" dirty="0">
                <a:ea typeface="黑体" pitchFamily="2" charset="-122"/>
              </a:rPr>
              <a:t>物质在体内外氧化时所消耗的氧量、最终产物（</a:t>
            </a:r>
            <a:r>
              <a:rPr lang="en-US" altLang="zh-CN" sz="3200" dirty="0">
                <a:ea typeface="黑体" pitchFamily="2" charset="-122"/>
              </a:rPr>
              <a:t>CO</a:t>
            </a:r>
            <a:r>
              <a:rPr lang="en-US" altLang="zh-CN" sz="3200" baseline="-25000" dirty="0">
                <a:ea typeface="黑体" pitchFamily="2" charset="-122"/>
              </a:rPr>
              <a:t>2</a:t>
            </a:r>
            <a:r>
              <a:rPr lang="zh-CN" altLang="en-US" sz="3200" dirty="0">
                <a:ea typeface="黑体" pitchFamily="2" charset="-122"/>
              </a:rPr>
              <a:t>，</a:t>
            </a:r>
            <a:r>
              <a:rPr lang="en-US" altLang="zh-CN" sz="3200" dirty="0">
                <a:ea typeface="黑体" pitchFamily="2" charset="-122"/>
              </a:rPr>
              <a:t>H</a:t>
            </a:r>
            <a:r>
              <a:rPr lang="en-US" altLang="zh-CN" sz="3200" baseline="-25000" dirty="0">
                <a:ea typeface="黑体" pitchFamily="2" charset="-122"/>
              </a:rPr>
              <a:t>2</a:t>
            </a:r>
            <a:r>
              <a:rPr lang="en-US" altLang="zh-CN" sz="3200" dirty="0">
                <a:ea typeface="黑体" pitchFamily="2" charset="-122"/>
              </a:rPr>
              <a:t>O</a:t>
            </a:r>
            <a:r>
              <a:rPr lang="zh-CN" altLang="en-US" sz="3200" dirty="0">
                <a:ea typeface="黑体" pitchFamily="2" charset="-122"/>
              </a:rPr>
              <a:t>）和释放能量均相同。</a:t>
            </a:r>
          </a:p>
        </p:txBody>
      </p:sp>
      <p:sp>
        <p:nvSpPr>
          <p:cNvPr id="22532" name="灯片编号占位符 3"/>
          <p:cNvSpPr>
            <a:spLocks noGrp="1"/>
          </p:cNvSpPr>
          <p:nvPr>
            <p:ph type="sldNum" sz="quarter" idx="12"/>
          </p:nvPr>
        </p:nvSpPr>
        <p:spPr>
          <a:noFill/>
        </p:spPr>
        <p:txBody>
          <a:bodyPr/>
          <a:lstStyle/>
          <a:p>
            <a:fld id="{F1DC0B38-884F-42CF-88FB-2E60D0AEBFCB}" type="slidenum">
              <a:rPr lang="en-US" altLang="zh-CN" smtClean="0">
                <a:ea typeface="宋体" charset="-122"/>
              </a:rPr>
              <a:pPr/>
              <a:t>3</a:t>
            </a:fld>
            <a:endParaRPr lang="en-US" altLang="zh-CN">
              <a:ea typeface="宋体" charset="-122"/>
            </a:endParaRPr>
          </a:p>
        </p:txBody>
      </p:sp>
      <p:sp>
        <p:nvSpPr>
          <p:cNvPr id="5" name="Rectangle 2"/>
          <p:cNvSpPr txBox="1">
            <a:spLocks noChangeArrowheads="1"/>
          </p:cNvSpPr>
          <p:nvPr/>
        </p:nvSpPr>
        <p:spPr bwMode="auto">
          <a:xfrm>
            <a:off x="827584" y="862608"/>
            <a:ext cx="75057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571500" marR="0" lvl="0" indent="-571500" algn="ctr" defTabSz="914400" rtl="0" eaLnBrk="1" fontAlgn="base" latinLnBrk="0" hangingPunct="1">
              <a:lnSpc>
                <a:spcPct val="100000"/>
              </a:lnSpc>
              <a:spcBef>
                <a:spcPct val="0"/>
              </a:spcBef>
              <a:spcAft>
                <a:spcPct val="0"/>
              </a:spcAft>
              <a:buClr>
                <a:schemeClr val="tx2"/>
              </a:buClr>
              <a:buSzPct val="70000"/>
              <a:buFont typeface="Wingdings" panose="05000000000000000000" pitchFamily="2" charset="2"/>
              <a:buChar char="u"/>
              <a:tabLst/>
              <a:defRPr/>
            </a:pPr>
            <a:r>
              <a:rPr kumimoji="1" lang="zh-CN" altLang="en-US" sz="3600" b="0" i="0" u="none" strike="noStrike" kern="0" cap="none" spc="0" normalizeH="0" baseline="0" noProof="0" dirty="0">
                <a:ln>
                  <a:noFill/>
                </a:ln>
                <a:solidFill>
                  <a:schemeClr val="tx2"/>
                </a:solidFill>
                <a:effectLst/>
                <a:uLnTx/>
                <a:uFillTx/>
                <a:latin typeface="黑体" pitchFamily="2" charset="-122"/>
                <a:ea typeface="黑体" pitchFamily="2" charset="-122"/>
                <a:cs typeface="+mj-cs"/>
              </a:rPr>
              <a:t>生物氧化的特点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dissolve">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dissolve">
                                      <p:cBhvr>
                                        <p:cTn id="12" dur="500"/>
                                        <p:tgtEl>
                                          <p:spTgt spid="53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62A9CF1-9D7C-40BF-85CC-B608F515C63B}"/>
              </a:ext>
            </a:extLst>
          </p:cNvPr>
          <p:cNvPicPr>
            <a:picLocks noChangeAspect="1"/>
          </p:cNvPicPr>
          <p:nvPr/>
        </p:nvPicPr>
        <p:blipFill>
          <a:blip r:embed="rId3"/>
          <a:stretch>
            <a:fillRect/>
          </a:stretch>
        </p:blipFill>
        <p:spPr>
          <a:xfrm>
            <a:off x="1046486" y="168965"/>
            <a:ext cx="5714115" cy="6145995"/>
          </a:xfrm>
          <a:prstGeom prst="rect">
            <a:avLst/>
          </a:prstGeom>
        </p:spPr>
      </p:pic>
      <p:sp>
        <p:nvSpPr>
          <p:cNvPr id="5" name="文本框 4">
            <a:extLst>
              <a:ext uri="{FF2B5EF4-FFF2-40B4-BE49-F238E27FC236}">
                <a16:creationId xmlns:a16="http://schemas.microsoft.com/office/drawing/2014/main" id="{2971DB79-EAD6-44FD-991B-B89324C85E11}"/>
              </a:ext>
            </a:extLst>
          </p:cNvPr>
          <p:cNvSpPr txBox="1"/>
          <p:nvPr/>
        </p:nvSpPr>
        <p:spPr>
          <a:xfrm>
            <a:off x="3491880" y="556593"/>
            <a:ext cx="1158735" cy="476934"/>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4 </a:t>
            </a:r>
            <a:r>
              <a:rPr lang="en-US" altLang="zh-CN" dirty="0" err="1">
                <a:latin typeface="Arial" panose="020B0604020202020204" pitchFamily="34" charset="0"/>
                <a:cs typeface="Arial" panose="020B0604020202020204" pitchFamily="34" charset="0"/>
              </a:rPr>
              <a:t>Cyt</a:t>
            </a:r>
            <a:r>
              <a:rPr lang="en-US" altLang="zh-CN" dirty="0">
                <a:latin typeface="Arial" panose="020B0604020202020204" pitchFamily="34" charset="0"/>
                <a:cs typeface="Arial" panose="020B0604020202020204" pitchFamily="34" charset="0"/>
              </a:rPr>
              <a:t> c</a:t>
            </a:r>
            <a:endParaRPr lang="zh-CN" altLang="en-US"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57E50065-639E-4D0C-8808-2D396C6B636E}"/>
              </a:ext>
            </a:extLst>
          </p:cNvPr>
          <p:cNvSpPr txBox="1"/>
          <p:nvPr/>
        </p:nvSpPr>
        <p:spPr>
          <a:xfrm>
            <a:off x="3635896" y="1268760"/>
            <a:ext cx="533392"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4e</a:t>
            </a:r>
            <a:endParaRPr lang="zh-CN" altLang="en-US"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2C935A2B-1C7C-4183-AC8C-288785BC26DF}"/>
              </a:ext>
            </a:extLst>
          </p:cNvPr>
          <p:cNvSpPr txBox="1"/>
          <p:nvPr/>
        </p:nvSpPr>
        <p:spPr>
          <a:xfrm>
            <a:off x="4451085" y="2397684"/>
            <a:ext cx="652660" cy="338554"/>
          </a:xfrm>
          <a:prstGeom prst="rect">
            <a:avLst/>
          </a:prstGeom>
          <a:noFill/>
        </p:spPr>
        <p:txBody>
          <a:bodyPr wrap="square" rtlCol="0">
            <a:spAutoFit/>
          </a:bodyPr>
          <a:lstStyle/>
          <a:p>
            <a:r>
              <a:rPr lang="en-US" altLang="zh-CN" sz="1600" b="1" dirty="0" err="1">
                <a:latin typeface="Arial" panose="020B0604020202020204" pitchFamily="34" charset="0"/>
                <a:cs typeface="Arial" panose="020B0604020202020204" pitchFamily="34" charset="0"/>
              </a:rPr>
              <a:t>Cu</a:t>
            </a:r>
            <a:r>
              <a:rPr lang="en-US" altLang="zh-CN" sz="1600" b="1" baseline="-25000" dirty="0" err="1">
                <a:latin typeface="Arial" panose="020B0604020202020204" pitchFamily="34" charset="0"/>
                <a:cs typeface="Arial" panose="020B0604020202020204" pitchFamily="34" charset="0"/>
              </a:rPr>
              <a:t>A</a:t>
            </a:r>
            <a:endParaRPr lang="zh-CN" altLang="en-US" sz="1600" b="1" baseline="-25000" dirty="0">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A37127D0-BE6C-486D-A22D-33EA5EEFA5D1}"/>
              </a:ext>
            </a:extLst>
          </p:cNvPr>
          <p:cNvSpPr txBox="1"/>
          <p:nvPr/>
        </p:nvSpPr>
        <p:spPr>
          <a:xfrm>
            <a:off x="4142976" y="3742781"/>
            <a:ext cx="563206" cy="338554"/>
          </a:xfrm>
          <a:prstGeom prst="rect">
            <a:avLst/>
          </a:prstGeom>
          <a:noFill/>
        </p:spPr>
        <p:txBody>
          <a:bodyPr wrap="square" rtlCol="0">
            <a:spAutoFit/>
          </a:bodyPr>
          <a:lstStyle/>
          <a:p>
            <a:r>
              <a:rPr lang="en-US" altLang="zh-CN" sz="1600" b="1" dirty="0" err="1">
                <a:latin typeface="Arial" panose="020B0604020202020204" pitchFamily="34" charset="0"/>
                <a:cs typeface="Arial" panose="020B0604020202020204" pitchFamily="34" charset="0"/>
              </a:rPr>
              <a:t>Cu</a:t>
            </a:r>
            <a:r>
              <a:rPr lang="en-US" altLang="zh-CN" sz="1600" b="1" baseline="-25000" dirty="0" err="1">
                <a:latin typeface="Arial" panose="020B0604020202020204" pitchFamily="34" charset="0"/>
                <a:cs typeface="Arial" panose="020B0604020202020204" pitchFamily="34" charset="0"/>
              </a:rPr>
              <a:t>B</a:t>
            </a:r>
            <a:endParaRPr lang="zh-CN" altLang="en-US" sz="1600" b="1" baseline="-25000"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C4D3DFC8-D310-4C1A-AA5B-2FCB1263F680}"/>
              </a:ext>
            </a:extLst>
          </p:cNvPr>
          <p:cNvSpPr txBox="1"/>
          <p:nvPr/>
        </p:nvSpPr>
        <p:spPr>
          <a:xfrm>
            <a:off x="4020057" y="4378111"/>
            <a:ext cx="983991" cy="461665"/>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亚基</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10" name="文本框 9">
            <a:extLst>
              <a:ext uri="{FF2B5EF4-FFF2-40B4-BE49-F238E27FC236}">
                <a16:creationId xmlns:a16="http://schemas.microsoft.com/office/drawing/2014/main" id="{0750529E-2664-427C-872B-B26A42633686}"/>
              </a:ext>
            </a:extLst>
          </p:cNvPr>
          <p:cNvSpPr txBox="1"/>
          <p:nvPr/>
        </p:nvSpPr>
        <p:spPr>
          <a:xfrm>
            <a:off x="2617183" y="3874528"/>
            <a:ext cx="1068585" cy="461665"/>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亚基</a:t>
            </a:r>
            <a:r>
              <a:rPr lang="en-US" altLang="zh-CN" dirty="0">
                <a:latin typeface="黑体" panose="02010609060101010101" pitchFamily="49" charset="-122"/>
                <a:ea typeface="黑体" panose="02010609060101010101" pitchFamily="49" charset="-122"/>
              </a:rPr>
              <a:t>3</a:t>
            </a:r>
            <a:endParaRPr lang="zh-CN" altLang="en-US" dirty="0">
              <a:latin typeface="黑体" panose="02010609060101010101" pitchFamily="49" charset="-122"/>
              <a:ea typeface="黑体" panose="02010609060101010101" pitchFamily="49" charset="-122"/>
            </a:endParaRPr>
          </a:p>
        </p:txBody>
      </p:sp>
      <p:sp>
        <p:nvSpPr>
          <p:cNvPr id="11" name="文本框 10">
            <a:extLst>
              <a:ext uri="{FF2B5EF4-FFF2-40B4-BE49-F238E27FC236}">
                <a16:creationId xmlns:a16="http://schemas.microsoft.com/office/drawing/2014/main" id="{25CDDB69-FA08-4816-89CE-35A930490A9A}"/>
              </a:ext>
            </a:extLst>
          </p:cNvPr>
          <p:cNvSpPr txBox="1"/>
          <p:nvPr/>
        </p:nvSpPr>
        <p:spPr>
          <a:xfrm>
            <a:off x="1003753" y="1748641"/>
            <a:ext cx="1613430" cy="830997"/>
          </a:xfrm>
          <a:prstGeom prst="rect">
            <a:avLst/>
          </a:prstGeom>
          <a:noFill/>
        </p:spPr>
        <p:txBody>
          <a:bodyPr wrap="square" rtlCol="0">
            <a:spAutoFit/>
          </a:bodyPr>
          <a:lstStyle/>
          <a:p>
            <a:pPr algn="ctr"/>
            <a:r>
              <a:rPr lang="zh-CN" altLang="en-US" sz="2400" dirty="0">
                <a:latin typeface="黑体" panose="02010609060101010101" pitchFamily="49" charset="-122"/>
                <a:ea typeface="黑体" panose="02010609060101010101" pitchFamily="49" charset="-122"/>
              </a:rPr>
              <a:t>胞质侧</a:t>
            </a:r>
            <a:endParaRPr lang="en-US" altLang="zh-CN" sz="2400" dirty="0">
              <a:latin typeface="黑体" panose="02010609060101010101" pitchFamily="49" charset="-122"/>
              <a:ea typeface="黑体" panose="02010609060101010101" pitchFamily="49" charset="-122"/>
            </a:endParaRPr>
          </a:p>
          <a:p>
            <a:pPr algn="ctr"/>
            <a:r>
              <a:rPr lang="zh-CN" altLang="en-US" sz="2400" dirty="0">
                <a:latin typeface="黑体" panose="02010609060101010101" pitchFamily="49" charset="-122"/>
                <a:ea typeface="黑体" panose="02010609060101010101" pitchFamily="49" charset="-122"/>
              </a:rPr>
              <a:t>（正电侧）</a:t>
            </a:r>
          </a:p>
        </p:txBody>
      </p:sp>
      <p:sp>
        <p:nvSpPr>
          <p:cNvPr id="12" name="文本框 11">
            <a:extLst>
              <a:ext uri="{FF2B5EF4-FFF2-40B4-BE49-F238E27FC236}">
                <a16:creationId xmlns:a16="http://schemas.microsoft.com/office/drawing/2014/main" id="{10BD9996-6798-430A-A130-B687D3B56046}"/>
              </a:ext>
            </a:extLst>
          </p:cNvPr>
          <p:cNvSpPr txBox="1"/>
          <p:nvPr/>
        </p:nvSpPr>
        <p:spPr>
          <a:xfrm>
            <a:off x="5298059" y="3049436"/>
            <a:ext cx="834887" cy="584775"/>
          </a:xfrm>
          <a:prstGeom prst="rect">
            <a:avLst/>
          </a:prstGeom>
          <a:noFill/>
        </p:spPr>
        <p:txBody>
          <a:bodyPr wrap="square" rtlCol="0">
            <a:spAutoFit/>
          </a:bodyPr>
          <a:lstStyle/>
          <a:p>
            <a:pPr algn="ctr"/>
            <a:r>
              <a:rPr lang="en-US" altLang="zh-CN" sz="1600" b="1" dirty="0">
                <a:latin typeface="Arial" panose="020B0604020202020204" pitchFamily="34" charset="0"/>
                <a:ea typeface="黑体" panose="02010609060101010101" pitchFamily="49" charset="-122"/>
                <a:cs typeface="Arial" panose="020B0604020202020204" pitchFamily="34" charset="0"/>
              </a:rPr>
              <a:t>Fe-Cu</a:t>
            </a:r>
            <a:r>
              <a:rPr lang="zh-CN" altLang="en-US" sz="1600" b="1" dirty="0">
                <a:latin typeface="Arial" panose="020B0604020202020204" pitchFamily="34" charset="0"/>
                <a:ea typeface="黑体" panose="02010609060101010101" pitchFamily="49" charset="-122"/>
                <a:cs typeface="Arial" panose="020B0604020202020204" pitchFamily="34" charset="0"/>
              </a:rPr>
              <a:t>中心</a:t>
            </a:r>
          </a:p>
        </p:txBody>
      </p:sp>
      <p:sp>
        <p:nvSpPr>
          <p:cNvPr id="13" name="文本框 12">
            <a:extLst>
              <a:ext uri="{FF2B5EF4-FFF2-40B4-BE49-F238E27FC236}">
                <a16:creationId xmlns:a16="http://schemas.microsoft.com/office/drawing/2014/main" id="{C82A0541-00C7-4A2C-BA1F-3FC935CD7CBD}"/>
              </a:ext>
            </a:extLst>
          </p:cNvPr>
          <p:cNvSpPr txBox="1"/>
          <p:nvPr/>
        </p:nvSpPr>
        <p:spPr>
          <a:xfrm>
            <a:off x="2765156" y="2884416"/>
            <a:ext cx="1222513" cy="338554"/>
          </a:xfrm>
          <a:prstGeom prst="rect">
            <a:avLst/>
          </a:prstGeom>
          <a:noFill/>
        </p:spPr>
        <p:txBody>
          <a:bodyPr wrap="square" rtlCol="0">
            <a:spAutoFit/>
          </a:bodyPr>
          <a:lstStyle/>
          <a:p>
            <a:r>
              <a:rPr lang="zh-CN" altLang="en-US" sz="1600" b="1" dirty="0">
                <a:latin typeface="黑体" panose="02010609060101010101" pitchFamily="49" charset="-122"/>
                <a:ea typeface="黑体" panose="02010609060101010101" pitchFamily="49" charset="-122"/>
                <a:cs typeface="Arial" panose="020B0604020202020204" pitchFamily="34" charset="0"/>
              </a:rPr>
              <a:t>血红素</a:t>
            </a:r>
            <a:r>
              <a:rPr lang="en-US" altLang="zh-CN" sz="1600" b="1" dirty="0">
                <a:latin typeface="Arial" panose="020B0604020202020204" pitchFamily="34" charset="0"/>
                <a:cs typeface="Arial" panose="020B0604020202020204" pitchFamily="34" charset="0"/>
              </a:rPr>
              <a:t>a</a:t>
            </a:r>
            <a:r>
              <a:rPr lang="en-US" altLang="zh-CN" sz="1600" b="1" baseline="-25000" dirty="0">
                <a:latin typeface="Arial" panose="020B0604020202020204" pitchFamily="34" charset="0"/>
                <a:cs typeface="Arial" panose="020B0604020202020204" pitchFamily="34" charset="0"/>
              </a:rPr>
              <a:t>3</a:t>
            </a:r>
            <a:endParaRPr lang="zh-CN" altLang="en-US" sz="1600" b="1" baseline="-25000" dirty="0">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5ABFB9C0-8DC9-428D-83A2-0D66B9C025AD}"/>
              </a:ext>
            </a:extLst>
          </p:cNvPr>
          <p:cNvSpPr txBox="1"/>
          <p:nvPr/>
        </p:nvSpPr>
        <p:spPr>
          <a:xfrm>
            <a:off x="4861069" y="3881642"/>
            <a:ext cx="934267" cy="338554"/>
          </a:xfrm>
          <a:prstGeom prst="rect">
            <a:avLst/>
          </a:prstGeom>
          <a:noFill/>
        </p:spPr>
        <p:txBody>
          <a:bodyPr wrap="square" rtlCol="0">
            <a:spAutoFit/>
          </a:bodyPr>
          <a:lstStyle/>
          <a:p>
            <a:r>
              <a:rPr lang="zh-CN" altLang="en-US" sz="1600" b="1" dirty="0">
                <a:latin typeface="黑体" panose="02010609060101010101" pitchFamily="49" charset="-122"/>
                <a:ea typeface="黑体" panose="02010609060101010101" pitchFamily="49" charset="-122"/>
                <a:cs typeface="Arial" panose="020B0604020202020204" pitchFamily="34" charset="0"/>
              </a:rPr>
              <a:t>血红素</a:t>
            </a:r>
            <a:r>
              <a:rPr lang="en-US" altLang="zh-CN" sz="1600" b="1" dirty="0">
                <a:latin typeface="黑体" panose="02010609060101010101" pitchFamily="49" charset="-122"/>
                <a:ea typeface="黑体" panose="02010609060101010101" pitchFamily="49" charset="-122"/>
                <a:cs typeface="Arial" panose="020B0604020202020204" pitchFamily="34" charset="0"/>
              </a:rPr>
              <a:t>a</a:t>
            </a:r>
            <a:endParaRPr lang="zh-CN" altLang="en-US" sz="1600" b="1" baseline="-25000" dirty="0">
              <a:latin typeface="黑体" panose="02010609060101010101" pitchFamily="49" charset="-122"/>
              <a:ea typeface="黑体" panose="02010609060101010101" pitchFamily="49" charset="-122"/>
              <a:cs typeface="Arial" panose="020B0604020202020204" pitchFamily="34" charset="0"/>
            </a:endParaRPr>
          </a:p>
        </p:txBody>
      </p:sp>
      <p:sp>
        <p:nvSpPr>
          <p:cNvPr id="15" name="文本框 14">
            <a:extLst>
              <a:ext uri="{FF2B5EF4-FFF2-40B4-BE49-F238E27FC236}">
                <a16:creationId xmlns:a16="http://schemas.microsoft.com/office/drawing/2014/main" id="{726729DE-7D5A-4985-BE01-A7BF69DFCBCD}"/>
              </a:ext>
            </a:extLst>
          </p:cNvPr>
          <p:cNvSpPr txBox="1"/>
          <p:nvPr/>
        </p:nvSpPr>
        <p:spPr>
          <a:xfrm>
            <a:off x="2724981" y="950847"/>
            <a:ext cx="742118" cy="369332"/>
          </a:xfrm>
          <a:prstGeom prst="rect">
            <a:avLst/>
          </a:prstGeom>
          <a:noFill/>
        </p:spPr>
        <p:txBody>
          <a:bodyPr wrap="square" rtlCol="0">
            <a:spAutoFit/>
          </a:bodyPr>
          <a:lstStyle/>
          <a:p>
            <a:r>
              <a:rPr lang="en-US" altLang="zh-CN" dirty="0">
                <a:solidFill>
                  <a:srgbClr val="FF3399"/>
                </a:solidFill>
                <a:latin typeface="Arial" panose="020B0604020202020204" pitchFamily="34" charset="0"/>
                <a:cs typeface="Arial" panose="020B0604020202020204" pitchFamily="34" charset="0"/>
              </a:rPr>
              <a:t>4H</a:t>
            </a:r>
            <a:r>
              <a:rPr lang="en-US" altLang="zh-CN" baseline="30000" dirty="0">
                <a:solidFill>
                  <a:srgbClr val="FF3399"/>
                </a:solidFill>
                <a:latin typeface="Arial" panose="020B0604020202020204" pitchFamily="34" charset="0"/>
                <a:cs typeface="Arial" panose="020B0604020202020204" pitchFamily="34" charset="0"/>
              </a:rPr>
              <a:t>+</a:t>
            </a:r>
            <a:endParaRPr lang="zh-CN" altLang="en-US" baseline="30000" dirty="0">
              <a:solidFill>
                <a:srgbClr val="FF3399"/>
              </a:solidFill>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89683D21-A2AC-4EF6-A421-D44DDE202017}"/>
              </a:ext>
            </a:extLst>
          </p:cNvPr>
          <p:cNvSpPr txBox="1"/>
          <p:nvPr/>
        </p:nvSpPr>
        <p:spPr>
          <a:xfrm>
            <a:off x="1691325" y="3007284"/>
            <a:ext cx="652660"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O</a:t>
            </a:r>
            <a:r>
              <a:rPr lang="en-US" altLang="zh-CN" sz="2000" baseline="-25000" dirty="0">
                <a:latin typeface="Arial" panose="020B0604020202020204" pitchFamily="34" charset="0"/>
                <a:cs typeface="Arial" panose="020B0604020202020204" pitchFamily="34" charset="0"/>
              </a:rPr>
              <a:t>2</a:t>
            </a:r>
            <a:endParaRPr lang="zh-CN" altLang="en-US" sz="2000" baseline="-25000" dirty="0">
              <a:latin typeface="Arial" panose="020B0604020202020204" pitchFamily="34" charset="0"/>
              <a:cs typeface="Arial" panose="020B0604020202020204" pitchFamily="34" charset="0"/>
            </a:endParaRPr>
          </a:p>
        </p:txBody>
      </p:sp>
      <p:sp>
        <p:nvSpPr>
          <p:cNvPr id="18" name="文本框 17">
            <a:extLst>
              <a:ext uri="{FF2B5EF4-FFF2-40B4-BE49-F238E27FC236}">
                <a16:creationId xmlns:a16="http://schemas.microsoft.com/office/drawing/2014/main" id="{23AD5FFE-2032-4D49-B8EA-89F1E9603A52}"/>
              </a:ext>
            </a:extLst>
          </p:cNvPr>
          <p:cNvSpPr txBox="1"/>
          <p:nvPr/>
        </p:nvSpPr>
        <p:spPr>
          <a:xfrm>
            <a:off x="4517344" y="6111600"/>
            <a:ext cx="934267"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2H</a:t>
            </a:r>
            <a:r>
              <a:rPr lang="en-US" altLang="zh-CN" sz="2000" baseline="-25000" dirty="0">
                <a:latin typeface="Arial" panose="020B0604020202020204" pitchFamily="34" charset="0"/>
                <a:cs typeface="Arial" panose="020B0604020202020204" pitchFamily="34" charset="0"/>
              </a:rPr>
              <a:t>2</a:t>
            </a:r>
            <a:r>
              <a:rPr lang="en-US" altLang="zh-CN" sz="2000" dirty="0">
                <a:latin typeface="Arial" panose="020B0604020202020204" pitchFamily="34" charset="0"/>
                <a:cs typeface="Arial" panose="020B0604020202020204" pitchFamily="34" charset="0"/>
              </a:rPr>
              <a:t>O</a:t>
            </a:r>
            <a:endParaRPr lang="zh-CN" altLang="en-US" sz="2000" baseline="-25000" dirty="0">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9245D09E-F574-4B38-8072-4E3142A87C98}"/>
              </a:ext>
            </a:extLst>
          </p:cNvPr>
          <p:cNvSpPr txBox="1"/>
          <p:nvPr/>
        </p:nvSpPr>
        <p:spPr>
          <a:xfrm>
            <a:off x="3901109" y="6221890"/>
            <a:ext cx="742118" cy="369332"/>
          </a:xfrm>
          <a:prstGeom prst="rect">
            <a:avLst/>
          </a:prstGeom>
          <a:noFill/>
        </p:spPr>
        <p:txBody>
          <a:bodyPr wrap="square" rtlCol="0">
            <a:spAutoFit/>
          </a:bodyPr>
          <a:lstStyle/>
          <a:p>
            <a:r>
              <a:rPr lang="en-US" altLang="zh-CN" dirty="0">
                <a:solidFill>
                  <a:srgbClr val="FF3399"/>
                </a:solidFill>
                <a:latin typeface="Arial" panose="020B0604020202020204" pitchFamily="34" charset="0"/>
                <a:cs typeface="Arial" panose="020B0604020202020204" pitchFamily="34" charset="0"/>
              </a:rPr>
              <a:t>4H</a:t>
            </a:r>
            <a:r>
              <a:rPr lang="en-US" altLang="zh-CN" baseline="30000" dirty="0">
                <a:solidFill>
                  <a:srgbClr val="FF3399"/>
                </a:solidFill>
                <a:latin typeface="Arial" panose="020B0604020202020204" pitchFamily="34" charset="0"/>
                <a:cs typeface="Arial" panose="020B0604020202020204" pitchFamily="34" charset="0"/>
              </a:rPr>
              <a:t>+</a:t>
            </a:r>
            <a:endParaRPr lang="zh-CN" altLang="en-US" baseline="30000" dirty="0">
              <a:solidFill>
                <a:srgbClr val="FF3399"/>
              </a:solidFill>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27B4466C-5A14-4C35-AC1A-F33EA3492FC1}"/>
              </a:ext>
            </a:extLst>
          </p:cNvPr>
          <p:cNvSpPr txBox="1"/>
          <p:nvPr/>
        </p:nvSpPr>
        <p:spPr>
          <a:xfrm>
            <a:off x="3168920" y="5638795"/>
            <a:ext cx="742118"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4H</a:t>
            </a:r>
            <a:r>
              <a:rPr lang="en-US" altLang="zh-CN" sz="2000" baseline="30000" dirty="0">
                <a:latin typeface="Arial" panose="020B0604020202020204" pitchFamily="34" charset="0"/>
                <a:cs typeface="Arial" panose="020B0604020202020204" pitchFamily="34" charset="0"/>
              </a:rPr>
              <a:t>+</a:t>
            </a:r>
            <a:endParaRPr lang="zh-CN" altLang="en-US" sz="2000" baseline="300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76BB92B4-09A1-4D36-B2EB-656FCE10C3B5}"/>
              </a:ext>
            </a:extLst>
          </p:cNvPr>
          <p:cNvSpPr txBox="1"/>
          <p:nvPr/>
        </p:nvSpPr>
        <p:spPr>
          <a:xfrm>
            <a:off x="4355976" y="1887215"/>
            <a:ext cx="1139689" cy="461665"/>
          </a:xfrm>
          <a:prstGeom prst="rect">
            <a:avLst/>
          </a:prstGeom>
          <a:noFill/>
        </p:spPr>
        <p:txBody>
          <a:bodyPr wrap="square" rtlCol="0">
            <a:spAutoFit/>
          </a:bodyPr>
          <a:lstStyle/>
          <a:p>
            <a:r>
              <a:rPr lang="zh-CN" altLang="en-US" dirty="0">
                <a:latin typeface="黑体" panose="02010609060101010101" pitchFamily="49" charset="-122"/>
                <a:ea typeface="黑体" panose="02010609060101010101" pitchFamily="49" charset="-122"/>
              </a:rPr>
              <a:t>亚基</a:t>
            </a:r>
            <a:r>
              <a:rPr lang="en-US" altLang="zh-CN" dirty="0">
                <a:latin typeface="黑体" panose="02010609060101010101" pitchFamily="49" charset="-122"/>
                <a:ea typeface="黑体" panose="02010609060101010101" pitchFamily="49" charset="-122"/>
              </a:rPr>
              <a:t>2</a:t>
            </a:r>
            <a:endParaRPr lang="zh-CN" altLang="en-US" dirty="0">
              <a:latin typeface="黑体" panose="02010609060101010101" pitchFamily="49" charset="-122"/>
              <a:ea typeface="黑体" panose="02010609060101010101" pitchFamily="49" charset="-122"/>
            </a:endParaRPr>
          </a:p>
        </p:txBody>
      </p:sp>
      <p:sp>
        <p:nvSpPr>
          <p:cNvPr id="22" name="文本框 21">
            <a:extLst>
              <a:ext uri="{FF2B5EF4-FFF2-40B4-BE49-F238E27FC236}">
                <a16:creationId xmlns:a16="http://schemas.microsoft.com/office/drawing/2014/main" id="{A2E342AA-F242-475E-A9F9-C7E1BF109D94}"/>
              </a:ext>
            </a:extLst>
          </p:cNvPr>
          <p:cNvSpPr txBox="1"/>
          <p:nvPr/>
        </p:nvSpPr>
        <p:spPr>
          <a:xfrm>
            <a:off x="884610" y="4821766"/>
            <a:ext cx="1613430" cy="830997"/>
          </a:xfrm>
          <a:prstGeom prst="rect">
            <a:avLst/>
          </a:prstGeom>
          <a:noFill/>
        </p:spPr>
        <p:txBody>
          <a:bodyPr wrap="square" rtlCol="0">
            <a:spAutoFit/>
          </a:bodyPr>
          <a:lstStyle/>
          <a:p>
            <a:pPr algn="ctr"/>
            <a:r>
              <a:rPr lang="zh-CN" altLang="en-US" sz="2400" dirty="0">
                <a:latin typeface="黑体" panose="02010609060101010101" pitchFamily="49" charset="-122"/>
                <a:ea typeface="黑体" panose="02010609060101010101" pitchFamily="49" charset="-122"/>
              </a:rPr>
              <a:t>基质侧</a:t>
            </a:r>
            <a:endParaRPr lang="en-US" altLang="zh-CN" sz="2400" dirty="0">
              <a:latin typeface="黑体" panose="02010609060101010101" pitchFamily="49" charset="-122"/>
              <a:ea typeface="黑体" panose="02010609060101010101" pitchFamily="49" charset="-122"/>
            </a:endParaRPr>
          </a:p>
          <a:p>
            <a:pPr algn="ctr"/>
            <a:r>
              <a:rPr lang="zh-CN" altLang="en-US" sz="2400" dirty="0">
                <a:latin typeface="黑体" panose="02010609060101010101" pitchFamily="49" charset="-122"/>
                <a:ea typeface="黑体" panose="02010609060101010101" pitchFamily="49" charset="-122"/>
              </a:rPr>
              <a:t>（负电侧）</a:t>
            </a:r>
          </a:p>
        </p:txBody>
      </p:sp>
      <p:sp>
        <p:nvSpPr>
          <p:cNvPr id="23" name="Text Box 2">
            <a:extLst>
              <a:ext uri="{FF2B5EF4-FFF2-40B4-BE49-F238E27FC236}">
                <a16:creationId xmlns:a16="http://schemas.microsoft.com/office/drawing/2014/main" id="{2F42636C-7CE6-499C-9BB1-B91A06A0599E}"/>
              </a:ext>
            </a:extLst>
          </p:cNvPr>
          <p:cNvSpPr txBox="1">
            <a:spLocks noChangeArrowheads="1"/>
          </p:cNvSpPr>
          <p:nvPr/>
        </p:nvSpPr>
        <p:spPr bwMode="auto">
          <a:xfrm>
            <a:off x="7883527" y="455615"/>
            <a:ext cx="504825" cy="6186309"/>
          </a:xfrm>
          <a:prstGeom prst="rect">
            <a:avLst/>
          </a:prstGeom>
          <a:noFill/>
          <a:ln w="9525">
            <a:noFill/>
            <a:miter lim="800000"/>
            <a:headEnd/>
            <a:tailEnd/>
          </a:ln>
        </p:spPr>
        <p:txBody>
          <a:bodyPr>
            <a:spAutoFit/>
          </a:bodyPr>
          <a:lstStyle/>
          <a:p>
            <a:pPr fontAlgn="base">
              <a:spcBef>
                <a:spcPct val="50000"/>
              </a:spcBef>
              <a:spcAft>
                <a:spcPct val="0"/>
              </a:spcAft>
            </a:pPr>
            <a:r>
              <a:rPr kumimoji="1" lang="zh-CN" altLang="en-US" sz="3600" dirty="0">
                <a:solidFill>
                  <a:srgbClr val="333399"/>
                </a:solidFill>
                <a:latin typeface="Times New Roman" pitchFamily="18" charset="0"/>
                <a:ea typeface="黑体" pitchFamily="2" charset="-122"/>
              </a:rPr>
              <a:t>复合体</a:t>
            </a:r>
            <a:r>
              <a:rPr kumimoji="1" lang="en-US" altLang="zh-CN" sz="3600" dirty="0">
                <a:solidFill>
                  <a:srgbClr val="333399"/>
                </a:solidFill>
                <a:latin typeface="Times New Roman" pitchFamily="18" charset="0"/>
                <a:ea typeface="黑体" pitchFamily="2" charset="-122"/>
              </a:rPr>
              <a:t>Ⅳ</a:t>
            </a:r>
            <a:r>
              <a:rPr kumimoji="1" lang="zh-CN" altLang="en-US" sz="3600" dirty="0">
                <a:solidFill>
                  <a:srgbClr val="333399"/>
                </a:solidFill>
                <a:latin typeface="Times New Roman" pitchFamily="18" charset="0"/>
                <a:ea typeface="黑体" pitchFamily="2" charset="-122"/>
              </a:rPr>
              <a:t>的电子传递过程</a:t>
            </a:r>
          </a:p>
        </p:txBody>
      </p:sp>
    </p:spTree>
    <p:extLst>
      <p:ext uri="{BB962C8B-B14F-4D97-AF65-F5344CB8AC3E}">
        <p14:creationId xmlns:p14="http://schemas.microsoft.com/office/powerpoint/2010/main" val="2072148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66682">
        <p15:prstTrans prst="peelOff"/>
      </p:transition>
    </mc:Choice>
    <mc:Fallback xmlns="">
      <p:transition spd="slow" advTm="166682">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69A7C19-0A69-499A-AD04-6B57C3450E89}"/>
              </a:ext>
            </a:extLst>
          </p:cNvPr>
          <p:cNvSpPr>
            <a:spLocks noGrp="1"/>
          </p:cNvSpPr>
          <p:nvPr>
            <p:ph type="sldNum" sz="quarter" idx="12"/>
          </p:nvPr>
        </p:nvSpPr>
        <p:spPr/>
        <p:txBody>
          <a:bodyPr/>
          <a:lstStyle/>
          <a:p>
            <a:pPr>
              <a:defRPr/>
            </a:pPr>
            <a:fld id="{2CE99114-C155-4C8F-961B-77FF3A6CED96}" type="slidenum">
              <a:rPr lang="en-US" altLang="zh-CN" smtClean="0"/>
              <a:pPr>
                <a:defRPr/>
              </a:pPr>
              <a:t>31</a:t>
            </a:fld>
            <a:endParaRPr lang="en-US" altLang="zh-CN"/>
          </a:p>
        </p:txBody>
      </p:sp>
      <p:pic>
        <p:nvPicPr>
          <p:cNvPr id="3" name="图片 2">
            <a:extLst>
              <a:ext uri="{FF2B5EF4-FFF2-40B4-BE49-F238E27FC236}">
                <a16:creationId xmlns:a16="http://schemas.microsoft.com/office/drawing/2014/main" id="{0DF88CC8-4C50-4CEA-8295-E1BB68F40305}"/>
              </a:ext>
            </a:extLst>
          </p:cNvPr>
          <p:cNvPicPr>
            <a:picLocks noChangeAspect="1"/>
          </p:cNvPicPr>
          <p:nvPr/>
        </p:nvPicPr>
        <p:blipFill>
          <a:blip r:embed="rId2" cstate="print"/>
          <a:stretch>
            <a:fillRect/>
          </a:stretch>
        </p:blipFill>
        <p:spPr>
          <a:xfrm>
            <a:off x="250393" y="132142"/>
            <a:ext cx="8642087" cy="5169066"/>
          </a:xfrm>
          <a:prstGeom prst="rect">
            <a:avLst/>
          </a:prstGeom>
        </p:spPr>
      </p:pic>
      <p:sp>
        <p:nvSpPr>
          <p:cNvPr id="4" name="Text Box 3">
            <a:extLst>
              <a:ext uri="{FF2B5EF4-FFF2-40B4-BE49-F238E27FC236}">
                <a16:creationId xmlns:a16="http://schemas.microsoft.com/office/drawing/2014/main" id="{692AFE24-F392-46AC-AF3B-668CF5CC592F}"/>
              </a:ext>
            </a:extLst>
          </p:cNvPr>
          <p:cNvSpPr txBox="1">
            <a:spLocks noChangeArrowheads="1"/>
          </p:cNvSpPr>
          <p:nvPr/>
        </p:nvSpPr>
        <p:spPr bwMode="auto">
          <a:xfrm>
            <a:off x="107504" y="5301208"/>
            <a:ext cx="8928992" cy="543739"/>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indent="808038" eaLnBrk="0" hangingPunct="0">
              <a:defRPr kumimoji="1" sz="2800">
                <a:solidFill>
                  <a:schemeClr val="tx1"/>
                </a:solidFill>
                <a:latin typeface="Times New Roman" charset="0"/>
                <a:ea typeface="宋体" charset="0"/>
                <a:cs typeface="宋体" charset="0"/>
              </a:defRPr>
            </a:lvl1pPr>
            <a:lvl2pPr marL="742950" indent="-285750" eaLnBrk="0" hangingPunct="0">
              <a:defRPr kumimoji="1" sz="2800">
                <a:solidFill>
                  <a:schemeClr val="tx1"/>
                </a:solidFill>
                <a:latin typeface="Times New Roman" charset="0"/>
                <a:ea typeface="宋体" charset="0"/>
              </a:defRPr>
            </a:lvl2pPr>
            <a:lvl3pPr marL="1143000" indent="-228600" eaLnBrk="0" hangingPunct="0">
              <a:defRPr kumimoji="1" sz="2800">
                <a:solidFill>
                  <a:schemeClr val="tx1"/>
                </a:solidFill>
                <a:latin typeface="Times New Roman" charset="0"/>
                <a:ea typeface="宋体" charset="0"/>
              </a:defRPr>
            </a:lvl3pPr>
            <a:lvl4pPr marL="1600200" indent="-228600" eaLnBrk="0" hangingPunct="0">
              <a:defRPr kumimoji="1" sz="2800">
                <a:solidFill>
                  <a:schemeClr val="tx1"/>
                </a:solidFill>
                <a:latin typeface="Times New Roman" charset="0"/>
                <a:ea typeface="宋体" charset="0"/>
              </a:defRPr>
            </a:lvl4pPr>
            <a:lvl5pPr marL="2057400" indent="-228600" eaLnBrk="0" hangingPunct="0">
              <a:defRPr kumimoji="1" sz="2800">
                <a:solidFill>
                  <a:schemeClr val="tx1"/>
                </a:solidFill>
                <a:latin typeface="Times New Roman" charset="0"/>
                <a:ea typeface="宋体" charset="0"/>
              </a:defRPr>
            </a:lvl5pPr>
            <a:lvl6pPr marL="2514600" indent="-228600" algn="ctr" eaLnBrk="0" fontAlgn="base" hangingPunct="0">
              <a:spcBef>
                <a:spcPct val="0"/>
              </a:spcBef>
              <a:spcAft>
                <a:spcPct val="0"/>
              </a:spcAft>
              <a:defRPr kumimoji="1" sz="2800">
                <a:solidFill>
                  <a:schemeClr val="tx1"/>
                </a:solidFill>
                <a:latin typeface="Times New Roman" charset="0"/>
                <a:ea typeface="宋体" charset="0"/>
              </a:defRPr>
            </a:lvl6pPr>
            <a:lvl7pPr marL="2971800" indent="-228600" algn="ctr" eaLnBrk="0" fontAlgn="base" hangingPunct="0">
              <a:spcBef>
                <a:spcPct val="0"/>
              </a:spcBef>
              <a:spcAft>
                <a:spcPct val="0"/>
              </a:spcAft>
              <a:defRPr kumimoji="1" sz="2800">
                <a:solidFill>
                  <a:schemeClr val="tx1"/>
                </a:solidFill>
                <a:latin typeface="Times New Roman" charset="0"/>
                <a:ea typeface="宋体" charset="0"/>
              </a:defRPr>
            </a:lvl7pPr>
            <a:lvl8pPr marL="3429000" indent="-228600" algn="ctr" eaLnBrk="0" fontAlgn="base" hangingPunct="0">
              <a:spcBef>
                <a:spcPct val="0"/>
              </a:spcBef>
              <a:spcAft>
                <a:spcPct val="0"/>
              </a:spcAft>
              <a:defRPr kumimoji="1" sz="2800">
                <a:solidFill>
                  <a:schemeClr val="tx1"/>
                </a:solidFill>
                <a:latin typeface="Times New Roman" charset="0"/>
                <a:ea typeface="宋体" charset="0"/>
              </a:defRPr>
            </a:lvl8pPr>
            <a:lvl9pPr marL="3886200" indent="-228600" algn="ctr" eaLnBrk="0" fontAlgn="base" hangingPunct="0">
              <a:spcBef>
                <a:spcPct val="0"/>
              </a:spcBef>
              <a:spcAft>
                <a:spcPct val="0"/>
              </a:spcAft>
              <a:defRPr kumimoji="1" sz="2800">
                <a:solidFill>
                  <a:schemeClr val="tx1"/>
                </a:solidFill>
                <a:latin typeface="Times New Roman" charset="0"/>
                <a:ea typeface="宋体" charset="0"/>
              </a:defRPr>
            </a:lvl9pPr>
          </a:lstStyle>
          <a:p>
            <a:pPr indent="0" eaLnBrk="1" hangingPunct="1">
              <a:lnSpc>
                <a:spcPct val="115000"/>
              </a:lnSpc>
              <a:spcBef>
                <a:spcPct val="50000"/>
              </a:spcBef>
              <a:defRPr/>
            </a:pPr>
            <a:r>
              <a:rPr lang="zh-CN" altLang="en-US" dirty="0">
                <a:latin typeface="Times New Roman" panose="02020603050405020304" pitchFamily="18" charset="0"/>
                <a:ea typeface="黑体" panose="02010609060101010101" pitchFamily="49" charset="-122"/>
                <a:cs typeface="Times New Roman" panose="02020603050405020304" pitchFamily="18" charset="0"/>
              </a:rPr>
              <a:t>复合体</a:t>
            </a:r>
            <a:r>
              <a:rPr lang="en-US" altLang="zh-CN" dirty="0">
                <a:latin typeface="Times New Roman" panose="02020603050405020304" pitchFamily="18" charset="0"/>
                <a:ea typeface="黑体" panose="02010609060101010101" pitchFamily="49" charset="-122"/>
                <a:cs typeface="Times New Roman" panose="02020603050405020304" pitchFamily="18" charset="0"/>
              </a:rPr>
              <a:t>IV</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的</a:t>
            </a:r>
            <a:r>
              <a:rPr lang="en-US" altLang="zh-CN" dirty="0" err="1">
                <a:latin typeface="Times New Roman" panose="02020603050405020304" pitchFamily="18" charset="0"/>
                <a:ea typeface="黑体" panose="02010609060101010101" pitchFamily="49" charset="-122"/>
                <a:cs typeface="Times New Roman" panose="02020603050405020304" pitchFamily="18" charset="0"/>
              </a:rPr>
              <a:t>Cyt</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dirty="0">
                <a:latin typeface="Times New Roman" panose="02020603050405020304" pitchFamily="18" charset="0"/>
                <a:ea typeface="黑体" panose="02010609060101010101" pitchFamily="49" charset="-122"/>
                <a:cs typeface="Times New Roman" panose="02020603050405020304" pitchFamily="18" charset="0"/>
              </a:rPr>
              <a:t>-Cu</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B</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中心将电子传递给</a:t>
            </a:r>
            <a:r>
              <a:rPr lang="en-US" altLang="zh-CN" dirty="0">
                <a:latin typeface="Times New Roman" panose="02020603050405020304" pitchFamily="18" charset="0"/>
                <a:ea typeface="黑体" panose="02010609060101010101" pitchFamily="49" charset="-122"/>
                <a:cs typeface="Times New Roman" panose="02020603050405020304" pitchFamily="18" charset="0"/>
              </a:rPr>
              <a:t>O</a:t>
            </a:r>
            <a:r>
              <a:rPr lang="en-US" altLang="zh-CN" baseline="-250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生成水的过程</a:t>
            </a:r>
          </a:p>
        </p:txBody>
      </p:sp>
      <p:cxnSp>
        <p:nvCxnSpPr>
          <p:cNvPr id="6" name="直接箭头连接符 5">
            <a:extLst>
              <a:ext uri="{FF2B5EF4-FFF2-40B4-BE49-F238E27FC236}">
                <a16:creationId xmlns:a16="http://schemas.microsoft.com/office/drawing/2014/main" id="{436046FF-9DB4-4580-B445-1A91F9075A64}"/>
              </a:ext>
            </a:extLst>
          </p:cNvPr>
          <p:cNvCxnSpPr/>
          <p:nvPr/>
        </p:nvCxnSpPr>
        <p:spPr bwMode="auto">
          <a:xfrm flipV="1">
            <a:off x="1907704" y="1988840"/>
            <a:ext cx="0" cy="2088232"/>
          </a:xfrm>
          <a:prstGeom prst="straightConnector1">
            <a:avLst/>
          </a:prstGeom>
          <a:solidFill>
            <a:schemeClr val="accent1"/>
          </a:solidFill>
          <a:ln w="19050" cap="flat" cmpd="sng" algn="ctr">
            <a:solidFill>
              <a:schemeClr val="tx1"/>
            </a:solidFill>
            <a:prstDash val="solid"/>
            <a:miter lim="800000"/>
            <a:headEnd type="none" w="med" len="med"/>
            <a:tailEnd type="triangle"/>
          </a:ln>
          <a:effectLst/>
        </p:spPr>
      </p:cxnSp>
      <p:sp>
        <p:nvSpPr>
          <p:cNvPr id="7" name="任意多边形: 形状 6">
            <a:extLst>
              <a:ext uri="{FF2B5EF4-FFF2-40B4-BE49-F238E27FC236}">
                <a16:creationId xmlns:a16="http://schemas.microsoft.com/office/drawing/2014/main" id="{E8643D4E-509F-413E-B78A-E25E784F1CF9}"/>
              </a:ext>
            </a:extLst>
          </p:cNvPr>
          <p:cNvSpPr/>
          <p:nvPr/>
        </p:nvSpPr>
        <p:spPr bwMode="auto">
          <a:xfrm>
            <a:off x="1547668" y="2636912"/>
            <a:ext cx="792083" cy="766688"/>
          </a:xfrm>
          <a:custGeom>
            <a:avLst/>
            <a:gdLst>
              <a:gd name="connsiteX0" fmla="*/ 0 w 1137920"/>
              <a:gd name="connsiteY0" fmla="*/ 1168400 h 1168400"/>
              <a:gd name="connsiteX1" fmla="*/ 294640 w 1137920"/>
              <a:gd name="connsiteY1" fmla="*/ 975360 h 1168400"/>
              <a:gd name="connsiteX2" fmla="*/ 528320 w 1137920"/>
              <a:gd name="connsiteY2" fmla="*/ 680720 h 1168400"/>
              <a:gd name="connsiteX3" fmla="*/ 721360 w 1137920"/>
              <a:gd name="connsiteY3" fmla="*/ 264160 h 1168400"/>
              <a:gd name="connsiteX4" fmla="*/ 1137920 w 1137920"/>
              <a:gd name="connsiteY4" fmla="*/ 0 h 116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920" h="1168400">
                <a:moveTo>
                  <a:pt x="0" y="1168400"/>
                </a:moveTo>
                <a:cubicBezTo>
                  <a:pt x="103293" y="1112520"/>
                  <a:pt x="206587" y="1056640"/>
                  <a:pt x="294640" y="975360"/>
                </a:cubicBezTo>
                <a:cubicBezTo>
                  <a:pt x="382693" y="894080"/>
                  <a:pt x="457200" y="799253"/>
                  <a:pt x="528320" y="680720"/>
                </a:cubicBezTo>
                <a:cubicBezTo>
                  <a:pt x="599440" y="562187"/>
                  <a:pt x="619760" y="377613"/>
                  <a:pt x="721360" y="264160"/>
                </a:cubicBezTo>
                <a:cubicBezTo>
                  <a:pt x="822960" y="150707"/>
                  <a:pt x="980440" y="75353"/>
                  <a:pt x="1137920" y="0"/>
                </a:cubicBezTo>
              </a:path>
            </a:pathLst>
          </a:custGeom>
          <a:noFill/>
          <a:ln w="19050" cap="flat" cmpd="sng" algn="ctr">
            <a:solidFill>
              <a:schemeClr val="tx1"/>
            </a:solid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
        <p:nvSpPr>
          <p:cNvPr id="8" name="文本框 7">
            <a:extLst>
              <a:ext uri="{FF2B5EF4-FFF2-40B4-BE49-F238E27FC236}">
                <a16:creationId xmlns:a16="http://schemas.microsoft.com/office/drawing/2014/main" id="{00C0659F-1CF5-4A20-A81B-55FAA0E661E8}"/>
              </a:ext>
            </a:extLst>
          </p:cNvPr>
          <p:cNvSpPr txBox="1"/>
          <p:nvPr/>
        </p:nvSpPr>
        <p:spPr>
          <a:xfrm>
            <a:off x="971600" y="3203684"/>
            <a:ext cx="720080" cy="400110"/>
          </a:xfrm>
          <a:prstGeom prst="rect">
            <a:avLst/>
          </a:prstGeom>
          <a:noFill/>
        </p:spPr>
        <p:txBody>
          <a:bodyPr wrap="square" rtlCol="0">
            <a:spAutoFit/>
          </a:bodyPr>
          <a:lstStyle/>
          <a:p>
            <a:r>
              <a:rPr lang="en-US" altLang="zh-CN" sz="20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2H</a:t>
            </a:r>
            <a:r>
              <a:rPr lang="en-US" altLang="zh-CN" sz="2000" b="1" baseline="30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000" b="1" baseline="30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文本框 8">
            <a:extLst>
              <a:ext uri="{FF2B5EF4-FFF2-40B4-BE49-F238E27FC236}">
                <a16:creationId xmlns:a16="http://schemas.microsoft.com/office/drawing/2014/main" id="{8EFC0CFF-A948-4576-8F19-3509DF738307}"/>
              </a:ext>
            </a:extLst>
          </p:cNvPr>
          <p:cNvSpPr txBox="1"/>
          <p:nvPr/>
        </p:nvSpPr>
        <p:spPr>
          <a:xfrm>
            <a:off x="2267744" y="2453124"/>
            <a:ext cx="1080119" cy="400110"/>
          </a:xfrm>
          <a:prstGeom prst="rect">
            <a:avLst/>
          </a:prstGeom>
          <a:noFill/>
        </p:spPr>
        <p:txBody>
          <a:bodyPr wrap="square" rtlCol="0">
            <a:spAutoFit/>
          </a:bodyPr>
          <a:lstStyle/>
          <a:p>
            <a:r>
              <a:rPr lang="en-US" altLang="zh-CN" sz="20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2H</a:t>
            </a:r>
            <a:r>
              <a:rPr lang="en-US" altLang="zh-CN" sz="2000" b="1" baseline="-25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0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O</a:t>
            </a:r>
            <a:endParaRPr lang="zh-CN" altLang="en-US" sz="2000" b="1" baseline="300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矩形 4">
            <a:extLst>
              <a:ext uri="{FF2B5EF4-FFF2-40B4-BE49-F238E27FC236}">
                <a16:creationId xmlns:a16="http://schemas.microsoft.com/office/drawing/2014/main" id="{2CFB57AB-B9CF-4413-AC6C-153F5A60BC76}"/>
              </a:ext>
            </a:extLst>
          </p:cNvPr>
          <p:cNvSpPr/>
          <p:nvPr/>
        </p:nvSpPr>
        <p:spPr bwMode="auto">
          <a:xfrm>
            <a:off x="2915816" y="4581128"/>
            <a:ext cx="648072" cy="28987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
        <p:nvSpPr>
          <p:cNvPr id="10" name="文本框 9">
            <a:extLst>
              <a:ext uri="{FF2B5EF4-FFF2-40B4-BE49-F238E27FC236}">
                <a16:creationId xmlns:a16="http://schemas.microsoft.com/office/drawing/2014/main" id="{6E7CAE8A-828C-4120-A6C1-7469D8FFC9E7}"/>
              </a:ext>
            </a:extLst>
          </p:cNvPr>
          <p:cNvSpPr txBox="1"/>
          <p:nvPr/>
        </p:nvSpPr>
        <p:spPr>
          <a:xfrm>
            <a:off x="247650" y="5877272"/>
            <a:ext cx="8582025" cy="523220"/>
          </a:xfrm>
          <a:prstGeom prst="rect">
            <a:avLst/>
          </a:prstGeom>
          <a:noFill/>
        </p:spPr>
        <p:txBody>
          <a:bodyPr wrap="square" rtlCol="0">
            <a:spAutoFit/>
          </a:bodyPr>
          <a:lstStyle/>
          <a:p>
            <a:r>
              <a:rPr lang="zh-CN" altLang="en-US" sz="2800" dirty="0">
                <a:latin typeface="Arial" panose="020B0604020202020204" pitchFamily="34" charset="0"/>
                <a:ea typeface="黑体" panose="02010609060101010101" pitchFamily="49" charset="-122"/>
                <a:cs typeface="Arial" panose="020B0604020202020204" pitchFamily="34" charset="0"/>
              </a:rPr>
              <a:t>电子传递过程中产生的</a:t>
            </a:r>
            <a:r>
              <a:rPr lang="en-US" altLang="zh-CN" sz="2800" dirty="0">
                <a:solidFill>
                  <a:srgbClr val="FF0000"/>
                </a:solidFill>
                <a:latin typeface="Arial" panose="020B0604020202020204" pitchFamily="34" charset="0"/>
                <a:ea typeface="黑体" panose="02010609060101010101" pitchFamily="49" charset="-122"/>
                <a:cs typeface="Arial" panose="020B0604020202020204" pitchFamily="34" charset="0"/>
              </a:rPr>
              <a:t>O</a:t>
            </a:r>
            <a:r>
              <a:rPr lang="en-US" altLang="zh-CN" sz="2800" baseline="-25000" dirty="0">
                <a:solidFill>
                  <a:srgbClr val="FF0000"/>
                </a:solidFill>
                <a:latin typeface="Arial" panose="020B0604020202020204" pitchFamily="34" charset="0"/>
                <a:ea typeface="黑体" panose="02010609060101010101" pitchFamily="49" charset="-122"/>
                <a:cs typeface="Arial" panose="020B0604020202020204" pitchFamily="34" charset="0"/>
              </a:rPr>
              <a:t>2</a:t>
            </a:r>
            <a:r>
              <a:rPr lang="en-US" altLang="zh-CN" sz="4000" baseline="30000" dirty="0">
                <a:solidFill>
                  <a:srgbClr val="FF0000"/>
                </a:solidFill>
                <a:latin typeface="Arial" panose="020B0604020202020204" pitchFamily="34" charset="0"/>
                <a:ea typeface="黑体" panose="02010609060101010101" pitchFamily="49" charset="-122"/>
                <a:cs typeface="Arial" panose="020B0604020202020204" pitchFamily="34" charset="0"/>
              </a:rPr>
              <a:t>-</a:t>
            </a:r>
            <a:r>
              <a:rPr lang="en-US" altLang="zh-CN" sz="2800" dirty="0">
                <a:solidFill>
                  <a:srgbClr val="FF0000"/>
                </a:solidFill>
                <a:latin typeface="Arial" panose="020B0604020202020204" pitchFamily="34" charset="0"/>
                <a:ea typeface="黑体" panose="02010609060101010101" pitchFamily="49" charset="-122"/>
                <a:cs typeface="Arial" panose="020B0604020202020204" pitchFamily="34" charset="0"/>
              </a:rPr>
              <a:t>•</a:t>
            </a:r>
            <a:r>
              <a:rPr lang="zh-CN" altLang="en-US" sz="2800" dirty="0">
                <a:latin typeface="Arial" panose="020B0604020202020204" pitchFamily="34" charset="0"/>
                <a:ea typeface="黑体" panose="02010609060101010101" pitchFamily="49" charset="-122"/>
                <a:cs typeface="Arial" panose="020B0604020202020204" pitchFamily="34" charset="0"/>
              </a:rPr>
              <a:t>和</a:t>
            </a:r>
            <a:r>
              <a:rPr lang="en-US" altLang="zh-CN" sz="2800" dirty="0">
                <a:solidFill>
                  <a:srgbClr val="FF0000"/>
                </a:solidFill>
                <a:latin typeface="Arial" panose="020B0604020202020204" pitchFamily="34" charset="0"/>
                <a:ea typeface="黑体" panose="02010609060101010101" pitchFamily="49" charset="-122"/>
                <a:cs typeface="Arial" panose="020B0604020202020204" pitchFamily="34" charset="0"/>
              </a:rPr>
              <a:t>O</a:t>
            </a:r>
            <a:r>
              <a:rPr lang="en-US" altLang="zh-CN" sz="2800" baseline="-25000" dirty="0">
                <a:solidFill>
                  <a:srgbClr val="FF0000"/>
                </a:solidFill>
                <a:latin typeface="Arial" panose="020B0604020202020204" pitchFamily="34" charset="0"/>
                <a:ea typeface="黑体" panose="02010609060101010101" pitchFamily="49" charset="-122"/>
                <a:cs typeface="Arial" panose="020B0604020202020204" pitchFamily="34" charset="0"/>
              </a:rPr>
              <a:t>2</a:t>
            </a:r>
            <a:r>
              <a:rPr lang="en-US" altLang="zh-CN" sz="2800" baseline="30000" dirty="0">
                <a:solidFill>
                  <a:srgbClr val="FF0000"/>
                </a:solidFill>
                <a:latin typeface="Arial" panose="020B0604020202020204" pitchFamily="34" charset="0"/>
                <a:ea typeface="黑体" panose="02010609060101010101" pitchFamily="49" charset="-122"/>
                <a:cs typeface="Arial" panose="020B0604020202020204" pitchFamily="34" charset="0"/>
              </a:rPr>
              <a:t>2-</a:t>
            </a:r>
            <a:r>
              <a:rPr lang="zh-CN" altLang="en-US" sz="2800" dirty="0">
                <a:latin typeface="Arial" panose="020B0604020202020204" pitchFamily="34" charset="0"/>
                <a:ea typeface="黑体" panose="02010609060101010101" pitchFamily="49" charset="-122"/>
                <a:cs typeface="Arial" panose="020B0604020202020204" pitchFamily="34" charset="0"/>
              </a:rPr>
              <a:t>与双核中心紧密结合</a:t>
            </a:r>
          </a:p>
        </p:txBody>
      </p:sp>
    </p:spTree>
    <p:extLst>
      <p:ext uri="{BB962C8B-B14F-4D97-AF65-F5344CB8AC3E}">
        <p14:creationId xmlns:p14="http://schemas.microsoft.com/office/powerpoint/2010/main" val="3551174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17500" y="804863"/>
            <a:ext cx="8637588" cy="823912"/>
          </a:xfrm>
        </p:spPr>
        <p:txBody>
          <a:bodyPr/>
          <a:lstStyle/>
          <a:p>
            <a:pPr eaLnBrk="1" hangingPunct="1"/>
            <a:r>
              <a:rPr lang="zh-CN" altLang="en-US" dirty="0">
                <a:latin typeface="黑体" pitchFamily="2" charset="-122"/>
                <a:ea typeface="黑体" pitchFamily="2" charset="-122"/>
              </a:rPr>
              <a:t>三、呼吸链的类型</a:t>
            </a:r>
          </a:p>
        </p:txBody>
      </p:sp>
      <p:sp>
        <p:nvSpPr>
          <p:cNvPr id="52228" name="灯片编号占位符 3"/>
          <p:cNvSpPr>
            <a:spLocks noGrp="1"/>
          </p:cNvSpPr>
          <p:nvPr>
            <p:ph type="sldNum" sz="quarter" idx="12"/>
          </p:nvPr>
        </p:nvSpPr>
        <p:spPr>
          <a:noFill/>
        </p:spPr>
        <p:txBody>
          <a:bodyPr/>
          <a:lstStyle/>
          <a:p>
            <a:fld id="{F74819AF-A5C6-41A9-9536-D4B33BB3A408}" type="slidenum">
              <a:rPr lang="en-US" altLang="zh-CN" smtClean="0">
                <a:ea typeface="宋体" charset="-122"/>
              </a:rPr>
              <a:pPr/>
              <a:t>32</a:t>
            </a:fld>
            <a:endParaRPr lang="en-US" altLang="zh-CN">
              <a:ea typeface="宋体" charset="-122"/>
            </a:endParaRPr>
          </a:p>
        </p:txBody>
      </p:sp>
      <p:sp>
        <p:nvSpPr>
          <p:cNvPr id="5" name="Rectangle 2">
            <a:extLst>
              <a:ext uri="{FF2B5EF4-FFF2-40B4-BE49-F238E27FC236}">
                <a16:creationId xmlns:a16="http://schemas.microsoft.com/office/drawing/2014/main" id="{6C840B28-6315-49DE-A3AF-86FC1AF905E0}"/>
              </a:ext>
            </a:extLst>
          </p:cNvPr>
          <p:cNvSpPr>
            <a:spLocks noChangeArrowheads="1"/>
          </p:cNvSpPr>
          <p:nvPr/>
        </p:nvSpPr>
        <p:spPr bwMode="auto">
          <a:xfrm>
            <a:off x="755576" y="2132856"/>
            <a:ext cx="7848600" cy="3889375"/>
          </a:xfrm>
          <a:prstGeom prst="rect">
            <a:avLst/>
          </a:prstGeom>
          <a:noFill/>
          <a:ln w="9525">
            <a:noFill/>
            <a:miter lim="800000"/>
            <a:headEnd/>
            <a:tailEnd/>
          </a:ln>
        </p:spPr>
        <p:txBody>
          <a:bodyPr>
            <a:spAutoFit/>
          </a:bodyPr>
          <a:lstStyle/>
          <a:p>
            <a:pPr>
              <a:spcBef>
                <a:spcPct val="50000"/>
              </a:spcBef>
            </a:pPr>
            <a:r>
              <a:rPr lang="en-US" altLang="zh-CN" sz="3200" dirty="0">
                <a:solidFill>
                  <a:schemeClr val="tx2"/>
                </a:solidFill>
                <a:latin typeface="Arial" charset="0"/>
                <a:ea typeface="黑体" pitchFamily="2" charset="-122"/>
                <a:cs typeface="Arial" charset="0"/>
              </a:rPr>
              <a:t>1. NADH</a:t>
            </a:r>
            <a:r>
              <a:rPr lang="zh-CN" altLang="en-US" sz="3200" dirty="0">
                <a:solidFill>
                  <a:schemeClr val="tx2"/>
                </a:solidFill>
                <a:latin typeface="Arial" charset="0"/>
                <a:ea typeface="黑体" pitchFamily="2" charset="-122"/>
                <a:cs typeface="Arial" charset="0"/>
              </a:rPr>
              <a:t>呼吸链</a:t>
            </a:r>
          </a:p>
          <a:p>
            <a:pPr marL="357188" lvl="1">
              <a:lnSpc>
                <a:spcPct val="130000"/>
              </a:lnSpc>
              <a:spcBef>
                <a:spcPct val="50000"/>
              </a:spcBef>
            </a:pPr>
            <a:r>
              <a:rPr lang="en-US" altLang="zh-CN" sz="2800" dirty="0">
                <a:latin typeface="Arial" charset="0"/>
                <a:ea typeface="黑体" pitchFamily="2" charset="-122"/>
                <a:cs typeface="Arial" charset="0"/>
              </a:rPr>
              <a:t>   NADH →</a:t>
            </a:r>
            <a:r>
              <a:rPr lang="zh-CN" altLang="en-US" sz="2800" dirty="0">
                <a:latin typeface="Arial" charset="0"/>
                <a:ea typeface="黑体" pitchFamily="2" charset="-122"/>
                <a:cs typeface="Arial" charset="0"/>
              </a:rPr>
              <a:t>复合体</a:t>
            </a:r>
            <a:r>
              <a:rPr lang="en-US" altLang="zh-CN" sz="2800" dirty="0" err="1">
                <a:latin typeface="Arial" charset="0"/>
                <a:ea typeface="黑体" pitchFamily="2" charset="-122"/>
                <a:cs typeface="Arial" charset="0"/>
              </a:rPr>
              <a:t>Ⅰ→Q</a:t>
            </a:r>
            <a:r>
              <a:rPr lang="en-US" altLang="zh-CN" sz="2800" dirty="0">
                <a:latin typeface="Arial" charset="0"/>
                <a:ea typeface="黑体" pitchFamily="2" charset="-122"/>
                <a:cs typeface="Arial" charset="0"/>
              </a:rPr>
              <a:t> →</a:t>
            </a:r>
            <a:r>
              <a:rPr lang="zh-CN" altLang="en-US" sz="2800" dirty="0">
                <a:latin typeface="Arial" charset="0"/>
                <a:ea typeface="黑体" pitchFamily="2" charset="-122"/>
                <a:cs typeface="Arial" charset="0"/>
              </a:rPr>
              <a:t>复合体</a:t>
            </a:r>
            <a:r>
              <a:rPr lang="en-US" altLang="zh-CN" sz="2800" dirty="0" err="1">
                <a:latin typeface="Arial" charset="0"/>
                <a:ea typeface="黑体" pitchFamily="2" charset="-122"/>
                <a:cs typeface="Arial" charset="0"/>
              </a:rPr>
              <a:t>Ⅲ→Cyt</a:t>
            </a:r>
            <a:r>
              <a:rPr lang="en-US" altLang="zh-CN" sz="2800" dirty="0">
                <a:latin typeface="Arial" charset="0"/>
                <a:ea typeface="黑体" pitchFamily="2" charset="-122"/>
                <a:cs typeface="Arial" charset="0"/>
              </a:rPr>
              <a:t> c →</a:t>
            </a:r>
            <a:r>
              <a:rPr lang="zh-CN" altLang="en-US" sz="2800" dirty="0">
                <a:latin typeface="Arial" charset="0"/>
                <a:ea typeface="黑体" pitchFamily="2" charset="-122"/>
                <a:cs typeface="Arial" charset="0"/>
              </a:rPr>
              <a:t>复合体</a:t>
            </a:r>
            <a:r>
              <a:rPr lang="en-US" altLang="zh-CN" sz="2800" dirty="0">
                <a:latin typeface="Arial" charset="0"/>
                <a:ea typeface="黑体" pitchFamily="2" charset="-122"/>
                <a:cs typeface="Arial" charset="0"/>
              </a:rPr>
              <a:t>Ⅳ→O</a:t>
            </a:r>
            <a:r>
              <a:rPr lang="en-US" altLang="zh-CN" sz="2800" baseline="-25000" dirty="0">
                <a:latin typeface="Arial" charset="0"/>
                <a:ea typeface="黑体" pitchFamily="2" charset="-122"/>
                <a:cs typeface="Arial" charset="0"/>
              </a:rPr>
              <a:t>2</a:t>
            </a:r>
          </a:p>
          <a:p>
            <a:pPr>
              <a:spcBef>
                <a:spcPct val="50000"/>
              </a:spcBef>
            </a:pPr>
            <a:r>
              <a:rPr lang="en-US" altLang="zh-CN" sz="3200" dirty="0">
                <a:solidFill>
                  <a:schemeClr val="tx2"/>
                </a:solidFill>
                <a:latin typeface="Arial" charset="0"/>
                <a:ea typeface="黑体" pitchFamily="2" charset="-122"/>
                <a:cs typeface="Arial" charset="0"/>
              </a:rPr>
              <a:t>2. FADH</a:t>
            </a:r>
            <a:r>
              <a:rPr lang="en-US" altLang="zh-CN" sz="3200" baseline="-25000" dirty="0">
                <a:solidFill>
                  <a:schemeClr val="tx2"/>
                </a:solidFill>
                <a:latin typeface="Arial" charset="0"/>
                <a:ea typeface="黑体" pitchFamily="2" charset="-122"/>
                <a:cs typeface="Arial" charset="0"/>
              </a:rPr>
              <a:t>2</a:t>
            </a:r>
            <a:r>
              <a:rPr lang="zh-CN" altLang="en-US" sz="3200" dirty="0">
                <a:solidFill>
                  <a:schemeClr val="tx2"/>
                </a:solidFill>
                <a:latin typeface="Arial" charset="0"/>
                <a:ea typeface="黑体" pitchFamily="2" charset="-122"/>
                <a:cs typeface="Arial" charset="0"/>
              </a:rPr>
              <a:t>呼吸链（琥珀酸氧化呼吸链）</a:t>
            </a:r>
          </a:p>
          <a:p>
            <a:pPr>
              <a:spcBef>
                <a:spcPts val="2400"/>
              </a:spcBef>
            </a:pPr>
            <a:r>
              <a:rPr lang="zh-CN" altLang="en-US" sz="3200" dirty="0">
                <a:solidFill>
                  <a:schemeClr val="folHlink"/>
                </a:solidFill>
                <a:latin typeface="Arial" charset="0"/>
                <a:ea typeface="黑体" pitchFamily="2" charset="-122"/>
                <a:cs typeface="Arial" charset="0"/>
              </a:rPr>
              <a:t>     </a:t>
            </a:r>
            <a:r>
              <a:rPr lang="zh-CN" altLang="en-US" sz="2800" dirty="0">
                <a:latin typeface="Arial" charset="0"/>
                <a:ea typeface="黑体" pitchFamily="2" charset="-122"/>
                <a:cs typeface="Arial" charset="0"/>
              </a:rPr>
              <a:t>琥珀酸 →复合体</a:t>
            </a:r>
            <a:r>
              <a:rPr lang="en-US" altLang="zh-CN" sz="2800" dirty="0">
                <a:latin typeface="Arial" charset="0"/>
                <a:ea typeface="黑体" pitchFamily="2" charset="-122"/>
                <a:cs typeface="Arial" charset="0"/>
              </a:rPr>
              <a:t>Ⅱ →Q →</a:t>
            </a:r>
            <a:r>
              <a:rPr lang="zh-CN" altLang="en-US" sz="2800" dirty="0">
                <a:latin typeface="Arial" charset="0"/>
                <a:ea typeface="黑体" pitchFamily="2" charset="-122"/>
                <a:cs typeface="Arial" charset="0"/>
              </a:rPr>
              <a:t>复合体</a:t>
            </a:r>
            <a:r>
              <a:rPr lang="en-US" altLang="zh-CN" sz="2800" dirty="0" err="1">
                <a:latin typeface="Arial" charset="0"/>
                <a:ea typeface="黑体" pitchFamily="2" charset="-122"/>
                <a:cs typeface="Arial" charset="0"/>
              </a:rPr>
              <a:t>Ⅲ→Cyt</a:t>
            </a:r>
            <a:r>
              <a:rPr lang="en-US" altLang="zh-CN" sz="2800" dirty="0">
                <a:latin typeface="Arial" charset="0"/>
                <a:ea typeface="黑体" pitchFamily="2" charset="-122"/>
                <a:cs typeface="Arial" charset="0"/>
              </a:rPr>
              <a:t> c →</a:t>
            </a:r>
            <a:r>
              <a:rPr lang="zh-CN" altLang="en-US" sz="2800" dirty="0">
                <a:latin typeface="Arial" charset="0"/>
                <a:ea typeface="黑体" pitchFamily="2" charset="-122"/>
                <a:cs typeface="Arial" charset="0"/>
              </a:rPr>
              <a:t>复合体</a:t>
            </a:r>
            <a:r>
              <a:rPr lang="en-US" altLang="zh-CN" sz="2800" dirty="0">
                <a:latin typeface="Arial" charset="0"/>
                <a:ea typeface="黑体" pitchFamily="2" charset="-122"/>
                <a:cs typeface="Arial" charset="0"/>
              </a:rPr>
              <a:t>Ⅳ→O</a:t>
            </a:r>
            <a:r>
              <a:rPr lang="en-US" altLang="zh-CN" sz="2800" baseline="-25000" dirty="0">
                <a:latin typeface="Arial" charset="0"/>
                <a:ea typeface="黑体" pitchFamily="2" charset="-122"/>
                <a:cs typeface="Arial" charset="0"/>
              </a:rPr>
              <a:t>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1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500"/>
                                        <p:tgtEl>
                                          <p:spTgt spid="5">
                                            <p:txEl>
                                              <p:pRg st="2" end="2"/>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55576" y="948904"/>
            <a:ext cx="6702772" cy="823912"/>
          </a:xfrm>
          <a:solidFill>
            <a:schemeClr val="bg1"/>
          </a:solidFill>
        </p:spPr>
        <p:txBody>
          <a:bodyPr/>
          <a:lstStyle/>
          <a:p>
            <a:pPr marL="571500" indent="-571500" algn="l" eaLnBrk="1" hangingPunct="1">
              <a:buClr>
                <a:srgbClr val="FF0000"/>
              </a:buClr>
              <a:buFont typeface="Wingdings" panose="05000000000000000000" pitchFamily="2" charset="2"/>
              <a:buChar char="Ø"/>
            </a:pPr>
            <a:r>
              <a:rPr lang="zh-CN" altLang="en-US" dirty="0">
                <a:latin typeface="黑体" pitchFamily="2" charset="-122"/>
                <a:ea typeface="黑体" pitchFamily="2" charset="-122"/>
              </a:rPr>
              <a:t>呼吸链的各组分的排列顺序</a:t>
            </a:r>
          </a:p>
        </p:txBody>
      </p:sp>
      <p:sp>
        <p:nvSpPr>
          <p:cNvPr id="52227" name="Text Box 29"/>
          <p:cNvSpPr txBox="1">
            <a:spLocks noChangeArrowheads="1"/>
          </p:cNvSpPr>
          <p:nvPr/>
        </p:nvSpPr>
        <p:spPr bwMode="auto">
          <a:xfrm>
            <a:off x="900113" y="1977107"/>
            <a:ext cx="7775575" cy="3540125"/>
          </a:xfrm>
          <a:prstGeom prst="rect">
            <a:avLst/>
          </a:prstGeom>
          <a:noFill/>
          <a:ln w="9525">
            <a:noFill/>
            <a:miter lim="800000"/>
            <a:headEnd/>
            <a:tailEnd/>
          </a:ln>
        </p:spPr>
        <p:txBody>
          <a:bodyPr>
            <a:spAutoFit/>
          </a:bodyPr>
          <a:lstStyle/>
          <a:p>
            <a:pPr>
              <a:spcBef>
                <a:spcPct val="50000"/>
              </a:spcBef>
            </a:pPr>
            <a:r>
              <a:rPr lang="en-US" altLang="zh-CN" sz="3200" dirty="0">
                <a:latin typeface="Times New Roman" pitchFamily="18" charset="0"/>
                <a:ea typeface="黑体" pitchFamily="2" charset="-122"/>
                <a:cs typeface="Times New Roman" pitchFamily="18" charset="0"/>
              </a:rPr>
              <a:t>    </a:t>
            </a:r>
            <a:r>
              <a:rPr lang="zh-CN" altLang="en-US" sz="3200" dirty="0">
                <a:latin typeface="Times New Roman" pitchFamily="18" charset="0"/>
                <a:ea typeface="黑体" pitchFamily="2" charset="-122"/>
                <a:cs typeface="Times New Roman" pitchFamily="18" charset="0"/>
              </a:rPr>
              <a:t>由以下实验确定</a:t>
            </a:r>
          </a:p>
          <a:p>
            <a:pPr>
              <a:spcBef>
                <a:spcPct val="50000"/>
              </a:spcBef>
            </a:pPr>
            <a:r>
              <a:rPr lang="zh-CN" altLang="en-US" sz="3200" dirty="0">
                <a:latin typeface="Times New Roman" pitchFamily="18" charset="0"/>
                <a:ea typeface="黑体" pitchFamily="2" charset="-122"/>
                <a:cs typeface="Times New Roman" pitchFamily="18" charset="0"/>
              </a:rPr>
              <a:t>          ① 标准氧化还原电位 （由低到高）  </a:t>
            </a:r>
          </a:p>
          <a:p>
            <a:pPr>
              <a:spcBef>
                <a:spcPct val="50000"/>
              </a:spcBef>
            </a:pPr>
            <a:r>
              <a:rPr lang="zh-CN" altLang="en-US" sz="3200" dirty="0">
                <a:latin typeface="Times New Roman" pitchFamily="18" charset="0"/>
                <a:ea typeface="黑体" pitchFamily="2" charset="-122"/>
                <a:cs typeface="Times New Roman" pitchFamily="18" charset="0"/>
              </a:rPr>
              <a:t>          ②特异抑制剂阻断</a:t>
            </a:r>
          </a:p>
          <a:p>
            <a:pPr>
              <a:spcBef>
                <a:spcPct val="50000"/>
              </a:spcBef>
            </a:pPr>
            <a:r>
              <a:rPr lang="zh-CN" altLang="en-US" sz="3200" dirty="0">
                <a:latin typeface="Times New Roman" pitchFamily="18" charset="0"/>
                <a:ea typeface="黑体" pitchFamily="2" charset="-122"/>
                <a:cs typeface="Times New Roman" pitchFamily="18" charset="0"/>
              </a:rPr>
              <a:t>          ③还原状态呼吸链缓慢给氧</a:t>
            </a:r>
          </a:p>
          <a:p>
            <a:pPr>
              <a:spcBef>
                <a:spcPct val="50000"/>
              </a:spcBef>
            </a:pPr>
            <a:r>
              <a:rPr lang="zh-CN" altLang="en-US" sz="3200" dirty="0">
                <a:latin typeface="Times New Roman" pitchFamily="18" charset="0"/>
                <a:ea typeface="黑体" pitchFamily="2" charset="-122"/>
                <a:cs typeface="Times New Roman" pitchFamily="18" charset="0"/>
              </a:rPr>
              <a:t>          ④拆开和重组</a:t>
            </a:r>
            <a:endParaRPr lang="zh-CN" altLang="en-US" sz="3200" baseline="-25000" dirty="0">
              <a:latin typeface="Times New Roman" pitchFamily="18" charset="0"/>
              <a:ea typeface="黑体" pitchFamily="2" charset="-122"/>
              <a:cs typeface="Times New Roman" pitchFamily="18" charset="0"/>
            </a:endParaRPr>
          </a:p>
        </p:txBody>
      </p:sp>
      <p:sp>
        <p:nvSpPr>
          <p:cNvPr id="52228" name="灯片编号占位符 3"/>
          <p:cNvSpPr>
            <a:spLocks noGrp="1"/>
          </p:cNvSpPr>
          <p:nvPr>
            <p:ph type="sldNum" sz="quarter" idx="12"/>
          </p:nvPr>
        </p:nvSpPr>
        <p:spPr>
          <a:noFill/>
        </p:spPr>
        <p:txBody>
          <a:bodyPr/>
          <a:lstStyle/>
          <a:p>
            <a:fld id="{F74819AF-A5C6-41A9-9536-D4B33BB3A408}" type="slidenum">
              <a:rPr lang="en-US" altLang="zh-CN" smtClean="0">
                <a:ea typeface="宋体" charset="-122"/>
              </a:rPr>
              <a:pPr/>
              <a:t>33</a:t>
            </a:fld>
            <a:endParaRPr lang="en-US" altLang="zh-CN">
              <a:ea typeface="宋体" charset="-122"/>
            </a:endParaRPr>
          </a:p>
        </p:txBody>
      </p:sp>
    </p:spTree>
    <p:extLst>
      <p:ext uri="{BB962C8B-B14F-4D97-AF65-F5344CB8AC3E}">
        <p14:creationId xmlns:p14="http://schemas.microsoft.com/office/powerpoint/2010/main" val="862847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755576" y="1187450"/>
            <a:ext cx="8027987" cy="585788"/>
          </a:xfrm>
          <a:prstGeom prst="rect">
            <a:avLst/>
          </a:prstGeom>
          <a:solidFill>
            <a:schemeClr val="bg1"/>
          </a:solidFill>
          <a:ln w="9525">
            <a:noFill/>
            <a:miter lim="800000"/>
            <a:headEnd/>
            <a:tailEnd/>
          </a:ln>
        </p:spPr>
        <p:txBody>
          <a:bodyPr anchor="ctr">
            <a:spAutoFit/>
          </a:bodyPr>
          <a:lstStyle/>
          <a:p>
            <a:pPr algn="ctr"/>
            <a:r>
              <a:rPr lang="zh-CN" altLang="en-US" sz="3200" dirty="0">
                <a:solidFill>
                  <a:schemeClr val="tx2"/>
                </a:solidFill>
                <a:latin typeface="Times New Roman" pitchFamily="18" charset="0"/>
                <a:ea typeface="黑体" pitchFamily="2" charset="-122"/>
              </a:rPr>
              <a:t>呼吸链中各氧化还原对的标准氧化还原电位</a:t>
            </a:r>
          </a:p>
        </p:txBody>
      </p:sp>
      <p:graphicFrame>
        <p:nvGraphicFramePr>
          <p:cNvPr id="162862" name="Group 46"/>
          <p:cNvGraphicFramePr>
            <a:graphicFrameLocks noGrp="1"/>
          </p:cNvGraphicFramePr>
          <p:nvPr>
            <p:extLst>
              <p:ext uri="{D42A27DB-BD31-4B8C-83A1-F6EECF244321}">
                <p14:modId xmlns:p14="http://schemas.microsoft.com/office/powerpoint/2010/main" val="956476025"/>
              </p:ext>
            </p:extLst>
          </p:nvPr>
        </p:nvGraphicFramePr>
        <p:xfrm>
          <a:off x="250825" y="2068513"/>
          <a:ext cx="8640763" cy="3313814"/>
        </p:xfrm>
        <a:graphic>
          <a:graphicData uri="http://schemas.openxmlformats.org/drawingml/2006/table">
            <a:tbl>
              <a:tblPr/>
              <a:tblGrid>
                <a:gridCol w="3028950">
                  <a:extLst>
                    <a:ext uri="{9D8B030D-6E8A-4147-A177-3AD203B41FA5}">
                      <a16:colId xmlns:a16="http://schemas.microsoft.com/office/drawing/2014/main" val="20000"/>
                    </a:ext>
                  </a:extLst>
                </a:gridCol>
                <a:gridCol w="1651000">
                  <a:extLst>
                    <a:ext uri="{9D8B030D-6E8A-4147-A177-3AD203B41FA5}">
                      <a16:colId xmlns:a16="http://schemas.microsoft.com/office/drawing/2014/main" val="20001"/>
                    </a:ext>
                  </a:extLst>
                </a:gridCol>
                <a:gridCol w="2808288">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tblGrid>
              <a:tr h="576263">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zh-CN" altLang="en-US" sz="2600" b="0" i="0" u="none" strike="noStrike" kern="1200" cap="none" normalizeH="0" baseline="0" dirty="0">
                          <a:ln>
                            <a:noFill/>
                          </a:ln>
                          <a:solidFill>
                            <a:schemeClr val="tx1"/>
                          </a:solidFill>
                          <a:effectLst/>
                          <a:latin typeface="黑体" pitchFamily="49" charset="-122"/>
                          <a:ea typeface="黑体" pitchFamily="49" charset="-122"/>
                          <a:cs typeface="Times New Roman" pitchFamily="18" charset="0"/>
                        </a:rPr>
                        <a:t>氧化还原对</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E</a:t>
                      </a:r>
                      <a:r>
                        <a:rPr kumimoji="1" lang="en-US" altLang="zh-CN" sz="2600" b="1" i="0" u="none" strike="noStrike" cap="none" normalizeH="0" baseline="30000" dirty="0">
                          <a:ln>
                            <a:noFill/>
                          </a:ln>
                          <a:solidFill>
                            <a:schemeClr val="tx1"/>
                          </a:solidFill>
                          <a:effectLst/>
                          <a:latin typeface="Times New Roman" pitchFamily="18" charset="0"/>
                          <a:ea typeface="华文楷体" pitchFamily="2" charset="-122"/>
                          <a:cs typeface="Times New Roman" pitchFamily="18" charset="0"/>
                        </a:rPr>
                        <a:t>0`</a:t>
                      </a: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(V)</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zh-CN" altLang="en-US" sz="2600" b="0" i="0" u="none" strike="noStrike" cap="none" normalizeH="0" baseline="0" dirty="0">
                          <a:ln>
                            <a:noFill/>
                          </a:ln>
                          <a:solidFill>
                            <a:schemeClr val="tx1"/>
                          </a:solidFill>
                          <a:effectLst/>
                          <a:latin typeface="黑体" pitchFamily="49" charset="-122"/>
                          <a:ea typeface="黑体" pitchFamily="49" charset="-122"/>
                          <a:cs typeface="Times New Roman" pitchFamily="18" charset="0"/>
                        </a:rPr>
                        <a:t>氧化还原对</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E</a:t>
                      </a:r>
                      <a:r>
                        <a:rPr kumimoji="1" lang="en-US" altLang="zh-CN" sz="2600" b="1" i="0" u="none" strike="noStrike" cap="none" normalizeH="0" baseline="30000" dirty="0">
                          <a:ln>
                            <a:noFill/>
                          </a:ln>
                          <a:solidFill>
                            <a:schemeClr val="tx1"/>
                          </a:solidFill>
                          <a:effectLst/>
                          <a:latin typeface="Times New Roman" pitchFamily="18" charset="0"/>
                          <a:ea typeface="华文楷体" pitchFamily="2" charset="-122"/>
                          <a:cs typeface="Times New Roman" pitchFamily="18" charset="0"/>
                        </a:rPr>
                        <a:t>0`</a:t>
                      </a: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(V)</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alpha val="50000"/>
                      </a:srgbClr>
                    </a:solidFill>
                  </a:tcPr>
                </a:tc>
                <a:extLst>
                  <a:ext uri="{0D108BD9-81ED-4DB2-BD59-A6C34878D82A}">
                    <a16:rowId xmlns:a16="http://schemas.microsoft.com/office/drawing/2014/main" val="10000"/>
                  </a:ext>
                </a:extLst>
              </a:tr>
              <a:tr h="576263">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rPr>
                        <a:t>NAD</a:t>
                      </a:r>
                      <a:r>
                        <a:rPr kumimoji="1" lang="en-US" altLang="zh-CN" sz="2600" b="1" i="0" u="none" strike="noStrike" cap="none" normalizeH="0" baseline="30000">
                          <a:ln>
                            <a:noFill/>
                          </a:ln>
                          <a:solidFill>
                            <a:schemeClr val="tx1"/>
                          </a:solidFill>
                          <a:effectLst/>
                          <a:latin typeface="Times New Roman" pitchFamily="18" charset="0"/>
                          <a:ea typeface="华文楷体" pitchFamily="2" charset="-122"/>
                          <a:cs typeface="Times New Roman" pitchFamily="18" charset="0"/>
                        </a:rPr>
                        <a:t>+</a:t>
                      </a:r>
                      <a:r>
                        <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rPr>
                        <a:t> /NADN+H</a:t>
                      </a:r>
                      <a:r>
                        <a:rPr kumimoji="1" lang="en-US" altLang="zh-CN" sz="2600" b="1" i="0" u="none" strike="noStrike" cap="none" normalizeH="0" baseline="30000">
                          <a:ln>
                            <a:noFill/>
                          </a:ln>
                          <a:solidFill>
                            <a:schemeClr val="tx1"/>
                          </a:solidFill>
                          <a:effectLst/>
                          <a:latin typeface="Times New Roman" pitchFamily="18" charset="0"/>
                          <a:ea typeface="华文楷体" pitchFamily="2" charset="-122"/>
                          <a:cs typeface="Times New Roman" pitchFamily="18" charset="0"/>
                        </a:rPr>
                        <a:t>+</a:t>
                      </a:r>
                      <a:endPar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FF">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-0.32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FFFF">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dirty="0" err="1">
                          <a:ln>
                            <a:noFill/>
                          </a:ln>
                          <a:solidFill>
                            <a:schemeClr val="tx1"/>
                          </a:solidFill>
                          <a:effectLst/>
                          <a:latin typeface="Times New Roman" pitchFamily="18" charset="0"/>
                          <a:ea typeface="华文楷体" pitchFamily="2" charset="-122"/>
                          <a:cs typeface="Times New Roman" pitchFamily="18" charset="0"/>
                        </a:rPr>
                        <a:t>Cyt</a:t>
                      </a: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 c</a:t>
                      </a:r>
                      <a:r>
                        <a:rPr kumimoji="1" lang="en-US" altLang="zh-CN" sz="2600" b="1" i="0" u="none" strike="noStrike" cap="none" normalizeH="0" baseline="-25000" dirty="0">
                          <a:ln>
                            <a:noFill/>
                          </a:ln>
                          <a:solidFill>
                            <a:schemeClr val="tx1"/>
                          </a:solidFill>
                          <a:effectLst/>
                          <a:latin typeface="Times New Roman" pitchFamily="18" charset="0"/>
                          <a:ea typeface="华文楷体" pitchFamily="2" charset="-122"/>
                          <a:cs typeface="Times New Roman" pitchFamily="18" charset="0"/>
                        </a:rPr>
                        <a:t>1</a:t>
                      </a: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 Fe</a:t>
                      </a:r>
                      <a:r>
                        <a:rPr kumimoji="1" lang="en-US" altLang="zh-CN" sz="2600" b="1" i="0" u="none" strike="noStrike" cap="none" normalizeH="0" baseline="30000" dirty="0">
                          <a:ln>
                            <a:noFill/>
                          </a:ln>
                          <a:solidFill>
                            <a:schemeClr val="tx1"/>
                          </a:solidFill>
                          <a:effectLst/>
                          <a:latin typeface="Times New Roman" pitchFamily="18" charset="0"/>
                          <a:ea typeface="华文楷体" pitchFamily="2" charset="-122"/>
                          <a:cs typeface="Times New Roman" pitchFamily="18" charset="0"/>
                        </a:rPr>
                        <a:t>3+ </a:t>
                      </a: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/Fe</a:t>
                      </a:r>
                      <a:r>
                        <a:rPr kumimoji="1" lang="en-US" altLang="zh-CN" sz="2600" b="1" i="0" u="none" strike="noStrike" cap="none" normalizeH="0" baseline="30000" dirty="0">
                          <a:ln>
                            <a:noFill/>
                          </a:ln>
                          <a:solidFill>
                            <a:schemeClr val="tx1"/>
                          </a:solidFill>
                          <a:effectLst/>
                          <a:latin typeface="Times New Roman" pitchFamily="18" charset="0"/>
                          <a:ea typeface="华文楷体" pitchFamily="2" charset="-122"/>
                          <a:cs typeface="Times New Roman" pitchFamily="18" charset="0"/>
                        </a:rPr>
                        <a:t>2+</a:t>
                      </a:r>
                      <a:endPar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FF">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rPr>
                        <a:t>0.22</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FFFF">
                        <a:alpha val="50000"/>
                      </a:srgbClr>
                    </a:solidFill>
                  </a:tcPr>
                </a:tc>
                <a:extLst>
                  <a:ext uri="{0D108BD9-81ED-4DB2-BD59-A6C34878D82A}">
                    <a16:rowId xmlns:a16="http://schemas.microsoft.com/office/drawing/2014/main" val="10001"/>
                  </a:ext>
                </a:extLst>
              </a:tr>
              <a:tr h="503238">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rPr>
                        <a:t>FMN /FMNH</a:t>
                      </a:r>
                      <a:r>
                        <a:rPr kumimoji="1" lang="en-US" altLang="zh-CN" sz="2600" b="1" i="0" u="none" strike="noStrike" cap="none" normalizeH="0" baseline="-30000">
                          <a:ln>
                            <a:noFill/>
                          </a:ln>
                          <a:solidFill>
                            <a:schemeClr val="tx1"/>
                          </a:solidFill>
                          <a:effectLst/>
                          <a:latin typeface="Times New Roman" pitchFamily="18" charset="0"/>
                          <a:ea typeface="华文楷体" pitchFamily="2" charset="-122"/>
                          <a:cs typeface="Times New Roman" pitchFamily="18" charset="0"/>
                        </a:rPr>
                        <a:t>2</a:t>
                      </a:r>
                      <a:endPar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FF">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-0.219</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FFFF">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rPr>
                        <a:t>Cyt c Fe</a:t>
                      </a:r>
                      <a:r>
                        <a:rPr kumimoji="1" lang="en-US" altLang="zh-CN" sz="2600" b="1" i="0" u="none" strike="noStrike" cap="none" normalizeH="0" baseline="30000">
                          <a:ln>
                            <a:noFill/>
                          </a:ln>
                          <a:solidFill>
                            <a:schemeClr val="tx1"/>
                          </a:solidFill>
                          <a:effectLst/>
                          <a:latin typeface="Times New Roman" pitchFamily="18" charset="0"/>
                          <a:ea typeface="华文楷体" pitchFamily="2" charset="-122"/>
                          <a:cs typeface="Times New Roman" pitchFamily="18" charset="0"/>
                        </a:rPr>
                        <a:t>3+ </a:t>
                      </a:r>
                      <a:r>
                        <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rPr>
                        <a:t>/Fe</a:t>
                      </a:r>
                      <a:r>
                        <a:rPr kumimoji="1" lang="en-US" altLang="zh-CN" sz="2600" b="1" i="0" u="none" strike="noStrike" cap="none" normalizeH="0" baseline="30000">
                          <a:ln>
                            <a:noFill/>
                          </a:ln>
                          <a:solidFill>
                            <a:schemeClr val="tx1"/>
                          </a:solidFill>
                          <a:effectLst/>
                          <a:latin typeface="Times New Roman" pitchFamily="18" charset="0"/>
                          <a:ea typeface="华文楷体" pitchFamily="2" charset="-122"/>
                          <a:cs typeface="Times New Roman" pitchFamily="18" charset="0"/>
                        </a:rPr>
                        <a:t>2+</a:t>
                      </a:r>
                      <a:endPar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FF">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0.25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FFFF">
                        <a:alpha val="50000"/>
                      </a:srgbClr>
                    </a:solidFill>
                  </a:tcPr>
                </a:tc>
                <a:extLst>
                  <a:ext uri="{0D108BD9-81ED-4DB2-BD59-A6C34878D82A}">
                    <a16:rowId xmlns:a16="http://schemas.microsoft.com/office/drawing/2014/main" val="10002"/>
                  </a:ext>
                </a:extLst>
              </a:tr>
              <a:tr h="515938">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rPr>
                        <a:t>FAD /FADH</a:t>
                      </a:r>
                      <a:r>
                        <a:rPr kumimoji="1" lang="en-US" altLang="zh-CN" sz="2600" b="1" i="0" u="none" strike="noStrike" cap="none" normalizeH="0" baseline="-30000">
                          <a:ln>
                            <a:noFill/>
                          </a:ln>
                          <a:solidFill>
                            <a:schemeClr val="tx1"/>
                          </a:solidFill>
                          <a:effectLst/>
                          <a:latin typeface="Times New Roman" pitchFamily="18" charset="0"/>
                          <a:ea typeface="华文楷体" pitchFamily="2" charset="-122"/>
                          <a:cs typeface="Times New Roman" pitchFamily="18" charset="0"/>
                        </a:rPr>
                        <a:t>2</a:t>
                      </a:r>
                      <a:endPar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FF">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-0.219</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FFFF">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rPr>
                        <a:t>Cyt a Fe</a:t>
                      </a:r>
                      <a:r>
                        <a:rPr kumimoji="1" lang="en-US" altLang="zh-CN" sz="2600" b="1" i="0" u="none" strike="noStrike" cap="none" normalizeH="0" baseline="30000">
                          <a:ln>
                            <a:noFill/>
                          </a:ln>
                          <a:solidFill>
                            <a:schemeClr val="tx1"/>
                          </a:solidFill>
                          <a:effectLst/>
                          <a:latin typeface="Times New Roman" pitchFamily="18" charset="0"/>
                          <a:ea typeface="华文楷体" pitchFamily="2" charset="-122"/>
                          <a:cs typeface="Times New Roman" pitchFamily="18" charset="0"/>
                        </a:rPr>
                        <a:t>3+ </a:t>
                      </a:r>
                      <a:r>
                        <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rPr>
                        <a:t>/Fe</a:t>
                      </a:r>
                      <a:r>
                        <a:rPr kumimoji="1" lang="en-US" altLang="zh-CN" sz="2600" b="1" i="0" u="none" strike="noStrike" cap="none" normalizeH="0" baseline="30000">
                          <a:ln>
                            <a:noFill/>
                          </a:ln>
                          <a:solidFill>
                            <a:schemeClr val="tx1"/>
                          </a:solidFill>
                          <a:effectLst/>
                          <a:latin typeface="Times New Roman" pitchFamily="18" charset="0"/>
                          <a:ea typeface="华文楷体" pitchFamily="2" charset="-122"/>
                          <a:cs typeface="Times New Roman" pitchFamily="18" charset="0"/>
                        </a:rPr>
                        <a:t>2+</a:t>
                      </a:r>
                      <a:endPar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CCFF">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rPr>
                        <a:t>0.29</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FFFF">
                        <a:alpha val="50000"/>
                      </a:srgbClr>
                    </a:solidFill>
                  </a:tcPr>
                </a:tc>
                <a:extLst>
                  <a:ext uri="{0D108BD9-81ED-4DB2-BD59-A6C34878D82A}">
                    <a16:rowId xmlns:a16="http://schemas.microsoft.com/office/drawing/2014/main" val="10003"/>
                  </a:ext>
                </a:extLst>
              </a:tr>
              <a:tr h="504825">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defRPr/>
                      </a:pP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Q /QH</a:t>
                      </a:r>
                      <a:r>
                        <a:rPr kumimoji="1" lang="en-US" altLang="zh-CN" sz="2600" b="1" i="0" u="none" strike="noStrike" cap="none" normalizeH="0" baseline="-30000" dirty="0">
                          <a:ln>
                            <a:noFill/>
                          </a:ln>
                          <a:solidFill>
                            <a:schemeClr val="tx1"/>
                          </a:solidFill>
                          <a:effectLst/>
                          <a:latin typeface="Times New Roman" pitchFamily="18" charset="0"/>
                          <a:ea typeface="华文楷体" pitchFamily="2" charset="-122"/>
                          <a:cs typeface="Times New Roman" pitchFamily="18" charset="0"/>
                        </a:rPr>
                        <a:t>2</a:t>
                      </a:r>
                      <a:endPar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CCFF">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0.06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66FFFF">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dirty="0" err="1">
                          <a:ln>
                            <a:noFill/>
                          </a:ln>
                          <a:solidFill>
                            <a:schemeClr val="tx1"/>
                          </a:solidFill>
                          <a:effectLst/>
                          <a:latin typeface="Times New Roman" pitchFamily="18" charset="0"/>
                          <a:ea typeface="华文楷体" pitchFamily="2" charset="-122"/>
                          <a:cs typeface="Times New Roman" pitchFamily="18" charset="0"/>
                        </a:rPr>
                        <a:t>Cyt</a:t>
                      </a: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 a</a:t>
                      </a:r>
                      <a:r>
                        <a:rPr kumimoji="1" lang="en-US" altLang="zh-CN" sz="2600" b="1" i="0" u="none" strike="noStrike" kern="1200" cap="none" normalizeH="0" baseline="-25000" dirty="0">
                          <a:ln>
                            <a:noFill/>
                          </a:ln>
                          <a:solidFill>
                            <a:schemeClr val="tx1"/>
                          </a:solidFill>
                          <a:effectLst/>
                          <a:latin typeface="Times New Roman" pitchFamily="18" charset="0"/>
                          <a:ea typeface="华文楷体" pitchFamily="2" charset="-122"/>
                          <a:cs typeface="Times New Roman" pitchFamily="18" charset="0"/>
                        </a:rPr>
                        <a:t>3</a:t>
                      </a: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 Fe</a:t>
                      </a:r>
                      <a:r>
                        <a:rPr kumimoji="1" lang="en-US" altLang="zh-CN" sz="2600" b="1" i="0" u="none" strike="noStrike" cap="none" normalizeH="0" baseline="30000" dirty="0">
                          <a:ln>
                            <a:noFill/>
                          </a:ln>
                          <a:solidFill>
                            <a:schemeClr val="tx1"/>
                          </a:solidFill>
                          <a:effectLst/>
                          <a:latin typeface="Times New Roman" pitchFamily="18" charset="0"/>
                          <a:ea typeface="华文楷体" pitchFamily="2" charset="-122"/>
                          <a:cs typeface="Times New Roman" pitchFamily="18" charset="0"/>
                        </a:rPr>
                        <a:t>3+ </a:t>
                      </a: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/Fe</a:t>
                      </a:r>
                      <a:r>
                        <a:rPr kumimoji="1" lang="en-US" altLang="zh-CN" sz="2600" b="1" i="0" u="none" strike="noStrike" cap="none" normalizeH="0" baseline="30000" dirty="0">
                          <a:ln>
                            <a:noFill/>
                          </a:ln>
                          <a:solidFill>
                            <a:schemeClr val="tx1"/>
                          </a:solidFill>
                          <a:effectLst/>
                          <a:latin typeface="Times New Roman" pitchFamily="18" charset="0"/>
                          <a:ea typeface="华文楷体" pitchFamily="2" charset="-122"/>
                          <a:cs typeface="Times New Roman" pitchFamily="18" charset="0"/>
                        </a:rPr>
                        <a:t>2+</a:t>
                      </a:r>
                      <a:endPar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CCFF">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0.35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66FFFF">
                        <a:alpha val="50000"/>
                      </a:srgbClr>
                    </a:solidFill>
                  </a:tcPr>
                </a:tc>
                <a:extLst>
                  <a:ext uri="{0D108BD9-81ED-4DB2-BD59-A6C34878D82A}">
                    <a16:rowId xmlns:a16="http://schemas.microsoft.com/office/drawing/2014/main" val="10004"/>
                  </a:ext>
                </a:extLst>
              </a:tr>
              <a:tr h="420688">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defRPr/>
                      </a:pPr>
                      <a:r>
                        <a:rPr kumimoji="1" lang="en-US" altLang="zh-CN" sz="2600" b="1" i="0" u="none" strike="noStrike" cap="none" normalizeH="0" baseline="0" dirty="0" err="1">
                          <a:ln>
                            <a:noFill/>
                          </a:ln>
                          <a:solidFill>
                            <a:schemeClr val="tx1"/>
                          </a:solidFill>
                          <a:effectLst/>
                          <a:latin typeface="Times New Roman" pitchFamily="18" charset="0"/>
                          <a:ea typeface="华文楷体" pitchFamily="2" charset="-122"/>
                          <a:cs typeface="Times New Roman" pitchFamily="18" charset="0"/>
                        </a:rPr>
                        <a:t>Cyt</a:t>
                      </a: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 </a:t>
                      </a:r>
                      <a:r>
                        <a:rPr kumimoji="1" lang="en-US" altLang="zh-CN" sz="2600" b="1" i="0" u="none" strike="noStrike" cap="none" normalizeH="0" baseline="0" dirty="0" err="1">
                          <a:ln>
                            <a:noFill/>
                          </a:ln>
                          <a:solidFill>
                            <a:schemeClr val="tx1"/>
                          </a:solidFill>
                          <a:effectLst/>
                          <a:latin typeface="Times New Roman" pitchFamily="18" charset="0"/>
                          <a:ea typeface="华文楷体" pitchFamily="2" charset="-122"/>
                          <a:cs typeface="Times New Roman" pitchFamily="18" charset="0"/>
                        </a:rPr>
                        <a:t>b</a:t>
                      </a:r>
                      <a:r>
                        <a:rPr kumimoji="1" lang="en-US" altLang="zh-CN" sz="2600" b="1" i="0" u="none" strike="noStrike" cap="none" normalizeH="0" baseline="-25000" dirty="0" err="1">
                          <a:ln>
                            <a:noFill/>
                          </a:ln>
                          <a:solidFill>
                            <a:schemeClr val="tx1"/>
                          </a:solidFill>
                          <a:effectLst/>
                          <a:latin typeface="Times New Roman" pitchFamily="18" charset="0"/>
                          <a:ea typeface="华文楷体" pitchFamily="2" charset="-122"/>
                          <a:cs typeface="Times New Roman" pitchFamily="18" charset="0"/>
                        </a:rPr>
                        <a:t>L</a:t>
                      </a: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a:t>
                      </a:r>
                      <a:r>
                        <a:rPr kumimoji="1" lang="en-US" altLang="zh-CN" sz="2600" b="1" i="0" u="none" strike="noStrike" cap="none" normalizeH="0" baseline="0" dirty="0" err="1">
                          <a:ln>
                            <a:noFill/>
                          </a:ln>
                          <a:solidFill>
                            <a:schemeClr val="tx1"/>
                          </a:solidFill>
                          <a:effectLst/>
                          <a:latin typeface="Times New Roman" pitchFamily="18" charset="0"/>
                          <a:ea typeface="华文楷体" pitchFamily="2" charset="-122"/>
                          <a:cs typeface="Times New Roman" pitchFamily="18" charset="0"/>
                        </a:rPr>
                        <a:t>b</a:t>
                      </a:r>
                      <a:r>
                        <a:rPr kumimoji="1" lang="en-US" altLang="zh-CN" sz="2600" b="1" i="0" u="none" strike="noStrike" cap="none" normalizeH="0" baseline="-25000" dirty="0" err="1">
                          <a:ln>
                            <a:noFill/>
                          </a:ln>
                          <a:solidFill>
                            <a:schemeClr val="tx1"/>
                          </a:solidFill>
                          <a:effectLst/>
                          <a:latin typeface="Times New Roman" pitchFamily="18" charset="0"/>
                          <a:ea typeface="华文楷体" pitchFamily="2" charset="-122"/>
                          <a:cs typeface="Times New Roman" pitchFamily="18" charset="0"/>
                        </a:rPr>
                        <a:t>H</a:t>
                      </a: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 Fe</a:t>
                      </a:r>
                      <a:r>
                        <a:rPr kumimoji="1" lang="en-US" altLang="zh-CN" sz="2600" b="1" i="0" u="none" strike="noStrike" cap="none" normalizeH="0" baseline="30000" dirty="0">
                          <a:ln>
                            <a:noFill/>
                          </a:ln>
                          <a:solidFill>
                            <a:schemeClr val="tx1"/>
                          </a:solidFill>
                          <a:effectLst/>
                          <a:latin typeface="Times New Roman" pitchFamily="18" charset="0"/>
                          <a:ea typeface="华文楷体" pitchFamily="2" charset="-122"/>
                          <a:cs typeface="Times New Roman" pitchFamily="18" charset="0"/>
                        </a:rPr>
                        <a:t>3+</a:t>
                      </a: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/Fe</a:t>
                      </a:r>
                      <a:r>
                        <a:rPr kumimoji="1" lang="en-US" altLang="zh-CN" sz="2600" b="1" i="0" u="none" strike="noStrike" cap="none" normalizeH="0" baseline="30000" dirty="0">
                          <a:ln>
                            <a:noFill/>
                          </a:ln>
                          <a:solidFill>
                            <a:schemeClr val="tx1"/>
                          </a:solidFill>
                          <a:effectLst/>
                          <a:latin typeface="Times New Roman" pitchFamily="18" charset="0"/>
                          <a:ea typeface="华文楷体" pitchFamily="2" charset="-122"/>
                          <a:cs typeface="Times New Roman" pitchFamily="18" charset="0"/>
                        </a:rPr>
                        <a:t>2+</a:t>
                      </a:r>
                      <a:endPar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FFCCFF">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0.05(0.10)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66FFFF">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rPr>
                        <a:t>1/2O</a:t>
                      </a:r>
                      <a:r>
                        <a:rPr kumimoji="1" lang="en-US" altLang="zh-CN" sz="2600" b="1" i="0" u="none" strike="noStrike" cap="none" normalizeH="0" baseline="-30000">
                          <a:ln>
                            <a:noFill/>
                          </a:ln>
                          <a:solidFill>
                            <a:schemeClr val="tx1"/>
                          </a:solidFill>
                          <a:effectLst/>
                          <a:latin typeface="Times New Roman" pitchFamily="18" charset="0"/>
                          <a:ea typeface="华文楷体" pitchFamily="2" charset="-122"/>
                          <a:cs typeface="Times New Roman" pitchFamily="18" charset="0"/>
                        </a:rPr>
                        <a:t>2</a:t>
                      </a:r>
                      <a:r>
                        <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rPr>
                        <a:t> /H</a:t>
                      </a:r>
                      <a:r>
                        <a:rPr kumimoji="1" lang="en-US" altLang="zh-CN" sz="2600" b="1" i="0" u="none" strike="noStrike" cap="none" normalizeH="0" baseline="-30000">
                          <a:ln>
                            <a:noFill/>
                          </a:ln>
                          <a:solidFill>
                            <a:schemeClr val="tx1"/>
                          </a:solidFill>
                          <a:effectLst/>
                          <a:latin typeface="Times New Roman" pitchFamily="18" charset="0"/>
                          <a:ea typeface="华文楷体" pitchFamily="2" charset="-122"/>
                          <a:cs typeface="Times New Roman" pitchFamily="18" charset="0"/>
                        </a:rPr>
                        <a:t>2</a:t>
                      </a:r>
                      <a:r>
                        <a:rPr kumimoji="1" lang="en-US" altLang="zh-CN" sz="2600" b="1" i="0" u="none" strike="noStrike" cap="none" normalizeH="0" baseline="0">
                          <a:ln>
                            <a:noFill/>
                          </a:ln>
                          <a:solidFill>
                            <a:schemeClr val="tx1"/>
                          </a:solidFill>
                          <a:effectLst/>
                          <a:latin typeface="Times New Roman" pitchFamily="18" charset="0"/>
                          <a:ea typeface="华文楷体" pitchFamily="2" charset="-122"/>
                          <a:cs typeface="Times New Roman" pitchFamily="18" charset="0"/>
                        </a:rPr>
                        <a:t>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FFCCFF">
                        <a:alpha val="50000"/>
                      </a:srgbClr>
                    </a:solidFill>
                  </a:tcPr>
                </a:tc>
                <a:tc>
                  <a:txBody>
                    <a:bodyPr/>
                    <a:lstStyle/>
                    <a:p>
                      <a:pPr marL="0" marR="0" lvl="0" indent="0" algn="ctr" defTabSz="914400" rtl="0" eaLnBrk="1" fontAlgn="base" latinLnBrk="0" hangingPunct="1">
                        <a:lnSpc>
                          <a:spcPct val="125000"/>
                        </a:lnSpc>
                        <a:spcBef>
                          <a:spcPct val="0"/>
                        </a:spcBef>
                        <a:spcAft>
                          <a:spcPct val="0"/>
                        </a:spcAft>
                        <a:buClrTx/>
                        <a:buSzPct val="60000"/>
                        <a:buFontTx/>
                        <a:buNone/>
                        <a:tabLst/>
                      </a:pPr>
                      <a:r>
                        <a:rPr kumimoji="1" lang="en-US" altLang="zh-CN" sz="2600" b="1" i="0" u="none" strike="noStrike" cap="none" normalizeH="0" baseline="0" dirty="0">
                          <a:ln>
                            <a:noFill/>
                          </a:ln>
                          <a:solidFill>
                            <a:schemeClr val="tx1"/>
                          </a:solidFill>
                          <a:effectLst/>
                          <a:latin typeface="Times New Roman" pitchFamily="18" charset="0"/>
                          <a:ea typeface="华文楷体" pitchFamily="2" charset="-122"/>
                          <a:cs typeface="Times New Roman" pitchFamily="18" charset="0"/>
                        </a:rPr>
                        <a:t>0.816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66FFFF">
                        <a:alpha val="50000"/>
                      </a:srgbClr>
                    </a:solidFill>
                  </a:tcPr>
                </a:tc>
                <a:extLst>
                  <a:ext uri="{0D108BD9-81ED-4DB2-BD59-A6C34878D82A}">
                    <a16:rowId xmlns:a16="http://schemas.microsoft.com/office/drawing/2014/main" val="10005"/>
                  </a:ext>
                </a:extLst>
              </a:tr>
            </a:tbl>
          </a:graphicData>
        </a:graphic>
      </p:graphicFrame>
      <p:sp>
        <p:nvSpPr>
          <p:cNvPr id="53288" name="灯片编号占位符 3"/>
          <p:cNvSpPr>
            <a:spLocks noGrp="1"/>
          </p:cNvSpPr>
          <p:nvPr>
            <p:ph type="sldNum" sz="quarter" idx="12"/>
          </p:nvPr>
        </p:nvSpPr>
        <p:spPr>
          <a:noFill/>
        </p:spPr>
        <p:txBody>
          <a:bodyPr/>
          <a:lstStyle/>
          <a:p>
            <a:fld id="{90CB8866-D585-4FE5-8801-44899077818F}" type="slidenum">
              <a:rPr lang="en-US" altLang="zh-CN" smtClean="0">
                <a:ea typeface="宋体" charset="-122"/>
              </a:rPr>
              <a:pPr/>
              <a:t>34</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58825" y="2492375"/>
            <a:ext cx="7773988" cy="1150938"/>
            <a:chOff x="521" y="391"/>
            <a:chExt cx="4897" cy="725"/>
          </a:xfrm>
        </p:grpSpPr>
        <p:grpSp>
          <p:nvGrpSpPr>
            <p:cNvPr id="3" name="Group 3"/>
            <p:cNvGrpSpPr>
              <a:grpSpLocks/>
            </p:cNvGrpSpPr>
            <p:nvPr/>
          </p:nvGrpSpPr>
          <p:grpSpPr bwMode="auto">
            <a:xfrm>
              <a:off x="521" y="391"/>
              <a:ext cx="4897" cy="90"/>
              <a:chOff x="521" y="391"/>
              <a:chExt cx="4897" cy="90"/>
            </a:xfrm>
          </p:grpSpPr>
          <p:grpSp>
            <p:nvGrpSpPr>
              <p:cNvPr id="4" name="Group 4"/>
              <p:cNvGrpSpPr>
                <a:grpSpLocks/>
              </p:cNvGrpSpPr>
              <p:nvPr/>
            </p:nvGrpSpPr>
            <p:grpSpPr bwMode="auto">
              <a:xfrm>
                <a:off x="521" y="391"/>
                <a:ext cx="271" cy="90"/>
                <a:chOff x="567" y="346"/>
                <a:chExt cx="271" cy="90"/>
              </a:xfrm>
            </p:grpSpPr>
            <p:sp>
              <p:nvSpPr>
                <p:cNvPr id="56951" name="Oval 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52" name="Oval 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53" name="Oval 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 name="Group 8"/>
              <p:cNvGrpSpPr>
                <a:grpSpLocks/>
              </p:cNvGrpSpPr>
              <p:nvPr/>
            </p:nvGrpSpPr>
            <p:grpSpPr bwMode="auto">
              <a:xfrm>
                <a:off x="793" y="391"/>
                <a:ext cx="271" cy="90"/>
                <a:chOff x="567" y="346"/>
                <a:chExt cx="271" cy="90"/>
              </a:xfrm>
            </p:grpSpPr>
            <p:sp>
              <p:nvSpPr>
                <p:cNvPr id="56948" name="Oval 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49" name="Oval 1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50" name="Oval 1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6" name="Group 12"/>
              <p:cNvGrpSpPr>
                <a:grpSpLocks/>
              </p:cNvGrpSpPr>
              <p:nvPr/>
            </p:nvGrpSpPr>
            <p:grpSpPr bwMode="auto">
              <a:xfrm>
                <a:off x="1065" y="391"/>
                <a:ext cx="271" cy="90"/>
                <a:chOff x="567" y="346"/>
                <a:chExt cx="271" cy="90"/>
              </a:xfrm>
            </p:grpSpPr>
            <p:sp>
              <p:nvSpPr>
                <p:cNvPr id="56945" name="Oval 1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46" name="Oval 1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47" name="Oval 1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 name="Group 16"/>
              <p:cNvGrpSpPr>
                <a:grpSpLocks/>
              </p:cNvGrpSpPr>
              <p:nvPr/>
            </p:nvGrpSpPr>
            <p:grpSpPr bwMode="auto">
              <a:xfrm>
                <a:off x="1337" y="391"/>
                <a:ext cx="271" cy="90"/>
                <a:chOff x="567" y="346"/>
                <a:chExt cx="271" cy="90"/>
              </a:xfrm>
            </p:grpSpPr>
            <p:sp>
              <p:nvSpPr>
                <p:cNvPr id="56942" name="Oval 1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43" name="Oval 1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44" name="Oval 1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 name="Group 20"/>
              <p:cNvGrpSpPr>
                <a:grpSpLocks/>
              </p:cNvGrpSpPr>
              <p:nvPr/>
            </p:nvGrpSpPr>
            <p:grpSpPr bwMode="auto">
              <a:xfrm>
                <a:off x="1610" y="391"/>
                <a:ext cx="271" cy="90"/>
                <a:chOff x="567" y="346"/>
                <a:chExt cx="271" cy="90"/>
              </a:xfrm>
            </p:grpSpPr>
            <p:sp>
              <p:nvSpPr>
                <p:cNvPr id="56939" name="Oval 2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40" name="Oval 2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41" name="Oval 2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9" name="Group 24"/>
              <p:cNvGrpSpPr>
                <a:grpSpLocks/>
              </p:cNvGrpSpPr>
              <p:nvPr/>
            </p:nvGrpSpPr>
            <p:grpSpPr bwMode="auto">
              <a:xfrm>
                <a:off x="1882" y="391"/>
                <a:ext cx="271" cy="90"/>
                <a:chOff x="567" y="346"/>
                <a:chExt cx="271" cy="90"/>
              </a:xfrm>
            </p:grpSpPr>
            <p:sp>
              <p:nvSpPr>
                <p:cNvPr id="56936" name="Oval 2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37" name="Oval 2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38" name="Oval 2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10" name="Group 28"/>
              <p:cNvGrpSpPr>
                <a:grpSpLocks/>
              </p:cNvGrpSpPr>
              <p:nvPr/>
            </p:nvGrpSpPr>
            <p:grpSpPr bwMode="auto">
              <a:xfrm>
                <a:off x="2154" y="391"/>
                <a:ext cx="271" cy="90"/>
                <a:chOff x="567" y="346"/>
                <a:chExt cx="271" cy="90"/>
              </a:xfrm>
            </p:grpSpPr>
            <p:sp>
              <p:nvSpPr>
                <p:cNvPr id="56933" name="Oval 2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34" name="Oval 3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35" name="Oval 3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11" name="Group 32"/>
              <p:cNvGrpSpPr>
                <a:grpSpLocks/>
              </p:cNvGrpSpPr>
              <p:nvPr/>
            </p:nvGrpSpPr>
            <p:grpSpPr bwMode="auto">
              <a:xfrm>
                <a:off x="2426" y="391"/>
                <a:ext cx="271" cy="90"/>
                <a:chOff x="567" y="346"/>
                <a:chExt cx="271" cy="90"/>
              </a:xfrm>
            </p:grpSpPr>
            <p:sp>
              <p:nvSpPr>
                <p:cNvPr id="56930" name="Oval 3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31" name="Oval 3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32" name="Oval 3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12" name="Group 36"/>
              <p:cNvGrpSpPr>
                <a:grpSpLocks/>
              </p:cNvGrpSpPr>
              <p:nvPr/>
            </p:nvGrpSpPr>
            <p:grpSpPr bwMode="auto">
              <a:xfrm>
                <a:off x="2698" y="391"/>
                <a:ext cx="271" cy="90"/>
                <a:chOff x="567" y="346"/>
                <a:chExt cx="271" cy="90"/>
              </a:xfrm>
            </p:grpSpPr>
            <p:sp>
              <p:nvSpPr>
                <p:cNvPr id="56927" name="Oval 3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28" name="Oval 3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29" name="Oval 3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13" name="Group 40"/>
              <p:cNvGrpSpPr>
                <a:grpSpLocks/>
              </p:cNvGrpSpPr>
              <p:nvPr/>
            </p:nvGrpSpPr>
            <p:grpSpPr bwMode="auto">
              <a:xfrm>
                <a:off x="2970" y="391"/>
                <a:ext cx="271" cy="90"/>
                <a:chOff x="567" y="346"/>
                <a:chExt cx="271" cy="90"/>
              </a:xfrm>
            </p:grpSpPr>
            <p:sp>
              <p:nvSpPr>
                <p:cNvPr id="56924" name="Oval 4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25" name="Oval 4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26" name="Oval 4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14" name="Group 44"/>
              <p:cNvGrpSpPr>
                <a:grpSpLocks/>
              </p:cNvGrpSpPr>
              <p:nvPr/>
            </p:nvGrpSpPr>
            <p:grpSpPr bwMode="auto">
              <a:xfrm>
                <a:off x="3242" y="391"/>
                <a:ext cx="271" cy="90"/>
                <a:chOff x="567" y="346"/>
                <a:chExt cx="271" cy="90"/>
              </a:xfrm>
            </p:grpSpPr>
            <p:sp>
              <p:nvSpPr>
                <p:cNvPr id="56921" name="Oval 4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22" name="Oval 4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23" name="Oval 4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15" name="Group 48"/>
              <p:cNvGrpSpPr>
                <a:grpSpLocks/>
              </p:cNvGrpSpPr>
              <p:nvPr/>
            </p:nvGrpSpPr>
            <p:grpSpPr bwMode="auto">
              <a:xfrm>
                <a:off x="3514" y="391"/>
                <a:ext cx="271" cy="90"/>
                <a:chOff x="567" y="346"/>
                <a:chExt cx="271" cy="90"/>
              </a:xfrm>
            </p:grpSpPr>
            <p:sp>
              <p:nvSpPr>
                <p:cNvPr id="56918" name="Oval 4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19" name="Oval 5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20" name="Oval 5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16" name="Group 52"/>
              <p:cNvGrpSpPr>
                <a:grpSpLocks/>
              </p:cNvGrpSpPr>
              <p:nvPr/>
            </p:nvGrpSpPr>
            <p:grpSpPr bwMode="auto">
              <a:xfrm>
                <a:off x="3787" y="391"/>
                <a:ext cx="271" cy="90"/>
                <a:chOff x="567" y="346"/>
                <a:chExt cx="271" cy="90"/>
              </a:xfrm>
            </p:grpSpPr>
            <p:sp>
              <p:nvSpPr>
                <p:cNvPr id="56915" name="Oval 5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16" name="Oval 5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17" name="Oval 5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17" name="Group 56"/>
              <p:cNvGrpSpPr>
                <a:grpSpLocks/>
              </p:cNvGrpSpPr>
              <p:nvPr/>
            </p:nvGrpSpPr>
            <p:grpSpPr bwMode="auto">
              <a:xfrm>
                <a:off x="4059" y="391"/>
                <a:ext cx="271" cy="90"/>
                <a:chOff x="567" y="346"/>
                <a:chExt cx="271" cy="90"/>
              </a:xfrm>
            </p:grpSpPr>
            <p:sp>
              <p:nvSpPr>
                <p:cNvPr id="56912" name="Oval 5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13" name="Oval 5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14" name="Oval 5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18" name="Group 60"/>
              <p:cNvGrpSpPr>
                <a:grpSpLocks/>
              </p:cNvGrpSpPr>
              <p:nvPr/>
            </p:nvGrpSpPr>
            <p:grpSpPr bwMode="auto">
              <a:xfrm>
                <a:off x="4331" y="391"/>
                <a:ext cx="271" cy="90"/>
                <a:chOff x="567" y="346"/>
                <a:chExt cx="271" cy="90"/>
              </a:xfrm>
            </p:grpSpPr>
            <p:sp>
              <p:nvSpPr>
                <p:cNvPr id="56909" name="Oval 6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10" name="Oval 6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11" name="Oval 6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19" name="Group 64"/>
              <p:cNvGrpSpPr>
                <a:grpSpLocks/>
              </p:cNvGrpSpPr>
              <p:nvPr/>
            </p:nvGrpSpPr>
            <p:grpSpPr bwMode="auto">
              <a:xfrm>
                <a:off x="4603" y="391"/>
                <a:ext cx="271" cy="90"/>
                <a:chOff x="567" y="346"/>
                <a:chExt cx="271" cy="90"/>
              </a:xfrm>
            </p:grpSpPr>
            <p:sp>
              <p:nvSpPr>
                <p:cNvPr id="56906" name="Oval 6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07" name="Oval 6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08" name="Oval 6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20" name="Group 68"/>
              <p:cNvGrpSpPr>
                <a:grpSpLocks/>
              </p:cNvGrpSpPr>
              <p:nvPr/>
            </p:nvGrpSpPr>
            <p:grpSpPr bwMode="auto">
              <a:xfrm>
                <a:off x="4875" y="391"/>
                <a:ext cx="543" cy="90"/>
                <a:chOff x="4945" y="346"/>
                <a:chExt cx="543" cy="90"/>
              </a:xfrm>
            </p:grpSpPr>
            <p:grpSp>
              <p:nvGrpSpPr>
                <p:cNvPr id="21" name="Group 69"/>
                <p:cNvGrpSpPr>
                  <a:grpSpLocks/>
                </p:cNvGrpSpPr>
                <p:nvPr/>
              </p:nvGrpSpPr>
              <p:grpSpPr bwMode="auto">
                <a:xfrm>
                  <a:off x="4945" y="346"/>
                  <a:ext cx="271" cy="90"/>
                  <a:chOff x="567" y="346"/>
                  <a:chExt cx="271" cy="90"/>
                </a:xfrm>
              </p:grpSpPr>
              <p:sp>
                <p:nvSpPr>
                  <p:cNvPr id="56903" name="Oval 7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04" name="Oval 7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05" name="Oval 7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22" name="Group 73"/>
                <p:cNvGrpSpPr>
                  <a:grpSpLocks/>
                </p:cNvGrpSpPr>
                <p:nvPr/>
              </p:nvGrpSpPr>
              <p:grpSpPr bwMode="auto">
                <a:xfrm>
                  <a:off x="5217" y="346"/>
                  <a:ext cx="271" cy="90"/>
                  <a:chOff x="567" y="346"/>
                  <a:chExt cx="271" cy="90"/>
                </a:xfrm>
              </p:grpSpPr>
              <p:sp>
                <p:nvSpPr>
                  <p:cNvPr id="56900" name="Oval 7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01" name="Oval 7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902" name="Oval 7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grpSp>
        <p:grpSp>
          <p:nvGrpSpPr>
            <p:cNvPr id="23" name="Group 77"/>
            <p:cNvGrpSpPr>
              <a:grpSpLocks/>
            </p:cNvGrpSpPr>
            <p:nvPr/>
          </p:nvGrpSpPr>
          <p:grpSpPr bwMode="auto">
            <a:xfrm>
              <a:off x="521" y="1026"/>
              <a:ext cx="4897" cy="90"/>
              <a:chOff x="521" y="1026"/>
              <a:chExt cx="4897" cy="90"/>
            </a:xfrm>
          </p:grpSpPr>
          <p:grpSp>
            <p:nvGrpSpPr>
              <p:cNvPr id="24" name="Group 78"/>
              <p:cNvGrpSpPr>
                <a:grpSpLocks/>
              </p:cNvGrpSpPr>
              <p:nvPr/>
            </p:nvGrpSpPr>
            <p:grpSpPr bwMode="auto">
              <a:xfrm>
                <a:off x="521" y="1026"/>
                <a:ext cx="4353" cy="90"/>
                <a:chOff x="567" y="754"/>
                <a:chExt cx="4353" cy="90"/>
              </a:xfrm>
            </p:grpSpPr>
            <p:grpSp>
              <p:nvGrpSpPr>
                <p:cNvPr id="25" name="Group 79"/>
                <p:cNvGrpSpPr>
                  <a:grpSpLocks/>
                </p:cNvGrpSpPr>
                <p:nvPr/>
              </p:nvGrpSpPr>
              <p:grpSpPr bwMode="auto">
                <a:xfrm>
                  <a:off x="567" y="754"/>
                  <a:ext cx="271" cy="90"/>
                  <a:chOff x="567" y="346"/>
                  <a:chExt cx="271" cy="90"/>
                </a:xfrm>
              </p:grpSpPr>
              <p:sp>
                <p:nvSpPr>
                  <p:cNvPr id="56878" name="Oval 8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79" name="Oval 8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80" name="Oval 8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26" name="Group 83"/>
                <p:cNvGrpSpPr>
                  <a:grpSpLocks/>
                </p:cNvGrpSpPr>
                <p:nvPr/>
              </p:nvGrpSpPr>
              <p:grpSpPr bwMode="auto">
                <a:xfrm>
                  <a:off x="839" y="754"/>
                  <a:ext cx="271" cy="90"/>
                  <a:chOff x="567" y="346"/>
                  <a:chExt cx="271" cy="90"/>
                </a:xfrm>
              </p:grpSpPr>
              <p:sp>
                <p:nvSpPr>
                  <p:cNvPr id="56875" name="Oval 8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76" name="Oval 8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77" name="Oval 8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27" name="Group 87"/>
                <p:cNvGrpSpPr>
                  <a:grpSpLocks/>
                </p:cNvGrpSpPr>
                <p:nvPr/>
              </p:nvGrpSpPr>
              <p:grpSpPr bwMode="auto">
                <a:xfrm>
                  <a:off x="1111" y="754"/>
                  <a:ext cx="271" cy="90"/>
                  <a:chOff x="567" y="346"/>
                  <a:chExt cx="271" cy="90"/>
                </a:xfrm>
              </p:grpSpPr>
              <p:sp>
                <p:nvSpPr>
                  <p:cNvPr id="56872" name="Oval 8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73" name="Oval 8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74" name="Oval 9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28" name="Group 91"/>
                <p:cNvGrpSpPr>
                  <a:grpSpLocks/>
                </p:cNvGrpSpPr>
                <p:nvPr/>
              </p:nvGrpSpPr>
              <p:grpSpPr bwMode="auto">
                <a:xfrm>
                  <a:off x="1383" y="754"/>
                  <a:ext cx="271" cy="90"/>
                  <a:chOff x="567" y="346"/>
                  <a:chExt cx="271" cy="90"/>
                </a:xfrm>
              </p:grpSpPr>
              <p:sp>
                <p:nvSpPr>
                  <p:cNvPr id="56869" name="Oval 9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70" name="Oval 9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71" name="Oval 9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29" name="Group 95"/>
                <p:cNvGrpSpPr>
                  <a:grpSpLocks/>
                </p:cNvGrpSpPr>
                <p:nvPr/>
              </p:nvGrpSpPr>
              <p:grpSpPr bwMode="auto">
                <a:xfrm>
                  <a:off x="1656" y="754"/>
                  <a:ext cx="271" cy="90"/>
                  <a:chOff x="567" y="346"/>
                  <a:chExt cx="271" cy="90"/>
                </a:xfrm>
              </p:grpSpPr>
              <p:sp>
                <p:nvSpPr>
                  <p:cNvPr id="56866" name="Oval 9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67" name="Oval 9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68" name="Oval 9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30" name="Group 99"/>
                <p:cNvGrpSpPr>
                  <a:grpSpLocks/>
                </p:cNvGrpSpPr>
                <p:nvPr/>
              </p:nvGrpSpPr>
              <p:grpSpPr bwMode="auto">
                <a:xfrm>
                  <a:off x="1928" y="754"/>
                  <a:ext cx="271" cy="90"/>
                  <a:chOff x="567" y="346"/>
                  <a:chExt cx="271" cy="90"/>
                </a:xfrm>
              </p:grpSpPr>
              <p:sp>
                <p:nvSpPr>
                  <p:cNvPr id="56863" name="Oval 10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64" name="Oval 10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65" name="Oval 10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31" name="Group 103"/>
                <p:cNvGrpSpPr>
                  <a:grpSpLocks/>
                </p:cNvGrpSpPr>
                <p:nvPr/>
              </p:nvGrpSpPr>
              <p:grpSpPr bwMode="auto">
                <a:xfrm>
                  <a:off x="2200" y="754"/>
                  <a:ext cx="271" cy="90"/>
                  <a:chOff x="567" y="346"/>
                  <a:chExt cx="271" cy="90"/>
                </a:xfrm>
              </p:grpSpPr>
              <p:sp>
                <p:nvSpPr>
                  <p:cNvPr id="56860" name="Oval 10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61" name="Oval 10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62" name="Oval 10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6672" name="Group 107"/>
                <p:cNvGrpSpPr>
                  <a:grpSpLocks/>
                </p:cNvGrpSpPr>
                <p:nvPr/>
              </p:nvGrpSpPr>
              <p:grpSpPr bwMode="auto">
                <a:xfrm>
                  <a:off x="2472" y="754"/>
                  <a:ext cx="271" cy="90"/>
                  <a:chOff x="567" y="346"/>
                  <a:chExt cx="271" cy="90"/>
                </a:xfrm>
              </p:grpSpPr>
              <p:sp>
                <p:nvSpPr>
                  <p:cNvPr id="56857" name="Oval 10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58" name="Oval 10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59" name="Oval 11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6673" name="Group 111"/>
                <p:cNvGrpSpPr>
                  <a:grpSpLocks/>
                </p:cNvGrpSpPr>
                <p:nvPr/>
              </p:nvGrpSpPr>
              <p:grpSpPr bwMode="auto">
                <a:xfrm>
                  <a:off x="2744" y="754"/>
                  <a:ext cx="271" cy="90"/>
                  <a:chOff x="567" y="346"/>
                  <a:chExt cx="271" cy="90"/>
                </a:xfrm>
              </p:grpSpPr>
              <p:sp>
                <p:nvSpPr>
                  <p:cNvPr id="56854" name="Oval 11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55" name="Oval 11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56" name="Oval 11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6678" name="Group 115"/>
                <p:cNvGrpSpPr>
                  <a:grpSpLocks/>
                </p:cNvGrpSpPr>
                <p:nvPr/>
              </p:nvGrpSpPr>
              <p:grpSpPr bwMode="auto">
                <a:xfrm>
                  <a:off x="3016" y="754"/>
                  <a:ext cx="271" cy="90"/>
                  <a:chOff x="567" y="346"/>
                  <a:chExt cx="271" cy="90"/>
                </a:xfrm>
              </p:grpSpPr>
              <p:sp>
                <p:nvSpPr>
                  <p:cNvPr id="56851" name="Oval 11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52" name="Oval 11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53" name="Oval 11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6679" name="Group 119"/>
                <p:cNvGrpSpPr>
                  <a:grpSpLocks/>
                </p:cNvGrpSpPr>
                <p:nvPr/>
              </p:nvGrpSpPr>
              <p:grpSpPr bwMode="auto">
                <a:xfrm>
                  <a:off x="3288" y="754"/>
                  <a:ext cx="271" cy="90"/>
                  <a:chOff x="567" y="346"/>
                  <a:chExt cx="271" cy="90"/>
                </a:xfrm>
              </p:grpSpPr>
              <p:sp>
                <p:nvSpPr>
                  <p:cNvPr id="56848" name="Oval 12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49" name="Oval 12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50" name="Oval 12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6680" name="Group 123"/>
                <p:cNvGrpSpPr>
                  <a:grpSpLocks/>
                </p:cNvGrpSpPr>
                <p:nvPr/>
              </p:nvGrpSpPr>
              <p:grpSpPr bwMode="auto">
                <a:xfrm>
                  <a:off x="3560" y="754"/>
                  <a:ext cx="271" cy="90"/>
                  <a:chOff x="567" y="346"/>
                  <a:chExt cx="271" cy="90"/>
                </a:xfrm>
              </p:grpSpPr>
              <p:sp>
                <p:nvSpPr>
                  <p:cNvPr id="56845" name="Oval 12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46" name="Oval 12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47" name="Oval 12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6681" name="Group 127"/>
                <p:cNvGrpSpPr>
                  <a:grpSpLocks/>
                </p:cNvGrpSpPr>
                <p:nvPr/>
              </p:nvGrpSpPr>
              <p:grpSpPr bwMode="auto">
                <a:xfrm>
                  <a:off x="3833" y="754"/>
                  <a:ext cx="271" cy="90"/>
                  <a:chOff x="567" y="346"/>
                  <a:chExt cx="271" cy="90"/>
                </a:xfrm>
              </p:grpSpPr>
              <p:sp>
                <p:nvSpPr>
                  <p:cNvPr id="56842" name="Oval 12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43" name="Oval 12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44" name="Oval 13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6686" name="Group 131"/>
                <p:cNvGrpSpPr>
                  <a:grpSpLocks/>
                </p:cNvGrpSpPr>
                <p:nvPr/>
              </p:nvGrpSpPr>
              <p:grpSpPr bwMode="auto">
                <a:xfrm>
                  <a:off x="4105" y="754"/>
                  <a:ext cx="271" cy="90"/>
                  <a:chOff x="567" y="346"/>
                  <a:chExt cx="271" cy="90"/>
                </a:xfrm>
              </p:grpSpPr>
              <p:sp>
                <p:nvSpPr>
                  <p:cNvPr id="56839" name="Oval 13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40" name="Oval 13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41" name="Oval 13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6687" name="Group 135"/>
                <p:cNvGrpSpPr>
                  <a:grpSpLocks/>
                </p:cNvGrpSpPr>
                <p:nvPr/>
              </p:nvGrpSpPr>
              <p:grpSpPr bwMode="auto">
                <a:xfrm>
                  <a:off x="4377" y="754"/>
                  <a:ext cx="271" cy="90"/>
                  <a:chOff x="567" y="346"/>
                  <a:chExt cx="271" cy="90"/>
                </a:xfrm>
              </p:grpSpPr>
              <p:sp>
                <p:nvSpPr>
                  <p:cNvPr id="56836" name="Oval 13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37" name="Oval 13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38" name="Oval 13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6692" name="Group 139"/>
                <p:cNvGrpSpPr>
                  <a:grpSpLocks/>
                </p:cNvGrpSpPr>
                <p:nvPr/>
              </p:nvGrpSpPr>
              <p:grpSpPr bwMode="auto">
                <a:xfrm>
                  <a:off x="4649" y="754"/>
                  <a:ext cx="271" cy="90"/>
                  <a:chOff x="567" y="346"/>
                  <a:chExt cx="271" cy="90"/>
                </a:xfrm>
              </p:grpSpPr>
              <p:sp>
                <p:nvSpPr>
                  <p:cNvPr id="56833" name="Oval 14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34" name="Oval 14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35" name="Oval 14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grpSp>
            <p:nvGrpSpPr>
              <p:cNvPr id="56693" name="Group 143"/>
              <p:cNvGrpSpPr>
                <a:grpSpLocks/>
              </p:cNvGrpSpPr>
              <p:nvPr/>
            </p:nvGrpSpPr>
            <p:grpSpPr bwMode="auto">
              <a:xfrm>
                <a:off x="4875" y="1026"/>
                <a:ext cx="543" cy="90"/>
                <a:chOff x="4945" y="346"/>
                <a:chExt cx="543" cy="90"/>
              </a:xfrm>
            </p:grpSpPr>
            <p:grpSp>
              <p:nvGrpSpPr>
                <p:cNvPr id="56694" name="Group 144"/>
                <p:cNvGrpSpPr>
                  <a:grpSpLocks/>
                </p:cNvGrpSpPr>
                <p:nvPr/>
              </p:nvGrpSpPr>
              <p:grpSpPr bwMode="auto">
                <a:xfrm>
                  <a:off x="4945" y="346"/>
                  <a:ext cx="271" cy="90"/>
                  <a:chOff x="567" y="346"/>
                  <a:chExt cx="271" cy="90"/>
                </a:xfrm>
              </p:grpSpPr>
              <p:sp>
                <p:nvSpPr>
                  <p:cNvPr id="56814" name="Oval 14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15" name="Oval 14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16" name="Oval 14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6695" name="Group 148"/>
                <p:cNvGrpSpPr>
                  <a:grpSpLocks/>
                </p:cNvGrpSpPr>
                <p:nvPr/>
              </p:nvGrpSpPr>
              <p:grpSpPr bwMode="auto">
                <a:xfrm>
                  <a:off x="5217" y="346"/>
                  <a:ext cx="271" cy="90"/>
                  <a:chOff x="567" y="346"/>
                  <a:chExt cx="271" cy="90"/>
                </a:xfrm>
              </p:grpSpPr>
              <p:sp>
                <p:nvSpPr>
                  <p:cNvPr id="56811" name="Oval 14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12" name="Oval 15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13" name="Oval 15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grpSp>
        <p:grpSp>
          <p:nvGrpSpPr>
            <p:cNvPr id="56696" name="Group 152"/>
            <p:cNvGrpSpPr>
              <a:grpSpLocks/>
            </p:cNvGrpSpPr>
            <p:nvPr/>
          </p:nvGrpSpPr>
          <p:grpSpPr bwMode="auto">
            <a:xfrm>
              <a:off x="554" y="481"/>
              <a:ext cx="4829" cy="545"/>
              <a:chOff x="554" y="481"/>
              <a:chExt cx="4829" cy="545"/>
            </a:xfrm>
          </p:grpSpPr>
          <p:grpSp>
            <p:nvGrpSpPr>
              <p:cNvPr id="56697" name="Group 153"/>
              <p:cNvGrpSpPr>
                <a:grpSpLocks/>
              </p:cNvGrpSpPr>
              <p:nvPr/>
            </p:nvGrpSpPr>
            <p:grpSpPr bwMode="auto">
              <a:xfrm>
                <a:off x="554" y="481"/>
                <a:ext cx="33" cy="227"/>
                <a:chOff x="295" y="981"/>
                <a:chExt cx="33" cy="227"/>
              </a:xfrm>
            </p:grpSpPr>
            <p:sp>
              <p:nvSpPr>
                <p:cNvPr id="56805" name="Line 15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806" name="Line 15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698" name="Group 156"/>
              <p:cNvGrpSpPr>
                <a:grpSpLocks/>
              </p:cNvGrpSpPr>
              <p:nvPr/>
            </p:nvGrpSpPr>
            <p:grpSpPr bwMode="auto">
              <a:xfrm>
                <a:off x="638" y="481"/>
                <a:ext cx="33" cy="227"/>
                <a:chOff x="295" y="981"/>
                <a:chExt cx="33" cy="227"/>
              </a:xfrm>
            </p:grpSpPr>
            <p:sp>
              <p:nvSpPr>
                <p:cNvPr id="56803" name="Line 15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804" name="Line 15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699" name="Group 159"/>
              <p:cNvGrpSpPr>
                <a:grpSpLocks/>
              </p:cNvGrpSpPr>
              <p:nvPr/>
            </p:nvGrpSpPr>
            <p:grpSpPr bwMode="auto">
              <a:xfrm>
                <a:off x="724" y="481"/>
                <a:ext cx="124" cy="227"/>
                <a:chOff x="589" y="436"/>
                <a:chExt cx="124" cy="227"/>
              </a:xfrm>
            </p:grpSpPr>
            <p:grpSp>
              <p:nvGrpSpPr>
                <p:cNvPr id="56700" name="Group 160"/>
                <p:cNvGrpSpPr>
                  <a:grpSpLocks/>
                </p:cNvGrpSpPr>
                <p:nvPr/>
              </p:nvGrpSpPr>
              <p:grpSpPr bwMode="auto">
                <a:xfrm>
                  <a:off x="589" y="436"/>
                  <a:ext cx="33" cy="227"/>
                  <a:chOff x="295" y="981"/>
                  <a:chExt cx="33" cy="227"/>
                </a:xfrm>
              </p:grpSpPr>
              <p:sp>
                <p:nvSpPr>
                  <p:cNvPr id="56801" name="Line 16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802" name="Line 16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705" name="Group 163"/>
                <p:cNvGrpSpPr>
                  <a:grpSpLocks/>
                </p:cNvGrpSpPr>
                <p:nvPr/>
              </p:nvGrpSpPr>
              <p:grpSpPr bwMode="auto">
                <a:xfrm>
                  <a:off x="680" y="436"/>
                  <a:ext cx="33" cy="227"/>
                  <a:chOff x="295" y="981"/>
                  <a:chExt cx="33" cy="227"/>
                </a:xfrm>
              </p:grpSpPr>
              <p:sp>
                <p:nvSpPr>
                  <p:cNvPr id="56799" name="Line 16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800" name="Line 16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706" name="Group 166"/>
              <p:cNvGrpSpPr>
                <a:grpSpLocks/>
              </p:cNvGrpSpPr>
              <p:nvPr/>
            </p:nvGrpSpPr>
            <p:grpSpPr bwMode="auto">
              <a:xfrm>
                <a:off x="906" y="481"/>
                <a:ext cx="305" cy="227"/>
                <a:chOff x="589" y="436"/>
                <a:chExt cx="305" cy="227"/>
              </a:xfrm>
            </p:grpSpPr>
            <p:grpSp>
              <p:nvGrpSpPr>
                <p:cNvPr id="56711" name="Group 167"/>
                <p:cNvGrpSpPr>
                  <a:grpSpLocks/>
                </p:cNvGrpSpPr>
                <p:nvPr/>
              </p:nvGrpSpPr>
              <p:grpSpPr bwMode="auto">
                <a:xfrm>
                  <a:off x="589" y="436"/>
                  <a:ext cx="124" cy="227"/>
                  <a:chOff x="589" y="436"/>
                  <a:chExt cx="124" cy="227"/>
                </a:xfrm>
              </p:grpSpPr>
              <p:grpSp>
                <p:nvGrpSpPr>
                  <p:cNvPr id="56712" name="Group 168"/>
                  <p:cNvGrpSpPr>
                    <a:grpSpLocks/>
                  </p:cNvGrpSpPr>
                  <p:nvPr/>
                </p:nvGrpSpPr>
                <p:grpSpPr bwMode="auto">
                  <a:xfrm>
                    <a:off x="589" y="436"/>
                    <a:ext cx="33" cy="227"/>
                    <a:chOff x="295" y="981"/>
                    <a:chExt cx="33" cy="227"/>
                  </a:xfrm>
                </p:grpSpPr>
                <p:sp>
                  <p:nvSpPr>
                    <p:cNvPr id="56795" name="Line 16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96" name="Line 17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713" name="Group 171"/>
                  <p:cNvGrpSpPr>
                    <a:grpSpLocks/>
                  </p:cNvGrpSpPr>
                  <p:nvPr/>
                </p:nvGrpSpPr>
                <p:grpSpPr bwMode="auto">
                  <a:xfrm>
                    <a:off x="680" y="436"/>
                    <a:ext cx="33" cy="227"/>
                    <a:chOff x="295" y="981"/>
                    <a:chExt cx="33" cy="227"/>
                  </a:xfrm>
                </p:grpSpPr>
                <p:sp>
                  <p:nvSpPr>
                    <p:cNvPr id="56793" name="Line 17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94" name="Line 17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714" name="Group 174"/>
                <p:cNvGrpSpPr>
                  <a:grpSpLocks/>
                </p:cNvGrpSpPr>
                <p:nvPr/>
              </p:nvGrpSpPr>
              <p:grpSpPr bwMode="auto">
                <a:xfrm>
                  <a:off x="770" y="436"/>
                  <a:ext cx="124" cy="227"/>
                  <a:chOff x="589" y="436"/>
                  <a:chExt cx="124" cy="227"/>
                </a:xfrm>
              </p:grpSpPr>
              <p:grpSp>
                <p:nvGrpSpPr>
                  <p:cNvPr id="56719" name="Group 175"/>
                  <p:cNvGrpSpPr>
                    <a:grpSpLocks/>
                  </p:cNvGrpSpPr>
                  <p:nvPr/>
                </p:nvGrpSpPr>
                <p:grpSpPr bwMode="auto">
                  <a:xfrm>
                    <a:off x="589" y="436"/>
                    <a:ext cx="33" cy="227"/>
                    <a:chOff x="295" y="981"/>
                    <a:chExt cx="33" cy="227"/>
                  </a:xfrm>
                </p:grpSpPr>
                <p:sp>
                  <p:nvSpPr>
                    <p:cNvPr id="56789" name="Line 17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90" name="Line 17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720" name="Group 178"/>
                  <p:cNvGrpSpPr>
                    <a:grpSpLocks/>
                  </p:cNvGrpSpPr>
                  <p:nvPr/>
                </p:nvGrpSpPr>
                <p:grpSpPr bwMode="auto">
                  <a:xfrm>
                    <a:off x="680" y="436"/>
                    <a:ext cx="33" cy="227"/>
                    <a:chOff x="295" y="981"/>
                    <a:chExt cx="33" cy="227"/>
                  </a:xfrm>
                </p:grpSpPr>
                <p:sp>
                  <p:nvSpPr>
                    <p:cNvPr id="56787" name="Line 17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88" name="Line 18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6725" name="Group 181"/>
              <p:cNvGrpSpPr>
                <a:grpSpLocks/>
              </p:cNvGrpSpPr>
              <p:nvPr/>
            </p:nvGrpSpPr>
            <p:grpSpPr bwMode="auto">
              <a:xfrm>
                <a:off x="1268" y="481"/>
                <a:ext cx="668" cy="227"/>
                <a:chOff x="1338" y="981"/>
                <a:chExt cx="668" cy="227"/>
              </a:xfrm>
            </p:grpSpPr>
            <p:grpSp>
              <p:nvGrpSpPr>
                <p:cNvPr id="56726" name="Group 182"/>
                <p:cNvGrpSpPr>
                  <a:grpSpLocks/>
                </p:cNvGrpSpPr>
                <p:nvPr/>
              </p:nvGrpSpPr>
              <p:grpSpPr bwMode="auto">
                <a:xfrm>
                  <a:off x="1338" y="981"/>
                  <a:ext cx="305" cy="227"/>
                  <a:chOff x="589" y="436"/>
                  <a:chExt cx="305" cy="227"/>
                </a:xfrm>
              </p:grpSpPr>
              <p:grpSp>
                <p:nvGrpSpPr>
                  <p:cNvPr id="56727" name="Group 183"/>
                  <p:cNvGrpSpPr>
                    <a:grpSpLocks/>
                  </p:cNvGrpSpPr>
                  <p:nvPr/>
                </p:nvGrpSpPr>
                <p:grpSpPr bwMode="auto">
                  <a:xfrm>
                    <a:off x="589" y="436"/>
                    <a:ext cx="124" cy="227"/>
                    <a:chOff x="589" y="436"/>
                    <a:chExt cx="124" cy="227"/>
                  </a:xfrm>
                </p:grpSpPr>
                <p:grpSp>
                  <p:nvGrpSpPr>
                    <p:cNvPr id="56728" name="Group 184"/>
                    <p:cNvGrpSpPr>
                      <a:grpSpLocks/>
                    </p:cNvGrpSpPr>
                    <p:nvPr/>
                  </p:nvGrpSpPr>
                  <p:grpSpPr bwMode="auto">
                    <a:xfrm>
                      <a:off x="589" y="436"/>
                      <a:ext cx="33" cy="227"/>
                      <a:chOff x="295" y="981"/>
                      <a:chExt cx="33" cy="227"/>
                    </a:xfrm>
                  </p:grpSpPr>
                  <p:sp>
                    <p:nvSpPr>
                      <p:cNvPr id="56781" name="Line 18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82" name="Line 18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733" name="Group 187"/>
                    <p:cNvGrpSpPr>
                      <a:grpSpLocks/>
                    </p:cNvGrpSpPr>
                    <p:nvPr/>
                  </p:nvGrpSpPr>
                  <p:grpSpPr bwMode="auto">
                    <a:xfrm>
                      <a:off x="680" y="436"/>
                      <a:ext cx="33" cy="227"/>
                      <a:chOff x="295" y="981"/>
                      <a:chExt cx="33" cy="227"/>
                    </a:xfrm>
                  </p:grpSpPr>
                  <p:sp>
                    <p:nvSpPr>
                      <p:cNvPr id="56779" name="Line 18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80" name="Line 18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734" name="Group 190"/>
                  <p:cNvGrpSpPr>
                    <a:grpSpLocks/>
                  </p:cNvGrpSpPr>
                  <p:nvPr/>
                </p:nvGrpSpPr>
                <p:grpSpPr bwMode="auto">
                  <a:xfrm>
                    <a:off x="770" y="436"/>
                    <a:ext cx="124" cy="227"/>
                    <a:chOff x="589" y="436"/>
                    <a:chExt cx="124" cy="227"/>
                  </a:xfrm>
                </p:grpSpPr>
                <p:grpSp>
                  <p:nvGrpSpPr>
                    <p:cNvPr id="56739" name="Group 191"/>
                    <p:cNvGrpSpPr>
                      <a:grpSpLocks/>
                    </p:cNvGrpSpPr>
                    <p:nvPr/>
                  </p:nvGrpSpPr>
                  <p:grpSpPr bwMode="auto">
                    <a:xfrm>
                      <a:off x="589" y="436"/>
                      <a:ext cx="33" cy="227"/>
                      <a:chOff x="295" y="981"/>
                      <a:chExt cx="33" cy="227"/>
                    </a:xfrm>
                  </p:grpSpPr>
                  <p:sp>
                    <p:nvSpPr>
                      <p:cNvPr id="56775" name="Line 19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76" name="Line 19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740" name="Group 194"/>
                    <p:cNvGrpSpPr>
                      <a:grpSpLocks/>
                    </p:cNvGrpSpPr>
                    <p:nvPr/>
                  </p:nvGrpSpPr>
                  <p:grpSpPr bwMode="auto">
                    <a:xfrm>
                      <a:off x="680" y="436"/>
                      <a:ext cx="33" cy="227"/>
                      <a:chOff x="295" y="981"/>
                      <a:chExt cx="33" cy="227"/>
                    </a:xfrm>
                  </p:grpSpPr>
                  <p:sp>
                    <p:nvSpPr>
                      <p:cNvPr id="56773" name="Line 19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74" name="Line 19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6741" name="Group 197"/>
                <p:cNvGrpSpPr>
                  <a:grpSpLocks/>
                </p:cNvGrpSpPr>
                <p:nvPr/>
              </p:nvGrpSpPr>
              <p:grpSpPr bwMode="auto">
                <a:xfrm>
                  <a:off x="1701" y="981"/>
                  <a:ext cx="305" cy="227"/>
                  <a:chOff x="589" y="436"/>
                  <a:chExt cx="305" cy="227"/>
                </a:xfrm>
              </p:grpSpPr>
              <p:grpSp>
                <p:nvGrpSpPr>
                  <p:cNvPr id="56742" name="Group 198"/>
                  <p:cNvGrpSpPr>
                    <a:grpSpLocks/>
                  </p:cNvGrpSpPr>
                  <p:nvPr/>
                </p:nvGrpSpPr>
                <p:grpSpPr bwMode="auto">
                  <a:xfrm>
                    <a:off x="589" y="436"/>
                    <a:ext cx="124" cy="227"/>
                    <a:chOff x="589" y="436"/>
                    <a:chExt cx="124" cy="227"/>
                  </a:xfrm>
                </p:grpSpPr>
                <p:grpSp>
                  <p:nvGrpSpPr>
                    <p:cNvPr id="56747" name="Group 199"/>
                    <p:cNvGrpSpPr>
                      <a:grpSpLocks/>
                    </p:cNvGrpSpPr>
                    <p:nvPr/>
                  </p:nvGrpSpPr>
                  <p:grpSpPr bwMode="auto">
                    <a:xfrm>
                      <a:off x="589" y="436"/>
                      <a:ext cx="33" cy="227"/>
                      <a:chOff x="295" y="981"/>
                      <a:chExt cx="33" cy="227"/>
                    </a:xfrm>
                  </p:grpSpPr>
                  <p:sp>
                    <p:nvSpPr>
                      <p:cNvPr id="56767" name="Line 20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68" name="Line 20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748" name="Group 202"/>
                    <p:cNvGrpSpPr>
                      <a:grpSpLocks/>
                    </p:cNvGrpSpPr>
                    <p:nvPr/>
                  </p:nvGrpSpPr>
                  <p:grpSpPr bwMode="auto">
                    <a:xfrm>
                      <a:off x="680" y="436"/>
                      <a:ext cx="33" cy="227"/>
                      <a:chOff x="295" y="981"/>
                      <a:chExt cx="33" cy="227"/>
                    </a:xfrm>
                  </p:grpSpPr>
                  <p:sp>
                    <p:nvSpPr>
                      <p:cNvPr id="56765" name="Line 20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66" name="Line 20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753" name="Group 205"/>
                  <p:cNvGrpSpPr>
                    <a:grpSpLocks/>
                  </p:cNvGrpSpPr>
                  <p:nvPr/>
                </p:nvGrpSpPr>
                <p:grpSpPr bwMode="auto">
                  <a:xfrm>
                    <a:off x="770" y="436"/>
                    <a:ext cx="124" cy="227"/>
                    <a:chOff x="589" y="436"/>
                    <a:chExt cx="124" cy="227"/>
                  </a:xfrm>
                </p:grpSpPr>
                <p:grpSp>
                  <p:nvGrpSpPr>
                    <p:cNvPr id="56754" name="Group 206"/>
                    <p:cNvGrpSpPr>
                      <a:grpSpLocks/>
                    </p:cNvGrpSpPr>
                    <p:nvPr/>
                  </p:nvGrpSpPr>
                  <p:grpSpPr bwMode="auto">
                    <a:xfrm>
                      <a:off x="589" y="436"/>
                      <a:ext cx="33" cy="227"/>
                      <a:chOff x="295" y="981"/>
                      <a:chExt cx="33" cy="227"/>
                    </a:xfrm>
                  </p:grpSpPr>
                  <p:sp>
                    <p:nvSpPr>
                      <p:cNvPr id="56761" name="Line 20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62" name="Line 20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755" name="Group 209"/>
                    <p:cNvGrpSpPr>
                      <a:grpSpLocks/>
                    </p:cNvGrpSpPr>
                    <p:nvPr/>
                  </p:nvGrpSpPr>
                  <p:grpSpPr bwMode="auto">
                    <a:xfrm>
                      <a:off x="680" y="436"/>
                      <a:ext cx="33" cy="227"/>
                      <a:chOff x="295" y="981"/>
                      <a:chExt cx="33" cy="227"/>
                    </a:xfrm>
                  </p:grpSpPr>
                  <p:sp>
                    <p:nvSpPr>
                      <p:cNvPr id="56759" name="Line 21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60" name="Line 21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nvGrpSpPr>
              <p:cNvPr id="56756" name="Group 212"/>
              <p:cNvGrpSpPr>
                <a:grpSpLocks/>
              </p:cNvGrpSpPr>
              <p:nvPr/>
            </p:nvGrpSpPr>
            <p:grpSpPr bwMode="auto">
              <a:xfrm>
                <a:off x="1903" y="481"/>
                <a:ext cx="1393" cy="227"/>
                <a:chOff x="589" y="436"/>
                <a:chExt cx="1393" cy="227"/>
              </a:xfrm>
            </p:grpSpPr>
            <p:grpSp>
              <p:nvGrpSpPr>
                <p:cNvPr id="56757" name="Group 213"/>
                <p:cNvGrpSpPr>
                  <a:grpSpLocks/>
                </p:cNvGrpSpPr>
                <p:nvPr/>
              </p:nvGrpSpPr>
              <p:grpSpPr bwMode="auto">
                <a:xfrm>
                  <a:off x="589" y="436"/>
                  <a:ext cx="305" cy="227"/>
                  <a:chOff x="589" y="436"/>
                  <a:chExt cx="305" cy="227"/>
                </a:xfrm>
              </p:grpSpPr>
              <p:grpSp>
                <p:nvGrpSpPr>
                  <p:cNvPr id="56758" name="Group 214"/>
                  <p:cNvGrpSpPr>
                    <a:grpSpLocks/>
                  </p:cNvGrpSpPr>
                  <p:nvPr/>
                </p:nvGrpSpPr>
                <p:grpSpPr bwMode="auto">
                  <a:xfrm>
                    <a:off x="589" y="436"/>
                    <a:ext cx="124" cy="227"/>
                    <a:chOff x="589" y="436"/>
                    <a:chExt cx="124" cy="227"/>
                  </a:xfrm>
                </p:grpSpPr>
                <p:grpSp>
                  <p:nvGrpSpPr>
                    <p:cNvPr id="56763" name="Group 215"/>
                    <p:cNvGrpSpPr>
                      <a:grpSpLocks/>
                    </p:cNvGrpSpPr>
                    <p:nvPr/>
                  </p:nvGrpSpPr>
                  <p:grpSpPr bwMode="auto">
                    <a:xfrm>
                      <a:off x="589" y="436"/>
                      <a:ext cx="33" cy="227"/>
                      <a:chOff x="295" y="981"/>
                      <a:chExt cx="33" cy="227"/>
                    </a:xfrm>
                  </p:grpSpPr>
                  <p:sp>
                    <p:nvSpPr>
                      <p:cNvPr id="56751" name="Line 21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52" name="Line 21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764" name="Group 218"/>
                    <p:cNvGrpSpPr>
                      <a:grpSpLocks/>
                    </p:cNvGrpSpPr>
                    <p:nvPr/>
                  </p:nvGrpSpPr>
                  <p:grpSpPr bwMode="auto">
                    <a:xfrm>
                      <a:off x="680" y="436"/>
                      <a:ext cx="33" cy="227"/>
                      <a:chOff x="295" y="981"/>
                      <a:chExt cx="33" cy="227"/>
                    </a:xfrm>
                  </p:grpSpPr>
                  <p:sp>
                    <p:nvSpPr>
                      <p:cNvPr id="56749" name="Line 21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50" name="Line 22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769" name="Group 221"/>
                  <p:cNvGrpSpPr>
                    <a:grpSpLocks/>
                  </p:cNvGrpSpPr>
                  <p:nvPr/>
                </p:nvGrpSpPr>
                <p:grpSpPr bwMode="auto">
                  <a:xfrm>
                    <a:off x="770" y="436"/>
                    <a:ext cx="124" cy="227"/>
                    <a:chOff x="589" y="436"/>
                    <a:chExt cx="124" cy="227"/>
                  </a:xfrm>
                </p:grpSpPr>
                <p:grpSp>
                  <p:nvGrpSpPr>
                    <p:cNvPr id="56770" name="Group 222"/>
                    <p:cNvGrpSpPr>
                      <a:grpSpLocks/>
                    </p:cNvGrpSpPr>
                    <p:nvPr/>
                  </p:nvGrpSpPr>
                  <p:grpSpPr bwMode="auto">
                    <a:xfrm>
                      <a:off x="589" y="436"/>
                      <a:ext cx="33" cy="227"/>
                      <a:chOff x="295" y="981"/>
                      <a:chExt cx="33" cy="227"/>
                    </a:xfrm>
                  </p:grpSpPr>
                  <p:sp>
                    <p:nvSpPr>
                      <p:cNvPr id="56745" name="Line 22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46" name="Line 22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771" name="Group 225"/>
                    <p:cNvGrpSpPr>
                      <a:grpSpLocks/>
                    </p:cNvGrpSpPr>
                    <p:nvPr/>
                  </p:nvGrpSpPr>
                  <p:grpSpPr bwMode="auto">
                    <a:xfrm>
                      <a:off x="680" y="436"/>
                      <a:ext cx="33" cy="227"/>
                      <a:chOff x="295" y="981"/>
                      <a:chExt cx="33" cy="227"/>
                    </a:xfrm>
                  </p:grpSpPr>
                  <p:sp>
                    <p:nvSpPr>
                      <p:cNvPr id="56743" name="Line 22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44" name="Line 22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6772" name="Group 228"/>
                <p:cNvGrpSpPr>
                  <a:grpSpLocks/>
                </p:cNvGrpSpPr>
                <p:nvPr/>
              </p:nvGrpSpPr>
              <p:grpSpPr bwMode="auto">
                <a:xfrm>
                  <a:off x="952" y="436"/>
                  <a:ext cx="305" cy="227"/>
                  <a:chOff x="589" y="436"/>
                  <a:chExt cx="305" cy="227"/>
                </a:xfrm>
              </p:grpSpPr>
              <p:grpSp>
                <p:nvGrpSpPr>
                  <p:cNvPr id="56777" name="Group 229"/>
                  <p:cNvGrpSpPr>
                    <a:grpSpLocks/>
                  </p:cNvGrpSpPr>
                  <p:nvPr/>
                </p:nvGrpSpPr>
                <p:grpSpPr bwMode="auto">
                  <a:xfrm>
                    <a:off x="589" y="436"/>
                    <a:ext cx="124" cy="227"/>
                    <a:chOff x="589" y="436"/>
                    <a:chExt cx="124" cy="227"/>
                  </a:xfrm>
                </p:grpSpPr>
                <p:grpSp>
                  <p:nvGrpSpPr>
                    <p:cNvPr id="56778" name="Group 230"/>
                    <p:cNvGrpSpPr>
                      <a:grpSpLocks/>
                    </p:cNvGrpSpPr>
                    <p:nvPr/>
                  </p:nvGrpSpPr>
                  <p:grpSpPr bwMode="auto">
                    <a:xfrm>
                      <a:off x="589" y="436"/>
                      <a:ext cx="33" cy="227"/>
                      <a:chOff x="295" y="981"/>
                      <a:chExt cx="33" cy="227"/>
                    </a:xfrm>
                  </p:grpSpPr>
                  <p:sp>
                    <p:nvSpPr>
                      <p:cNvPr id="56737" name="Line 23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38" name="Line 23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783" name="Group 233"/>
                    <p:cNvGrpSpPr>
                      <a:grpSpLocks/>
                    </p:cNvGrpSpPr>
                    <p:nvPr/>
                  </p:nvGrpSpPr>
                  <p:grpSpPr bwMode="auto">
                    <a:xfrm>
                      <a:off x="680" y="436"/>
                      <a:ext cx="33" cy="227"/>
                      <a:chOff x="295" y="981"/>
                      <a:chExt cx="33" cy="227"/>
                    </a:xfrm>
                  </p:grpSpPr>
                  <p:sp>
                    <p:nvSpPr>
                      <p:cNvPr id="56735" name="Line 23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36" name="Line 23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784" name="Group 236"/>
                  <p:cNvGrpSpPr>
                    <a:grpSpLocks/>
                  </p:cNvGrpSpPr>
                  <p:nvPr/>
                </p:nvGrpSpPr>
                <p:grpSpPr bwMode="auto">
                  <a:xfrm>
                    <a:off x="770" y="436"/>
                    <a:ext cx="124" cy="227"/>
                    <a:chOff x="589" y="436"/>
                    <a:chExt cx="124" cy="227"/>
                  </a:xfrm>
                </p:grpSpPr>
                <p:grpSp>
                  <p:nvGrpSpPr>
                    <p:cNvPr id="56785" name="Group 237"/>
                    <p:cNvGrpSpPr>
                      <a:grpSpLocks/>
                    </p:cNvGrpSpPr>
                    <p:nvPr/>
                  </p:nvGrpSpPr>
                  <p:grpSpPr bwMode="auto">
                    <a:xfrm>
                      <a:off x="589" y="436"/>
                      <a:ext cx="33" cy="227"/>
                      <a:chOff x="295" y="981"/>
                      <a:chExt cx="33" cy="227"/>
                    </a:xfrm>
                  </p:grpSpPr>
                  <p:sp>
                    <p:nvSpPr>
                      <p:cNvPr id="56731" name="Line 23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32" name="Line 23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786" name="Group 240"/>
                    <p:cNvGrpSpPr>
                      <a:grpSpLocks/>
                    </p:cNvGrpSpPr>
                    <p:nvPr/>
                  </p:nvGrpSpPr>
                  <p:grpSpPr bwMode="auto">
                    <a:xfrm>
                      <a:off x="680" y="436"/>
                      <a:ext cx="33" cy="227"/>
                      <a:chOff x="295" y="981"/>
                      <a:chExt cx="33" cy="227"/>
                    </a:xfrm>
                  </p:grpSpPr>
                  <p:sp>
                    <p:nvSpPr>
                      <p:cNvPr id="56729" name="Line 24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30" name="Line 24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6791" name="Group 243"/>
                <p:cNvGrpSpPr>
                  <a:grpSpLocks/>
                </p:cNvGrpSpPr>
                <p:nvPr/>
              </p:nvGrpSpPr>
              <p:grpSpPr bwMode="auto">
                <a:xfrm>
                  <a:off x="1314" y="436"/>
                  <a:ext cx="668" cy="227"/>
                  <a:chOff x="1338" y="981"/>
                  <a:chExt cx="668" cy="227"/>
                </a:xfrm>
              </p:grpSpPr>
              <p:grpSp>
                <p:nvGrpSpPr>
                  <p:cNvPr id="56792" name="Group 244"/>
                  <p:cNvGrpSpPr>
                    <a:grpSpLocks/>
                  </p:cNvGrpSpPr>
                  <p:nvPr/>
                </p:nvGrpSpPr>
                <p:grpSpPr bwMode="auto">
                  <a:xfrm>
                    <a:off x="1338" y="981"/>
                    <a:ext cx="305" cy="227"/>
                    <a:chOff x="589" y="436"/>
                    <a:chExt cx="305" cy="227"/>
                  </a:xfrm>
                </p:grpSpPr>
                <p:grpSp>
                  <p:nvGrpSpPr>
                    <p:cNvPr id="56797" name="Group 245"/>
                    <p:cNvGrpSpPr>
                      <a:grpSpLocks/>
                    </p:cNvGrpSpPr>
                    <p:nvPr/>
                  </p:nvGrpSpPr>
                  <p:grpSpPr bwMode="auto">
                    <a:xfrm>
                      <a:off x="589" y="436"/>
                      <a:ext cx="124" cy="227"/>
                      <a:chOff x="589" y="436"/>
                      <a:chExt cx="124" cy="227"/>
                    </a:xfrm>
                  </p:grpSpPr>
                  <p:grpSp>
                    <p:nvGrpSpPr>
                      <p:cNvPr id="56798" name="Group 246"/>
                      <p:cNvGrpSpPr>
                        <a:grpSpLocks/>
                      </p:cNvGrpSpPr>
                      <p:nvPr/>
                    </p:nvGrpSpPr>
                    <p:grpSpPr bwMode="auto">
                      <a:xfrm>
                        <a:off x="589" y="436"/>
                        <a:ext cx="33" cy="227"/>
                        <a:chOff x="295" y="981"/>
                        <a:chExt cx="33" cy="227"/>
                      </a:xfrm>
                    </p:grpSpPr>
                    <p:sp>
                      <p:nvSpPr>
                        <p:cNvPr id="56723" name="Line 24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24" name="Line 24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807" name="Group 249"/>
                      <p:cNvGrpSpPr>
                        <a:grpSpLocks/>
                      </p:cNvGrpSpPr>
                      <p:nvPr/>
                    </p:nvGrpSpPr>
                    <p:grpSpPr bwMode="auto">
                      <a:xfrm>
                        <a:off x="680" y="436"/>
                        <a:ext cx="33" cy="227"/>
                        <a:chOff x="295" y="981"/>
                        <a:chExt cx="33" cy="227"/>
                      </a:xfrm>
                    </p:grpSpPr>
                    <p:sp>
                      <p:nvSpPr>
                        <p:cNvPr id="56721" name="Line 25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22" name="Line 25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808" name="Group 252"/>
                    <p:cNvGrpSpPr>
                      <a:grpSpLocks/>
                    </p:cNvGrpSpPr>
                    <p:nvPr/>
                  </p:nvGrpSpPr>
                  <p:grpSpPr bwMode="auto">
                    <a:xfrm>
                      <a:off x="770" y="436"/>
                      <a:ext cx="124" cy="227"/>
                      <a:chOff x="589" y="436"/>
                      <a:chExt cx="124" cy="227"/>
                    </a:xfrm>
                  </p:grpSpPr>
                  <p:grpSp>
                    <p:nvGrpSpPr>
                      <p:cNvPr id="56809" name="Group 253"/>
                      <p:cNvGrpSpPr>
                        <a:grpSpLocks/>
                      </p:cNvGrpSpPr>
                      <p:nvPr/>
                    </p:nvGrpSpPr>
                    <p:grpSpPr bwMode="auto">
                      <a:xfrm>
                        <a:off x="589" y="436"/>
                        <a:ext cx="33" cy="227"/>
                        <a:chOff x="295" y="981"/>
                        <a:chExt cx="33" cy="227"/>
                      </a:xfrm>
                    </p:grpSpPr>
                    <p:sp>
                      <p:nvSpPr>
                        <p:cNvPr id="56717" name="Line 25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18" name="Line 25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810" name="Group 256"/>
                      <p:cNvGrpSpPr>
                        <a:grpSpLocks/>
                      </p:cNvGrpSpPr>
                      <p:nvPr/>
                    </p:nvGrpSpPr>
                    <p:grpSpPr bwMode="auto">
                      <a:xfrm>
                        <a:off x="680" y="436"/>
                        <a:ext cx="33" cy="227"/>
                        <a:chOff x="295" y="981"/>
                        <a:chExt cx="33" cy="227"/>
                      </a:xfrm>
                    </p:grpSpPr>
                    <p:sp>
                      <p:nvSpPr>
                        <p:cNvPr id="56715" name="Line 25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16" name="Line 25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6817" name="Group 259"/>
                  <p:cNvGrpSpPr>
                    <a:grpSpLocks/>
                  </p:cNvGrpSpPr>
                  <p:nvPr/>
                </p:nvGrpSpPr>
                <p:grpSpPr bwMode="auto">
                  <a:xfrm>
                    <a:off x="1701" y="981"/>
                    <a:ext cx="305" cy="227"/>
                    <a:chOff x="589" y="436"/>
                    <a:chExt cx="305" cy="227"/>
                  </a:xfrm>
                </p:grpSpPr>
                <p:grpSp>
                  <p:nvGrpSpPr>
                    <p:cNvPr id="56818" name="Group 260"/>
                    <p:cNvGrpSpPr>
                      <a:grpSpLocks/>
                    </p:cNvGrpSpPr>
                    <p:nvPr/>
                  </p:nvGrpSpPr>
                  <p:grpSpPr bwMode="auto">
                    <a:xfrm>
                      <a:off x="589" y="436"/>
                      <a:ext cx="124" cy="227"/>
                      <a:chOff x="589" y="436"/>
                      <a:chExt cx="124" cy="227"/>
                    </a:xfrm>
                  </p:grpSpPr>
                  <p:grpSp>
                    <p:nvGrpSpPr>
                      <p:cNvPr id="56819" name="Group 261"/>
                      <p:cNvGrpSpPr>
                        <a:grpSpLocks/>
                      </p:cNvGrpSpPr>
                      <p:nvPr/>
                    </p:nvGrpSpPr>
                    <p:grpSpPr bwMode="auto">
                      <a:xfrm>
                        <a:off x="589" y="436"/>
                        <a:ext cx="33" cy="227"/>
                        <a:chOff x="295" y="981"/>
                        <a:chExt cx="33" cy="227"/>
                      </a:xfrm>
                    </p:grpSpPr>
                    <p:sp>
                      <p:nvSpPr>
                        <p:cNvPr id="56709" name="Line 26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10" name="Line 26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820" name="Group 264"/>
                      <p:cNvGrpSpPr>
                        <a:grpSpLocks/>
                      </p:cNvGrpSpPr>
                      <p:nvPr/>
                    </p:nvGrpSpPr>
                    <p:grpSpPr bwMode="auto">
                      <a:xfrm>
                        <a:off x="680" y="436"/>
                        <a:ext cx="33" cy="227"/>
                        <a:chOff x="295" y="981"/>
                        <a:chExt cx="33" cy="227"/>
                      </a:xfrm>
                    </p:grpSpPr>
                    <p:sp>
                      <p:nvSpPr>
                        <p:cNvPr id="56707" name="Line 26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08" name="Line 26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821" name="Group 267"/>
                    <p:cNvGrpSpPr>
                      <a:grpSpLocks/>
                    </p:cNvGrpSpPr>
                    <p:nvPr/>
                  </p:nvGrpSpPr>
                  <p:grpSpPr bwMode="auto">
                    <a:xfrm>
                      <a:off x="770" y="436"/>
                      <a:ext cx="124" cy="227"/>
                      <a:chOff x="589" y="436"/>
                      <a:chExt cx="124" cy="227"/>
                    </a:xfrm>
                  </p:grpSpPr>
                  <p:grpSp>
                    <p:nvGrpSpPr>
                      <p:cNvPr id="56822" name="Group 268"/>
                      <p:cNvGrpSpPr>
                        <a:grpSpLocks/>
                      </p:cNvGrpSpPr>
                      <p:nvPr/>
                    </p:nvGrpSpPr>
                    <p:grpSpPr bwMode="auto">
                      <a:xfrm>
                        <a:off x="589" y="436"/>
                        <a:ext cx="33" cy="227"/>
                        <a:chOff x="295" y="981"/>
                        <a:chExt cx="33" cy="227"/>
                      </a:xfrm>
                    </p:grpSpPr>
                    <p:sp>
                      <p:nvSpPr>
                        <p:cNvPr id="56703" name="Line 26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04" name="Line 27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823" name="Group 271"/>
                      <p:cNvGrpSpPr>
                        <a:grpSpLocks/>
                      </p:cNvGrpSpPr>
                      <p:nvPr/>
                    </p:nvGrpSpPr>
                    <p:grpSpPr bwMode="auto">
                      <a:xfrm>
                        <a:off x="680" y="436"/>
                        <a:ext cx="33" cy="227"/>
                        <a:chOff x="295" y="981"/>
                        <a:chExt cx="33" cy="227"/>
                      </a:xfrm>
                    </p:grpSpPr>
                    <p:sp>
                      <p:nvSpPr>
                        <p:cNvPr id="56701" name="Line 27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702" name="Line 27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56824" name="Group 274"/>
              <p:cNvGrpSpPr>
                <a:grpSpLocks/>
              </p:cNvGrpSpPr>
              <p:nvPr/>
            </p:nvGrpSpPr>
            <p:grpSpPr bwMode="auto">
              <a:xfrm>
                <a:off x="3354" y="481"/>
                <a:ext cx="1393" cy="227"/>
                <a:chOff x="589" y="436"/>
                <a:chExt cx="1393" cy="227"/>
              </a:xfrm>
            </p:grpSpPr>
            <p:grpSp>
              <p:nvGrpSpPr>
                <p:cNvPr id="56825" name="Group 275"/>
                <p:cNvGrpSpPr>
                  <a:grpSpLocks/>
                </p:cNvGrpSpPr>
                <p:nvPr/>
              </p:nvGrpSpPr>
              <p:grpSpPr bwMode="auto">
                <a:xfrm>
                  <a:off x="589" y="436"/>
                  <a:ext cx="305" cy="227"/>
                  <a:chOff x="589" y="436"/>
                  <a:chExt cx="305" cy="227"/>
                </a:xfrm>
              </p:grpSpPr>
              <p:grpSp>
                <p:nvGrpSpPr>
                  <p:cNvPr id="56826" name="Group 276"/>
                  <p:cNvGrpSpPr>
                    <a:grpSpLocks/>
                  </p:cNvGrpSpPr>
                  <p:nvPr/>
                </p:nvGrpSpPr>
                <p:grpSpPr bwMode="auto">
                  <a:xfrm>
                    <a:off x="589" y="436"/>
                    <a:ext cx="124" cy="227"/>
                    <a:chOff x="589" y="436"/>
                    <a:chExt cx="124" cy="227"/>
                  </a:xfrm>
                </p:grpSpPr>
                <p:grpSp>
                  <p:nvGrpSpPr>
                    <p:cNvPr id="56827" name="Group 277"/>
                    <p:cNvGrpSpPr>
                      <a:grpSpLocks/>
                    </p:cNvGrpSpPr>
                    <p:nvPr/>
                  </p:nvGrpSpPr>
                  <p:grpSpPr bwMode="auto">
                    <a:xfrm>
                      <a:off x="589" y="436"/>
                      <a:ext cx="33" cy="227"/>
                      <a:chOff x="295" y="981"/>
                      <a:chExt cx="33" cy="227"/>
                    </a:xfrm>
                  </p:grpSpPr>
                  <p:sp>
                    <p:nvSpPr>
                      <p:cNvPr id="56690" name="Line 27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91" name="Line 27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828" name="Group 280"/>
                    <p:cNvGrpSpPr>
                      <a:grpSpLocks/>
                    </p:cNvGrpSpPr>
                    <p:nvPr/>
                  </p:nvGrpSpPr>
                  <p:grpSpPr bwMode="auto">
                    <a:xfrm>
                      <a:off x="680" y="436"/>
                      <a:ext cx="33" cy="227"/>
                      <a:chOff x="295" y="981"/>
                      <a:chExt cx="33" cy="227"/>
                    </a:xfrm>
                  </p:grpSpPr>
                  <p:sp>
                    <p:nvSpPr>
                      <p:cNvPr id="56688" name="Line 28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89" name="Line 28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829" name="Group 283"/>
                  <p:cNvGrpSpPr>
                    <a:grpSpLocks/>
                  </p:cNvGrpSpPr>
                  <p:nvPr/>
                </p:nvGrpSpPr>
                <p:grpSpPr bwMode="auto">
                  <a:xfrm>
                    <a:off x="770" y="436"/>
                    <a:ext cx="124" cy="227"/>
                    <a:chOff x="589" y="436"/>
                    <a:chExt cx="124" cy="227"/>
                  </a:xfrm>
                </p:grpSpPr>
                <p:grpSp>
                  <p:nvGrpSpPr>
                    <p:cNvPr id="56830" name="Group 284"/>
                    <p:cNvGrpSpPr>
                      <a:grpSpLocks/>
                    </p:cNvGrpSpPr>
                    <p:nvPr/>
                  </p:nvGrpSpPr>
                  <p:grpSpPr bwMode="auto">
                    <a:xfrm>
                      <a:off x="589" y="436"/>
                      <a:ext cx="33" cy="227"/>
                      <a:chOff x="295" y="981"/>
                      <a:chExt cx="33" cy="227"/>
                    </a:xfrm>
                  </p:grpSpPr>
                  <p:sp>
                    <p:nvSpPr>
                      <p:cNvPr id="56684" name="Line 28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85" name="Line 28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831" name="Group 287"/>
                    <p:cNvGrpSpPr>
                      <a:grpSpLocks/>
                    </p:cNvGrpSpPr>
                    <p:nvPr/>
                  </p:nvGrpSpPr>
                  <p:grpSpPr bwMode="auto">
                    <a:xfrm>
                      <a:off x="680" y="436"/>
                      <a:ext cx="33" cy="227"/>
                      <a:chOff x="295" y="981"/>
                      <a:chExt cx="33" cy="227"/>
                    </a:xfrm>
                  </p:grpSpPr>
                  <p:sp>
                    <p:nvSpPr>
                      <p:cNvPr id="56682" name="Line 28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83" name="Line 28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6832" name="Group 290"/>
                <p:cNvGrpSpPr>
                  <a:grpSpLocks/>
                </p:cNvGrpSpPr>
                <p:nvPr/>
              </p:nvGrpSpPr>
              <p:grpSpPr bwMode="auto">
                <a:xfrm>
                  <a:off x="952" y="436"/>
                  <a:ext cx="305" cy="227"/>
                  <a:chOff x="589" y="436"/>
                  <a:chExt cx="305" cy="227"/>
                </a:xfrm>
              </p:grpSpPr>
              <p:grpSp>
                <p:nvGrpSpPr>
                  <p:cNvPr id="232032" name="Group 291"/>
                  <p:cNvGrpSpPr>
                    <a:grpSpLocks/>
                  </p:cNvGrpSpPr>
                  <p:nvPr/>
                </p:nvGrpSpPr>
                <p:grpSpPr bwMode="auto">
                  <a:xfrm>
                    <a:off x="589" y="436"/>
                    <a:ext cx="124" cy="227"/>
                    <a:chOff x="589" y="436"/>
                    <a:chExt cx="124" cy="227"/>
                  </a:xfrm>
                </p:grpSpPr>
                <p:grpSp>
                  <p:nvGrpSpPr>
                    <p:cNvPr id="232033" name="Group 292"/>
                    <p:cNvGrpSpPr>
                      <a:grpSpLocks/>
                    </p:cNvGrpSpPr>
                    <p:nvPr/>
                  </p:nvGrpSpPr>
                  <p:grpSpPr bwMode="auto">
                    <a:xfrm>
                      <a:off x="589" y="436"/>
                      <a:ext cx="33" cy="227"/>
                      <a:chOff x="295" y="981"/>
                      <a:chExt cx="33" cy="227"/>
                    </a:xfrm>
                  </p:grpSpPr>
                  <p:sp>
                    <p:nvSpPr>
                      <p:cNvPr id="56676" name="Line 29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77" name="Line 29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232035" name="Group 295"/>
                    <p:cNvGrpSpPr>
                      <a:grpSpLocks/>
                    </p:cNvGrpSpPr>
                    <p:nvPr/>
                  </p:nvGrpSpPr>
                  <p:grpSpPr bwMode="auto">
                    <a:xfrm>
                      <a:off x="680" y="436"/>
                      <a:ext cx="33" cy="227"/>
                      <a:chOff x="295" y="981"/>
                      <a:chExt cx="33" cy="227"/>
                    </a:xfrm>
                  </p:grpSpPr>
                  <p:sp>
                    <p:nvSpPr>
                      <p:cNvPr id="56674" name="Line 29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75" name="Line 29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232036" name="Group 298"/>
                  <p:cNvGrpSpPr>
                    <a:grpSpLocks/>
                  </p:cNvGrpSpPr>
                  <p:nvPr/>
                </p:nvGrpSpPr>
                <p:grpSpPr bwMode="auto">
                  <a:xfrm>
                    <a:off x="770" y="436"/>
                    <a:ext cx="124" cy="227"/>
                    <a:chOff x="589" y="436"/>
                    <a:chExt cx="124" cy="227"/>
                  </a:xfrm>
                </p:grpSpPr>
                <p:grpSp>
                  <p:nvGrpSpPr>
                    <p:cNvPr id="232037" name="Group 299"/>
                    <p:cNvGrpSpPr>
                      <a:grpSpLocks/>
                    </p:cNvGrpSpPr>
                    <p:nvPr/>
                  </p:nvGrpSpPr>
                  <p:grpSpPr bwMode="auto">
                    <a:xfrm>
                      <a:off x="589" y="436"/>
                      <a:ext cx="33" cy="227"/>
                      <a:chOff x="295" y="981"/>
                      <a:chExt cx="33" cy="227"/>
                    </a:xfrm>
                  </p:grpSpPr>
                  <p:sp>
                    <p:nvSpPr>
                      <p:cNvPr id="56670" name="Line 30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71" name="Line 30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232038" name="Group 302"/>
                    <p:cNvGrpSpPr>
                      <a:grpSpLocks/>
                    </p:cNvGrpSpPr>
                    <p:nvPr/>
                  </p:nvGrpSpPr>
                  <p:grpSpPr bwMode="auto">
                    <a:xfrm>
                      <a:off x="680" y="436"/>
                      <a:ext cx="33" cy="227"/>
                      <a:chOff x="295" y="981"/>
                      <a:chExt cx="33" cy="227"/>
                    </a:xfrm>
                  </p:grpSpPr>
                  <p:sp>
                    <p:nvSpPr>
                      <p:cNvPr id="56668" name="Line 30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69" name="Line 30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232039" name="Group 305"/>
                <p:cNvGrpSpPr>
                  <a:grpSpLocks/>
                </p:cNvGrpSpPr>
                <p:nvPr/>
              </p:nvGrpSpPr>
              <p:grpSpPr bwMode="auto">
                <a:xfrm>
                  <a:off x="1314" y="436"/>
                  <a:ext cx="668" cy="227"/>
                  <a:chOff x="1338" y="981"/>
                  <a:chExt cx="668" cy="227"/>
                </a:xfrm>
              </p:grpSpPr>
              <p:grpSp>
                <p:nvGrpSpPr>
                  <p:cNvPr id="232040" name="Group 306"/>
                  <p:cNvGrpSpPr>
                    <a:grpSpLocks/>
                  </p:cNvGrpSpPr>
                  <p:nvPr/>
                </p:nvGrpSpPr>
                <p:grpSpPr bwMode="auto">
                  <a:xfrm>
                    <a:off x="1338" y="981"/>
                    <a:ext cx="305" cy="227"/>
                    <a:chOff x="589" y="436"/>
                    <a:chExt cx="305" cy="227"/>
                  </a:xfrm>
                </p:grpSpPr>
                <p:grpSp>
                  <p:nvGrpSpPr>
                    <p:cNvPr id="232041" name="Group 307"/>
                    <p:cNvGrpSpPr>
                      <a:grpSpLocks/>
                    </p:cNvGrpSpPr>
                    <p:nvPr/>
                  </p:nvGrpSpPr>
                  <p:grpSpPr bwMode="auto">
                    <a:xfrm>
                      <a:off x="589" y="436"/>
                      <a:ext cx="124" cy="227"/>
                      <a:chOff x="589" y="436"/>
                      <a:chExt cx="124" cy="227"/>
                    </a:xfrm>
                  </p:grpSpPr>
                  <p:grpSp>
                    <p:nvGrpSpPr>
                      <p:cNvPr id="232042" name="Group 308"/>
                      <p:cNvGrpSpPr>
                        <a:grpSpLocks/>
                      </p:cNvGrpSpPr>
                      <p:nvPr/>
                    </p:nvGrpSpPr>
                    <p:grpSpPr bwMode="auto">
                      <a:xfrm>
                        <a:off x="589" y="436"/>
                        <a:ext cx="33" cy="227"/>
                        <a:chOff x="295" y="981"/>
                        <a:chExt cx="33" cy="227"/>
                      </a:xfrm>
                    </p:grpSpPr>
                    <p:sp>
                      <p:nvSpPr>
                        <p:cNvPr id="56662" name="Line 30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63" name="Line 31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232043" name="Group 311"/>
                      <p:cNvGrpSpPr>
                        <a:grpSpLocks/>
                      </p:cNvGrpSpPr>
                      <p:nvPr/>
                    </p:nvGrpSpPr>
                    <p:grpSpPr bwMode="auto">
                      <a:xfrm>
                        <a:off x="680" y="436"/>
                        <a:ext cx="33" cy="227"/>
                        <a:chOff x="295" y="981"/>
                        <a:chExt cx="33" cy="227"/>
                      </a:xfrm>
                    </p:grpSpPr>
                    <p:sp>
                      <p:nvSpPr>
                        <p:cNvPr id="56660" name="Line 31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61" name="Line 31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232044" name="Group 314"/>
                    <p:cNvGrpSpPr>
                      <a:grpSpLocks/>
                    </p:cNvGrpSpPr>
                    <p:nvPr/>
                  </p:nvGrpSpPr>
                  <p:grpSpPr bwMode="auto">
                    <a:xfrm>
                      <a:off x="770" y="436"/>
                      <a:ext cx="124" cy="227"/>
                      <a:chOff x="589" y="436"/>
                      <a:chExt cx="124" cy="227"/>
                    </a:xfrm>
                  </p:grpSpPr>
                  <p:grpSp>
                    <p:nvGrpSpPr>
                      <p:cNvPr id="232045" name="Group 315"/>
                      <p:cNvGrpSpPr>
                        <a:grpSpLocks/>
                      </p:cNvGrpSpPr>
                      <p:nvPr/>
                    </p:nvGrpSpPr>
                    <p:grpSpPr bwMode="auto">
                      <a:xfrm>
                        <a:off x="589" y="436"/>
                        <a:ext cx="33" cy="227"/>
                        <a:chOff x="295" y="981"/>
                        <a:chExt cx="33" cy="227"/>
                      </a:xfrm>
                    </p:grpSpPr>
                    <p:sp>
                      <p:nvSpPr>
                        <p:cNvPr id="56656" name="Line 31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57" name="Line 31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232046" name="Group 318"/>
                      <p:cNvGrpSpPr>
                        <a:grpSpLocks/>
                      </p:cNvGrpSpPr>
                      <p:nvPr/>
                    </p:nvGrpSpPr>
                    <p:grpSpPr bwMode="auto">
                      <a:xfrm>
                        <a:off x="680" y="436"/>
                        <a:ext cx="33" cy="227"/>
                        <a:chOff x="295" y="981"/>
                        <a:chExt cx="33" cy="227"/>
                      </a:xfrm>
                    </p:grpSpPr>
                    <p:sp>
                      <p:nvSpPr>
                        <p:cNvPr id="56654" name="Line 31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55" name="Line 32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232047" name="Group 321"/>
                  <p:cNvGrpSpPr>
                    <a:grpSpLocks/>
                  </p:cNvGrpSpPr>
                  <p:nvPr/>
                </p:nvGrpSpPr>
                <p:grpSpPr bwMode="auto">
                  <a:xfrm>
                    <a:off x="1701" y="981"/>
                    <a:ext cx="305" cy="227"/>
                    <a:chOff x="589" y="436"/>
                    <a:chExt cx="305" cy="227"/>
                  </a:xfrm>
                </p:grpSpPr>
                <p:grpSp>
                  <p:nvGrpSpPr>
                    <p:cNvPr id="232048" name="Group 322"/>
                    <p:cNvGrpSpPr>
                      <a:grpSpLocks/>
                    </p:cNvGrpSpPr>
                    <p:nvPr/>
                  </p:nvGrpSpPr>
                  <p:grpSpPr bwMode="auto">
                    <a:xfrm>
                      <a:off x="589" y="436"/>
                      <a:ext cx="124" cy="227"/>
                      <a:chOff x="589" y="436"/>
                      <a:chExt cx="124" cy="227"/>
                    </a:xfrm>
                  </p:grpSpPr>
                  <p:grpSp>
                    <p:nvGrpSpPr>
                      <p:cNvPr id="232049" name="Group 323"/>
                      <p:cNvGrpSpPr>
                        <a:grpSpLocks/>
                      </p:cNvGrpSpPr>
                      <p:nvPr/>
                    </p:nvGrpSpPr>
                    <p:grpSpPr bwMode="auto">
                      <a:xfrm>
                        <a:off x="589" y="436"/>
                        <a:ext cx="33" cy="227"/>
                        <a:chOff x="295" y="981"/>
                        <a:chExt cx="33" cy="227"/>
                      </a:xfrm>
                    </p:grpSpPr>
                    <p:sp>
                      <p:nvSpPr>
                        <p:cNvPr id="56648" name="Line 32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49" name="Line 32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232050" name="Group 326"/>
                      <p:cNvGrpSpPr>
                        <a:grpSpLocks/>
                      </p:cNvGrpSpPr>
                      <p:nvPr/>
                    </p:nvGrpSpPr>
                    <p:grpSpPr bwMode="auto">
                      <a:xfrm>
                        <a:off x="680" y="436"/>
                        <a:ext cx="33" cy="227"/>
                        <a:chOff x="295" y="981"/>
                        <a:chExt cx="33" cy="227"/>
                      </a:xfrm>
                    </p:grpSpPr>
                    <p:sp>
                      <p:nvSpPr>
                        <p:cNvPr id="56646" name="Line 32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47" name="Line 32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232051" name="Group 329"/>
                    <p:cNvGrpSpPr>
                      <a:grpSpLocks/>
                    </p:cNvGrpSpPr>
                    <p:nvPr/>
                  </p:nvGrpSpPr>
                  <p:grpSpPr bwMode="auto">
                    <a:xfrm>
                      <a:off x="770" y="436"/>
                      <a:ext cx="124" cy="227"/>
                      <a:chOff x="589" y="436"/>
                      <a:chExt cx="124" cy="227"/>
                    </a:xfrm>
                  </p:grpSpPr>
                  <p:grpSp>
                    <p:nvGrpSpPr>
                      <p:cNvPr id="232052" name="Group 330"/>
                      <p:cNvGrpSpPr>
                        <a:grpSpLocks/>
                      </p:cNvGrpSpPr>
                      <p:nvPr/>
                    </p:nvGrpSpPr>
                    <p:grpSpPr bwMode="auto">
                      <a:xfrm>
                        <a:off x="589" y="436"/>
                        <a:ext cx="33" cy="227"/>
                        <a:chOff x="295" y="981"/>
                        <a:chExt cx="33" cy="227"/>
                      </a:xfrm>
                    </p:grpSpPr>
                    <p:sp>
                      <p:nvSpPr>
                        <p:cNvPr id="56642" name="Line 33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43" name="Line 33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232053" name="Group 333"/>
                      <p:cNvGrpSpPr>
                        <a:grpSpLocks/>
                      </p:cNvGrpSpPr>
                      <p:nvPr/>
                    </p:nvGrpSpPr>
                    <p:grpSpPr bwMode="auto">
                      <a:xfrm>
                        <a:off x="680" y="436"/>
                        <a:ext cx="33" cy="227"/>
                        <a:chOff x="295" y="981"/>
                        <a:chExt cx="33" cy="227"/>
                      </a:xfrm>
                    </p:grpSpPr>
                    <p:sp>
                      <p:nvSpPr>
                        <p:cNvPr id="56640" name="Line 33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41" name="Line 33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232054" name="Group 336"/>
              <p:cNvGrpSpPr>
                <a:grpSpLocks/>
              </p:cNvGrpSpPr>
              <p:nvPr/>
            </p:nvGrpSpPr>
            <p:grpSpPr bwMode="auto">
              <a:xfrm>
                <a:off x="4805" y="481"/>
                <a:ext cx="33" cy="227"/>
                <a:chOff x="295" y="981"/>
                <a:chExt cx="33" cy="227"/>
              </a:xfrm>
            </p:grpSpPr>
            <p:sp>
              <p:nvSpPr>
                <p:cNvPr id="56629" name="Line 33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30" name="Line 33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232055" name="Group 339"/>
              <p:cNvGrpSpPr>
                <a:grpSpLocks/>
              </p:cNvGrpSpPr>
              <p:nvPr/>
            </p:nvGrpSpPr>
            <p:grpSpPr bwMode="auto">
              <a:xfrm>
                <a:off x="566" y="799"/>
                <a:ext cx="4284" cy="227"/>
                <a:chOff x="600" y="436"/>
                <a:chExt cx="4284" cy="227"/>
              </a:xfrm>
            </p:grpSpPr>
            <p:grpSp>
              <p:nvGrpSpPr>
                <p:cNvPr id="232056" name="Group 340"/>
                <p:cNvGrpSpPr>
                  <a:grpSpLocks/>
                </p:cNvGrpSpPr>
                <p:nvPr/>
              </p:nvGrpSpPr>
              <p:grpSpPr bwMode="auto">
                <a:xfrm>
                  <a:off x="600" y="436"/>
                  <a:ext cx="33" cy="227"/>
                  <a:chOff x="295" y="981"/>
                  <a:chExt cx="33" cy="227"/>
                </a:xfrm>
              </p:grpSpPr>
              <p:sp>
                <p:nvSpPr>
                  <p:cNvPr id="56627" name="Line 34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28" name="Line 34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232057" name="Group 343"/>
                <p:cNvGrpSpPr>
                  <a:grpSpLocks/>
                </p:cNvGrpSpPr>
                <p:nvPr/>
              </p:nvGrpSpPr>
              <p:grpSpPr bwMode="auto">
                <a:xfrm>
                  <a:off x="684" y="436"/>
                  <a:ext cx="33" cy="227"/>
                  <a:chOff x="295" y="981"/>
                  <a:chExt cx="33" cy="227"/>
                </a:xfrm>
              </p:grpSpPr>
              <p:sp>
                <p:nvSpPr>
                  <p:cNvPr id="56625" name="Line 34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26" name="Line 34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232058" name="Group 346"/>
                <p:cNvGrpSpPr>
                  <a:grpSpLocks/>
                </p:cNvGrpSpPr>
                <p:nvPr/>
              </p:nvGrpSpPr>
              <p:grpSpPr bwMode="auto">
                <a:xfrm>
                  <a:off x="770" y="436"/>
                  <a:ext cx="124" cy="227"/>
                  <a:chOff x="589" y="436"/>
                  <a:chExt cx="124" cy="227"/>
                </a:xfrm>
              </p:grpSpPr>
              <p:grpSp>
                <p:nvGrpSpPr>
                  <p:cNvPr id="232059" name="Group 347"/>
                  <p:cNvGrpSpPr>
                    <a:grpSpLocks/>
                  </p:cNvGrpSpPr>
                  <p:nvPr/>
                </p:nvGrpSpPr>
                <p:grpSpPr bwMode="auto">
                  <a:xfrm>
                    <a:off x="589" y="436"/>
                    <a:ext cx="33" cy="227"/>
                    <a:chOff x="295" y="981"/>
                    <a:chExt cx="33" cy="227"/>
                  </a:xfrm>
                </p:grpSpPr>
                <p:sp>
                  <p:nvSpPr>
                    <p:cNvPr id="56623" name="Line 34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24" name="Line 34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232060" name="Group 350"/>
                  <p:cNvGrpSpPr>
                    <a:grpSpLocks/>
                  </p:cNvGrpSpPr>
                  <p:nvPr/>
                </p:nvGrpSpPr>
                <p:grpSpPr bwMode="auto">
                  <a:xfrm>
                    <a:off x="680" y="436"/>
                    <a:ext cx="33" cy="227"/>
                    <a:chOff x="295" y="981"/>
                    <a:chExt cx="33" cy="227"/>
                  </a:xfrm>
                </p:grpSpPr>
                <p:sp>
                  <p:nvSpPr>
                    <p:cNvPr id="56621" name="Line 35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22" name="Line 35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232061" name="Group 353"/>
                <p:cNvGrpSpPr>
                  <a:grpSpLocks/>
                </p:cNvGrpSpPr>
                <p:nvPr/>
              </p:nvGrpSpPr>
              <p:grpSpPr bwMode="auto">
                <a:xfrm>
                  <a:off x="952" y="436"/>
                  <a:ext cx="305" cy="227"/>
                  <a:chOff x="589" y="436"/>
                  <a:chExt cx="305" cy="227"/>
                </a:xfrm>
              </p:grpSpPr>
              <p:grpSp>
                <p:nvGrpSpPr>
                  <p:cNvPr id="232062" name="Group 354"/>
                  <p:cNvGrpSpPr>
                    <a:grpSpLocks/>
                  </p:cNvGrpSpPr>
                  <p:nvPr/>
                </p:nvGrpSpPr>
                <p:grpSpPr bwMode="auto">
                  <a:xfrm>
                    <a:off x="589" y="436"/>
                    <a:ext cx="124" cy="227"/>
                    <a:chOff x="589" y="436"/>
                    <a:chExt cx="124" cy="227"/>
                  </a:xfrm>
                </p:grpSpPr>
                <p:grpSp>
                  <p:nvGrpSpPr>
                    <p:cNvPr id="232063" name="Group 355"/>
                    <p:cNvGrpSpPr>
                      <a:grpSpLocks/>
                    </p:cNvGrpSpPr>
                    <p:nvPr/>
                  </p:nvGrpSpPr>
                  <p:grpSpPr bwMode="auto">
                    <a:xfrm>
                      <a:off x="589" y="436"/>
                      <a:ext cx="33" cy="227"/>
                      <a:chOff x="295" y="981"/>
                      <a:chExt cx="33" cy="227"/>
                    </a:xfrm>
                  </p:grpSpPr>
                  <p:sp>
                    <p:nvSpPr>
                      <p:cNvPr id="56617" name="Line 35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18" name="Line 35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881" name="Group 358"/>
                    <p:cNvGrpSpPr>
                      <a:grpSpLocks/>
                    </p:cNvGrpSpPr>
                    <p:nvPr/>
                  </p:nvGrpSpPr>
                  <p:grpSpPr bwMode="auto">
                    <a:xfrm>
                      <a:off x="680" y="436"/>
                      <a:ext cx="33" cy="227"/>
                      <a:chOff x="295" y="981"/>
                      <a:chExt cx="33" cy="227"/>
                    </a:xfrm>
                  </p:grpSpPr>
                  <p:sp>
                    <p:nvSpPr>
                      <p:cNvPr id="56615" name="Line 35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16" name="Line 36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882" name="Group 361"/>
                  <p:cNvGrpSpPr>
                    <a:grpSpLocks/>
                  </p:cNvGrpSpPr>
                  <p:nvPr/>
                </p:nvGrpSpPr>
                <p:grpSpPr bwMode="auto">
                  <a:xfrm>
                    <a:off x="770" y="436"/>
                    <a:ext cx="124" cy="227"/>
                    <a:chOff x="589" y="436"/>
                    <a:chExt cx="124" cy="227"/>
                  </a:xfrm>
                </p:grpSpPr>
                <p:grpSp>
                  <p:nvGrpSpPr>
                    <p:cNvPr id="56883" name="Group 362"/>
                    <p:cNvGrpSpPr>
                      <a:grpSpLocks/>
                    </p:cNvGrpSpPr>
                    <p:nvPr/>
                  </p:nvGrpSpPr>
                  <p:grpSpPr bwMode="auto">
                    <a:xfrm>
                      <a:off x="589" y="436"/>
                      <a:ext cx="33" cy="227"/>
                      <a:chOff x="295" y="981"/>
                      <a:chExt cx="33" cy="227"/>
                    </a:xfrm>
                  </p:grpSpPr>
                  <p:sp>
                    <p:nvSpPr>
                      <p:cNvPr id="56611" name="Line 36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12" name="Line 36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884" name="Group 365"/>
                    <p:cNvGrpSpPr>
                      <a:grpSpLocks/>
                    </p:cNvGrpSpPr>
                    <p:nvPr/>
                  </p:nvGrpSpPr>
                  <p:grpSpPr bwMode="auto">
                    <a:xfrm>
                      <a:off x="680" y="436"/>
                      <a:ext cx="33" cy="227"/>
                      <a:chOff x="295" y="981"/>
                      <a:chExt cx="33" cy="227"/>
                    </a:xfrm>
                  </p:grpSpPr>
                  <p:sp>
                    <p:nvSpPr>
                      <p:cNvPr id="56609" name="Line 36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10" name="Line 36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6885" name="Group 368"/>
                <p:cNvGrpSpPr>
                  <a:grpSpLocks/>
                </p:cNvGrpSpPr>
                <p:nvPr/>
              </p:nvGrpSpPr>
              <p:grpSpPr bwMode="auto">
                <a:xfrm>
                  <a:off x="1314" y="436"/>
                  <a:ext cx="668" cy="227"/>
                  <a:chOff x="1338" y="981"/>
                  <a:chExt cx="668" cy="227"/>
                </a:xfrm>
              </p:grpSpPr>
              <p:grpSp>
                <p:nvGrpSpPr>
                  <p:cNvPr id="56886" name="Group 369"/>
                  <p:cNvGrpSpPr>
                    <a:grpSpLocks/>
                  </p:cNvGrpSpPr>
                  <p:nvPr/>
                </p:nvGrpSpPr>
                <p:grpSpPr bwMode="auto">
                  <a:xfrm>
                    <a:off x="1338" y="981"/>
                    <a:ext cx="305" cy="227"/>
                    <a:chOff x="589" y="436"/>
                    <a:chExt cx="305" cy="227"/>
                  </a:xfrm>
                </p:grpSpPr>
                <p:grpSp>
                  <p:nvGrpSpPr>
                    <p:cNvPr id="56887" name="Group 370"/>
                    <p:cNvGrpSpPr>
                      <a:grpSpLocks/>
                    </p:cNvGrpSpPr>
                    <p:nvPr/>
                  </p:nvGrpSpPr>
                  <p:grpSpPr bwMode="auto">
                    <a:xfrm>
                      <a:off x="589" y="436"/>
                      <a:ext cx="124" cy="227"/>
                      <a:chOff x="589" y="436"/>
                      <a:chExt cx="124" cy="227"/>
                    </a:xfrm>
                  </p:grpSpPr>
                  <p:grpSp>
                    <p:nvGrpSpPr>
                      <p:cNvPr id="56888" name="Group 371"/>
                      <p:cNvGrpSpPr>
                        <a:grpSpLocks/>
                      </p:cNvGrpSpPr>
                      <p:nvPr/>
                    </p:nvGrpSpPr>
                    <p:grpSpPr bwMode="auto">
                      <a:xfrm>
                        <a:off x="589" y="436"/>
                        <a:ext cx="33" cy="227"/>
                        <a:chOff x="295" y="981"/>
                        <a:chExt cx="33" cy="227"/>
                      </a:xfrm>
                    </p:grpSpPr>
                    <p:sp>
                      <p:nvSpPr>
                        <p:cNvPr id="56603" name="Line 37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04" name="Line 37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889" name="Group 374"/>
                      <p:cNvGrpSpPr>
                        <a:grpSpLocks/>
                      </p:cNvGrpSpPr>
                      <p:nvPr/>
                    </p:nvGrpSpPr>
                    <p:grpSpPr bwMode="auto">
                      <a:xfrm>
                        <a:off x="680" y="436"/>
                        <a:ext cx="33" cy="227"/>
                        <a:chOff x="295" y="981"/>
                        <a:chExt cx="33" cy="227"/>
                      </a:xfrm>
                    </p:grpSpPr>
                    <p:sp>
                      <p:nvSpPr>
                        <p:cNvPr id="56601" name="Line 37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602" name="Line 37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890" name="Group 377"/>
                    <p:cNvGrpSpPr>
                      <a:grpSpLocks/>
                    </p:cNvGrpSpPr>
                    <p:nvPr/>
                  </p:nvGrpSpPr>
                  <p:grpSpPr bwMode="auto">
                    <a:xfrm>
                      <a:off x="770" y="436"/>
                      <a:ext cx="124" cy="227"/>
                      <a:chOff x="589" y="436"/>
                      <a:chExt cx="124" cy="227"/>
                    </a:xfrm>
                  </p:grpSpPr>
                  <p:grpSp>
                    <p:nvGrpSpPr>
                      <p:cNvPr id="56891" name="Group 378"/>
                      <p:cNvGrpSpPr>
                        <a:grpSpLocks/>
                      </p:cNvGrpSpPr>
                      <p:nvPr/>
                    </p:nvGrpSpPr>
                    <p:grpSpPr bwMode="auto">
                      <a:xfrm>
                        <a:off x="589" y="436"/>
                        <a:ext cx="33" cy="227"/>
                        <a:chOff x="295" y="981"/>
                        <a:chExt cx="33" cy="227"/>
                      </a:xfrm>
                    </p:grpSpPr>
                    <p:sp>
                      <p:nvSpPr>
                        <p:cNvPr id="56597" name="Line 37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98" name="Line 38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892" name="Group 381"/>
                      <p:cNvGrpSpPr>
                        <a:grpSpLocks/>
                      </p:cNvGrpSpPr>
                      <p:nvPr/>
                    </p:nvGrpSpPr>
                    <p:grpSpPr bwMode="auto">
                      <a:xfrm>
                        <a:off x="680" y="436"/>
                        <a:ext cx="33" cy="227"/>
                        <a:chOff x="295" y="981"/>
                        <a:chExt cx="33" cy="227"/>
                      </a:xfrm>
                    </p:grpSpPr>
                    <p:sp>
                      <p:nvSpPr>
                        <p:cNvPr id="56595" name="Line 38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96" name="Line 38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6893" name="Group 384"/>
                  <p:cNvGrpSpPr>
                    <a:grpSpLocks/>
                  </p:cNvGrpSpPr>
                  <p:nvPr/>
                </p:nvGrpSpPr>
                <p:grpSpPr bwMode="auto">
                  <a:xfrm>
                    <a:off x="1701" y="981"/>
                    <a:ext cx="305" cy="227"/>
                    <a:chOff x="589" y="436"/>
                    <a:chExt cx="305" cy="227"/>
                  </a:xfrm>
                </p:grpSpPr>
                <p:grpSp>
                  <p:nvGrpSpPr>
                    <p:cNvPr id="56894" name="Group 385"/>
                    <p:cNvGrpSpPr>
                      <a:grpSpLocks/>
                    </p:cNvGrpSpPr>
                    <p:nvPr/>
                  </p:nvGrpSpPr>
                  <p:grpSpPr bwMode="auto">
                    <a:xfrm>
                      <a:off x="589" y="436"/>
                      <a:ext cx="124" cy="227"/>
                      <a:chOff x="589" y="436"/>
                      <a:chExt cx="124" cy="227"/>
                    </a:xfrm>
                  </p:grpSpPr>
                  <p:grpSp>
                    <p:nvGrpSpPr>
                      <p:cNvPr id="56895" name="Group 386"/>
                      <p:cNvGrpSpPr>
                        <a:grpSpLocks/>
                      </p:cNvGrpSpPr>
                      <p:nvPr/>
                    </p:nvGrpSpPr>
                    <p:grpSpPr bwMode="auto">
                      <a:xfrm>
                        <a:off x="589" y="436"/>
                        <a:ext cx="33" cy="227"/>
                        <a:chOff x="295" y="981"/>
                        <a:chExt cx="33" cy="227"/>
                      </a:xfrm>
                    </p:grpSpPr>
                    <p:sp>
                      <p:nvSpPr>
                        <p:cNvPr id="56589" name="Line 38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90" name="Line 38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896" name="Group 389"/>
                      <p:cNvGrpSpPr>
                        <a:grpSpLocks/>
                      </p:cNvGrpSpPr>
                      <p:nvPr/>
                    </p:nvGrpSpPr>
                    <p:grpSpPr bwMode="auto">
                      <a:xfrm>
                        <a:off x="680" y="436"/>
                        <a:ext cx="33" cy="227"/>
                        <a:chOff x="295" y="981"/>
                        <a:chExt cx="33" cy="227"/>
                      </a:xfrm>
                    </p:grpSpPr>
                    <p:sp>
                      <p:nvSpPr>
                        <p:cNvPr id="56587" name="Line 39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88" name="Line 39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897" name="Group 392"/>
                    <p:cNvGrpSpPr>
                      <a:grpSpLocks/>
                    </p:cNvGrpSpPr>
                    <p:nvPr/>
                  </p:nvGrpSpPr>
                  <p:grpSpPr bwMode="auto">
                    <a:xfrm>
                      <a:off x="770" y="436"/>
                      <a:ext cx="124" cy="227"/>
                      <a:chOff x="589" y="436"/>
                      <a:chExt cx="124" cy="227"/>
                    </a:xfrm>
                  </p:grpSpPr>
                  <p:grpSp>
                    <p:nvGrpSpPr>
                      <p:cNvPr id="56898" name="Group 393"/>
                      <p:cNvGrpSpPr>
                        <a:grpSpLocks/>
                      </p:cNvGrpSpPr>
                      <p:nvPr/>
                    </p:nvGrpSpPr>
                    <p:grpSpPr bwMode="auto">
                      <a:xfrm>
                        <a:off x="589" y="436"/>
                        <a:ext cx="33" cy="227"/>
                        <a:chOff x="295" y="981"/>
                        <a:chExt cx="33" cy="227"/>
                      </a:xfrm>
                    </p:grpSpPr>
                    <p:sp>
                      <p:nvSpPr>
                        <p:cNvPr id="56583" name="Line 39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84" name="Line 39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899" name="Group 396"/>
                      <p:cNvGrpSpPr>
                        <a:grpSpLocks/>
                      </p:cNvGrpSpPr>
                      <p:nvPr/>
                    </p:nvGrpSpPr>
                    <p:grpSpPr bwMode="auto">
                      <a:xfrm>
                        <a:off x="680" y="436"/>
                        <a:ext cx="33" cy="227"/>
                        <a:chOff x="295" y="981"/>
                        <a:chExt cx="33" cy="227"/>
                      </a:xfrm>
                    </p:grpSpPr>
                    <p:sp>
                      <p:nvSpPr>
                        <p:cNvPr id="56581" name="Line 39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82" name="Line 39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nvGrpSpPr>
                <p:cNvPr id="56954" name="Group 399"/>
                <p:cNvGrpSpPr>
                  <a:grpSpLocks/>
                </p:cNvGrpSpPr>
                <p:nvPr/>
              </p:nvGrpSpPr>
              <p:grpSpPr bwMode="auto">
                <a:xfrm>
                  <a:off x="1949" y="436"/>
                  <a:ext cx="1393" cy="227"/>
                  <a:chOff x="589" y="436"/>
                  <a:chExt cx="1393" cy="227"/>
                </a:xfrm>
              </p:grpSpPr>
              <p:grpSp>
                <p:nvGrpSpPr>
                  <p:cNvPr id="56955" name="Group 400"/>
                  <p:cNvGrpSpPr>
                    <a:grpSpLocks/>
                  </p:cNvGrpSpPr>
                  <p:nvPr/>
                </p:nvGrpSpPr>
                <p:grpSpPr bwMode="auto">
                  <a:xfrm>
                    <a:off x="589" y="436"/>
                    <a:ext cx="305" cy="227"/>
                    <a:chOff x="589" y="436"/>
                    <a:chExt cx="305" cy="227"/>
                  </a:xfrm>
                </p:grpSpPr>
                <p:grpSp>
                  <p:nvGrpSpPr>
                    <p:cNvPr id="56956" name="Group 401"/>
                    <p:cNvGrpSpPr>
                      <a:grpSpLocks/>
                    </p:cNvGrpSpPr>
                    <p:nvPr/>
                  </p:nvGrpSpPr>
                  <p:grpSpPr bwMode="auto">
                    <a:xfrm>
                      <a:off x="589" y="436"/>
                      <a:ext cx="124" cy="227"/>
                      <a:chOff x="589" y="436"/>
                      <a:chExt cx="124" cy="227"/>
                    </a:xfrm>
                  </p:grpSpPr>
                  <p:grpSp>
                    <p:nvGrpSpPr>
                      <p:cNvPr id="56957" name="Group 402"/>
                      <p:cNvGrpSpPr>
                        <a:grpSpLocks/>
                      </p:cNvGrpSpPr>
                      <p:nvPr/>
                    </p:nvGrpSpPr>
                    <p:grpSpPr bwMode="auto">
                      <a:xfrm>
                        <a:off x="589" y="436"/>
                        <a:ext cx="33" cy="227"/>
                        <a:chOff x="295" y="981"/>
                        <a:chExt cx="33" cy="227"/>
                      </a:xfrm>
                    </p:grpSpPr>
                    <p:sp>
                      <p:nvSpPr>
                        <p:cNvPr id="56573" name="Line 40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74" name="Line 40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958" name="Group 405"/>
                      <p:cNvGrpSpPr>
                        <a:grpSpLocks/>
                      </p:cNvGrpSpPr>
                      <p:nvPr/>
                    </p:nvGrpSpPr>
                    <p:grpSpPr bwMode="auto">
                      <a:xfrm>
                        <a:off x="680" y="436"/>
                        <a:ext cx="33" cy="227"/>
                        <a:chOff x="295" y="981"/>
                        <a:chExt cx="33" cy="227"/>
                      </a:xfrm>
                    </p:grpSpPr>
                    <p:sp>
                      <p:nvSpPr>
                        <p:cNvPr id="56571" name="Line 40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72" name="Line 40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959" name="Group 408"/>
                    <p:cNvGrpSpPr>
                      <a:grpSpLocks/>
                    </p:cNvGrpSpPr>
                    <p:nvPr/>
                  </p:nvGrpSpPr>
                  <p:grpSpPr bwMode="auto">
                    <a:xfrm>
                      <a:off x="770" y="436"/>
                      <a:ext cx="124" cy="227"/>
                      <a:chOff x="589" y="436"/>
                      <a:chExt cx="124" cy="227"/>
                    </a:xfrm>
                  </p:grpSpPr>
                  <p:grpSp>
                    <p:nvGrpSpPr>
                      <p:cNvPr id="43008" name="Group 409"/>
                      <p:cNvGrpSpPr>
                        <a:grpSpLocks/>
                      </p:cNvGrpSpPr>
                      <p:nvPr/>
                    </p:nvGrpSpPr>
                    <p:grpSpPr bwMode="auto">
                      <a:xfrm>
                        <a:off x="589" y="436"/>
                        <a:ext cx="33" cy="227"/>
                        <a:chOff x="295" y="981"/>
                        <a:chExt cx="33" cy="227"/>
                      </a:xfrm>
                    </p:grpSpPr>
                    <p:sp>
                      <p:nvSpPr>
                        <p:cNvPr id="56567" name="Line 41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68" name="Line 41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009" name="Group 412"/>
                      <p:cNvGrpSpPr>
                        <a:grpSpLocks/>
                      </p:cNvGrpSpPr>
                      <p:nvPr/>
                    </p:nvGrpSpPr>
                    <p:grpSpPr bwMode="auto">
                      <a:xfrm>
                        <a:off x="680" y="436"/>
                        <a:ext cx="33" cy="227"/>
                        <a:chOff x="295" y="981"/>
                        <a:chExt cx="33" cy="227"/>
                      </a:xfrm>
                    </p:grpSpPr>
                    <p:sp>
                      <p:nvSpPr>
                        <p:cNvPr id="56565" name="Line 41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66" name="Line 41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3010" name="Group 415"/>
                  <p:cNvGrpSpPr>
                    <a:grpSpLocks/>
                  </p:cNvGrpSpPr>
                  <p:nvPr/>
                </p:nvGrpSpPr>
                <p:grpSpPr bwMode="auto">
                  <a:xfrm>
                    <a:off x="952" y="436"/>
                    <a:ext cx="305" cy="227"/>
                    <a:chOff x="589" y="436"/>
                    <a:chExt cx="305" cy="227"/>
                  </a:xfrm>
                </p:grpSpPr>
                <p:grpSp>
                  <p:nvGrpSpPr>
                    <p:cNvPr id="43011" name="Group 416"/>
                    <p:cNvGrpSpPr>
                      <a:grpSpLocks/>
                    </p:cNvGrpSpPr>
                    <p:nvPr/>
                  </p:nvGrpSpPr>
                  <p:grpSpPr bwMode="auto">
                    <a:xfrm>
                      <a:off x="589" y="436"/>
                      <a:ext cx="124" cy="227"/>
                      <a:chOff x="589" y="436"/>
                      <a:chExt cx="124" cy="227"/>
                    </a:xfrm>
                  </p:grpSpPr>
                  <p:grpSp>
                    <p:nvGrpSpPr>
                      <p:cNvPr id="43012" name="Group 417"/>
                      <p:cNvGrpSpPr>
                        <a:grpSpLocks/>
                      </p:cNvGrpSpPr>
                      <p:nvPr/>
                    </p:nvGrpSpPr>
                    <p:grpSpPr bwMode="auto">
                      <a:xfrm>
                        <a:off x="589" y="436"/>
                        <a:ext cx="33" cy="227"/>
                        <a:chOff x="295" y="981"/>
                        <a:chExt cx="33" cy="227"/>
                      </a:xfrm>
                    </p:grpSpPr>
                    <p:sp>
                      <p:nvSpPr>
                        <p:cNvPr id="56559" name="Line 41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60" name="Line 41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013" name="Group 420"/>
                      <p:cNvGrpSpPr>
                        <a:grpSpLocks/>
                      </p:cNvGrpSpPr>
                      <p:nvPr/>
                    </p:nvGrpSpPr>
                    <p:grpSpPr bwMode="auto">
                      <a:xfrm>
                        <a:off x="680" y="436"/>
                        <a:ext cx="33" cy="227"/>
                        <a:chOff x="295" y="981"/>
                        <a:chExt cx="33" cy="227"/>
                      </a:xfrm>
                    </p:grpSpPr>
                    <p:sp>
                      <p:nvSpPr>
                        <p:cNvPr id="56557" name="Line 42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58" name="Line 42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3014" name="Group 423"/>
                    <p:cNvGrpSpPr>
                      <a:grpSpLocks/>
                    </p:cNvGrpSpPr>
                    <p:nvPr/>
                  </p:nvGrpSpPr>
                  <p:grpSpPr bwMode="auto">
                    <a:xfrm>
                      <a:off x="770" y="436"/>
                      <a:ext cx="124" cy="227"/>
                      <a:chOff x="589" y="436"/>
                      <a:chExt cx="124" cy="227"/>
                    </a:xfrm>
                  </p:grpSpPr>
                  <p:grpSp>
                    <p:nvGrpSpPr>
                      <p:cNvPr id="43018" name="Group 424"/>
                      <p:cNvGrpSpPr>
                        <a:grpSpLocks/>
                      </p:cNvGrpSpPr>
                      <p:nvPr/>
                    </p:nvGrpSpPr>
                    <p:grpSpPr bwMode="auto">
                      <a:xfrm>
                        <a:off x="589" y="436"/>
                        <a:ext cx="33" cy="227"/>
                        <a:chOff x="295" y="981"/>
                        <a:chExt cx="33" cy="227"/>
                      </a:xfrm>
                    </p:grpSpPr>
                    <p:sp>
                      <p:nvSpPr>
                        <p:cNvPr id="56553" name="Line 42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54" name="Line 42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019" name="Group 427"/>
                      <p:cNvGrpSpPr>
                        <a:grpSpLocks/>
                      </p:cNvGrpSpPr>
                      <p:nvPr/>
                    </p:nvGrpSpPr>
                    <p:grpSpPr bwMode="auto">
                      <a:xfrm>
                        <a:off x="680" y="436"/>
                        <a:ext cx="33" cy="227"/>
                        <a:chOff x="295" y="981"/>
                        <a:chExt cx="33" cy="227"/>
                      </a:xfrm>
                    </p:grpSpPr>
                    <p:sp>
                      <p:nvSpPr>
                        <p:cNvPr id="56551" name="Line 42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52" name="Line 42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3020" name="Group 430"/>
                  <p:cNvGrpSpPr>
                    <a:grpSpLocks/>
                  </p:cNvGrpSpPr>
                  <p:nvPr/>
                </p:nvGrpSpPr>
                <p:grpSpPr bwMode="auto">
                  <a:xfrm>
                    <a:off x="1314" y="436"/>
                    <a:ext cx="668" cy="227"/>
                    <a:chOff x="1338" y="981"/>
                    <a:chExt cx="668" cy="227"/>
                  </a:xfrm>
                </p:grpSpPr>
                <p:grpSp>
                  <p:nvGrpSpPr>
                    <p:cNvPr id="43021" name="Group 431"/>
                    <p:cNvGrpSpPr>
                      <a:grpSpLocks/>
                    </p:cNvGrpSpPr>
                    <p:nvPr/>
                  </p:nvGrpSpPr>
                  <p:grpSpPr bwMode="auto">
                    <a:xfrm>
                      <a:off x="1338" y="981"/>
                      <a:ext cx="305" cy="227"/>
                      <a:chOff x="589" y="436"/>
                      <a:chExt cx="305" cy="227"/>
                    </a:xfrm>
                  </p:grpSpPr>
                  <p:grpSp>
                    <p:nvGrpSpPr>
                      <p:cNvPr id="43022" name="Group 432"/>
                      <p:cNvGrpSpPr>
                        <a:grpSpLocks/>
                      </p:cNvGrpSpPr>
                      <p:nvPr/>
                    </p:nvGrpSpPr>
                    <p:grpSpPr bwMode="auto">
                      <a:xfrm>
                        <a:off x="589" y="436"/>
                        <a:ext cx="124" cy="227"/>
                        <a:chOff x="589" y="436"/>
                        <a:chExt cx="124" cy="227"/>
                      </a:xfrm>
                    </p:grpSpPr>
                    <p:grpSp>
                      <p:nvGrpSpPr>
                        <p:cNvPr id="43023" name="Group 433"/>
                        <p:cNvGrpSpPr>
                          <a:grpSpLocks/>
                        </p:cNvGrpSpPr>
                        <p:nvPr/>
                      </p:nvGrpSpPr>
                      <p:grpSpPr bwMode="auto">
                        <a:xfrm>
                          <a:off x="589" y="436"/>
                          <a:ext cx="33" cy="227"/>
                          <a:chOff x="295" y="981"/>
                          <a:chExt cx="33" cy="227"/>
                        </a:xfrm>
                      </p:grpSpPr>
                      <p:sp>
                        <p:nvSpPr>
                          <p:cNvPr id="56545" name="Line 43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46" name="Line 43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024" name="Group 436"/>
                        <p:cNvGrpSpPr>
                          <a:grpSpLocks/>
                        </p:cNvGrpSpPr>
                        <p:nvPr/>
                      </p:nvGrpSpPr>
                      <p:grpSpPr bwMode="auto">
                        <a:xfrm>
                          <a:off x="680" y="436"/>
                          <a:ext cx="33" cy="227"/>
                          <a:chOff x="295" y="981"/>
                          <a:chExt cx="33" cy="227"/>
                        </a:xfrm>
                      </p:grpSpPr>
                      <p:sp>
                        <p:nvSpPr>
                          <p:cNvPr id="56543" name="Line 43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44" name="Line 43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3025" name="Group 439"/>
                      <p:cNvGrpSpPr>
                        <a:grpSpLocks/>
                      </p:cNvGrpSpPr>
                      <p:nvPr/>
                    </p:nvGrpSpPr>
                    <p:grpSpPr bwMode="auto">
                      <a:xfrm>
                        <a:off x="770" y="436"/>
                        <a:ext cx="124" cy="227"/>
                        <a:chOff x="589" y="436"/>
                        <a:chExt cx="124" cy="227"/>
                      </a:xfrm>
                    </p:grpSpPr>
                    <p:grpSp>
                      <p:nvGrpSpPr>
                        <p:cNvPr id="43026" name="Group 440"/>
                        <p:cNvGrpSpPr>
                          <a:grpSpLocks/>
                        </p:cNvGrpSpPr>
                        <p:nvPr/>
                      </p:nvGrpSpPr>
                      <p:grpSpPr bwMode="auto">
                        <a:xfrm>
                          <a:off x="589" y="436"/>
                          <a:ext cx="33" cy="227"/>
                          <a:chOff x="295" y="981"/>
                          <a:chExt cx="33" cy="227"/>
                        </a:xfrm>
                      </p:grpSpPr>
                      <p:sp>
                        <p:nvSpPr>
                          <p:cNvPr id="56539" name="Line 44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40" name="Line 44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027" name="Group 443"/>
                        <p:cNvGrpSpPr>
                          <a:grpSpLocks/>
                        </p:cNvGrpSpPr>
                        <p:nvPr/>
                      </p:nvGrpSpPr>
                      <p:grpSpPr bwMode="auto">
                        <a:xfrm>
                          <a:off x="680" y="436"/>
                          <a:ext cx="33" cy="227"/>
                          <a:chOff x="295" y="981"/>
                          <a:chExt cx="33" cy="227"/>
                        </a:xfrm>
                      </p:grpSpPr>
                      <p:sp>
                        <p:nvSpPr>
                          <p:cNvPr id="56537" name="Line 44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38" name="Line 44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3028" name="Group 446"/>
                    <p:cNvGrpSpPr>
                      <a:grpSpLocks/>
                    </p:cNvGrpSpPr>
                    <p:nvPr/>
                  </p:nvGrpSpPr>
                  <p:grpSpPr bwMode="auto">
                    <a:xfrm>
                      <a:off x="1701" y="981"/>
                      <a:ext cx="305" cy="227"/>
                      <a:chOff x="589" y="436"/>
                      <a:chExt cx="305" cy="227"/>
                    </a:xfrm>
                  </p:grpSpPr>
                  <p:grpSp>
                    <p:nvGrpSpPr>
                      <p:cNvPr id="43029" name="Group 447"/>
                      <p:cNvGrpSpPr>
                        <a:grpSpLocks/>
                      </p:cNvGrpSpPr>
                      <p:nvPr/>
                    </p:nvGrpSpPr>
                    <p:grpSpPr bwMode="auto">
                      <a:xfrm>
                        <a:off x="589" y="436"/>
                        <a:ext cx="124" cy="227"/>
                        <a:chOff x="589" y="436"/>
                        <a:chExt cx="124" cy="227"/>
                      </a:xfrm>
                    </p:grpSpPr>
                    <p:grpSp>
                      <p:nvGrpSpPr>
                        <p:cNvPr id="43030" name="Group 448"/>
                        <p:cNvGrpSpPr>
                          <a:grpSpLocks/>
                        </p:cNvGrpSpPr>
                        <p:nvPr/>
                      </p:nvGrpSpPr>
                      <p:grpSpPr bwMode="auto">
                        <a:xfrm>
                          <a:off x="589" y="436"/>
                          <a:ext cx="33" cy="227"/>
                          <a:chOff x="295" y="981"/>
                          <a:chExt cx="33" cy="227"/>
                        </a:xfrm>
                      </p:grpSpPr>
                      <p:sp>
                        <p:nvSpPr>
                          <p:cNvPr id="56531" name="Line 44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32" name="Line 45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031" name="Group 451"/>
                        <p:cNvGrpSpPr>
                          <a:grpSpLocks/>
                        </p:cNvGrpSpPr>
                        <p:nvPr/>
                      </p:nvGrpSpPr>
                      <p:grpSpPr bwMode="auto">
                        <a:xfrm>
                          <a:off x="680" y="436"/>
                          <a:ext cx="33" cy="227"/>
                          <a:chOff x="295" y="981"/>
                          <a:chExt cx="33" cy="227"/>
                        </a:xfrm>
                      </p:grpSpPr>
                      <p:sp>
                        <p:nvSpPr>
                          <p:cNvPr id="56529" name="Line 45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30" name="Line 45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3032" name="Group 454"/>
                      <p:cNvGrpSpPr>
                        <a:grpSpLocks/>
                      </p:cNvGrpSpPr>
                      <p:nvPr/>
                    </p:nvGrpSpPr>
                    <p:grpSpPr bwMode="auto">
                      <a:xfrm>
                        <a:off x="770" y="436"/>
                        <a:ext cx="124" cy="227"/>
                        <a:chOff x="589" y="436"/>
                        <a:chExt cx="124" cy="227"/>
                      </a:xfrm>
                    </p:grpSpPr>
                    <p:grpSp>
                      <p:nvGrpSpPr>
                        <p:cNvPr id="43033" name="Group 455"/>
                        <p:cNvGrpSpPr>
                          <a:grpSpLocks/>
                        </p:cNvGrpSpPr>
                        <p:nvPr/>
                      </p:nvGrpSpPr>
                      <p:grpSpPr bwMode="auto">
                        <a:xfrm>
                          <a:off x="589" y="436"/>
                          <a:ext cx="33" cy="227"/>
                          <a:chOff x="295" y="981"/>
                          <a:chExt cx="33" cy="227"/>
                        </a:xfrm>
                      </p:grpSpPr>
                      <p:sp>
                        <p:nvSpPr>
                          <p:cNvPr id="56525" name="Line 45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26" name="Line 45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034" name="Group 458"/>
                        <p:cNvGrpSpPr>
                          <a:grpSpLocks/>
                        </p:cNvGrpSpPr>
                        <p:nvPr/>
                      </p:nvGrpSpPr>
                      <p:grpSpPr bwMode="auto">
                        <a:xfrm>
                          <a:off x="680" y="436"/>
                          <a:ext cx="33" cy="227"/>
                          <a:chOff x="295" y="981"/>
                          <a:chExt cx="33" cy="227"/>
                        </a:xfrm>
                      </p:grpSpPr>
                      <p:sp>
                        <p:nvSpPr>
                          <p:cNvPr id="56523" name="Line 45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24" name="Line 46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43036" name="Group 461"/>
                <p:cNvGrpSpPr>
                  <a:grpSpLocks/>
                </p:cNvGrpSpPr>
                <p:nvPr/>
              </p:nvGrpSpPr>
              <p:grpSpPr bwMode="auto">
                <a:xfrm>
                  <a:off x="3400" y="436"/>
                  <a:ext cx="1393" cy="227"/>
                  <a:chOff x="589" y="436"/>
                  <a:chExt cx="1393" cy="227"/>
                </a:xfrm>
              </p:grpSpPr>
              <p:grpSp>
                <p:nvGrpSpPr>
                  <p:cNvPr id="43037" name="Group 462"/>
                  <p:cNvGrpSpPr>
                    <a:grpSpLocks/>
                  </p:cNvGrpSpPr>
                  <p:nvPr/>
                </p:nvGrpSpPr>
                <p:grpSpPr bwMode="auto">
                  <a:xfrm>
                    <a:off x="589" y="436"/>
                    <a:ext cx="305" cy="227"/>
                    <a:chOff x="589" y="436"/>
                    <a:chExt cx="305" cy="227"/>
                  </a:xfrm>
                </p:grpSpPr>
                <p:grpSp>
                  <p:nvGrpSpPr>
                    <p:cNvPr id="43038" name="Group 463"/>
                    <p:cNvGrpSpPr>
                      <a:grpSpLocks/>
                    </p:cNvGrpSpPr>
                    <p:nvPr/>
                  </p:nvGrpSpPr>
                  <p:grpSpPr bwMode="auto">
                    <a:xfrm>
                      <a:off x="589" y="436"/>
                      <a:ext cx="124" cy="227"/>
                      <a:chOff x="589" y="436"/>
                      <a:chExt cx="124" cy="227"/>
                    </a:xfrm>
                  </p:grpSpPr>
                  <p:grpSp>
                    <p:nvGrpSpPr>
                      <p:cNvPr id="43039" name="Group 464"/>
                      <p:cNvGrpSpPr>
                        <a:grpSpLocks/>
                      </p:cNvGrpSpPr>
                      <p:nvPr/>
                    </p:nvGrpSpPr>
                    <p:grpSpPr bwMode="auto">
                      <a:xfrm>
                        <a:off x="589" y="436"/>
                        <a:ext cx="33" cy="227"/>
                        <a:chOff x="295" y="981"/>
                        <a:chExt cx="33" cy="227"/>
                      </a:xfrm>
                    </p:grpSpPr>
                    <p:sp>
                      <p:nvSpPr>
                        <p:cNvPr id="56512" name="Line 46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13" name="Line 46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320" name="Group 467"/>
                      <p:cNvGrpSpPr>
                        <a:grpSpLocks/>
                      </p:cNvGrpSpPr>
                      <p:nvPr/>
                    </p:nvGrpSpPr>
                    <p:grpSpPr bwMode="auto">
                      <a:xfrm>
                        <a:off x="680" y="436"/>
                        <a:ext cx="33" cy="227"/>
                        <a:chOff x="295" y="981"/>
                        <a:chExt cx="33" cy="227"/>
                      </a:xfrm>
                    </p:grpSpPr>
                    <p:sp>
                      <p:nvSpPr>
                        <p:cNvPr id="56510" name="Line 46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11" name="Line 46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321" name="Group 470"/>
                    <p:cNvGrpSpPr>
                      <a:grpSpLocks/>
                    </p:cNvGrpSpPr>
                    <p:nvPr/>
                  </p:nvGrpSpPr>
                  <p:grpSpPr bwMode="auto">
                    <a:xfrm>
                      <a:off x="770" y="436"/>
                      <a:ext cx="124" cy="227"/>
                      <a:chOff x="589" y="436"/>
                      <a:chExt cx="124" cy="227"/>
                    </a:xfrm>
                  </p:grpSpPr>
                  <p:grpSp>
                    <p:nvGrpSpPr>
                      <p:cNvPr id="56322" name="Group 471"/>
                      <p:cNvGrpSpPr>
                        <a:grpSpLocks/>
                      </p:cNvGrpSpPr>
                      <p:nvPr/>
                    </p:nvGrpSpPr>
                    <p:grpSpPr bwMode="auto">
                      <a:xfrm>
                        <a:off x="589" y="436"/>
                        <a:ext cx="33" cy="227"/>
                        <a:chOff x="295" y="981"/>
                        <a:chExt cx="33" cy="227"/>
                      </a:xfrm>
                    </p:grpSpPr>
                    <p:sp>
                      <p:nvSpPr>
                        <p:cNvPr id="56506" name="Line 47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07" name="Line 47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326" name="Group 474"/>
                      <p:cNvGrpSpPr>
                        <a:grpSpLocks/>
                      </p:cNvGrpSpPr>
                      <p:nvPr/>
                    </p:nvGrpSpPr>
                    <p:grpSpPr bwMode="auto">
                      <a:xfrm>
                        <a:off x="680" y="436"/>
                        <a:ext cx="33" cy="227"/>
                        <a:chOff x="295" y="981"/>
                        <a:chExt cx="33" cy="227"/>
                      </a:xfrm>
                    </p:grpSpPr>
                    <p:sp>
                      <p:nvSpPr>
                        <p:cNvPr id="56504" name="Line 47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505" name="Line 47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6327" name="Group 477"/>
                  <p:cNvGrpSpPr>
                    <a:grpSpLocks/>
                  </p:cNvGrpSpPr>
                  <p:nvPr/>
                </p:nvGrpSpPr>
                <p:grpSpPr bwMode="auto">
                  <a:xfrm>
                    <a:off x="952" y="436"/>
                    <a:ext cx="305" cy="227"/>
                    <a:chOff x="589" y="436"/>
                    <a:chExt cx="305" cy="227"/>
                  </a:xfrm>
                </p:grpSpPr>
                <p:grpSp>
                  <p:nvGrpSpPr>
                    <p:cNvPr id="56328" name="Group 478"/>
                    <p:cNvGrpSpPr>
                      <a:grpSpLocks/>
                    </p:cNvGrpSpPr>
                    <p:nvPr/>
                  </p:nvGrpSpPr>
                  <p:grpSpPr bwMode="auto">
                    <a:xfrm>
                      <a:off x="589" y="436"/>
                      <a:ext cx="124" cy="227"/>
                      <a:chOff x="589" y="436"/>
                      <a:chExt cx="124" cy="227"/>
                    </a:xfrm>
                  </p:grpSpPr>
                  <p:grpSp>
                    <p:nvGrpSpPr>
                      <p:cNvPr id="56329" name="Group 479"/>
                      <p:cNvGrpSpPr>
                        <a:grpSpLocks/>
                      </p:cNvGrpSpPr>
                      <p:nvPr/>
                    </p:nvGrpSpPr>
                    <p:grpSpPr bwMode="auto">
                      <a:xfrm>
                        <a:off x="589" y="436"/>
                        <a:ext cx="33" cy="227"/>
                        <a:chOff x="295" y="981"/>
                        <a:chExt cx="33" cy="227"/>
                      </a:xfrm>
                    </p:grpSpPr>
                    <p:sp>
                      <p:nvSpPr>
                        <p:cNvPr id="56498" name="Line 48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99" name="Line 48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333" name="Group 482"/>
                      <p:cNvGrpSpPr>
                        <a:grpSpLocks/>
                      </p:cNvGrpSpPr>
                      <p:nvPr/>
                    </p:nvGrpSpPr>
                    <p:grpSpPr bwMode="auto">
                      <a:xfrm>
                        <a:off x="680" y="436"/>
                        <a:ext cx="33" cy="227"/>
                        <a:chOff x="295" y="981"/>
                        <a:chExt cx="33" cy="227"/>
                      </a:xfrm>
                    </p:grpSpPr>
                    <p:sp>
                      <p:nvSpPr>
                        <p:cNvPr id="56496" name="Line 48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97" name="Line 48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337" name="Group 485"/>
                    <p:cNvGrpSpPr>
                      <a:grpSpLocks/>
                    </p:cNvGrpSpPr>
                    <p:nvPr/>
                  </p:nvGrpSpPr>
                  <p:grpSpPr bwMode="auto">
                    <a:xfrm>
                      <a:off x="770" y="436"/>
                      <a:ext cx="124" cy="227"/>
                      <a:chOff x="589" y="436"/>
                      <a:chExt cx="124" cy="227"/>
                    </a:xfrm>
                  </p:grpSpPr>
                  <p:grpSp>
                    <p:nvGrpSpPr>
                      <p:cNvPr id="56338" name="Group 486"/>
                      <p:cNvGrpSpPr>
                        <a:grpSpLocks/>
                      </p:cNvGrpSpPr>
                      <p:nvPr/>
                    </p:nvGrpSpPr>
                    <p:grpSpPr bwMode="auto">
                      <a:xfrm>
                        <a:off x="589" y="436"/>
                        <a:ext cx="33" cy="227"/>
                        <a:chOff x="295" y="981"/>
                        <a:chExt cx="33" cy="227"/>
                      </a:xfrm>
                    </p:grpSpPr>
                    <p:sp>
                      <p:nvSpPr>
                        <p:cNvPr id="56492" name="Line 48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93" name="Line 48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339" name="Group 489"/>
                      <p:cNvGrpSpPr>
                        <a:grpSpLocks/>
                      </p:cNvGrpSpPr>
                      <p:nvPr/>
                    </p:nvGrpSpPr>
                    <p:grpSpPr bwMode="auto">
                      <a:xfrm>
                        <a:off x="680" y="436"/>
                        <a:ext cx="33" cy="227"/>
                        <a:chOff x="295" y="981"/>
                        <a:chExt cx="33" cy="227"/>
                      </a:xfrm>
                    </p:grpSpPr>
                    <p:sp>
                      <p:nvSpPr>
                        <p:cNvPr id="56490" name="Line 49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91" name="Line 49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6340" name="Group 492"/>
                  <p:cNvGrpSpPr>
                    <a:grpSpLocks/>
                  </p:cNvGrpSpPr>
                  <p:nvPr/>
                </p:nvGrpSpPr>
                <p:grpSpPr bwMode="auto">
                  <a:xfrm>
                    <a:off x="1314" y="436"/>
                    <a:ext cx="668" cy="227"/>
                    <a:chOff x="1338" y="981"/>
                    <a:chExt cx="668" cy="227"/>
                  </a:xfrm>
                </p:grpSpPr>
                <p:grpSp>
                  <p:nvGrpSpPr>
                    <p:cNvPr id="56342" name="Group 493"/>
                    <p:cNvGrpSpPr>
                      <a:grpSpLocks/>
                    </p:cNvGrpSpPr>
                    <p:nvPr/>
                  </p:nvGrpSpPr>
                  <p:grpSpPr bwMode="auto">
                    <a:xfrm>
                      <a:off x="1338" y="981"/>
                      <a:ext cx="305" cy="227"/>
                      <a:chOff x="589" y="436"/>
                      <a:chExt cx="305" cy="227"/>
                    </a:xfrm>
                  </p:grpSpPr>
                  <p:grpSp>
                    <p:nvGrpSpPr>
                      <p:cNvPr id="56343" name="Group 494"/>
                      <p:cNvGrpSpPr>
                        <a:grpSpLocks/>
                      </p:cNvGrpSpPr>
                      <p:nvPr/>
                    </p:nvGrpSpPr>
                    <p:grpSpPr bwMode="auto">
                      <a:xfrm>
                        <a:off x="589" y="436"/>
                        <a:ext cx="124" cy="227"/>
                        <a:chOff x="589" y="436"/>
                        <a:chExt cx="124" cy="227"/>
                      </a:xfrm>
                    </p:grpSpPr>
                    <p:grpSp>
                      <p:nvGrpSpPr>
                        <p:cNvPr id="56344" name="Group 495"/>
                        <p:cNvGrpSpPr>
                          <a:grpSpLocks/>
                        </p:cNvGrpSpPr>
                        <p:nvPr/>
                      </p:nvGrpSpPr>
                      <p:grpSpPr bwMode="auto">
                        <a:xfrm>
                          <a:off x="589" y="436"/>
                          <a:ext cx="33" cy="227"/>
                          <a:chOff x="295" y="981"/>
                          <a:chExt cx="33" cy="227"/>
                        </a:xfrm>
                      </p:grpSpPr>
                      <p:sp>
                        <p:nvSpPr>
                          <p:cNvPr id="56484" name="Line 49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85" name="Line 49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345" name="Group 498"/>
                        <p:cNvGrpSpPr>
                          <a:grpSpLocks/>
                        </p:cNvGrpSpPr>
                        <p:nvPr/>
                      </p:nvGrpSpPr>
                      <p:grpSpPr bwMode="auto">
                        <a:xfrm>
                          <a:off x="680" y="436"/>
                          <a:ext cx="33" cy="227"/>
                          <a:chOff x="295" y="981"/>
                          <a:chExt cx="33" cy="227"/>
                        </a:xfrm>
                      </p:grpSpPr>
                      <p:sp>
                        <p:nvSpPr>
                          <p:cNvPr id="56482" name="Line 49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83" name="Line 50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346" name="Group 501"/>
                      <p:cNvGrpSpPr>
                        <a:grpSpLocks/>
                      </p:cNvGrpSpPr>
                      <p:nvPr/>
                    </p:nvGrpSpPr>
                    <p:grpSpPr bwMode="auto">
                      <a:xfrm>
                        <a:off x="770" y="436"/>
                        <a:ext cx="124" cy="227"/>
                        <a:chOff x="589" y="436"/>
                        <a:chExt cx="124" cy="227"/>
                      </a:xfrm>
                    </p:grpSpPr>
                    <p:grpSp>
                      <p:nvGrpSpPr>
                        <p:cNvPr id="56347" name="Group 502"/>
                        <p:cNvGrpSpPr>
                          <a:grpSpLocks/>
                        </p:cNvGrpSpPr>
                        <p:nvPr/>
                      </p:nvGrpSpPr>
                      <p:grpSpPr bwMode="auto">
                        <a:xfrm>
                          <a:off x="589" y="436"/>
                          <a:ext cx="33" cy="227"/>
                          <a:chOff x="295" y="981"/>
                          <a:chExt cx="33" cy="227"/>
                        </a:xfrm>
                      </p:grpSpPr>
                      <p:sp>
                        <p:nvSpPr>
                          <p:cNvPr id="56478" name="Line 50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79" name="Line 50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352" name="Group 505"/>
                        <p:cNvGrpSpPr>
                          <a:grpSpLocks/>
                        </p:cNvGrpSpPr>
                        <p:nvPr/>
                      </p:nvGrpSpPr>
                      <p:grpSpPr bwMode="auto">
                        <a:xfrm>
                          <a:off x="680" y="436"/>
                          <a:ext cx="33" cy="227"/>
                          <a:chOff x="295" y="981"/>
                          <a:chExt cx="33" cy="227"/>
                        </a:xfrm>
                      </p:grpSpPr>
                      <p:sp>
                        <p:nvSpPr>
                          <p:cNvPr id="56476" name="Line 50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77" name="Line 50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6353" name="Group 508"/>
                    <p:cNvGrpSpPr>
                      <a:grpSpLocks/>
                    </p:cNvGrpSpPr>
                    <p:nvPr/>
                  </p:nvGrpSpPr>
                  <p:grpSpPr bwMode="auto">
                    <a:xfrm>
                      <a:off x="1701" y="981"/>
                      <a:ext cx="305" cy="227"/>
                      <a:chOff x="589" y="436"/>
                      <a:chExt cx="305" cy="227"/>
                    </a:xfrm>
                  </p:grpSpPr>
                  <p:grpSp>
                    <p:nvGrpSpPr>
                      <p:cNvPr id="56354" name="Group 509"/>
                      <p:cNvGrpSpPr>
                        <a:grpSpLocks/>
                      </p:cNvGrpSpPr>
                      <p:nvPr/>
                    </p:nvGrpSpPr>
                    <p:grpSpPr bwMode="auto">
                      <a:xfrm>
                        <a:off x="589" y="436"/>
                        <a:ext cx="124" cy="227"/>
                        <a:chOff x="589" y="436"/>
                        <a:chExt cx="124" cy="227"/>
                      </a:xfrm>
                    </p:grpSpPr>
                    <p:grpSp>
                      <p:nvGrpSpPr>
                        <p:cNvPr id="56363" name="Group 510"/>
                        <p:cNvGrpSpPr>
                          <a:grpSpLocks/>
                        </p:cNvGrpSpPr>
                        <p:nvPr/>
                      </p:nvGrpSpPr>
                      <p:grpSpPr bwMode="auto">
                        <a:xfrm>
                          <a:off x="589" y="436"/>
                          <a:ext cx="33" cy="227"/>
                          <a:chOff x="295" y="981"/>
                          <a:chExt cx="33" cy="227"/>
                        </a:xfrm>
                      </p:grpSpPr>
                      <p:sp>
                        <p:nvSpPr>
                          <p:cNvPr id="56470" name="Line 51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71" name="Line 51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376" name="Group 513"/>
                        <p:cNvGrpSpPr>
                          <a:grpSpLocks/>
                        </p:cNvGrpSpPr>
                        <p:nvPr/>
                      </p:nvGrpSpPr>
                      <p:grpSpPr bwMode="auto">
                        <a:xfrm>
                          <a:off x="680" y="436"/>
                          <a:ext cx="33" cy="227"/>
                          <a:chOff x="295" y="981"/>
                          <a:chExt cx="33" cy="227"/>
                        </a:xfrm>
                      </p:grpSpPr>
                      <p:sp>
                        <p:nvSpPr>
                          <p:cNvPr id="56468" name="Line 51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69" name="Line 51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377" name="Group 516"/>
                      <p:cNvGrpSpPr>
                        <a:grpSpLocks/>
                      </p:cNvGrpSpPr>
                      <p:nvPr/>
                    </p:nvGrpSpPr>
                    <p:grpSpPr bwMode="auto">
                      <a:xfrm>
                        <a:off x="770" y="436"/>
                        <a:ext cx="124" cy="227"/>
                        <a:chOff x="589" y="436"/>
                        <a:chExt cx="124" cy="227"/>
                      </a:xfrm>
                    </p:grpSpPr>
                    <p:grpSp>
                      <p:nvGrpSpPr>
                        <p:cNvPr id="56378" name="Group 517"/>
                        <p:cNvGrpSpPr>
                          <a:grpSpLocks/>
                        </p:cNvGrpSpPr>
                        <p:nvPr/>
                      </p:nvGrpSpPr>
                      <p:grpSpPr bwMode="auto">
                        <a:xfrm>
                          <a:off x="589" y="436"/>
                          <a:ext cx="33" cy="227"/>
                          <a:chOff x="295" y="981"/>
                          <a:chExt cx="33" cy="227"/>
                        </a:xfrm>
                      </p:grpSpPr>
                      <p:sp>
                        <p:nvSpPr>
                          <p:cNvPr id="56464" name="Line 51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65" name="Line 51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379" name="Group 520"/>
                        <p:cNvGrpSpPr>
                          <a:grpSpLocks/>
                        </p:cNvGrpSpPr>
                        <p:nvPr/>
                      </p:nvGrpSpPr>
                      <p:grpSpPr bwMode="auto">
                        <a:xfrm>
                          <a:off x="680" y="436"/>
                          <a:ext cx="33" cy="227"/>
                          <a:chOff x="295" y="981"/>
                          <a:chExt cx="33" cy="227"/>
                        </a:xfrm>
                      </p:grpSpPr>
                      <p:sp>
                        <p:nvSpPr>
                          <p:cNvPr id="56462" name="Line 52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63" name="Line 52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56389" name="Group 523"/>
                <p:cNvGrpSpPr>
                  <a:grpSpLocks/>
                </p:cNvGrpSpPr>
                <p:nvPr/>
              </p:nvGrpSpPr>
              <p:grpSpPr bwMode="auto">
                <a:xfrm>
                  <a:off x="4851" y="436"/>
                  <a:ext cx="33" cy="227"/>
                  <a:chOff x="295" y="981"/>
                  <a:chExt cx="33" cy="227"/>
                </a:xfrm>
              </p:grpSpPr>
              <p:sp>
                <p:nvSpPr>
                  <p:cNvPr id="56451" name="Line 52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52" name="Line 52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390" name="Group 526"/>
              <p:cNvGrpSpPr>
                <a:grpSpLocks/>
              </p:cNvGrpSpPr>
              <p:nvPr/>
            </p:nvGrpSpPr>
            <p:grpSpPr bwMode="auto">
              <a:xfrm>
                <a:off x="4907" y="481"/>
                <a:ext cx="476" cy="227"/>
                <a:chOff x="4978" y="436"/>
                <a:chExt cx="476" cy="227"/>
              </a:xfrm>
            </p:grpSpPr>
            <p:grpSp>
              <p:nvGrpSpPr>
                <p:cNvPr id="56391" name="Group 527"/>
                <p:cNvGrpSpPr>
                  <a:grpSpLocks/>
                </p:cNvGrpSpPr>
                <p:nvPr/>
              </p:nvGrpSpPr>
              <p:grpSpPr bwMode="auto">
                <a:xfrm>
                  <a:off x="4978" y="436"/>
                  <a:ext cx="33" cy="227"/>
                  <a:chOff x="295" y="981"/>
                  <a:chExt cx="33" cy="227"/>
                </a:xfrm>
              </p:grpSpPr>
              <p:sp>
                <p:nvSpPr>
                  <p:cNvPr id="56441" name="Line 52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42" name="Line 52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392" name="Group 530"/>
                <p:cNvGrpSpPr>
                  <a:grpSpLocks/>
                </p:cNvGrpSpPr>
                <p:nvPr/>
              </p:nvGrpSpPr>
              <p:grpSpPr bwMode="auto">
                <a:xfrm>
                  <a:off x="5062" y="436"/>
                  <a:ext cx="33" cy="227"/>
                  <a:chOff x="295" y="981"/>
                  <a:chExt cx="33" cy="227"/>
                </a:xfrm>
              </p:grpSpPr>
              <p:sp>
                <p:nvSpPr>
                  <p:cNvPr id="56439" name="Line 53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40" name="Line 53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393" name="Group 533"/>
                <p:cNvGrpSpPr>
                  <a:grpSpLocks/>
                </p:cNvGrpSpPr>
                <p:nvPr/>
              </p:nvGrpSpPr>
              <p:grpSpPr bwMode="auto">
                <a:xfrm>
                  <a:off x="5148" y="436"/>
                  <a:ext cx="124" cy="227"/>
                  <a:chOff x="589" y="436"/>
                  <a:chExt cx="124" cy="227"/>
                </a:xfrm>
              </p:grpSpPr>
              <p:grpSp>
                <p:nvGrpSpPr>
                  <p:cNvPr id="56394" name="Group 534"/>
                  <p:cNvGrpSpPr>
                    <a:grpSpLocks/>
                  </p:cNvGrpSpPr>
                  <p:nvPr/>
                </p:nvGrpSpPr>
                <p:grpSpPr bwMode="auto">
                  <a:xfrm>
                    <a:off x="589" y="436"/>
                    <a:ext cx="33" cy="227"/>
                    <a:chOff x="295" y="981"/>
                    <a:chExt cx="33" cy="227"/>
                  </a:xfrm>
                </p:grpSpPr>
                <p:sp>
                  <p:nvSpPr>
                    <p:cNvPr id="56437" name="Line 53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38" name="Line 53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395" name="Group 537"/>
                  <p:cNvGrpSpPr>
                    <a:grpSpLocks/>
                  </p:cNvGrpSpPr>
                  <p:nvPr/>
                </p:nvGrpSpPr>
                <p:grpSpPr bwMode="auto">
                  <a:xfrm>
                    <a:off x="680" y="436"/>
                    <a:ext cx="33" cy="227"/>
                    <a:chOff x="295" y="981"/>
                    <a:chExt cx="33" cy="227"/>
                  </a:xfrm>
                </p:grpSpPr>
                <p:sp>
                  <p:nvSpPr>
                    <p:cNvPr id="56435" name="Line 53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36" name="Line 53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396" name="Group 540"/>
                <p:cNvGrpSpPr>
                  <a:grpSpLocks/>
                </p:cNvGrpSpPr>
                <p:nvPr/>
              </p:nvGrpSpPr>
              <p:grpSpPr bwMode="auto">
                <a:xfrm>
                  <a:off x="5330" y="436"/>
                  <a:ext cx="124" cy="227"/>
                  <a:chOff x="589" y="436"/>
                  <a:chExt cx="124" cy="227"/>
                </a:xfrm>
              </p:grpSpPr>
              <p:grpSp>
                <p:nvGrpSpPr>
                  <p:cNvPr id="56397" name="Group 541"/>
                  <p:cNvGrpSpPr>
                    <a:grpSpLocks/>
                  </p:cNvGrpSpPr>
                  <p:nvPr/>
                </p:nvGrpSpPr>
                <p:grpSpPr bwMode="auto">
                  <a:xfrm>
                    <a:off x="589" y="436"/>
                    <a:ext cx="33" cy="227"/>
                    <a:chOff x="295" y="981"/>
                    <a:chExt cx="33" cy="227"/>
                  </a:xfrm>
                </p:grpSpPr>
                <p:sp>
                  <p:nvSpPr>
                    <p:cNvPr id="56431" name="Line 54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32" name="Line 54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398" name="Group 544"/>
                  <p:cNvGrpSpPr>
                    <a:grpSpLocks/>
                  </p:cNvGrpSpPr>
                  <p:nvPr/>
                </p:nvGrpSpPr>
                <p:grpSpPr bwMode="auto">
                  <a:xfrm>
                    <a:off x="680" y="436"/>
                    <a:ext cx="33" cy="227"/>
                    <a:chOff x="295" y="981"/>
                    <a:chExt cx="33" cy="227"/>
                  </a:xfrm>
                </p:grpSpPr>
                <p:sp>
                  <p:nvSpPr>
                    <p:cNvPr id="56429" name="Line 54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30" name="Line 54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6399" name="Group 547"/>
              <p:cNvGrpSpPr>
                <a:grpSpLocks/>
              </p:cNvGrpSpPr>
              <p:nvPr/>
            </p:nvGrpSpPr>
            <p:grpSpPr bwMode="auto">
              <a:xfrm>
                <a:off x="4907" y="799"/>
                <a:ext cx="476" cy="227"/>
                <a:chOff x="4978" y="436"/>
                <a:chExt cx="476" cy="227"/>
              </a:xfrm>
            </p:grpSpPr>
            <p:grpSp>
              <p:nvGrpSpPr>
                <p:cNvPr id="56400" name="Group 548"/>
                <p:cNvGrpSpPr>
                  <a:grpSpLocks/>
                </p:cNvGrpSpPr>
                <p:nvPr/>
              </p:nvGrpSpPr>
              <p:grpSpPr bwMode="auto">
                <a:xfrm>
                  <a:off x="4978" y="436"/>
                  <a:ext cx="33" cy="227"/>
                  <a:chOff x="295" y="981"/>
                  <a:chExt cx="33" cy="227"/>
                </a:xfrm>
              </p:grpSpPr>
              <p:sp>
                <p:nvSpPr>
                  <p:cNvPr id="56421" name="Line 54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22" name="Line 55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401" name="Group 551"/>
                <p:cNvGrpSpPr>
                  <a:grpSpLocks/>
                </p:cNvGrpSpPr>
                <p:nvPr/>
              </p:nvGrpSpPr>
              <p:grpSpPr bwMode="auto">
                <a:xfrm>
                  <a:off x="5062" y="436"/>
                  <a:ext cx="33" cy="227"/>
                  <a:chOff x="295" y="981"/>
                  <a:chExt cx="33" cy="227"/>
                </a:xfrm>
              </p:grpSpPr>
              <p:sp>
                <p:nvSpPr>
                  <p:cNvPr id="56419" name="Line 55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20" name="Line 55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402" name="Group 554"/>
                <p:cNvGrpSpPr>
                  <a:grpSpLocks/>
                </p:cNvGrpSpPr>
                <p:nvPr/>
              </p:nvGrpSpPr>
              <p:grpSpPr bwMode="auto">
                <a:xfrm>
                  <a:off x="5148" y="436"/>
                  <a:ext cx="124" cy="227"/>
                  <a:chOff x="589" y="436"/>
                  <a:chExt cx="124" cy="227"/>
                </a:xfrm>
              </p:grpSpPr>
              <p:grpSp>
                <p:nvGrpSpPr>
                  <p:cNvPr id="56403" name="Group 555"/>
                  <p:cNvGrpSpPr>
                    <a:grpSpLocks/>
                  </p:cNvGrpSpPr>
                  <p:nvPr/>
                </p:nvGrpSpPr>
                <p:grpSpPr bwMode="auto">
                  <a:xfrm>
                    <a:off x="589" y="436"/>
                    <a:ext cx="33" cy="227"/>
                    <a:chOff x="295" y="981"/>
                    <a:chExt cx="33" cy="227"/>
                  </a:xfrm>
                </p:grpSpPr>
                <p:sp>
                  <p:nvSpPr>
                    <p:cNvPr id="56417" name="Line 55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18" name="Line 55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404" name="Group 558"/>
                  <p:cNvGrpSpPr>
                    <a:grpSpLocks/>
                  </p:cNvGrpSpPr>
                  <p:nvPr/>
                </p:nvGrpSpPr>
                <p:grpSpPr bwMode="auto">
                  <a:xfrm>
                    <a:off x="680" y="436"/>
                    <a:ext cx="33" cy="227"/>
                    <a:chOff x="295" y="981"/>
                    <a:chExt cx="33" cy="227"/>
                  </a:xfrm>
                </p:grpSpPr>
                <p:sp>
                  <p:nvSpPr>
                    <p:cNvPr id="56415" name="Line 55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16" name="Line 56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6405" name="Group 561"/>
                <p:cNvGrpSpPr>
                  <a:grpSpLocks/>
                </p:cNvGrpSpPr>
                <p:nvPr/>
              </p:nvGrpSpPr>
              <p:grpSpPr bwMode="auto">
                <a:xfrm>
                  <a:off x="5330" y="436"/>
                  <a:ext cx="124" cy="227"/>
                  <a:chOff x="589" y="436"/>
                  <a:chExt cx="124" cy="227"/>
                </a:xfrm>
              </p:grpSpPr>
              <p:grpSp>
                <p:nvGrpSpPr>
                  <p:cNvPr id="56406" name="Group 562"/>
                  <p:cNvGrpSpPr>
                    <a:grpSpLocks/>
                  </p:cNvGrpSpPr>
                  <p:nvPr/>
                </p:nvGrpSpPr>
                <p:grpSpPr bwMode="auto">
                  <a:xfrm>
                    <a:off x="589" y="436"/>
                    <a:ext cx="33" cy="227"/>
                    <a:chOff x="295" y="981"/>
                    <a:chExt cx="33" cy="227"/>
                  </a:xfrm>
                </p:grpSpPr>
                <p:sp>
                  <p:nvSpPr>
                    <p:cNvPr id="56411" name="Line 56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12" name="Line 56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6407" name="Group 565"/>
                  <p:cNvGrpSpPr>
                    <a:grpSpLocks/>
                  </p:cNvGrpSpPr>
                  <p:nvPr/>
                </p:nvGrpSpPr>
                <p:grpSpPr bwMode="auto">
                  <a:xfrm>
                    <a:off x="680" y="436"/>
                    <a:ext cx="33" cy="227"/>
                    <a:chOff x="295" y="981"/>
                    <a:chExt cx="33" cy="227"/>
                  </a:xfrm>
                </p:grpSpPr>
                <p:sp>
                  <p:nvSpPr>
                    <p:cNvPr id="56409" name="Line 56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6410" name="Line 56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sp>
        <p:nvSpPr>
          <p:cNvPr id="56323" name="AutoShape 568"/>
          <p:cNvSpPr>
            <a:spLocks noChangeArrowheads="1"/>
          </p:cNvSpPr>
          <p:nvPr/>
        </p:nvSpPr>
        <p:spPr bwMode="auto">
          <a:xfrm>
            <a:off x="4640263" y="1989138"/>
            <a:ext cx="755650" cy="1963737"/>
          </a:xfrm>
          <a:prstGeom prst="roundRect">
            <a:avLst>
              <a:gd name="adj" fmla="val 50000"/>
            </a:avLst>
          </a:prstGeom>
          <a:solidFill>
            <a:srgbClr val="CCFFFF"/>
          </a:solidFill>
          <a:ln w="9525">
            <a:solidFill>
              <a:schemeClr val="tx1"/>
            </a:solidFill>
            <a:round/>
            <a:headEnd/>
            <a:tailEnd/>
          </a:ln>
        </p:spPr>
        <p:txBody>
          <a:bodyPr wrap="none" anchor="b"/>
          <a:lstStyle/>
          <a:p>
            <a:endParaRPr lang="zh-CN" altLang="zh-CN" b="1">
              <a:latin typeface="Times New Roman" pitchFamily="18" charset="0"/>
              <a:ea typeface="华文楷体" pitchFamily="2" charset="-122"/>
            </a:endParaRPr>
          </a:p>
        </p:txBody>
      </p:sp>
      <p:sp>
        <p:nvSpPr>
          <p:cNvPr id="56324" name="Freeform 569"/>
          <p:cNvSpPr>
            <a:spLocks/>
          </p:cNvSpPr>
          <p:nvPr/>
        </p:nvSpPr>
        <p:spPr bwMode="auto">
          <a:xfrm>
            <a:off x="7448550" y="2133600"/>
            <a:ext cx="936625" cy="1800225"/>
          </a:xfrm>
          <a:custGeom>
            <a:avLst/>
            <a:gdLst>
              <a:gd name="T0" fmla="*/ 2147483647 w 673"/>
              <a:gd name="T1" fmla="*/ 2147483647 h 1080"/>
              <a:gd name="T2" fmla="*/ 2147483647 w 673"/>
              <a:gd name="T3" fmla="*/ 2147483647 h 1080"/>
              <a:gd name="T4" fmla="*/ 2147483647 w 673"/>
              <a:gd name="T5" fmla="*/ 2147483647 h 1080"/>
              <a:gd name="T6" fmla="*/ 2147483647 w 673"/>
              <a:gd name="T7" fmla="*/ 2147483647 h 1080"/>
              <a:gd name="T8" fmla="*/ 2147483647 w 673"/>
              <a:gd name="T9" fmla="*/ 2147483647 h 1080"/>
              <a:gd name="T10" fmla="*/ 2147483647 w 673"/>
              <a:gd name="T11" fmla="*/ 2147483647 h 1080"/>
              <a:gd name="T12" fmla="*/ 2147483647 w 673"/>
              <a:gd name="T13" fmla="*/ 2147483647 h 1080"/>
              <a:gd name="T14" fmla="*/ 2147483647 w 673"/>
              <a:gd name="T15" fmla="*/ 2147483647 h 1080"/>
              <a:gd name="T16" fmla="*/ 2147483647 w 673"/>
              <a:gd name="T17" fmla="*/ 2147483647 h 1080"/>
              <a:gd name="T18" fmla="*/ 2147483647 w 673"/>
              <a:gd name="T19" fmla="*/ 2147483647 h 1080"/>
              <a:gd name="T20" fmla="*/ 2147483647 w 673"/>
              <a:gd name="T21" fmla="*/ 2147483647 h 1080"/>
              <a:gd name="T22" fmla="*/ 2147483647 w 673"/>
              <a:gd name="T23" fmla="*/ 2147483647 h 1080"/>
              <a:gd name="T24" fmla="*/ 2147483647 w 673"/>
              <a:gd name="T25" fmla="*/ 2147483647 h 10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3"/>
              <a:gd name="T40" fmla="*/ 0 h 1080"/>
              <a:gd name="T41" fmla="*/ 673 w 673"/>
              <a:gd name="T42" fmla="*/ 1080 h 10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3" h="1080">
                <a:moveTo>
                  <a:pt x="159" y="1028"/>
                </a:moveTo>
                <a:cubicBezTo>
                  <a:pt x="136" y="998"/>
                  <a:pt x="92" y="983"/>
                  <a:pt x="69" y="892"/>
                </a:cubicBezTo>
                <a:cubicBezTo>
                  <a:pt x="46" y="801"/>
                  <a:pt x="0" y="620"/>
                  <a:pt x="23" y="484"/>
                </a:cubicBezTo>
                <a:cubicBezTo>
                  <a:pt x="46" y="348"/>
                  <a:pt x="152" y="150"/>
                  <a:pt x="205" y="75"/>
                </a:cubicBezTo>
                <a:cubicBezTo>
                  <a:pt x="258" y="0"/>
                  <a:pt x="296" y="7"/>
                  <a:pt x="341" y="30"/>
                </a:cubicBezTo>
                <a:cubicBezTo>
                  <a:pt x="386" y="53"/>
                  <a:pt x="454" y="167"/>
                  <a:pt x="477" y="212"/>
                </a:cubicBezTo>
                <a:cubicBezTo>
                  <a:pt x="500" y="257"/>
                  <a:pt x="454" y="265"/>
                  <a:pt x="477" y="302"/>
                </a:cubicBezTo>
                <a:cubicBezTo>
                  <a:pt x="500" y="339"/>
                  <a:pt x="583" y="362"/>
                  <a:pt x="613" y="438"/>
                </a:cubicBezTo>
                <a:cubicBezTo>
                  <a:pt x="643" y="514"/>
                  <a:pt x="673" y="658"/>
                  <a:pt x="658" y="756"/>
                </a:cubicBezTo>
                <a:cubicBezTo>
                  <a:pt x="643" y="854"/>
                  <a:pt x="575" y="990"/>
                  <a:pt x="522" y="1028"/>
                </a:cubicBezTo>
                <a:cubicBezTo>
                  <a:pt x="469" y="1066"/>
                  <a:pt x="394" y="976"/>
                  <a:pt x="341" y="983"/>
                </a:cubicBezTo>
                <a:cubicBezTo>
                  <a:pt x="288" y="990"/>
                  <a:pt x="243" y="1066"/>
                  <a:pt x="205" y="1073"/>
                </a:cubicBezTo>
                <a:cubicBezTo>
                  <a:pt x="167" y="1080"/>
                  <a:pt x="182" y="1058"/>
                  <a:pt x="159" y="1028"/>
                </a:cubicBezTo>
                <a:close/>
              </a:path>
            </a:pathLst>
          </a:custGeom>
          <a:solidFill>
            <a:srgbClr val="CCFFFF"/>
          </a:solidFill>
          <a:ln w="9525" cap="flat" cmpd="sng">
            <a:solidFill>
              <a:schemeClr val="tx1"/>
            </a:solidFill>
            <a:prstDash val="solid"/>
            <a:round/>
            <a:headEnd/>
            <a:tailEnd/>
          </a:ln>
        </p:spPr>
        <p:txBody>
          <a:bodyPr wrap="none" anchor="ctr"/>
          <a:lstStyle/>
          <a:p>
            <a:endParaRPr lang="zh-CN" altLang="en-US"/>
          </a:p>
        </p:txBody>
      </p:sp>
      <p:sp>
        <p:nvSpPr>
          <p:cNvPr id="56325" name="Rectangle 570"/>
          <p:cNvSpPr>
            <a:spLocks noChangeArrowheads="1"/>
          </p:cNvSpPr>
          <p:nvPr/>
        </p:nvSpPr>
        <p:spPr bwMode="auto">
          <a:xfrm>
            <a:off x="7664450" y="2852738"/>
            <a:ext cx="565150" cy="457200"/>
          </a:xfrm>
          <a:prstGeom prst="rect">
            <a:avLst/>
          </a:prstGeom>
          <a:noFill/>
          <a:ln w="9525">
            <a:noFill/>
            <a:miter lim="800000"/>
            <a:headEnd/>
            <a:tailEnd/>
          </a:ln>
        </p:spPr>
        <p:txBody>
          <a:bodyPr wrap="none">
            <a:spAutoFit/>
          </a:bodyPr>
          <a:lstStyle/>
          <a:p>
            <a:r>
              <a:rPr lang="en-US" altLang="zh-CN" b="1">
                <a:latin typeface="Times New Roman" pitchFamily="18" charset="0"/>
                <a:ea typeface="华文楷体" pitchFamily="2" charset="-122"/>
              </a:rPr>
              <a:t>Ⅳ </a:t>
            </a:r>
            <a:endParaRPr lang="en-US" altLang="en-US" b="1">
              <a:latin typeface="Times New Roman" pitchFamily="18" charset="0"/>
              <a:ea typeface="华文楷体" pitchFamily="2" charset="-122"/>
            </a:endParaRPr>
          </a:p>
        </p:txBody>
      </p:sp>
      <p:grpSp>
        <p:nvGrpSpPr>
          <p:cNvPr id="56408" name="Group 571"/>
          <p:cNvGrpSpPr>
            <a:grpSpLocks/>
          </p:cNvGrpSpPr>
          <p:nvPr/>
        </p:nvGrpSpPr>
        <p:grpSpPr bwMode="auto">
          <a:xfrm>
            <a:off x="6367463" y="3649663"/>
            <a:ext cx="2884487" cy="823912"/>
            <a:chOff x="4011" y="2299"/>
            <a:chExt cx="1817" cy="519"/>
          </a:xfrm>
        </p:grpSpPr>
        <p:sp>
          <p:nvSpPr>
            <p:cNvPr id="56386" name="Arc 572"/>
            <p:cNvSpPr>
              <a:spLocks/>
            </p:cNvSpPr>
            <p:nvPr/>
          </p:nvSpPr>
          <p:spPr bwMode="auto">
            <a:xfrm rot="787224">
              <a:off x="4691" y="2299"/>
              <a:ext cx="846" cy="434"/>
            </a:xfrm>
            <a:custGeom>
              <a:avLst/>
              <a:gdLst>
                <a:gd name="T0" fmla="*/ 0 w 38335"/>
                <a:gd name="T1" fmla="*/ 0 h 21600"/>
                <a:gd name="T2" fmla="*/ 0 w 38335"/>
                <a:gd name="T3" fmla="*/ 0 h 21600"/>
                <a:gd name="T4" fmla="*/ 0 w 38335"/>
                <a:gd name="T5" fmla="*/ 0 h 21600"/>
                <a:gd name="T6" fmla="*/ 0 60000 65536"/>
                <a:gd name="T7" fmla="*/ 0 60000 65536"/>
                <a:gd name="T8" fmla="*/ 0 60000 65536"/>
                <a:gd name="T9" fmla="*/ 0 w 38335"/>
                <a:gd name="T10" fmla="*/ 0 h 21600"/>
                <a:gd name="T11" fmla="*/ 38335 w 38335"/>
                <a:gd name="T12" fmla="*/ 21600 h 21600"/>
              </a:gdLst>
              <a:ahLst/>
              <a:cxnLst>
                <a:cxn ang="T6">
                  <a:pos x="T0" y="T1"/>
                </a:cxn>
                <a:cxn ang="T7">
                  <a:pos x="T2" y="T3"/>
                </a:cxn>
                <a:cxn ang="T8">
                  <a:pos x="T4" y="T5"/>
                </a:cxn>
              </a:cxnLst>
              <a:rect l="T9" t="T10" r="T11" b="T12"/>
              <a:pathLst>
                <a:path w="38335" h="21600" fill="none" extrusionOk="0">
                  <a:moveTo>
                    <a:pt x="-1" y="19602"/>
                  </a:moveTo>
                  <a:cubicBezTo>
                    <a:pt x="1030" y="8495"/>
                    <a:pt x="10351" y="-1"/>
                    <a:pt x="21507" y="0"/>
                  </a:cubicBezTo>
                  <a:cubicBezTo>
                    <a:pt x="28047" y="0"/>
                    <a:pt x="34235" y="2963"/>
                    <a:pt x="38335" y="8058"/>
                  </a:cubicBezTo>
                </a:path>
                <a:path w="38335" h="21600" stroke="0" extrusionOk="0">
                  <a:moveTo>
                    <a:pt x="-1" y="19602"/>
                  </a:moveTo>
                  <a:cubicBezTo>
                    <a:pt x="1030" y="8495"/>
                    <a:pt x="10351" y="-1"/>
                    <a:pt x="21507" y="0"/>
                  </a:cubicBezTo>
                  <a:cubicBezTo>
                    <a:pt x="28047" y="0"/>
                    <a:pt x="34235" y="2963"/>
                    <a:pt x="38335" y="8058"/>
                  </a:cubicBezTo>
                  <a:lnTo>
                    <a:pt x="21507" y="21600"/>
                  </a:lnTo>
                  <a:close/>
                </a:path>
              </a:pathLst>
            </a:custGeom>
            <a:noFill/>
            <a:ln w="19050">
              <a:solidFill>
                <a:schemeClr val="tx1"/>
              </a:solidFill>
              <a:round/>
              <a:headEnd/>
              <a:tailEnd type="triangle" w="med" len="med"/>
            </a:ln>
          </p:spPr>
          <p:txBody>
            <a:bodyPr wrap="none" anchor="ctr"/>
            <a:lstStyle/>
            <a:p>
              <a:endParaRPr lang="zh-CN" altLang="en-US"/>
            </a:p>
          </p:txBody>
        </p:sp>
        <p:sp>
          <p:nvSpPr>
            <p:cNvPr id="56387" name="Text Box 573"/>
            <p:cNvSpPr txBox="1">
              <a:spLocks noChangeArrowheads="1"/>
            </p:cNvSpPr>
            <p:nvPr/>
          </p:nvSpPr>
          <p:spPr bwMode="auto">
            <a:xfrm>
              <a:off x="4011" y="2568"/>
              <a:ext cx="876" cy="250"/>
            </a:xfrm>
            <a:prstGeom prst="rect">
              <a:avLst/>
            </a:prstGeom>
            <a:noFill/>
            <a:ln w="9525">
              <a:noFill/>
              <a:miter lim="800000"/>
              <a:headEnd/>
              <a:tailEnd/>
            </a:ln>
          </p:spPr>
          <p:txBody>
            <a:bodyPr wrap="none">
              <a:spAutoFit/>
            </a:bodyPr>
            <a:lstStyle/>
            <a:p>
              <a:r>
                <a:rPr lang="en-US" altLang="zh-CN" sz="2000" b="1">
                  <a:latin typeface="Times New Roman" pitchFamily="18" charset="0"/>
                  <a:ea typeface="华文楷体" pitchFamily="2" charset="-122"/>
                </a:rPr>
                <a:t>1/2O</a:t>
              </a:r>
              <a:r>
                <a:rPr lang="en-US" altLang="zh-CN" sz="2000" b="1" baseline="-25000">
                  <a:latin typeface="Times New Roman" pitchFamily="18" charset="0"/>
                  <a:ea typeface="华文楷体" pitchFamily="2" charset="-122"/>
                </a:rPr>
                <a:t>2</a:t>
              </a:r>
              <a:r>
                <a:rPr lang="en-US" altLang="zh-CN" sz="2000" b="1">
                  <a:latin typeface="Times New Roman" pitchFamily="18" charset="0"/>
                  <a:ea typeface="华文楷体" pitchFamily="2" charset="-122"/>
                </a:rPr>
                <a:t>+</a:t>
              </a:r>
              <a:r>
                <a:rPr lang="en-US" altLang="zh-CN" sz="2000" b="1">
                  <a:solidFill>
                    <a:srgbClr val="FF0066"/>
                  </a:solidFill>
                  <a:latin typeface="Times New Roman" pitchFamily="18" charset="0"/>
                  <a:ea typeface="华文楷体" pitchFamily="2" charset="-122"/>
                </a:rPr>
                <a:t>2H</a:t>
              </a:r>
              <a:r>
                <a:rPr lang="en-US" altLang="zh-CN" sz="2000" b="1" baseline="30000">
                  <a:solidFill>
                    <a:srgbClr val="FF0066"/>
                  </a:solidFill>
                  <a:latin typeface="Times New Roman" pitchFamily="18" charset="0"/>
                  <a:ea typeface="华文楷体" pitchFamily="2" charset="-122"/>
                </a:rPr>
                <a:t>+ </a:t>
              </a:r>
              <a:endParaRPr lang="en-US" altLang="zh-CN" sz="2000" b="1">
                <a:solidFill>
                  <a:srgbClr val="FF0066"/>
                </a:solidFill>
                <a:latin typeface="Times New Roman" pitchFamily="18" charset="0"/>
                <a:ea typeface="华文楷体" pitchFamily="2" charset="-122"/>
              </a:endParaRPr>
            </a:p>
          </p:txBody>
        </p:sp>
        <p:sp>
          <p:nvSpPr>
            <p:cNvPr id="56388" name="Text Box 574"/>
            <p:cNvSpPr txBox="1">
              <a:spLocks noChangeArrowheads="1"/>
            </p:cNvSpPr>
            <p:nvPr/>
          </p:nvSpPr>
          <p:spPr bwMode="auto">
            <a:xfrm>
              <a:off x="5372" y="2558"/>
              <a:ext cx="456" cy="250"/>
            </a:xfrm>
            <a:prstGeom prst="rect">
              <a:avLst/>
            </a:prstGeom>
            <a:noFill/>
            <a:ln w="9525">
              <a:noFill/>
              <a:miter lim="800000"/>
              <a:headEnd/>
              <a:tailEnd/>
            </a:ln>
          </p:spPr>
          <p:txBody>
            <a:bodyPr wrap="none">
              <a:spAutoFit/>
            </a:bodyPr>
            <a:lstStyle/>
            <a:p>
              <a:r>
                <a:rPr lang="en-US" altLang="zh-CN" sz="2000" b="1">
                  <a:solidFill>
                    <a:srgbClr val="FF0066"/>
                  </a:solidFill>
                  <a:latin typeface="Times New Roman" pitchFamily="18" charset="0"/>
                  <a:ea typeface="华文楷体" pitchFamily="2" charset="-122"/>
                </a:rPr>
                <a:t>H</a:t>
              </a:r>
              <a:r>
                <a:rPr lang="en-US" altLang="zh-CN" sz="2000" b="1" baseline="-25000">
                  <a:solidFill>
                    <a:srgbClr val="FF0066"/>
                  </a:solidFill>
                  <a:latin typeface="Times New Roman" pitchFamily="18" charset="0"/>
                  <a:ea typeface="华文楷体" pitchFamily="2" charset="-122"/>
                </a:rPr>
                <a:t>2</a:t>
              </a:r>
              <a:r>
                <a:rPr lang="en-US" altLang="zh-CN" sz="2000" b="1">
                  <a:latin typeface="Times New Roman" pitchFamily="18" charset="0"/>
                  <a:ea typeface="华文楷体" pitchFamily="2" charset="-122"/>
                </a:rPr>
                <a:t>O </a:t>
              </a:r>
            </a:p>
          </p:txBody>
        </p:sp>
      </p:grpSp>
      <p:sp>
        <p:nvSpPr>
          <p:cNvPr id="43015" name="Text Box 575"/>
          <p:cNvSpPr txBox="1">
            <a:spLocks noChangeArrowheads="1"/>
          </p:cNvSpPr>
          <p:nvPr/>
        </p:nvSpPr>
        <p:spPr bwMode="auto">
          <a:xfrm>
            <a:off x="107950" y="1989138"/>
            <a:ext cx="1152525" cy="396875"/>
          </a:xfrm>
          <a:prstGeom prst="rect">
            <a:avLst/>
          </a:prstGeom>
          <a:noFill/>
          <a:ln w="9525">
            <a:noFill/>
            <a:miter lim="800000"/>
            <a:headEnd/>
            <a:tailEnd/>
          </a:ln>
        </p:spPr>
        <p:txBody>
          <a:bodyPr>
            <a:spAutoFit/>
          </a:bodyPr>
          <a:lstStyle/>
          <a:p>
            <a:pPr>
              <a:defRPr/>
            </a:pPr>
            <a:r>
              <a:rPr lang="zh-CN" altLang="en-US" sz="2000" dirty="0">
                <a:solidFill>
                  <a:schemeClr val="tx2">
                    <a:lumMod val="75000"/>
                  </a:schemeClr>
                </a:solidFill>
                <a:latin typeface="黑体" pitchFamily="49" charset="-122"/>
                <a:ea typeface="黑体" pitchFamily="49" charset="-122"/>
              </a:rPr>
              <a:t>胞液侧  </a:t>
            </a:r>
          </a:p>
        </p:txBody>
      </p:sp>
      <p:sp>
        <p:nvSpPr>
          <p:cNvPr id="43016" name="Text Box 576"/>
          <p:cNvSpPr txBox="1">
            <a:spLocks noChangeArrowheads="1"/>
          </p:cNvSpPr>
          <p:nvPr/>
        </p:nvSpPr>
        <p:spPr bwMode="auto">
          <a:xfrm>
            <a:off x="34925" y="3716338"/>
            <a:ext cx="1089025" cy="400050"/>
          </a:xfrm>
          <a:prstGeom prst="rect">
            <a:avLst/>
          </a:prstGeom>
          <a:noFill/>
          <a:ln w="9525">
            <a:noFill/>
            <a:miter lim="800000"/>
            <a:headEnd/>
            <a:tailEnd/>
          </a:ln>
        </p:spPr>
        <p:txBody>
          <a:bodyPr wrap="none">
            <a:spAutoFit/>
          </a:bodyPr>
          <a:lstStyle/>
          <a:p>
            <a:pPr>
              <a:defRPr/>
            </a:pPr>
            <a:r>
              <a:rPr lang="zh-CN" altLang="en-US" sz="2000" dirty="0">
                <a:solidFill>
                  <a:schemeClr val="tx2">
                    <a:lumMod val="75000"/>
                  </a:schemeClr>
                </a:solidFill>
                <a:latin typeface="黑体" pitchFamily="49" charset="-122"/>
                <a:ea typeface="黑体" pitchFamily="49" charset="-122"/>
              </a:rPr>
              <a:t>基质侧 </a:t>
            </a:r>
          </a:p>
        </p:txBody>
      </p:sp>
      <p:sp>
        <p:nvSpPr>
          <p:cNvPr id="43017" name="Text Box 577"/>
          <p:cNvSpPr txBox="1">
            <a:spLocks noChangeArrowheads="1"/>
          </p:cNvSpPr>
          <p:nvPr/>
        </p:nvSpPr>
        <p:spPr bwMode="auto">
          <a:xfrm>
            <a:off x="5648325" y="2852738"/>
            <a:ext cx="1873250" cy="396875"/>
          </a:xfrm>
          <a:prstGeom prst="rect">
            <a:avLst/>
          </a:prstGeom>
          <a:noFill/>
          <a:ln w="9525">
            <a:noFill/>
            <a:miter lim="800000"/>
            <a:headEnd/>
            <a:tailEnd/>
          </a:ln>
        </p:spPr>
        <p:txBody>
          <a:bodyPr>
            <a:spAutoFit/>
          </a:bodyPr>
          <a:lstStyle/>
          <a:p>
            <a:pPr algn="ctr">
              <a:defRPr/>
            </a:pPr>
            <a:r>
              <a:rPr lang="zh-CN" altLang="en-US" sz="2000" b="1" dirty="0">
                <a:solidFill>
                  <a:schemeClr val="tx2">
                    <a:lumMod val="75000"/>
                  </a:schemeClr>
                </a:solidFill>
                <a:latin typeface="黑体" pitchFamily="49" charset="-122"/>
                <a:ea typeface="黑体" pitchFamily="49" charset="-122"/>
              </a:rPr>
              <a:t>线粒体内膜 </a:t>
            </a:r>
          </a:p>
        </p:txBody>
      </p:sp>
      <p:sp>
        <p:nvSpPr>
          <p:cNvPr id="56330" name="Freeform 578"/>
          <p:cNvSpPr>
            <a:spLocks/>
          </p:cNvSpPr>
          <p:nvPr/>
        </p:nvSpPr>
        <p:spPr bwMode="auto">
          <a:xfrm rot="-120435">
            <a:off x="827088" y="2232025"/>
            <a:ext cx="1068387" cy="2276475"/>
          </a:xfrm>
          <a:custGeom>
            <a:avLst/>
            <a:gdLst>
              <a:gd name="T0" fmla="*/ 2147483647 w 544"/>
              <a:gd name="T1" fmla="*/ 2147483647 h 1157"/>
              <a:gd name="T2" fmla="*/ 2147483647 w 544"/>
              <a:gd name="T3" fmla="*/ 2147483647 h 1157"/>
              <a:gd name="T4" fmla="*/ 2147483647 w 544"/>
              <a:gd name="T5" fmla="*/ 2147483647 h 1157"/>
              <a:gd name="T6" fmla="*/ 2147483647 w 544"/>
              <a:gd name="T7" fmla="*/ 2147483647 h 1157"/>
              <a:gd name="T8" fmla="*/ 2147483647 w 544"/>
              <a:gd name="T9" fmla="*/ 2147483647 h 1157"/>
              <a:gd name="T10" fmla="*/ 2147483647 w 544"/>
              <a:gd name="T11" fmla="*/ 2147483647 h 1157"/>
              <a:gd name="T12" fmla="*/ 2147483647 w 544"/>
              <a:gd name="T13" fmla="*/ 2147483647 h 1157"/>
              <a:gd name="T14" fmla="*/ 2147483647 w 544"/>
              <a:gd name="T15" fmla="*/ 2147483647 h 1157"/>
              <a:gd name="T16" fmla="*/ 2147483647 w 544"/>
              <a:gd name="T17" fmla="*/ 2147483647 h 1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4"/>
              <a:gd name="T28" fmla="*/ 0 h 1157"/>
              <a:gd name="T29" fmla="*/ 544 w 544"/>
              <a:gd name="T30" fmla="*/ 1157 h 1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4" h="1157">
                <a:moveTo>
                  <a:pt x="68" y="83"/>
                </a:moveTo>
                <a:cubicBezTo>
                  <a:pt x="136" y="0"/>
                  <a:pt x="408" y="53"/>
                  <a:pt x="476" y="83"/>
                </a:cubicBezTo>
                <a:cubicBezTo>
                  <a:pt x="544" y="113"/>
                  <a:pt x="483" y="182"/>
                  <a:pt x="476" y="265"/>
                </a:cubicBezTo>
                <a:cubicBezTo>
                  <a:pt x="469" y="348"/>
                  <a:pt x="431" y="454"/>
                  <a:pt x="431" y="582"/>
                </a:cubicBezTo>
                <a:cubicBezTo>
                  <a:pt x="431" y="710"/>
                  <a:pt x="536" y="945"/>
                  <a:pt x="476" y="1036"/>
                </a:cubicBezTo>
                <a:cubicBezTo>
                  <a:pt x="416" y="1127"/>
                  <a:pt x="136" y="1157"/>
                  <a:pt x="68" y="1127"/>
                </a:cubicBezTo>
                <a:cubicBezTo>
                  <a:pt x="0" y="1097"/>
                  <a:pt x="68" y="945"/>
                  <a:pt x="68" y="854"/>
                </a:cubicBezTo>
                <a:cubicBezTo>
                  <a:pt x="68" y="763"/>
                  <a:pt x="76" y="710"/>
                  <a:pt x="68" y="582"/>
                </a:cubicBezTo>
                <a:cubicBezTo>
                  <a:pt x="60" y="454"/>
                  <a:pt x="0" y="166"/>
                  <a:pt x="68" y="83"/>
                </a:cubicBezTo>
                <a:close/>
              </a:path>
            </a:pathLst>
          </a:custGeom>
          <a:solidFill>
            <a:srgbClr val="CCFFFF"/>
          </a:solidFill>
          <a:ln w="9525" cap="flat" cmpd="sng">
            <a:solidFill>
              <a:schemeClr val="tx1"/>
            </a:solidFill>
            <a:prstDash val="solid"/>
            <a:round/>
            <a:headEnd/>
            <a:tailEnd/>
          </a:ln>
        </p:spPr>
        <p:txBody>
          <a:bodyPr wrap="none" anchor="ctr"/>
          <a:lstStyle/>
          <a:p>
            <a:endParaRPr lang="zh-CN" altLang="en-US"/>
          </a:p>
        </p:txBody>
      </p:sp>
      <p:sp>
        <p:nvSpPr>
          <p:cNvPr id="56331" name="Text Box 579"/>
          <p:cNvSpPr txBox="1">
            <a:spLocks noChangeArrowheads="1"/>
          </p:cNvSpPr>
          <p:nvPr/>
        </p:nvSpPr>
        <p:spPr bwMode="auto">
          <a:xfrm>
            <a:off x="971550" y="2636838"/>
            <a:ext cx="565150" cy="457200"/>
          </a:xfrm>
          <a:prstGeom prst="rect">
            <a:avLst/>
          </a:prstGeom>
          <a:noFill/>
          <a:ln w="9525">
            <a:noFill/>
            <a:miter lim="800000"/>
            <a:headEnd/>
            <a:tailEnd/>
          </a:ln>
        </p:spPr>
        <p:txBody>
          <a:bodyPr wrap="none">
            <a:spAutoFit/>
          </a:bodyPr>
          <a:lstStyle/>
          <a:p>
            <a:r>
              <a:rPr lang="en-US" altLang="zh-CN" b="1">
                <a:latin typeface="Times New Roman" pitchFamily="18" charset="0"/>
                <a:ea typeface="华文楷体" pitchFamily="2" charset="-122"/>
              </a:rPr>
              <a:t>Ⅰ </a:t>
            </a:r>
          </a:p>
        </p:txBody>
      </p:sp>
      <p:sp>
        <p:nvSpPr>
          <p:cNvPr id="56332" name="Freeform 580"/>
          <p:cNvSpPr>
            <a:spLocks/>
          </p:cNvSpPr>
          <p:nvPr/>
        </p:nvSpPr>
        <p:spPr bwMode="auto">
          <a:xfrm>
            <a:off x="1685925" y="2493963"/>
            <a:ext cx="1268413" cy="1092200"/>
          </a:xfrm>
          <a:custGeom>
            <a:avLst/>
            <a:gdLst>
              <a:gd name="T0" fmla="*/ 2147483647 w 730"/>
              <a:gd name="T1" fmla="*/ 2147483647 h 604"/>
              <a:gd name="T2" fmla="*/ 2147483647 w 730"/>
              <a:gd name="T3" fmla="*/ 2147483647 h 604"/>
              <a:gd name="T4" fmla="*/ 2147483647 w 730"/>
              <a:gd name="T5" fmla="*/ 2147483647 h 604"/>
              <a:gd name="T6" fmla="*/ 2147483647 w 730"/>
              <a:gd name="T7" fmla="*/ 2147483647 h 604"/>
              <a:gd name="T8" fmla="*/ 2147483647 w 730"/>
              <a:gd name="T9" fmla="*/ 2147483647 h 604"/>
              <a:gd name="T10" fmla="*/ 2147483647 w 730"/>
              <a:gd name="T11" fmla="*/ 2147483647 h 604"/>
              <a:gd name="T12" fmla="*/ 2147483647 w 730"/>
              <a:gd name="T13" fmla="*/ 2147483647 h 604"/>
              <a:gd name="T14" fmla="*/ 2147483647 w 730"/>
              <a:gd name="T15" fmla="*/ 2147483647 h 604"/>
              <a:gd name="T16" fmla="*/ 2147483647 w 730"/>
              <a:gd name="T17" fmla="*/ 2147483647 h 604"/>
              <a:gd name="T18" fmla="*/ 2147483647 w 730"/>
              <a:gd name="T19" fmla="*/ 2147483647 h 604"/>
              <a:gd name="T20" fmla="*/ 2147483647 w 730"/>
              <a:gd name="T21" fmla="*/ 2147483647 h 604"/>
              <a:gd name="T22" fmla="*/ 2147483647 w 730"/>
              <a:gd name="T23" fmla="*/ 2147483647 h 604"/>
              <a:gd name="T24" fmla="*/ 2147483647 w 730"/>
              <a:gd name="T25" fmla="*/ 2147483647 h 6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604"/>
              <a:gd name="T41" fmla="*/ 730 w 730"/>
              <a:gd name="T42" fmla="*/ 604 h 6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604">
                <a:moveTo>
                  <a:pt x="47" y="84"/>
                </a:moveTo>
                <a:cubicBezTo>
                  <a:pt x="33" y="139"/>
                  <a:pt x="20" y="190"/>
                  <a:pt x="2" y="244"/>
                </a:cubicBezTo>
                <a:cubicBezTo>
                  <a:pt x="5" y="321"/>
                  <a:pt x="0" y="398"/>
                  <a:pt x="11" y="474"/>
                </a:cubicBezTo>
                <a:cubicBezTo>
                  <a:pt x="13" y="489"/>
                  <a:pt x="77" y="526"/>
                  <a:pt x="91" y="536"/>
                </a:cubicBezTo>
                <a:cubicBezTo>
                  <a:pt x="151" y="576"/>
                  <a:pt x="204" y="589"/>
                  <a:pt x="277" y="598"/>
                </a:cubicBezTo>
                <a:cubicBezTo>
                  <a:pt x="540" y="587"/>
                  <a:pt x="420" y="604"/>
                  <a:pt x="543" y="563"/>
                </a:cubicBezTo>
                <a:cubicBezTo>
                  <a:pt x="582" y="536"/>
                  <a:pt x="625" y="513"/>
                  <a:pt x="667" y="492"/>
                </a:cubicBezTo>
                <a:cubicBezTo>
                  <a:pt x="703" y="445"/>
                  <a:pt x="710" y="422"/>
                  <a:pt x="729" y="368"/>
                </a:cubicBezTo>
                <a:cubicBezTo>
                  <a:pt x="726" y="309"/>
                  <a:pt x="730" y="249"/>
                  <a:pt x="720" y="191"/>
                </a:cubicBezTo>
                <a:cubicBezTo>
                  <a:pt x="717" y="177"/>
                  <a:pt x="660" y="162"/>
                  <a:pt x="640" y="155"/>
                </a:cubicBezTo>
                <a:cubicBezTo>
                  <a:pt x="576" y="133"/>
                  <a:pt x="521" y="92"/>
                  <a:pt x="454" y="75"/>
                </a:cubicBezTo>
                <a:cubicBezTo>
                  <a:pt x="339" y="0"/>
                  <a:pt x="135" y="56"/>
                  <a:pt x="38" y="58"/>
                </a:cubicBezTo>
                <a:cubicBezTo>
                  <a:pt x="15" y="91"/>
                  <a:pt x="9" y="84"/>
                  <a:pt x="47" y="84"/>
                </a:cubicBezTo>
                <a:close/>
              </a:path>
            </a:pathLst>
          </a:custGeom>
          <a:solidFill>
            <a:srgbClr val="80F9FC">
              <a:alpha val="50195"/>
            </a:srgbClr>
          </a:solidFill>
          <a:ln w="9525" cap="flat" cmpd="sng">
            <a:solidFill>
              <a:schemeClr val="tx1"/>
            </a:solidFill>
            <a:prstDash val="solid"/>
            <a:round/>
            <a:headEnd/>
            <a:tailEnd/>
          </a:ln>
        </p:spPr>
        <p:txBody>
          <a:bodyPr wrap="none" anchor="ctr"/>
          <a:lstStyle/>
          <a:p>
            <a:endParaRPr lang="zh-CN" altLang="en-US"/>
          </a:p>
        </p:txBody>
      </p:sp>
      <p:grpSp>
        <p:nvGrpSpPr>
          <p:cNvPr id="56413" name="Group 581"/>
          <p:cNvGrpSpPr>
            <a:grpSpLocks/>
          </p:cNvGrpSpPr>
          <p:nvPr/>
        </p:nvGrpSpPr>
        <p:grpSpPr bwMode="auto">
          <a:xfrm>
            <a:off x="2940530" y="2564904"/>
            <a:ext cx="1706877" cy="889000"/>
            <a:chOff x="1864" y="1661"/>
            <a:chExt cx="1041" cy="560"/>
          </a:xfrm>
        </p:grpSpPr>
        <p:sp>
          <p:nvSpPr>
            <p:cNvPr id="56382" name="Text Box 582"/>
            <p:cNvSpPr txBox="1">
              <a:spLocks noChangeArrowheads="1"/>
            </p:cNvSpPr>
            <p:nvPr/>
          </p:nvSpPr>
          <p:spPr bwMode="auto">
            <a:xfrm>
              <a:off x="2154" y="1661"/>
              <a:ext cx="681" cy="288"/>
            </a:xfrm>
            <a:prstGeom prst="rect">
              <a:avLst/>
            </a:prstGeom>
            <a:noFill/>
            <a:ln w="9525">
              <a:noFill/>
              <a:miter lim="800000"/>
              <a:headEnd/>
              <a:tailEnd/>
            </a:ln>
          </p:spPr>
          <p:txBody>
            <a:bodyPr>
              <a:spAutoFit/>
            </a:bodyPr>
            <a:lstStyle/>
            <a:p>
              <a:r>
                <a:rPr lang="en-US" altLang="zh-CN" b="1">
                  <a:latin typeface="Times New Roman" pitchFamily="18" charset="0"/>
                  <a:ea typeface="华文楷体" pitchFamily="2" charset="-122"/>
                </a:rPr>
                <a:t>QH2</a:t>
              </a:r>
              <a:r>
                <a:rPr lang="en-US" altLang="zh-CN" b="1">
                  <a:solidFill>
                    <a:schemeClr val="accent2"/>
                  </a:solidFill>
                  <a:latin typeface="Times New Roman" pitchFamily="18" charset="0"/>
                  <a:ea typeface="华文楷体" pitchFamily="2" charset="-122"/>
                </a:rPr>
                <a:t> </a:t>
              </a:r>
            </a:p>
          </p:txBody>
        </p:sp>
        <p:sp>
          <p:nvSpPr>
            <p:cNvPr id="56383" name="Arc 583"/>
            <p:cNvSpPr>
              <a:spLocks/>
            </p:cNvSpPr>
            <p:nvPr/>
          </p:nvSpPr>
          <p:spPr bwMode="auto">
            <a:xfrm rot="18412252">
              <a:off x="1888" y="1756"/>
              <a:ext cx="340" cy="387"/>
            </a:xfrm>
            <a:custGeom>
              <a:avLst/>
              <a:gdLst>
                <a:gd name="T0" fmla="*/ 0 w 43123"/>
                <a:gd name="T1" fmla="*/ 0 h 42688"/>
                <a:gd name="T2" fmla="*/ 0 w 43123"/>
                <a:gd name="T3" fmla="*/ 0 h 42688"/>
                <a:gd name="T4" fmla="*/ 0 w 43123"/>
                <a:gd name="T5" fmla="*/ 0 h 42688"/>
                <a:gd name="T6" fmla="*/ 0 60000 65536"/>
                <a:gd name="T7" fmla="*/ 0 60000 65536"/>
                <a:gd name="T8" fmla="*/ 0 60000 65536"/>
                <a:gd name="T9" fmla="*/ 0 w 43123"/>
                <a:gd name="T10" fmla="*/ 0 h 42688"/>
                <a:gd name="T11" fmla="*/ 43123 w 43123"/>
                <a:gd name="T12" fmla="*/ 42688 h 42688"/>
              </a:gdLst>
              <a:ahLst/>
              <a:cxnLst>
                <a:cxn ang="T6">
                  <a:pos x="T0" y="T1"/>
                </a:cxn>
                <a:cxn ang="T7">
                  <a:pos x="T2" y="T3"/>
                </a:cxn>
                <a:cxn ang="T8">
                  <a:pos x="T4" y="T5"/>
                </a:cxn>
              </a:cxnLst>
              <a:rect l="T9" t="T10" r="T11" b="T12"/>
              <a:pathLst>
                <a:path w="43123" h="42688" fill="none" extrusionOk="0">
                  <a:moveTo>
                    <a:pt x="16924" y="42687"/>
                  </a:moveTo>
                  <a:cubicBezTo>
                    <a:pt x="7036" y="40495"/>
                    <a:pt x="0" y="31727"/>
                    <a:pt x="0" y="21600"/>
                  </a:cubicBezTo>
                  <a:cubicBezTo>
                    <a:pt x="0" y="9670"/>
                    <a:pt x="9670" y="0"/>
                    <a:pt x="21600" y="0"/>
                  </a:cubicBezTo>
                  <a:cubicBezTo>
                    <a:pt x="32824" y="-1"/>
                    <a:pt x="42178" y="8597"/>
                    <a:pt x="43123" y="19781"/>
                  </a:cubicBezTo>
                </a:path>
                <a:path w="43123" h="42688" stroke="0" extrusionOk="0">
                  <a:moveTo>
                    <a:pt x="16924" y="42687"/>
                  </a:moveTo>
                  <a:cubicBezTo>
                    <a:pt x="7036" y="40495"/>
                    <a:pt x="0" y="31727"/>
                    <a:pt x="0" y="21600"/>
                  </a:cubicBezTo>
                  <a:cubicBezTo>
                    <a:pt x="0" y="9670"/>
                    <a:pt x="9670" y="0"/>
                    <a:pt x="21600" y="0"/>
                  </a:cubicBezTo>
                  <a:cubicBezTo>
                    <a:pt x="32824" y="-1"/>
                    <a:pt x="42178" y="8597"/>
                    <a:pt x="43123" y="19781"/>
                  </a:cubicBezTo>
                  <a:lnTo>
                    <a:pt x="21600" y="21600"/>
                  </a:lnTo>
                  <a:close/>
                </a:path>
              </a:pathLst>
            </a:custGeom>
            <a:noFill/>
            <a:ln w="28575">
              <a:solidFill>
                <a:schemeClr val="tx1"/>
              </a:solidFill>
              <a:round/>
              <a:headEnd/>
              <a:tailEnd type="triangle" w="med" len="med"/>
            </a:ln>
          </p:spPr>
          <p:txBody>
            <a:bodyPr wrap="none" anchor="ctr"/>
            <a:lstStyle/>
            <a:p>
              <a:endParaRPr lang="zh-CN" altLang="en-US"/>
            </a:p>
          </p:txBody>
        </p:sp>
        <p:sp>
          <p:nvSpPr>
            <p:cNvPr id="56384" name="Arc 584"/>
            <p:cNvSpPr>
              <a:spLocks/>
            </p:cNvSpPr>
            <p:nvPr/>
          </p:nvSpPr>
          <p:spPr bwMode="auto">
            <a:xfrm rot="8835261">
              <a:off x="2527" y="1794"/>
              <a:ext cx="378" cy="351"/>
            </a:xfrm>
            <a:custGeom>
              <a:avLst/>
              <a:gdLst>
                <a:gd name="T0" fmla="*/ 0 w 42103"/>
                <a:gd name="T1" fmla="*/ 0 h 42688"/>
                <a:gd name="T2" fmla="*/ 0 w 42103"/>
                <a:gd name="T3" fmla="*/ 0 h 42688"/>
                <a:gd name="T4" fmla="*/ 0 w 42103"/>
                <a:gd name="T5" fmla="*/ 0 h 42688"/>
                <a:gd name="T6" fmla="*/ 0 60000 65536"/>
                <a:gd name="T7" fmla="*/ 0 60000 65536"/>
                <a:gd name="T8" fmla="*/ 0 60000 65536"/>
                <a:gd name="T9" fmla="*/ 0 w 42103"/>
                <a:gd name="T10" fmla="*/ 0 h 42688"/>
                <a:gd name="T11" fmla="*/ 42103 w 42103"/>
                <a:gd name="T12" fmla="*/ 42688 h 42688"/>
              </a:gdLst>
              <a:ahLst/>
              <a:cxnLst>
                <a:cxn ang="T6">
                  <a:pos x="T0" y="T1"/>
                </a:cxn>
                <a:cxn ang="T7">
                  <a:pos x="T2" y="T3"/>
                </a:cxn>
                <a:cxn ang="T8">
                  <a:pos x="T4" y="T5"/>
                </a:cxn>
              </a:cxnLst>
              <a:rect l="T9" t="T10" r="T11" b="T12"/>
              <a:pathLst>
                <a:path w="42103" h="42688" fill="none" extrusionOk="0">
                  <a:moveTo>
                    <a:pt x="16924" y="42687"/>
                  </a:moveTo>
                  <a:cubicBezTo>
                    <a:pt x="7036" y="40495"/>
                    <a:pt x="0" y="31727"/>
                    <a:pt x="0" y="21600"/>
                  </a:cubicBezTo>
                  <a:cubicBezTo>
                    <a:pt x="0" y="9670"/>
                    <a:pt x="9670" y="0"/>
                    <a:pt x="21600" y="0"/>
                  </a:cubicBezTo>
                  <a:cubicBezTo>
                    <a:pt x="30910" y="-1"/>
                    <a:pt x="39173" y="5965"/>
                    <a:pt x="42102" y="14803"/>
                  </a:cubicBezTo>
                </a:path>
                <a:path w="42103" h="42688" stroke="0" extrusionOk="0">
                  <a:moveTo>
                    <a:pt x="16924" y="42687"/>
                  </a:moveTo>
                  <a:cubicBezTo>
                    <a:pt x="7036" y="40495"/>
                    <a:pt x="0" y="31727"/>
                    <a:pt x="0" y="21600"/>
                  </a:cubicBezTo>
                  <a:cubicBezTo>
                    <a:pt x="0" y="9670"/>
                    <a:pt x="9670" y="0"/>
                    <a:pt x="21600" y="0"/>
                  </a:cubicBezTo>
                  <a:cubicBezTo>
                    <a:pt x="30910" y="-1"/>
                    <a:pt x="39173" y="5965"/>
                    <a:pt x="42102" y="14803"/>
                  </a:cubicBezTo>
                  <a:lnTo>
                    <a:pt x="21600" y="21600"/>
                  </a:lnTo>
                  <a:close/>
                </a:path>
              </a:pathLst>
            </a:custGeom>
            <a:noFill/>
            <a:ln w="28575">
              <a:solidFill>
                <a:schemeClr val="tx1"/>
              </a:solidFill>
              <a:round/>
              <a:headEnd/>
              <a:tailEnd type="triangle" w="med" len="med"/>
            </a:ln>
          </p:spPr>
          <p:txBody>
            <a:bodyPr wrap="none" anchor="ctr"/>
            <a:lstStyle/>
            <a:p>
              <a:endParaRPr lang="zh-CN" altLang="en-US"/>
            </a:p>
          </p:txBody>
        </p:sp>
        <p:sp>
          <p:nvSpPr>
            <p:cNvPr id="56385" name="Text Box 585"/>
            <p:cNvSpPr txBox="1">
              <a:spLocks noChangeArrowheads="1"/>
            </p:cNvSpPr>
            <p:nvPr/>
          </p:nvSpPr>
          <p:spPr bwMode="auto">
            <a:xfrm>
              <a:off x="2154" y="1933"/>
              <a:ext cx="545" cy="288"/>
            </a:xfrm>
            <a:prstGeom prst="rect">
              <a:avLst/>
            </a:prstGeom>
            <a:noFill/>
            <a:ln w="9525">
              <a:noFill/>
              <a:miter lim="800000"/>
              <a:headEnd/>
              <a:tailEnd/>
            </a:ln>
          </p:spPr>
          <p:txBody>
            <a:bodyPr>
              <a:spAutoFit/>
            </a:bodyPr>
            <a:lstStyle/>
            <a:p>
              <a:pPr algn="ctr"/>
              <a:r>
                <a:rPr lang="en-US" altLang="zh-CN" b="1">
                  <a:latin typeface="Times New Roman" pitchFamily="18" charset="0"/>
                  <a:ea typeface="华文楷体" pitchFamily="2" charset="-122"/>
                </a:rPr>
                <a:t>Q </a:t>
              </a:r>
            </a:p>
          </p:txBody>
        </p:sp>
      </p:grpSp>
      <p:sp>
        <p:nvSpPr>
          <p:cNvPr id="56334" name="Freeform 586"/>
          <p:cNvSpPr>
            <a:spLocks/>
          </p:cNvSpPr>
          <p:nvPr/>
        </p:nvSpPr>
        <p:spPr bwMode="auto">
          <a:xfrm rot="9822764">
            <a:off x="2885110" y="3231958"/>
            <a:ext cx="1368425" cy="1439863"/>
          </a:xfrm>
          <a:custGeom>
            <a:avLst/>
            <a:gdLst>
              <a:gd name="T0" fmla="*/ 2147483647 w 574"/>
              <a:gd name="T1" fmla="*/ 2147483647 h 552"/>
              <a:gd name="T2" fmla="*/ 2147483647 w 574"/>
              <a:gd name="T3" fmla="*/ 2147483647 h 552"/>
              <a:gd name="T4" fmla="*/ 2147483647 w 574"/>
              <a:gd name="T5" fmla="*/ 2147483647 h 552"/>
              <a:gd name="T6" fmla="*/ 2147483647 w 574"/>
              <a:gd name="T7" fmla="*/ 2147483647 h 552"/>
              <a:gd name="T8" fmla="*/ 2147483647 w 574"/>
              <a:gd name="T9" fmla="*/ 2147483647 h 552"/>
              <a:gd name="T10" fmla="*/ 2147483647 w 574"/>
              <a:gd name="T11" fmla="*/ 2147483647 h 552"/>
              <a:gd name="T12" fmla="*/ 2147483647 w 574"/>
              <a:gd name="T13" fmla="*/ 2147483647 h 552"/>
              <a:gd name="T14" fmla="*/ 0 60000 65536"/>
              <a:gd name="T15" fmla="*/ 0 60000 65536"/>
              <a:gd name="T16" fmla="*/ 0 60000 65536"/>
              <a:gd name="T17" fmla="*/ 0 60000 65536"/>
              <a:gd name="T18" fmla="*/ 0 60000 65536"/>
              <a:gd name="T19" fmla="*/ 0 60000 65536"/>
              <a:gd name="T20" fmla="*/ 0 60000 65536"/>
              <a:gd name="T21" fmla="*/ 0 w 574"/>
              <a:gd name="T22" fmla="*/ 0 h 552"/>
              <a:gd name="T23" fmla="*/ 574 w 574"/>
              <a:gd name="T24" fmla="*/ 552 h 5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4" h="552">
                <a:moveTo>
                  <a:pt x="256" y="98"/>
                </a:moveTo>
                <a:cubicBezTo>
                  <a:pt x="196" y="83"/>
                  <a:pt x="60" y="0"/>
                  <a:pt x="30" y="53"/>
                </a:cubicBezTo>
                <a:cubicBezTo>
                  <a:pt x="0" y="106"/>
                  <a:pt x="15" y="340"/>
                  <a:pt x="75" y="416"/>
                </a:cubicBezTo>
                <a:cubicBezTo>
                  <a:pt x="135" y="492"/>
                  <a:pt x="309" y="552"/>
                  <a:pt x="392" y="507"/>
                </a:cubicBezTo>
                <a:cubicBezTo>
                  <a:pt x="475" y="462"/>
                  <a:pt x="574" y="204"/>
                  <a:pt x="574" y="144"/>
                </a:cubicBezTo>
                <a:cubicBezTo>
                  <a:pt x="574" y="84"/>
                  <a:pt x="445" y="144"/>
                  <a:pt x="392" y="144"/>
                </a:cubicBezTo>
                <a:cubicBezTo>
                  <a:pt x="339" y="144"/>
                  <a:pt x="316" y="113"/>
                  <a:pt x="256" y="98"/>
                </a:cubicBezTo>
                <a:close/>
              </a:path>
            </a:pathLst>
          </a:custGeom>
          <a:solidFill>
            <a:srgbClr val="CCFFFF">
              <a:alpha val="78038"/>
            </a:srgbClr>
          </a:solidFill>
          <a:ln w="9525" cap="flat" cmpd="sng">
            <a:solidFill>
              <a:schemeClr val="tx1"/>
            </a:solidFill>
            <a:prstDash val="solid"/>
            <a:round/>
            <a:headEnd/>
            <a:tailEnd/>
          </a:ln>
        </p:spPr>
        <p:txBody>
          <a:bodyPr wrap="none" anchor="ctr"/>
          <a:lstStyle/>
          <a:p>
            <a:endParaRPr lang="zh-CN" altLang="en-US"/>
          </a:p>
        </p:txBody>
      </p:sp>
      <p:sp>
        <p:nvSpPr>
          <p:cNvPr id="56335" name="Rectangle 587"/>
          <p:cNvSpPr>
            <a:spLocks noChangeArrowheads="1"/>
          </p:cNvSpPr>
          <p:nvPr/>
        </p:nvSpPr>
        <p:spPr bwMode="auto">
          <a:xfrm>
            <a:off x="3275856" y="3501008"/>
            <a:ext cx="563562" cy="457200"/>
          </a:xfrm>
          <a:prstGeom prst="rect">
            <a:avLst/>
          </a:prstGeom>
          <a:noFill/>
          <a:ln w="9525">
            <a:noFill/>
            <a:miter lim="800000"/>
            <a:headEnd/>
            <a:tailEnd/>
          </a:ln>
        </p:spPr>
        <p:txBody>
          <a:bodyPr wrap="none">
            <a:spAutoFit/>
          </a:bodyPr>
          <a:lstStyle/>
          <a:p>
            <a:r>
              <a:rPr lang="en-US" altLang="zh-CN" b="1" dirty="0">
                <a:latin typeface="Times New Roman" pitchFamily="18" charset="0"/>
                <a:ea typeface="华文楷体" pitchFamily="2" charset="-122"/>
              </a:rPr>
              <a:t>Ⅱ </a:t>
            </a:r>
          </a:p>
        </p:txBody>
      </p:sp>
      <p:sp>
        <p:nvSpPr>
          <p:cNvPr id="56336" name="Text Box 588"/>
          <p:cNvSpPr txBox="1">
            <a:spLocks noChangeArrowheads="1"/>
          </p:cNvSpPr>
          <p:nvPr/>
        </p:nvSpPr>
        <p:spPr bwMode="auto">
          <a:xfrm>
            <a:off x="3679618" y="4815194"/>
            <a:ext cx="1231427" cy="369332"/>
          </a:xfrm>
          <a:prstGeom prst="rect">
            <a:avLst/>
          </a:prstGeom>
          <a:noFill/>
          <a:ln w="9525">
            <a:noFill/>
            <a:miter lim="800000"/>
            <a:headEnd/>
            <a:tailEnd/>
          </a:ln>
        </p:spPr>
        <p:txBody>
          <a:bodyPr wrap="none">
            <a:spAutoFit/>
          </a:bodyPr>
          <a:lstStyle/>
          <a:p>
            <a:r>
              <a:rPr lang="zh-CN" altLang="en-US" sz="1800" dirty="0">
                <a:latin typeface="黑体" panose="02010609060101010101" pitchFamily="49" charset="-122"/>
                <a:ea typeface="黑体" panose="02010609060101010101" pitchFamily="49" charset="-122"/>
              </a:rPr>
              <a:t>延胡索酸 </a:t>
            </a:r>
          </a:p>
        </p:txBody>
      </p:sp>
      <p:grpSp>
        <p:nvGrpSpPr>
          <p:cNvPr id="56414" name="Group 589"/>
          <p:cNvGrpSpPr>
            <a:grpSpLocks/>
          </p:cNvGrpSpPr>
          <p:nvPr/>
        </p:nvGrpSpPr>
        <p:grpSpPr bwMode="auto">
          <a:xfrm>
            <a:off x="2728565" y="4236442"/>
            <a:ext cx="1483395" cy="923925"/>
            <a:chOff x="1460" y="2840"/>
            <a:chExt cx="1073" cy="582"/>
          </a:xfrm>
        </p:grpSpPr>
        <p:sp>
          <p:nvSpPr>
            <p:cNvPr id="56380" name="Arc 590"/>
            <p:cNvSpPr>
              <a:spLocks/>
            </p:cNvSpPr>
            <p:nvPr/>
          </p:nvSpPr>
          <p:spPr bwMode="auto">
            <a:xfrm>
              <a:off x="1746" y="2840"/>
              <a:ext cx="787" cy="378"/>
            </a:xfrm>
            <a:custGeom>
              <a:avLst/>
              <a:gdLst>
                <a:gd name="T0" fmla="*/ 0 w 43200"/>
                <a:gd name="T1" fmla="*/ 0 h 24350"/>
                <a:gd name="T2" fmla="*/ 0 w 43200"/>
                <a:gd name="T3" fmla="*/ 0 h 24350"/>
                <a:gd name="T4" fmla="*/ 0 w 43200"/>
                <a:gd name="T5" fmla="*/ 0 h 24350"/>
                <a:gd name="T6" fmla="*/ 0 60000 65536"/>
                <a:gd name="T7" fmla="*/ 0 60000 65536"/>
                <a:gd name="T8" fmla="*/ 0 60000 65536"/>
                <a:gd name="T9" fmla="*/ 0 w 43200"/>
                <a:gd name="T10" fmla="*/ 0 h 24350"/>
                <a:gd name="T11" fmla="*/ 43200 w 43200"/>
                <a:gd name="T12" fmla="*/ 24350 h 24350"/>
              </a:gdLst>
              <a:ahLst/>
              <a:cxnLst>
                <a:cxn ang="T6">
                  <a:pos x="T0" y="T1"/>
                </a:cxn>
                <a:cxn ang="T7">
                  <a:pos x="T2" y="T3"/>
                </a:cxn>
                <a:cxn ang="T8">
                  <a:pos x="T4" y="T5"/>
                </a:cxn>
              </a:cxnLst>
              <a:rect l="T9" t="T10" r="T11" b="T12"/>
              <a:pathLst>
                <a:path w="43200" h="24350" fill="none" extrusionOk="0">
                  <a:moveTo>
                    <a:pt x="28" y="22700"/>
                  </a:moveTo>
                  <a:cubicBezTo>
                    <a:pt x="9" y="22334"/>
                    <a:pt x="0" y="21967"/>
                    <a:pt x="0" y="21600"/>
                  </a:cubicBezTo>
                  <a:cubicBezTo>
                    <a:pt x="0" y="9670"/>
                    <a:pt x="9670" y="0"/>
                    <a:pt x="21600" y="0"/>
                  </a:cubicBezTo>
                  <a:cubicBezTo>
                    <a:pt x="33529" y="0"/>
                    <a:pt x="43200" y="9670"/>
                    <a:pt x="43200" y="21600"/>
                  </a:cubicBezTo>
                  <a:cubicBezTo>
                    <a:pt x="43200" y="22519"/>
                    <a:pt x="43141" y="23438"/>
                    <a:pt x="43024" y="24350"/>
                  </a:cubicBezTo>
                </a:path>
                <a:path w="43200" h="24350" stroke="0" extrusionOk="0">
                  <a:moveTo>
                    <a:pt x="28" y="22700"/>
                  </a:moveTo>
                  <a:cubicBezTo>
                    <a:pt x="9" y="22334"/>
                    <a:pt x="0" y="21967"/>
                    <a:pt x="0" y="21600"/>
                  </a:cubicBezTo>
                  <a:cubicBezTo>
                    <a:pt x="0" y="9670"/>
                    <a:pt x="9670" y="0"/>
                    <a:pt x="21600" y="0"/>
                  </a:cubicBezTo>
                  <a:cubicBezTo>
                    <a:pt x="33529" y="0"/>
                    <a:pt x="43200" y="9670"/>
                    <a:pt x="43200" y="21600"/>
                  </a:cubicBezTo>
                  <a:cubicBezTo>
                    <a:pt x="43200" y="22519"/>
                    <a:pt x="43141" y="23438"/>
                    <a:pt x="43024" y="24350"/>
                  </a:cubicBezTo>
                  <a:lnTo>
                    <a:pt x="21600" y="21600"/>
                  </a:lnTo>
                  <a:close/>
                </a:path>
              </a:pathLst>
            </a:custGeom>
            <a:noFill/>
            <a:ln w="19050">
              <a:solidFill>
                <a:schemeClr val="tx1"/>
              </a:solidFill>
              <a:round/>
              <a:headEnd/>
              <a:tailEnd type="triangle" w="med" len="med"/>
            </a:ln>
          </p:spPr>
          <p:txBody>
            <a:bodyPr wrap="none" anchor="ctr"/>
            <a:lstStyle/>
            <a:p>
              <a:endParaRPr lang="zh-CN" altLang="en-US"/>
            </a:p>
          </p:txBody>
        </p:sp>
        <p:sp>
          <p:nvSpPr>
            <p:cNvPr id="56381" name="Text Box 591"/>
            <p:cNvSpPr txBox="1">
              <a:spLocks noChangeArrowheads="1"/>
            </p:cNvSpPr>
            <p:nvPr/>
          </p:nvSpPr>
          <p:spPr bwMode="auto">
            <a:xfrm>
              <a:off x="1460" y="3189"/>
              <a:ext cx="723" cy="233"/>
            </a:xfrm>
            <a:prstGeom prst="rect">
              <a:avLst/>
            </a:prstGeom>
            <a:noFill/>
            <a:ln w="9525">
              <a:noFill/>
              <a:miter lim="800000"/>
              <a:headEnd/>
              <a:tailEnd/>
            </a:ln>
          </p:spPr>
          <p:txBody>
            <a:bodyPr wrap="none">
              <a:spAutoFit/>
            </a:bodyPr>
            <a:lstStyle/>
            <a:p>
              <a:r>
                <a:rPr lang="zh-CN" altLang="en-US" sz="1800" dirty="0">
                  <a:latin typeface="黑体" panose="02010609060101010101" pitchFamily="49" charset="-122"/>
                  <a:ea typeface="黑体" panose="02010609060101010101" pitchFamily="49" charset="-122"/>
                </a:rPr>
                <a:t>琥珀酸 </a:t>
              </a:r>
            </a:p>
          </p:txBody>
        </p:sp>
      </p:grpSp>
      <p:grpSp>
        <p:nvGrpSpPr>
          <p:cNvPr id="56423" name="Group 597"/>
          <p:cNvGrpSpPr>
            <a:grpSpLocks/>
          </p:cNvGrpSpPr>
          <p:nvPr/>
        </p:nvGrpSpPr>
        <p:grpSpPr bwMode="auto">
          <a:xfrm>
            <a:off x="-36513" y="4337050"/>
            <a:ext cx="2816226" cy="1323975"/>
            <a:chOff x="-23" y="2732"/>
            <a:chExt cx="1774" cy="834"/>
          </a:xfrm>
        </p:grpSpPr>
        <p:sp>
          <p:nvSpPr>
            <p:cNvPr id="56373" name="Text Box 598"/>
            <p:cNvSpPr txBox="1">
              <a:spLocks noChangeArrowheads="1"/>
            </p:cNvSpPr>
            <p:nvPr/>
          </p:nvSpPr>
          <p:spPr bwMode="auto">
            <a:xfrm>
              <a:off x="-23" y="2914"/>
              <a:ext cx="914" cy="250"/>
            </a:xfrm>
            <a:prstGeom prst="rect">
              <a:avLst/>
            </a:prstGeom>
            <a:noFill/>
            <a:ln w="9525">
              <a:noFill/>
              <a:miter lim="800000"/>
              <a:headEnd/>
              <a:tailEnd/>
            </a:ln>
          </p:spPr>
          <p:txBody>
            <a:bodyPr wrap="none">
              <a:spAutoFit/>
            </a:bodyPr>
            <a:lstStyle/>
            <a:p>
              <a:r>
                <a:rPr lang="en-US" altLang="zh-CN" sz="2000" b="1">
                  <a:latin typeface="Times New Roman" pitchFamily="18" charset="0"/>
                  <a:ea typeface="华文楷体" pitchFamily="2" charset="-122"/>
                </a:rPr>
                <a:t>NAD</a:t>
              </a:r>
              <a:r>
                <a:rPr lang="en-US" altLang="zh-CN" sz="2000" b="1">
                  <a:solidFill>
                    <a:srgbClr val="FF0066"/>
                  </a:solidFill>
                  <a:latin typeface="Times New Roman" pitchFamily="18" charset="0"/>
                  <a:ea typeface="华文楷体" pitchFamily="2" charset="-122"/>
                </a:rPr>
                <a:t>H</a:t>
              </a:r>
              <a:r>
                <a:rPr lang="en-US" altLang="zh-CN" sz="2000" b="1">
                  <a:latin typeface="Times New Roman" pitchFamily="18" charset="0"/>
                  <a:ea typeface="华文楷体" pitchFamily="2" charset="-122"/>
                </a:rPr>
                <a:t>+</a:t>
              </a:r>
              <a:r>
                <a:rPr lang="en-US" altLang="zh-CN" sz="2000" b="1">
                  <a:solidFill>
                    <a:srgbClr val="FF0066"/>
                  </a:solidFill>
                  <a:latin typeface="Times New Roman" pitchFamily="18" charset="0"/>
                  <a:ea typeface="华文楷体" pitchFamily="2" charset="-122"/>
                </a:rPr>
                <a:t>H</a:t>
              </a:r>
              <a:r>
                <a:rPr lang="en-US" altLang="zh-CN" sz="2000" b="1" baseline="30000">
                  <a:solidFill>
                    <a:srgbClr val="FF0066"/>
                  </a:solidFill>
                  <a:latin typeface="Times New Roman" pitchFamily="18" charset="0"/>
                  <a:ea typeface="华文楷体" pitchFamily="2" charset="-122"/>
                </a:rPr>
                <a:t>+  </a:t>
              </a:r>
              <a:endParaRPr lang="en-US" altLang="zh-CN" sz="2000" b="1">
                <a:solidFill>
                  <a:srgbClr val="FF0066"/>
                </a:solidFill>
                <a:latin typeface="Times New Roman" pitchFamily="18" charset="0"/>
                <a:ea typeface="华文楷体" pitchFamily="2" charset="-122"/>
              </a:endParaRPr>
            </a:p>
          </p:txBody>
        </p:sp>
        <p:sp>
          <p:nvSpPr>
            <p:cNvPr id="56374" name="Text Box 599"/>
            <p:cNvSpPr txBox="1">
              <a:spLocks noChangeArrowheads="1"/>
            </p:cNvSpPr>
            <p:nvPr/>
          </p:nvSpPr>
          <p:spPr bwMode="auto">
            <a:xfrm>
              <a:off x="1202" y="2914"/>
              <a:ext cx="549" cy="250"/>
            </a:xfrm>
            <a:prstGeom prst="rect">
              <a:avLst/>
            </a:prstGeom>
            <a:noFill/>
            <a:ln w="9525">
              <a:noFill/>
              <a:miter lim="800000"/>
              <a:headEnd/>
              <a:tailEnd/>
            </a:ln>
          </p:spPr>
          <p:txBody>
            <a:bodyPr wrap="none">
              <a:spAutoFit/>
            </a:bodyPr>
            <a:lstStyle/>
            <a:p>
              <a:r>
                <a:rPr lang="en-US" altLang="zh-CN" sz="2000" b="1">
                  <a:latin typeface="Times New Roman" pitchFamily="18" charset="0"/>
                  <a:ea typeface="华文楷体" pitchFamily="2" charset="-122"/>
                </a:rPr>
                <a:t>NAD</a:t>
              </a:r>
              <a:r>
                <a:rPr lang="en-US" altLang="zh-CN" sz="2000" b="1" baseline="30000">
                  <a:latin typeface="Times New Roman" pitchFamily="18" charset="0"/>
                  <a:ea typeface="华文楷体" pitchFamily="2" charset="-122"/>
                </a:rPr>
                <a:t>+ </a:t>
              </a:r>
              <a:endParaRPr lang="en-US" altLang="zh-CN" sz="2000" b="1">
                <a:latin typeface="Times New Roman" pitchFamily="18" charset="0"/>
                <a:ea typeface="华文楷体" pitchFamily="2" charset="-122"/>
              </a:endParaRPr>
            </a:p>
          </p:txBody>
        </p:sp>
        <p:sp>
          <p:nvSpPr>
            <p:cNvPr id="56375" name="Arc 600"/>
            <p:cNvSpPr>
              <a:spLocks/>
            </p:cNvSpPr>
            <p:nvPr/>
          </p:nvSpPr>
          <p:spPr bwMode="auto">
            <a:xfrm>
              <a:off x="386" y="2732"/>
              <a:ext cx="1043" cy="834"/>
            </a:xfrm>
            <a:custGeom>
              <a:avLst/>
              <a:gdLst>
                <a:gd name="T0" fmla="*/ 0 w 27743"/>
                <a:gd name="T1" fmla="*/ 0 h 21600"/>
                <a:gd name="T2" fmla="*/ 0 w 27743"/>
                <a:gd name="T3" fmla="*/ 0 h 21600"/>
                <a:gd name="T4" fmla="*/ 0 w 27743"/>
                <a:gd name="T5" fmla="*/ 0 h 21600"/>
                <a:gd name="T6" fmla="*/ 0 60000 65536"/>
                <a:gd name="T7" fmla="*/ 0 60000 65536"/>
                <a:gd name="T8" fmla="*/ 0 60000 65536"/>
                <a:gd name="T9" fmla="*/ 0 w 27743"/>
                <a:gd name="T10" fmla="*/ 0 h 21600"/>
                <a:gd name="T11" fmla="*/ 27743 w 27743"/>
                <a:gd name="T12" fmla="*/ 21600 h 21600"/>
              </a:gdLst>
              <a:ahLst/>
              <a:cxnLst>
                <a:cxn ang="T6">
                  <a:pos x="T0" y="T1"/>
                </a:cxn>
                <a:cxn ang="T7">
                  <a:pos x="T2" y="T3"/>
                </a:cxn>
                <a:cxn ang="T8">
                  <a:pos x="T4" y="T5"/>
                </a:cxn>
              </a:cxnLst>
              <a:rect l="T9" t="T10" r="T11" b="T12"/>
              <a:pathLst>
                <a:path w="27743" h="21600" fill="none" extrusionOk="0">
                  <a:moveTo>
                    <a:pt x="-1" y="4949"/>
                  </a:moveTo>
                  <a:cubicBezTo>
                    <a:pt x="3871" y="1750"/>
                    <a:pt x="8736" y="-1"/>
                    <a:pt x="13759" y="0"/>
                  </a:cubicBezTo>
                  <a:cubicBezTo>
                    <a:pt x="18881" y="0"/>
                    <a:pt x="23838" y="1820"/>
                    <a:pt x="27742" y="5137"/>
                  </a:cubicBezTo>
                </a:path>
                <a:path w="27743" h="21600" stroke="0" extrusionOk="0">
                  <a:moveTo>
                    <a:pt x="-1" y="4949"/>
                  </a:moveTo>
                  <a:cubicBezTo>
                    <a:pt x="3871" y="1750"/>
                    <a:pt x="8736" y="-1"/>
                    <a:pt x="13759" y="0"/>
                  </a:cubicBezTo>
                  <a:cubicBezTo>
                    <a:pt x="18881" y="0"/>
                    <a:pt x="23838" y="1820"/>
                    <a:pt x="27742" y="5137"/>
                  </a:cubicBezTo>
                  <a:lnTo>
                    <a:pt x="13759" y="21600"/>
                  </a:lnTo>
                  <a:close/>
                </a:path>
              </a:pathLst>
            </a:custGeom>
            <a:noFill/>
            <a:ln w="19050">
              <a:solidFill>
                <a:schemeClr val="tx1"/>
              </a:solidFill>
              <a:round/>
              <a:headEnd/>
              <a:tailEnd type="triangle" w="med" len="med"/>
            </a:ln>
          </p:spPr>
          <p:txBody>
            <a:bodyPr wrap="none" anchor="ctr"/>
            <a:lstStyle/>
            <a:p>
              <a:endParaRPr lang="zh-CN" altLang="en-US"/>
            </a:p>
          </p:txBody>
        </p:sp>
      </p:grpSp>
      <p:grpSp>
        <p:nvGrpSpPr>
          <p:cNvPr id="56424" name="Group 601"/>
          <p:cNvGrpSpPr>
            <a:grpSpLocks/>
          </p:cNvGrpSpPr>
          <p:nvPr/>
        </p:nvGrpSpPr>
        <p:grpSpPr bwMode="auto">
          <a:xfrm>
            <a:off x="1042988" y="620713"/>
            <a:ext cx="785812" cy="4845050"/>
            <a:chOff x="697" y="391"/>
            <a:chExt cx="495" cy="3506"/>
          </a:xfrm>
        </p:grpSpPr>
        <p:sp>
          <p:nvSpPr>
            <p:cNvPr id="56370" name="AutoShape 602"/>
            <p:cNvSpPr>
              <a:spLocks noChangeArrowheads="1"/>
            </p:cNvSpPr>
            <p:nvPr/>
          </p:nvSpPr>
          <p:spPr bwMode="auto">
            <a:xfrm>
              <a:off x="839" y="754"/>
              <a:ext cx="226" cy="2767"/>
            </a:xfrm>
            <a:prstGeom prst="upArrow">
              <a:avLst>
                <a:gd name="adj1" fmla="val 41593"/>
                <a:gd name="adj2" fmla="val 188979"/>
              </a:avLst>
            </a:prstGeom>
            <a:solidFill>
              <a:schemeClr val="bg1">
                <a:alpha val="50195"/>
              </a:schemeClr>
            </a:solidFill>
            <a:ln w="9525">
              <a:solidFill>
                <a:srgbClr val="336600"/>
              </a:solidFill>
              <a:miter lim="800000"/>
              <a:headEnd/>
              <a:tailEnd/>
            </a:ln>
          </p:spPr>
          <p:txBody>
            <a:bodyPr wrap="none" anchor="ctr"/>
            <a:lstStyle/>
            <a:p>
              <a:endParaRPr lang="zh-CN" altLang="en-US"/>
            </a:p>
          </p:txBody>
        </p:sp>
        <p:sp>
          <p:nvSpPr>
            <p:cNvPr id="56371" name="Text Box 603"/>
            <p:cNvSpPr txBox="1">
              <a:spLocks noChangeArrowheads="1"/>
            </p:cNvSpPr>
            <p:nvPr/>
          </p:nvSpPr>
          <p:spPr bwMode="auto">
            <a:xfrm>
              <a:off x="697" y="3521"/>
              <a:ext cx="489" cy="376"/>
            </a:xfrm>
            <a:prstGeom prst="rect">
              <a:avLst/>
            </a:prstGeom>
            <a:noFill/>
            <a:ln w="9525">
              <a:noFill/>
              <a:miter lim="800000"/>
              <a:headEnd/>
              <a:tailEnd/>
            </a:ln>
          </p:spPr>
          <p:txBody>
            <a:bodyPr wrap="none">
              <a:spAutoFit/>
            </a:bodyPr>
            <a:lstStyle/>
            <a:p>
              <a:pPr algn="ctr"/>
              <a:r>
                <a:rPr lang="en-US" altLang="zh-CN" sz="2800" b="1">
                  <a:solidFill>
                    <a:schemeClr val="hlink"/>
                  </a:solidFill>
                  <a:latin typeface="Times New Roman" pitchFamily="18" charset="0"/>
                </a:rPr>
                <a:t>4H</a:t>
              </a:r>
              <a:r>
                <a:rPr lang="en-US" altLang="zh-CN" sz="2800" b="1" baseline="30000">
                  <a:solidFill>
                    <a:schemeClr val="hlink"/>
                  </a:solidFill>
                  <a:latin typeface="Times New Roman" pitchFamily="18" charset="0"/>
                </a:rPr>
                <a:t>+</a:t>
              </a:r>
              <a:endParaRPr lang="en-US" altLang="zh-CN" sz="2800" b="1">
                <a:solidFill>
                  <a:schemeClr val="hlink"/>
                </a:solidFill>
                <a:latin typeface="Times New Roman" pitchFamily="18" charset="0"/>
              </a:endParaRPr>
            </a:p>
          </p:txBody>
        </p:sp>
        <p:sp>
          <p:nvSpPr>
            <p:cNvPr id="56372" name="Text Box 604"/>
            <p:cNvSpPr txBox="1">
              <a:spLocks noChangeArrowheads="1"/>
            </p:cNvSpPr>
            <p:nvPr/>
          </p:nvSpPr>
          <p:spPr bwMode="auto">
            <a:xfrm>
              <a:off x="703" y="391"/>
              <a:ext cx="489" cy="376"/>
            </a:xfrm>
            <a:prstGeom prst="rect">
              <a:avLst/>
            </a:prstGeom>
            <a:noFill/>
            <a:ln w="9525">
              <a:noFill/>
              <a:miter lim="800000"/>
              <a:headEnd/>
              <a:tailEnd/>
            </a:ln>
          </p:spPr>
          <p:txBody>
            <a:bodyPr wrap="none">
              <a:spAutoFit/>
            </a:bodyPr>
            <a:lstStyle/>
            <a:p>
              <a:pPr algn="ctr"/>
              <a:r>
                <a:rPr lang="en-US" altLang="zh-CN" sz="2800" b="1">
                  <a:solidFill>
                    <a:schemeClr val="hlink"/>
                  </a:solidFill>
                  <a:latin typeface="Times New Roman" pitchFamily="18" charset="0"/>
                </a:rPr>
                <a:t>4H</a:t>
              </a:r>
              <a:r>
                <a:rPr lang="en-US" altLang="zh-CN" sz="2800" b="1" baseline="30000">
                  <a:solidFill>
                    <a:schemeClr val="hlink"/>
                  </a:solidFill>
                  <a:latin typeface="Times New Roman" pitchFamily="18" charset="0"/>
                </a:rPr>
                <a:t>+</a:t>
              </a:r>
              <a:endParaRPr lang="en-US" altLang="zh-CN" sz="2800" b="1">
                <a:solidFill>
                  <a:schemeClr val="hlink"/>
                </a:solidFill>
                <a:latin typeface="Times New Roman" pitchFamily="18" charset="0"/>
              </a:endParaRPr>
            </a:p>
          </p:txBody>
        </p:sp>
      </p:grpSp>
      <p:sp>
        <p:nvSpPr>
          <p:cNvPr id="56341" name="Rectangle 605"/>
          <p:cNvSpPr>
            <a:spLocks noChangeArrowheads="1"/>
          </p:cNvSpPr>
          <p:nvPr/>
        </p:nvSpPr>
        <p:spPr bwMode="auto">
          <a:xfrm>
            <a:off x="4643438" y="2133600"/>
            <a:ext cx="539750" cy="519113"/>
          </a:xfrm>
          <a:prstGeom prst="rect">
            <a:avLst/>
          </a:prstGeom>
          <a:noFill/>
          <a:ln w="9525">
            <a:noFill/>
            <a:miter lim="800000"/>
            <a:headEnd/>
            <a:tailEnd/>
          </a:ln>
        </p:spPr>
        <p:txBody>
          <a:bodyPr wrap="none">
            <a:spAutoFit/>
          </a:bodyPr>
          <a:lstStyle/>
          <a:p>
            <a:pPr algn="ctr"/>
            <a:r>
              <a:rPr lang="en-US" altLang="zh-CN" sz="2800" b="1">
                <a:latin typeface="Times New Roman" pitchFamily="18" charset="0"/>
              </a:rPr>
              <a:t>Ⅲ</a:t>
            </a:r>
          </a:p>
        </p:txBody>
      </p:sp>
      <p:grpSp>
        <p:nvGrpSpPr>
          <p:cNvPr id="56425" name="Group 606"/>
          <p:cNvGrpSpPr>
            <a:grpSpLocks/>
          </p:cNvGrpSpPr>
          <p:nvPr/>
        </p:nvGrpSpPr>
        <p:grpSpPr bwMode="auto">
          <a:xfrm>
            <a:off x="4794250" y="676275"/>
            <a:ext cx="785813" cy="4660900"/>
            <a:chOff x="697" y="391"/>
            <a:chExt cx="495" cy="3523"/>
          </a:xfrm>
        </p:grpSpPr>
        <p:sp>
          <p:nvSpPr>
            <p:cNvPr id="56367" name="AutoShape 607"/>
            <p:cNvSpPr>
              <a:spLocks noChangeArrowheads="1"/>
            </p:cNvSpPr>
            <p:nvPr/>
          </p:nvSpPr>
          <p:spPr bwMode="auto">
            <a:xfrm>
              <a:off x="839" y="754"/>
              <a:ext cx="226" cy="2767"/>
            </a:xfrm>
            <a:prstGeom prst="upArrow">
              <a:avLst>
                <a:gd name="adj1" fmla="val 41593"/>
                <a:gd name="adj2" fmla="val 188979"/>
              </a:avLst>
            </a:prstGeom>
            <a:noFill/>
            <a:ln w="9525">
              <a:solidFill>
                <a:srgbClr val="336600"/>
              </a:solidFill>
              <a:miter lim="800000"/>
              <a:headEnd/>
              <a:tailEnd/>
            </a:ln>
          </p:spPr>
          <p:txBody>
            <a:bodyPr wrap="none" anchor="ctr"/>
            <a:lstStyle/>
            <a:p>
              <a:endParaRPr lang="zh-CN" altLang="en-US"/>
            </a:p>
          </p:txBody>
        </p:sp>
        <p:sp>
          <p:nvSpPr>
            <p:cNvPr id="56368" name="Text Box 608"/>
            <p:cNvSpPr txBox="1">
              <a:spLocks noChangeArrowheads="1"/>
            </p:cNvSpPr>
            <p:nvPr/>
          </p:nvSpPr>
          <p:spPr bwMode="auto">
            <a:xfrm>
              <a:off x="697" y="3521"/>
              <a:ext cx="489" cy="393"/>
            </a:xfrm>
            <a:prstGeom prst="rect">
              <a:avLst/>
            </a:prstGeom>
            <a:noFill/>
            <a:ln w="9525">
              <a:noFill/>
              <a:miter lim="800000"/>
              <a:headEnd/>
              <a:tailEnd/>
            </a:ln>
          </p:spPr>
          <p:txBody>
            <a:bodyPr wrap="none">
              <a:spAutoFit/>
            </a:bodyPr>
            <a:lstStyle/>
            <a:p>
              <a:pPr algn="ctr"/>
              <a:r>
                <a:rPr lang="en-US" altLang="zh-CN" sz="2800" b="1">
                  <a:solidFill>
                    <a:schemeClr val="hlink"/>
                  </a:solidFill>
                  <a:latin typeface="Times New Roman" pitchFamily="18" charset="0"/>
                </a:rPr>
                <a:t>4H</a:t>
              </a:r>
              <a:r>
                <a:rPr lang="en-US" altLang="zh-CN" sz="2800" b="1" baseline="30000">
                  <a:solidFill>
                    <a:schemeClr val="hlink"/>
                  </a:solidFill>
                  <a:latin typeface="Times New Roman" pitchFamily="18" charset="0"/>
                </a:rPr>
                <a:t>+</a:t>
              </a:r>
              <a:endParaRPr lang="en-US" altLang="zh-CN" sz="2800" b="1">
                <a:solidFill>
                  <a:schemeClr val="hlink"/>
                </a:solidFill>
                <a:latin typeface="Times New Roman" pitchFamily="18" charset="0"/>
              </a:endParaRPr>
            </a:p>
          </p:txBody>
        </p:sp>
        <p:sp>
          <p:nvSpPr>
            <p:cNvPr id="56369" name="Text Box 609"/>
            <p:cNvSpPr txBox="1">
              <a:spLocks noChangeArrowheads="1"/>
            </p:cNvSpPr>
            <p:nvPr/>
          </p:nvSpPr>
          <p:spPr bwMode="auto">
            <a:xfrm>
              <a:off x="703" y="391"/>
              <a:ext cx="489" cy="392"/>
            </a:xfrm>
            <a:prstGeom prst="rect">
              <a:avLst/>
            </a:prstGeom>
            <a:noFill/>
            <a:ln w="9525">
              <a:noFill/>
              <a:miter lim="800000"/>
              <a:headEnd/>
              <a:tailEnd/>
            </a:ln>
          </p:spPr>
          <p:txBody>
            <a:bodyPr wrap="none">
              <a:spAutoFit/>
            </a:bodyPr>
            <a:lstStyle/>
            <a:p>
              <a:pPr algn="ctr"/>
              <a:r>
                <a:rPr lang="en-US" altLang="zh-CN" sz="2800" b="1">
                  <a:solidFill>
                    <a:schemeClr val="hlink"/>
                  </a:solidFill>
                  <a:latin typeface="Times New Roman" pitchFamily="18" charset="0"/>
                </a:rPr>
                <a:t>4H</a:t>
              </a:r>
              <a:r>
                <a:rPr lang="en-US" altLang="zh-CN" sz="2800" b="1" baseline="30000">
                  <a:solidFill>
                    <a:schemeClr val="hlink"/>
                  </a:solidFill>
                  <a:latin typeface="Times New Roman" pitchFamily="18" charset="0"/>
                </a:rPr>
                <a:t>+</a:t>
              </a:r>
              <a:endParaRPr lang="en-US" altLang="zh-CN" sz="2800" b="1">
                <a:solidFill>
                  <a:schemeClr val="hlink"/>
                </a:solidFill>
                <a:latin typeface="Times New Roman" pitchFamily="18" charset="0"/>
              </a:endParaRPr>
            </a:p>
          </p:txBody>
        </p:sp>
      </p:grpSp>
      <p:sp>
        <p:nvSpPr>
          <p:cNvPr id="232034" name="Line 610"/>
          <p:cNvSpPr>
            <a:spLocks noChangeShapeType="1"/>
          </p:cNvSpPr>
          <p:nvPr/>
        </p:nvSpPr>
        <p:spPr bwMode="auto">
          <a:xfrm flipH="1">
            <a:off x="5864225" y="1484313"/>
            <a:ext cx="503238" cy="431800"/>
          </a:xfrm>
          <a:prstGeom prst="line">
            <a:avLst/>
          </a:prstGeom>
          <a:noFill/>
          <a:ln w="9525">
            <a:solidFill>
              <a:schemeClr val="tx1"/>
            </a:solidFill>
            <a:round/>
            <a:headEnd/>
            <a:tailEnd type="triangle" w="med" len="med"/>
          </a:ln>
        </p:spPr>
        <p:txBody>
          <a:bodyPr wrap="none" anchor="ctr"/>
          <a:lstStyle/>
          <a:p>
            <a:endParaRPr lang="zh-CN" altLang="en-US"/>
          </a:p>
        </p:txBody>
      </p:sp>
      <p:grpSp>
        <p:nvGrpSpPr>
          <p:cNvPr id="56426" name="Group 611"/>
          <p:cNvGrpSpPr>
            <a:grpSpLocks/>
          </p:cNvGrpSpPr>
          <p:nvPr/>
        </p:nvGrpSpPr>
        <p:grpSpPr bwMode="auto">
          <a:xfrm>
            <a:off x="6296025" y="981075"/>
            <a:ext cx="1223963" cy="863600"/>
            <a:chOff x="3966" y="618"/>
            <a:chExt cx="771" cy="544"/>
          </a:xfrm>
        </p:grpSpPr>
        <p:grpSp>
          <p:nvGrpSpPr>
            <p:cNvPr id="56427" name="Group 612"/>
            <p:cNvGrpSpPr>
              <a:grpSpLocks/>
            </p:cNvGrpSpPr>
            <p:nvPr/>
          </p:nvGrpSpPr>
          <p:grpSpPr bwMode="auto">
            <a:xfrm>
              <a:off x="3966" y="618"/>
              <a:ext cx="372" cy="366"/>
              <a:chOff x="3878" y="482"/>
              <a:chExt cx="372" cy="366"/>
            </a:xfrm>
          </p:grpSpPr>
          <p:sp>
            <p:nvSpPr>
              <p:cNvPr id="56365" name="Oval 613"/>
              <p:cNvSpPr>
                <a:spLocks noChangeArrowheads="1"/>
              </p:cNvSpPr>
              <p:nvPr/>
            </p:nvSpPr>
            <p:spPr bwMode="auto">
              <a:xfrm>
                <a:off x="3878" y="482"/>
                <a:ext cx="363" cy="363"/>
              </a:xfrm>
              <a:prstGeom prst="ellipse">
                <a:avLst/>
              </a:prstGeom>
              <a:solidFill>
                <a:srgbClr val="FFFF00"/>
              </a:solidFill>
              <a:ln w="9525">
                <a:solidFill>
                  <a:schemeClr val="tx1"/>
                </a:solidFill>
                <a:round/>
                <a:headEnd/>
                <a:tailEnd/>
              </a:ln>
            </p:spPr>
            <p:txBody>
              <a:bodyPr wrap="none" anchor="ctr"/>
              <a:lstStyle/>
              <a:p>
                <a:endParaRPr lang="zh-CN" altLang="en-US"/>
              </a:p>
            </p:txBody>
          </p:sp>
          <p:sp>
            <p:nvSpPr>
              <p:cNvPr id="56366" name="Text Box 614"/>
              <p:cNvSpPr txBox="1">
                <a:spLocks noChangeArrowheads="1"/>
              </p:cNvSpPr>
              <p:nvPr/>
            </p:nvSpPr>
            <p:spPr bwMode="auto">
              <a:xfrm>
                <a:off x="3878" y="482"/>
                <a:ext cx="372" cy="366"/>
              </a:xfrm>
              <a:prstGeom prst="rect">
                <a:avLst/>
              </a:prstGeom>
              <a:noFill/>
              <a:ln w="9525">
                <a:noFill/>
                <a:miter lim="800000"/>
                <a:headEnd/>
                <a:tailEnd/>
              </a:ln>
            </p:spPr>
            <p:txBody>
              <a:bodyPr wrap="none">
                <a:spAutoFit/>
              </a:bodyPr>
              <a:lstStyle/>
              <a:p>
                <a:pPr algn="ctr"/>
                <a:r>
                  <a:rPr lang="en-US" altLang="zh-CN" sz="1600" b="1">
                    <a:latin typeface="Times New Roman" pitchFamily="18" charset="0"/>
                    <a:ea typeface="华文楷体" pitchFamily="2" charset="-122"/>
                  </a:rPr>
                  <a:t>Cytc</a:t>
                </a:r>
              </a:p>
              <a:p>
                <a:pPr algn="ctr"/>
                <a:r>
                  <a:rPr lang="en-US" altLang="zh-CN" sz="1600" b="1">
                    <a:latin typeface="Times New Roman" pitchFamily="18" charset="0"/>
                    <a:ea typeface="华文楷体" pitchFamily="2" charset="-122"/>
                  </a:rPr>
                  <a:t>ox </a:t>
                </a:r>
              </a:p>
            </p:txBody>
          </p:sp>
        </p:grpSp>
        <p:sp>
          <p:nvSpPr>
            <p:cNvPr id="56364" name="Line 615"/>
            <p:cNvSpPr>
              <a:spLocks noChangeShapeType="1"/>
            </p:cNvSpPr>
            <p:nvPr/>
          </p:nvSpPr>
          <p:spPr bwMode="auto">
            <a:xfrm flipH="1" flipV="1">
              <a:off x="4374" y="890"/>
              <a:ext cx="363" cy="272"/>
            </a:xfrm>
            <a:prstGeom prst="line">
              <a:avLst/>
            </a:prstGeom>
            <a:noFill/>
            <a:ln w="9525">
              <a:solidFill>
                <a:schemeClr val="tx1"/>
              </a:solidFill>
              <a:round/>
              <a:headEnd/>
              <a:tailEnd type="triangle" w="med" len="med"/>
            </a:ln>
          </p:spPr>
          <p:txBody>
            <a:bodyPr wrap="none" anchor="ctr"/>
            <a:lstStyle/>
            <a:p>
              <a:endParaRPr lang="zh-CN" altLang="en-US"/>
            </a:p>
          </p:txBody>
        </p:sp>
      </p:grpSp>
      <p:grpSp>
        <p:nvGrpSpPr>
          <p:cNvPr id="56428" name="Group 616"/>
          <p:cNvGrpSpPr>
            <a:grpSpLocks/>
          </p:cNvGrpSpPr>
          <p:nvPr/>
        </p:nvGrpSpPr>
        <p:grpSpPr bwMode="auto">
          <a:xfrm>
            <a:off x="5359400" y="1773238"/>
            <a:ext cx="2608263" cy="723900"/>
            <a:chOff x="3376" y="1117"/>
            <a:chExt cx="1643" cy="456"/>
          </a:xfrm>
        </p:grpSpPr>
        <p:grpSp>
          <p:nvGrpSpPr>
            <p:cNvPr id="56433" name="Group 617"/>
            <p:cNvGrpSpPr>
              <a:grpSpLocks/>
            </p:cNvGrpSpPr>
            <p:nvPr/>
          </p:nvGrpSpPr>
          <p:grpSpPr bwMode="auto">
            <a:xfrm>
              <a:off x="3376" y="1207"/>
              <a:ext cx="372" cy="366"/>
              <a:chOff x="3878" y="482"/>
              <a:chExt cx="372" cy="366"/>
            </a:xfrm>
          </p:grpSpPr>
          <p:sp>
            <p:nvSpPr>
              <p:cNvPr id="56361" name="Oval 618"/>
              <p:cNvSpPr>
                <a:spLocks noChangeArrowheads="1"/>
              </p:cNvSpPr>
              <p:nvPr/>
            </p:nvSpPr>
            <p:spPr bwMode="auto">
              <a:xfrm>
                <a:off x="3878" y="482"/>
                <a:ext cx="363" cy="363"/>
              </a:xfrm>
              <a:prstGeom prst="ellipse">
                <a:avLst/>
              </a:prstGeom>
              <a:solidFill>
                <a:srgbClr val="FFFF00"/>
              </a:solidFill>
              <a:ln w="9525">
                <a:solidFill>
                  <a:schemeClr val="tx1"/>
                </a:solidFill>
                <a:round/>
                <a:headEnd/>
                <a:tailEnd/>
              </a:ln>
            </p:spPr>
            <p:txBody>
              <a:bodyPr wrap="none" anchor="ctr"/>
              <a:lstStyle/>
              <a:p>
                <a:endParaRPr lang="zh-CN" altLang="en-US"/>
              </a:p>
            </p:txBody>
          </p:sp>
          <p:sp>
            <p:nvSpPr>
              <p:cNvPr id="56362" name="Text Box 619"/>
              <p:cNvSpPr txBox="1">
                <a:spLocks noChangeArrowheads="1"/>
              </p:cNvSpPr>
              <p:nvPr/>
            </p:nvSpPr>
            <p:spPr bwMode="auto">
              <a:xfrm>
                <a:off x="3878" y="482"/>
                <a:ext cx="372" cy="366"/>
              </a:xfrm>
              <a:prstGeom prst="rect">
                <a:avLst/>
              </a:prstGeom>
              <a:noFill/>
              <a:ln w="9525">
                <a:noFill/>
                <a:miter lim="800000"/>
                <a:headEnd/>
                <a:tailEnd/>
              </a:ln>
            </p:spPr>
            <p:txBody>
              <a:bodyPr wrap="none">
                <a:spAutoFit/>
              </a:bodyPr>
              <a:lstStyle/>
              <a:p>
                <a:pPr algn="ctr"/>
                <a:r>
                  <a:rPr lang="en-US" altLang="zh-CN" sz="1600" b="1">
                    <a:latin typeface="Times New Roman" pitchFamily="18" charset="0"/>
                    <a:ea typeface="华文楷体" pitchFamily="2" charset="-122"/>
                  </a:rPr>
                  <a:t>Cytc</a:t>
                </a:r>
              </a:p>
              <a:p>
                <a:pPr algn="ctr"/>
                <a:r>
                  <a:rPr lang="en-US" altLang="zh-CN" sz="1600" b="1">
                    <a:latin typeface="Times New Roman" pitchFamily="18" charset="0"/>
                    <a:ea typeface="华文楷体" pitchFamily="2" charset="-122"/>
                  </a:rPr>
                  <a:t>ox </a:t>
                </a:r>
              </a:p>
            </p:txBody>
          </p:sp>
        </p:grpSp>
        <p:grpSp>
          <p:nvGrpSpPr>
            <p:cNvPr id="56434" name="Group 620"/>
            <p:cNvGrpSpPr>
              <a:grpSpLocks/>
            </p:cNvGrpSpPr>
            <p:nvPr/>
          </p:nvGrpSpPr>
          <p:grpSpPr bwMode="auto">
            <a:xfrm>
              <a:off x="4057" y="1117"/>
              <a:ext cx="372" cy="366"/>
              <a:chOff x="3878" y="482"/>
              <a:chExt cx="372" cy="366"/>
            </a:xfrm>
          </p:grpSpPr>
          <p:sp>
            <p:nvSpPr>
              <p:cNvPr id="56359" name="Oval 621"/>
              <p:cNvSpPr>
                <a:spLocks noChangeArrowheads="1"/>
              </p:cNvSpPr>
              <p:nvPr/>
            </p:nvSpPr>
            <p:spPr bwMode="auto">
              <a:xfrm>
                <a:off x="3878" y="482"/>
                <a:ext cx="363" cy="363"/>
              </a:xfrm>
              <a:prstGeom prst="ellipse">
                <a:avLst/>
              </a:prstGeom>
              <a:solidFill>
                <a:srgbClr val="FFFF00"/>
              </a:solidFill>
              <a:ln w="9525">
                <a:solidFill>
                  <a:schemeClr val="tx1"/>
                </a:solidFill>
                <a:round/>
                <a:headEnd/>
                <a:tailEnd/>
              </a:ln>
            </p:spPr>
            <p:txBody>
              <a:bodyPr wrap="none" anchor="ctr"/>
              <a:lstStyle/>
              <a:p>
                <a:endParaRPr lang="zh-CN" altLang="en-US"/>
              </a:p>
            </p:txBody>
          </p:sp>
          <p:sp>
            <p:nvSpPr>
              <p:cNvPr id="56360" name="Text Box 622"/>
              <p:cNvSpPr txBox="1">
                <a:spLocks noChangeArrowheads="1"/>
              </p:cNvSpPr>
              <p:nvPr/>
            </p:nvSpPr>
            <p:spPr bwMode="auto">
              <a:xfrm>
                <a:off x="3878" y="482"/>
                <a:ext cx="372" cy="366"/>
              </a:xfrm>
              <a:prstGeom prst="rect">
                <a:avLst/>
              </a:prstGeom>
              <a:noFill/>
              <a:ln w="9525">
                <a:noFill/>
                <a:miter lim="800000"/>
                <a:headEnd/>
                <a:tailEnd/>
              </a:ln>
            </p:spPr>
            <p:txBody>
              <a:bodyPr wrap="none">
                <a:spAutoFit/>
              </a:bodyPr>
              <a:lstStyle/>
              <a:p>
                <a:pPr algn="ctr"/>
                <a:r>
                  <a:rPr lang="en-US" altLang="zh-CN" sz="1600" b="1">
                    <a:latin typeface="Times New Roman" pitchFamily="18" charset="0"/>
                    <a:ea typeface="华文楷体" pitchFamily="2" charset="-122"/>
                  </a:rPr>
                  <a:t>Cytc</a:t>
                </a:r>
              </a:p>
              <a:p>
                <a:pPr algn="ctr"/>
                <a:r>
                  <a:rPr lang="en-US" altLang="zh-CN" sz="1600" b="1">
                    <a:latin typeface="Times New Roman" pitchFamily="18" charset="0"/>
                    <a:ea typeface="华文楷体" pitchFamily="2" charset="-122"/>
                  </a:rPr>
                  <a:t>red </a:t>
                </a:r>
              </a:p>
            </p:txBody>
          </p:sp>
        </p:grpSp>
        <p:grpSp>
          <p:nvGrpSpPr>
            <p:cNvPr id="56443" name="Group 623"/>
            <p:cNvGrpSpPr>
              <a:grpSpLocks/>
            </p:cNvGrpSpPr>
            <p:nvPr/>
          </p:nvGrpSpPr>
          <p:grpSpPr bwMode="auto">
            <a:xfrm>
              <a:off x="4647" y="1162"/>
              <a:ext cx="372" cy="366"/>
              <a:chOff x="3878" y="482"/>
              <a:chExt cx="372" cy="366"/>
            </a:xfrm>
          </p:grpSpPr>
          <p:sp>
            <p:nvSpPr>
              <p:cNvPr id="56357" name="Oval 624"/>
              <p:cNvSpPr>
                <a:spLocks noChangeArrowheads="1"/>
              </p:cNvSpPr>
              <p:nvPr/>
            </p:nvSpPr>
            <p:spPr bwMode="auto">
              <a:xfrm>
                <a:off x="3878" y="482"/>
                <a:ext cx="363" cy="363"/>
              </a:xfrm>
              <a:prstGeom prst="ellipse">
                <a:avLst/>
              </a:prstGeom>
              <a:solidFill>
                <a:srgbClr val="FFFF00"/>
              </a:solidFill>
              <a:ln w="9525">
                <a:solidFill>
                  <a:schemeClr val="tx1"/>
                </a:solidFill>
                <a:round/>
                <a:headEnd/>
                <a:tailEnd/>
              </a:ln>
            </p:spPr>
            <p:txBody>
              <a:bodyPr wrap="none" anchor="ctr"/>
              <a:lstStyle/>
              <a:p>
                <a:endParaRPr lang="zh-CN" altLang="en-US"/>
              </a:p>
            </p:txBody>
          </p:sp>
          <p:sp>
            <p:nvSpPr>
              <p:cNvPr id="56358" name="Text Box 625"/>
              <p:cNvSpPr txBox="1">
                <a:spLocks noChangeArrowheads="1"/>
              </p:cNvSpPr>
              <p:nvPr/>
            </p:nvSpPr>
            <p:spPr bwMode="auto">
              <a:xfrm>
                <a:off x="3878" y="482"/>
                <a:ext cx="372" cy="366"/>
              </a:xfrm>
              <a:prstGeom prst="rect">
                <a:avLst/>
              </a:prstGeom>
              <a:noFill/>
              <a:ln w="9525">
                <a:noFill/>
                <a:miter lim="800000"/>
                <a:headEnd/>
                <a:tailEnd/>
              </a:ln>
            </p:spPr>
            <p:txBody>
              <a:bodyPr wrap="none">
                <a:spAutoFit/>
              </a:bodyPr>
              <a:lstStyle/>
              <a:p>
                <a:pPr algn="ctr"/>
                <a:r>
                  <a:rPr lang="en-US" altLang="zh-CN" sz="1600" b="1">
                    <a:latin typeface="Times New Roman" pitchFamily="18" charset="0"/>
                    <a:ea typeface="华文楷体" pitchFamily="2" charset="-122"/>
                  </a:rPr>
                  <a:t>Cytc</a:t>
                </a:r>
              </a:p>
              <a:p>
                <a:pPr algn="ctr"/>
                <a:r>
                  <a:rPr lang="en-US" altLang="zh-CN" sz="1600" b="1">
                    <a:latin typeface="Times New Roman" pitchFamily="18" charset="0"/>
                    <a:ea typeface="华文楷体" pitchFamily="2" charset="-122"/>
                  </a:rPr>
                  <a:t>red </a:t>
                </a:r>
              </a:p>
            </p:txBody>
          </p:sp>
        </p:grpSp>
        <p:sp>
          <p:nvSpPr>
            <p:cNvPr id="56355" name="Line 626"/>
            <p:cNvSpPr>
              <a:spLocks noChangeShapeType="1"/>
            </p:cNvSpPr>
            <p:nvPr/>
          </p:nvSpPr>
          <p:spPr bwMode="auto">
            <a:xfrm>
              <a:off x="3785" y="1344"/>
              <a:ext cx="226"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56356" name="Line 627"/>
            <p:cNvSpPr>
              <a:spLocks noChangeShapeType="1"/>
            </p:cNvSpPr>
            <p:nvPr/>
          </p:nvSpPr>
          <p:spPr bwMode="auto">
            <a:xfrm>
              <a:off x="4465" y="1344"/>
              <a:ext cx="136" cy="0"/>
            </a:xfrm>
            <a:prstGeom prst="line">
              <a:avLst/>
            </a:prstGeom>
            <a:noFill/>
            <a:ln w="9525">
              <a:solidFill>
                <a:schemeClr val="tx1"/>
              </a:solidFill>
              <a:round/>
              <a:headEnd/>
              <a:tailEnd type="triangle" w="med" len="med"/>
            </a:ln>
          </p:spPr>
          <p:txBody>
            <a:bodyPr wrap="none" anchor="ctr"/>
            <a:lstStyle/>
            <a:p>
              <a:endParaRPr lang="zh-CN" altLang="en-US"/>
            </a:p>
          </p:txBody>
        </p:sp>
      </p:grpSp>
      <p:grpSp>
        <p:nvGrpSpPr>
          <p:cNvPr id="56444" name="Group 628"/>
          <p:cNvGrpSpPr>
            <a:grpSpLocks/>
          </p:cNvGrpSpPr>
          <p:nvPr/>
        </p:nvGrpSpPr>
        <p:grpSpPr bwMode="auto">
          <a:xfrm>
            <a:off x="7808913" y="733425"/>
            <a:ext cx="785812" cy="4495800"/>
            <a:chOff x="697" y="391"/>
            <a:chExt cx="495" cy="3538"/>
          </a:xfrm>
        </p:grpSpPr>
        <p:sp>
          <p:nvSpPr>
            <p:cNvPr id="56349" name="AutoShape 629"/>
            <p:cNvSpPr>
              <a:spLocks noChangeArrowheads="1"/>
            </p:cNvSpPr>
            <p:nvPr/>
          </p:nvSpPr>
          <p:spPr bwMode="auto">
            <a:xfrm>
              <a:off x="839" y="754"/>
              <a:ext cx="226" cy="2767"/>
            </a:xfrm>
            <a:prstGeom prst="upArrow">
              <a:avLst>
                <a:gd name="adj1" fmla="val 41593"/>
                <a:gd name="adj2" fmla="val 188979"/>
              </a:avLst>
            </a:prstGeom>
            <a:noFill/>
            <a:ln w="9525">
              <a:solidFill>
                <a:srgbClr val="336600"/>
              </a:solidFill>
              <a:miter lim="800000"/>
              <a:headEnd/>
              <a:tailEnd/>
            </a:ln>
          </p:spPr>
          <p:txBody>
            <a:bodyPr wrap="none" anchor="ctr"/>
            <a:lstStyle/>
            <a:p>
              <a:endParaRPr lang="zh-CN" altLang="en-US"/>
            </a:p>
          </p:txBody>
        </p:sp>
        <p:sp>
          <p:nvSpPr>
            <p:cNvPr id="56350" name="Text Box 630"/>
            <p:cNvSpPr txBox="1">
              <a:spLocks noChangeArrowheads="1"/>
            </p:cNvSpPr>
            <p:nvPr/>
          </p:nvSpPr>
          <p:spPr bwMode="auto">
            <a:xfrm>
              <a:off x="697" y="3521"/>
              <a:ext cx="489" cy="408"/>
            </a:xfrm>
            <a:prstGeom prst="rect">
              <a:avLst/>
            </a:prstGeom>
            <a:noFill/>
            <a:ln w="9525">
              <a:noFill/>
              <a:miter lim="800000"/>
              <a:headEnd/>
              <a:tailEnd/>
            </a:ln>
          </p:spPr>
          <p:txBody>
            <a:bodyPr wrap="none">
              <a:spAutoFit/>
            </a:bodyPr>
            <a:lstStyle/>
            <a:p>
              <a:pPr algn="ctr"/>
              <a:r>
                <a:rPr lang="en-US" altLang="zh-CN" sz="2800" b="1">
                  <a:solidFill>
                    <a:schemeClr val="hlink"/>
                  </a:solidFill>
                  <a:latin typeface="Times New Roman" pitchFamily="18" charset="0"/>
                </a:rPr>
                <a:t>2H</a:t>
              </a:r>
              <a:r>
                <a:rPr lang="en-US" altLang="zh-CN" sz="2800" b="1" baseline="30000">
                  <a:solidFill>
                    <a:schemeClr val="hlink"/>
                  </a:solidFill>
                  <a:latin typeface="Times New Roman" pitchFamily="18" charset="0"/>
                </a:rPr>
                <a:t>+</a:t>
              </a:r>
              <a:endParaRPr lang="en-US" altLang="zh-CN" sz="2800" b="1">
                <a:solidFill>
                  <a:schemeClr val="hlink"/>
                </a:solidFill>
                <a:latin typeface="Times New Roman" pitchFamily="18" charset="0"/>
              </a:endParaRPr>
            </a:p>
          </p:txBody>
        </p:sp>
        <p:sp>
          <p:nvSpPr>
            <p:cNvPr id="56351" name="Text Box 631"/>
            <p:cNvSpPr txBox="1">
              <a:spLocks noChangeArrowheads="1"/>
            </p:cNvSpPr>
            <p:nvPr/>
          </p:nvSpPr>
          <p:spPr bwMode="auto">
            <a:xfrm>
              <a:off x="703" y="391"/>
              <a:ext cx="489" cy="409"/>
            </a:xfrm>
            <a:prstGeom prst="rect">
              <a:avLst/>
            </a:prstGeom>
            <a:noFill/>
            <a:ln w="9525">
              <a:noFill/>
              <a:miter lim="800000"/>
              <a:headEnd/>
              <a:tailEnd/>
            </a:ln>
          </p:spPr>
          <p:txBody>
            <a:bodyPr wrap="none">
              <a:spAutoFit/>
            </a:bodyPr>
            <a:lstStyle/>
            <a:p>
              <a:pPr algn="ctr"/>
              <a:r>
                <a:rPr lang="en-US" altLang="zh-CN" sz="2800" b="1">
                  <a:solidFill>
                    <a:schemeClr val="hlink"/>
                  </a:solidFill>
                  <a:latin typeface="Times New Roman" pitchFamily="18" charset="0"/>
                </a:rPr>
                <a:t>2H</a:t>
              </a:r>
              <a:r>
                <a:rPr lang="en-US" altLang="zh-CN" sz="2800" b="1" baseline="30000">
                  <a:solidFill>
                    <a:schemeClr val="hlink"/>
                  </a:solidFill>
                  <a:latin typeface="Times New Roman" pitchFamily="18" charset="0"/>
                </a:rPr>
                <a:t>+</a:t>
              </a:r>
              <a:endParaRPr lang="en-US" altLang="zh-CN" sz="2800" b="1">
                <a:solidFill>
                  <a:schemeClr val="hlink"/>
                </a:solidFill>
                <a:latin typeface="Times New Roman" pitchFamily="18" charset="0"/>
              </a:endParaRPr>
            </a:p>
          </p:txBody>
        </p:sp>
      </p:grpSp>
      <p:sp>
        <p:nvSpPr>
          <p:cNvPr id="43035" name="Text Box 632"/>
          <p:cNvSpPr txBox="1">
            <a:spLocks noChangeArrowheads="1"/>
          </p:cNvSpPr>
          <p:nvPr/>
        </p:nvSpPr>
        <p:spPr bwMode="auto">
          <a:xfrm>
            <a:off x="250825" y="5805488"/>
            <a:ext cx="8642350" cy="519112"/>
          </a:xfrm>
          <a:prstGeom prst="rect">
            <a:avLst/>
          </a:prstGeom>
          <a:noFill/>
          <a:ln w="9525">
            <a:noFill/>
            <a:miter lim="800000"/>
            <a:headEnd/>
            <a:tailEnd/>
          </a:ln>
        </p:spPr>
        <p:txBody>
          <a:bodyPr>
            <a:spAutoFit/>
          </a:bodyPr>
          <a:lstStyle/>
          <a:p>
            <a:pPr algn="ctr">
              <a:spcBef>
                <a:spcPct val="50000"/>
              </a:spcBef>
              <a:defRPr/>
            </a:pPr>
            <a:r>
              <a:rPr lang="zh-CN" altLang="en-US" sz="2800" dirty="0">
                <a:solidFill>
                  <a:schemeClr val="tx2">
                    <a:lumMod val="75000"/>
                  </a:schemeClr>
                </a:solidFill>
                <a:latin typeface="Times New Roman" pitchFamily="18" charset="0"/>
                <a:ea typeface="黑体" pitchFamily="2" charset="-122"/>
              </a:rPr>
              <a:t>呼吸链各组分在线粒体内膜中的位置及排列顺序</a:t>
            </a:r>
          </a:p>
        </p:txBody>
      </p:sp>
      <p:sp>
        <p:nvSpPr>
          <p:cNvPr id="56348" name="灯片编号占位符 632"/>
          <p:cNvSpPr>
            <a:spLocks noGrp="1"/>
          </p:cNvSpPr>
          <p:nvPr>
            <p:ph type="sldNum" sz="quarter" idx="12"/>
          </p:nvPr>
        </p:nvSpPr>
        <p:spPr>
          <a:noFill/>
        </p:spPr>
        <p:txBody>
          <a:bodyPr/>
          <a:lstStyle/>
          <a:p>
            <a:fld id="{3D8193DA-F0A4-4644-8260-49AB5B26F3DB}" type="slidenum">
              <a:rPr lang="en-US" altLang="zh-CN" smtClean="0">
                <a:ea typeface="宋体" charset="-122"/>
              </a:rPr>
              <a:pPr/>
              <a:t>35</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423"/>
                                        </p:tgtEl>
                                        <p:attrNameLst>
                                          <p:attrName>style.visibility</p:attrName>
                                        </p:attrNameLst>
                                      </p:cBhvr>
                                      <p:to>
                                        <p:strVal val="visible"/>
                                      </p:to>
                                    </p:set>
                                    <p:animEffect transition="in" filter="wipe(left)">
                                      <p:cBhvr>
                                        <p:cTn id="7" dur="500"/>
                                        <p:tgtEl>
                                          <p:spTgt spid="5642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6413"/>
                                        </p:tgtEl>
                                        <p:attrNameLst>
                                          <p:attrName>style.visibility</p:attrName>
                                        </p:attrNameLst>
                                      </p:cBhvr>
                                      <p:to>
                                        <p:strVal val="visible"/>
                                      </p:to>
                                    </p:set>
                                    <p:animEffect transition="in" filter="dissolve">
                                      <p:cBhvr>
                                        <p:cTn id="11" dur="500"/>
                                        <p:tgtEl>
                                          <p:spTgt spid="564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6414"/>
                                        </p:tgtEl>
                                        <p:attrNameLst>
                                          <p:attrName>style.visibility</p:attrName>
                                        </p:attrNameLst>
                                      </p:cBhvr>
                                      <p:to>
                                        <p:strVal val="visible"/>
                                      </p:to>
                                    </p:set>
                                    <p:animEffect transition="in" filter="wipe(left)">
                                      <p:cBhvr>
                                        <p:cTn id="16" dur="500"/>
                                        <p:tgtEl>
                                          <p:spTgt spid="56414"/>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56336"/>
                                        </p:tgtEl>
                                        <p:attrNameLst>
                                          <p:attrName>style.visibility</p:attrName>
                                        </p:attrNameLst>
                                      </p:cBhvr>
                                      <p:to>
                                        <p:strVal val="visible"/>
                                      </p:to>
                                    </p:set>
                                    <p:animEffect transition="in" filter="dissolve">
                                      <p:cBhvr>
                                        <p:cTn id="20" dur="500"/>
                                        <p:tgtEl>
                                          <p:spTgt spid="56336"/>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Clr clrSpc="rgb" dir="cw">
                                      <p:cBhvr override="childStyle">
                                        <p:cTn id="23" dur="100" fill="hold"/>
                                        <p:tgtEl>
                                          <p:spTgt spid="56413"/>
                                        </p:tgtEl>
                                        <p:attrNameLst>
                                          <p:attrName>style.color</p:attrName>
                                        </p:attrNameLst>
                                      </p:cBhvr>
                                      <p:to>
                                        <a:schemeClr val="accent2"/>
                                      </p:to>
                                    </p:animClr>
                                    <p:animClr clrSpc="rgb" dir="cw">
                                      <p:cBhvr>
                                        <p:cTn id="24" dur="100" fill="hold"/>
                                        <p:tgtEl>
                                          <p:spTgt spid="56413"/>
                                        </p:tgtEl>
                                        <p:attrNameLst>
                                          <p:attrName>fillcolor</p:attrName>
                                        </p:attrNameLst>
                                      </p:cBhvr>
                                      <p:to>
                                        <a:schemeClr val="accent2"/>
                                      </p:to>
                                    </p:animClr>
                                    <p:set>
                                      <p:cBhvr>
                                        <p:cTn id="25" dur="100" fill="hold"/>
                                        <p:tgtEl>
                                          <p:spTgt spid="56413"/>
                                        </p:tgtEl>
                                        <p:attrNameLst>
                                          <p:attrName>fill.type</p:attrName>
                                        </p:attrNameLst>
                                      </p:cBhvr>
                                      <p:to>
                                        <p:strVal val="solid"/>
                                      </p:to>
                                    </p:set>
                                    <p:set>
                                      <p:cBhvr>
                                        <p:cTn id="26" dur="100" fill="hold"/>
                                        <p:tgtEl>
                                          <p:spTgt spid="56413"/>
                                        </p:tgtEl>
                                        <p:attrNameLst>
                                          <p:attrName>fill.on</p:attrName>
                                        </p:attrNameLst>
                                      </p:cBhvr>
                                      <p:to>
                                        <p:strVal val="true"/>
                                      </p:to>
                                    </p:set>
                                    <p:animRot by="120000">
                                      <p:cBhvr>
                                        <p:cTn id="27" dur="100" fill="hold">
                                          <p:stCondLst>
                                            <p:cond delay="0"/>
                                          </p:stCondLst>
                                        </p:cTn>
                                        <p:tgtEl>
                                          <p:spTgt spid="56413"/>
                                        </p:tgtEl>
                                        <p:attrNameLst>
                                          <p:attrName>r</p:attrName>
                                        </p:attrNameLst>
                                      </p:cBhvr>
                                    </p:animRot>
                                    <p:animRot by="-240000">
                                      <p:cBhvr>
                                        <p:cTn id="28" dur="200" fill="hold">
                                          <p:stCondLst>
                                            <p:cond delay="200"/>
                                          </p:stCondLst>
                                        </p:cTn>
                                        <p:tgtEl>
                                          <p:spTgt spid="56413"/>
                                        </p:tgtEl>
                                        <p:attrNameLst>
                                          <p:attrName>r</p:attrName>
                                        </p:attrNameLst>
                                      </p:cBhvr>
                                    </p:animRot>
                                    <p:animRot by="240000">
                                      <p:cBhvr>
                                        <p:cTn id="29" dur="200" fill="hold">
                                          <p:stCondLst>
                                            <p:cond delay="400"/>
                                          </p:stCondLst>
                                        </p:cTn>
                                        <p:tgtEl>
                                          <p:spTgt spid="56413"/>
                                        </p:tgtEl>
                                        <p:attrNameLst>
                                          <p:attrName>r</p:attrName>
                                        </p:attrNameLst>
                                      </p:cBhvr>
                                    </p:animRot>
                                    <p:animRot by="-240000">
                                      <p:cBhvr>
                                        <p:cTn id="30" dur="200" fill="hold">
                                          <p:stCondLst>
                                            <p:cond delay="600"/>
                                          </p:stCondLst>
                                        </p:cTn>
                                        <p:tgtEl>
                                          <p:spTgt spid="56413"/>
                                        </p:tgtEl>
                                        <p:attrNameLst>
                                          <p:attrName>r</p:attrName>
                                        </p:attrNameLst>
                                      </p:cBhvr>
                                    </p:animRot>
                                    <p:animRot by="120000">
                                      <p:cBhvr>
                                        <p:cTn id="31" dur="200" fill="hold">
                                          <p:stCondLst>
                                            <p:cond delay="800"/>
                                          </p:stCondLst>
                                        </p:cTn>
                                        <p:tgtEl>
                                          <p:spTgt spid="56413"/>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6428"/>
                                        </p:tgtEl>
                                        <p:attrNameLst>
                                          <p:attrName>style.visibility</p:attrName>
                                        </p:attrNameLst>
                                      </p:cBhvr>
                                      <p:to>
                                        <p:strVal val="visible"/>
                                      </p:to>
                                    </p:set>
                                    <p:animEffect transition="in" filter="wipe(left)">
                                      <p:cBhvr>
                                        <p:cTn id="36" dur="500"/>
                                        <p:tgtEl>
                                          <p:spTgt spid="56428"/>
                                        </p:tgtEl>
                                      </p:cBhvr>
                                    </p:animEffec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56426"/>
                                        </p:tgtEl>
                                        <p:attrNameLst>
                                          <p:attrName>style.visibility</p:attrName>
                                        </p:attrNameLst>
                                      </p:cBhvr>
                                      <p:to>
                                        <p:strVal val="visible"/>
                                      </p:to>
                                    </p:set>
                                    <p:animEffect transition="in" filter="wipe(down)">
                                      <p:cBhvr>
                                        <p:cTn id="40" dur="500"/>
                                        <p:tgtEl>
                                          <p:spTgt spid="56426"/>
                                        </p:tgtEl>
                                      </p:cBhvr>
                                    </p:animEffect>
                                  </p:childTnLst>
                                </p:cTn>
                              </p:par>
                            </p:childTnLst>
                          </p:cTn>
                        </p:par>
                        <p:par>
                          <p:cTn id="41" fill="hold">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232034"/>
                                        </p:tgtEl>
                                        <p:attrNameLst>
                                          <p:attrName>style.visibility</p:attrName>
                                        </p:attrNameLst>
                                      </p:cBhvr>
                                      <p:to>
                                        <p:strVal val="visible"/>
                                      </p:to>
                                    </p:set>
                                    <p:animEffect transition="in" filter="wipe(up)">
                                      <p:cBhvr>
                                        <p:cTn id="44" dur="500"/>
                                        <p:tgtEl>
                                          <p:spTgt spid="2320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6408"/>
                                        </p:tgtEl>
                                        <p:attrNameLst>
                                          <p:attrName>style.visibility</p:attrName>
                                        </p:attrNameLst>
                                      </p:cBhvr>
                                      <p:to>
                                        <p:strVal val="visible"/>
                                      </p:to>
                                    </p:set>
                                    <p:animEffect transition="in" filter="wipe(left)">
                                      <p:cBhvr>
                                        <p:cTn id="49" dur="500"/>
                                        <p:tgtEl>
                                          <p:spTgt spid="5640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56424"/>
                                        </p:tgtEl>
                                        <p:attrNameLst>
                                          <p:attrName>style.visibility</p:attrName>
                                        </p:attrNameLst>
                                      </p:cBhvr>
                                      <p:to>
                                        <p:strVal val="visible"/>
                                      </p:to>
                                    </p:set>
                                    <p:animEffect transition="in" filter="wipe(down)">
                                      <p:cBhvr>
                                        <p:cTn id="54" dur="500"/>
                                        <p:tgtEl>
                                          <p:spTgt spid="56424"/>
                                        </p:tgtEl>
                                      </p:cBhvr>
                                    </p:animEffect>
                                  </p:childTnLst>
                                </p:cTn>
                              </p:par>
                            </p:childTnLst>
                          </p:cTn>
                        </p:par>
                        <p:par>
                          <p:cTn id="55" fill="hold">
                            <p:stCondLst>
                              <p:cond delay="500"/>
                            </p:stCondLst>
                            <p:childTnLst>
                              <p:par>
                                <p:cTn id="56" presetID="22" presetClass="entr" presetSubtype="4" fill="hold" nodeType="afterEffect">
                                  <p:stCondLst>
                                    <p:cond delay="0"/>
                                  </p:stCondLst>
                                  <p:childTnLst>
                                    <p:set>
                                      <p:cBhvr>
                                        <p:cTn id="57" dur="1" fill="hold">
                                          <p:stCondLst>
                                            <p:cond delay="0"/>
                                          </p:stCondLst>
                                        </p:cTn>
                                        <p:tgtEl>
                                          <p:spTgt spid="56425"/>
                                        </p:tgtEl>
                                        <p:attrNameLst>
                                          <p:attrName>style.visibility</p:attrName>
                                        </p:attrNameLst>
                                      </p:cBhvr>
                                      <p:to>
                                        <p:strVal val="visible"/>
                                      </p:to>
                                    </p:set>
                                    <p:animEffect transition="in" filter="wipe(down)">
                                      <p:cBhvr>
                                        <p:cTn id="58" dur="500"/>
                                        <p:tgtEl>
                                          <p:spTgt spid="56425"/>
                                        </p:tgtEl>
                                      </p:cBhvr>
                                    </p:animEffect>
                                  </p:childTnLst>
                                </p:cTn>
                              </p:par>
                            </p:childTnLst>
                          </p:cTn>
                        </p:par>
                        <p:par>
                          <p:cTn id="59" fill="hold">
                            <p:stCondLst>
                              <p:cond delay="1000"/>
                            </p:stCondLst>
                            <p:childTnLst>
                              <p:par>
                                <p:cTn id="60" presetID="22" presetClass="entr" presetSubtype="4" fill="hold" nodeType="afterEffect">
                                  <p:stCondLst>
                                    <p:cond delay="0"/>
                                  </p:stCondLst>
                                  <p:childTnLst>
                                    <p:set>
                                      <p:cBhvr>
                                        <p:cTn id="61" dur="1" fill="hold">
                                          <p:stCondLst>
                                            <p:cond delay="0"/>
                                          </p:stCondLst>
                                        </p:cTn>
                                        <p:tgtEl>
                                          <p:spTgt spid="56444"/>
                                        </p:tgtEl>
                                        <p:attrNameLst>
                                          <p:attrName>style.visibility</p:attrName>
                                        </p:attrNameLst>
                                      </p:cBhvr>
                                      <p:to>
                                        <p:strVal val="visible"/>
                                      </p:to>
                                    </p:set>
                                    <p:animEffect transition="in" filter="wipe(down)">
                                      <p:cBhvr>
                                        <p:cTn id="62" dur="500"/>
                                        <p:tgtEl>
                                          <p:spTgt spid="56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6" grpId="0"/>
      <p:bldP spid="23203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2267744" y="3200400"/>
            <a:ext cx="804862" cy="396875"/>
          </a:xfrm>
          <a:prstGeom prst="rect">
            <a:avLst/>
          </a:prstGeom>
          <a:noFill/>
          <a:ln w="9525">
            <a:noFill/>
            <a:miter lim="800000"/>
            <a:headEnd/>
            <a:tailEnd/>
          </a:ln>
        </p:spPr>
        <p:txBody>
          <a:bodyPr wrap="none">
            <a:spAutoFit/>
          </a:bodyPr>
          <a:lstStyle/>
          <a:p>
            <a:pPr algn="ctr"/>
            <a:r>
              <a:rPr lang="en-US" altLang="zh-CN" sz="2000" b="1" dirty="0">
                <a:latin typeface="Arial" charset="0"/>
                <a:ea typeface="华文楷体" pitchFamily="2" charset="-122"/>
              </a:rPr>
              <a:t>FMN </a:t>
            </a:r>
          </a:p>
        </p:txBody>
      </p:sp>
      <p:sp>
        <p:nvSpPr>
          <p:cNvPr id="125955" name="Text Box 3"/>
          <p:cNvSpPr txBox="1">
            <a:spLocks noChangeArrowheads="1"/>
          </p:cNvSpPr>
          <p:nvPr/>
        </p:nvSpPr>
        <p:spPr bwMode="auto">
          <a:xfrm>
            <a:off x="2195736" y="2474913"/>
            <a:ext cx="1011238" cy="396875"/>
          </a:xfrm>
          <a:prstGeom prst="rect">
            <a:avLst/>
          </a:prstGeom>
          <a:noFill/>
          <a:ln w="9525">
            <a:noFill/>
            <a:miter lim="800000"/>
            <a:headEnd/>
            <a:tailEnd/>
          </a:ln>
        </p:spPr>
        <p:txBody>
          <a:bodyPr wrap="none">
            <a:spAutoFit/>
          </a:bodyPr>
          <a:lstStyle/>
          <a:p>
            <a:pPr algn="ctr"/>
            <a:r>
              <a:rPr lang="en-US" altLang="zh-CN" sz="2000" b="1" dirty="0">
                <a:latin typeface="Arial" charset="0"/>
                <a:ea typeface="华文楷体" pitchFamily="2" charset="-122"/>
              </a:rPr>
              <a:t>FMN</a:t>
            </a:r>
            <a:r>
              <a:rPr lang="en-US" altLang="zh-CN" sz="2000" b="1" dirty="0">
                <a:solidFill>
                  <a:srgbClr val="FF0066"/>
                </a:solidFill>
                <a:latin typeface="Arial" charset="0"/>
                <a:ea typeface="华文楷体" pitchFamily="2" charset="-122"/>
              </a:rPr>
              <a:t>H</a:t>
            </a:r>
            <a:r>
              <a:rPr lang="en-US" altLang="zh-CN" sz="2000" b="1" baseline="-25000" dirty="0">
                <a:solidFill>
                  <a:srgbClr val="FF0066"/>
                </a:solidFill>
                <a:latin typeface="Arial" charset="0"/>
                <a:ea typeface="华文楷体" pitchFamily="2" charset="-122"/>
              </a:rPr>
              <a:t>2</a:t>
            </a:r>
          </a:p>
        </p:txBody>
      </p:sp>
      <p:sp>
        <p:nvSpPr>
          <p:cNvPr id="125956" name="Text Box 4"/>
          <p:cNvSpPr txBox="1">
            <a:spLocks noChangeArrowheads="1"/>
          </p:cNvSpPr>
          <p:nvPr/>
        </p:nvSpPr>
        <p:spPr bwMode="auto">
          <a:xfrm>
            <a:off x="3635896" y="2487613"/>
            <a:ext cx="381000" cy="396875"/>
          </a:xfrm>
          <a:prstGeom prst="rect">
            <a:avLst/>
          </a:prstGeom>
          <a:noFill/>
          <a:ln w="9525">
            <a:noFill/>
            <a:miter lim="800000"/>
            <a:headEnd/>
            <a:tailEnd/>
          </a:ln>
        </p:spPr>
        <p:txBody>
          <a:bodyPr wrap="none">
            <a:spAutoFit/>
          </a:bodyPr>
          <a:lstStyle/>
          <a:p>
            <a:pPr algn="ctr"/>
            <a:r>
              <a:rPr lang="en-US" altLang="zh-CN" sz="2000" b="1" dirty="0">
                <a:latin typeface="Arial" charset="0"/>
                <a:ea typeface="华文楷体" pitchFamily="2" charset="-122"/>
              </a:rPr>
              <a:t>Q</a:t>
            </a:r>
          </a:p>
        </p:txBody>
      </p:sp>
      <p:sp>
        <p:nvSpPr>
          <p:cNvPr id="125957" name="Text Box 5"/>
          <p:cNvSpPr txBox="1">
            <a:spLocks noChangeArrowheads="1"/>
          </p:cNvSpPr>
          <p:nvPr/>
        </p:nvSpPr>
        <p:spPr bwMode="auto">
          <a:xfrm>
            <a:off x="3502766" y="3190875"/>
            <a:ext cx="657225" cy="396875"/>
          </a:xfrm>
          <a:prstGeom prst="rect">
            <a:avLst/>
          </a:prstGeom>
          <a:noFill/>
          <a:ln w="9525">
            <a:noFill/>
            <a:miter lim="800000"/>
            <a:headEnd/>
            <a:tailEnd/>
          </a:ln>
        </p:spPr>
        <p:txBody>
          <a:bodyPr wrap="none">
            <a:spAutoFit/>
          </a:bodyPr>
          <a:lstStyle/>
          <a:p>
            <a:pPr algn="ctr"/>
            <a:r>
              <a:rPr lang="en-US" altLang="zh-CN" sz="2000" b="1" dirty="0">
                <a:latin typeface="Arial" charset="0"/>
                <a:ea typeface="华文楷体" pitchFamily="2" charset="-122"/>
              </a:rPr>
              <a:t>Q</a:t>
            </a:r>
            <a:r>
              <a:rPr lang="en-US" altLang="zh-CN" sz="2000" b="1" dirty="0">
                <a:solidFill>
                  <a:srgbClr val="FF0066"/>
                </a:solidFill>
                <a:latin typeface="Arial" charset="0"/>
                <a:ea typeface="华文楷体" pitchFamily="2" charset="-122"/>
              </a:rPr>
              <a:t>H</a:t>
            </a:r>
            <a:r>
              <a:rPr lang="en-US" altLang="zh-CN" sz="2000" b="1" baseline="-25000" dirty="0">
                <a:solidFill>
                  <a:srgbClr val="FF0066"/>
                </a:solidFill>
                <a:latin typeface="Arial" charset="0"/>
                <a:ea typeface="华文楷体" pitchFamily="2" charset="-122"/>
              </a:rPr>
              <a:t>2</a:t>
            </a:r>
            <a:endParaRPr lang="en-US" altLang="zh-CN" sz="2000" b="1" dirty="0">
              <a:solidFill>
                <a:srgbClr val="FF0066"/>
              </a:solidFill>
              <a:latin typeface="Arial" charset="0"/>
              <a:ea typeface="华文楷体" pitchFamily="2" charset="-122"/>
            </a:endParaRPr>
          </a:p>
        </p:txBody>
      </p:sp>
      <p:grpSp>
        <p:nvGrpSpPr>
          <p:cNvPr id="2" name="Group 6"/>
          <p:cNvGrpSpPr>
            <a:grpSpLocks/>
          </p:cNvGrpSpPr>
          <p:nvPr/>
        </p:nvGrpSpPr>
        <p:grpSpPr bwMode="auto">
          <a:xfrm>
            <a:off x="1547664" y="2673350"/>
            <a:ext cx="863600" cy="692150"/>
            <a:chOff x="1554" y="896"/>
            <a:chExt cx="544" cy="436"/>
          </a:xfrm>
        </p:grpSpPr>
        <p:sp>
          <p:nvSpPr>
            <p:cNvPr id="57419" name="Arc 7"/>
            <p:cNvSpPr>
              <a:spLocks/>
            </p:cNvSpPr>
            <p:nvPr/>
          </p:nvSpPr>
          <p:spPr bwMode="auto">
            <a:xfrm>
              <a:off x="1554" y="896"/>
              <a:ext cx="273"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type="triangle" w="med" len="med"/>
              <a:tailEnd/>
            </a:ln>
          </p:spPr>
          <p:txBody>
            <a:bodyPr wrap="none" anchor="ctr"/>
            <a:lstStyle/>
            <a:p>
              <a:endParaRPr lang="zh-CN" altLang="en-US"/>
            </a:p>
          </p:txBody>
        </p:sp>
        <p:sp>
          <p:nvSpPr>
            <p:cNvPr id="57420" name="Arc 8"/>
            <p:cNvSpPr>
              <a:spLocks/>
            </p:cNvSpPr>
            <p:nvPr/>
          </p:nvSpPr>
          <p:spPr bwMode="auto">
            <a:xfrm flipH="1">
              <a:off x="1827" y="896"/>
              <a:ext cx="271"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type="triangle" w="med" len="med"/>
              <a:tailEnd/>
            </a:ln>
          </p:spPr>
          <p:txBody>
            <a:bodyPr wrap="none" anchor="ctr"/>
            <a:lstStyle/>
            <a:p>
              <a:endParaRPr lang="zh-CN" altLang="en-US"/>
            </a:p>
          </p:txBody>
        </p:sp>
      </p:grpSp>
      <p:grpSp>
        <p:nvGrpSpPr>
          <p:cNvPr id="3" name="Group 9"/>
          <p:cNvGrpSpPr>
            <a:grpSpLocks/>
          </p:cNvGrpSpPr>
          <p:nvPr/>
        </p:nvGrpSpPr>
        <p:grpSpPr bwMode="auto">
          <a:xfrm>
            <a:off x="2987824" y="2679700"/>
            <a:ext cx="720080" cy="692150"/>
            <a:chOff x="4140" y="896"/>
            <a:chExt cx="543" cy="436"/>
          </a:xfrm>
        </p:grpSpPr>
        <p:sp>
          <p:nvSpPr>
            <p:cNvPr id="57417" name="Arc 10"/>
            <p:cNvSpPr>
              <a:spLocks/>
            </p:cNvSpPr>
            <p:nvPr/>
          </p:nvSpPr>
          <p:spPr bwMode="auto">
            <a:xfrm>
              <a:off x="4140" y="896"/>
              <a:ext cx="273"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a:tailEnd type="triangle" w="med" len="med"/>
            </a:ln>
          </p:spPr>
          <p:txBody>
            <a:bodyPr wrap="none" anchor="ctr"/>
            <a:lstStyle/>
            <a:p>
              <a:endParaRPr lang="zh-CN" altLang="en-US"/>
            </a:p>
          </p:txBody>
        </p:sp>
        <p:sp>
          <p:nvSpPr>
            <p:cNvPr id="57418" name="Arc 11"/>
            <p:cNvSpPr>
              <a:spLocks/>
            </p:cNvSpPr>
            <p:nvPr/>
          </p:nvSpPr>
          <p:spPr bwMode="auto">
            <a:xfrm flipH="1">
              <a:off x="4412" y="896"/>
              <a:ext cx="271"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a:tailEnd type="triangle" w="med" len="med"/>
            </a:ln>
          </p:spPr>
          <p:txBody>
            <a:bodyPr wrap="none" anchor="ctr"/>
            <a:lstStyle/>
            <a:p>
              <a:endParaRPr lang="zh-CN" altLang="en-US"/>
            </a:p>
          </p:txBody>
        </p:sp>
      </p:grpSp>
      <p:grpSp>
        <p:nvGrpSpPr>
          <p:cNvPr id="4" name="Group 12"/>
          <p:cNvGrpSpPr>
            <a:grpSpLocks/>
          </p:cNvGrpSpPr>
          <p:nvPr/>
        </p:nvGrpSpPr>
        <p:grpSpPr bwMode="auto">
          <a:xfrm>
            <a:off x="350838" y="2673350"/>
            <a:ext cx="764778" cy="692150"/>
            <a:chOff x="1554" y="896"/>
            <a:chExt cx="544" cy="436"/>
          </a:xfrm>
        </p:grpSpPr>
        <p:sp>
          <p:nvSpPr>
            <p:cNvPr id="57415" name="Arc 13"/>
            <p:cNvSpPr>
              <a:spLocks/>
            </p:cNvSpPr>
            <p:nvPr/>
          </p:nvSpPr>
          <p:spPr bwMode="auto">
            <a:xfrm>
              <a:off x="1554" y="896"/>
              <a:ext cx="273"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a:tailEnd type="triangle" w="med" len="med"/>
            </a:ln>
          </p:spPr>
          <p:txBody>
            <a:bodyPr wrap="none" anchor="ctr"/>
            <a:lstStyle/>
            <a:p>
              <a:endParaRPr lang="zh-CN" altLang="en-US"/>
            </a:p>
          </p:txBody>
        </p:sp>
        <p:sp>
          <p:nvSpPr>
            <p:cNvPr id="57416" name="Arc 14"/>
            <p:cNvSpPr>
              <a:spLocks/>
            </p:cNvSpPr>
            <p:nvPr/>
          </p:nvSpPr>
          <p:spPr bwMode="auto">
            <a:xfrm flipH="1">
              <a:off x="1827" y="896"/>
              <a:ext cx="271"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a:tailEnd type="triangle" w="med" len="med"/>
            </a:ln>
          </p:spPr>
          <p:txBody>
            <a:bodyPr wrap="none" anchor="ctr"/>
            <a:lstStyle/>
            <a:p>
              <a:endParaRPr lang="zh-CN" altLang="en-US"/>
            </a:p>
          </p:txBody>
        </p:sp>
      </p:grpSp>
      <p:grpSp>
        <p:nvGrpSpPr>
          <p:cNvPr id="5" name="Group 15"/>
          <p:cNvGrpSpPr>
            <a:grpSpLocks/>
          </p:cNvGrpSpPr>
          <p:nvPr/>
        </p:nvGrpSpPr>
        <p:grpSpPr bwMode="auto">
          <a:xfrm>
            <a:off x="0" y="2471738"/>
            <a:ext cx="1779588" cy="403225"/>
            <a:chOff x="0" y="1557"/>
            <a:chExt cx="1121" cy="254"/>
          </a:xfrm>
        </p:grpSpPr>
        <p:sp>
          <p:nvSpPr>
            <p:cNvPr id="57413" name="Text Box 16"/>
            <p:cNvSpPr txBox="1">
              <a:spLocks noChangeArrowheads="1"/>
            </p:cNvSpPr>
            <p:nvPr/>
          </p:nvSpPr>
          <p:spPr bwMode="auto">
            <a:xfrm>
              <a:off x="567" y="1557"/>
              <a:ext cx="554" cy="250"/>
            </a:xfrm>
            <a:prstGeom prst="rect">
              <a:avLst/>
            </a:prstGeom>
            <a:noFill/>
            <a:ln w="9525">
              <a:noFill/>
              <a:miter lim="800000"/>
              <a:headEnd/>
              <a:tailEnd/>
            </a:ln>
          </p:spPr>
          <p:txBody>
            <a:bodyPr wrap="none">
              <a:spAutoFit/>
            </a:bodyPr>
            <a:lstStyle/>
            <a:p>
              <a:pPr algn="ctr"/>
              <a:r>
                <a:rPr lang="en-US" altLang="zh-CN" sz="2000" b="1" dirty="0">
                  <a:latin typeface="Arial" charset="0"/>
                  <a:ea typeface="华文楷体" pitchFamily="2" charset="-122"/>
                </a:rPr>
                <a:t>NAD</a:t>
              </a:r>
              <a:r>
                <a:rPr lang="en-US" altLang="zh-CN" sz="2000" b="1" baseline="30000" dirty="0">
                  <a:latin typeface="Arial" charset="0"/>
                  <a:ea typeface="华文楷体" pitchFamily="2" charset="-122"/>
                </a:rPr>
                <a:t>+ </a:t>
              </a:r>
              <a:endParaRPr lang="en-US" altLang="zh-CN" sz="2000" b="1" dirty="0">
                <a:latin typeface="Arial" charset="0"/>
                <a:ea typeface="华文楷体" pitchFamily="2" charset="-122"/>
              </a:endParaRPr>
            </a:p>
          </p:txBody>
        </p:sp>
        <p:sp>
          <p:nvSpPr>
            <p:cNvPr id="57414" name="Text Box 17"/>
            <p:cNvSpPr txBox="1">
              <a:spLocks noChangeArrowheads="1"/>
            </p:cNvSpPr>
            <p:nvPr/>
          </p:nvSpPr>
          <p:spPr bwMode="auto">
            <a:xfrm>
              <a:off x="0" y="1561"/>
              <a:ext cx="432" cy="250"/>
            </a:xfrm>
            <a:prstGeom prst="rect">
              <a:avLst/>
            </a:prstGeom>
            <a:noFill/>
            <a:ln w="9525">
              <a:noFill/>
              <a:miter lim="800000"/>
              <a:headEnd/>
              <a:tailEnd/>
            </a:ln>
          </p:spPr>
          <p:txBody>
            <a:bodyPr>
              <a:spAutoFit/>
            </a:bodyPr>
            <a:lstStyle/>
            <a:p>
              <a:pPr>
                <a:spcBef>
                  <a:spcPct val="50000"/>
                </a:spcBef>
              </a:pPr>
              <a:r>
                <a:rPr lang="en-US" altLang="zh-CN" sz="2000" b="1">
                  <a:latin typeface="Arial" charset="0"/>
                  <a:ea typeface="楷体_GB2312" pitchFamily="49" charset="-122"/>
                </a:rPr>
                <a:t>S</a:t>
              </a:r>
              <a:r>
                <a:rPr lang="en-US" altLang="zh-CN" sz="2000" b="1">
                  <a:solidFill>
                    <a:srgbClr val="FF0066"/>
                  </a:solidFill>
                  <a:latin typeface="Arial" charset="0"/>
                  <a:ea typeface="华文楷体" pitchFamily="2" charset="-122"/>
                </a:rPr>
                <a:t>H</a:t>
              </a:r>
              <a:r>
                <a:rPr lang="en-US" altLang="zh-CN" sz="2000" b="1" baseline="-25000">
                  <a:solidFill>
                    <a:srgbClr val="FF0066"/>
                  </a:solidFill>
                  <a:latin typeface="Arial" charset="0"/>
                  <a:ea typeface="华文楷体" pitchFamily="2" charset="-122"/>
                </a:rPr>
                <a:t>2</a:t>
              </a:r>
            </a:p>
          </p:txBody>
        </p:sp>
      </p:grpSp>
      <p:grpSp>
        <p:nvGrpSpPr>
          <p:cNvPr id="6" name="Group 18"/>
          <p:cNvGrpSpPr>
            <a:grpSpLocks/>
          </p:cNvGrpSpPr>
          <p:nvPr/>
        </p:nvGrpSpPr>
        <p:grpSpPr bwMode="auto">
          <a:xfrm>
            <a:off x="195263" y="3186113"/>
            <a:ext cx="1625600" cy="596900"/>
            <a:chOff x="123" y="2007"/>
            <a:chExt cx="1024" cy="376"/>
          </a:xfrm>
        </p:grpSpPr>
        <p:sp>
          <p:nvSpPr>
            <p:cNvPr id="57411" name="Text Box 19"/>
            <p:cNvSpPr txBox="1">
              <a:spLocks noChangeArrowheads="1"/>
            </p:cNvSpPr>
            <p:nvPr/>
          </p:nvSpPr>
          <p:spPr bwMode="auto">
            <a:xfrm>
              <a:off x="567" y="2017"/>
              <a:ext cx="580" cy="366"/>
            </a:xfrm>
            <a:prstGeom prst="rect">
              <a:avLst/>
            </a:prstGeom>
            <a:noFill/>
            <a:ln w="9525">
              <a:noFill/>
              <a:miter lim="800000"/>
              <a:headEnd/>
              <a:tailEnd/>
            </a:ln>
          </p:spPr>
          <p:txBody>
            <a:bodyPr wrap="none">
              <a:spAutoFit/>
            </a:bodyPr>
            <a:lstStyle/>
            <a:p>
              <a:pPr algn="ctr">
                <a:lnSpc>
                  <a:spcPct val="80000"/>
                </a:lnSpc>
              </a:pPr>
              <a:r>
                <a:rPr lang="en-US" altLang="zh-CN" sz="2000" b="1" dirty="0">
                  <a:latin typeface="Arial" charset="0"/>
                  <a:ea typeface="华文楷体" pitchFamily="2" charset="-122"/>
                </a:rPr>
                <a:t>NAD</a:t>
              </a:r>
              <a:r>
                <a:rPr lang="en-US" altLang="zh-CN" sz="2000" b="1" dirty="0">
                  <a:solidFill>
                    <a:srgbClr val="FF0066"/>
                  </a:solidFill>
                  <a:latin typeface="Arial" charset="0"/>
                  <a:ea typeface="华文楷体" pitchFamily="2" charset="-122"/>
                </a:rPr>
                <a:t>H</a:t>
              </a:r>
            </a:p>
            <a:p>
              <a:pPr algn="ctr">
                <a:lnSpc>
                  <a:spcPct val="80000"/>
                </a:lnSpc>
              </a:pPr>
              <a:r>
                <a:rPr lang="en-US" altLang="zh-CN" sz="2000" b="1" dirty="0">
                  <a:solidFill>
                    <a:srgbClr val="FF0066"/>
                  </a:solidFill>
                  <a:latin typeface="Arial" charset="0"/>
                  <a:ea typeface="华文楷体" pitchFamily="2" charset="-122"/>
                </a:rPr>
                <a:t>+H</a:t>
              </a:r>
              <a:r>
                <a:rPr lang="en-US" altLang="zh-CN" sz="2000" b="1" baseline="30000" dirty="0">
                  <a:solidFill>
                    <a:srgbClr val="FF0066"/>
                  </a:solidFill>
                  <a:latin typeface="Arial" charset="0"/>
                  <a:ea typeface="华文楷体" pitchFamily="2" charset="-122"/>
                </a:rPr>
                <a:t>+</a:t>
              </a:r>
              <a:r>
                <a:rPr lang="en-US" altLang="zh-CN" sz="2000" b="1" dirty="0">
                  <a:solidFill>
                    <a:srgbClr val="FF0066"/>
                  </a:solidFill>
                  <a:latin typeface="Arial" charset="0"/>
                  <a:ea typeface="华文楷体" pitchFamily="2" charset="-122"/>
                </a:rPr>
                <a:t> </a:t>
              </a:r>
            </a:p>
          </p:txBody>
        </p:sp>
        <p:sp>
          <p:nvSpPr>
            <p:cNvPr id="57412" name="Text Box 20"/>
            <p:cNvSpPr txBox="1">
              <a:spLocks noChangeArrowheads="1"/>
            </p:cNvSpPr>
            <p:nvPr/>
          </p:nvSpPr>
          <p:spPr bwMode="auto">
            <a:xfrm>
              <a:off x="123" y="2007"/>
              <a:ext cx="288" cy="250"/>
            </a:xfrm>
            <a:prstGeom prst="rect">
              <a:avLst/>
            </a:prstGeom>
            <a:noFill/>
            <a:ln w="9525">
              <a:noFill/>
              <a:miter lim="800000"/>
              <a:headEnd/>
              <a:tailEnd/>
            </a:ln>
          </p:spPr>
          <p:txBody>
            <a:bodyPr>
              <a:spAutoFit/>
            </a:bodyPr>
            <a:lstStyle/>
            <a:p>
              <a:pPr>
                <a:spcBef>
                  <a:spcPct val="50000"/>
                </a:spcBef>
              </a:pPr>
              <a:r>
                <a:rPr lang="en-US" altLang="zh-CN" sz="2000" b="1">
                  <a:latin typeface="Arial" charset="0"/>
                  <a:ea typeface="楷体_GB2312" pitchFamily="49" charset="-122"/>
                </a:rPr>
                <a:t>S</a:t>
              </a:r>
              <a:endParaRPr lang="en-US" altLang="zh-CN" sz="2000" b="1" baseline="-25000">
                <a:solidFill>
                  <a:srgbClr val="FF0066"/>
                </a:solidFill>
                <a:latin typeface="Arial" charset="0"/>
                <a:ea typeface="华文楷体" pitchFamily="2" charset="-122"/>
              </a:endParaRPr>
            </a:p>
          </p:txBody>
        </p:sp>
      </p:grpSp>
      <p:grpSp>
        <p:nvGrpSpPr>
          <p:cNvPr id="7" name="Group 21"/>
          <p:cNvGrpSpPr>
            <a:grpSpLocks/>
          </p:cNvGrpSpPr>
          <p:nvPr/>
        </p:nvGrpSpPr>
        <p:grpSpPr bwMode="auto">
          <a:xfrm>
            <a:off x="3923928" y="2686050"/>
            <a:ext cx="862012" cy="692150"/>
            <a:chOff x="4140" y="896"/>
            <a:chExt cx="543" cy="436"/>
          </a:xfrm>
        </p:grpSpPr>
        <p:sp>
          <p:nvSpPr>
            <p:cNvPr id="57409" name="Arc 22"/>
            <p:cNvSpPr>
              <a:spLocks/>
            </p:cNvSpPr>
            <p:nvPr/>
          </p:nvSpPr>
          <p:spPr bwMode="auto">
            <a:xfrm>
              <a:off x="4140" y="896"/>
              <a:ext cx="273"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type="triangle" w="med" len="med"/>
              <a:tailEnd/>
            </a:ln>
          </p:spPr>
          <p:txBody>
            <a:bodyPr wrap="none" anchor="ctr"/>
            <a:lstStyle/>
            <a:p>
              <a:endParaRPr lang="zh-CN" altLang="en-US"/>
            </a:p>
          </p:txBody>
        </p:sp>
        <p:sp>
          <p:nvSpPr>
            <p:cNvPr id="57410" name="Arc 23"/>
            <p:cNvSpPr>
              <a:spLocks/>
            </p:cNvSpPr>
            <p:nvPr/>
          </p:nvSpPr>
          <p:spPr bwMode="auto">
            <a:xfrm flipH="1">
              <a:off x="4412" y="896"/>
              <a:ext cx="271"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type="triangle" w="med" len="med"/>
              <a:tailEnd/>
            </a:ln>
          </p:spPr>
          <p:txBody>
            <a:bodyPr wrap="none" anchor="ctr"/>
            <a:lstStyle/>
            <a:p>
              <a:endParaRPr lang="zh-CN" altLang="en-US"/>
            </a:p>
          </p:txBody>
        </p:sp>
      </p:grpSp>
      <p:sp>
        <p:nvSpPr>
          <p:cNvPr id="125976" name="Text Box 24"/>
          <p:cNvSpPr txBox="1">
            <a:spLocks noChangeArrowheads="1"/>
          </p:cNvSpPr>
          <p:nvPr/>
        </p:nvSpPr>
        <p:spPr bwMode="auto">
          <a:xfrm>
            <a:off x="4572000" y="2514600"/>
            <a:ext cx="1233488" cy="396875"/>
          </a:xfrm>
          <a:prstGeom prst="rect">
            <a:avLst/>
          </a:prstGeom>
          <a:noFill/>
          <a:ln w="9525">
            <a:noFill/>
            <a:miter lim="800000"/>
            <a:headEnd/>
            <a:tailEnd/>
          </a:ln>
        </p:spPr>
        <p:txBody>
          <a:bodyPr wrap="none">
            <a:spAutoFit/>
          </a:bodyPr>
          <a:lstStyle/>
          <a:p>
            <a:pPr algn="ctr"/>
            <a:r>
              <a:rPr lang="en-US" altLang="zh-CN" sz="2000" b="1" dirty="0">
                <a:latin typeface="Arial" charset="0"/>
                <a:ea typeface="华文楷体" pitchFamily="2" charset="-122"/>
              </a:rPr>
              <a:t>Cyt-Fe</a:t>
            </a:r>
            <a:r>
              <a:rPr lang="en-US" altLang="zh-CN" sz="2000" b="1" baseline="30000" dirty="0">
                <a:latin typeface="Arial" charset="0"/>
                <a:ea typeface="华文楷体" pitchFamily="2" charset="-122"/>
              </a:rPr>
              <a:t>2+</a:t>
            </a:r>
            <a:r>
              <a:rPr lang="en-US" altLang="zh-CN" sz="2000" b="1" dirty="0">
                <a:latin typeface="Arial" charset="0"/>
                <a:ea typeface="华文楷体" pitchFamily="2" charset="-122"/>
              </a:rPr>
              <a:t> </a:t>
            </a:r>
          </a:p>
        </p:txBody>
      </p:sp>
      <p:sp>
        <p:nvSpPr>
          <p:cNvPr id="125977" name="Text Box 25"/>
          <p:cNvSpPr txBox="1">
            <a:spLocks noChangeArrowheads="1"/>
          </p:cNvSpPr>
          <p:nvPr/>
        </p:nvSpPr>
        <p:spPr bwMode="auto">
          <a:xfrm>
            <a:off x="4581525" y="3198813"/>
            <a:ext cx="1233488" cy="396875"/>
          </a:xfrm>
          <a:prstGeom prst="rect">
            <a:avLst/>
          </a:prstGeom>
          <a:noFill/>
          <a:ln w="9525">
            <a:noFill/>
            <a:miter lim="800000"/>
            <a:headEnd/>
            <a:tailEnd/>
          </a:ln>
        </p:spPr>
        <p:txBody>
          <a:bodyPr wrap="none">
            <a:spAutoFit/>
          </a:bodyPr>
          <a:lstStyle/>
          <a:p>
            <a:pPr algn="ctr"/>
            <a:r>
              <a:rPr lang="en-US" altLang="zh-CN" sz="2000" b="1" dirty="0">
                <a:latin typeface="Arial" charset="0"/>
                <a:ea typeface="华文楷体" pitchFamily="2" charset="-122"/>
              </a:rPr>
              <a:t>Cyt-Fe</a:t>
            </a:r>
            <a:r>
              <a:rPr lang="en-US" altLang="zh-CN" sz="2000" b="1" baseline="30000" dirty="0">
                <a:latin typeface="Arial" charset="0"/>
                <a:ea typeface="华文楷体" pitchFamily="2" charset="-122"/>
              </a:rPr>
              <a:t>3+</a:t>
            </a:r>
            <a:r>
              <a:rPr lang="en-US" altLang="zh-CN" sz="2000" b="1" dirty="0">
                <a:latin typeface="Arial" charset="0"/>
                <a:ea typeface="华文楷体" pitchFamily="2" charset="-122"/>
              </a:rPr>
              <a:t> </a:t>
            </a:r>
          </a:p>
        </p:txBody>
      </p:sp>
      <p:grpSp>
        <p:nvGrpSpPr>
          <p:cNvPr id="8" name="Group 26"/>
          <p:cNvGrpSpPr>
            <a:grpSpLocks/>
          </p:cNvGrpSpPr>
          <p:nvPr/>
        </p:nvGrpSpPr>
        <p:grpSpPr bwMode="auto">
          <a:xfrm>
            <a:off x="4067944" y="3429000"/>
            <a:ext cx="533400" cy="396875"/>
            <a:chOff x="2688" y="2160"/>
            <a:chExt cx="336" cy="250"/>
          </a:xfrm>
        </p:grpSpPr>
        <p:sp>
          <p:nvSpPr>
            <p:cNvPr id="57407" name="Line 27"/>
            <p:cNvSpPr>
              <a:spLocks noChangeShapeType="1"/>
            </p:cNvSpPr>
            <p:nvPr/>
          </p:nvSpPr>
          <p:spPr bwMode="auto">
            <a:xfrm>
              <a:off x="2754" y="2163"/>
              <a:ext cx="240" cy="0"/>
            </a:xfrm>
            <a:prstGeom prst="line">
              <a:avLst/>
            </a:prstGeom>
            <a:noFill/>
            <a:ln w="28575">
              <a:solidFill>
                <a:schemeClr val="tx1"/>
              </a:solidFill>
              <a:prstDash val="sysDot"/>
              <a:miter lim="800000"/>
              <a:headEnd/>
              <a:tailEnd type="triangle" w="med" len="med"/>
            </a:ln>
          </p:spPr>
          <p:txBody>
            <a:bodyPr wrap="none"/>
            <a:lstStyle/>
            <a:p>
              <a:endParaRPr lang="zh-CN" altLang="en-US"/>
            </a:p>
          </p:txBody>
        </p:sp>
        <p:sp>
          <p:nvSpPr>
            <p:cNvPr id="57408" name="Text Box 28"/>
            <p:cNvSpPr txBox="1">
              <a:spLocks noChangeArrowheads="1"/>
            </p:cNvSpPr>
            <p:nvPr/>
          </p:nvSpPr>
          <p:spPr bwMode="auto">
            <a:xfrm>
              <a:off x="2688" y="2160"/>
              <a:ext cx="336" cy="250"/>
            </a:xfrm>
            <a:prstGeom prst="rect">
              <a:avLst/>
            </a:prstGeom>
            <a:noFill/>
            <a:ln w="9525">
              <a:noFill/>
              <a:miter lim="800000"/>
              <a:headEnd/>
              <a:tailEnd/>
            </a:ln>
          </p:spPr>
          <p:txBody>
            <a:bodyPr>
              <a:spAutoFit/>
            </a:bodyPr>
            <a:lstStyle/>
            <a:p>
              <a:pPr>
                <a:spcBef>
                  <a:spcPct val="50000"/>
                </a:spcBef>
              </a:pPr>
              <a:r>
                <a:rPr lang="en-US" altLang="zh-CN" sz="2000" b="1">
                  <a:solidFill>
                    <a:srgbClr val="FF0066"/>
                  </a:solidFill>
                  <a:latin typeface="Arial" charset="0"/>
                  <a:ea typeface="华文楷体" pitchFamily="2" charset="-122"/>
                </a:rPr>
                <a:t>2e</a:t>
              </a:r>
            </a:p>
          </p:txBody>
        </p:sp>
      </p:grpSp>
      <p:sp>
        <p:nvSpPr>
          <p:cNvPr id="125981" name="Line 29"/>
          <p:cNvSpPr>
            <a:spLocks noChangeShapeType="1"/>
          </p:cNvSpPr>
          <p:nvPr/>
        </p:nvSpPr>
        <p:spPr bwMode="auto">
          <a:xfrm flipV="1">
            <a:off x="4339406" y="914400"/>
            <a:ext cx="0" cy="1685925"/>
          </a:xfrm>
          <a:prstGeom prst="line">
            <a:avLst/>
          </a:prstGeom>
          <a:noFill/>
          <a:ln w="28575">
            <a:solidFill>
              <a:schemeClr val="tx1"/>
            </a:solidFill>
            <a:prstDash val="sysDot"/>
            <a:miter lim="800000"/>
            <a:headEnd/>
            <a:tailEnd type="triangle" w="med" len="med"/>
          </a:ln>
        </p:spPr>
        <p:txBody>
          <a:bodyPr wrap="none"/>
          <a:lstStyle/>
          <a:p>
            <a:endParaRPr lang="zh-CN" altLang="en-US"/>
          </a:p>
        </p:txBody>
      </p:sp>
      <p:sp>
        <p:nvSpPr>
          <p:cNvPr id="125982" name="Text Box 30"/>
          <p:cNvSpPr txBox="1">
            <a:spLocks noChangeArrowheads="1"/>
          </p:cNvSpPr>
          <p:nvPr/>
        </p:nvSpPr>
        <p:spPr bwMode="auto">
          <a:xfrm>
            <a:off x="4067944" y="584200"/>
            <a:ext cx="685800" cy="396875"/>
          </a:xfrm>
          <a:prstGeom prst="rect">
            <a:avLst/>
          </a:prstGeom>
          <a:noFill/>
          <a:ln w="9525">
            <a:noFill/>
            <a:miter lim="800000"/>
            <a:headEnd/>
            <a:tailEnd/>
          </a:ln>
        </p:spPr>
        <p:txBody>
          <a:bodyPr>
            <a:spAutoFit/>
          </a:bodyPr>
          <a:lstStyle/>
          <a:p>
            <a:pPr>
              <a:spcBef>
                <a:spcPct val="50000"/>
              </a:spcBef>
            </a:pPr>
            <a:r>
              <a:rPr lang="en-US" altLang="zh-CN" sz="2000" b="1">
                <a:solidFill>
                  <a:srgbClr val="FF0066"/>
                </a:solidFill>
                <a:latin typeface="Arial" charset="0"/>
                <a:ea typeface="华文楷体" pitchFamily="2" charset="-122"/>
              </a:rPr>
              <a:t>2H</a:t>
            </a:r>
            <a:r>
              <a:rPr lang="en-US" altLang="zh-CN" sz="2000" b="1" baseline="30000">
                <a:solidFill>
                  <a:srgbClr val="FF0066"/>
                </a:solidFill>
                <a:latin typeface="Arial" charset="0"/>
                <a:ea typeface="华文楷体" pitchFamily="2" charset="-122"/>
              </a:rPr>
              <a:t>+</a:t>
            </a:r>
          </a:p>
        </p:txBody>
      </p:sp>
      <p:sp>
        <p:nvSpPr>
          <p:cNvPr id="125983" name="Text Box 31"/>
          <p:cNvSpPr txBox="1">
            <a:spLocks noChangeArrowheads="1"/>
          </p:cNvSpPr>
          <p:nvPr/>
        </p:nvSpPr>
        <p:spPr bwMode="auto">
          <a:xfrm>
            <a:off x="4638675" y="2819400"/>
            <a:ext cx="1181100" cy="396875"/>
          </a:xfrm>
          <a:prstGeom prst="rect">
            <a:avLst/>
          </a:prstGeom>
          <a:noFill/>
          <a:ln w="9525">
            <a:noFill/>
            <a:miter lim="800000"/>
            <a:headEnd/>
            <a:tailEnd/>
          </a:ln>
        </p:spPr>
        <p:txBody>
          <a:bodyPr>
            <a:spAutoFit/>
          </a:bodyPr>
          <a:lstStyle/>
          <a:p>
            <a:pPr>
              <a:spcBef>
                <a:spcPct val="50000"/>
              </a:spcBef>
            </a:pPr>
            <a:r>
              <a:rPr lang="en-US" altLang="zh-CN" sz="2000" b="1">
                <a:latin typeface="Arial" charset="0"/>
                <a:ea typeface="楷体_GB2312" pitchFamily="49" charset="-122"/>
              </a:rPr>
              <a:t>(b-c</a:t>
            </a:r>
            <a:r>
              <a:rPr lang="en-US" altLang="zh-CN" sz="2000" b="1" baseline="-25000">
                <a:latin typeface="Arial" charset="0"/>
                <a:ea typeface="楷体_GB2312" pitchFamily="49" charset="-122"/>
              </a:rPr>
              <a:t>1</a:t>
            </a:r>
            <a:r>
              <a:rPr lang="en-US" altLang="zh-CN" sz="2000" b="1">
                <a:latin typeface="Arial" charset="0"/>
                <a:ea typeface="楷体_GB2312" pitchFamily="49" charset="-122"/>
              </a:rPr>
              <a:t>)</a:t>
            </a:r>
          </a:p>
        </p:txBody>
      </p:sp>
      <p:sp>
        <p:nvSpPr>
          <p:cNvPr id="125984" name="Text Box 32"/>
          <p:cNvSpPr txBox="1">
            <a:spLocks noChangeArrowheads="1"/>
          </p:cNvSpPr>
          <p:nvPr/>
        </p:nvSpPr>
        <p:spPr bwMode="auto">
          <a:xfrm>
            <a:off x="6110288" y="2500313"/>
            <a:ext cx="1233487" cy="396875"/>
          </a:xfrm>
          <a:prstGeom prst="rect">
            <a:avLst/>
          </a:prstGeom>
          <a:noFill/>
          <a:ln w="9525">
            <a:noFill/>
            <a:miter lim="800000"/>
            <a:headEnd/>
            <a:tailEnd/>
          </a:ln>
        </p:spPr>
        <p:txBody>
          <a:bodyPr wrap="none">
            <a:spAutoFit/>
          </a:bodyPr>
          <a:lstStyle/>
          <a:p>
            <a:pPr algn="ctr"/>
            <a:r>
              <a:rPr lang="en-US" altLang="zh-CN" sz="2000" b="1">
                <a:latin typeface="Arial" charset="0"/>
                <a:ea typeface="华文楷体" pitchFamily="2" charset="-122"/>
              </a:rPr>
              <a:t>Cyt-Fe</a:t>
            </a:r>
            <a:r>
              <a:rPr lang="en-US" altLang="zh-CN" sz="2000" b="1" baseline="30000">
                <a:latin typeface="Arial" charset="0"/>
                <a:ea typeface="华文楷体" pitchFamily="2" charset="-122"/>
              </a:rPr>
              <a:t>3+</a:t>
            </a:r>
            <a:r>
              <a:rPr lang="en-US" altLang="zh-CN" sz="2000" b="1">
                <a:latin typeface="Arial" charset="0"/>
                <a:ea typeface="华文楷体" pitchFamily="2" charset="-122"/>
              </a:rPr>
              <a:t> </a:t>
            </a:r>
          </a:p>
        </p:txBody>
      </p:sp>
      <p:sp>
        <p:nvSpPr>
          <p:cNvPr id="125985" name="Text Box 33"/>
          <p:cNvSpPr txBox="1">
            <a:spLocks noChangeArrowheads="1"/>
          </p:cNvSpPr>
          <p:nvPr/>
        </p:nvSpPr>
        <p:spPr bwMode="auto">
          <a:xfrm>
            <a:off x="6129338" y="3213100"/>
            <a:ext cx="1233487" cy="396875"/>
          </a:xfrm>
          <a:prstGeom prst="rect">
            <a:avLst/>
          </a:prstGeom>
          <a:noFill/>
          <a:ln w="9525">
            <a:noFill/>
            <a:miter lim="800000"/>
            <a:headEnd/>
            <a:tailEnd/>
          </a:ln>
        </p:spPr>
        <p:txBody>
          <a:bodyPr wrap="none">
            <a:spAutoFit/>
          </a:bodyPr>
          <a:lstStyle/>
          <a:p>
            <a:pPr algn="ctr"/>
            <a:r>
              <a:rPr lang="en-US" altLang="zh-CN" sz="2000" b="1" dirty="0">
                <a:latin typeface="Arial" charset="0"/>
                <a:ea typeface="华文楷体" pitchFamily="2" charset="-122"/>
              </a:rPr>
              <a:t>Cyt-Fe</a:t>
            </a:r>
            <a:r>
              <a:rPr lang="en-US" altLang="zh-CN" sz="2000" b="1" baseline="30000" dirty="0">
                <a:latin typeface="Arial" charset="0"/>
                <a:ea typeface="华文楷体" pitchFamily="2" charset="-122"/>
              </a:rPr>
              <a:t>2+</a:t>
            </a:r>
            <a:r>
              <a:rPr lang="en-US" altLang="zh-CN" sz="2000" b="1" dirty="0">
                <a:latin typeface="Arial" charset="0"/>
                <a:ea typeface="华文楷体" pitchFamily="2" charset="-122"/>
              </a:rPr>
              <a:t> </a:t>
            </a:r>
          </a:p>
        </p:txBody>
      </p:sp>
      <p:sp>
        <p:nvSpPr>
          <p:cNvPr id="125986" name="Text Box 34"/>
          <p:cNvSpPr txBox="1">
            <a:spLocks noChangeArrowheads="1"/>
          </p:cNvSpPr>
          <p:nvPr/>
        </p:nvSpPr>
        <p:spPr bwMode="auto">
          <a:xfrm>
            <a:off x="6467475" y="2847975"/>
            <a:ext cx="342900" cy="396875"/>
          </a:xfrm>
          <a:prstGeom prst="rect">
            <a:avLst/>
          </a:prstGeom>
          <a:noFill/>
          <a:ln w="9525">
            <a:noFill/>
            <a:miter lim="800000"/>
            <a:headEnd/>
            <a:tailEnd/>
          </a:ln>
        </p:spPr>
        <p:txBody>
          <a:bodyPr>
            <a:spAutoFit/>
          </a:bodyPr>
          <a:lstStyle/>
          <a:p>
            <a:pPr>
              <a:spcBef>
                <a:spcPct val="50000"/>
              </a:spcBef>
            </a:pPr>
            <a:r>
              <a:rPr lang="en-US" altLang="zh-CN" sz="2000" b="1">
                <a:latin typeface="Arial" charset="0"/>
                <a:ea typeface="楷体_GB2312" pitchFamily="49" charset="-122"/>
              </a:rPr>
              <a:t>c</a:t>
            </a:r>
          </a:p>
        </p:txBody>
      </p:sp>
      <p:grpSp>
        <p:nvGrpSpPr>
          <p:cNvPr id="9" name="Group 35"/>
          <p:cNvGrpSpPr>
            <a:grpSpLocks/>
          </p:cNvGrpSpPr>
          <p:nvPr/>
        </p:nvGrpSpPr>
        <p:grpSpPr bwMode="auto">
          <a:xfrm>
            <a:off x="5489575" y="2700338"/>
            <a:ext cx="863600" cy="692150"/>
            <a:chOff x="1554" y="896"/>
            <a:chExt cx="544" cy="436"/>
          </a:xfrm>
        </p:grpSpPr>
        <p:sp>
          <p:nvSpPr>
            <p:cNvPr id="57405" name="Arc 36"/>
            <p:cNvSpPr>
              <a:spLocks/>
            </p:cNvSpPr>
            <p:nvPr/>
          </p:nvSpPr>
          <p:spPr bwMode="auto">
            <a:xfrm>
              <a:off x="1554" y="896"/>
              <a:ext cx="273"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a:tailEnd type="triangle" w="med" len="med"/>
            </a:ln>
          </p:spPr>
          <p:txBody>
            <a:bodyPr wrap="none" anchor="ctr"/>
            <a:lstStyle/>
            <a:p>
              <a:endParaRPr lang="zh-CN" altLang="en-US"/>
            </a:p>
          </p:txBody>
        </p:sp>
        <p:sp>
          <p:nvSpPr>
            <p:cNvPr id="57406" name="Arc 37"/>
            <p:cNvSpPr>
              <a:spLocks/>
            </p:cNvSpPr>
            <p:nvPr/>
          </p:nvSpPr>
          <p:spPr bwMode="auto">
            <a:xfrm flipH="1">
              <a:off x="1827" y="896"/>
              <a:ext cx="271"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a:tailEnd type="triangle" w="med" len="med"/>
            </a:ln>
          </p:spPr>
          <p:txBody>
            <a:bodyPr wrap="none" anchor="ctr"/>
            <a:lstStyle/>
            <a:p>
              <a:endParaRPr lang="zh-CN" altLang="en-US"/>
            </a:p>
          </p:txBody>
        </p:sp>
      </p:grpSp>
      <p:grpSp>
        <p:nvGrpSpPr>
          <p:cNvPr id="10" name="Group 38"/>
          <p:cNvGrpSpPr>
            <a:grpSpLocks/>
          </p:cNvGrpSpPr>
          <p:nvPr/>
        </p:nvGrpSpPr>
        <p:grpSpPr bwMode="auto">
          <a:xfrm>
            <a:off x="5652120" y="2209800"/>
            <a:ext cx="533400" cy="396875"/>
            <a:chOff x="3687" y="1227"/>
            <a:chExt cx="336" cy="250"/>
          </a:xfrm>
        </p:grpSpPr>
        <p:sp>
          <p:nvSpPr>
            <p:cNvPr id="57403" name="Line 39"/>
            <p:cNvSpPr>
              <a:spLocks noChangeShapeType="1"/>
            </p:cNvSpPr>
            <p:nvPr/>
          </p:nvSpPr>
          <p:spPr bwMode="auto">
            <a:xfrm>
              <a:off x="3753" y="1461"/>
              <a:ext cx="240" cy="0"/>
            </a:xfrm>
            <a:prstGeom prst="line">
              <a:avLst/>
            </a:prstGeom>
            <a:noFill/>
            <a:ln w="28575">
              <a:solidFill>
                <a:schemeClr val="tx1"/>
              </a:solidFill>
              <a:prstDash val="sysDot"/>
              <a:miter lim="800000"/>
              <a:headEnd/>
              <a:tailEnd type="triangle" w="med" len="med"/>
            </a:ln>
          </p:spPr>
          <p:txBody>
            <a:bodyPr wrap="none"/>
            <a:lstStyle/>
            <a:p>
              <a:endParaRPr lang="zh-CN" altLang="en-US"/>
            </a:p>
          </p:txBody>
        </p:sp>
        <p:sp>
          <p:nvSpPr>
            <p:cNvPr id="57404" name="Text Box 40"/>
            <p:cNvSpPr txBox="1">
              <a:spLocks noChangeArrowheads="1"/>
            </p:cNvSpPr>
            <p:nvPr/>
          </p:nvSpPr>
          <p:spPr bwMode="auto">
            <a:xfrm>
              <a:off x="3687" y="1227"/>
              <a:ext cx="336" cy="250"/>
            </a:xfrm>
            <a:prstGeom prst="rect">
              <a:avLst/>
            </a:prstGeom>
            <a:noFill/>
            <a:ln w="9525">
              <a:noFill/>
              <a:miter lim="800000"/>
              <a:headEnd/>
              <a:tailEnd/>
            </a:ln>
          </p:spPr>
          <p:txBody>
            <a:bodyPr>
              <a:spAutoFit/>
            </a:bodyPr>
            <a:lstStyle/>
            <a:p>
              <a:pPr>
                <a:spcBef>
                  <a:spcPct val="50000"/>
                </a:spcBef>
              </a:pPr>
              <a:r>
                <a:rPr lang="en-US" altLang="zh-CN" sz="2000" b="1" dirty="0">
                  <a:solidFill>
                    <a:srgbClr val="FF0066"/>
                  </a:solidFill>
                  <a:latin typeface="Arial" charset="0"/>
                  <a:ea typeface="华文楷体" pitchFamily="2" charset="-122"/>
                </a:rPr>
                <a:t>2e</a:t>
              </a:r>
            </a:p>
          </p:txBody>
        </p:sp>
      </p:grpSp>
      <p:sp>
        <p:nvSpPr>
          <p:cNvPr id="125993" name="Text Box 41"/>
          <p:cNvSpPr txBox="1">
            <a:spLocks noChangeArrowheads="1"/>
          </p:cNvSpPr>
          <p:nvPr/>
        </p:nvSpPr>
        <p:spPr bwMode="auto">
          <a:xfrm>
            <a:off x="7662863" y="2514600"/>
            <a:ext cx="1233487" cy="396875"/>
          </a:xfrm>
          <a:prstGeom prst="rect">
            <a:avLst/>
          </a:prstGeom>
          <a:noFill/>
          <a:ln w="9525">
            <a:noFill/>
            <a:miter lim="800000"/>
            <a:headEnd/>
            <a:tailEnd/>
          </a:ln>
        </p:spPr>
        <p:txBody>
          <a:bodyPr wrap="none">
            <a:spAutoFit/>
          </a:bodyPr>
          <a:lstStyle/>
          <a:p>
            <a:pPr algn="ctr"/>
            <a:r>
              <a:rPr lang="en-US" altLang="zh-CN" sz="2000" b="1" dirty="0">
                <a:latin typeface="Arial" charset="0"/>
                <a:ea typeface="华文楷体" pitchFamily="2" charset="-122"/>
              </a:rPr>
              <a:t>Cyt-Fe</a:t>
            </a:r>
            <a:r>
              <a:rPr lang="en-US" altLang="zh-CN" sz="2000" b="1" baseline="30000" dirty="0">
                <a:latin typeface="Arial" charset="0"/>
                <a:ea typeface="华文楷体" pitchFamily="2" charset="-122"/>
              </a:rPr>
              <a:t>2+</a:t>
            </a:r>
            <a:r>
              <a:rPr lang="en-US" altLang="zh-CN" sz="2000" b="1" dirty="0">
                <a:latin typeface="Arial" charset="0"/>
                <a:ea typeface="华文楷体" pitchFamily="2" charset="-122"/>
              </a:rPr>
              <a:t> </a:t>
            </a:r>
          </a:p>
        </p:txBody>
      </p:sp>
      <p:sp>
        <p:nvSpPr>
          <p:cNvPr id="125994" name="Text Box 42"/>
          <p:cNvSpPr txBox="1">
            <a:spLocks noChangeArrowheads="1"/>
          </p:cNvSpPr>
          <p:nvPr/>
        </p:nvSpPr>
        <p:spPr bwMode="auto">
          <a:xfrm>
            <a:off x="7662863" y="3176588"/>
            <a:ext cx="1233487" cy="396875"/>
          </a:xfrm>
          <a:prstGeom prst="rect">
            <a:avLst/>
          </a:prstGeom>
          <a:noFill/>
          <a:ln w="9525">
            <a:noFill/>
            <a:miter lim="800000"/>
            <a:headEnd/>
            <a:tailEnd/>
          </a:ln>
        </p:spPr>
        <p:txBody>
          <a:bodyPr wrap="none">
            <a:spAutoFit/>
          </a:bodyPr>
          <a:lstStyle/>
          <a:p>
            <a:pPr algn="ctr"/>
            <a:r>
              <a:rPr lang="en-US" altLang="zh-CN" sz="2000" b="1" dirty="0">
                <a:latin typeface="Arial" charset="0"/>
                <a:ea typeface="华文楷体" pitchFamily="2" charset="-122"/>
              </a:rPr>
              <a:t>Cyt-Fe</a:t>
            </a:r>
            <a:r>
              <a:rPr lang="en-US" altLang="zh-CN" sz="2000" b="1" baseline="30000" dirty="0">
                <a:latin typeface="Arial" charset="0"/>
                <a:ea typeface="华文楷体" pitchFamily="2" charset="-122"/>
              </a:rPr>
              <a:t>3+</a:t>
            </a:r>
            <a:r>
              <a:rPr lang="en-US" altLang="zh-CN" sz="2000" b="1" dirty="0">
                <a:latin typeface="Arial" charset="0"/>
                <a:ea typeface="华文楷体" pitchFamily="2" charset="-122"/>
              </a:rPr>
              <a:t> </a:t>
            </a:r>
          </a:p>
        </p:txBody>
      </p:sp>
      <p:grpSp>
        <p:nvGrpSpPr>
          <p:cNvPr id="11" name="Group 43"/>
          <p:cNvGrpSpPr>
            <a:grpSpLocks/>
          </p:cNvGrpSpPr>
          <p:nvPr/>
        </p:nvGrpSpPr>
        <p:grpSpPr bwMode="auto">
          <a:xfrm>
            <a:off x="7048500" y="2671763"/>
            <a:ext cx="862013" cy="692150"/>
            <a:chOff x="4140" y="896"/>
            <a:chExt cx="543" cy="436"/>
          </a:xfrm>
        </p:grpSpPr>
        <p:sp>
          <p:nvSpPr>
            <p:cNvPr id="57401" name="Arc 44"/>
            <p:cNvSpPr>
              <a:spLocks/>
            </p:cNvSpPr>
            <p:nvPr/>
          </p:nvSpPr>
          <p:spPr bwMode="auto">
            <a:xfrm>
              <a:off x="4140" y="896"/>
              <a:ext cx="273"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type="triangle" w="med" len="med"/>
              <a:tailEnd/>
            </a:ln>
          </p:spPr>
          <p:txBody>
            <a:bodyPr wrap="none" anchor="ctr"/>
            <a:lstStyle/>
            <a:p>
              <a:endParaRPr lang="zh-CN" altLang="en-US"/>
            </a:p>
          </p:txBody>
        </p:sp>
        <p:sp>
          <p:nvSpPr>
            <p:cNvPr id="57402" name="Arc 45"/>
            <p:cNvSpPr>
              <a:spLocks/>
            </p:cNvSpPr>
            <p:nvPr/>
          </p:nvSpPr>
          <p:spPr bwMode="auto">
            <a:xfrm flipH="1">
              <a:off x="4412" y="896"/>
              <a:ext cx="271" cy="436"/>
            </a:xfrm>
            <a:custGeom>
              <a:avLst/>
              <a:gdLst>
                <a:gd name="T0" fmla="*/ 0 w 21600"/>
                <a:gd name="T1" fmla="*/ 0 h 38446"/>
                <a:gd name="T2" fmla="*/ 0 w 21600"/>
                <a:gd name="T3" fmla="*/ 0 h 38446"/>
                <a:gd name="T4" fmla="*/ 0 w 21600"/>
                <a:gd name="T5" fmla="*/ 0 h 38446"/>
                <a:gd name="T6" fmla="*/ 0 60000 65536"/>
                <a:gd name="T7" fmla="*/ 0 60000 65536"/>
                <a:gd name="T8" fmla="*/ 0 60000 65536"/>
                <a:gd name="T9" fmla="*/ 0 w 21600"/>
                <a:gd name="T10" fmla="*/ 0 h 38446"/>
                <a:gd name="T11" fmla="*/ 21600 w 21600"/>
                <a:gd name="T12" fmla="*/ 38446 h 38446"/>
              </a:gdLst>
              <a:ahLst/>
              <a:cxnLst>
                <a:cxn ang="T6">
                  <a:pos x="T0" y="T1"/>
                </a:cxn>
                <a:cxn ang="T7">
                  <a:pos x="T2" y="T3"/>
                </a:cxn>
                <a:cxn ang="T8">
                  <a:pos x="T4" y="T5"/>
                </a:cxn>
              </a:cxnLst>
              <a:rect l="T9" t="T10" r="T11" b="T12"/>
              <a:pathLst>
                <a:path w="21600" h="38446" fill="none" extrusionOk="0">
                  <a:moveTo>
                    <a:pt x="9834" y="-1"/>
                  </a:moveTo>
                  <a:cubicBezTo>
                    <a:pt x="17055" y="3692"/>
                    <a:pt x="21600" y="11119"/>
                    <a:pt x="21600" y="19231"/>
                  </a:cubicBezTo>
                  <a:cubicBezTo>
                    <a:pt x="21600" y="27329"/>
                    <a:pt x="17070" y="34747"/>
                    <a:pt x="9866" y="38446"/>
                  </a:cubicBezTo>
                </a:path>
                <a:path w="21600" h="38446" stroke="0" extrusionOk="0">
                  <a:moveTo>
                    <a:pt x="9834" y="-1"/>
                  </a:moveTo>
                  <a:cubicBezTo>
                    <a:pt x="17055" y="3692"/>
                    <a:pt x="21600" y="11119"/>
                    <a:pt x="21600" y="19231"/>
                  </a:cubicBezTo>
                  <a:cubicBezTo>
                    <a:pt x="21600" y="27329"/>
                    <a:pt x="17070" y="34747"/>
                    <a:pt x="9866" y="38446"/>
                  </a:cubicBezTo>
                  <a:lnTo>
                    <a:pt x="0" y="19231"/>
                  </a:lnTo>
                  <a:close/>
                </a:path>
              </a:pathLst>
            </a:custGeom>
            <a:noFill/>
            <a:ln w="28575">
              <a:solidFill>
                <a:schemeClr val="tx1"/>
              </a:solidFill>
              <a:round/>
              <a:headEnd type="triangle" w="med" len="med"/>
              <a:tailEnd/>
            </a:ln>
          </p:spPr>
          <p:txBody>
            <a:bodyPr wrap="none" anchor="ctr"/>
            <a:lstStyle/>
            <a:p>
              <a:endParaRPr lang="zh-CN" altLang="en-US"/>
            </a:p>
          </p:txBody>
        </p:sp>
      </p:grpSp>
      <p:sp>
        <p:nvSpPr>
          <p:cNvPr id="125998" name="Text Box 46"/>
          <p:cNvSpPr txBox="1">
            <a:spLocks noChangeArrowheads="1"/>
          </p:cNvSpPr>
          <p:nvPr/>
        </p:nvSpPr>
        <p:spPr bwMode="auto">
          <a:xfrm>
            <a:off x="7762875" y="2824163"/>
            <a:ext cx="1181100" cy="396875"/>
          </a:xfrm>
          <a:prstGeom prst="rect">
            <a:avLst/>
          </a:prstGeom>
          <a:noFill/>
          <a:ln w="9525">
            <a:noFill/>
            <a:miter lim="800000"/>
            <a:headEnd/>
            <a:tailEnd/>
          </a:ln>
        </p:spPr>
        <p:txBody>
          <a:bodyPr>
            <a:spAutoFit/>
          </a:bodyPr>
          <a:lstStyle/>
          <a:p>
            <a:pPr>
              <a:spcBef>
                <a:spcPct val="50000"/>
              </a:spcBef>
            </a:pPr>
            <a:r>
              <a:rPr lang="en-US" altLang="zh-CN" sz="2000" b="1" dirty="0">
                <a:latin typeface="Arial" charset="0"/>
                <a:ea typeface="楷体_GB2312" pitchFamily="49" charset="-122"/>
              </a:rPr>
              <a:t>(a-a</a:t>
            </a:r>
            <a:r>
              <a:rPr lang="en-US" altLang="zh-CN" sz="2000" b="1" baseline="-25000" dirty="0">
                <a:latin typeface="Arial" charset="0"/>
                <a:ea typeface="楷体_GB2312" pitchFamily="49" charset="-122"/>
              </a:rPr>
              <a:t>3</a:t>
            </a:r>
            <a:r>
              <a:rPr lang="en-US" altLang="zh-CN" sz="2000" b="1" dirty="0">
                <a:latin typeface="Arial" charset="0"/>
                <a:ea typeface="楷体_GB2312" pitchFamily="49" charset="-122"/>
              </a:rPr>
              <a:t>)</a:t>
            </a:r>
          </a:p>
        </p:txBody>
      </p:sp>
      <p:grpSp>
        <p:nvGrpSpPr>
          <p:cNvPr id="12" name="Group 47"/>
          <p:cNvGrpSpPr>
            <a:grpSpLocks/>
          </p:cNvGrpSpPr>
          <p:nvPr/>
        </p:nvGrpSpPr>
        <p:grpSpPr bwMode="auto">
          <a:xfrm>
            <a:off x="7630294" y="1905000"/>
            <a:ext cx="533400" cy="647700"/>
            <a:chOff x="4923" y="1200"/>
            <a:chExt cx="336" cy="408"/>
          </a:xfrm>
        </p:grpSpPr>
        <p:sp>
          <p:nvSpPr>
            <p:cNvPr id="57399" name="Line 48"/>
            <p:cNvSpPr>
              <a:spLocks noChangeShapeType="1"/>
            </p:cNvSpPr>
            <p:nvPr/>
          </p:nvSpPr>
          <p:spPr bwMode="auto">
            <a:xfrm flipV="1">
              <a:off x="5232" y="1200"/>
              <a:ext cx="0" cy="408"/>
            </a:xfrm>
            <a:prstGeom prst="line">
              <a:avLst/>
            </a:prstGeom>
            <a:noFill/>
            <a:ln w="28575">
              <a:solidFill>
                <a:schemeClr val="tx1"/>
              </a:solidFill>
              <a:prstDash val="sysDot"/>
              <a:miter lim="800000"/>
              <a:headEnd/>
              <a:tailEnd type="triangle" w="med" len="med"/>
            </a:ln>
          </p:spPr>
          <p:txBody>
            <a:bodyPr wrap="none"/>
            <a:lstStyle/>
            <a:p>
              <a:endParaRPr lang="zh-CN" altLang="en-US"/>
            </a:p>
          </p:txBody>
        </p:sp>
        <p:sp>
          <p:nvSpPr>
            <p:cNvPr id="57400" name="Text Box 49"/>
            <p:cNvSpPr txBox="1">
              <a:spLocks noChangeArrowheads="1"/>
            </p:cNvSpPr>
            <p:nvPr/>
          </p:nvSpPr>
          <p:spPr bwMode="auto">
            <a:xfrm>
              <a:off x="4923" y="1314"/>
              <a:ext cx="336" cy="250"/>
            </a:xfrm>
            <a:prstGeom prst="rect">
              <a:avLst/>
            </a:prstGeom>
            <a:noFill/>
            <a:ln w="9525">
              <a:noFill/>
              <a:miter lim="800000"/>
              <a:headEnd/>
              <a:tailEnd/>
            </a:ln>
          </p:spPr>
          <p:txBody>
            <a:bodyPr>
              <a:spAutoFit/>
            </a:bodyPr>
            <a:lstStyle/>
            <a:p>
              <a:pPr>
                <a:spcBef>
                  <a:spcPct val="50000"/>
                </a:spcBef>
              </a:pPr>
              <a:r>
                <a:rPr lang="en-US" altLang="zh-CN" sz="2000" b="1">
                  <a:solidFill>
                    <a:srgbClr val="FF0066"/>
                  </a:solidFill>
                  <a:latin typeface="Arial" charset="0"/>
                  <a:ea typeface="华文楷体" pitchFamily="2" charset="-122"/>
                </a:rPr>
                <a:t>2e</a:t>
              </a:r>
            </a:p>
          </p:txBody>
        </p:sp>
      </p:grpSp>
      <p:sp>
        <p:nvSpPr>
          <p:cNvPr id="126002" name="Text Box 50"/>
          <p:cNvSpPr txBox="1">
            <a:spLocks noChangeArrowheads="1"/>
          </p:cNvSpPr>
          <p:nvPr/>
        </p:nvSpPr>
        <p:spPr bwMode="auto">
          <a:xfrm>
            <a:off x="8305800" y="1295400"/>
            <a:ext cx="838200" cy="457200"/>
          </a:xfrm>
          <a:prstGeom prst="rect">
            <a:avLst/>
          </a:prstGeom>
          <a:noFill/>
          <a:ln w="9525">
            <a:noFill/>
            <a:miter lim="800000"/>
            <a:headEnd/>
            <a:tailEnd/>
          </a:ln>
        </p:spPr>
        <p:txBody>
          <a:bodyPr>
            <a:spAutoFit/>
          </a:bodyPr>
          <a:lstStyle/>
          <a:p>
            <a:pPr>
              <a:spcBef>
                <a:spcPct val="50000"/>
              </a:spcBef>
            </a:pPr>
            <a:r>
              <a:rPr lang="en-US" altLang="zh-CN" b="1" dirty="0">
                <a:latin typeface="Times New Roman" pitchFamily="18" charset="0"/>
                <a:ea typeface="楷体_GB2312" pitchFamily="49" charset="-122"/>
              </a:rPr>
              <a:t>½</a:t>
            </a:r>
            <a:r>
              <a:rPr lang="en-US" altLang="zh-CN" sz="2000" b="1" dirty="0">
                <a:latin typeface="Times New Roman" pitchFamily="18" charset="0"/>
                <a:ea typeface="楷体_GB2312" pitchFamily="49" charset="-122"/>
              </a:rPr>
              <a:t> </a:t>
            </a:r>
            <a:r>
              <a:rPr lang="en-US" altLang="zh-CN" sz="2000" b="1" dirty="0">
                <a:latin typeface="Arial" charset="0"/>
                <a:ea typeface="楷体_GB2312" pitchFamily="49" charset="-122"/>
              </a:rPr>
              <a:t>O</a:t>
            </a:r>
            <a:r>
              <a:rPr lang="en-US" altLang="zh-CN" sz="2000" b="1" baseline="-25000" dirty="0">
                <a:latin typeface="Arial" charset="0"/>
                <a:ea typeface="楷体_GB2312" pitchFamily="49" charset="-122"/>
              </a:rPr>
              <a:t>2</a:t>
            </a:r>
          </a:p>
        </p:txBody>
      </p:sp>
      <p:sp>
        <p:nvSpPr>
          <p:cNvPr id="126003" name="Freeform 51"/>
          <p:cNvSpPr>
            <a:spLocks/>
          </p:cNvSpPr>
          <p:nvPr/>
        </p:nvSpPr>
        <p:spPr bwMode="auto">
          <a:xfrm>
            <a:off x="7773169" y="1685925"/>
            <a:ext cx="685800" cy="228600"/>
          </a:xfrm>
          <a:custGeom>
            <a:avLst/>
            <a:gdLst>
              <a:gd name="T0" fmla="*/ 0 w 528"/>
              <a:gd name="T1" fmla="*/ 0 h 144"/>
              <a:gd name="T2" fmla="*/ 2147483647 w 528"/>
              <a:gd name="T3" fmla="*/ 2147483647 h 144"/>
              <a:gd name="T4" fmla="*/ 2147483647 w 528"/>
              <a:gd name="T5" fmla="*/ 0 h 144"/>
              <a:gd name="T6" fmla="*/ 0 60000 65536"/>
              <a:gd name="T7" fmla="*/ 0 60000 65536"/>
              <a:gd name="T8" fmla="*/ 0 60000 65536"/>
              <a:gd name="T9" fmla="*/ 0 w 528"/>
              <a:gd name="T10" fmla="*/ 0 h 144"/>
              <a:gd name="T11" fmla="*/ 528 w 528"/>
              <a:gd name="T12" fmla="*/ 144 h 144"/>
            </a:gdLst>
            <a:ahLst/>
            <a:cxnLst>
              <a:cxn ang="T6">
                <a:pos x="T0" y="T1"/>
              </a:cxn>
              <a:cxn ang="T7">
                <a:pos x="T2" y="T3"/>
              </a:cxn>
              <a:cxn ang="T8">
                <a:pos x="T4" y="T5"/>
              </a:cxn>
            </a:cxnLst>
            <a:rect l="T9" t="T10" r="T11" b="T12"/>
            <a:pathLst>
              <a:path w="528" h="144">
                <a:moveTo>
                  <a:pt x="0" y="0"/>
                </a:moveTo>
                <a:cubicBezTo>
                  <a:pt x="76" y="72"/>
                  <a:pt x="152" y="144"/>
                  <a:pt x="240" y="144"/>
                </a:cubicBezTo>
                <a:cubicBezTo>
                  <a:pt x="328" y="144"/>
                  <a:pt x="428" y="72"/>
                  <a:pt x="528" y="0"/>
                </a:cubicBezTo>
              </a:path>
            </a:pathLst>
          </a:custGeom>
          <a:noFill/>
          <a:ln w="28575" cap="flat" cmpd="sng">
            <a:solidFill>
              <a:schemeClr val="tx1"/>
            </a:solidFill>
            <a:prstDash val="solid"/>
            <a:miter lim="800000"/>
            <a:headEnd type="triangle" w="med" len="med"/>
            <a:tailEnd type="none" w="med" len="med"/>
          </a:ln>
        </p:spPr>
        <p:txBody>
          <a:bodyPr wrap="none"/>
          <a:lstStyle/>
          <a:p>
            <a:endParaRPr lang="zh-CN" altLang="en-US"/>
          </a:p>
        </p:txBody>
      </p:sp>
      <p:sp>
        <p:nvSpPr>
          <p:cNvPr id="126004" name="Text Box 52"/>
          <p:cNvSpPr txBox="1">
            <a:spLocks noChangeArrowheads="1"/>
          </p:cNvSpPr>
          <p:nvPr/>
        </p:nvSpPr>
        <p:spPr bwMode="auto">
          <a:xfrm>
            <a:off x="7506750" y="1389744"/>
            <a:ext cx="533400" cy="396875"/>
          </a:xfrm>
          <a:prstGeom prst="rect">
            <a:avLst/>
          </a:prstGeom>
          <a:noFill/>
          <a:ln w="9525">
            <a:noFill/>
            <a:miter lim="800000"/>
            <a:headEnd/>
            <a:tailEnd/>
          </a:ln>
        </p:spPr>
        <p:txBody>
          <a:bodyPr>
            <a:spAutoFit/>
          </a:bodyPr>
          <a:lstStyle/>
          <a:p>
            <a:pPr>
              <a:spcBef>
                <a:spcPct val="50000"/>
              </a:spcBef>
            </a:pPr>
            <a:r>
              <a:rPr lang="en-US" altLang="zh-CN" sz="2000" b="1" dirty="0">
                <a:latin typeface="Arial" charset="0"/>
                <a:ea typeface="楷体_GB2312" pitchFamily="49" charset="-122"/>
              </a:rPr>
              <a:t>O</a:t>
            </a:r>
            <a:r>
              <a:rPr lang="en-US" altLang="zh-CN" sz="2000" b="1" baseline="30000" dirty="0">
                <a:latin typeface="Arial" charset="0"/>
                <a:ea typeface="楷体_GB2312" pitchFamily="49" charset="-122"/>
              </a:rPr>
              <a:t>2-</a:t>
            </a:r>
          </a:p>
        </p:txBody>
      </p:sp>
      <p:sp>
        <p:nvSpPr>
          <p:cNvPr id="126005" name="Line 53"/>
          <p:cNvSpPr>
            <a:spLocks noChangeShapeType="1"/>
          </p:cNvSpPr>
          <p:nvPr/>
        </p:nvSpPr>
        <p:spPr bwMode="auto">
          <a:xfrm flipH="1">
            <a:off x="4572769" y="809625"/>
            <a:ext cx="2397125" cy="0"/>
          </a:xfrm>
          <a:prstGeom prst="line">
            <a:avLst/>
          </a:prstGeom>
          <a:noFill/>
          <a:ln w="28575">
            <a:solidFill>
              <a:schemeClr val="tx1"/>
            </a:solidFill>
            <a:prstDash val="sysDot"/>
            <a:miter lim="800000"/>
            <a:headEnd type="triangle" w="med" len="med"/>
            <a:tailEnd/>
          </a:ln>
        </p:spPr>
        <p:txBody>
          <a:bodyPr wrap="none"/>
          <a:lstStyle/>
          <a:p>
            <a:endParaRPr lang="zh-CN" altLang="en-US"/>
          </a:p>
        </p:txBody>
      </p:sp>
      <p:sp>
        <p:nvSpPr>
          <p:cNvPr id="126006" name="Text Box 54"/>
          <p:cNvSpPr txBox="1">
            <a:spLocks noChangeArrowheads="1"/>
          </p:cNvSpPr>
          <p:nvPr/>
        </p:nvSpPr>
        <p:spPr bwMode="auto">
          <a:xfrm>
            <a:off x="6919800" y="609600"/>
            <a:ext cx="685800" cy="396875"/>
          </a:xfrm>
          <a:prstGeom prst="rect">
            <a:avLst/>
          </a:prstGeom>
          <a:noFill/>
          <a:ln w="9525">
            <a:noFill/>
            <a:miter lim="800000"/>
            <a:headEnd/>
            <a:tailEnd/>
          </a:ln>
        </p:spPr>
        <p:txBody>
          <a:bodyPr>
            <a:spAutoFit/>
          </a:bodyPr>
          <a:lstStyle/>
          <a:p>
            <a:pPr>
              <a:spcBef>
                <a:spcPct val="50000"/>
              </a:spcBef>
            </a:pPr>
            <a:r>
              <a:rPr lang="en-US" altLang="zh-CN" sz="2000" b="1" dirty="0">
                <a:solidFill>
                  <a:srgbClr val="FF0066"/>
                </a:solidFill>
                <a:latin typeface="Arial" charset="0"/>
                <a:ea typeface="华文楷体" pitchFamily="2" charset="-122"/>
              </a:rPr>
              <a:t>H</a:t>
            </a:r>
            <a:r>
              <a:rPr lang="en-US" altLang="zh-CN" sz="2000" b="1" baseline="-25000" dirty="0">
                <a:solidFill>
                  <a:srgbClr val="FF0066"/>
                </a:solidFill>
                <a:latin typeface="Arial" charset="0"/>
                <a:ea typeface="华文楷体" pitchFamily="2" charset="-122"/>
              </a:rPr>
              <a:t>2</a:t>
            </a:r>
            <a:r>
              <a:rPr lang="en-US" altLang="zh-CN" sz="2000" b="1" dirty="0">
                <a:solidFill>
                  <a:srgbClr val="FF0066"/>
                </a:solidFill>
                <a:latin typeface="Arial" charset="0"/>
                <a:ea typeface="华文楷体" pitchFamily="2" charset="-122"/>
              </a:rPr>
              <a:t>O</a:t>
            </a:r>
          </a:p>
        </p:txBody>
      </p:sp>
      <p:sp>
        <p:nvSpPr>
          <p:cNvPr id="126007" name="Freeform 55"/>
          <p:cNvSpPr>
            <a:spLocks/>
          </p:cNvSpPr>
          <p:nvPr/>
        </p:nvSpPr>
        <p:spPr bwMode="auto">
          <a:xfrm>
            <a:off x="7282631" y="976313"/>
            <a:ext cx="304800" cy="533400"/>
          </a:xfrm>
          <a:custGeom>
            <a:avLst/>
            <a:gdLst>
              <a:gd name="T0" fmla="*/ 0 w 192"/>
              <a:gd name="T1" fmla="*/ 0 h 336"/>
              <a:gd name="T2" fmla="*/ 2147483647 w 192"/>
              <a:gd name="T3" fmla="*/ 2147483647 h 336"/>
              <a:gd name="T4" fmla="*/ 2147483647 w 192"/>
              <a:gd name="T5" fmla="*/ 2147483647 h 336"/>
              <a:gd name="T6" fmla="*/ 0 60000 65536"/>
              <a:gd name="T7" fmla="*/ 0 60000 65536"/>
              <a:gd name="T8" fmla="*/ 0 60000 65536"/>
              <a:gd name="T9" fmla="*/ 0 w 192"/>
              <a:gd name="T10" fmla="*/ 0 h 336"/>
              <a:gd name="T11" fmla="*/ 192 w 192"/>
              <a:gd name="T12" fmla="*/ 336 h 336"/>
            </a:gdLst>
            <a:ahLst/>
            <a:cxnLst>
              <a:cxn ang="T6">
                <a:pos x="T0" y="T1"/>
              </a:cxn>
              <a:cxn ang="T7">
                <a:pos x="T2" y="T3"/>
              </a:cxn>
              <a:cxn ang="T8">
                <a:pos x="T4" y="T5"/>
              </a:cxn>
            </a:cxnLst>
            <a:rect l="T9" t="T10" r="T11" b="T12"/>
            <a:pathLst>
              <a:path w="192" h="336">
                <a:moveTo>
                  <a:pt x="0" y="0"/>
                </a:moveTo>
                <a:cubicBezTo>
                  <a:pt x="8" y="68"/>
                  <a:pt x="16" y="136"/>
                  <a:pt x="48" y="192"/>
                </a:cubicBezTo>
                <a:cubicBezTo>
                  <a:pt x="80" y="248"/>
                  <a:pt x="136" y="292"/>
                  <a:pt x="192" y="336"/>
                </a:cubicBezTo>
              </a:path>
            </a:pathLst>
          </a:custGeom>
          <a:noFill/>
          <a:ln w="28575" cap="flat" cmpd="sng">
            <a:solidFill>
              <a:schemeClr val="tx1"/>
            </a:solidFill>
            <a:prstDash val="sysDot"/>
            <a:miter lim="800000"/>
            <a:headEnd type="triangle" w="med" len="med"/>
            <a:tailEnd type="none" w="med" len="med"/>
          </a:ln>
        </p:spPr>
        <p:txBody>
          <a:bodyPr wrap="none"/>
          <a:lstStyle/>
          <a:p>
            <a:endParaRPr lang="zh-CN" altLang="en-US"/>
          </a:p>
        </p:txBody>
      </p:sp>
      <p:grpSp>
        <p:nvGrpSpPr>
          <p:cNvPr id="13" name="Group 56"/>
          <p:cNvGrpSpPr>
            <a:grpSpLocks/>
          </p:cNvGrpSpPr>
          <p:nvPr/>
        </p:nvGrpSpPr>
        <p:grpSpPr bwMode="auto">
          <a:xfrm>
            <a:off x="2146176" y="4841875"/>
            <a:ext cx="1225550" cy="1179513"/>
            <a:chOff x="1488" y="3050"/>
            <a:chExt cx="772" cy="743"/>
          </a:xfrm>
        </p:grpSpPr>
        <p:sp>
          <p:nvSpPr>
            <p:cNvPr id="57397" name="Text Box 57"/>
            <p:cNvSpPr txBox="1">
              <a:spLocks noChangeArrowheads="1"/>
            </p:cNvSpPr>
            <p:nvPr/>
          </p:nvSpPr>
          <p:spPr bwMode="auto">
            <a:xfrm>
              <a:off x="1488" y="3543"/>
              <a:ext cx="768" cy="250"/>
            </a:xfrm>
            <a:prstGeom prst="rect">
              <a:avLst/>
            </a:prstGeom>
            <a:noFill/>
            <a:ln w="9525">
              <a:noFill/>
              <a:miter lim="800000"/>
              <a:headEnd/>
              <a:tailEnd/>
            </a:ln>
          </p:spPr>
          <p:txBody>
            <a:bodyPr>
              <a:spAutoFit/>
            </a:bodyPr>
            <a:lstStyle/>
            <a:p>
              <a:pPr>
                <a:spcBef>
                  <a:spcPct val="50000"/>
                </a:spcBef>
              </a:pPr>
              <a:r>
                <a:rPr lang="zh-CN" altLang="en-US" sz="2000" dirty="0">
                  <a:latin typeface="黑体" pitchFamily="49" charset="-122"/>
                  <a:ea typeface="黑体" pitchFamily="49" charset="-122"/>
                </a:rPr>
                <a:t>延胡索酸</a:t>
              </a:r>
            </a:p>
          </p:txBody>
        </p:sp>
        <p:sp>
          <p:nvSpPr>
            <p:cNvPr id="57398" name="Text Box 58"/>
            <p:cNvSpPr txBox="1">
              <a:spLocks noChangeArrowheads="1"/>
            </p:cNvSpPr>
            <p:nvPr/>
          </p:nvSpPr>
          <p:spPr bwMode="auto">
            <a:xfrm>
              <a:off x="1640" y="3050"/>
              <a:ext cx="620" cy="250"/>
            </a:xfrm>
            <a:prstGeom prst="rect">
              <a:avLst/>
            </a:prstGeom>
            <a:noFill/>
            <a:ln w="9525">
              <a:noFill/>
              <a:miter lim="800000"/>
              <a:headEnd/>
              <a:tailEnd/>
            </a:ln>
          </p:spPr>
          <p:txBody>
            <a:bodyPr wrap="none">
              <a:spAutoFit/>
            </a:bodyPr>
            <a:lstStyle/>
            <a:p>
              <a:pPr algn="ctr"/>
              <a:r>
                <a:rPr lang="en-US" altLang="zh-CN" sz="2000" b="1">
                  <a:latin typeface="Arial" charset="0"/>
                  <a:ea typeface="华文楷体" pitchFamily="2" charset="-122"/>
                </a:rPr>
                <a:t>FAD</a:t>
              </a:r>
              <a:r>
                <a:rPr lang="en-US" altLang="zh-CN" sz="2000" b="1">
                  <a:solidFill>
                    <a:srgbClr val="FF0066"/>
                  </a:solidFill>
                  <a:latin typeface="Arial" charset="0"/>
                  <a:ea typeface="华文楷体" pitchFamily="2" charset="-122"/>
                </a:rPr>
                <a:t>H</a:t>
              </a:r>
              <a:r>
                <a:rPr lang="en-US" altLang="zh-CN" sz="2000" b="1" baseline="-25000">
                  <a:solidFill>
                    <a:srgbClr val="FF0066"/>
                  </a:solidFill>
                  <a:latin typeface="Arial" charset="0"/>
                  <a:ea typeface="华文楷体" pitchFamily="2" charset="-122"/>
                </a:rPr>
                <a:t>2</a:t>
              </a:r>
            </a:p>
          </p:txBody>
        </p:sp>
      </p:grpSp>
      <p:grpSp>
        <p:nvGrpSpPr>
          <p:cNvPr id="14" name="Group 59"/>
          <p:cNvGrpSpPr>
            <a:grpSpLocks/>
          </p:cNvGrpSpPr>
          <p:nvPr/>
        </p:nvGrpSpPr>
        <p:grpSpPr bwMode="auto">
          <a:xfrm>
            <a:off x="3517776" y="4846638"/>
            <a:ext cx="1219200" cy="1174750"/>
            <a:chOff x="2352" y="3053"/>
            <a:chExt cx="768" cy="740"/>
          </a:xfrm>
        </p:grpSpPr>
        <p:sp>
          <p:nvSpPr>
            <p:cNvPr id="57395" name="Text Box 60"/>
            <p:cNvSpPr txBox="1">
              <a:spLocks noChangeArrowheads="1"/>
            </p:cNvSpPr>
            <p:nvPr/>
          </p:nvSpPr>
          <p:spPr bwMode="auto">
            <a:xfrm>
              <a:off x="2352" y="3543"/>
              <a:ext cx="768" cy="250"/>
            </a:xfrm>
            <a:prstGeom prst="rect">
              <a:avLst/>
            </a:prstGeom>
            <a:noFill/>
            <a:ln w="9525">
              <a:noFill/>
              <a:miter lim="800000"/>
              <a:headEnd/>
              <a:tailEnd/>
            </a:ln>
          </p:spPr>
          <p:txBody>
            <a:bodyPr>
              <a:spAutoFit/>
            </a:bodyPr>
            <a:lstStyle/>
            <a:p>
              <a:pPr>
                <a:spcBef>
                  <a:spcPct val="50000"/>
                </a:spcBef>
              </a:pPr>
              <a:r>
                <a:rPr lang="zh-CN" altLang="en-US" sz="2000" dirty="0">
                  <a:latin typeface="黑体" pitchFamily="49" charset="-122"/>
                  <a:ea typeface="黑体" pitchFamily="49" charset="-122"/>
                </a:rPr>
                <a:t>琥珀酸</a:t>
              </a:r>
            </a:p>
          </p:txBody>
        </p:sp>
        <p:sp>
          <p:nvSpPr>
            <p:cNvPr id="57396" name="Text Box 61"/>
            <p:cNvSpPr txBox="1">
              <a:spLocks noChangeArrowheads="1"/>
            </p:cNvSpPr>
            <p:nvPr/>
          </p:nvSpPr>
          <p:spPr bwMode="auto">
            <a:xfrm>
              <a:off x="2352" y="3053"/>
              <a:ext cx="446" cy="250"/>
            </a:xfrm>
            <a:prstGeom prst="rect">
              <a:avLst/>
            </a:prstGeom>
            <a:noFill/>
            <a:ln w="9525">
              <a:noFill/>
              <a:miter lim="800000"/>
              <a:headEnd/>
              <a:tailEnd/>
            </a:ln>
          </p:spPr>
          <p:txBody>
            <a:bodyPr wrap="none">
              <a:spAutoFit/>
            </a:bodyPr>
            <a:lstStyle/>
            <a:p>
              <a:pPr algn="ctr"/>
              <a:r>
                <a:rPr lang="en-US" altLang="zh-CN" sz="2000" b="1">
                  <a:latin typeface="Arial" charset="0"/>
                  <a:ea typeface="华文楷体" pitchFamily="2" charset="-122"/>
                </a:rPr>
                <a:t>FAD</a:t>
              </a:r>
              <a:endParaRPr lang="en-US" altLang="zh-CN" sz="2000" b="1" baseline="-25000">
                <a:solidFill>
                  <a:srgbClr val="FF0066"/>
                </a:solidFill>
                <a:latin typeface="Arial" charset="0"/>
                <a:ea typeface="华文楷体" pitchFamily="2" charset="-122"/>
              </a:endParaRPr>
            </a:p>
          </p:txBody>
        </p:sp>
      </p:grpSp>
      <p:grpSp>
        <p:nvGrpSpPr>
          <p:cNvPr id="15" name="Group 62"/>
          <p:cNvGrpSpPr>
            <a:grpSpLocks/>
          </p:cNvGrpSpPr>
          <p:nvPr/>
        </p:nvGrpSpPr>
        <p:grpSpPr bwMode="auto">
          <a:xfrm>
            <a:off x="2831976" y="5167313"/>
            <a:ext cx="995363" cy="533400"/>
            <a:chOff x="1248" y="3456"/>
            <a:chExt cx="627" cy="336"/>
          </a:xfrm>
        </p:grpSpPr>
        <p:sp>
          <p:nvSpPr>
            <p:cNvPr id="57393" name="Freeform 63"/>
            <p:cNvSpPr>
              <a:spLocks/>
            </p:cNvSpPr>
            <p:nvPr/>
          </p:nvSpPr>
          <p:spPr bwMode="auto">
            <a:xfrm>
              <a:off x="1248" y="3600"/>
              <a:ext cx="624" cy="192"/>
            </a:xfrm>
            <a:custGeom>
              <a:avLst/>
              <a:gdLst>
                <a:gd name="T0" fmla="*/ 0 w 720"/>
                <a:gd name="T1" fmla="*/ 192 h 192"/>
                <a:gd name="T2" fmla="*/ 142 w 720"/>
                <a:gd name="T3" fmla="*/ 0 h 192"/>
                <a:gd name="T4" fmla="*/ 305 w 720"/>
                <a:gd name="T5" fmla="*/ 192 h 192"/>
                <a:gd name="T6" fmla="*/ 0 60000 65536"/>
                <a:gd name="T7" fmla="*/ 0 60000 65536"/>
                <a:gd name="T8" fmla="*/ 0 60000 65536"/>
                <a:gd name="T9" fmla="*/ 0 w 720"/>
                <a:gd name="T10" fmla="*/ 0 h 192"/>
                <a:gd name="T11" fmla="*/ 720 w 720"/>
                <a:gd name="T12" fmla="*/ 192 h 192"/>
              </a:gdLst>
              <a:ahLst/>
              <a:cxnLst>
                <a:cxn ang="T6">
                  <a:pos x="T0" y="T1"/>
                </a:cxn>
                <a:cxn ang="T7">
                  <a:pos x="T2" y="T3"/>
                </a:cxn>
                <a:cxn ang="T8">
                  <a:pos x="T4" y="T5"/>
                </a:cxn>
              </a:cxnLst>
              <a:rect l="T9" t="T10" r="T11" b="T12"/>
              <a:pathLst>
                <a:path w="720" h="192">
                  <a:moveTo>
                    <a:pt x="0" y="192"/>
                  </a:moveTo>
                  <a:cubicBezTo>
                    <a:pt x="108" y="96"/>
                    <a:pt x="216" y="0"/>
                    <a:pt x="336" y="0"/>
                  </a:cubicBezTo>
                  <a:cubicBezTo>
                    <a:pt x="456" y="0"/>
                    <a:pt x="588" y="96"/>
                    <a:pt x="720" y="192"/>
                  </a:cubicBezTo>
                </a:path>
              </a:pathLst>
            </a:custGeom>
            <a:noFill/>
            <a:ln w="28575" cap="flat" cmpd="sng">
              <a:solidFill>
                <a:schemeClr val="tx1"/>
              </a:solidFill>
              <a:prstDash val="solid"/>
              <a:miter lim="800000"/>
              <a:headEnd type="triangle" w="med" len="med"/>
              <a:tailEnd type="none" w="med" len="med"/>
            </a:ln>
          </p:spPr>
          <p:txBody>
            <a:bodyPr wrap="none"/>
            <a:lstStyle/>
            <a:p>
              <a:endParaRPr lang="zh-CN" altLang="en-US"/>
            </a:p>
          </p:txBody>
        </p:sp>
        <p:sp>
          <p:nvSpPr>
            <p:cNvPr id="57394" name="Freeform 64"/>
            <p:cNvSpPr>
              <a:spLocks/>
            </p:cNvSpPr>
            <p:nvPr/>
          </p:nvSpPr>
          <p:spPr bwMode="auto">
            <a:xfrm>
              <a:off x="1251" y="3456"/>
              <a:ext cx="624" cy="144"/>
            </a:xfrm>
            <a:custGeom>
              <a:avLst/>
              <a:gdLst>
                <a:gd name="T0" fmla="*/ 0 w 720"/>
                <a:gd name="T1" fmla="*/ 0 h 192"/>
                <a:gd name="T2" fmla="*/ 122 w 720"/>
                <a:gd name="T3" fmla="*/ 35 h 192"/>
                <a:gd name="T4" fmla="*/ 305 w 720"/>
                <a:gd name="T5" fmla="*/ 0 h 192"/>
                <a:gd name="T6" fmla="*/ 0 60000 65536"/>
                <a:gd name="T7" fmla="*/ 0 60000 65536"/>
                <a:gd name="T8" fmla="*/ 0 60000 65536"/>
                <a:gd name="T9" fmla="*/ 0 w 720"/>
                <a:gd name="T10" fmla="*/ 0 h 192"/>
                <a:gd name="T11" fmla="*/ 720 w 720"/>
                <a:gd name="T12" fmla="*/ 192 h 192"/>
              </a:gdLst>
              <a:ahLst/>
              <a:cxnLst>
                <a:cxn ang="T6">
                  <a:pos x="T0" y="T1"/>
                </a:cxn>
                <a:cxn ang="T7">
                  <a:pos x="T2" y="T3"/>
                </a:cxn>
                <a:cxn ang="T8">
                  <a:pos x="T4" y="T5"/>
                </a:cxn>
              </a:cxnLst>
              <a:rect l="T9" t="T10" r="T11" b="T12"/>
              <a:pathLst>
                <a:path w="720" h="192">
                  <a:moveTo>
                    <a:pt x="0" y="0"/>
                  </a:moveTo>
                  <a:cubicBezTo>
                    <a:pt x="84" y="96"/>
                    <a:pt x="168" y="192"/>
                    <a:pt x="288" y="192"/>
                  </a:cubicBezTo>
                  <a:cubicBezTo>
                    <a:pt x="408" y="192"/>
                    <a:pt x="564" y="96"/>
                    <a:pt x="720" y="0"/>
                  </a:cubicBezTo>
                </a:path>
              </a:pathLst>
            </a:custGeom>
            <a:noFill/>
            <a:ln w="28575" cap="flat" cmpd="sng">
              <a:solidFill>
                <a:schemeClr val="tx1"/>
              </a:solidFill>
              <a:prstDash val="solid"/>
              <a:miter lim="800000"/>
              <a:headEnd type="triangle" w="med" len="med"/>
              <a:tailEnd type="none" w="med" len="med"/>
            </a:ln>
          </p:spPr>
          <p:txBody>
            <a:bodyPr wrap="none"/>
            <a:lstStyle/>
            <a:p>
              <a:endParaRPr lang="zh-CN" altLang="en-US"/>
            </a:p>
          </p:txBody>
        </p:sp>
      </p:grpSp>
      <p:grpSp>
        <p:nvGrpSpPr>
          <p:cNvPr id="16" name="Group 65"/>
          <p:cNvGrpSpPr>
            <a:grpSpLocks/>
          </p:cNvGrpSpPr>
          <p:nvPr/>
        </p:nvGrpSpPr>
        <p:grpSpPr bwMode="auto">
          <a:xfrm>
            <a:off x="2831976" y="4329113"/>
            <a:ext cx="995363" cy="533400"/>
            <a:chOff x="1248" y="3456"/>
            <a:chExt cx="627" cy="336"/>
          </a:xfrm>
        </p:grpSpPr>
        <p:sp>
          <p:nvSpPr>
            <p:cNvPr id="57391" name="Freeform 66"/>
            <p:cNvSpPr>
              <a:spLocks/>
            </p:cNvSpPr>
            <p:nvPr/>
          </p:nvSpPr>
          <p:spPr bwMode="auto">
            <a:xfrm>
              <a:off x="1248" y="3600"/>
              <a:ext cx="624" cy="192"/>
            </a:xfrm>
            <a:custGeom>
              <a:avLst/>
              <a:gdLst>
                <a:gd name="T0" fmla="*/ 0 w 720"/>
                <a:gd name="T1" fmla="*/ 192 h 192"/>
                <a:gd name="T2" fmla="*/ 142 w 720"/>
                <a:gd name="T3" fmla="*/ 0 h 192"/>
                <a:gd name="T4" fmla="*/ 305 w 720"/>
                <a:gd name="T5" fmla="*/ 192 h 192"/>
                <a:gd name="T6" fmla="*/ 0 60000 65536"/>
                <a:gd name="T7" fmla="*/ 0 60000 65536"/>
                <a:gd name="T8" fmla="*/ 0 60000 65536"/>
                <a:gd name="T9" fmla="*/ 0 w 720"/>
                <a:gd name="T10" fmla="*/ 0 h 192"/>
                <a:gd name="T11" fmla="*/ 720 w 720"/>
                <a:gd name="T12" fmla="*/ 192 h 192"/>
              </a:gdLst>
              <a:ahLst/>
              <a:cxnLst>
                <a:cxn ang="T6">
                  <a:pos x="T0" y="T1"/>
                </a:cxn>
                <a:cxn ang="T7">
                  <a:pos x="T2" y="T3"/>
                </a:cxn>
                <a:cxn ang="T8">
                  <a:pos x="T4" y="T5"/>
                </a:cxn>
              </a:cxnLst>
              <a:rect l="T9" t="T10" r="T11" b="T12"/>
              <a:pathLst>
                <a:path w="720" h="192">
                  <a:moveTo>
                    <a:pt x="0" y="192"/>
                  </a:moveTo>
                  <a:cubicBezTo>
                    <a:pt x="108" y="96"/>
                    <a:pt x="216" y="0"/>
                    <a:pt x="336" y="0"/>
                  </a:cubicBezTo>
                  <a:cubicBezTo>
                    <a:pt x="456" y="0"/>
                    <a:pt x="588" y="96"/>
                    <a:pt x="720" y="192"/>
                  </a:cubicBezTo>
                </a:path>
              </a:pathLst>
            </a:custGeom>
            <a:noFill/>
            <a:ln w="28575" cap="flat" cmpd="sng">
              <a:solidFill>
                <a:schemeClr val="tx1"/>
              </a:solidFill>
              <a:prstDash val="solid"/>
              <a:miter lim="800000"/>
              <a:headEnd type="none" w="med" len="med"/>
              <a:tailEnd type="triangle" w="med" len="med"/>
            </a:ln>
          </p:spPr>
          <p:txBody>
            <a:bodyPr wrap="none"/>
            <a:lstStyle/>
            <a:p>
              <a:endParaRPr lang="zh-CN" altLang="en-US"/>
            </a:p>
          </p:txBody>
        </p:sp>
        <p:sp>
          <p:nvSpPr>
            <p:cNvPr id="57392" name="Freeform 67"/>
            <p:cNvSpPr>
              <a:spLocks/>
            </p:cNvSpPr>
            <p:nvPr/>
          </p:nvSpPr>
          <p:spPr bwMode="auto">
            <a:xfrm>
              <a:off x="1251" y="3456"/>
              <a:ext cx="624" cy="144"/>
            </a:xfrm>
            <a:custGeom>
              <a:avLst/>
              <a:gdLst>
                <a:gd name="T0" fmla="*/ 0 w 720"/>
                <a:gd name="T1" fmla="*/ 0 h 192"/>
                <a:gd name="T2" fmla="*/ 122 w 720"/>
                <a:gd name="T3" fmla="*/ 35 h 192"/>
                <a:gd name="T4" fmla="*/ 305 w 720"/>
                <a:gd name="T5" fmla="*/ 0 h 192"/>
                <a:gd name="T6" fmla="*/ 0 60000 65536"/>
                <a:gd name="T7" fmla="*/ 0 60000 65536"/>
                <a:gd name="T8" fmla="*/ 0 60000 65536"/>
                <a:gd name="T9" fmla="*/ 0 w 720"/>
                <a:gd name="T10" fmla="*/ 0 h 192"/>
                <a:gd name="T11" fmla="*/ 720 w 720"/>
                <a:gd name="T12" fmla="*/ 192 h 192"/>
              </a:gdLst>
              <a:ahLst/>
              <a:cxnLst>
                <a:cxn ang="T6">
                  <a:pos x="T0" y="T1"/>
                </a:cxn>
                <a:cxn ang="T7">
                  <a:pos x="T2" y="T3"/>
                </a:cxn>
                <a:cxn ang="T8">
                  <a:pos x="T4" y="T5"/>
                </a:cxn>
              </a:cxnLst>
              <a:rect l="T9" t="T10" r="T11" b="T12"/>
              <a:pathLst>
                <a:path w="720" h="192">
                  <a:moveTo>
                    <a:pt x="0" y="0"/>
                  </a:moveTo>
                  <a:cubicBezTo>
                    <a:pt x="84" y="96"/>
                    <a:pt x="168" y="192"/>
                    <a:pt x="288" y="192"/>
                  </a:cubicBezTo>
                  <a:cubicBezTo>
                    <a:pt x="408" y="192"/>
                    <a:pt x="564" y="96"/>
                    <a:pt x="720" y="0"/>
                  </a:cubicBezTo>
                </a:path>
              </a:pathLst>
            </a:custGeom>
            <a:noFill/>
            <a:ln w="28575" cap="flat" cmpd="sng">
              <a:solidFill>
                <a:schemeClr val="tx1"/>
              </a:solidFill>
              <a:prstDash val="solid"/>
              <a:miter lim="800000"/>
              <a:headEnd type="none" w="med" len="med"/>
              <a:tailEnd type="triangle" w="med" len="med"/>
            </a:ln>
          </p:spPr>
          <p:txBody>
            <a:bodyPr wrap="none"/>
            <a:lstStyle/>
            <a:p>
              <a:endParaRPr lang="zh-CN" altLang="en-US"/>
            </a:p>
          </p:txBody>
        </p:sp>
      </p:grpSp>
      <p:sp>
        <p:nvSpPr>
          <p:cNvPr id="126020" name="Text Box 68"/>
          <p:cNvSpPr txBox="1">
            <a:spLocks noChangeArrowheads="1"/>
          </p:cNvSpPr>
          <p:nvPr/>
        </p:nvSpPr>
        <p:spPr bwMode="auto">
          <a:xfrm>
            <a:off x="3517776" y="3986213"/>
            <a:ext cx="657225" cy="396875"/>
          </a:xfrm>
          <a:prstGeom prst="rect">
            <a:avLst/>
          </a:prstGeom>
          <a:noFill/>
          <a:ln w="9525">
            <a:noFill/>
            <a:miter lim="800000"/>
            <a:headEnd/>
            <a:tailEnd/>
          </a:ln>
        </p:spPr>
        <p:txBody>
          <a:bodyPr wrap="none">
            <a:spAutoFit/>
          </a:bodyPr>
          <a:lstStyle/>
          <a:p>
            <a:pPr algn="ctr"/>
            <a:r>
              <a:rPr lang="en-US" altLang="zh-CN" sz="2000" b="1">
                <a:latin typeface="Arial" charset="0"/>
                <a:ea typeface="华文楷体" pitchFamily="2" charset="-122"/>
              </a:rPr>
              <a:t>Q</a:t>
            </a:r>
            <a:r>
              <a:rPr lang="en-US" altLang="zh-CN" sz="2000" b="1">
                <a:solidFill>
                  <a:srgbClr val="FF0066"/>
                </a:solidFill>
                <a:latin typeface="Arial" charset="0"/>
                <a:ea typeface="华文楷体" pitchFamily="2" charset="-122"/>
              </a:rPr>
              <a:t>H</a:t>
            </a:r>
            <a:r>
              <a:rPr lang="en-US" altLang="zh-CN" sz="2000" b="1" baseline="-25000">
                <a:solidFill>
                  <a:srgbClr val="FF0066"/>
                </a:solidFill>
                <a:latin typeface="Arial" charset="0"/>
                <a:ea typeface="华文楷体" pitchFamily="2" charset="-122"/>
              </a:rPr>
              <a:t>2</a:t>
            </a:r>
            <a:endParaRPr lang="en-US" altLang="zh-CN" sz="2000" b="1">
              <a:solidFill>
                <a:srgbClr val="FF0066"/>
              </a:solidFill>
              <a:latin typeface="Arial" charset="0"/>
              <a:ea typeface="华文楷体" pitchFamily="2" charset="-122"/>
            </a:endParaRPr>
          </a:p>
        </p:txBody>
      </p:sp>
      <p:sp>
        <p:nvSpPr>
          <p:cNvPr id="126021" name="Text Box 69"/>
          <p:cNvSpPr txBox="1">
            <a:spLocks noChangeArrowheads="1"/>
          </p:cNvSpPr>
          <p:nvPr/>
        </p:nvSpPr>
        <p:spPr bwMode="auto">
          <a:xfrm>
            <a:off x="2641476" y="3990975"/>
            <a:ext cx="381000" cy="396875"/>
          </a:xfrm>
          <a:prstGeom prst="rect">
            <a:avLst/>
          </a:prstGeom>
          <a:noFill/>
          <a:ln w="9525">
            <a:noFill/>
            <a:miter lim="800000"/>
            <a:headEnd/>
            <a:tailEnd/>
          </a:ln>
        </p:spPr>
        <p:txBody>
          <a:bodyPr wrap="none">
            <a:spAutoFit/>
          </a:bodyPr>
          <a:lstStyle/>
          <a:p>
            <a:pPr algn="ctr"/>
            <a:r>
              <a:rPr lang="en-US" altLang="zh-CN" sz="2000" b="1">
                <a:latin typeface="Arial" charset="0"/>
                <a:ea typeface="华文楷体" pitchFamily="2" charset="-122"/>
              </a:rPr>
              <a:t>Q</a:t>
            </a:r>
            <a:endParaRPr lang="en-US" altLang="zh-CN" sz="2000" b="1">
              <a:solidFill>
                <a:srgbClr val="FF0066"/>
              </a:solidFill>
              <a:latin typeface="Arial" charset="0"/>
              <a:ea typeface="华文楷体" pitchFamily="2" charset="-122"/>
            </a:endParaRPr>
          </a:p>
        </p:txBody>
      </p:sp>
      <p:sp>
        <p:nvSpPr>
          <p:cNvPr id="126022" name="Line 70"/>
          <p:cNvSpPr>
            <a:spLocks noChangeShapeType="1"/>
          </p:cNvSpPr>
          <p:nvPr/>
        </p:nvSpPr>
        <p:spPr bwMode="auto">
          <a:xfrm flipV="1">
            <a:off x="3779714" y="3567113"/>
            <a:ext cx="0" cy="457200"/>
          </a:xfrm>
          <a:prstGeom prst="line">
            <a:avLst/>
          </a:prstGeom>
          <a:noFill/>
          <a:ln w="28575">
            <a:solidFill>
              <a:schemeClr val="tx1"/>
            </a:solidFill>
            <a:miter lim="800000"/>
            <a:headEnd/>
            <a:tailEnd type="triangle" w="med" len="med"/>
          </a:ln>
        </p:spPr>
        <p:txBody>
          <a:bodyPr wrap="none"/>
          <a:lstStyle/>
          <a:p>
            <a:endParaRPr lang="zh-CN" altLang="en-US"/>
          </a:p>
        </p:txBody>
      </p:sp>
      <p:grpSp>
        <p:nvGrpSpPr>
          <p:cNvPr id="17" name="Group 71"/>
          <p:cNvGrpSpPr>
            <a:grpSpLocks/>
          </p:cNvGrpSpPr>
          <p:nvPr/>
        </p:nvGrpSpPr>
        <p:grpSpPr bwMode="auto">
          <a:xfrm>
            <a:off x="7239000" y="3414713"/>
            <a:ext cx="533400" cy="396875"/>
            <a:chOff x="4638" y="2151"/>
            <a:chExt cx="336" cy="250"/>
          </a:xfrm>
        </p:grpSpPr>
        <p:sp>
          <p:nvSpPr>
            <p:cNvPr id="57389" name="Line 72"/>
            <p:cNvSpPr>
              <a:spLocks noChangeShapeType="1"/>
            </p:cNvSpPr>
            <p:nvPr/>
          </p:nvSpPr>
          <p:spPr bwMode="auto">
            <a:xfrm>
              <a:off x="4695" y="2160"/>
              <a:ext cx="240" cy="0"/>
            </a:xfrm>
            <a:prstGeom prst="line">
              <a:avLst/>
            </a:prstGeom>
            <a:noFill/>
            <a:ln w="28575">
              <a:solidFill>
                <a:schemeClr val="tx1"/>
              </a:solidFill>
              <a:prstDash val="sysDot"/>
              <a:miter lim="800000"/>
              <a:headEnd/>
              <a:tailEnd type="triangle" w="med" len="med"/>
            </a:ln>
          </p:spPr>
          <p:txBody>
            <a:bodyPr wrap="none"/>
            <a:lstStyle/>
            <a:p>
              <a:endParaRPr lang="zh-CN" altLang="en-US"/>
            </a:p>
          </p:txBody>
        </p:sp>
        <p:sp>
          <p:nvSpPr>
            <p:cNvPr id="57390" name="Text Box 73"/>
            <p:cNvSpPr txBox="1">
              <a:spLocks noChangeArrowheads="1"/>
            </p:cNvSpPr>
            <p:nvPr/>
          </p:nvSpPr>
          <p:spPr bwMode="auto">
            <a:xfrm>
              <a:off x="4638" y="2151"/>
              <a:ext cx="336" cy="250"/>
            </a:xfrm>
            <a:prstGeom prst="rect">
              <a:avLst/>
            </a:prstGeom>
            <a:noFill/>
            <a:ln w="9525">
              <a:noFill/>
              <a:miter lim="800000"/>
              <a:headEnd/>
              <a:tailEnd/>
            </a:ln>
          </p:spPr>
          <p:txBody>
            <a:bodyPr>
              <a:spAutoFit/>
            </a:bodyPr>
            <a:lstStyle/>
            <a:p>
              <a:pPr>
                <a:spcBef>
                  <a:spcPct val="50000"/>
                </a:spcBef>
              </a:pPr>
              <a:r>
                <a:rPr lang="en-US" altLang="zh-CN" sz="2000" b="1">
                  <a:solidFill>
                    <a:srgbClr val="FF0066"/>
                  </a:solidFill>
                  <a:latin typeface="Arial" charset="0"/>
                  <a:ea typeface="华文楷体" pitchFamily="2" charset="-122"/>
                </a:rPr>
                <a:t>2e</a:t>
              </a:r>
            </a:p>
          </p:txBody>
        </p:sp>
      </p:grpSp>
      <p:sp>
        <p:nvSpPr>
          <p:cNvPr id="126026" name="Text Box 74"/>
          <p:cNvSpPr txBox="1">
            <a:spLocks noChangeArrowheads="1"/>
          </p:cNvSpPr>
          <p:nvPr/>
        </p:nvSpPr>
        <p:spPr bwMode="auto">
          <a:xfrm>
            <a:off x="533400" y="1371600"/>
            <a:ext cx="3581400" cy="579438"/>
          </a:xfrm>
          <a:prstGeom prst="rect">
            <a:avLst/>
          </a:prstGeom>
          <a:solidFill>
            <a:srgbClr val="FFCCFF"/>
          </a:solidFill>
          <a:ln w="9525">
            <a:noFill/>
            <a:miter lim="800000"/>
            <a:headEnd/>
            <a:tailEnd/>
          </a:ln>
        </p:spPr>
        <p:txBody>
          <a:bodyPr>
            <a:spAutoFit/>
          </a:bodyPr>
          <a:lstStyle/>
          <a:p>
            <a:pPr algn="ctr">
              <a:spcBef>
                <a:spcPct val="50000"/>
              </a:spcBef>
            </a:pPr>
            <a:r>
              <a:rPr lang="en-US" altLang="zh-CN" sz="3200" dirty="0">
                <a:latin typeface="Times New Roman" pitchFamily="18" charset="0"/>
                <a:ea typeface="黑体" pitchFamily="2" charset="-122"/>
              </a:rPr>
              <a:t>NADH</a:t>
            </a:r>
            <a:r>
              <a:rPr lang="zh-CN" altLang="en-US" sz="3200" dirty="0">
                <a:latin typeface="Times New Roman" pitchFamily="18" charset="0"/>
                <a:ea typeface="黑体" pitchFamily="2" charset="-122"/>
              </a:rPr>
              <a:t>呼吸链</a:t>
            </a:r>
          </a:p>
        </p:txBody>
      </p:sp>
      <p:sp>
        <p:nvSpPr>
          <p:cNvPr id="126027" name="Text Box 75"/>
          <p:cNvSpPr txBox="1">
            <a:spLocks noChangeArrowheads="1"/>
          </p:cNvSpPr>
          <p:nvPr/>
        </p:nvSpPr>
        <p:spPr bwMode="auto">
          <a:xfrm>
            <a:off x="5219700" y="5013325"/>
            <a:ext cx="3581400" cy="584200"/>
          </a:xfrm>
          <a:prstGeom prst="rect">
            <a:avLst/>
          </a:prstGeom>
          <a:solidFill>
            <a:srgbClr val="FFFF66"/>
          </a:solidFill>
          <a:ln w="9525" algn="ctr">
            <a:noFill/>
            <a:miter lim="800000"/>
            <a:headEnd/>
            <a:tailEnd/>
          </a:ln>
        </p:spPr>
        <p:txBody>
          <a:bodyPr>
            <a:spAutoFit/>
          </a:bodyPr>
          <a:lstStyle/>
          <a:p>
            <a:pPr algn="ctr">
              <a:spcBef>
                <a:spcPct val="50000"/>
              </a:spcBef>
            </a:pPr>
            <a:r>
              <a:rPr lang="en-US" altLang="zh-CN" sz="3200" dirty="0">
                <a:latin typeface="Times New Roman" pitchFamily="18" charset="0"/>
                <a:ea typeface="黑体" pitchFamily="2" charset="-122"/>
              </a:rPr>
              <a:t>FADH</a:t>
            </a:r>
            <a:r>
              <a:rPr lang="en-US" altLang="zh-CN" sz="3200" baseline="-25000" dirty="0">
                <a:latin typeface="Times New Roman" pitchFamily="18" charset="0"/>
                <a:ea typeface="黑体" pitchFamily="2" charset="-122"/>
              </a:rPr>
              <a:t>2</a:t>
            </a:r>
            <a:r>
              <a:rPr lang="zh-CN" altLang="en-US" sz="3200" dirty="0">
                <a:latin typeface="Times New Roman" pitchFamily="18" charset="0"/>
                <a:ea typeface="黑体" pitchFamily="2" charset="-122"/>
              </a:rPr>
              <a:t>呼吸链</a:t>
            </a:r>
          </a:p>
        </p:txBody>
      </p:sp>
      <p:sp>
        <p:nvSpPr>
          <p:cNvPr id="57388" name="灯片编号占位符 75"/>
          <p:cNvSpPr>
            <a:spLocks noGrp="1"/>
          </p:cNvSpPr>
          <p:nvPr>
            <p:ph type="sldNum" sz="quarter" idx="12"/>
          </p:nvPr>
        </p:nvSpPr>
        <p:spPr>
          <a:noFill/>
        </p:spPr>
        <p:txBody>
          <a:bodyPr/>
          <a:lstStyle/>
          <a:p>
            <a:fld id="{F477A350-7463-460C-8EAC-E9BA28545D50}" type="slidenum">
              <a:rPr lang="en-US" altLang="zh-CN" smtClean="0">
                <a:ea typeface="宋体" charset="-122"/>
              </a:rPr>
              <a:pPr/>
              <a:t>36</a:t>
            </a:fld>
            <a:endParaRPr lang="en-US" altLang="zh-CN">
              <a:ea typeface="宋体" charset="-122"/>
            </a:endParaRPr>
          </a:p>
        </p:txBody>
      </p:sp>
      <p:sp>
        <p:nvSpPr>
          <p:cNvPr id="77" name="TextBox 76"/>
          <p:cNvSpPr txBox="1"/>
          <p:nvPr/>
        </p:nvSpPr>
        <p:spPr>
          <a:xfrm>
            <a:off x="2123728" y="3605674"/>
            <a:ext cx="1080120" cy="400110"/>
          </a:xfrm>
          <a:prstGeom prst="rect">
            <a:avLst/>
          </a:prstGeom>
          <a:solidFill>
            <a:schemeClr val="accent1">
              <a:lumMod val="40000"/>
              <a:lumOff val="60000"/>
            </a:schemeClr>
          </a:solidFill>
        </p:spPr>
        <p:txBody>
          <a:bodyPr wrap="square" rtlCol="0">
            <a:spAutoFit/>
          </a:bodyPr>
          <a:lstStyle/>
          <a:p>
            <a:pPr algn="ctr"/>
            <a:r>
              <a:rPr lang="zh-CN" altLang="en-US" sz="2000" dirty="0">
                <a:latin typeface="黑体" pitchFamily="49" charset="-122"/>
                <a:ea typeface="黑体" pitchFamily="49" charset="-122"/>
              </a:rPr>
              <a:t>复合体</a:t>
            </a:r>
            <a:r>
              <a:rPr lang="en-US" altLang="zh-CN" sz="2000" dirty="0">
                <a:latin typeface="黑体" pitchFamily="49" charset="-122"/>
                <a:ea typeface="黑体" pitchFamily="49" charset="-122"/>
              </a:rPr>
              <a:t>I</a:t>
            </a:r>
            <a:endParaRPr lang="zh-CN" altLang="en-US" sz="2000" dirty="0">
              <a:latin typeface="黑体" pitchFamily="49" charset="-122"/>
              <a:ea typeface="黑体" pitchFamily="49" charset="-122"/>
            </a:endParaRPr>
          </a:p>
        </p:txBody>
      </p:sp>
      <p:sp>
        <p:nvSpPr>
          <p:cNvPr id="78" name="TextBox 77"/>
          <p:cNvSpPr txBox="1"/>
          <p:nvPr/>
        </p:nvSpPr>
        <p:spPr>
          <a:xfrm>
            <a:off x="1115616" y="4829090"/>
            <a:ext cx="1224136" cy="400110"/>
          </a:xfrm>
          <a:prstGeom prst="rect">
            <a:avLst/>
          </a:prstGeom>
          <a:solidFill>
            <a:schemeClr val="accent1">
              <a:lumMod val="40000"/>
              <a:lumOff val="60000"/>
            </a:schemeClr>
          </a:solidFill>
        </p:spPr>
        <p:txBody>
          <a:bodyPr wrap="square" rtlCol="0">
            <a:spAutoFit/>
          </a:bodyPr>
          <a:lstStyle/>
          <a:p>
            <a:pPr algn="ctr"/>
            <a:r>
              <a:rPr lang="zh-CN" altLang="en-US" sz="2000" dirty="0">
                <a:latin typeface="Arial" pitchFamily="34" charset="0"/>
                <a:ea typeface="黑体" pitchFamily="49" charset="-122"/>
                <a:cs typeface="Arial" pitchFamily="34" charset="0"/>
              </a:rPr>
              <a:t>复合体</a:t>
            </a:r>
            <a:r>
              <a:rPr lang="en-US" altLang="zh-CN" sz="2000" dirty="0">
                <a:latin typeface="Arial" pitchFamily="34" charset="0"/>
                <a:ea typeface="黑体" pitchFamily="49" charset="-122"/>
                <a:cs typeface="Arial" pitchFamily="34" charset="0"/>
              </a:rPr>
              <a:t>II</a:t>
            </a:r>
            <a:endParaRPr lang="zh-CN" altLang="en-US" sz="2000" dirty="0">
              <a:latin typeface="Arial" pitchFamily="34" charset="0"/>
              <a:ea typeface="黑体" pitchFamily="49" charset="-122"/>
              <a:cs typeface="Arial" pitchFamily="34" charset="0"/>
            </a:endParaRPr>
          </a:p>
        </p:txBody>
      </p:sp>
      <p:sp>
        <p:nvSpPr>
          <p:cNvPr id="79" name="TextBox 78"/>
          <p:cNvSpPr txBox="1"/>
          <p:nvPr/>
        </p:nvSpPr>
        <p:spPr>
          <a:xfrm>
            <a:off x="4499992" y="3605674"/>
            <a:ext cx="1289452" cy="400110"/>
          </a:xfrm>
          <a:prstGeom prst="rect">
            <a:avLst/>
          </a:prstGeom>
          <a:solidFill>
            <a:schemeClr val="accent1">
              <a:lumMod val="40000"/>
              <a:lumOff val="60000"/>
            </a:schemeClr>
          </a:solidFill>
        </p:spPr>
        <p:txBody>
          <a:bodyPr wrap="square" rtlCol="0">
            <a:spAutoFit/>
          </a:bodyPr>
          <a:lstStyle/>
          <a:p>
            <a:pPr algn="ctr"/>
            <a:r>
              <a:rPr lang="zh-CN" altLang="en-US" sz="2000" dirty="0">
                <a:latin typeface="Arial" pitchFamily="34" charset="0"/>
                <a:ea typeface="黑体" pitchFamily="49" charset="-122"/>
                <a:cs typeface="Arial" pitchFamily="34" charset="0"/>
              </a:rPr>
              <a:t>复合体</a:t>
            </a:r>
            <a:r>
              <a:rPr lang="en-US" altLang="zh-CN" sz="2000" dirty="0">
                <a:latin typeface="Arial" pitchFamily="34" charset="0"/>
                <a:ea typeface="黑体" pitchFamily="49" charset="-122"/>
                <a:cs typeface="Arial" pitchFamily="34" charset="0"/>
              </a:rPr>
              <a:t>III</a:t>
            </a:r>
            <a:endParaRPr lang="zh-CN" altLang="en-US" sz="2000" dirty="0">
              <a:latin typeface="Arial" pitchFamily="34" charset="0"/>
              <a:ea typeface="黑体" pitchFamily="49" charset="-122"/>
              <a:cs typeface="Arial" pitchFamily="34" charset="0"/>
            </a:endParaRPr>
          </a:p>
        </p:txBody>
      </p:sp>
      <p:sp>
        <p:nvSpPr>
          <p:cNvPr id="80" name="TextBox 79"/>
          <p:cNvSpPr txBox="1"/>
          <p:nvPr/>
        </p:nvSpPr>
        <p:spPr>
          <a:xfrm>
            <a:off x="7660071" y="3605674"/>
            <a:ext cx="1252600" cy="400110"/>
          </a:xfrm>
          <a:prstGeom prst="rect">
            <a:avLst/>
          </a:prstGeom>
          <a:solidFill>
            <a:schemeClr val="accent1">
              <a:lumMod val="40000"/>
              <a:lumOff val="60000"/>
            </a:schemeClr>
          </a:solidFill>
        </p:spPr>
        <p:txBody>
          <a:bodyPr wrap="square" rtlCol="0">
            <a:spAutoFit/>
          </a:bodyPr>
          <a:lstStyle/>
          <a:p>
            <a:pPr algn="ctr"/>
            <a:r>
              <a:rPr lang="zh-CN" altLang="en-US" sz="2000" dirty="0">
                <a:latin typeface="Arial" pitchFamily="34" charset="0"/>
                <a:ea typeface="黑体" pitchFamily="49" charset="-122"/>
                <a:cs typeface="Arial" pitchFamily="34" charset="0"/>
              </a:rPr>
              <a:t>复合体</a:t>
            </a:r>
            <a:r>
              <a:rPr lang="en-US" altLang="zh-CN" sz="2000" dirty="0">
                <a:latin typeface="Arial" pitchFamily="34" charset="0"/>
                <a:ea typeface="黑体" pitchFamily="49" charset="-122"/>
                <a:cs typeface="Arial" pitchFamily="34" charset="0"/>
              </a:rPr>
              <a:t>IV</a:t>
            </a:r>
            <a:endParaRPr lang="zh-CN" altLang="en-US" sz="2000" dirty="0">
              <a:latin typeface="Arial" pitchFamily="34" charset="0"/>
              <a:ea typeface="黑体" pitchFamily="49" charset="-122"/>
              <a:cs typeface="Arial" pitchFamily="34" charset="0"/>
            </a:endParaRPr>
          </a:p>
        </p:txBody>
      </p:sp>
      <p:sp>
        <p:nvSpPr>
          <p:cNvPr id="81" name="弧形 80"/>
          <p:cNvSpPr/>
          <p:nvPr/>
        </p:nvSpPr>
        <p:spPr bwMode="auto">
          <a:xfrm>
            <a:off x="8604448" y="2708920"/>
            <a:ext cx="416743" cy="648072"/>
          </a:xfrm>
          <a:prstGeom prst="arc">
            <a:avLst>
              <a:gd name="adj1" fmla="val 16200024"/>
              <a:gd name="adj2" fmla="val 6060424"/>
            </a:avLst>
          </a:prstGeom>
          <a:noFill/>
          <a:ln w="28575" cap="flat" cmpd="sng" algn="ctr">
            <a:solidFill>
              <a:schemeClr val="tx1"/>
            </a:solid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5954"/>
                                        </p:tgtEl>
                                        <p:attrNameLst>
                                          <p:attrName>style.visibility</p:attrName>
                                        </p:attrNameLst>
                                      </p:cBhvr>
                                      <p:to>
                                        <p:strVal val="visible"/>
                                      </p:to>
                                    </p:set>
                                    <p:animEffect transition="in" filter="dissolve">
                                      <p:cBhvr>
                                        <p:cTn id="21" dur="500"/>
                                        <p:tgtEl>
                                          <p:spTgt spid="125954"/>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125955"/>
                                        </p:tgtEl>
                                        <p:attrNameLst>
                                          <p:attrName>style.visibility</p:attrName>
                                        </p:attrNameLst>
                                      </p:cBhvr>
                                      <p:to>
                                        <p:strVal val="visible"/>
                                      </p:to>
                                    </p:set>
                                    <p:animEffect transition="in" filter="dissolve">
                                      <p:cBhvr>
                                        <p:cTn id="29" dur="500"/>
                                        <p:tgtEl>
                                          <p:spTgt spid="12595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25956"/>
                                        </p:tgtEl>
                                        <p:attrNameLst>
                                          <p:attrName>style.visibility</p:attrName>
                                        </p:attrNameLst>
                                      </p:cBhvr>
                                      <p:to>
                                        <p:strVal val="visible"/>
                                      </p:to>
                                    </p:set>
                                    <p:animEffect transition="in" filter="dissolve">
                                      <p:cBhvr>
                                        <p:cTn id="34" dur="500"/>
                                        <p:tgtEl>
                                          <p:spTgt spid="125956"/>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up)">
                                      <p:cBhvr>
                                        <p:cTn id="38" dur="500"/>
                                        <p:tgtEl>
                                          <p:spTgt spid="3"/>
                                        </p:tgtEl>
                                      </p:cBhvr>
                                    </p:animEffect>
                                  </p:childTnLst>
                                </p:cTn>
                              </p:par>
                            </p:childTnLst>
                          </p:cTn>
                        </p:par>
                        <p:par>
                          <p:cTn id="39" fill="hold">
                            <p:stCondLst>
                              <p:cond delay="1000"/>
                            </p:stCondLst>
                            <p:childTnLst>
                              <p:par>
                                <p:cTn id="40" presetID="9" presetClass="entr" presetSubtype="0" fill="hold" grpId="0" nodeType="afterEffect">
                                  <p:stCondLst>
                                    <p:cond delay="0"/>
                                  </p:stCondLst>
                                  <p:childTnLst>
                                    <p:set>
                                      <p:cBhvr>
                                        <p:cTn id="41" dur="1" fill="hold">
                                          <p:stCondLst>
                                            <p:cond delay="0"/>
                                          </p:stCondLst>
                                        </p:cTn>
                                        <p:tgtEl>
                                          <p:spTgt spid="125957"/>
                                        </p:tgtEl>
                                        <p:attrNameLst>
                                          <p:attrName>style.visibility</p:attrName>
                                        </p:attrNameLst>
                                      </p:cBhvr>
                                      <p:to>
                                        <p:strVal val="visible"/>
                                      </p:to>
                                    </p:set>
                                    <p:animEffect transition="in" filter="dissolve">
                                      <p:cBhvr>
                                        <p:cTn id="42" dur="500"/>
                                        <p:tgtEl>
                                          <p:spTgt spid="125957"/>
                                        </p:tgtEl>
                                      </p:cBhvr>
                                    </p:animEffect>
                                  </p:childTnLst>
                                </p:cTn>
                              </p:par>
                            </p:childTnLst>
                          </p:cTn>
                        </p:par>
                        <p:par>
                          <p:cTn id="43" fill="hold">
                            <p:stCondLst>
                              <p:cond delay="1500"/>
                            </p:stCondLst>
                            <p:childTnLst>
                              <p:par>
                                <p:cTn id="44" presetID="9" presetClass="entr" presetSubtype="0" fill="hold" grpId="0" nodeType="afterEffect">
                                  <p:stCondLst>
                                    <p:cond delay="500"/>
                                  </p:stCondLst>
                                  <p:childTnLst>
                                    <p:set>
                                      <p:cBhvr>
                                        <p:cTn id="45" dur="1" fill="hold">
                                          <p:stCondLst>
                                            <p:cond delay="0"/>
                                          </p:stCondLst>
                                        </p:cTn>
                                        <p:tgtEl>
                                          <p:spTgt spid="77"/>
                                        </p:tgtEl>
                                        <p:attrNameLst>
                                          <p:attrName>style.visibility</p:attrName>
                                        </p:attrNameLst>
                                      </p:cBhvr>
                                      <p:to>
                                        <p:strVal val="visible"/>
                                      </p:to>
                                    </p:set>
                                    <p:animEffect transition="in" filter="dissolve">
                                      <p:cBhvr>
                                        <p:cTn id="46" dur="500"/>
                                        <p:tgtEl>
                                          <p:spTgt spid="77"/>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25977"/>
                                        </p:tgtEl>
                                        <p:attrNameLst>
                                          <p:attrName>style.visibility</p:attrName>
                                        </p:attrNameLst>
                                      </p:cBhvr>
                                      <p:to>
                                        <p:strVal val="visible"/>
                                      </p:to>
                                    </p:set>
                                    <p:animEffect transition="in" filter="dissolve">
                                      <p:cBhvr>
                                        <p:cTn id="51" dur="500"/>
                                        <p:tgtEl>
                                          <p:spTgt spid="125977"/>
                                        </p:tgtEl>
                                      </p:cBhvr>
                                    </p:animEffect>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00"/>
                                        <p:tgtEl>
                                          <p:spTgt spid="7"/>
                                        </p:tgtEl>
                                      </p:cBhvr>
                                    </p:animEffect>
                                  </p:childTnLst>
                                </p:cTn>
                              </p:par>
                            </p:childTnLst>
                          </p:cTn>
                        </p:par>
                        <p:par>
                          <p:cTn id="56" fill="hold">
                            <p:stCondLst>
                              <p:cond delay="1000"/>
                            </p:stCondLst>
                            <p:childTnLst>
                              <p:par>
                                <p:cTn id="57" presetID="9" presetClass="entr" presetSubtype="0" fill="hold" grpId="0" nodeType="afterEffect">
                                  <p:stCondLst>
                                    <p:cond delay="0"/>
                                  </p:stCondLst>
                                  <p:childTnLst>
                                    <p:set>
                                      <p:cBhvr>
                                        <p:cTn id="58" dur="1" fill="hold">
                                          <p:stCondLst>
                                            <p:cond delay="0"/>
                                          </p:stCondLst>
                                        </p:cTn>
                                        <p:tgtEl>
                                          <p:spTgt spid="125976"/>
                                        </p:tgtEl>
                                        <p:attrNameLst>
                                          <p:attrName>style.visibility</p:attrName>
                                        </p:attrNameLst>
                                      </p:cBhvr>
                                      <p:to>
                                        <p:strVal val="visible"/>
                                      </p:to>
                                    </p:set>
                                    <p:animEffect transition="in" filter="dissolve">
                                      <p:cBhvr>
                                        <p:cTn id="59" dur="500"/>
                                        <p:tgtEl>
                                          <p:spTgt spid="125976"/>
                                        </p:tgtEl>
                                      </p:cBhvr>
                                    </p:animEffect>
                                  </p:childTnLst>
                                </p:cTn>
                              </p:par>
                            </p:childTnLst>
                          </p:cTn>
                        </p:par>
                        <p:par>
                          <p:cTn id="60" fill="hold">
                            <p:stCondLst>
                              <p:cond delay="1500"/>
                            </p:stCondLst>
                            <p:childTnLst>
                              <p:par>
                                <p:cTn id="61" presetID="9" presetClass="entr" presetSubtype="0" fill="hold" grpId="0" nodeType="afterEffect">
                                  <p:stCondLst>
                                    <p:cond delay="0"/>
                                  </p:stCondLst>
                                  <p:childTnLst>
                                    <p:set>
                                      <p:cBhvr>
                                        <p:cTn id="62" dur="1" fill="hold">
                                          <p:stCondLst>
                                            <p:cond delay="0"/>
                                          </p:stCondLst>
                                        </p:cTn>
                                        <p:tgtEl>
                                          <p:spTgt spid="125983"/>
                                        </p:tgtEl>
                                        <p:attrNameLst>
                                          <p:attrName>style.visibility</p:attrName>
                                        </p:attrNameLst>
                                      </p:cBhvr>
                                      <p:to>
                                        <p:strVal val="visible"/>
                                      </p:to>
                                    </p:set>
                                    <p:animEffect transition="in" filter="dissolve">
                                      <p:cBhvr>
                                        <p:cTn id="63" dur="500"/>
                                        <p:tgtEl>
                                          <p:spTgt spid="125983"/>
                                        </p:tgtEl>
                                      </p:cBhvr>
                                    </p:animEffect>
                                  </p:childTnLst>
                                </p:cTn>
                              </p:par>
                            </p:childTnLst>
                          </p:cTn>
                        </p:par>
                        <p:par>
                          <p:cTn id="64" fill="hold">
                            <p:stCondLst>
                              <p:cond delay="2000"/>
                            </p:stCondLst>
                            <p:childTnLst>
                              <p:par>
                                <p:cTn id="65" presetID="22" presetClass="entr" presetSubtype="8"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par>
                          <p:cTn id="68" fill="hold">
                            <p:stCondLst>
                              <p:cond delay="2500"/>
                            </p:stCondLst>
                            <p:childTnLst>
                              <p:par>
                                <p:cTn id="69" presetID="22" presetClass="entr" presetSubtype="4" fill="hold" grpId="0" nodeType="afterEffect">
                                  <p:stCondLst>
                                    <p:cond delay="0"/>
                                  </p:stCondLst>
                                  <p:childTnLst>
                                    <p:set>
                                      <p:cBhvr>
                                        <p:cTn id="70" dur="1" fill="hold">
                                          <p:stCondLst>
                                            <p:cond delay="0"/>
                                          </p:stCondLst>
                                        </p:cTn>
                                        <p:tgtEl>
                                          <p:spTgt spid="125981"/>
                                        </p:tgtEl>
                                        <p:attrNameLst>
                                          <p:attrName>style.visibility</p:attrName>
                                        </p:attrNameLst>
                                      </p:cBhvr>
                                      <p:to>
                                        <p:strVal val="visible"/>
                                      </p:to>
                                    </p:set>
                                    <p:animEffect transition="in" filter="wipe(down)">
                                      <p:cBhvr>
                                        <p:cTn id="71" dur="500"/>
                                        <p:tgtEl>
                                          <p:spTgt spid="125981"/>
                                        </p:tgtEl>
                                      </p:cBhvr>
                                    </p:animEffect>
                                  </p:childTnLst>
                                </p:cTn>
                              </p:par>
                            </p:childTnLst>
                          </p:cTn>
                        </p:par>
                        <p:par>
                          <p:cTn id="72" fill="hold">
                            <p:stCondLst>
                              <p:cond delay="3000"/>
                            </p:stCondLst>
                            <p:childTnLst>
                              <p:par>
                                <p:cTn id="73" presetID="9" presetClass="entr" presetSubtype="0" fill="hold" grpId="0" nodeType="afterEffect">
                                  <p:stCondLst>
                                    <p:cond delay="0"/>
                                  </p:stCondLst>
                                  <p:childTnLst>
                                    <p:set>
                                      <p:cBhvr>
                                        <p:cTn id="74" dur="1" fill="hold">
                                          <p:stCondLst>
                                            <p:cond delay="0"/>
                                          </p:stCondLst>
                                        </p:cTn>
                                        <p:tgtEl>
                                          <p:spTgt spid="125982"/>
                                        </p:tgtEl>
                                        <p:attrNameLst>
                                          <p:attrName>style.visibility</p:attrName>
                                        </p:attrNameLst>
                                      </p:cBhvr>
                                      <p:to>
                                        <p:strVal val="visible"/>
                                      </p:to>
                                    </p:set>
                                    <p:animEffect transition="in" filter="dissolve">
                                      <p:cBhvr>
                                        <p:cTn id="75" dur="500"/>
                                        <p:tgtEl>
                                          <p:spTgt spid="125982"/>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125984"/>
                                        </p:tgtEl>
                                        <p:attrNameLst>
                                          <p:attrName>style.visibility</p:attrName>
                                        </p:attrNameLst>
                                      </p:cBhvr>
                                      <p:to>
                                        <p:strVal val="visible"/>
                                      </p:to>
                                    </p:set>
                                    <p:animEffect transition="in" filter="dissolve">
                                      <p:cBhvr>
                                        <p:cTn id="80" dur="500"/>
                                        <p:tgtEl>
                                          <p:spTgt spid="125984"/>
                                        </p:tgtEl>
                                      </p:cBhvr>
                                    </p:animEffect>
                                  </p:childTnLst>
                                </p:cTn>
                              </p:par>
                            </p:childTnLst>
                          </p:cTn>
                        </p:par>
                        <p:par>
                          <p:cTn id="81" fill="hold">
                            <p:stCondLst>
                              <p:cond delay="500"/>
                            </p:stCondLst>
                            <p:childTnLst>
                              <p:par>
                                <p:cTn id="82" presetID="22" presetClass="entr" presetSubtype="1" fill="hold" nodeType="after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wipe(up)">
                                      <p:cBhvr>
                                        <p:cTn id="84" dur="500"/>
                                        <p:tgtEl>
                                          <p:spTgt spid="9"/>
                                        </p:tgtEl>
                                      </p:cBhvr>
                                    </p:animEffect>
                                  </p:childTnLst>
                                </p:cTn>
                              </p:par>
                            </p:childTnLst>
                          </p:cTn>
                        </p:par>
                        <p:par>
                          <p:cTn id="85" fill="hold">
                            <p:stCondLst>
                              <p:cond delay="1000"/>
                            </p:stCondLst>
                            <p:childTnLst>
                              <p:par>
                                <p:cTn id="86" presetID="9" presetClass="entr" presetSubtype="0" fill="hold" grpId="0" nodeType="afterEffect">
                                  <p:stCondLst>
                                    <p:cond delay="0"/>
                                  </p:stCondLst>
                                  <p:childTnLst>
                                    <p:set>
                                      <p:cBhvr>
                                        <p:cTn id="87" dur="1" fill="hold">
                                          <p:stCondLst>
                                            <p:cond delay="0"/>
                                          </p:stCondLst>
                                        </p:cTn>
                                        <p:tgtEl>
                                          <p:spTgt spid="125985"/>
                                        </p:tgtEl>
                                        <p:attrNameLst>
                                          <p:attrName>style.visibility</p:attrName>
                                        </p:attrNameLst>
                                      </p:cBhvr>
                                      <p:to>
                                        <p:strVal val="visible"/>
                                      </p:to>
                                    </p:set>
                                    <p:animEffect transition="in" filter="dissolve">
                                      <p:cBhvr>
                                        <p:cTn id="88" dur="500"/>
                                        <p:tgtEl>
                                          <p:spTgt spid="125985"/>
                                        </p:tgtEl>
                                      </p:cBhvr>
                                    </p:animEffect>
                                  </p:childTnLst>
                                </p:cTn>
                              </p:par>
                            </p:childTnLst>
                          </p:cTn>
                        </p:par>
                        <p:par>
                          <p:cTn id="89" fill="hold">
                            <p:stCondLst>
                              <p:cond delay="1500"/>
                            </p:stCondLst>
                            <p:childTnLst>
                              <p:par>
                                <p:cTn id="90" presetID="9" presetClass="entr" presetSubtype="0" fill="hold" grpId="0" nodeType="afterEffect">
                                  <p:stCondLst>
                                    <p:cond delay="0"/>
                                  </p:stCondLst>
                                  <p:childTnLst>
                                    <p:set>
                                      <p:cBhvr>
                                        <p:cTn id="91" dur="1" fill="hold">
                                          <p:stCondLst>
                                            <p:cond delay="0"/>
                                          </p:stCondLst>
                                        </p:cTn>
                                        <p:tgtEl>
                                          <p:spTgt spid="125986"/>
                                        </p:tgtEl>
                                        <p:attrNameLst>
                                          <p:attrName>style.visibility</p:attrName>
                                        </p:attrNameLst>
                                      </p:cBhvr>
                                      <p:to>
                                        <p:strVal val="visible"/>
                                      </p:to>
                                    </p:set>
                                    <p:animEffect transition="in" filter="dissolve">
                                      <p:cBhvr>
                                        <p:cTn id="92" dur="500"/>
                                        <p:tgtEl>
                                          <p:spTgt spid="125986"/>
                                        </p:tgtEl>
                                      </p:cBhvr>
                                    </p:animEffect>
                                  </p:childTnLst>
                                </p:cTn>
                              </p:par>
                            </p:childTnLst>
                          </p:cTn>
                        </p:par>
                        <p:par>
                          <p:cTn id="93" fill="hold">
                            <p:stCondLst>
                              <p:cond delay="2000"/>
                            </p:stCondLst>
                            <p:childTnLst>
                              <p:par>
                                <p:cTn id="94" presetID="22" presetClass="entr" presetSubtype="8"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wipe(left)">
                                      <p:cBhvr>
                                        <p:cTn id="96" dur="500"/>
                                        <p:tgtEl>
                                          <p:spTgt spid="10"/>
                                        </p:tgtEl>
                                      </p:cBhvr>
                                    </p:animEffect>
                                  </p:childTnLst>
                                </p:cTn>
                              </p:par>
                            </p:childTnLst>
                          </p:cTn>
                        </p:par>
                        <p:par>
                          <p:cTn id="97" fill="hold">
                            <p:stCondLst>
                              <p:cond delay="2500"/>
                            </p:stCondLst>
                            <p:childTnLst>
                              <p:par>
                                <p:cTn id="98" presetID="9" presetClass="entr" presetSubtype="0" fill="hold" grpId="0" nodeType="afterEffect">
                                  <p:stCondLst>
                                    <p:cond delay="0"/>
                                  </p:stCondLst>
                                  <p:childTnLst>
                                    <p:set>
                                      <p:cBhvr>
                                        <p:cTn id="99" dur="1" fill="hold">
                                          <p:stCondLst>
                                            <p:cond delay="0"/>
                                          </p:stCondLst>
                                        </p:cTn>
                                        <p:tgtEl>
                                          <p:spTgt spid="79"/>
                                        </p:tgtEl>
                                        <p:attrNameLst>
                                          <p:attrName>style.visibility</p:attrName>
                                        </p:attrNameLst>
                                      </p:cBhvr>
                                      <p:to>
                                        <p:strVal val="visible"/>
                                      </p:to>
                                    </p:set>
                                    <p:animEffect transition="in" filter="dissolve">
                                      <p:cBhvr>
                                        <p:cTn id="100" dur="500"/>
                                        <p:tgtEl>
                                          <p:spTgt spid="79"/>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125994"/>
                                        </p:tgtEl>
                                        <p:attrNameLst>
                                          <p:attrName>style.visibility</p:attrName>
                                        </p:attrNameLst>
                                      </p:cBhvr>
                                      <p:to>
                                        <p:strVal val="visible"/>
                                      </p:to>
                                    </p:set>
                                    <p:animEffect transition="in" filter="dissolve">
                                      <p:cBhvr>
                                        <p:cTn id="105" dur="500"/>
                                        <p:tgtEl>
                                          <p:spTgt spid="125994"/>
                                        </p:tgtEl>
                                      </p:cBhvr>
                                    </p:animEffect>
                                  </p:childTnLst>
                                </p:cTn>
                              </p:par>
                            </p:childTnLst>
                          </p:cTn>
                        </p:par>
                        <p:par>
                          <p:cTn id="106" fill="hold">
                            <p:stCondLst>
                              <p:cond delay="500"/>
                            </p:stCondLst>
                            <p:childTnLst>
                              <p:par>
                                <p:cTn id="107" presetID="22" presetClass="entr" presetSubtype="4" fill="hold" nodeType="after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wipe(down)">
                                      <p:cBhvr>
                                        <p:cTn id="109" dur="500"/>
                                        <p:tgtEl>
                                          <p:spTgt spid="11"/>
                                        </p:tgtEl>
                                      </p:cBhvr>
                                    </p:animEffect>
                                  </p:childTnLst>
                                </p:cTn>
                              </p:par>
                            </p:childTnLst>
                          </p:cTn>
                        </p:par>
                        <p:par>
                          <p:cTn id="110" fill="hold">
                            <p:stCondLst>
                              <p:cond delay="1000"/>
                            </p:stCondLst>
                            <p:childTnLst>
                              <p:par>
                                <p:cTn id="111" presetID="9" presetClass="entr" presetSubtype="0" fill="hold" grpId="0" nodeType="afterEffect">
                                  <p:stCondLst>
                                    <p:cond delay="0"/>
                                  </p:stCondLst>
                                  <p:childTnLst>
                                    <p:set>
                                      <p:cBhvr>
                                        <p:cTn id="112" dur="1" fill="hold">
                                          <p:stCondLst>
                                            <p:cond delay="0"/>
                                          </p:stCondLst>
                                        </p:cTn>
                                        <p:tgtEl>
                                          <p:spTgt spid="125993"/>
                                        </p:tgtEl>
                                        <p:attrNameLst>
                                          <p:attrName>style.visibility</p:attrName>
                                        </p:attrNameLst>
                                      </p:cBhvr>
                                      <p:to>
                                        <p:strVal val="visible"/>
                                      </p:to>
                                    </p:set>
                                    <p:animEffect transition="in" filter="dissolve">
                                      <p:cBhvr>
                                        <p:cTn id="113" dur="500"/>
                                        <p:tgtEl>
                                          <p:spTgt spid="125993"/>
                                        </p:tgtEl>
                                      </p:cBhvr>
                                    </p:animEffect>
                                  </p:childTnLst>
                                </p:cTn>
                              </p:par>
                            </p:childTnLst>
                          </p:cTn>
                        </p:par>
                        <p:par>
                          <p:cTn id="114" fill="hold">
                            <p:stCondLst>
                              <p:cond delay="1500"/>
                            </p:stCondLst>
                            <p:childTnLst>
                              <p:par>
                                <p:cTn id="115" presetID="9" presetClass="entr" presetSubtype="0" fill="hold" grpId="0" nodeType="afterEffect">
                                  <p:stCondLst>
                                    <p:cond delay="0"/>
                                  </p:stCondLst>
                                  <p:childTnLst>
                                    <p:set>
                                      <p:cBhvr>
                                        <p:cTn id="116" dur="1" fill="hold">
                                          <p:stCondLst>
                                            <p:cond delay="0"/>
                                          </p:stCondLst>
                                        </p:cTn>
                                        <p:tgtEl>
                                          <p:spTgt spid="125998"/>
                                        </p:tgtEl>
                                        <p:attrNameLst>
                                          <p:attrName>style.visibility</p:attrName>
                                        </p:attrNameLst>
                                      </p:cBhvr>
                                      <p:to>
                                        <p:strVal val="visible"/>
                                      </p:to>
                                    </p:set>
                                    <p:animEffect transition="in" filter="dissolve">
                                      <p:cBhvr>
                                        <p:cTn id="117" dur="500"/>
                                        <p:tgtEl>
                                          <p:spTgt spid="125998"/>
                                        </p:tgtEl>
                                      </p:cBhvr>
                                    </p:animEffect>
                                  </p:childTnLst>
                                </p:cTn>
                              </p:par>
                            </p:childTnLst>
                          </p:cTn>
                        </p:par>
                        <p:par>
                          <p:cTn id="118" fill="hold">
                            <p:stCondLst>
                              <p:cond delay="2000"/>
                            </p:stCondLst>
                            <p:childTnLst>
                              <p:par>
                                <p:cTn id="119" presetID="22" presetClass="entr" presetSubtype="8" fill="hold" nodeType="after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wipe(left)">
                                      <p:cBhvr>
                                        <p:cTn id="121" dur="500"/>
                                        <p:tgtEl>
                                          <p:spTgt spid="17"/>
                                        </p:tgtEl>
                                      </p:cBhvr>
                                    </p:animEffect>
                                  </p:childTnLst>
                                </p:cTn>
                              </p:par>
                            </p:childTnLst>
                          </p:cTn>
                        </p:par>
                        <p:par>
                          <p:cTn id="122" fill="hold">
                            <p:stCondLst>
                              <p:cond delay="2500"/>
                            </p:stCondLst>
                            <p:childTnLst>
                              <p:par>
                                <p:cTn id="123" presetID="9"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dissolve">
                                      <p:cBhvr>
                                        <p:cTn id="125" dur="500"/>
                                        <p:tgtEl>
                                          <p:spTgt spid="80"/>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nodeType="clickEffect">
                                  <p:stCondLst>
                                    <p:cond delay="0"/>
                                  </p:stCondLst>
                                  <p:childTnLst>
                                    <p:set>
                                      <p:cBhvr>
                                        <p:cTn id="129" dur="1" fill="hold">
                                          <p:stCondLst>
                                            <p:cond delay="0"/>
                                          </p:stCondLst>
                                        </p:cTn>
                                        <p:tgtEl>
                                          <p:spTgt spid="12"/>
                                        </p:tgtEl>
                                        <p:attrNameLst>
                                          <p:attrName>style.visibility</p:attrName>
                                        </p:attrNameLst>
                                      </p:cBhvr>
                                      <p:to>
                                        <p:strVal val="visible"/>
                                      </p:to>
                                    </p:set>
                                    <p:animEffect transition="in" filter="wipe(down)">
                                      <p:cBhvr>
                                        <p:cTn id="130" dur="500"/>
                                        <p:tgtEl>
                                          <p:spTgt spid="12"/>
                                        </p:tgtEl>
                                      </p:cBhvr>
                                    </p:animEffect>
                                  </p:childTnLst>
                                </p:cTn>
                              </p:par>
                            </p:childTnLst>
                          </p:cTn>
                        </p:par>
                        <p:par>
                          <p:cTn id="131" fill="hold">
                            <p:stCondLst>
                              <p:cond delay="500"/>
                            </p:stCondLst>
                            <p:childTnLst>
                              <p:par>
                                <p:cTn id="132" presetID="9" presetClass="entr" presetSubtype="0" fill="hold" grpId="0" nodeType="afterEffect">
                                  <p:stCondLst>
                                    <p:cond delay="0"/>
                                  </p:stCondLst>
                                  <p:childTnLst>
                                    <p:set>
                                      <p:cBhvr>
                                        <p:cTn id="133" dur="1" fill="hold">
                                          <p:stCondLst>
                                            <p:cond delay="0"/>
                                          </p:stCondLst>
                                        </p:cTn>
                                        <p:tgtEl>
                                          <p:spTgt spid="126002"/>
                                        </p:tgtEl>
                                        <p:attrNameLst>
                                          <p:attrName>style.visibility</p:attrName>
                                        </p:attrNameLst>
                                      </p:cBhvr>
                                      <p:to>
                                        <p:strVal val="visible"/>
                                      </p:to>
                                    </p:set>
                                    <p:animEffect transition="in" filter="dissolve">
                                      <p:cBhvr>
                                        <p:cTn id="134" dur="500"/>
                                        <p:tgtEl>
                                          <p:spTgt spid="126002"/>
                                        </p:tgtEl>
                                      </p:cBhvr>
                                    </p:animEffect>
                                  </p:childTnLst>
                                </p:cTn>
                              </p:par>
                            </p:childTnLst>
                          </p:cTn>
                        </p:par>
                        <p:par>
                          <p:cTn id="135" fill="hold">
                            <p:stCondLst>
                              <p:cond delay="1000"/>
                            </p:stCondLst>
                            <p:childTnLst>
                              <p:par>
                                <p:cTn id="136" presetID="22" presetClass="entr" presetSubtype="2" fill="hold" grpId="0" nodeType="afterEffect">
                                  <p:stCondLst>
                                    <p:cond delay="0"/>
                                  </p:stCondLst>
                                  <p:childTnLst>
                                    <p:set>
                                      <p:cBhvr>
                                        <p:cTn id="137" dur="1" fill="hold">
                                          <p:stCondLst>
                                            <p:cond delay="0"/>
                                          </p:stCondLst>
                                        </p:cTn>
                                        <p:tgtEl>
                                          <p:spTgt spid="126003"/>
                                        </p:tgtEl>
                                        <p:attrNameLst>
                                          <p:attrName>style.visibility</p:attrName>
                                        </p:attrNameLst>
                                      </p:cBhvr>
                                      <p:to>
                                        <p:strVal val="visible"/>
                                      </p:to>
                                    </p:set>
                                    <p:animEffect transition="in" filter="wipe(right)">
                                      <p:cBhvr>
                                        <p:cTn id="138" dur="500"/>
                                        <p:tgtEl>
                                          <p:spTgt spid="126003"/>
                                        </p:tgtEl>
                                      </p:cBhvr>
                                    </p:animEffect>
                                  </p:childTnLst>
                                </p:cTn>
                              </p:par>
                            </p:childTnLst>
                          </p:cTn>
                        </p:par>
                        <p:par>
                          <p:cTn id="139" fill="hold">
                            <p:stCondLst>
                              <p:cond delay="1500"/>
                            </p:stCondLst>
                            <p:childTnLst>
                              <p:par>
                                <p:cTn id="140" presetID="9" presetClass="entr" presetSubtype="0" fill="hold" grpId="0" nodeType="afterEffect">
                                  <p:stCondLst>
                                    <p:cond delay="0"/>
                                  </p:stCondLst>
                                  <p:childTnLst>
                                    <p:set>
                                      <p:cBhvr>
                                        <p:cTn id="141" dur="1" fill="hold">
                                          <p:stCondLst>
                                            <p:cond delay="0"/>
                                          </p:stCondLst>
                                        </p:cTn>
                                        <p:tgtEl>
                                          <p:spTgt spid="126004"/>
                                        </p:tgtEl>
                                        <p:attrNameLst>
                                          <p:attrName>style.visibility</p:attrName>
                                        </p:attrNameLst>
                                      </p:cBhvr>
                                      <p:to>
                                        <p:strVal val="visible"/>
                                      </p:to>
                                    </p:set>
                                    <p:animEffect transition="in" filter="dissolve">
                                      <p:cBhvr>
                                        <p:cTn id="142" dur="500"/>
                                        <p:tgtEl>
                                          <p:spTgt spid="126004"/>
                                        </p:tgtEl>
                                      </p:cBhvr>
                                    </p:animEffect>
                                  </p:childTnLst>
                                </p:cTn>
                              </p:par>
                            </p:childTnLst>
                          </p:cTn>
                        </p:par>
                        <p:par>
                          <p:cTn id="143" fill="hold">
                            <p:stCondLst>
                              <p:cond delay="2000"/>
                            </p:stCondLst>
                            <p:childTnLst>
                              <p:par>
                                <p:cTn id="144" presetID="22" presetClass="entr" presetSubtype="1" fill="hold" grpId="0" nodeType="afterEffect">
                                  <p:stCondLst>
                                    <p:cond delay="0"/>
                                  </p:stCondLst>
                                  <p:childTnLst>
                                    <p:set>
                                      <p:cBhvr>
                                        <p:cTn id="145" dur="1" fill="hold">
                                          <p:stCondLst>
                                            <p:cond delay="0"/>
                                          </p:stCondLst>
                                        </p:cTn>
                                        <p:tgtEl>
                                          <p:spTgt spid="81"/>
                                        </p:tgtEl>
                                        <p:attrNameLst>
                                          <p:attrName>style.visibility</p:attrName>
                                        </p:attrNameLst>
                                      </p:cBhvr>
                                      <p:to>
                                        <p:strVal val="visible"/>
                                      </p:to>
                                    </p:set>
                                    <p:animEffect transition="in" filter="wipe(up)">
                                      <p:cBhvr>
                                        <p:cTn id="146" dur="1000"/>
                                        <p:tgtEl>
                                          <p:spTgt spid="81"/>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126005"/>
                                        </p:tgtEl>
                                        <p:attrNameLst>
                                          <p:attrName>style.visibility</p:attrName>
                                        </p:attrNameLst>
                                      </p:cBhvr>
                                      <p:to>
                                        <p:strVal val="visible"/>
                                      </p:to>
                                    </p:set>
                                    <p:animEffect transition="in" filter="wipe(left)">
                                      <p:cBhvr>
                                        <p:cTn id="151" dur="500"/>
                                        <p:tgtEl>
                                          <p:spTgt spid="126005"/>
                                        </p:tgtEl>
                                      </p:cBhvr>
                                    </p:animEffect>
                                  </p:childTnLst>
                                </p:cTn>
                              </p:par>
                            </p:childTnLst>
                          </p:cTn>
                        </p:par>
                        <p:par>
                          <p:cTn id="152" fill="hold">
                            <p:stCondLst>
                              <p:cond delay="500"/>
                            </p:stCondLst>
                            <p:childTnLst>
                              <p:par>
                                <p:cTn id="153" presetID="22" presetClass="entr" presetSubtype="4" fill="hold" grpId="0" nodeType="afterEffect">
                                  <p:stCondLst>
                                    <p:cond delay="1000"/>
                                  </p:stCondLst>
                                  <p:childTnLst>
                                    <p:set>
                                      <p:cBhvr>
                                        <p:cTn id="154" dur="1" fill="hold">
                                          <p:stCondLst>
                                            <p:cond delay="0"/>
                                          </p:stCondLst>
                                        </p:cTn>
                                        <p:tgtEl>
                                          <p:spTgt spid="126007"/>
                                        </p:tgtEl>
                                        <p:attrNameLst>
                                          <p:attrName>style.visibility</p:attrName>
                                        </p:attrNameLst>
                                      </p:cBhvr>
                                      <p:to>
                                        <p:strVal val="visible"/>
                                      </p:to>
                                    </p:set>
                                    <p:animEffect transition="in" filter="wipe(down)">
                                      <p:cBhvr>
                                        <p:cTn id="155" dur="500"/>
                                        <p:tgtEl>
                                          <p:spTgt spid="126007"/>
                                        </p:tgtEl>
                                      </p:cBhvr>
                                    </p:animEffect>
                                  </p:childTnLst>
                                </p:cTn>
                              </p:par>
                            </p:childTnLst>
                          </p:cTn>
                        </p:par>
                        <p:par>
                          <p:cTn id="156" fill="hold">
                            <p:stCondLst>
                              <p:cond delay="2000"/>
                            </p:stCondLst>
                            <p:childTnLst>
                              <p:par>
                                <p:cTn id="157" presetID="9" presetClass="entr" presetSubtype="0" fill="hold" grpId="0" nodeType="afterEffect">
                                  <p:stCondLst>
                                    <p:cond delay="0"/>
                                  </p:stCondLst>
                                  <p:childTnLst>
                                    <p:set>
                                      <p:cBhvr>
                                        <p:cTn id="158" dur="1" fill="hold">
                                          <p:stCondLst>
                                            <p:cond delay="0"/>
                                          </p:stCondLst>
                                        </p:cTn>
                                        <p:tgtEl>
                                          <p:spTgt spid="126006"/>
                                        </p:tgtEl>
                                        <p:attrNameLst>
                                          <p:attrName>style.visibility</p:attrName>
                                        </p:attrNameLst>
                                      </p:cBhvr>
                                      <p:to>
                                        <p:strVal val="visible"/>
                                      </p:to>
                                    </p:set>
                                    <p:animEffect transition="in" filter="dissolve">
                                      <p:cBhvr>
                                        <p:cTn id="159" dur="500"/>
                                        <p:tgtEl>
                                          <p:spTgt spid="12600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126026"/>
                                        </p:tgtEl>
                                        <p:attrNameLst>
                                          <p:attrName>style.visibility</p:attrName>
                                        </p:attrNameLst>
                                      </p:cBhvr>
                                      <p:to>
                                        <p:strVal val="visible"/>
                                      </p:to>
                                    </p:set>
                                    <p:animEffect transition="in" filter="wipe(left)">
                                      <p:cBhvr>
                                        <p:cTn id="164" dur="500"/>
                                        <p:tgtEl>
                                          <p:spTgt spid="126026"/>
                                        </p:tgtEl>
                                      </p:cBhvr>
                                    </p:animEffect>
                                  </p:childTnLst>
                                </p:cTn>
                              </p:par>
                            </p:childTnLst>
                          </p:cTn>
                        </p:par>
                      </p:childTnLst>
                    </p:cTn>
                  </p:par>
                  <p:par>
                    <p:cTn id="165" fill="hold">
                      <p:stCondLst>
                        <p:cond delay="indefinite"/>
                      </p:stCondLst>
                      <p:childTnLst>
                        <p:par>
                          <p:cTn id="166" fill="hold">
                            <p:stCondLst>
                              <p:cond delay="0"/>
                            </p:stCondLst>
                            <p:childTnLst>
                              <p:par>
                                <p:cTn id="167" presetID="9" presetClass="entr" presetSubtype="0" fill="hold" nodeType="clickEffect">
                                  <p:stCondLst>
                                    <p:cond delay="0"/>
                                  </p:stCondLst>
                                  <p:childTnLst>
                                    <p:set>
                                      <p:cBhvr>
                                        <p:cTn id="168" dur="1" fill="hold">
                                          <p:stCondLst>
                                            <p:cond delay="0"/>
                                          </p:stCondLst>
                                        </p:cTn>
                                        <p:tgtEl>
                                          <p:spTgt spid="14"/>
                                        </p:tgtEl>
                                        <p:attrNameLst>
                                          <p:attrName>style.visibility</p:attrName>
                                        </p:attrNameLst>
                                      </p:cBhvr>
                                      <p:to>
                                        <p:strVal val="visible"/>
                                      </p:to>
                                    </p:set>
                                    <p:animEffect transition="in" filter="dissolve">
                                      <p:cBhvr>
                                        <p:cTn id="169" dur="500"/>
                                        <p:tgtEl>
                                          <p:spTgt spid="14"/>
                                        </p:tgtEl>
                                      </p:cBhvr>
                                    </p:animEffect>
                                  </p:childTnLst>
                                </p:cTn>
                              </p:par>
                            </p:childTnLst>
                          </p:cTn>
                        </p:par>
                        <p:par>
                          <p:cTn id="170" fill="hold">
                            <p:stCondLst>
                              <p:cond delay="500"/>
                            </p:stCondLst>
                            <p:childTnLst>
                              <p:par>
                                <p:cTn id="171" presetID="22" presetClass="entr" presetSubtype="2" fill="hold" nodeType="afterEffect">
                                  <p:stCondLst>
                                    <p:cond delay="0"/>
                                  </p:stCondLst>
                                  <p:childTnLst>
                                    <p:set>
                                      <p:cBhvr>
                                        <p:cTn id="172" dur="1" fill="hold">
                                          <p:stCondLst>
                                            <p:cond delay="0"/>
                                          </p:stCondLst>
                                        </p:cTn>
                                        <p:tgtEl>
                                          <p:spTgt spid="15"/>
                                        </p:tgtEl>
                                        <p:attrNameLst>
                                          <p:attrName>style.visibility</p:attrName>
                                        </p:attrNameLst>
                                      </p:cBhvr>
                                      <p:to>
                                        <p:strVal val="visible"/>
                                      </p:to>
                                    </p:set>
                                    <p:animEffect transition="in" filter="wipe(right)">
                                      <p:cBhvr>
                                        <p:cTn id="173" dur="500"/>
                                        <p:tgtEl>
                                          <p:spTgt spid="15"/>
                                        </p:tgtEl>
                                      </p:cBhvr>
                                    </p:animEffect>
                                  </p:childTnLst>
                                </p:cTn>
                              </p:par>
                            </p:childTnLst>
                          </p:cTn>
                        </p:par>
                        <p:par>
                          <p:cTn id="174" fill="hold">
                            <p:stCondLst>
                              <p:cond delay="1000"/>
                            </p:stCondLst>
                            <p:childTnLst>
                              <p:par>
                                <p:cTn id="175" presetID="9" presetClass="entr" presetSubtype="0" fill="hold" nodeType="afterEffect">
                                  <p:stCondLst>
                                    <p:cond delay="0"/>
                                  </p:stCondLst>
                                  <p:childTnLst>
                                    <p:set>
                                      <p:cBhvr>
                                        <p:cTn id="176" dur="1" fill="hold">
                                          <p:stCondLst>
                                            <p:cond delay="0"/>
                                          </p:stCondLst>
                                        </p:cTn>
                                        <p:tgtEl>
                                          <p:spTgt spid="13"/>
                                        </p:tgtEl>
                                        <p:attrNameLst>
                                          <p:attrName>style.visibility</p:attrName>
                                        </p:attrNameLst>
                                      </p:cBhvr>
                                      <p:to>
                                        <p:strVal val="visible"/>
                                      </p:to>
                                    </p:set>
                                    <p:animEffect transition="in" filter="dissolve">
                                      <p:cBhvr>
                                        <p:cTn id="177" dur="500"/>
                                        <p:tgtEl>
                                          <p:spTgt spid="13"/>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126021"/>
                                        </p:tgtEl>
                                        <p:attrNameLst>
                                          <p:attrName>style.visibility</p:attrName>
                                        </p:attrNameLst>
                                      </p:cBhvr>
                                      <p:to>
                                        <p:strVal val="visible"/>
                                      </p:to>
                                    </p:set>
                                    <p:animEffect transition="in" filter="dissolve">
                                      <p:cBhvr>
                                        <p:cTn id="182" dur="500"/>
                                        <p:tgtEl>
                                          <p:spTgt spid="126021"/>
                                        </p:tgtEl>
                                      </p:cBhvr>
                                    </p:animEffect>
                                  </p:childTnLst>
                                </p:cTn>
                              </p:par>
                            </p:childTnLst>
                          </p:cTn>
                        </p:par>
                        <p:par>
                          <p:cTn id="183" fill="hold">
                            <p:stCondLst>
                              <p:cond delay="500"/>
                            </p:stCondLst>
                            <p:childTnLst>
                              <p:par>
                                <p:cTn id="184" presetID="22" presetClass="entr" presetSubtype="8" fill="hold" nodeType="afterEffect">
                                  <p:stCondLst>
                                    <p:cond delay="0"/>
                                  </p:stCondLst>
                                  <p:childTnLst>
                                    <p:set>
                                      <p:cBhvr>
                                        <p:cTn id="185" dur="1" fill="hold">
                                          <p:stCondLst>
                                            <p:cond delay="0"/>
                                          </p:stCondLst>
                                        </p:cTn>
                                        <p:tgtEl>
                                          <p:spTgt spid="16"/>
                                        </p:tgtEl>
                                        <p:attrNameLst>
                                          <p:attrName>style.visibility</p:attrName>
                                        </p:attrNameLst>
                                      </p:cBhvr>
                                      <p:to>
                                        <p:strVal val="visible"/>
                                      </p:to>
                                    </p:set>
                                    <p:animEffect transition="in" filter="wipe(left)">
                                      <p:cBhvr>
                                        <p:cTn id="186" dur="500"/>
                                        <p:tgtEl>
                                          <p:spTgt spid="16"/>
                                        </p:tgtEl>
                                      </p:cBhvr>
                                    </p:animEffect>
                                  </p:childTnLst>
                                </p:cTn>
                              </p:par>
                            </p:childTnLst>
                          </p:cTn>
                        </p:par>
                        <p:par>
                          <p:cTn id="187" fill="hold">
                            <p:stCondLst>
                              <p:cond delay="1000"/>
                            </p:stCondLst>
                            <p:childTnLst>
                              <p:par>
                                <p:cTn id="188" presetID="9" presetClass="entr" presetSubtype="0" fill="hold" grpId="0" nodeType="afterEffect">
                                  <p:stCondLst>
                                    <p:cond delay="0"/>
                                  </p:stCondLst>
                                  <p:childTnLst>
                                    <p:set>
                                      <p:cBhvr>
                                        <p:cTn id="189" dur="1" fill="hold">
                                          <p:stCondLst>
                                            <p:cond delay="0"/>
                                          </p:stCondLst>
                                        </p:cTn>
                                        <p:tgtEl>
                                          <p:spTgt spid="126020"/>
                                        </p:tgtEl>
                                        <p:attrNameLst>
                                          <p:attrName>style.visibility</p:attrName>
                                        </p:attrNameLst>
                                      </p:cBhvr>
                                      <p:to>
                                        <p:strVal val="visible"/>
                                      </p:to>
                                    </p:set>
                                    <p:animEffect transition="in" filter="dissolve">
                                      <p:cBhvr>
                                        <p:cTn id="190" dur="500"/>
                                        <p:tgtEl>
                                          <p:spTgt spid="126020"/>
                                        </p:tgtEl>
                                      </p:cBhvr>
                                    </p:animEffect>
                                  </p:childTnLst>
                                </p:cTn>
                              </p:par>
                            </p:childTnLst>
                          </p:cTn>
                        </p:par>
                        <p:par>
                          <p:cTn id="191" fill="hold">
                            <p:stCondLst>
                              <p:cond delay="1500"/>
                            </p:stCondLst>
                            <p:childTnLst>
                              <p:par>
                                <p:cTn id="192" presetID="9" presetClass="entr" presetSubtype="0" fill="hold" grpId="0" nodeType="afterEffect">
                                  <p:stCondLst>
                                    <p:cond delay="500"/>
                                  </p:stCondLst>
                                  <p:childTnLst>
                                    <p:set>
                                      <p:cBhvr>
                                        <p:cTn id="193" dur="1" fill="hold">
                                          <p:stCondLst>
                                            <p:cond delay="0"/>
                                          </p:stCondLst>
                                        </p:cTn>
                                        <p:tgtEl>
                                          <p:spTgt spid="78"/>
                                        </p:tgtEl>
                                        <p:attrNameLst>
                                          <p:attrName>style.visibility</p:attrName>
                                        </p:attrNameLst>
                                      </p:cBhvr>
                                      <p:to>
                                        <p:strVal val="visible"/>
                                      </p:to>
                                    </p:set>
                                    <p:animEffect transition="in" filter="dissolve">
                                      <p:cBhvr>
                                        <p:cTn id="194" dur="500"/>
                                        <p:tgtEl>
                                          <p:spTgt spid="78"/>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grpId="0" nodeType="clickEffect">
                                  <p:stCondLst>
                                    <p:cond delay="0"/>
                                  </p:stCondLst>
                                  <p:childTnLst>
                                    <p:set>
                                      <p:cBhvr>
                                        <p:cTn id="198" dur="1" fill="hold">
                                          <p:stCondLst>
                                            <p:cond delay="0"/>
                                          </p:stCondLst>
                                        </p:cTn>
                                        <p:tgtEl>
                                          <p:spTgt spid="126022"/>
                                        </p:tgtEl>
                                        <p:attrNameLst>
                                          <p:attrName>style.visibility</p:attrName>
                                        </p:attrNameLst>
                                      </p:cBhvr>
                                      <p:to>
                                        <p:strVal val="visible"/>
                                      </p:to>
                                    </p:set>
                                    <p:animEffect transition="in" filter="wipe(down)">
                                      <p:cBhvr>
                                        <p:cTn id="199" dur="500"/>
                                        <p:tgtEl>
                                          <p:spTgt spid="126022"/>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grpId="0" nodeType="clickEffect">
                                  <p:stCondLst>
                                    <p:cond delay="0"/>
                                  </p:stCondLst>
                                  <p:childTnLst>
                                    <p:set>
                                      <p:cBhvr>
                                        <p:cTn id="203" dur="1" fill="hold">
                                          <p:stCondLst>
                                            <p:cond delay="0"/>
                                          </p:stCondLst>
                                        </p:cTn>
                                        <p:tgtEl>
                                          <p:spTgt spid="126027"/>
                                        </p:tgtEl>
                                        <p:attrNameLst>
                                          <p:attrName>style.visibility</p:attrName>
                                        </p:attrNameLst>
                                      </p:cBhvr>
                                      <p:to>
                                        <p:strVal val="visible"/>
                                      </p:to>
                                    </p:set>
                                    <p:animEffect transition="in" filter="wipe(left)">
                                      <p:cBhvr>
                                        <p:cTn id="204" dur="500"/>
                                        <p:tgtEl>
                                          <p:spTgt spid="126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utoUpdateAnimBg="0"/>
      <p:bldP spid="125955" grpId="0" autoUpdateAnimBg="0"/>
      <p:bldP spid="125956" grpId="0" autoUpdateAnimBg="0"/>
      <p:bldP spid="125957" grpId="0" autoUpdateAnimBg="0"/>
      <p:bldP spid="125976" grpId="0" autoUpdateAnimBg="0"/>
      <p:bldP spid="125977" grpId="0" autoUpdateAnimBg="0"/>
      <p:bldP spid="125981" grpId="0" animBg="1"/>
      <p:bldP spid="125982" grpId="0" autoUpdateAnimBg="0"/>
      <p:bldP spid="125983" grpId="0" autoUpdateAnimBg="0"/>
      <p:bldP spid="125984" grpId="0" autoUpdateAnimBg="0"/>
      <p:bldP spid="125985" grpId="0" autoUpdateAnimBg="0"/>
      <p:bldP spid="125986" grpId="0" autoUpdateAnimBg="0"/>
      <p:bldP spid="125993" grpId="0" autoUpdateAnimBg="0"/>
      <p:bldP spid="125994" grpId="0" autoUpdateAnimBg="0"/>
      <p:bldP spid="125998" grpId="0" autoUpdateAnimBg="0"/>
      <p:bldP spid="126002" grpId="0" autoUpdateAnimBg="0"/>
      <p:bldP spid="126003" grpId="0" animBg="1"/>
      <p:bldP spid="126004" grpId="0" autoUpdateAnimBg="0"/>
      <p:bldP spid="126005" grpId="0" animBg="1"/>
      <p:bldP spid="126006" grpId="0" autoUpdateAnimBg="0"/>
      <p:bldP spid="126007" grpId="0" animBg="1"/>
      <p:bldP spid="126020" grpId="0" autoUpdateAnimBg="0"/>
      <p:bldP spid="126021" grpId="0" autoUpdateAnimBg="0"/>
      <p:bldP spid="126022" grpId="0" animBg="1"/>
      <p:bldP spid="126026" grpId="0" animBg="1" autoUpdateAnimBg="0"/>
      <p:bldP spid="126027" grpId="0" animBg="1" autoUpdateAnimBg="0"/>
      <p:bldP spid="77" grpId="0" animBg="1"/>
      <p:bldP spid="78" grpId="0" animBg="1"/>
      <p:bldP spid="79" grpId="0" animBg="1"/>
      <p:bldP spid="80" grpId="0" animBg="1"/>
      <p:bldP spid="8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D6DA02-7097-4662-8C60-31D8F367720F}"/>
              </a:ext>
            </a:extLst>
          </p:cNvPr>
          <p:cNvSpPr>
            <a:spLocks noGrp="1"/>
          </p:cNvSpPr>
          <p:nvPr>
            <p:ph type="title"/>
          </p:nvPr>
        </p:nvSpPr>
        <p:spPr>
          <a:xfrm>
            <a:off x="722313" y="3212976"/>
            <a:ext cx="7772400" cy="1362075"/>
          </a:xfrm>
        </p:spPr>
        <p:txBody>
          <a:bodyPr/>
          <a:lstStyle/>
          <a:p>
            <a:pPr algn="ctr">
              <a:spcBef>
                <a:spcPts val="600"/>
              </a:spcBef>
            </a:pPr>
            <a:r>
              <a:rPr lang="zh-CN" altLang="en-US" sz="4400" b="0" dirty="0">
                <a:latin typeface="Arial" panose="020B0604020202020204" pitchFamily="34" charset="0"/>
                <a:cs typeface="Arial" panose="020B0604020202020204" pitchFamily="34" charset="0"/>
              </a:rPr>
              <a:t>氧化磷酸化与</a:t>
            </a:r>
            <a:r>
              <a:rPr lang="en-US" altLang="zh-CN" sz="4400" b="0" dirty="0">
                <a:latin typeface="Arial" panose="020B0604020202020204" pitchFamily="34" charset="0"/>
                <a:cs typeface="Arial" panose="020B0604020202020204" pitchFamily="34" charset="0"/>
              </a:rPr>
              <a:t>ATP</a:t>
            </a:r>
            <a:r>
              <a:rPr lang="zh-CN" altLang="en-US" sz="4400" b="0" dirty="0">
                <a:latin typeface="Arial" panose="020B0604020202020204" pitchFamily="34" charset="0"/>
                <a:cs typeface="Arial" panose="020B0604020202020204" pitchFamily="34" charset="0"/>
              </a:rPr>
              <a:t>生成</a:t>
            </a:r>
            <a:br>
              <a:rPr lang="en-US" altLang="zh-CN" b="0" dirty="0">
                <a:latin typeface="Arial" panose="020B0604020202020204" pitchFamily="34" charset="0"/>
                <a:cs typeface="Arial" panose="020B0604020202020204" pitchFamily="34" charset="0"/>
              </a:rPr>
            </a:br>
            <a:r>
              <a:rPr lang="en-US" altLang="zh-CN" b="0" dirty="0">
                <a:latin typeface="Arial" panose="020B0604020202020204" pitchFamily="34" charset="0"/>
                <a:cs typeface="Arial" panose="020B0604020202020204" pitchFamily="34" charset="0"/>
              </a:rPr>
              <a:t>o</a:t>
            </a:r>
            <a:r>
              <a:rPr lang="en-US" altLang="zh-CN" b="0" cap="none" dirty="0">
                <a:solidFill>
                  <a:srgbClr val="333399"/>
                </a:solidFill>
                <a:latin typeface="Arial" panose="020B0604020202020204" pitchFamily="34" charset="0"/>
                <a:cs typeface="Arial" panose="020B0604020202020204" pitchFamily="34" charset="0"/>
              </a:rPr>
              <a:t>xidative phosphorylation and production of ATP</a:t>
            </a:r>
            <a:endParaRPr lang="zh-CN" altLang="en-US" b="0" dirty="0">
              <a:latin typeface="Arial" panose="020B0604020202020204" pitchFamily="34" charset="0"/>
              <a:cs typeface="Arial" panose="020B0604020202020204" pitchFamily="34" charset="0"/>
            </a:endParaRPr>
          </a:p>
        </p:txBody>
      </p:sp>
      <p:sp>
        <p:nvSpPr>
          <p:cNvPr id="3" name="文本占位符 2">
            <a:extLst>
              <a:ext uri="{FF2B5EF4-FFF2-40B4-BE49-F238E27FC236}">
                <a16:creationId xmlns:a16="http://schemas.microsoft.com/office/drawing/2014/main" id="{8D413855-6212-44B3-99B4-0CD0571E7016}"/>
              </a:ext>
            </a:extLst>
          </p:cNvPr>
          <p:cNvSpPr>
            <a:spLocks noGrp="1"/>
          </p:cNvSpPr>
          <p:nvPr>
            <p:ph type="body" idx="1"/>
          </p:nvPr>
        </p:nvSpPr>
        <p:spPr>
          <a:xfrm>
            <a:off x="722313" y="1124744"/>
            <a:ext cx="7772400" cy="1500187"/>
          </a:xfrm>
        </p:spPr>
        <p:txBody>
          <a:bodyPr/>
          <a:lstStyle/>
          <a:p>
            <a:pPr algn="ctr"/>
            <a:r>
              <a:rPr lang="zh-CN" altLang="en-US" sz="4400" dirty="0">
                <a:solidFill>
                  <a:schemeClr val="tx2"/>
                </a:solidFill>
              </a:rPr>
              <a:t>第二节</a:t>
            </a:r>
          </a:p>
        </p:txBody>
      </p:sp>
      <p:sp>
        <p:nvSpPr>
          <p:cNvPr id="4" name="灯片编号占位符 3">
            <a:extLst>
              <a:ext uri="{FF2B5EF4-FFF2-40B4-BE49-F238E27FC236}">
                <a16:creationId xmlns:a16="http://schemas.microsoft.com/office/drawing/2014/main" id="{A194CF66-E242-4067-A3AE-7CF8E0B42D96}"/>
              </a:ext>
            </a:extLst>
          </p:cNvPr>
          <p:cNvSpPr>
            <a:spLocks noGrp="1"/>
          </p:cNvSpPr>
          <p:nvPr>
            <p:ph type="sldNum" sz="quarter" idx="12"/>
          </p:nvPr>
        </p:nvSpPr>
        <p:spPr/>
        <p:txBody>
          <a:bodyPr/>
          <a:lstStyle/>
          <a:p>
            <a:pPr>
              <a:defRPr/>
            </a:pPr>
            <a:fld id="{CC9DF0EA-D63B-4817-952B-9FC41E213C00}" type="slidenum">
              <a:rPr lang="en-US" altLang="zh-CN" smtClean="0"/>
              <a:pPr>
                <a:defRPr/>
              </a:pPr>
              <a:t>37</a:t>
            </a:fld>
            <a:endParaRPr lang="en-US" altLang="zh-CN"/>
          </a:p>
        </p:txBody>
      </p:sp>
    </p:spTree>
    <p:extLst>
      <p:ext uri="{BB962C8B-B14F-4D97-AF65-F5344CB8AC3E}">
        <p14:creationId xmlns:p14="http://schemas.microsoft.com/office/powerpoint/2010/main" val="2019416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55576" y="630238"/>
            <a:ext cx="7793038" cy="1143000"/>
          </a:xfrm>
        </p:spPr>
        <p:txBody>
          <a:bodyPr/>
          <a:lstStyle/>
          <a:p>
            <a:pPr>
              <a:buClr>
                <a:schemeClr val="hlink"/>
              </a:buClr>
            </a:pPr>
            <a:r>
              <a:rPr lang="en-US" altLang="zh-CN" dirty="0">
                <a:solidFill>
                  <a:schemeClr val="tx1"/>
                </a:solidFill>
                <a:latin typeface="Arial" charset="0"/>
                <a:ea typeface="黑体" pitchFamily="2" charset="-122"/>
                <a:cs typeface="Arial" charset="0"/>
              </a:rPr>
              <a:t>ATP</a:t>
            </a:r>
            <a:r>
              <a:rPr lang="zh-CN" altLang="en-US" dirty="0">
                <a:solidFill>
                  <a:schemeClr val="tx1"/>
                </a:solidFill>
                <a:latin typeface="Arial" charset="0"/>
                <a:ea typeface="黑体" pitchFamily="2" charset="-122"/>
                <a:cs typeface="Arial" charset="0"/>
              </a:rPr>
              <a:t>的生成方式</a:t>
            </a:r>
          </a:p>
        </p:txBody>
      </p:sp>
      <p:sp>
        <p:nvSpPr>
          <p:cNvPr id="218115" name="Text Box 3"/>
          <p:cNvSpPr txBox="1">
            <a:spLocks noChangeArrowheads="1"/>
          </p:cNvSpPr>
          <p:nvPr/>
        </p:nvSpPr>
        <p:spPr bwMode="auto">
          <a:xfrm>
            <a:off x="2346325" y="2132856"/>
            <a:ext cx="5105400" cy="1322388"/>
          </a:xfrm>
          <a:prstGeom prst="rect">
            <a:avLst/>
          </a:prstGeom>
          <a:noFill/>
          <a:ln w="9525">
            <a:noFill/>
            <a:miter lim="800000"/>
            <a:headEnd/>
            <a:tailEnd/>
          </a:ln>
        </p:spPr>
        <p:txBody>
          <a:bodyPr>
            <a:spAutoFit/>
          </a:bodyPr>
          <a:lstStyle/>
          <a:p>
            <a:pPr>
              <a:spcBef>
                <a:spcPct val="50000"/>
              </a:spcBef>
            </a:pPr>
            <a:r>
              <a:rPr lang="zh-CN" altLang="en-US" sz="3200" dirty="0">
                <a:latin typeface="Times New Roman" pitchFamily="18" charset="0"/>
                <a:ea typeface="黑体" pitchFamily="2" charset="-122"/>
                <a:cs typeface="Times New Roman" pitchFamily="18" charset="0"/>
              </a:rPr>
              <a:t>氧化磷酸化</a:t>
            </a:r>
            <a:r>
              <a:rPr lang="en-US" altLang="zh-CN" sz="3200" dirty="0">
                <a:latin typeface="Times New Roman" pitchFamily="18" charset="0"/>
                <a:ea typeface="黑体" pitchFamily="2" charset="-122"/>
                <a:cs typeface="Times New Roman" pitchFamily="18" charset="0"/>
              </a:rPr>
              <a:t>——</a:t>
            </a:r>
            <a:r>
              <a:rPr lang="zh-CN" altLang="en-US" sz="3200" dirty="0">
                <a:latin typeface="Times New Roman" pitchFamily="18" charset="0"/>
                <a:ea typeface="黑体" pitchFamily="2" charset="-122"/>
                <a:cs typeface="Times New Roman" pitchFamily="18" charset="0"/>
              </a:rPr>
              <a:t>主要方式</a:t>
            </a:r>
            <a:endParaRPr lang="en-US" altLang="zh-CN" sz="3200" dirty="0">
              <a:latin typeface="Times New Roman" pitchFamily="18" charset="0"/>
              <a:ea typeface="黑体" pitchFamily="2" charset="-122"/>
              <a:cs typeface="Times New Roman" pitchFamily="18" charset="0"/>
            </a:endParaRPr>
          </a:p>
          <a:p>
            <a:pPr>
              <a:spcBef>
                <a:spcPct val="50000"/>
              </a:spcBef>
            </a:pPr>
            <a:r>
              <a:rPr lang="zh-CN" altLang="en-US" sz="3200" dirty="0">
                <a:latin typeface="Times New Roman" pitchFamily="18" charset="0"/>
                <a:ea typeface="黑体" pitchFamily="2" charset="-122"/>
                <a:cs typeface="Times New Roman" pitchFamily="18" charset="0"/>
              </a:rPr>
              <a:t>底物水平磷酸化（</a:t>
            </a:r>
            <a:r>
              <a:rPr lang="en-US" altLang="zh-CN" sz="3200" dirty="0">
                <a:latin typeface="Times New Roman" pitchFamily="18" charset="0"/>
                <a:ea typeface="黑体" pitchFamily="2" charset="-122"/>
                <a:cs typeface="Times New Roman" pitchFamily="18" charset="0"/>
              </a:rPr>
              <a:t>3</a:t>
            </a:r>
            <a:r>
              <a:rPr lang="zh-CN" altLang="en-US" sz="3200" dirty="0">
                <a:latin typeface="Times New Roman" pitchFamily="18" charset="0"/>
                <a:ea typeface="黑体" pitchFamily="2" charset="-122"/>
                <a:cs typeface="Times New Roman" pitchFamily="18" charset="0"/>
              </a:rPr>
              <a:t>个反应）</a:t>
            </a:r>
          </a:p>
        </p:txBody>
      </p:sp>
      <p:sp>
        <p:nvSpPr>
          <p:cNvPr id="6" name="左大括号 5"/>
          <p:cNvSpPr>
            <a:spLocks/>
          </p:cNvSpPr>
          <p:nvPr/>
        </p:nvSpPr>
        <p:spPr bwMode="auto">
          <a:xfrm>
            <a:off x="2130425" y="2275731"/>
            <a:ext cx="215900" cy="1081088"/>
          </a:xfrm>
          <a:prstGeom prst="leftBrace">
            <a:avLst>
              <a:gd name="adj1" fmla="val 49100"/>
              <a:gd name="adj2" fmla="val 50000"/>
            </a:avLst>
          </a:prstGeom>
          <a:noFill/>
          <a:ln w="38100" algn="ctr">
            <a:solidFill>
              <a:schemeClr val="tx1"/>
            </a:solidFill>
            <a:miter lim="800000"/>
            <a:headEnd/>
            <a:tailEnd/>
          </a:ln>
        </p:spPr>
        <p:txBody>
          <a:bodyPr wrap="none"/>
          <a:lstStyle/>
          <a:p>
            <a:endParaRPr lang="zh-CN" altLang="en-US"/>
          </a:p>
        </p:txBody>
      </p:sp>
      <p:grpSp>
        <p:nvGrpSpPr>
          <p:cNvPr id="2" name="Group 13"/>
          <p:cNvGrpSpPr>
            <a:grpSpLocks/>
          </p:cNvGrpSpPr>
          <p:nvPr/>
        </p:nvGrpSpPr>
        <p:grpSpPr bwMode="auto">
          <a:xfrm>
            <a:off x="2195513" y="3933056"/>
            <a:ext cx="5689600" cy="1538288"/>
            <a:chOff x="521" y="2795"/>
            <a:chExt cx="3584" cy="969"/>
          </a:xfrm>
        </p:grpSpPr>
        <p:sp>
          <p:nvSpPr>
            <p:cNvPr id="87046" name="Rectangle 14"/>
            <p:cNvSpPr>
              <a:spLocks noChangeArrowheads="1"/>
            </p:cNvSpPr>
            <p:nvPr/>
          </p:nvSpPr>
          <p:spPr bwMode="auto">
            <a:xfrm>
              <a:off x="521" y="2795"/>
              <a:ext cx="3584" cy="969"/>
            </a:xfrm>
            <a:prstGeom prst="rect">
              <a:avLst/>
            </a:prstGeom>
            <a:noFill/>
            <a:ln w="9525">
              <a:noFill/>
              <a:miter lim="800000"/>
              <a:headEnd/>
              <a:tailEnd/>
            </a:ln>
          </p:spPr>
          <p:txBody>
            <a:bodyPr>
              <a:spAutoFit/>
            </a:bodyPr>
            <a:lstStyle/>
            <a:p>
              <a:r>
                <a:rPr lang="zh-CN" altLang="en-US" sz="3200" dirty="0">
                  <a:solidFill>
                    <a:srgbClr val="660066"/>
                  </a:solidFill>
                  <a:latin typeface="黑体" pitchFamily="2" charset="-122"/>
                  <a:ea typeface="黑体" pitchFamily="2" charset="-122"/>
                </a:rPr>
                <a:t>能量极端缺乏时：</a:t>
              </a:r>
              <a:endParaRPr lang="en-US" altLang="zh-CN" sz="3200" dirty="0">
                <a:solidFill>
                  <a:srgbClr val="660066"/>
                </a:solidFill>
                <a:latin typeface="黑体" pitchFamily="2" charset="-122"/>
                <a:ea typeface="黑体" pitchFamily="2" charset="-122"/>
              </a:endParaRPr>
            </a:p>
            <a:p>
              <a:pPr algn="ctr">
                <a:spcBef>
                  <a:spcPts val="1200"/>
                </a:spcBef>
              </a:pPr>
              <a:r>
                <a:rPr lang="zh-CN" altLang="en-US" dirty="0">
                  <a:solidFill>
                    <a:srgbClr val="660066"/>
                  </a:solidFill>
                  <a:latin typeface="黑体" pitchFamily="2" charset="-122"/>
                  <a:ea typeface="黑体" pitchFamily="2" charset="-122"/>
                </a:rPr>
                <a:t>腺苷酸激酶</a:t>
              </a:r>
              <a:r>
                <a:rPr lang="zh-CN" altLang="en-US" sz="2000" dirty="0">
                  <a:latin typeface="黑体" pitchFamily="2" charset="-122"/>
                  <a:ea typeface="黑体" pitchFamily="2" charset="-122"/>
                </a:rPr>
                <a:t> </a:t>
              </a:r>
            </a:p>
            <a:p>
              <a:pPr algn="ctr"/>
              <a:r>
                <a:rPr lang="zh-CN" altLang="en-US" sz="2800" dirty="0">
                  <a:latin typeface="Times New Roman" pitchFamily="18" charset="0"/>
                </a:rPr>
                <a:t> </a:t>
              </a:r>
              <a:r>
                <a:rPr lang="en-US" altLang="zh-CN" sz="2800" dirty="0">
                  <a:latin typeface="Times New Roman" pitchFamily="18" charset="0"/>
                </a:rPr>
                <a:t>ADP + ADP                    ATP + AMP</a:t>
              </a:r>
            </a:p>
          </p:txBody>
        </p:sp>
        <p:grpSp>
          <p:nvGrpSpPr>
            <p:cNvPr id="3" name="Group 15"/>
            <p:cNvGrpSpPr>
              <a:grpSpLocks/>
            </p:cNvGrpSpPr>
            <p:nvPr/>
          </p:nvGrpSpPr>
          <p:grpSpPr bwMode="auto">
            <a:xfrm>
              <a:off x="1882" y="3566"/>
              <a:ext cx="930" cy="46"/>
              <a:chOff x="4105" y="1298"/>
              <a:chExt cx="930" cy="46"/>
            </a:xfrm>
          </p:grpSpPr>
          <p:sp>
            <p:nvSpPr>
              <p:cNvPr id="87048" name="Line 16"/>
              <p:cNvSpPr>
                <a:spLocks noChangeShapeType="1"/>
              </p:cNvSpPr>
              <p:nvPr/>
            </p:nvSpPr>
            <p:spPr bwMode="auto">
              <a:xfrm>
                <a:off x="4105" y="1298"/>
                <a:ext cx="930" cy="0"/>
              </a:xfrm>
              <a:prstGeom prst="line">
                <a:avLst/>
              </a:prstGeom>
              <a:noFill/>
              <a:ln w="19050">
                <a:solidFill>
                  <a:schemeClr val="tx1"/>
                </a:solidFill>
                <a:round/>
                <a:headEnd/>
                <a:tailEnd type="triangle" w="med" len="med"/>
              </a:ln>
            </p:spPr>
            <p:txBody>
              <a:bodyPr wrap="none" anchor="ctr"/>
              <a:lstStyle/>
              <a:p>
                <a:endParaRPr lang="zh-CN" altLang="en-US"/>
              </a:p>
            </p:txBody>
          </p:sp>
          <p:sp>
            <p:nvSpPr>
              <p:cNvPr id="87049" name="Line 17"/>
              <p:cNvSpPr>
                <a:spLocks noChangeShapeType="1"/>
              </p:cNvSpPr>
              <p:nvPr/>
            </p:nvSpPr>
            <p:spPr bwMode="auto">
              <a:xfrm flipH="1">
                <a:off x="4105" y="1344"/>
                <a:ext cx="930" cy="0"/>
              </a:xfrm>
              <a:prstGeom prst="line">
                <a:avLst/>
              </a:prstGeom>
              <a:noFill/>
              <a:ln w="19050">
                <a:solidFill>
                  <a:schemeClr val="tx1"/>
                </a:solidFill>
                <a:round/>
                <a:headEnd/>
                <a:tailEnd type="triangle" w="med" len="med"/>
              </a:ln>
            </p:spPr>
            <p:txBody>
              <a:bodyPr wrap="none" anchor="ctr"/>
              <a:lstStyle/>
              <a:p>
                <a:endParaRPr lang="zh-CN" altLang="en-US"/>
              </a:p>
            </p:txBody>
          </p:sp>
        </p:grpSp>
      </p:grpSp>
      <p:sp>
        <p:nvSpPr>
          <p:cNvPr id="10" name="灯片编号占位符 9"/>
          <p:cNvSpPr>
            <a:spLocks noGrp="1"/>
          </p:cNvSpPr>
          <p:nvPr>
            <p:ph type="sldNum" sz="quarter" idx="12"/>
          </p:nvPr>
        </p:nvSpPr>
        <p:spPr/>
        <p:txBody>
          <a:bodyPr/>
          <a:lstStyle/>
          <a:p>
            <a:pPr>
              <a:defRPr/>
            </a:pPr>
            <a:fld id="{45CA34A5-7DC7-4D9F-A73B-ED473093E328}" type="slidenum">
              <a:rPr lang="en-US" altLang="zh-CN" smtClean="0"/>
              <a:pPr>
                <a:defRPr/>
              </a:pPr>
              <a:t>38</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8115"/>
                                        </p:tgtEl>
                                        <p:attrNameLst>
                                          <p:attrName>style.visibility</p:attrName>
                                        </p:attrNameLst>
                                      </p:cBhvr>
                                      <p:to>
                                        <p:strVal val="visible"/>
                                      </p:to>
                                    </p:set>
                                    <p:animEffect transition="in" filter="wipe(up)">
                                      <p:cBhvr>
                                        <p:cTn id="12" dur="2000"/>
                                        <p:tgtEl>
                                          <p:spTgt spid="2181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Right)">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autoUpdateAnimBg="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524000" y="1049338"/>
            <a:ext cx="5029200" cy="579437"/>
          </a:xfrm>
          <a:prstGeom prst="rect">
            <a:avLst/>
          </a:prstGeom>
          <a:noFill/>
          <a:ln w="9525">
            <a:noFill/>
            <a:miter lim="800000"/>
            <a:headEnd/>
            <a:tailEnd/>
          </a:ln>
        </p:spPr>
        <p:txBody>
          <a:bodyPr>
            <a:spAutoFit/>
          </a:bodyPr>
          <a:lstStyle/>
          <a:p>
            <a:pPr>
              <a:spcBef>
                <a:spcPct val="50000"/>
              </a:spcBef>
            </a:pPr>
            <a:r>
              <a:rPr lang="zh-CN" altLang="en-US" sz="3200">
                <a:latin typeface="黑体" pitchFamily="2" charset="-122"/>
                <a:ea typeface="黑体" pitchFamily="2" charset="-122"/>
              </a:rPr>
              <a:t>三个底物水平磷酸化反应</a:t>
            </a:r>
          </a:p>
        </p:txBody>
      </p:sp>
      <p:grpSp>
        <p:nvGrpSpPr>
          <p:cNvPr id="2" name="Group 3"/>
          <p:cNvGrpSpPr>
            <a:grpSpLocks/>
          </p:cNvGrpSpPr>
          <p:nvPr/>
        </p:nvGrpSpPr>
        <p:grpSpPr bwMode="auto">
          <a:xfrm>
            <a:off x="815975" y="1905000"/>
            <a:ext cx="7859713" cy="1508125"/>
            <a:chOff x="514" y="1200"/>
            <a:chExt cx="4951" cy="950"/>
          </a:xfrm>
        </p:grpSpPr>
        <p:sp>
          <p:nvSpPr>
            <p:cNvPr id="88088" name="Rectangle 4"/>
            <p:cNvSpPr>
              <a:spLocks noChangeArrowheads="1"/>
            </p:cNvSpPr>
            <p:nvPr/>
          </p:nvSpPr>
          <p:spPr bwMode="auto">
            <a:xfrm>
              <a:off x="514" y="1526"/>
              <a:ext cx="2230" cy="327"/>
            </a:xfrm>
            <a:prstGeom prst="rect">
              <a:avLst/>
            </a:prstGeom>
            <a:noFill/>
            <a:ln w="9525">
              <a:noFill/>
              <a:miter lim="800000"/>
              <a:headEnd/>
              <a:tailEnd/>
            </a:ln>
          </p:spPr>
          <p:txBody>
            <a:bodyPr>
              <a:spAutoFit/>
            </a:bodyPr>
            <a:lstStyle/>
            <a:p>
              <a:r>
                <a:rPr lang="en-US" altLang="zh-CN" sz="2800">
                  <a:latin typeface="Times New Roman" pitchFamily="18" charset="0"/>
                  <a:ea typeface="黑体" pitchFamily="2" charset="-122"/>
                  <a:cs typeface="Times New Roman" pitchFamily="18" charset="0"/>
                </a:rPr>
                <a:t>1</a:t>
              </a:r>
              <a:r>
                <a:rPr lang="zh-CN" altLang="en-US" sz="2800">
                  <a:latin typeface="Times New Roman" pitchFamily="18" charset="0"/>
                  <a:ea typeface="黑体" pitchFamily="2" charset="-122"/>
                  <a:cs typeface="Times New Roman" pitchFamily="18" charset="0"/>
                </a:rPr>
                <a:t>，</a:t>
              </a:r>
              <a:r>
                <a:rPr lang="en-US" altLang="zh-CN" sz="2800">
                  <a:latin typeface="Times New Roman" pitchFamily="18" charset="0"/>
                  <a:ea typeface="黑体" pitchFamily="2" charset="-122"/>
                  <a:cs typeface="Times New Roman" pitchFamily="18" charset="0"/>
                </a:rPr>
                <a:t>3-</a:t>
              </a:r>
              <a:r>
                <a:rPr lang="zh-CN" altLang="en-US" sz="2800">
                  <a:latin typeface="Times New Roman" pitchFamily="18" charset="0"/>
                  <a:ea typeface="黑体" pitchFamily="2" charset="-122"/>
                  <a:cs typeface="Times New Roman" pitchFamily="18" charset="0"/>
                </a:rPr>
                <a:t>二磷酸甘油酸</a:t>
              </a:r>
            </a:p>
          </p:txBody>
        </p:sp>
        <p:sp>
          <p:nvSpPr>
            <p:cNvPr id="88089" name="Rectangle 5"/>
            <p:cNvSpPr>
              <a:spLocks noChangeArrowheads="1"/>
            </p:cNvSpPr>
            <p:nvPr/>
          </p:nvSpPr>
          <p:spPr bwMode="auto">
            <a:xfrm>
              <a:off x="3984" y="1526"/>
              <a:ext cx="1481" cy="330"/>
            </a:xfrm>
            <a:prstGeom prst="rect">
              <a:avLst/>
            </a:prstGeom>
            <a:noFill/>
            <a:ln w="9525">
              <a:noFill/>
              <a:miter lim="800000"/>
              <a:headEnd/>
              <a:tailEnd/>
            </a:ln>
          </p:spPr>
          <p:txBody>
            <a:bodyPr wrap="none">
              <a:spAutoFit/>
            </a:bodyPr>
            <a:lstStyle/>
            <a:p>
              <a:r>
                <a:rPr lang="en-US" altLang="zh-CN" sz="2800">
                  <a:latin typeface="Times New Roman" pitchFamily="18" charset="0"/>
                  <a:ea typeface="黑体" pitchFamily="2" charset="-122"/>
                  <a:cs typeface="Times New Roman" pitchFamily="18" charset="0"/>
                </a:rPr>
                <a:t>3-</a:t>
              </a:r>
              <a:r>
                <a:rPr lang="zh-CN" altLang="en-US" sz="2800">
                  <a:latin typeface="Times New Roman" pitchFamily="18" charset="0"/>
                  <a:ea typeface="黑体" pitchFamily="2" charset="-122"/>
                  <a:cs typeface="Times New Roman" pitchFamily="18" charset="0"/>
                </a:rPr>
                <a:t>磷酸甘油酸</a:t>
              </a:r>
            </a:p>
          </p:txBody>
        </p:sp>
        <p:sp>
          <p:nvSpPr>
            <p:cNvPr id="88090" name="Rectangle 6"/>
            <p:cNvSpPr>
              <a:spLocks noChangeArrowheads="1"/>
            </p:cNvSpPr>
            <p:nvPr/>
          </p:nvSpPr>
          <p:spPr bwMode="auto">
            <a:xfrm>
              <a:off x="2640" y="1200"/>
              <a:ext cx="1104" cy="523"/>
            </a:xfrm>
            <a:prstGeom prst="rect">
              <a:avLst/>
            </a:prstGeom>
            <a:noFill/>
            <a:ln w="9525">
              <a:noFill/>
              <a:miter lim="800000"/>
              <a:headEnd/>
              <a:tailEnd/>
            </a:ln>
          </p:spPr>
          <p:txBody>
            <a:bodyPr>
              <a:spAutoFit/>
            </a:bodyPr>
            <a:lstStyle/>
            <a:p>
              <a:pPr algn="ctr"/>
              <a:r>
                <a:rPr lang="zh-CN" altLang="en-US">
                  <a:solidFill>
                    <a:schemeClr val="tx2"/>
                  </a:solidFill>
                  <a:latin typeface="Times New Roman" pitchFamily="18" charset="0"/>
                  <a:ea typeface="黑体" pitchFamily="2" charset="-122"/>
                  <a:cs typeface="Times New Roman" pitchFamily="18" charset="0"/>
                </a:rPr>
                <a:t>磷酸甘油酸激酶</a:t>
              </a:r>
            </a:p>
          </p:txBody>
        </p:sp>
        <p:grpSp>
          <p:nvGrpSpPr>
            <p:cNvPr id="3" name="Group 7"/>
            <p:cNvGrpSpPr>
              <a:grpSpLocks/>
            </p:cNvGrpSpPr>
            <p:nvPr/>
          </p:nvGrpSpPr>
          <p:grpSpPr bwMode="auto">
            <a:xfrm>
              <a:off x="2448" y="1709"/>
              <a:ext cx="1680" cy="441"/>
              <a:chOff x="2448" y="1863"/>
              <a:chExt cx="1680" cy="441"/>
            </a:xfrm>
          </p:grpSpPr>
          <p:sp>
            <p:nvSpPr>
              <p:cNvPr id="88092" name="Line 8"/>
              <p:cNvSpPr>
                <a:spLocks noChangeShapeType="1"/>
              </p:cNvSpPr>
              <p:nvPr/>
            </p:nvSpPr>
            <p:spPr bwMode="auto">
              <a:xfrm>
                <a:off x="2523" y="1863"/>
                <a:ext cx="1488" cy="0"/>
              </a:xfrm>
              <a:prstGeom prst="line">
                <a:avLst/>
              </a:prstGeom>
              <a:noFill/>
              <a:ln w="28575">
                <a:solidFill>
                  <a:schemeClr val="tx1"/>
                </a:solidFill>
                <a:miter lim="800000"/>
                <a:headEnd/>
                <a:tailEnd type="triangle" w="med" len="med"/>
              </a:ln>
            </p:spPr>
            <p:txBody>
              <a:bodyPr wrap="none"/>
              <a:lstStyle/>
              <a:p>
                <a:endParaRPr lang="zh-CN" altLang="en-US"/>
              </a:p>
            </p:txBody>
          </p:sp>
          <p:sp>
            <p:nvSpPr>
              <p:cNvPr id="88093" name="Text Box 9"/>
              <p:cNvSpPr txBox="1">
                <a:spLocks noChangeArrowheads="1"/>
              </p:cNvSpPr>
              <p:nvPr/>
            </p:nvSpPr>
            <p:spPr bwMode="auto">
              <a:xfrm>
                <a:off x="2448" y="2016"/>
                <a:ext cx="672" cy="288"/>
              </a:xfrm>
              <a:prstGeom prst="rect">
                <a:avLst/>
              </a:prstGeom>
              <a:noFill/>
              <a:ln w="9525">
                <a:noFill/>
                <a:miter lim="800000"/>
                <a:headEnd/>
                <a:tailEnd/>
              </a:ln>
            </p:spPr>
            <p:txBody>
              <a:bodyPr>
                <a:spAutoFit/>
              </a:bodyPr>
              <a:lstStyle/>
              <a:p>
                <a:pPr>
                  <a:spcBef>
                    <a:spcPct val="50000"/>
                  </a:spcBef>
                </a:pPr>
                <a:r>
                  <a:rPr lang="en-US" altLang="zh-CN">
                    <a:latin typeface="Times New Roman" pitchFamily="18" charset="0"/>
                    <a:ea typeface="黑体" pitchFamily="2" charset="-122"/>
                    <a:cs typeface="Times New Roman" pitchFamily="18" charset="0"/>
                  </a:rPr>
                  <a:t>ADP</a:t>
                </a:r>
              </a:p>
            </p:txBody>
          </p:sp>
          <p:sp>
            <p:nvSpPr>
              <p:cNvPr id="88094" name="Line 10"/>
              <p:cNvSpPr>
                <a:spLocks noChangeShapeType="1"/>
              </p:cNvSpPr>
              <p:nvPr/>
            </p:nvSpPr>
            <p:spPr bwMode="auto">
              <a:xfrm flipV="1">
                <a:off x="2736" y="1872"/>
                <a:ext cx="192" cy="192"/>
              </a:xfrm>
              <a:prstGeom prst="line">
                <a:avLst/>
              </a:prstGeom>
              <a:noFill/>
              <a:ln w="28575">
                <a:solidFill>
                  <a:schemeClr val="tx1"/>
                </a:solidFill>
                <a:miter lim="800000"/>
                <a:headEnd/>
                <a:tailEnd type="triangle" w="med" len="med"/>
              </a:ln>
            </p:spPr>
            <p:txBody>
              <a:bodyPr wrap="none"/>
              <a:lstStyle/>
              <a:p>
                <a:endParaRPr lang="zh-CN" altLang="en-US"/>
              </a:p>
            </p:txBody>
          </p:sp>
          <p:sp>
            <p:nvSpPr>
              <p:cNvPr id="88095" name="Text Box 11"/>
              <p:cNvSpPr txBox="1">
                <a:spLocks noChangeArrowheads="1"/>
              </p:cNvSpPr>
              <p:nvPr/>
            </p:nvSpPr>
            <p:spPr bwMode="auto">
              <a:xfrm>
                <a:off x="3456" y="2016"/>
                <a:ext cx="672" cy="288"/>
              </a:xfrm>
              <a:prstGeom prst="rect">
                <a:avLst/>
              </a:prstGeom>
              <a:noFill/>
              <a:ln w="9525">
                <a:noFill/>
                <a:miter lim="800000"/>
                <a:headEnd/>
                <a:tailEnd/>
              </a:ln>
            </p:spPr>
            <p:txBody>
              <a:bodyPr>
                <a:spAutoFit/>
              </a:bodyPr>
              <a:lstStyle/>
              <a:p>
                <a:pPr>
                  <a:spcBef>
                    <a:spcPct val="50000"/>
                  </a:spcBef>
                </a:pPr>
                <a:r>
                  <a:rPr lang="en-US" altLang="zh-CN">
                    <a:latin typeface="Times New Roman" pitchFamily="18" charset="0"/>
                    <a:ea typeface="黑体" pitchFamily="2" charset="-122"/>
                    <a:cs typeface="Times New Roman" pitchFamily="18" charset="0"/>
                  </a:rPr>
                  <a:t>ATP</a:t>
                </a:r>
              </a:p>
            </p:txBody>
          </p:sp>
          <p:sp>
            <p:nvSpPr>
              <p:cNvPr id="88096" name="Line 12"/>
              <p:cNvSpPr>
                <a:spLocks noChangeShapeType="1"/>
              </p:cNvSpPr>
              <p:nvPr/>
            </p:nvSpPr>
            <p:spPr bwMode="auto">
              <a:xfrm>
                <a:off x="3504" y="1872"/>
                <a:ext cx="192" cy="192"/>
              </a:xfrm>
              <a:prstGeom prst="line">
                <a:avLst/>
              </a:prstGeom>
              <a:noFill/>
              <a:ln w="28575">
                <a:solidFill>
                  <a:schemeClr val="tx1"/>
                </a:solidFill>
                <a:miter lim="800000"/>
                <a:headEnd/>
                <a:tailEnd type="triangle" w="med" len="med"/>
              </a:ln>
            </p:spPr>
            <p:txBody>
              <a:bodyPr wrap="none"/>
              <a:lstStyle/>
              <a:p>
                <a:endParaRPr lang="zh-CN" altLang="en-US"/>
              </a:p>
            </p:txBody>
          </p:sp>
        </p:grpSp>
      </p:grpSp>
      <p:grpSp>
        <p:nvGrpSpPr>
          <p:cNvPr id="4" name="Group 13"/>
          <p:cNvGrpSpPr>
            <a:grpSpLocks/>
          </p:cNvGrpSpPr>
          <p:nvPr/>
        </p:nvGrpSpPr>
        <p:grpSpPr bwMode="auto">
          <a:xfrm>
            <a:off x="836613" y="3492500"/>
            <a:ext cx="7062787" cy="1162050"/>
            <a:chOff x="527" y="2160"/>
            <a:chExt cx="4449" cy="732"/>
          </a:xfrm>
        </p:grpSpPr>
        <p:sp>
          <p:nvSpPr>
            <p:cNvPr id="88079" name="Rectangle 14"/>
            <p:cNvSpPr>
              <a:spLocks noChangeArrowheads="1"/>
            </p:cNvSpPr>
            <p:nvPr/>
          </p:nvSpPr>
          <p:spPr bwMode="auto">
            <a:xfrm>
              <a:off x="527" y="2273"/>
              <a:ext cx="2048" cy="330"/>
            </a:xfrm>
            <a:prstGeom prst="rect">
              <a:avLst/>
            </a:prstGeom>
            <a:noFill/>
            <a:ln w="9525">
              <a:noFill/>
              <a:miter lim="800000"/>
              <a:headEnd/>
              <a:tailEnd/>
            </a:ln>
          </p:spPr>
          <p:txBody>
            <a:bodyPr wrap="none">
              <a:spAutoFit/>
            </a:bodyPr>
            <a:lstStyle/>
            <a:p>
              <a:r>
                <a:rPr lang="en-US" altLang="zh-CN" sz="2800">
                  <a:latin typeface="Times New Roman" pitchFamily="18" charset="0"/>
                  <a:ea typeface="黑体" pitchFamily="2" charset="-122"/>
                  <a:cs typeface="Times New Roman" pitchFamily="18" charset="0"/>
                </a:rPr>
                <a:t> </a:t>
              </a:r>
              <a:r>
                <a:rPr lang="zh-CN" altLang="en-US" sz="2800">
                  <a:latin typeface="Times New Roman" pitchFamily="18" charset="0"/>
                  <a:ea typeface="黑体" pitchFamily="2" charset="-122"/>
                  <a:cs typeface="Times New Roman" pitchFamily="18" charset="0"/>
                </a:rPr>
                <a:t>磷酸烯醇式丙酮酸</a:t>
              </a:r>
            </a:p>
          </p:txBody>
        </p:sp>
        <p:sp>
          <p:nvSpPr>
            <p:cNvPr id="88080" name="Rectangle 15"/>
            <p:cNvSpPr>
              <a:spLocks noChangeArrowheads="1"/>
            </p:cNvSpPr>
            <p:nvPr/>
          </p:nvSpPr>
          <p:spPr bwMode="auto">
            <a:xfrm>
              <a:off x="4185" y="2259"/>
              <a:ext cx="791" cy="327"/>
            </a:xfrm>
            <a:prstGeom prst="rect">
              <a:avLst/>
            </a:prstGeom>
            <a:noFill/>
            <a:ln w="9525">
              <a:noFill/>
              <a:miter lim="800000"/>
              <a:headEnd/>
              <a:tailEnd/>
            </a:ln>
          </p:spPr>
          <p:txBody>
            <a:bodyPr wrap="none">
              <a:spAutoFit/>
            </a:bodyPr>
            <a:lstStyle/>
            <a:p>
              <a:r>
                <a:rPr lang="zh-CN" altLang="en-US" sz="2800">
                  <a:latin typeface="Times New Roman" pitchFamily="18" charset="0"/>
                  <a:ea typeface="黑体" pitchFamily="2" charset="-122"/>
                  <a:cs typeface="Times New Roman" pitchFamily="18" charset="0"/>
                </a:rPr>
                <a:t>丙酮酸</a:t>
              </a:r>
            </a:p>
          </p:txBody>
        </p:sp>
        <p:grpSp>
          <p:nvGrpSpPr>
            <p:cNvPr id="5" name="Group 16"/>
            <p:cNvGrpSpPr>
              <a:grpSpLocks/>
            </p:cNvGrpSpPr>
            <p:nvPr/>
          </p:nvGrpSpPr>
          <p:grpSpPr bwMode="auto">
            <a:xfrm>
              <a:off x="2448" y="2451"/>
              <a:ext cx="1680" cy="441"/>
              <a:chOff x="2448" y="1863"/>
              <a:chExt cx="1680" cy="441"/>
            </a:xfrm>
          </p:grpSpPr>
          <p:sp>
            <p:nvSpPr>
              <p:cNvPr id="88083" name="Line 17"/>
              <p:cNvSpPr>
                <a:spLocks noChangeShapeType="1"/>
              </p:cNvSpPr>
              <p:nvPr/>
            </p:nvSpPr>
            <p:spPr bwMode="auto">
              <a:xfrm>
                <a:off x="2523" y="1863"/>
                <a:ext cx="1488" cy="0"/>
              </a:xfrm>
              <a:prstGeom prst="line">
                <a:avLst/>
              </a:prstGeom>
              <a:noFill/>
              <a:ln w="28575">
                <a:solidFill>
                  <a:schemeClr val="tx1"/>
                </a:solidFill>
                <a:miter lim="800000"/>
                <a:headEnd/>
                <a:tailEnd type="triangle" w="med" len="med"/>
              </a:ln>
            </p:spPr>
            <p:txBody>
              <a:bodyPr wrap="none"/>
              <a:lstStyle/>
              <a:p>
                <a:endParaRPr lang="zh-CN" altLang="en-US"/>
              </a:p>
            </p:txBody>
          </p:sp>
          <p:sp>
            <p:nvSpPr>
              <p:cNvPr id="88084" name="Text Box 18"/>
              <p:cNvSpPr txBox="1">
                <a:spLocks noChangeArrowheads="1"/>
              </p:cNvSpPr>
              <p:nvPr/>
            </p:nvSpPr>
            <p:spPr bwMode="auto">
              <a:xfrm>
                <a:off x="2448" y="2016"/>
                <a:ext cx="672" cy="288"/>
              </a:xfrm>
              <a:prstGeom prst="rect">
                <a:avLst/>
              </a:prstGeom>
              <a:noFill/>
              <a:ln w="9525">
                <a:noFill/>
                <a:miter lim="800000"/>
                <a:headEnd/>
                <a:tailEnd/>
              </a:ln>
            </p:spPr>
            <p:txBody>
              <a:bodyPr>
                <a:spAutoFit/>
              </a:bodyPr>
              <a:lstStyle/>
              <a:p>
                <a:pPr>
                  <a:spcBef>
                    <a:spcPct val="50000"/>
                  </a:spcBef>
                </a:pPr>
                <a:r>
                  <a:rPr lang="en-US" altLang="zh-CN">
                    <a:latin typeface="Times New Roman" pitchFamily="18" charset="0"/>
                    <a:ea typeface="黑体" pitchFamily="2" charset="-122"/>
                    <a:cs typeface="Times New Roman" pitchFamily="18" charset="0"/>
                  </a:rPr>
                  <a:t>ADP</a:t>
                </a:r>
              </a:p>
            </p:txBody>
          </p:sp>
          <p:sp>
            <p:nvSpPr>
              <p:cNvPr id="88085" name="Line 19"/>
              <p:cNvSpPr>
                <a:spLocks noChangeShapeType="1"/>
              </p:cNvSpPr>
              <p:nvPr/>
            </p:nvSpPr>
            <p:spPr bwMode="auto">
              <a:xfrm flipV="1">
                <a:off x="2736" y="1872"/>
                <a:ext cx="192" cy="192"/>
              </a:xfrm>
              <a:prstGeom prst="line">
                <a:avLst/>
              </a:prstGeom>
              <a:noFill/>
              <a:ln w="28575">
                <a:solidFill>
                  <a:schemeClr val="tx1"/>
                </a:solidFill>
                <a:miter lim="800000"/>
                <a:headEnd/>
                <a:tailEnd type="triangle" w="med" len="med"/>
              </a:ln>
            </p:spPr>
            <p:txBody>
              <a:bodyPr wrap="none"/>
              <a:lstStyle/>
              <a:p>
                <a:endParaRPr lang="zh-CN" altLang="en-US"/>
              </a:p>
            </p:txBody>
          </p:sp>
          <p:sp>
            <p:nvSpPr>
              <p:cNvPr id="88086" name="Text Box 20"/>
              <p:cNvSpPr txBox="1">
                <a:spLocks noChangeArrowheads="1"/>
              </p:cNvSpPr>
              <p:nvPr/>
            </p:nvSpPr>
            <p:spPr bwMode="auto">
              <a:xfrm>
                <a:off x="3456" y="2016"/>
                <a:ext cx="672" cy="288"/>
              </a:xfrm>
              <a:prstGeom prst="rect">
                <a:avLst/>
              </a:prstGeom>
              <a:noFill/>
              <a:ln w="9525">
                <a:noFill/>
                <a:miter lim="800000"/>
                <a:headEnd/>
                <a:tailEnd/>
              </a:ln>
            </p:spPr>
            <p:txBody>
              <a:bodyPr>
                <a:spAutoFit/>
              </a:bodyPr>
              <a:lstStyle/>
              <a:p>
                <a:pPr>
                  <a:spcBef>
                    <a:spcPct val="50000"/>
                  </a:spcBef>
                </a:pPr>
                <a:r>
                  <a:rPr lang="en-US" altLang="zh-CN">
                    <a:latin typeface="Times New Roman" pitchFamily="18" charset="0"/>
                    <a:ea typeface="黑体" pitchFamily="2" charset="-122"/>
                    <a:cs typeface="Times New Roman" pitchFamily="18" charset="0"/>
                  </a:rPr>
                  <a:t>ATP</a:t>
                </a:r>
              </a:p>
            </p:txBody>
          </p:sp>
          <p:sp>
            <p:nvSpPr>
              <p:cNvPr id="88087" name="Line 21"/>
              <p:cNvSpPr>
                <a:spLocks noChangeShapeType="1"/>
              </p:cNvSpPr>
              <p:nvPr/>
            </p:nvSpPr>
            <p:spPr bwMode="auto">
              <a:xfrm>
                <a:off x="3504" y="1872"/>
                <a:ext cx="192" cy="192"/>
              </a:xfrm>
              <a:prstGeom prst="line">
                <a:avLst/>
              </a:prstGeom>
              <a:noFill/>
              <a:ln w="28575">
                <a:solidFill>
                  <a:schemeClr val="tx1"/>
                </a:solidFill>
                <a:miter lim="800000"/>
                <a:headEnd/>
                <a:tailEnd type="triangle" w="med" len="med"/>
              </a:ln>
            </p:spPr>
            <p:txBody>
              <a:bodyPr wrap="none"/>
              <a:lstStyle/>
              <a:p>
                <a:endParaRPr lang="zh-CN" altLang="en-US"/>
              </a:p>
            </p:txBody>
          </p:sp>
        </p:grpSp>
        <p:sp>
          <p:nvSpPr>
            <p:cNvPr id="88082" name="Rectangle 22"/>
            <p:cNvSpPr>
              <a:spLocks noChangeArrowheads="1"/>
            </p:cNvSpPr>
            <p:nvPr/>
          </p:nvSpPr>
          <p:spPr bwMode="auto">
            <a:xfrm>
              <a:off x="2688" y="2160"/>
              <a:ext cx="1081" cy="288"/>
            </a:xfrm>
            <a:prstGeom prst="rect">
              <a:avLst/>
            </a:prstGeom>
            <a:noFill/>
            <a:ln w="9525">
              <a:noFill/>
              <a:miter lim="800000"/>
              <a:headEnd/>
              <a:tailEnd/>
            </a:ln>
          </p:spPr>
          <p:txBody>
            <a:bodyPr wrap="none">
              <a:spAutoFit/>
            </a:bodyPr>
            <a:lstStyle/>
            <a:p>
              <a:r>
                <a:rPr lang="zh-CN" altLang="en-US">
                  <a:solidFill>
                    <a:schemeClr val="tx2"/>
                  </a:solidFill>
                  <a:latin typeface="Times New Roman" pitchFamily="18" charset="0"/>
                  <a:ea typeface="黑体" pitchFamily="2" charset="-122"/>
                  <a:cs typeface="Times New Roman" pitchFamily="18" charset="0"/>
                </a:rPr>
                <a:t>丙酮酸激酶</a:t>
              </a:r>
            </a:p>
          </p:txBody>
        </p:sp>
      </p:grpSp>
      <p:grpSp>
        <p:nvGrpSpPr>
          <p:cNvPr id="6" name="Group 23"/>
          <p:cNvGrpSpPr>
            <a:grpSpLocks/>
          </p:cNvGrpSpPr>
          <p:nvPr/>
        </p:nvGrpSpPr>
        <p:grpSpPr bwMode="auto">
          <a:xfrm>
            <a:off x="950913" y="4733925"/>
            <a:ext cx="7262812" cy="1514475"/>
            <a:chOff x="599" y="2736"/>
            <a:chExt cx="4575" cy="954"/>
          </a:xfrm>
        </p:grpSpPr>
        <p:sp>
          <p:nvSpPr>
            <p:cNvPr id="88071" name="Rectangle 24"/>
            <p:cNvSpPr>
              <a:spLocks noChangeArrowheads="1"/>
            </p:cNvSpPr>
            <p:nvPr/>
          </p:nvSpPr>
          <p:spPr bwMode="auto">
            <a:xfrm>
              <a:off x="599" y="3081"/>
              <a:ext cx="1238" cy="330"/>
            </a:xfrm>
            <a:prstGeom prst="rect">
              <a:avLst/>
            </a:prstGeom>
            <a:noFill/>
            <a:ln w="9525">
              <a:noFill/>
              <a:miter lim="800000"/>
              <a:headEnd/>
              <a:tailEnd/>
            </a:ln>
          </p:spPr>
          <p:txBody>
            <a:bodyPr wrap="none">
              <a:spAutoFit/>
            </a:bodyPr>
            <a:lstStyle/>
            <a:p>
              <a:r>
                <a:rPr lang="zh-CN" altLang="en-US" sz="2800">
                  <a:latin typeface="Times New Roman" pitchFamily="18" charset="0"/>
                  <a:ea typeface="黑体" pitchFamily="2" charset="-122"/>
                  <a:cs typeface="Times New Roman" pitchFamily="18" charset="0"/>
                </a:rPr>
                <a:t>琥珀酰</a:t>
              </a:r>
              <a:r>
                <a:rPr lang="en-US" altLang="zh-CN" sz="2800">
                  <a:latin typeface="Times New Roman" pitchFamily="18" charset="0"/>
                  <a:ea typeface="黑体" pitchFamily="2" charset="-122"/>
                  <a:cs typeface="Times New Roman" pitchFamily="18" charset="0"/>
                </a:rPr>
                <a:t>CoA</a:t>
              </a:r>
            </a:p>
          </p:txBody>
        </p:sp>
        <p:sp>
          <p:nvSpPr>
            <p:cNvPr id="88072" name="Rectangle 25"/>
            <p:cNvSpPr>
              <a:spLocks noChangeArrowheads="1"/>
            </p:cNvSpPr>
            <p:nvPr/>
          </p:nvSpPr>
          <p:spPr bwMode="auto">
            <a:xfrm>
              <a:off x="3408" y="3098"/>
              <a:ext cx="1766" cy="327"/>
            </a:xfrm>
            <a:prstGeom prst="rect">
              <a:avLst/>
            </a:prstGeom>
            <a:noFill/>
            <a:ln w="9525">
              <a:noFill/>
              <a:miter lim="800000"/>
              <a:headEnd/>
              <a:tailEnd/>
            </a:ln>
          </p:spPr>
          <p:txBody>
            <a:bodyPr wrap="none">
              <a:spAutoFit/>
            </a:bodyPr>
            <a:lstStyle/>
            <a:p>
              <a:r>
                <a:rPr lang="zh-CN" altLang="en-US" sz="2800">
                  <a:latin typeface="Times New Roman" pitchFamily="18" charset="0"/>
                  <a:ea typeface="黑体" pitchFamily="2" charset="-122"/>
                  <a:cs typeface="Times New Roman" pitchFamily="18" charset="0"/>
                </a:rPr>
                <a:t>琥珀酸 </a:t>
              </a:r>
              <a:r>
                <a:rPr lang="en-US" altLang="zh-CN" sz="2800">
                  <a:latin typeface="Times New Roman" pitchFamily="18" charset="0"/>
                  <a:ea typeface="黑体" pitchFamily="2" charset="-122"/>
                  <a:cs typeface="Times New Roman" pitchFamily="18" charset="0"/>
                </a:rPr>
                <a:t>+ HSCoA</a:t>
              </a:r>
            </a:p>
          </p:txBody>
        </p:sp>
        <p:sp>
          <p:nvSpPr>
            <p:cNvPr id="88073" name="Rectangle 26"/>
            <p:cNvSpPr>
              <a:spLocks noChangeArrowheads="1"/>
            </p:cNvSpPr>
            <p:nvPr/>
          </p:nvSpPr>
          <p:spPr bwMode="auto">
            <a:xfrm>
              <a:off x="2016" y="2736"/>
              <a:ext cx="1200" cy="523"/>
            </a:xfrm>
            <a:prstGeom prst="rect">
              <a:avLst/>
            </a:prstGeom>
            <a:noFill/>
            <a:ln w="9525">
              <a:noFill/>
              <a:miter lim="800000"/>
              <a:headEnd/>
              <a:tailEnd/>
            </a:ln>
          </p:spPr>
          <p:txBody>
            <a:bodyPr>
              <a:spAutoFit/>
            </a:bodyPr>
            <a:lstStyle/>
            <a:p>
              <a:pPr algn="ctr"/>
              <a:r>
                <a:rPr lang="zh-CN" altLang="en-US">
                  <a:solidFill>
                    <a:schemeClr val="tx2"/>
                  </a:solidFill>
                  <a:latin typeface="Times New Roman" pitchFamily="18" charset="0"/>
                  <a:ea typeface="黑体" pitchFamily="2" charset="-122"/>
                  <a:cs typeface="Times New Roman" pitchFamily="18" charset="0"/>
                </a:rPr>
                <a:t>琥珀酰</a:t>
              </a:r>
              <a:r>
                <a:rPr lang="en-US" altLang="zh-CN">
                  <a:solidFill>
                    <a:schemeClr val="tx2"/>
                  </a:solidFill>
                  <a:latin typeface="Times New Roman" pitchFamily="18" charset="0"/>
                  <a:ea typeface="黑体" pitchFamily="2" charset="-122"/>
                  <a:cs typeface="Times New Roman" pitchFamily="18" charset="0"/>
                </a:rPr>
                <a:t>CoA</a:t>
              </a:r>
              <a:r>
                <a:rPr lang="zh-CN" altLang="en-US">
                  <a:solidFill>
                    <a:schemeClr val="tx2"/>
                  </a:solidFill>
                  <a:latin typeface="Times New Roman" pitchFamily="18" charset="0"/>
                  <a:ea typeface="黑体" pitchFamily="2" charset="-122"/>
                  <a:cs typeface="Times New Roman" pitchFamily="18" charset="0"/>
                </a:rPr>
                <a:t>合成酶</a:t>
              </a:r>
            </a:p>
          </p:txBody>
        </p:sp>
        <p:sp>
          <p:nvSpPr>
            <p:cNvPr id="88074" name="Line 27"/>
            <p:cNvSpPr>
              <a:spLocks noChangeShapeType="1"/>
            </p:cNvSpPr>
            <p:nvPr/>
          </p:nvSpPr>
          <p:spPr bwMode="auto">
            <a:xfrm>
              <a:off x="1851" y="3249"/>
              <a:ext cx="1488" cy="0"/>
            </a:xfrm>
            <a:prstGeom prst="line">
              <a:avLst/>
            </a:prstGeom>
            <a:noFill/>
            <a:ln w="28575">
              <a:solidFill>
                <a:schemeClr val="tx1"/>
              </a:solidFill>
              <a:miter lim="800000"/>
              <a:headEnd/>
              <a:tailEnd type="triangle" w="med" len="med"/>
            </a:ln>
          </p:spPr>
          <p:txBody>
            <a:bodyPr wrap="none"/>
            <a:lstStyle/>
            <a:p>
              <a:endParaRPr lang="zh-CN" altLang="en-US"/>
            </a:p>
          </p:txBody>
        </p:sp>
        <p:sp>
          <p:nvSpPr>
            <p:cNvPr id="88075" name="Text Box 28"/>
            <p:cNvSpPr txBox="1">
              <a:spLocks noChangeArrowheads="1"/>
            </p:cNvSpPr>
            <p:nvPr/>
          </p:nvSpPr>
          <p:spPr bwMode="auto">
            <a:xfrm>
              <a:off x="1776" y="3402"/>
              <a:ext cx="960" cy="288"/>
            </a:xfrm>
            <a:prstGeom prst="rect">
              <a:avLst/>
            </a:prstGeom>
            <a:noFill/>
            <a:ln w="9525">
              <a:noFill/>
              <a:miter lim="800000"/>
              <a:headEnd/>
              <a:tailEnd/>
            </a:ln>
          </p:spPr>
          <p:txBody>
            <a:bodyPr>
              <a:spAutoFit/>
            </a:bodyPr>
            <a:lstStyle/>
            <a:p>
              <a:pPr>
                <a:spcBef>
                  <a:spcPct val="50000"/>
                </a:spcBef>
              </a:pPr>
              <a:r>
                <a:rPr lang="en-US" altLang="zh-CN">
                  <a:latin typeface="Times New Roman" pitchFamily="18" charset="0"/>
                  <a:ea typeface="黑体" pitchFamily="2" charset="-122"/>
                  <a:cs typeface="Times New Roman" pitchFamily="18" charset="0"/>
                </a:rPr>
                <a:t>GDP+Pi</a:t>
              </a:r>
            </a:p>
          </p:txBody>
        </p:sp>
        <p:sp>
          <p:nvSpPr>
            <p:cNvPr id="88076" name="Line 29"/>
            <p:cNvSpPr>
              <a:spLocks noChangeShapeType="1"/>
            </p:cNvSpPr>
            <p:nvPr/>
          </p:nvSpPr>
          <p:spPr bwMode="auto">
            <a:xfrm flipV="1">
              <a:off x="2064" y="3258"/>
              <a:ext cx="192" cy="192"/>
            </a:xfrm>
            <a:prstGeom prst="line">
              <a:avLst/>
            </a:prstGeom>
            <a:noFill/>
            <a:ln w="28575">
              <a:solidFill>
                <a:schemeClr val="tx1"/>
              </a:solidFill>
              <a:miter lim="800000"/>
              <a:headEnd/>
              <a:tailEnd type="triangle" w="med" len="med"/>
            </a:ln>
          </p:spPr>
          <p:txBody>
            <a:bodyPr wrap="none"/>
            <a:lstStyle/>
            <a:p>
              <a:endParaRPr lang="zh-CN" altLang="en-US"/>
            </a:p>
          </p:txBody>
        </p:sp>
        <p:sp>
          <p:nvSpPr>
            <p:cNvPr id="88077" name="Text Box 30"/>
            <p:cNvSpPr txBox="1">
              <a:spLocks noChangeArrowheads="1"/>
            </p:cNvSpPr>
            <p:nvPr/>
          </p:nvSpPr>
          <p:spPr bwMode="auto">
            <a:xfrm>
              <a:off x="2784" y="3402"/>
              <a:ext cx="672" cy="288"/>
            </a:xfrm>
            <a:prstGeom prst="rect">
              <a:avLst/>
            </a:prstGeom>
            <a:noFill/>
            <a:ln w="9525">
              <a:noFill/>
              <a:miter lim="800000"/>
              <a:headEnd/>
              <a:tailEnd/>
            </a:ln>
          </p:spPr>
          <p:txBody>
            <a:bodyPr>
              <a:spAutoFit/>
            </a:bodyPr>
            <a:lstStyle/>
            <a:p>
              <a:pPr>
                <a:spcBef>
                  <a:spcPct val="50000"/>
                </a:spcBef>
              </a:pPr>
              <a:r>
                <a:rPr lang="en-US" altLang="zh-CN">
                  <a:latin typeface="Times New Roman" pitchFamily="18" charset="0"/>
                  <a:ea typeface="黑体" pitchFamily="2" charset="-122"/>
                  <a:cs typeface="Times New Roman" pitchFamily="18" charset="0"/>
                </a:rPr>
                <a:t>GTP</a:t>
              </a:r>
            </a:p>
          </p:txBody>
        </p:sp>
        <p:sp>
          <p:nvSpPr>
            <p:cNvPr id="88078" name="Line 31"/>
            <p:cNvSpPr>
              <a:spLocks noChangeShapeType="1"/>
            </p:cNvSpPr>
            <p:nvPr/>
          </p:nvSpPr>
          <p:spPr bwMode="auto">
            <a:xfrm>
              <a:off x="2832" y="3258"/>
              <a:ext cx="192" cy="192"/>
            </a:xfrm>
            <a:prstGeom prst="line">
              <a:avLst/>
            </a:prstGeom>
            <a:noFill/>
            <a:ln w="28575">
              <a:solidFill>
                <a:schemeClr val="tx1"/>
              </a:solidFill>
              <a:miter lim="800000"/>
              <a:headEnd/>
              <a:tailEnd type="triangle" w="med" len="med"/>
            </a:ln>
          </p:spPr>
          <p:txBody>
            <a:bodyPr wrap="none"/>
            <a:lstStyle/>
            <a:p>
              <a:endParaRPr lang="zh-CN" altLang="en-US"/>
            </a:p>
          </p:txBody>
        </p:sp>
      </p:grpSp>
      <p:sp>
        <p:nvSpPr>
          <p:cNvPr id="88070" name="Text Box 32"/>
          <p:cNvSpPr txBox="1">
            <a:spLocks noChangeArrowheads="1"/>
          </p:cNvSpPr>
          <p:nvPr/>
        </p:nvSpPr>
        <p:spPr bwMode="auto">
          <a:xfrm>
            <a:off x="1154113" y="981075"/>
            <a:ext cx="609600" cy="914400"/>
          </a:xfrm>
          <a:prstGeom prst="rect">
            <a:avLst/>
          </a:prstGeom>
          <a:noFill/>
          <a:ln w="9525">
            <a:noFill/>
            <a:miter lim="800000"/>
            <a:headEnd/>
            <a:tailEnd/>
          </a:ln>
        </p:spPr>
        <p:txBody>
          <a:bodyPr>
            <a:spAutoFit/>
          </a:bodyPr>
          <a:lstStyle/>
          <a:p>
            <a:pPr>
              <a:spcBef>
                <a:spcPct val="50000"/>
              </a:spcBef>
            </a:pPr>
            <a:r>
              <a:rPr lang="en-US" altLang="zh-CN" sz="5400" b="1">
                <a:solidFill>
                  <a:schemeClr val="hlink"/>
                </a:solidFill>
                <a:latin typeface="Times New Roman" pitchFamily="18" charset="0"/>
                <a:ea typeface="楷体_GB2312" pitchFamily="49" charset="-122"/>
              </a:rPr>
              <a:t>*</a:t>
            </a:r>
          </a:p>
        </p:txBody>
      </p:sp>
      <p:sp>
        <p:nvSpPr>
          <p:cNvPr id="33" name="灯片编号占位符 32"/>
          <p:cNvSpPr>
            <a:spLocks noGrp="1"/>
          </p:cNvSpPr>
          <p:nvPr>
            <p:ph type="sldNum" sz="quarter" idx="12"/>
          </p:nvPr>
        </p:nvSpPr>
        <p:spPr/>
        <p:txBody>
          <a:bodyPr/>
          <a:lstStyle/>
          <a:p>
            <a:pPr>
              <a:defRPr/>
            </a:pPr>
            <a:fld id="{2CE99114-C155-4C8F-961B-77FF3A6CED96}" type="slidenum">
              <a:rPr lang="en-US" altLang="zh-CN" smtClean="0"/>
              <a:pPr>
                <a:defRPr/>
              </a:pPr>
              <a:t>39</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755650" y="333375"/>
            <a:ext cx="7773988" cy="838200"/>
          </a:xfrm>
          <a:prstGeom prst="rect">
            <a:avLst/>
          </a:prstGeom>
          <a:noFill/>
          <a:ln w="9525">
            <a:noFill/>
            <a:miter lim="800000"/>
            <a:headEnd/>
            <a:tailEnd/>
          </a:ln>
        </p:spPr>
        <p:txBody>
          <a:bodyPr anchor="ctr"/>
          <a:lstStyle/>
          <a:p>
            <a:pPr algn="ctr"/>
            <a:r>
              <a:rPr lang="en-US" altLang="zh-CN" sz="3200" dirty="0">
                <a:latin typeface="黑体" pitchFamily="2" charset="-122"/>
                <a:ea typeface="黑体" pitchFamily="2" charset="-122"/>
              </a:rPr>
              <a:t>2.</a:t>
            </a:r>
            <a:r>
              <a:rPr lang="zh-CN" altLang="en-US" sz="3200" dirty="0">
                <a:latin typeface="黑体" pitchFamily="2" charset="-122"/>
                <a:ea typeface="黑体" pitchFamily="2" charset="-122"/>
              </a:rPr>
              <a:t>生物氧化与体外氧化之不同点</a:t>
            </a:r>
          </a:p>
        </p:txBody>
      </p:sp>
      <p:sp>
        <p:nvSpPr>
          <p:cNvPr id="23555" name="Rectangle 4"/>
          <p:cNvSpPr>
            <a:spLocks noChangeArrowheads="1"/>
          </p:cNvSpPr>
          <p:nvPr/>
        </p:nvSpPr>
        <p:spPr bwMode="auto">
          <a:xfrm>
            <a:off x="1618903" y="1278060"/>
            <a:ext cx="1976437" cy="523220"/>
          </a:xfrm>
          <a:prstGeom prst="rect">
            <a:avLst/>
          </a:prstGeom>
          <a:noFill/>
          <a:ln w="9525">
            <a:noFill/>
            <a:miter lim="800000"/>
            <a:headEnd/>
            <a:tailEnd/>
          </a:ln>
        </p:spPr>
        <p:txBody>
          <a:bodyPr>
            <a:spAutoFit/>
          </a:bodyPr>
          <a:lstStyle/>
          <a:p>
            <a:pPr algn="ctr"/>
            <a:r>
              <a:rPr lang="zh-CN" altLang="en-US" sz="2800" dirty="0">
                <a:solidFill>
                  <a:schemeClr val="hlink"/>
                </a:solidFill>
                <a:latin typeface="Times New Roman" pitchFamily="18" charset="0"/>
                <a:ea typeface="黑体" pitchFamily="2" charset="-122"/>
              </a:rPr>
              <a:t>生物氧化</a:t>
            </a:r>
          </a:p>
        </p:txBody>
      </p:sp>
      <p:sp>
        <p:nvSpPr>
          <p:cNvPr id="23556" name="Rectangle 5"/>
          <p:cNvSpPr>
            <a:spLocks noChangeArrowheads="1"/>
          </p:cNvSpPr>
          <p:nvPr/>
        </p:nvSpPr>
        <p:spPr bwMode="auto">
          <a:xfrm>
            <a:off x="6050657" y="1278060"/>
            <a:ext cx="2049463" cy="523220"/>
          </a:xfrm>
          <a:prstGeom prst="rect">
            <a:avLst/>
          </a:prstGeom>
          <a:noFill/>
          <a:ln w="9525">
            <a:noFill/>
            <a:miter lim="800000"/>
            <a:headEnd/>
            <a:tailEnd/>
          </a:ln>
        </p:spPr>
        <p:txBody>
          <a:bodyPr>
            <a:spAutoFit/>
          </a:bodyPr>
          <a:lstStyle/>
          <a:p>
            <a:pPr algn="ctr"/>
            <a:r>
              <a:rPr lang="zh-CN" altLang="en-US" sz="2800">
                <a:solidFill>
                  <a:schemeClr val="hlink"/>
                </a:solidFill>
                <a:latin typeface="Times New Roman" pitchFamily="18" charset="0"/>
                <a:ea typeface="黑体" pitchFamily="2" charset="-122"/>
              </a:rPr>
              <a:t>体外氧化</a:t>
            </a:r>
          </a:p>
        </p:txBody>
      </p:sp>
      <p:sp>
        <p:nvSpPr>
          <p:cNvPr id="54280" name="Rectangle 8"/>
          <p:cNvSpPr>
            <a:spLocks noChangeArrowheads="1"/>
          </p:cNvSpPr>
          <p:nvPr/>
        </p:nvSpPr>
        <p:spPr bwMode="auto">
          <a:xfrm>
            <a:off x="322957" y="1909763"/>
            <a:ext cx="4608513" cy="1311275"/>
          </a:xfrm>
          <a:prstGeom prst="rect">
            <a:avLst/>
          </a:prstGeom>
          <a:noFill/>
          <a:ln w="9525">
            <a:noFill/>
            <a:miter lim="800000"/>
            <a:headEnd/>
            <a:tailEnd/>
          </a:ln>
        </p:spPr>
        <p:txBody>
          <a:bodyPr>
            <a:spAutoFit/>
          </a:bodyPr>
          <a:lstStyle/>
          <a:p>
            <a:pPr marL="177800" indent="-177800" algn="just">
              <a:lnSpc>
                <a:spcPct val="110000"/>
              </a:lnSpc>
              <a:spcBef>
                <a:spcPct val="20000"/>
              </a:spcBef>
              <a:buClr>
                <a:schemeClr val="tx2"/>
              </a:buClr>
              <a:buFont typeface="Wingdings" pitchFamily="2" charset="2"/>
              <a:buChar char="w"/>
            </a:pPr>
            <a:r>
              <a:rPr lang="zh-CN" altLang="en-US" dirty="0">
                <a:latin typeface="Times New Roman" pitchFamily="18" charset="0"/>
                <a:ea typeface="黑体" pitchFamily="2" charset="-122"/>
                <a:cs typeface="Times New Roman" pitchFamily="18" charset="0"/>
              </a:rPr>
              <a:t>在细胞内</a:t>
            </a:r>
            <a:r>
              <a:rPr lang="zh-CN" altLang="en-US" u="sng" dirty="0">
                <a:latin typeface="Times New Roman" pitchFamily="18" charset="0"/>
                <a:ea typeface="黑体" pitchFamily="2" charset="-122"/>
                <a:cs typeface="Times New Roman" pitchFamily="18" charset="0"/>
              </a:rPr>
              <a:t>温和的水溶液环境</a:t>
            </a:r>
            <a:r>
              <a:rPr lang="zh-CN" altLang="en-US" dirty="0">
                <a:latin typeface="Times New Roman" pitchFamily="18" charset="0"/>
                <a:ea typeface="黑体" pitchFamily="2" charset="-122"/>
                <a:cs typeface="Times New Roman" pitchFamily="18" charset="0"/>
              </a:rPr>
              <a:t>中（体温，</a:t>
            </a:r>
            <a:r>
              <a:rPr lang="en-US" altLang="zh-CN" dirty="0">
                <a:latin typeface="Times New Roman" pitchFamily="18" charset="0"/>
                <a:ea typeface="黑体" pitchFamily="2" charset="-122"/>
                <a:cs typeface="Times New Roman" pitchFamily="18" charset="0"/>
              </a:rPr>
              <a:t>pH</a:t>
            </a:r>
            <a:r>
              <a:rPr lang="zh-CN" altLang="en-US" dirty="0">
                <a:latin typeface="Times New Roman" pitchFamily="18" charset="0"/>
                <a:ea typeface="黑体" pitchFamily="2" charset="-122"/>
                <a:cs typeface="Times New Roman" pitchFamily="18" charset="0"/>
              </a:rPr>
              <a:t>接近中性），由一系列</a:t>
            </a:r>
            <a:r>
              <a:rPr lang="zh-CN" altLang="en-US" u="sng" dirty="0">
                <a:latin typeface="Times New Roman" pitchFamily="18" charset="0"/>
                <a:ea typeface="黑体" pitchFamily="2" charset="-122"/>
                <a:cs typeface="Times New Roman" pitchFamily="18" charset="0"/>
              </a:rPr>
              <a:t>酶的催化</a:t>
            </a:r>
            <a:r>
              <a:rPr lang="zh-CN" altLang="en-US" dirty="0">
                <a:latin typeface="Times New Roman" pitchFamily="18" charset="0"/>
                <a:ea typeface="黑体" pitchFamily="2" charset="-122"/>
                <a:cs typeface="Times New Roman" pitchFamily="18" charset="0"/>
              </a:rPr>
              <a:t>下逐步进行</a:t>
            </a:r>
          </a:p>
        </p:txBody>
      </p:sp>
      <p:sp>
        <p:nvSpPr>
          <p:cNvPr id="54281" name="Rectangle 9"/>
          <p:cNvSpPr>
            <a:spLocks noChangeArrowheads="1"/>
          </p:cNvSpPr>
          <p:nvPr/>
        </p:nvSpPr>
        <p:spPr bwMode="auto">
          <a:xfrm>
            <a:off x="5179120" y="1849438"/>
            <a:ext cx="3671887" cy="520700"/>
          </a:xfrm>
          <a:prstGeom prst="rect">
            <a:avLst/>
          </a:prstGeom>
          <a:noFill/>
          <a:ln w="9525">
            <a:noFill/>
            <a:miter lim="800000"/>
            <a:headEnd/>
            <a:tailEnd/>
          </a:ln>
        </p:spPr>
        <p:txBody>
          <a:bodyPr>
            <a:spAutoFit/>
          </a:bodyPr>
          <a:lstStyle/>
          <a:p>
            <a:pPr marL="177800" indent="-177800" algn="just">
              <a:lnSpc>
                <a:spcPct val="130000"/>
              </a:lnSpc>
              <a:spcBef>
                <a:spcPct val="20000"/>
              </a:spcBef>
              <a:buClr>
                <a:schemeClr val="tx2"/>
              </a:buClr>
              <a:buFont typeface="Wingdings" pitchFamily="2" charset="2"/>
              <a:buChar char="w"/>
            </a:pPr>
            <a:r>
              <a:rPr lang="zh-CN" altLang="en-US">
                <a:latin typeface="Times New Roman" pitchFamily="18" charset="0"/>
                <a:ea typeface="黑体" pitchFamily="2" charset="-122"/>
                <a:cs typeface="Times New Roman" pitchFamily="18" charset="0"/>
              </a:rPr>
              <a:t>体外燃烧</a:t>
            </a:r>
          </a:p>
        </p:txBody>
      </p:sp>
      <p:sp>
        <p:nvSpPr>
          <p:cNvPr id="54282" name="Rectangle 10"/>
          <p:cNvSpPr>
            <a:spLocks noChangeArrowheads="1"/>
          </p:cNvSpPr>
          <p:nvPr/>
        </p:nvSpPr>
        <p:spPr bwMode="auto">
          <a:xfrm>
            <a:off x="322957" y="3281363"/>
            <a:ext cx="4608513" cy="904875"/>
          </a:xfrm>
          <a:prstGeom prst="rect">
            <a:avLst/>
          </a:prstGeom>
          <a:noFill/>
          <a:ln w="9525">
            <a:noFill/>
            <a:miter lim="800000"/>
            <a:headEnd/>
            <a:tailEnd/>
          </a:ln>
        </p:spPr>
        <p:txBody>
          <a:bodyPr>
            <a:spAutoFit/>
          </a:bodyPr>
          <a:lstStyle/>
          <a:p>
            <a:pPr marL="177800" indent="-177800" algn="just">
              <a:lnSpc>
                <a:spcPct val="110000"/>
              </a:lnSpc>
              <a:spcBef>
                <a:spcPct val="20000"/>
              </a:spcBef>
              <a:buClr>
                <a:schemeClr val="tx2"/>
              </a:buClr>
              <a:buFont typeface="Wingdings" pitchFamily="2" charset="2"/>
              <a:buChar char="w"/>
            </a:pPr>
            <a:r>
              <a:rPr lang="zh-CN" altLang="en-US" u="sng">
                <a:latin typeface="Times New Roman" pitchFamily="18" charset="0"/>
                <a:ea typeface="黑体" pitchFamily="2" charset="-122"/>
                <a:cs typeface="Times New Roman" pitchFamily="18" charset="0"/>
              </a:rPr>
              <a:t>能量逐步释放</a:t>
            </a:r>
            <a:r>
              <a:rPr lang="zh-CN" altLang="en-US">
                <a:latin typeface="Times New Roman" pitchFamily="18" charset="0"/>
                <a:ea typeface="黑体" pitchFamily="2" charset="-122"/>
                <a:cs typeface="Times New Roman" pitchFamily="18" charset="0"/>
              </a:rPr>
              <a:t>，有利于机体捕获能量，提高</a:t>
            </a:r>
            <a:r>
              <a:rPr lang="en-US" altLang="zh-CN">
                <a:latin typeface="Times New Roman" pitchFamily="18" charset="0"/>
                <a:ea typeface="黑体" pitchFamily="2" charset="-122"/>
                <a:cs typeface="Times New Roman" pitchFamily="18" charset="0"/>
              </a:rPr>
              <a:t>ATP</a:t>
            </a:r>
            <a:r>
              <a:rPr lang="zh-CN" altLang="en-US">
                <a:latin typeface="Times New Roman" pitchFamily="18" charset="0"/>
                <a:ea typeface="黑体" pitchFamily="2" charset="-122"/>
                <a:cs typeface="Times New Roman" pitchFamily="18" charset="0"/>
              </a:rPr>
              <a:t>生成的效率</a:t>
            </a:r>
          </a:p>
        </p:txBody>
      </p:sp>
      <p:sp>
        <p:nvSpPr>
          <p:cNvPr id="54283" name="Rectangle 11"/>
          <p:cNvSpPr>
            <a:spLocks noChangeArrowheads="1"/>
          </p:cNvSpPr>
          <p:nvPr/>
        </p:nvSpPr>
        <p:spPr bwMode="auto">
          <a:xfrm>
            <a:off x="322957" y="4271963"/>
            <a:ext cx="4608513" cy="1311275"/>
          </a:xfrm>
          <a:prstGeom prst="rect">
            <a:avLst/>
          </a:prstGeom>
          <a:noFill/>
          <a:ln w="9525">
            <a:noFill/>
            <a:miter lim="800000"/>
            <a:headEnd/>
            <a:tailEnd/>
          </a:ln>
        </p:spPr>
        <p:txBody>
          <a:bodyPr>
            <a:spAutoFit/>
          </a:bodyPr>
          <a:lstStyle/>
          <a:p>
            <a:pPr marL="177800" indent="-177800" algn="just">
              <a:lnSpc>
                <a:spcPct val="110000"/>
              </a:lnSpc>
              <a:spcBef>
                <a:spcPct val="20000"/>
              </a:spcBef>
              <a:buClr>
                <a:schemeClr val="tx2"/>
              </a:buClr>
              <a:buFont typeface="Wingdings" pitchFamily="2" charset="2"/>
              <a:buChar char="w"/>
            </a:pPr>
            <a:r>
              <a:rPr lang="zh-CN" altLang="en-US">
                <a:latin typeface="Times New Roman" pitchFamily="18" charset="0"/>
                <a:ea typeface="黑体" pitchFamily="2" charset="-122"/>
                <a:cs typeface="Times New Roman" pitchFamily="18" charset="0"/>
              </a:rPr>
              <a:t>生物氧化中生成的</a:t>
            </a:r>
            <a:r>
              <a:rPr lang="en-US" altLang="zh-CN">
                <a:latin typeface="Times New Roman" pitchFamily="18" charset="0"/>
                <a:ea typeface="黑体" pitchFamily="2" charset="-122"/>
                <a:cs typeface="Times New Roman" pitchFamily="18" charset="0"/>
              </a:rPr>
              <a:t>H</a:t>
            </a:r>
            <a:r>
              <a:rPr lang="en-US" altLang="zh-CN" baseline="-25000">
                <a:latin typeface="Times New Roman" pitchFamily="18" charset="0"/>
                <a:ea typeface="黑体" pitchFamily="2" charset="-122"/>
                <a:cs typeface="Times New Roman" pitchFamily="18" charset="0"/>
              </a:rPr>
              <a:t>2</a:t>
            </a:r>
            <a:r>
              <a:rPr lang="en-US" altLang="zh-CN">
                <a:latin typeface="Times New Roman" pitchFamily="18" charset="0"/>
                <a:ea typeface="黑体" pitchFamily="2" charset="-122"/>
                <a:cs typeface="Times New Roman" pitchFamily="18" charset="0"/>
              </a:rPr>
              <a:t>O</a:t>
            </a:r>
            <a:r>
              <a:rPr lang="zh-CN" altLang="en-US">
                <a:latin typeface="Times New Roman" pitchFamily="18" charset="0"/>
                <a:ea typeface="黑体" pitchFamily="2" charset="-122"/>
                <a:cs typeface="Times New Roman" pitchFamily="18" charset="0"/>
              </a:rPr>
              <a:t>由脱下的氢与氧结合产生，</a:t>
            </a:r>
            <a:r>
              <a:rPr lang="en-US" altLang="zh-CN">
                <a:latin typeface="Times New Roman" pitchFamily="18" charset="0"/>
                <a:ea typeface="黑体" pitchFamily="2" charset="-122"/>
                <a:cs typeface="Times New Roman" pitchFamily="18" charset="0"/>
              </a:rPr>
              <a:t>CO</a:t>
            </a:r>
            <a:r>
              <a:rPr lang="en-US" altLang="zh-CN" baseline="-25000">
                <a:latin typeface="Times New Roman" pitchFamily="18" charset="0"/>
                <a:ea typeface="黑体" pitchFamily="2" charset="-122"/>
                <a:cs typeface="Times New Roman" pitchFamily="18" charset="0"/>
              </a:rPr>
              <a:t>2</a:t>
            </a:r>
            <a:r>
              <a:rPr lang="zh-CN" altLang="en-US">
                <a:latin typeface="Times New Roman" pitchFamily="18" charset="0"/>
                <a:ea typeface="黑体" pitchFamily="2" charset="-122"/>
                <a:cs typeface="Times New Roman" pitchFamily="18" charset="0"/>
              </a:rPr>
              <a:t>由有机酸脱羧产生</a:t>
            </a:r>
          </a:p>
        </p:txBody>
      </p:sp>
      <p:sp>
        <p:nvSpPr>
          <p:cNvPr id="54284" name="Rectangle 12"/>
          <p:cNvSpPr>
            <a:spLocks noChangeArrowheads="1"/>
          </p:cNvSpPr>
          <p:nvPr/>
        </p:nvSpPr>
        <p:spPr bwMode="auto">
          <a:xfrm>
            <a:off x="5179120" y="3281363"/>
            <a:ext cx="3671887" cy="520700"/>
          </a:xfrm>
          <a:prstGeom prst="rect">
            <a:avLst/>
          </a:prstGeom>
          <a:noFill/>
          <a:ln w="9525">
            <a:noFill/>
            <a:miter lim="800000"/>
            <a:headEnd/>
            <a:tailEnd/>
          </a:ln>
        </p:spPr>
        <p:txBody>
          <a:bodyPr>
            <a:spAutoFit/>
          </a:bodyPr>
          <a:lstStyle/>
          <a:p>
            <a:pPr marL="177800" indent="-177800" algn="just">
              <a:lnSpc>
                <a:spcPct val="130000"/>
              </a:lnSpc>
              <a:spcBef>
                <a:spcPct val="20000"/>
              </a:spcBef>
              <a:buClr>
                <a:schemeClr val="tx2"/>
              </a:buClr>
              <a:buFont typeface="Wingdings" pitchFamily="2" charset="2"/>
              <a:buChar char="w"/>
            </a:pPr>
            <a:r>
              <a:rPr lang="zh-CN" altLang="en-US" dirty="0">
                <a:latin typeface="Times New Roman" pitchFamily="18" charset="0"/>
                <a:ea typeface="黑体" pitchFamily="2" charset="-122"/>
                <a:cs typeface="Times New Roman" pitchFamily="18" charset="0"/>
              </a:rPr>
              <a:t>能量是突然释放的 </a:t>
            </a:r>
          </a:p>
        </p:txBody>
      </p:sp>
      <p:sp>
        <p:nvSpPr>
          <p:cNvPr id="54285" name="Rectangle 13"/>
          <p:cNvSpPr>
            <a:spLocks noChangeArrowheads="1"/>
          </p:cNvSpPr>
          <p:nvPr/>
        </p:nvSpPr>
        <p:spPr bwMode="auto">
          <a:xfrm>
            <a:off x="5179120" y="4271963"/>
            <a:ext cx="3671887" cy="1531937"/>
          </a:xfrm>
          <a:prstGeom prst="rect">
            <a:avLst/>
          </a:prstGeom>
          <a:noFill/>
          <a:ln w="9525">
            <a:noFill/>
            <a:miter lim="800000"/>
            <a:headEnd/>
            <a:tailEnd/>
          </a:ln>
        </p:spPr>
        <p:txBody>
          <a:bodyPr>
            <a:spAutoFit/>
          </a:bodyPr>
          <a:lstStyle/>
          <a:p>
            <a:pPr marL="177800" indent="-177800" algn="just">
              <a:lnSpc>
                <a:spcPct val="130000"/>
              </a:lnSpc>
              <a:spcBef>
                <a:spcPct val="20000"/>
              </a:spcBef>
              <a:buClr>
                <a:schemeClr val="tx2"/>
              </a:buClr>
              <a:buFont typeface="Wingdings" pitchFamily="2" charset="2"/>
              <a:buChar char="w"/>
            </a:pPr>
            <a:r>
              <a:rPr lang="zh-CN" altLang="en-US" dirty="0">
                <a:latin typeface="Times New Roman" pitchFamily="18" charset="0"/>
                <a:ea typeface="黑体" pitchFamily="2" charset="-122"/>
                <a:cs typeface="Times New Roman" pitchFamily="18" charset="0"/>
              </a:rPr>
              <a:t>产生的</a:t>
            </a:r>
            <a:r>
              <a:rPr lang="en-US" altLang="zh-CN" dirty="0">
                <a:latin typeface="Times New Roman" pitchFamily="18" charset="0"/>
                <a:ea typeface="黑体" pitchFamily="2" charset="-122"/>
                <a:cs typeface="Times New Roman" pitchFamily="18" charset="0"/>
              </a:rPr>
              <a:t>CO</a:t>
            </a:r>
            <a:r>
              <a:rPr lang="en-US" altLang="zh-CN" baseline="-25000" dirty="0">
                <a:latin typeface="Times New Roman" pitchFamily="18" charset="0"/>
                <a:ea typeface="黑体" pitchFamily="2" charset="-122"/>
                <a:cs typeface="Times New Roman" pitchFamily="18" charset="0"/>
              </a:rPr>
              <a:t>2</a:t>
            </a:r>
            <a:r>
              <a:rPr lang="zh-CN" altLang="en-US" dirty="0">
                <a:latin typeface="Times New Roman" pitchFamily="18" charset="0"/>
                <a:ea typeface="黑体" pitchFamily="2" charset="-122"/>
                <a:cs typeface="Times New Roman" pitchFamily="18" charset="0"/>
              </a:rPr>
              <a:t>、</a:t>
            </a:r>
            <a:r>
              <a:rPr lang="en-US" altLang="zh-CN" dirty="0">
                <a:latin typeface="Times New Roman" pitchFamily="18" charset="0"/>
                <a:ea typeface="黑体" pitchFamily="2" charset="-122"/>
                <a:cs typeface="Times New Roman" pitchFamily="18" charset="0"/>
              </a:rPr>
              <a:t>H</a:t>
            </a:r>
            <a:r>
              <a:rPr lang="en-US" altLang="zh-CN" baseline="-25000" dirty="0">
                <a:latin typeface="Times New Roman" pitchFamily="18" charset="0"/>
                <a:ea typeface="黑体" pitchFamily="2" charset="-122"/>
                <a:cs typeface="Times New Roman" pitchFamily="18" charset="0"/>
              </a:rPr>
              <a:t>2</a:t>
            </a:r>
            <a:r>
              <a:rPr lang="en-US" altLang="zh-CN" dirty="0">
                <a:latin typeface="Times New Roman" pitchFamily="18" charset="0"/>
                <a:ea typeface="黑体" pitchFamily="2" charset="-122"/>
                <a:cs typeface="Times New Roman" pitchFamily="18" charset="0"/>
              </a:rPr>
              <a:t>O</a:t>
            </a:r>
            <a:r>
              <a:rPr lang="zh-CN" altLang="en-US" dirty="0">
                <a:latin typeface="Times New Roman" pitchFamily="18" charset="0"/>
                <a:ea typeface="黑体" pitchFamily="2" charset="-122"/>
                <a:cs typeface="Times New Roman" pitchFamily="18" charset="0"/>
              </a:rPr>
              <a:t>由物质中的</a:t>
            </a:r>
            <a:r>
              <a:rPr lang="zh-CN" altLang="en-US" u="sng" dirty="0">
                <a:latin typeface="Times New Roman" pitchFamily="18" charset="0"/>
                <a:ea typeface="黑体" pitchFamily="2" charset="-122"/>
                <a:cs typeface="Times New Roman" pitchFamily="18" charset="0"/>
              </a:rPr>
              <a:t>碳和氢直接与氧结合</a:t>
            </a:r>
            <a:r>
              <a:rPr lang="zh-CN" altLang="en-US" dirty="0">
                <a:latin typeface="Times New Roman" pitchFamily="18" charset="0"/>
                <a:ea typeface="黑体" pitchFamily="2" charset="-122"/>
                <a:cs typeface="Times New Roman" pitchFamily="18" charset="0"/>
              </a:rPr>
              <a:t>生成。</a:t>
            </a:r>
          </a:p>
        </p:txBody>
      </p:sp>
      <p:sp>
        <p:nvSpPr>
          <p:cNvPr id="54286" name="Rectangle 14"/>
          <p:cNvSpPr>
            <a:spLocks noChangeArrowheads="1"/>
          </p:cNvSpPr>
          <p:nvPr/>
        </p:nvSpPr>
        <p:spPr bwMode="auto">
          <a:xfrm>
            <a:off x="316607" y="5911850"/>
            <a:ext cx="4608513" cy="465138"/>
          </a:xfrm>
          <a:prstGeom prst="rect">
            <a:avLst/>
          </a:prstGeom>
          <a:noFill/>
          <a:ln w="9525">
            <a:noFill/>
            <a:miter lim="800000"/>
            <a:headEnd/>
            <a:tailEnd/>
          </a:ln>
        </p:spPr>
        <p:txBody>
          <a:bodyPr>
            <a:spAutoFit/>
          </a:bodyPr>
          <a:lstStyle/>
          <a:p>
            <a:pPr marL="177800" indent="-177800" algn="just">
              <a:lnSpc>
                <a:spcPct val="110000"/>
              </a:lnSpc>
              <a:spcBef>
                <a:spcPct val="20000"/>
              </a:spcBef>
              <a:buClr>
                <a:schemeClr val="tx2"/>
              </a:buClr>
              <a:buFont typeface="Wingdings" pitchFamily="2" charset="2"/>
              <a:buChar char="w"/>
            </a:pPr>
            <a:r>
              <a:rPr lang="zh-CN" altLang="en-US">
                <a:latin typeface="Times New Roman" pitchFamily="18" charset="0"/>
                <a:ea typeface="黑体" pitchFamily="2" charset="-122"/>
                <a:cs typeface="Times New Roman" pitchFamily="18" charset="0"/>
              </a:rPr>
              <a:t>速度受体内多种因素调控</a:t>
            </a:r>
          </a:p>
        </p:txBody>
      </p:sp>
      <p:sp>
        <p:nvSpPr>
          <p:cNvPr id="54287" name="Rectangle 15"/>
          <p:cNvSpPr>
            <a:spLocks noChangeArrowheads="1"/>
          </p:cNvSpPr>
          <p:nvPr/>
        </p:nvSpPr>
        <p:spPr bwMode="auto">
          <a:xfrm>
            <a:off x="5233095" y="5911850"/>
            <a:ext cx="2017712" cy="465138"/>
          </a:xfrm>
          <a:prstGeom prst="rect">
            <a:avLst/>
          </a:prstGeom>
          <a:noFill/>
          <a:ln w="9525">
            <a:noFill/>
            <a:miter lim="800000"/>
            <a:headEnd/>
            <a:tailEnd/>
          </a:ln>
        </p:spPr>
        <p:txBody>
          <a:bodyPr>
            <a:spAutoFit/>
          </a:bodyPr>
          <a:lstStyle/>
          <a:p>
            <a:pPr marL="177800" indent="-177800" algn="just">
              <a:lnSpc>
                <a:spcPct val="110000"/>
              </a:lnSpc>
              <a:spcBef>
                <a:spcPct val="20000"/>
              </a:spcBef>
              <a:buClr>
                <a:schemeClr val="tx2"/>
              </a:buClr>
              <a:buFont typeface="Wingdings" pitchFamily="2" charset="2"/>
              <a:buChar char="w"/>
            </a:pPr>
            <a:r>
              <a:rPr lang="zh-CN" altLang="en-US">
                <a:latin typeface="Times New Roman" pitchFamily="18" charset="0"/>
                <a:ea typeface="黑体" pitchFamily="2" charset="-122"/>
                <a:cs typeface="Times New Roman" pitchFamily="18" charset="0"/>
              </a:rPr>
              <a:t>不受调节</a:t>
            </a:r>
          </a:p>
        </p:txBody>
      </p:sp>
      <p:sp>
        <p:nvSpPr>
          <p:cNvPr id="23565" name="Line 16"/>
          <p:cNvSpPr>
            <a:spLocks noChangeShapeType="1"/>
          </p:cNvSpPr>
          <p:nvPr/>
        </p:nvSpPr>
        <p:spPr bwMode="auto">
          <a:xfrm>
            <a:off x="251520" y="1222524"/>
            <a:ext cx="8640762" cy="0"/>
          </a:xfrm>
          <a:prstGeom prst="line">
            <a:avLst/>
          </a:prstGeom>
          <a:noFill/>
          <a:ln w="19050">
            <a:solidFill>
              <a:schemeClr val="tx1"/>
            </a:solidFill>
            <a:miter lim="800000"/>
            <a:headEnd/>
            <a:tailEnd/>
          </a:ln>
        </p:spPr>
        <p:txBody>
          <a:bodyPr wrap="none"/>
          <a:lstStyle/>
          <a:p>
            <a:endParaRPr lang="zh-CN" altLang="en-US" sz="2800"/>
          </a:p>
        </p:txBody>
      </p:sp>
      <p:sp>
        <p:nvSpPr>
          <p:cNvPr id="23566" name="Line 17"/>
          <p:cNvSpPr>
            <a:spLocks noChangeShapeType="1"/>
          </p:cNvSpPr>
          <p:nvPr/>
        </p:nvSpPr>
        <p:spPr bwMode="auto">
          <a:xfrm>
            <a:off x="251520" y="1844824"/>
            <a:ext cx="8640762" cy="0"/>
          </a:xfrm>
          <a:prstGeom prst="line">
            <a:avLst/>
          </a:prstGeom>
          <a:noFill/>
          <a:ln w="19050">
            <a:solidFill>
              <a:schemeClr val="tx1"/>
            </a:solidFill>
            <a:miter lim="800000"/>
            <a:headEnd/>
            <a:tailEnd/>
          </a:ln>
        </p:spPr>
        <p:txBody>
          <a:bodyPr wrap="none"/>
          <a:lstStyle/>
          <a:p>
            <a:endParaRPr lang="zh-CN" altLang="en-US" sz="2800"/>
          </a:p>
        </p:txBody>
      </p:sp>
      <p:sp>
        <p:nvSpPr>
          <p:cNvPr id="23567" name="Line 18"/>
          <p:cNvSpPr>
            <a:spLocks noChangeShapeType="1"/>
          </p:cNvSpPr>
          <p:nvPr/>
        </p:nvSpPr>
        <p:spPr bwMode="auto">
          <a:xfrm>
            <a:off x="251520" y="6457950"/>
            <a:ext cx="8640762" cy="0"/>
          </a:xfrm>
          <a:prstGeom prst="line">
            <a:avLst/>
          </a:prstGeom>
          <a:noFill/>
          <a:ln w="19050">
            <a:solidFill>
              <a:schemeClr val="tx1"/>
            </a:solidFill>
            <a:miter lim="800000"/>
            <a:headEnd/>
            <a:tailEnd/>
          </a:ln>
        </p:spPr>
        <p:txBody>
          <a:bodyPr wrap="none"/>
          <a:lstStyle/>
          <a:p>
            <a:endParaRPr lang="zh-CN" altLang="en-US"/>
          </a:p>
        </p:txBody>
      </p:sp>
      <p:sp>
        <p:nvSpPr>
          <p:cNvPr id="23568" name="灯片编号占位符 15"/>
          <p:cNvSpPr>
            <a:spLocks noGrp="1"/>
          </p:cNvSpPr>
          <p:nvPr>
            <p:ph type="sldNum" sz="quarter" idx="12"/>
          </p:nvPr>
        </p:nvSpPr>
        <p:spPr>
          <a:noFill/>
        </p:spPr>
        <p:txBody>
          <a:bodyPr/>
          <a:lstStyle/>
          <a:p>
            <a:fld id="{FAB25A12-CA3A-4CA1-B3CB-05AE9C0D6732}" type="slidenum">
              <a:rPr lang="en-US" altLang="zh-CN" smtClean="0">
                <a:ea typeface="宋体" charset="-122"/>
              </a:rPr>
              <a:pPr/>
              <a:t>4</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animEffect transition="in" filter="dissolve">
                                      <p:cBhvr>
                                        <p:cTn id="7" dur="500"/>
                                        <p:tgtEl>
                                          <p:spTgt spid="542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81"/>
                                        </p:tgtEl>
                                        <p:attrNameLst>
                                          <p:attrName>style.visibility</p:attrName>
                                        </p:attrNameLst>
                                      </p:cBhvr>
                                      <p:to>
                                        <p:strVal val="visible"/>
                                      </p:to>
                                    </p:set>
                                    <p:animEffect transition="in" filter="dissolve">
                                      <p:cBhvr>
                                        <p:cTn id="12" dur="500"/>
                                        <p:tgtEl>
                                          <p:spTgt spid="542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282"/>
                                        </p:tgtEl>
                                        <p:attrNameLst>
                                          <p:attrName>style.visibility</p:attrName>
                                        </p:attrNameLst>
                                      </p:cBhvr>
                                      <p:to>
                                        <p:strVal val="visible"/>
                                      </p:to>
                                    </p:set>
                                    <p:animEffect transition="in" filter="dissolve">
                                      <p:cBhvr>
                                        <p:cTn id="17" dur="500"/>
                                        <p:tgtEl>
                                          <p:spTgt spid="542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4284"/>
                                        </p:tgtEl>
                                        <p:attrNameLst>
                                          <p:attrName>style.visibility</p:attrName>
                                        </p:attrNameLst>
                                      </p:cBhvr>
                                      <p:to>
                                        <p:strVal val="visible"/>
                                      </p:to>
                                    </p:set>
                                    <p:animEffect transition="in" filter="dissolve">
                                      <p:cBhvr>
                                        <p:cTn id="22" dur="500"/>
                                        <p:tgtEl>
                                          <p:spTgt spid="542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4283"/>
                                        </p:tgtEl>
                                        <p:attrNameLst>
                                          <p:attrName>style.visibility</p:attrName>
                                        </p:attrNameLst>
                                      </p:cBhvr>
                                      <p:to>
                                        <p:strVal val="visible"/>
                                      </p:to>
                                    </p:set>
                                    <p:animEffect transition="in" filter="dissolve">
                                      <p:cBhvr>
                                        <p:cTn id="27" dur="500"/>
                                        <p:tgtEl>
                                          <p:spTgt spid="5428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4285"/>
                                        </p:tgtEl>
                                        <p:attrNameLst>
                                          <p:attrName>style.visibility</p:attrName>
                                        </p:attrNameLst>
                                      </p:cBhvr>
                                      <p:to>
                                        <p:strVal val="visible"/>
                                      </p:to>
                                    </p:set>
                                    <p:animEffect transition="in" filter="dissolve">
                                      <p:cBhvr>
                                        <p:cTn id="32" dur="500"/>
                                        <p:tgtEl>
                                          <p:spTgt spid="542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4286"/>
                                        </p:tgtEl>
                                        <p:attrNameLst>
                                          <p:attrName>style.visibility</p:attrName>
                                        </p:attrNameLst>
                                      </p:cBhvr>
                                      <p:to>
                                        <p:strVal val="visible"/>
                                      </p:to>
                                    </p:set>
                                    <p:animEffect transition="in" filter="dissolve">
                                      <p:cBhvr>
                                        <p:cTn id="37" dur="500"/>
                                        <p:tgtEl>
                                          <p:spTgt spid="5428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4287"/>
                                        </p:tgtEl>
                                        <p:attrNameLst>
                                          <p:attrName>style.visibility</p:attrName>
                                        </p:attrNameLst>
                                      </p:cBhvr>
                                      <p:to>
                                        <p:strVal val="visible"/>
                                      </p:to>
                                    </p:set>
                                    <p:animEffect transition="in" filter="dissolve">
                                      <p:cBhvr>
                                        <p:cTn id="42" dur="500"/>
                                        <p:tgtEl>
                                          <p:spTgt spid="54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autoUpdateAnimBg="0"/>
      <p:bldP spid="54281" grpId="0" autoUpdateAnimBg="0"/>
      <p:bldP spid="54282" grpId="0" autoUpdateAnimBg="0"/>
      <p:bldP spid="54283" grpId="0" autoUpdateAnimBg="0"/>
      <p:bldP spid="54284" grpId="0" autoUpdateAnimBg="0"/>
      <p:bldP spid="54285" grpId="0" autoUpdateAnimBg="0"/>
      <p:bldP spid="54286" grpId="0" autoUpdateAnimBg="0"/>
      <p:bldP spid="54287"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2130425" y="1052513"/>
            <a:ext cx="5105400" cy="646331"/>
          </a:xfrm>
          <a:prstGeom prst="rect">
            <a:avLst/>
          </a:prstGeom>
          <a:noFill/>
          <a:ln w="9525">
            <a:noFill/>
            <a:miter lim="800000"/>
            <a:headEnd/>
            <a:tailEnd/>
          </a:ln>
        </p:spPr>
        <p:txBody>
          <a:bodyPr>
            <a:spAutoFit/>
          </a:bodyPr>
          <a:lstStyle/>
          <a:p>
            <a:pPr algn="ctr">
              <a:spcBef>
                <a:spcPct val="50000"/>
              </a:spcBef>
            </a:pPr>
            <a:r>
              <a:rPr lang="zh-CN" altLang="en-US" sz="3600" dirty="0">
                <a:solidFill>
                  <a:schemeClr val="tx2"/>
                </a:solidFill>
                <a:latin typeface="黑体" pitchFamily="2" charset="-122"/>
                <a:ea typeface="黑体" pitchFamily="2" charset="-122"/>
              </a:rPr>
              <a:t>一、氧化磷酸化</a:t>
            </a:r>
          </a:p>
        </p:txBody>
      </p:sp>
      <p:sp>
        <p:nvSpPr>
          <p:cNvPr id="10" name="Text Box 4"/>
          <p:cNvSpPr txBox="1">
            <a:spLocks noChangeArrowheads="1"/>
          </p:cNvSpPr>
          <p:nvPr/>
        </p:nvSpPr>
        <p:spPr bwMode="auto">
          <a:xfrm>
            <a:off x="381000" y="1843088"/>
            <a:ext cx="8153400" cy="2012859"/>
          </a:xfrm>
          <a:prstGeom prst="rect">
            <a:avLst/>
          </a:prstGeom>
          <a:noFill/>
          <a:ln w="9525">
            <a:noFill/>
            <a:miter lim="800000"/>
            <a:headEnd/>
            <a:tailEnd/>
          </a:ln>
        </p:spPr>
        <p:txBody>
          <a:bodyPr>
            <a:spAutoFit/>
          </a:bodyPr>
          <a:lstStyle/>
          <a:p>
            <a:pPr marL="357188" lvl="1" indent="714375">
              <a:lnSpc>
                <a:spcPct val="130000"/>
              </a:lnSpc>
            </a:pPr>
            <a:r>
              <a:rPr lang="zh-CN" altLang="en-US" sz="3200" dirty="0">
                <a:solidFill>
                  <a:srgbClr val="FF0066"/>
                </a:solidFill>
                <a:latin typeface="Times New Roman" pitchFamily="18" charset="0"/>
                <a:ea typeface="黑体" pitchFamily="2" charset="-122"/>
                <a:cs typeface="Times New Roman" pitchFamily="18" charset="0"/>
              </a:rPr>
              <a:t>氧化磷酸化 </a:t>
            </a:r>
            <a:r>
              <a:rPr lang="en-US" altLang="zh-CN" sz="3200" dirty="0">
                <a:solidFill>
                  <a:srgbClr val="FF0066"/>
                </a:solidFill>
                <a:latin typeface="Times New Roman" pitchFamily="18" charset="0"/>
                <a:ea typeface="黑体" pitchFamily="2" charset="-122"/>
                <a:cs typeface="Times New Roman" pitchFamily="18" charset="0"/>
              </a:rPr>
              <a:t>(oxidative </a:t>
            </a:r>
            <a:r>
              <a:rPr lang="en-US" altLang="zh-CN" sz="3200" dirty="0" err="1">
                <a:solidFill>
                  <a:srgbClr val="FF0066"/>
                </a:solidFill>
                <a:latin typeface="Times New Roman" pitchFamily="18" charset="0"/>
                <a:ea typeface="黑体" pitchFamily="2" charset="-122"/>
                <a:cs typeface="Times New Roman" pitchFamily="18" charset="0"/>
              </a:rPr>
              <a:t>phosphorylation</a:t>
            </a:r>
            <a:r>
              <a:rPr lang="en-US" altLang="zh-CN" sz="3200" dirty="0">
                <a:solidFill>
                  <a:srgbClr val="FF0066"/>
                </a:solidFill>
                <a:latin typeface="Times New Roman" pitchFamily="18" charset="0"/>
                <a:ea typeface="黑体" pitchFamily="2" charset="-122"/>
                <a:cs typeface="Times New Roman" pitchFamily="18" charset="0"/>
              </a:rPr>
              <a:t>)</a:t>
            </a:r>
            <a:r>
              <a:rPr lang="zh-CN" altLang="en-US" sz="3200" dirty="0">
                <a:latin typeface="Times New Roman" pitchFamily="18" charset="0"/>
                <a:ea typeface="黑体" pitchFamily="2" charset="-122"/>
                <a:cs typeface="Times New Roman" pitchFamily="18" charset="0"/>
              </a:rPr>
              <a:t>是指在呼吸链电子传递过程中耦联</a:t>
            </a:r>
            <a:r>
              <a:rPr lang="en-US" altLang="zh-CN" sz="3200" dirty="0">
                <a:latin typeface="Times New Roman" pitchFamily="18" charset="0"/>
                <a:ea typeface="黑体" pitchFamily="2" charset="-122"/>
                <a:cs typeface="Times New Roman" pitchFamily="18" charset="0"/>
              </a:rPr>
              <a:t>ADP</a:t>
            </a:r>
            <a:r>
              <a:rPr lang="zh-CN" altLang="en-US" sz="3200" dirty="0">
                <a:latin typeface="Times New Roman" pitchFamily="18" charset="0"/>
                <a:ea typeface="黑体" pitchFamily="2" charset="-122"/>
                <a:cs typeface="Times New Roman" pitchFamily="18" charset="0"/>
              </a:rPr>
              <a:t>磷酸化生成</a:t>
            </a:r>
            <a:r>
              <a:rPr lang="en-US" altLang="zh-CN" sz="3200" dirty="0">
                <a:latin typeface="Times New Roman" pitchFamily="18" charset="0"/>
                <a:ea typeface="黑体" pitchFamily="2" charset="-122"/>
                <a:cs typeface="Times New Roman" pitchFamily="18" charset="0"/>
              </a:rPr>
              <a:t>ATP</a:t>
            </a:r>
            <a:r>
              <a:rPr lang="zh-CN" altLang="en-US" sz="3200" dirty="0">
                <a:latin typeface="Times New Roman" pitchFamily="18" charset="0"/>
                <a:ea typeface="黑体" pitchFamily="2" charset="-122"/>
                <a:cs typeface="Times New Roman" pitchFamily="18" charset="0"/>
              </a:rPr>
              <a:t>，又称为</a:t>
            </a:r>
            <a:r>
              <a:rPr lang="zh-CN" altLang="en-US" sz="3200" dirty="0">
                <a:solidFill>
                  <a:schemeClr val="folHlink"/>
                </a:solidFill>
                <a:latin typeface="Times New Roman" pitchFamily="18" charset="0"/>
                <a:ea typeface="黑体" pitchFamily="2" charset="-122"/>
                <a:cs typeface="Times New Roman" pitchFamily="18" charset="0"/>
              </a:rPr>
              <a:t>耦联磷酸化</a:t>
            </a:r>
            <a:r>
              <a:rPr lang="zh-CN" altLang="en-US" sz="3200" dirty="0">
                <a:latin typeface="Times New Roman" pitchFamily="18" charset="0"/>
                <a:ea typeface="黑体" pitchFamily="2" charset="-122"/>
                <a:cs typeface="Times New Roman" pitchFamily="18" charset="0"/>
              </a:rPr>
              <a:t>。</a:t>
            </a:r>
            <a:r>
              <a:rPr lang="zh-CN" altLang="en-US" sz="3200" dirty="0">
                <a:solidFill>
                  <a:srgbClr val="146202"/>
                </a:solidFill>
                <a:latin typeface="Times New Roman" pitchFamily="18" charset="0"/>
                <a:ea typeface="黑体" pitchFamily="2" charset="-122"/>
                <a:cs typeface="Times New Roman" pitchFamily="18" charset="0"/>
              </a:rPr>
              <a:t> </a:t>
            </a:r>
          </a:p>
        </p:txBody>
      </p:sp>
      <p:sp>
        <p:nvSpPr>
          <p:cNvPr id="11" name="Line 7"/>
          <p:cNvSpPr>
            <a:spLocks noChangeShapeType="1"/>
          </p:cNvSpPr>
          <p:nvPr/>
        </p:nvSpPr>
        <p:spPr bwMode="auto">
          <a:xfrm>
            <a:off x="4766252" y="3790271"/>
            <a:ext cx="936000" cy="0"/>
          </a:xfrm>
          <a:prstGeom prst="line">
            <a:avLst/>
          </a:prstGeom>
          <a:noFill/>
          <a:ln w="76200">
            <a:solidFill>
              <a:srgbClr val="FF0066"/>
            </a:solidFill>
            <a:miter lim="800000"/>
            <a:headEnd/>
            <a:tailEnd/>
          </a:ln>
        </p:spPr>
        <p:txBody>
          <a:bodyPr wrap="none"/>
          <a:lstStyle/>
          <a:p>
            <a:endParaRPr lang="zh-CN" altLang="en-US"/>
          </a:p>
        </p:txBody>
      </p:sp>
      <p:sp>
        <p:nvSpPr>
          <p:cNvPr id="12" name="Text Box 8"/>
          <p:cNvSpPr txBox="1">
            <a:spLocks noChangeArrowheads="1"/>
          </p:cNvSpPr>
          <p:nvPr/>
        </p:nvSpPr>
        <p:spPr bwMode="auto">
          <a:xfrm>
            <a:off x="827088" y="4148138"/>
            <a:ext cx="7705725" cy="1801812"/>
          </a:xfrm>
          <a:prstGeom prst="rect">
            <a:avLst/>
          </a:prstGeom>
          <a:noFill/>
          <a:ln w="9525">
            <a:noFill/>
            <a:miter lim="800000"/>
            <a:headEnd/>
            <a:tailEnd/>
          </a:ln>
        </p:spPr>
        <p:txBody>
          <a:bodyPr>
            <a:spAutoFit/>
          </a:bodyPr>
          <a:lstStyle/>
          <a:p>
            <a:pPr>
              <a:spcBef>
                <a:spcPct val="50000"/>
              </a:spcBef>
              <a:buClr>
                <a:srgbClr val="FF0066"/>
              </a:buClr>
              <a:buFont typeface="Wingdings" pitchFamily="2" charset="2"/>
              <a:buChar char="Ø"/>
            </a:pPr>
            <a:r>
              <a:rPr lang="en-US" altLang="zh-CN" sz="2800" dirty="0">
                <a:latin typeface="Times New Roman" pitchFamily="18" charset="0"/>
                <a:ea typeface="黑体" pitchFamily="2" charset="-122"/>
                <a:cs typeface="Times New Roman" pitchFamily="18" charset="0"/>
              </a:rPr>
              <a:t> </a:t>
            </a:r>
            <a:r>
              <a:rPr lang="zh-CN" altLang="en-US" sz="2800" dirty="0">
                <a:latin typeface="Times New Roman" pitchFamily="18" charset="0"/>
                <a:ea typeface="黑体" pitchFamily="2" charset="-122"/>
                <a:cs typeface="Times New Roman" pitchFamily="18" charset="0"/>
              </a:rPr>
              <a:t>两个过程的耦联：</a:t>
            </a:r>
          </a:p>
          <a:p>
            <a:pPr>
              <a:spcBef>
                <a:spcPct val="50000"/>
              </a:spcBef>
            </a:pPr>
            <a:r>
              <a:rPr lang="zh-CN" altLang="en-US" sz="2800" dirty="0">
                <a:latin typeface="Times New Roman" pitchFamily="18" charset="0"/>
                <a:ea typeface="黑体" pitchFamily="2" charset="-122"/>
                <a:cs typeface="Times New Roman" pitchFamily="18" charset="0"/>
              </a:rPr>
              <a:t>     即</a:t>
            </a:r>
            <a:r>
              <a:rPr lang="zh-CN" altLang="en-US" sz="2800" u="sng" dirty="0">
                <a:latin typeface="Times New Roman" pitchFamily="18" charset="0"/>
                <a:ea typeface="黑体" pitchFamily="2" charset="-122"/>
                <a:cs typeface="Times New Roman" pitchFamily="18" charset="0"/>
              </a:rPr>
              <a:t>还原当量的氧化过程</a:t>
            </a:r>
            <a:r>
              <a:rPr lang="zh-CN" altLang="en-US" sz="2800" dirty="0">
                <a:latin typeface="Times New Roman" pitchFamily="18" charset="0"/>
                <a:ea typeface="黑体" pitchFamily="2" charset="-122"/>
                <a:cs typeface="Times New Roman" pitchFamily="18" charset="0"/>
              </a:rPr>
              <a:t>和</a:t>
            </a:r>
            <a:r>
              <a:rPr lang="en-US" altLang="zh-CN" sz="2800" u="sng" dirty="0">
                <a:latin typeface="Times New Roman" pitchFamily="18" charset="0"/>
                <a:ea typeface="黑体" pitchFamily="2" charset="-122"/>
                <a:cs typeface="Times New Roman" pitchFamily="18" charset="0"/>
              </a:rPr>
              <a:t>ADP</a:t>
            </a:r>
            <a:r>
              <a:rPr lang="zh-CN" altLang="en-US" sz="2800" u="sng" dirty="0">
                <a:latin typeface="Times New Roman" pitchFamily="18" charset="0"/>
                <a:ea typeface="黑体" pitchFamily="2" charset="-122"/>
                <a:cs typeface="Times New Roman" pitchFamily="18" charset="0"/>
              </a:rPr>
              <a:t>磷酸化过程</a:t>
            </a:r>
          </a:p>
          <a:p>
            <a:pPr>
              <a:spcBef>
                <a:spcPct val="50000"/>
              </a:spcBef>
              <a:buClr>
                <a:srgbClr val="FF0066"/>
              </a:buClr>
              <a:buFont typeface="Wingdings" pitchFamily="2" charset="2"/>
              <a:buChar char="Ø"/>
            </a:pPr>
            <a:r>
              <a:rPr lang="zh-CN" altLang="en-US" sz="2800" dirty="0">
                <a:latin typeface="Times New Roman" pitchFamily="18" charset="0"/>
                <a:ea typeface="黑体" pitchFamily="2" charset="-122"/>
                <a:cs typeface="Times New Roman" pitchFamily="18" charset="0"/>
              </a:rPr>
              <a:t> 氧化磷酸化是体内</a:t>
            </a:r>
            <a:r>
              <a:rPr lang="en-US" altLang="zh-CN" sz="2800" dirty="0">
                <a:latin typeface="Times New Roman" pitchFamily="18" charset="0"/>
                <a:ea typeface="黑体" pitchFamily="2" charset="-122"/>
                <a:cs typeface="Times New Roman" pitchFamily="18" charset="0"/>
              </a:rPr>
              <a:t>ATP</a:t>
            </a:r>
            <a:r>
              <a:rPr lang="zh-CN" altLang="en-US" sz="2800" dirty="0">
                <a:latin typeface="Times New Roman" pitchFamily="18" charset="0"/>
                <a:ea typeface="黑体" pitchFamily="2" charset="-122"/>
                <a:cs typeface="Times New Roman" pitchFamily="18" charset="0"/>
              </a:rPr>
              <a:t>生成的主要方式</a:t>
            </a:r>
          </a:p>
        </p:txBody>
      </p:sp>
      <p:sp>
        <p:nvSpPr>
          <p:cNvPr id="63494" name="灯片编号占位符 5"/>
          <p:cNvSpPr>
            <a:spLocks noGrp="1"/>
          </p:cNvSpPr>
          <p:nvPr>
            <p:ph type="sldNum" sz="quarter" idx="12"/>
          </p:nvPr>
        </p:nvSpPr>
        <p:spPr>
          <a:noFill/>
        </p:spPr>
        <p:txBody>
          <a:bodyPr/>
          <a:lstStyle/>
          <a:p>
            <a:fld id="{6D494D48-E16B-4777-AB39-A6687464D317}" type="slidenum">
              <a:rPr lang="en-US" altLang="zh-CN" smtClean="0">
                <a:ea typeface="宋体" charset="-122"/>
              </a:rPr>
              <a:pPr/>
              <a:t>40</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
                                            <p:txEl>
                                              <p:pRg st="0" end="0"/>
                                            </p:txEl>
                                          </p:spTgt>
                                        </p:tgtEl>
                                        <p:attrNameLst>
                                          <p:attrName>style.visibility</p:attrName>
                                        </p:attrNameLst>
                                      </p:cBhvr>
                                      <p:to>
                                        <p:strVal val="visible"/>
                                      </p:to>
                                    </p:set>
                                    <p:anim calcmode="lin" valueType="num">
                                      <p:cBhvr>
                                        <p:cTn id="16" dur="10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8" dur="10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12">
                                            <p:txEl>
                                              <p:pRg st="0" end="0"/>
                                            </p:txEl>
                                          </p:spTgt>
                                        </p:tgtEl>
                                      </p:cBhvr>
                                    </p:animEffect>
                                  </p:childTnLst>
                                </p:cTn>
                              </p:par>
                            </p:childTnLst>
                          </p:cTn>
                        </p:par>
                        <p:par>
                          <p:cTn id="21" fill="hold">
                            <p:stCondLst>
                              <p:cond delay="22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2">
                                            <p:txEl>
                                              <p:pRg st="1" end="1"/>
                                            </p:txEl>
                                          </p:spTgt>
                                        </p:tgtEl>
                                        <p:attrNameLst>
                                          <p:attrName>style.visibility</p:attrName>
                                        </p:attrNameLst>
                                      </p:cBhvr>
                                      <p:to>
                                        <p:strVal val="visible"/>
                                      </p:to>
                                    </p:set>
                                    <p:anim calcmode="lin" valueType="num">
                                      <p:cBhvr>
                                        <p:cTn id="24" dur="1000" fill="hold"/>
                                        <p:tgtEl>
                                          <p:spTgt spid="1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12">
                                            <p:txEl>
                                              <p:pRg st="1" end="1"/>
                                            </p:txEl>
                                          </p:spTgt>
                                        </p:tgtEl>
                                        <p:attrNameLst>
                                          <p:attrName>ppt_y</p:attrName>
                                        </p:attrNameLst>
                                      </p:cBhvr>
                                      <p:tavLst>
                                        <p:tav tm="0">
                                          <p:val>
                                            <p:strVal val="#ppt_y"/>
                                          </p:val>
                                        </p:tav>
                                        <p:tav tm="100000">
                                          <p:val>
                                            <p:strVal val="#ppt_y"/>
                                          </p:val>
                                        </p:tav>
                                      </p:tavLst>
                                    </p:anim>
                                    <p:anim calcmode="lin" valueType="num">
                                      <p:cBhvr>
                                        <p:cTn id="26" dur="1000" fill="hold"/>
                                        <p:tgtEl>
                                          <p:spTgt spid="1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1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1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2">
                                            <p:txEl>
                                              <p:pRg st="2" end="2"/>
                                            </p:txEl>
                                          </p:spTgt>
                                        </p:tgtEl>
                                        <p:attrNameLst>
                                          <p:attrName>style.visibility</p:attrName>
                                        </p:attrNameLst>
                                      </p:cBhvr>
                                      <p:to>
                                        <p:strVal val="visible"/>
                                      </p:to>
                                    </p:set>
                                    <p:anim calcmode="lin" valueType="num">
                                      <p:cBhvr>
                                        <p:cTn id="33" dur="1000" fill="hold"/>
                                        <p:tgtEl>
                                          <p:spTgt spid="1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1000" fill="hold"/>
                                        <p:tgtEl>
                                          <p:spTgt spid="12">
                                            <p:txEl>
                                              <p:pRg st="2" end="2"/>
                                            </p:txEl>
                                          </p:spTgt>
                                        </p:tgtEl>
                                        <p:attrNameLst>
                                          <p:attrName>ppt_y</p:attrName>
                                        </p:attrNameLst>
                                      </p:cBhvr>
                                      <p:tavLst>
                                        <p:tav tm="0">
                                          <p:val>
                                            <p:strVal val="#ppt_y"/>
                                          </p:val>
                                        </p:tav>
                                        <p:tav tm="100000">
                                          <p:val>
                                            <p:strVal val="#ppt_y"/>
                                          </p:val>
                                        </p:tav>
                                      </p:tavLst>
                                    </p:anim>
                                    <p:anim calcmode="lin" valueType="num">
                                      <p:cBhvr>
                                        <p:cTn id="35" dur="1000" fill="hold"/>
                                        <p:tgtEl>
                                          <p:spTgt spid="1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1000" fill="hold"/>
                                        <p:tgtEl>
                                          <p:spTgt spid="1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1000" tmFilter="0,0; .5, 1; 1, 1"/>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advAuto="0"/>
      <p:bldP spid="11" grpId="0" animBg="1"/>
      <p:bldP spid="1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50825" y="949325"/>
            <a:ext cx="8637588" cy="823913"/>
          </a:xfrm>
        </p:spPr>
        <p:txBody>
          <a:bodyPr/>
          <a:lstStyle/>
          <a:p>
            <a:pPr eaLnBrk="1" hangingPunct="1"/>
            <a:r>
              <a:rPr lang="zh-CN" altLang="en-US" sz="3200" dirty="0">
                <a:solidFill>
                  <a:schemeClr val="tx1"/>
                </a:solidFill>
                <a:latin typeface="黑体" pitchFamily="2" charset="-122"/>
                <a:ea typeface="黑体" pitchFamily="2" charset="-122"/>
              </a:rPr>
              <a:t>（一）氧化磷酸化耦联部位</a:t>
            </a:r>
          </a:p>
        </p:txBody>
      </p:sp>
      <p:sp>
        <p:nvSpPr>
          <p:cNvPr id="25606" name="Rectangle 6"/>
          <p:cNvSpPr>
            <a:spLocks noChangeArrowheads="1"/>
          </p:cNvSpPr>
          <p:nvPr/>
        </p:nvSpPr>
        <p:spPr bwMode="auto">
          <a:xfrm>
            <a:off x="1476375" y="2564904"/>
            <a:ext cx="6480175" cy="2701925"/>
          </a:xfrm>
          <a:prstGeom prst="rect">
            <a:avLst/>
          </a:prstGeom>
          <a:noFill/>
          <a:ln w="9525">
            <a:noFill/>
            <a:miter lim="800000"/>
            <a:headEnd/>
            <a:tailEnd/>
          </a:ln>
        </p:spPr>
        <p:txBody>
          <a:bodyPr>
            <a:spAutoFit/>
          </a:bodyPr>
          <a:lstStyle/>
          <a:p>
            <a:pPr>
              <a:lnSpc>
                <a:spcPct val="120000"/>
              </a:lnSpc>
              <a:spcBef>
                <a:spcPct val="50000"/>
              </a:spcBef>
            </a:pPr>
            <a:r>
              <a:rPr lang="en-US" altLang="zh-CN" sz="3200" dirty="0">
                <a:latin typeface="Times New Roman" pitchFamily="18" charset="0"/>
                <a:ea typeface="黑体" pitchFamily="2" charset="-122"/>
                <a:cs typeface="Times New Roman" pitchFamily="18" charset="0"/>
              </a:rPr>
              <a:t>        </a:t>
            </a:r>
            <a:r>
              <a:rPr lang="zh-CN" altLang="en-US" sz="3200" dirty="0">
                <a:latin typeface="Times New Roman" pitchFamily="18" charset="0"/>
                <a:ea typeface="黑体" pitchFamily="2" charset="-122"/>
                <a:cs typeface="Times New Roman" pitchFamily="18" charset="0"/>
              </a:rPr>
              <a:t>根据</a:t>
            </a:r>
            <a:r>
              <a:rPr lang="en-US" altLang="zh-CN" sz="3200" u="sng" dirty="0">
                <a:solidFill>
                  <a:srgbClr val="FF0066"/>
                </a:solidFill>
                <a:latin typeface="Times New Roman" pitchFamily="18" charset="0"/>
                <a:ea typeface="黑体" pitchFamily="2" charset="-122"/>
                <a:cs typeface="Times New Roman" pitchFamily="18" charset="0"/>
              </a:rPr>
              <a:t>P/O</a:t>
            </a:r>
            <a:r>
              <a:rPr lang="zh-CN" altLang="en-US" sz="3200" u="sng" dirty="0">
                <a:solidFill>
                  <a:srgbClr val="FF0066"/>
                </a:solidFill>
                <a:latin typeface="Times New Roman" pitchFamily="18" charset="0"/>
                <a:ea typeface="黑体" pitchFamily="2" charset="-122"/>
                <a:cs typeface="Times New Roman" pitchFamily="18" charset="0"/>
              </a:rPr>
              <a:t>比值</a:t>
            </a:r>
            <a:r>
              <a:rPr lang="zh-CN" altLang="en-US" sz="3200" dirty="0">
                <a:latin typeface="Times New Roman" pitchFamily="18" charset="0"/>
                <a:ea typeface="黑体" pitchFamily="2" charset="-122"/>
                <a:cs typeface="Times New Roman" pitchFamily="18" charset="0"/>
              </a:rPr>
              <a:t>和</a:t>
            </a:r>
            <a:r>
              <a:rPr lang="zh-CN" altLang="en-US" sz="3200" u="sng" dirty="0">
                <a:solidFill>
                  <a:srgbClr val="FF0066"/>
                </a:solidFill>
                <a:latin typeface="Times New Roman" pitchFamily="18" charset="0"/>
                <a:ea typeface="黑体" pitchFamily="2" charset="-122"/>
                <a:cs typeface="Times New Roman" pitchFamily="18" charset="0"/>
              </a:rPr>
              <a:t>自由能变化</a:t>
            </a:r>
            <a:r>
              <a:rPr lang="zh-CN" altLang="en-US" sz="3200" dirty="0">
                <a:latin typeface="Times New Roman" pitchFamily="18" charset="0"/>
                <a:ea typeface="黑体" pitchFamily="2" charset="-122"/>
                <a:cs typeface="Times New Roman" pitchFamily="18" charset="0"/>
              </a:rPr>
              <a:t>，可以大致确定氧化磷酸化的耦联部位，即</a:t>
            </a:r>
            <a:r>
              <a:rPr lang="en-US" altLang="zh-CN" sz="3200" dirty="0">
                <a:latin typeface="Times New Roman" pitchFamily="18" charset="0"/>
                <a:ea typeface="黑体" pitchFamily="2" charset="-122"/>
                <a:cs typeface="Times New Roman" pitchFamily="18" charset="0"/>
              </a:rPr>
              <a:t>ATP</a:t>
            </a:r>
            <a:r>
              <a:rPr lang="zh-CN" altLang="en-US" sz="3200" dirty="0">
                <a:latin typeface="Times New Roman" pitchFamily="18" charset="0"/>
                <a:ea typeface="黑体" pitchFamily="2" charset="-122"/>
                <a:cs typeface="Times New Roman" pitchFamily="18" charset="0"/>
              </a:rPr>
              <a:t>生成的部位。</a:t>
            </a:r>
          </a:p>
          <a:p>
            <a:pPr lvl="2" indent="885825">
              <a:lnSpc>
                <a:spcPct val="120000"/>
              </a:lnSpc>
              <a:spcBef>
                <a:spcPct val="50000"/>
              </a:spcBef>
            </a:pPr>
            <a:endParaRPr lang="en-US" altLang="zh-CN" sz="3200" dirty="0">
              <a:latin typeface="Times New Roman" pitchFamily="18" charset="0"/>
              <a:ea typeface="黑体" pitchFamily="2" charset="-122"/>
              <a:cs typeface="Times New Roman" pitchFamily="18" charset="0"/>
            </a:endParaRPr>
          </a:p>
        </p:txBody>
      </p:sp>
      <p:sp>
        <p:nvSpPr>
          <p:cNvPr id="64517" name="灯片编号占位符 4"/>
          <p:cNvSpPr>
            <a:spLocks noGrp="1"/>
          </p:cNvSpPr>
          <p:nvPr>
            <p:ph type="sldNum" sz="quarter" idx="12"/>
          </p:nvPr>
        </p:nvSpPr>
        <p:spPr>
          <a:noFill/>
        </p:spPr>
        <p:txBody>
          <a:bodyPr/>
          <a:lstStyle/>
          <a:p>
            <a:fld id="{915C1636-B1BC-46DE-AA5A-3A111EE88C7B}" type="slidenum">
              <a:rPr lang="en-US" altLang="zh-CN" smtClean="0">
                <a:ea typeface="宋体" charset="-122"/>
              </a:rPr>
              <a:pPr/>
              <a:t>41</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slide(fromBottom)">
                                      <p:cBhvr>
                                        <p:cTn id="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1043608" y="1052513"/>
            <a:ext cx="7628259" cy="2808287"/>
          </a:xfrm>
        </p:spPr>
        <p:txBody>
          <a:bodyPr/>
          <a:lstStyle/>
          <a:p>
            <a:pPr eaLnBrk="1" hangingPunct="1">
              <a:lnSpc>
                <a:spcPct val="130000"/>
              </a:lnSpc>
              <a:buNone/>
            </a:pPr>
            <a:r>
              <a:rPr lang="en-US" altLang="zh-CN" sz="3200" dirty="0">
                <a:ea typeface="黑体" pitchFamily="2" charset="-122"/>
              </a:rPr>
              <a:t>1. P/O</a:t>
            </a:r>
            <a:r>
              <a:rPr lang="zh-CN" altLang="en-US" sz="3200" dirty="0">
                <a:ea typeface="黑体" pitchFamily="2" charset="-122"/>
              </a:rPr>
              <a:t>比值</a:t>
            </a:r>
          </a:p>
          <a:p>
            <a:pPr eaLnBrk="1" hangingPunct="1">
              <a:lnSpc>
                <a:spcPct val="130000"/>
              </a:lnSpc>
              <a:buFont typeface="Wingdings" pitchFamily="2" charset="2"/>
              <a:buNone/>
            </a:pPr>
            <a:r>
              <a:rPr lang="zh-CN" altLang="en-US" sz="3200" dirty="0">
                <a:ea typeface="黑体" pitchFamily="2" charset="-122"/>
              </a:rPr>
              <a:t>           指物质氧化时，每消耗</a:t>
            </a:r>
            <a:r>
              <a:rPr lang="en-US" altLang="zh-CN" sz="3200" dirty="0">
                <a:ea typeface="黑体" pitchFamily="2" charset="-122"/>
              </a:rPr>
              <a:t>1</a:t>
            </a:r>
            <a:r>
              <a:rPr lang="zh-CN" altLang="en-US" sz="3200" dirty="0">
                <a:ea typeface="黑体" pitchFamily="2" charset="-122"/>
              </a:rPr>
              <a:t>摩尔氧原子所消耗无机磷的摩尔数（或</a:t>
            </a:r>
            <a:r>
              <a:rPr lang="en-US" altLang="zh-CN" sz="3200" dirty="0">
                <a:ea typeface="黑体" pitchFamily="2" charset="-122"/>
              </a:rPr>
              <a:t>ADP</a:t>
            </a:r>
            <a:r>
              <a:rPr lang="zh-CN" altLang="en-US" sz="3200" dirty="0">
                <a:ea typeface="黑体" pitchFamily="2" charset="-122"/>
              </a:rPr>
              <a:t>摩尔数），即生成的</a:t>
            </a:r>
            <a:r>
              <a:rPr lang="en-US" altLang="zh-CN" sz="3200" dirty="0">
                <a:ea typeface="黑体" pitchFamily="2" charset="-122"/>
              </a:rPr>
              <a:t>ATP</a:t>
            </a:r>
            <a:r>
              <a:rPr lang="zh-CN" altLang="en-US" sz="3200" dirty="0">
                <a:ea typeface="黑体" pitchFamily="2" charset="-122"/>
              </a:rPr>
              <a:t>摩尔数。</a:t>
            </a:r>
          </a:p>
        </p:txBody>
      </p:sp>
      <p:grpSp>
        <p:nvGrpSpPr>
          <p:cNvPr id="2" name="Group 5"/>
          <p:cNvGrpSpPr>
            <a:grpSpLocks/>
          </p:cNvGrpSpPr>
          <p:nvPr/>
        </p:nvGrpSpPr>
        <p:grpSpPr bwMode="auto">
          <a:xfrm>
            <a:off x="1187450" y="5351463"/>
            <a:ext cx="4392613" cy="519112"/>
            <a:chOff x="839" y="3235"/>
            <a:chExt cx="2767" cy="327"/>
          </a:xfrm>
        </p:grpSpPr>
        <p:sp>
          <p:nvSpPr>
            <p:cNvPr id="65551" name="Text Box 6"/>
            <p:cNvSpPr txBox="1">
              <a:spLocks noChangeArrowheads="1"/>
            </p:cNvSpPr>
            <p:nvPr/>
          </p:nvSpPr>
          <p:spPr bwMode="auto">
            <a:xfrm>
              <a:off x="839" y="3235"/>
              <a:ext cx="1451" cy="327"/>
            </a:xfrm>
            <a:prstGeom prst="rect">
              <a:avLst/>
            </a:prstGeom>
            <a:noFill/>
            <a:ln w="9525">
              <a:noFill/>
              <a:miter lim="800000"/>
              <a:headEnd/>
              <a:tailEnd/>
            </a:ln>
          </p:spPr>
          <p:txBody>
            <a:bodyPr>
              <a:spAutoFit/>
            </a:bodyPr>
            <a:lstStyle/>
            <a:p>
              <a:pPr>
                <a:spcBef>
                  <a:spcPct val="50000"/>
                </a:spcBef>
              </a:pPr>
              <a:r>
                <a:rPr lang="en-US" altLang="zh-CN" sz="2800"/>
                <a:t>  ADP +   Pi</a:t>
              </a:r>
            </a:p>
          </p:txBody>
        </p:sp>
        <p:sp>
          <p:nvSpPr>
            <p:cNvPr id="65552" name="Line 7"/>
            <p:cNvSpPr>
              <a:spLocks noChangeShapeType="1"/>
            </p:cNvSpPr>
            <p:nvPr/>
          </p:nvSpPr>
          <p:spPr bwMode="auto">
            <a:xfrm>
              <a:off x="2260" y="3399"/>
              <a:ext cx="462" cy="0"/>
            </a:xfrm>
            <a:prstGeom prst="line">
              <a:avLst/>
            </a:prstGeom>
            <a:noFill/>
            <a:ln w="28575">
              <a:solidFill>
                <a:schemeClr val="tx1"/>
              </a:solidFill>
              <a:miter lim="800000"/>
              <a:headEnd/>
              <a:tailEnd type="triangle" w="med" len="med"/>
            </a:ln>
          </p:spPr>
          <p:txBody>
            <a:bodyPr wrap="none"/>
            <a:lstStyle/>
            <a:p>
              <a:endParaRPr lang="zh-CN" altLang="en-US"/>
            </a:p>
          </p:txBody>
        </p:sp>
        <p:sp>
          <p:nvSpPr>
            <p:cNvPr id="65553" name="Text Box 8"/>
            <p:cNvSpPr txBox="1">
              <a:spLocks noChangeArrowheads="1"/>
            </p:cNvSpPr>
            <p:nvPr/>
          </p:nvSpPr>
          <p:spPr bwMode="auto">
            <a:xfrm>
              <a:off x="2744" y="3235"/>
              <a:ext cx="862" cy="327"/>
            </a:xfrm>
            <a:prstGeom prst="rect">
              <a:avLst/>
            </a:prstGeom>
            <a:noFill/>
            <a:ln w="9525">
              <a:noFill/>
              <a:miter lim="800000"/>
              <a:headEnd/>
              <a:tailEnd/>
            </a:ln>
          </p:spPr>
          <p:txBody>
            <a:bodyPr>
              <a:spAutoFit/>
            </a:bodyPr>
            <a:lstStyle/>
            <a:p>
              <a:pPr>
                <a:spcBef>
                  <a:spcPct val="50000"/>
                </a:spcBef>
              </a:pPr>
              <a:r>
                <a:rPr lang="en-US" altLang="zh-CN" sz="2800"/>
                <a:t>  ATP</a:t>
              </a:r>
            </a:p>
          </p:txBody>
        </p:sp>
      </p:grpSp>
      <p:grpSp>
        <p:nvGrpSpPr>
          <p:cNvPr id="3" name="Group 9"/>
          <p:cNvGrpSpPr>
            <a:grpSpLocks/>
          </p:cNvGrpSpPr>
          <p:nvPr/>
        </p:nvGrpSpPr>
        <p:grpSpPr bwMode="auto">
          <a:xfrm>
            <a:off x="2482850" y="4138613"/>
            <a:ext cx="4681538" cy="590550"/>
            <a:chOff x="1246" y="2471"/>
            <a:chExt cx="2949" cy="372"/>
          </a:xfrm>
        </p:grpSpPr>
        <p:sp>
          <p:nvSpPr>
            <p:cNvPr id="65548" name="Text Box 10"/>
            <p:cNvSpPr txBox="1">
              <a:spLocks noChangeArrowheads="1"/>
            </p:cNvSpPr>
            <p:nvPr/>
          </p:nvSpPr>
          <p:spPr bwMode="auto">
            <a:xfrm>
              <a:off x="1246" y="2478"/>
              <a:ext cx="1724" cy="365"/>
            </a:xfrm>
            <a:prstGeom prst="rect">
              <a:avLst/>
            </a:prstGeom>
            <a:noFill/>
            <a:ln w="9525">
              <a:noFill/>
              <a:miter lim="800000"/>
              <a:headEnd/>
              <a:tailEnd/>
            </a:ln>
          </p:spPr>
          <p:txBody>
            <a:bodyPr>
              <a:spAutoFit/>
            </a:bodyPr>
            <a:lstStyle/>
            <a:p>
              <a:pPr>
                <a:spcBef>
                  <a:spcPct val="50000"/>
                </a:spcBef>
              </a:pPr>
              <a:r>
                <a:rPr lang="en-US" altLang="zh-CN" sz="3200" dirty="0"/>
                <a:t>2H →→→ O</a:t>
              </a:r>
            </a:p>
          </p:txBody>
        </p:sp>
        <p:sp>
          <p:nvSpPr>
            <p:cNvPr id="65549" name="Line 11"/>
            <p:cNvSpPr>
              <a:spLocks noChangeShapeType="1"/>
            </p:cNvSpPr>
            <p:nvPr/>
          </p:nvSpPr>
          <p:spPr bwMode="auto">
            <a:xfrm flipV="1">
              <a:off x="2859" y="2661"/>
              <a:ext cx="680" cy="0"/>
            </a:xfrm>
            <a:prstGeom prst="line">
              <a:avLst/>
            </a:prstGeom>
            <a:noFill/>
            <a:ln w="28575">
              <a:solidFill>
                <a:schemeClr val="tx1"/>
              </a:solidFill>
              <a:miter lim="800000"/>
              <a:headEnd/>
              <a:tailEnd type="triangle" w="med" len="med"/>
            </a:ln>
          </p:spPr>
          <p:txBody>
            <a:bodyPr wrap="none"/>
            <a:lstStyle/>
            <a:p>
              <a:endParaRPr lang="zh-CN" altLang="en-US"/>
            </a:p>
          </p:txBody>
        </p:sp>
        <p:sp>
          <p:nvSpPr>
            <p:cNvPr id="65550" name="Text Box 12"/>
            <p:cNvSpPr txBox="1">
              <a:spLocks noChangeArrowheads="1"/>
            </p:cNvSpPr>
            <p:nvPr/>
          </p:nvSpPr>
          <p:spPr bwMode="auto">
            <a:xfrm>
              <a:off x="3605" y="2471"/>
              <a:ext cx="590" cy="365"/>
            </a:xfrm>
            <a:prstGeom prst="rect">
              <a:avLst/>
            </a:prstGeom>
            <a:noFill/>
            <a:ln w="9525">
              <a:noFill/>
              <a:miter lim="800000"/>
              <a:headEnd/>
              <a:tailEnd/>
            </a:ln>
          </p:spPr>
          <p:txBody>
            <a:bodyPr>
              <a:spAutoFit/>
            </a:bodyPr>
            <a:lstStyle/>
            <a:p>
              <a:pPr>
                <a:spcBef>
                  <a:spcPct val="50000"/>
                </a:spcBef>
              </a:pPr>
              <a:r>
                <a:rPr lang="en-US" altLang="zh-CN" sz="3200"/>
                <a:t>H</a:t>
              </a:r>
              <a:r>
                <a:rPr lang="en-US" altLang="zh-CN" sz="3200" baseline="-25000"/>
                <a:t>2</a:t>
              </a:r>
              <a:r>
                <a:rPr lang="en-US" altLang="zh-CN" sz="3200"/>
                <a:t>O</a:t>
              </a:r>
            </a:p>
          </p:txBody>
        </p:sp>
      </p:grpSp>
      <p:sp>
        <p:nvSpPr>
          <p:cNvPr id="80909" name="Line 13"/>
          <p:cNvSpPr>
            <a:spLocks noChangeShapeType="1"/>
          </p:cNvSpPr>
          <p:nvPr/>
        </p:nvSpPr>
        <p:spPr bwMode="auto">
          <a:xfrm>
            <a:off x="3779838" y="4625975"/>
            <a:ext cx="0" cy="792163"/>
          </a:xfrm>
          <a:prstGeom prst="line">
            <a:avLst/>
          </a:prstGeom>
          <a:noFill/>
          <a:ln w="28575">
            <a:solidFill>
              <a:schemeClr val="tx1"/>
            </a:solidFill>
            <a:miter lim="800000"/>
            <a:headEnd/>
            <a:tailEnd type="triangle" w="med" len="med"/>
          </a:ln>
        </p:spPr>
        <p:txBody>
          <a:bodyPr wrap="none"/>
          <a:lstStyle/>
          <a:p>
            <a:endParaRPr lang="zh-CN" altLang="en-US"/>
          </a:p>
        </p:txBody>
      </p:sp>
      <p:sp>
        <p:nvSpPr>
          <p:cNvPr id="80910" name="WordArt 14"/>
          <p:cNvSpPr>
            <a:spLocks noChangeArrowheads="1" noChangeShapeType="1" noTextEdit="1"/>
          </p:cNvSpPr>
          <p:nvPr/>
        </p:nvSpPr>
        <p:spPr bwMode="auto">
          <a:xfrm>
            <a:off x="7427913" y="5013325"/>
            <a:ext cx="528637" cy="1368425"/>
          </a:xfrm>
          <a:prstGeom prst="rect">
            <a:avLst/>
          </a:prstGeom>
        </p:spPr>
        <p:txBody>
          <a:bodyPr wrap="none" fromWordArt="1">
            <a:prstTxWarp prst="textCascadeUp">
              <a:avLst>
                <a:gd name="adj" fmla="val 82093"/>
              </a:avLst>
            </a:prstTxWarp>
            <a:scene3d>
              <a:camera prst="legacyPerspectiveFront">
                <a:rot lat="20519987" lon="1080000" rev="0"/>
              </a:camera>
              <a:lightRig rig="legacyHarsh2" dir="b"/>
            </a:scene3d>
            <a:sp3d extrusionH="430200" prstMaterial="legacyMatte">
              <a:extrusionClr>
                <a:srgbClr val="FF6600"/>
              </a:extrusionClr>
            </a:sp3d>
          </a:bodyPr>
          <a:lstStyle/>
          <a:p>
            <a:pPr algn="ctr"/>
            <a:r>
              <a:rPr lang="zh-CN" altLang="en-US" sz="3600" kern="10" dirty="0">
                <a:ln w="9525">
                  <a:round/>
                  <a:headEnd/>
                  <a:tailEnd/>
                </a:ln>
                <a:gradFill rotWithShape="1">
                  <a:gsLst>
                    <a:gs pos="0">
                      <a:srgbClr val="FFE701"/>
                    </a:gs>
                    <a:gs pos="100000">
                      <a:srgbClr val="FE3E02"/>
                    </a:gs>
                  </a:gsLst>
                  <a:lin ang="5400000" scaled="1"/>
                </a:gradFill>
                <a:latin typeface="宋体"/>
                <a:ea typeface="宋体"/>
              </a:rPr>
              <a:t>？</a:t>
            </a:r>
          </a:p>
        </p:txBody>
      </p:sp>
      <p:sp>
        <p:nvSpPr>
          <p:cNvPr id="80911" name="Text Box 15"/>
          <p:cNvSpPr txBox="1">
            <a:spLocks noChangeArrowheads="1"/>
          </p:cNvSpPr>
          <p:nvPr/>
        </p:nvSpPr>
        <p:spPr bwMode="auto">
          <a:xfrm>
            <a:off x="6443663" y="5445125"/>
            <a:ext cx="1081087" cy="579438"/>
          </a:xfrm>
          <a:prstGeom prst="rect">
            <a:avLst/>
          </a:prstGeom>
          <a:noFill/>
          <a:ln w="9525">
            <a:noFill/>
            <a:miter lim="800000"/>
            <a:headEnd/>
            <a:tailEnd/>
          </a:ln>
        </p:spPr>
        <p:txBody>
          <a:bodyPr>
            <a:spAutoFit/>
          </a:bodyPr>
          <a:lstStyle/>
          <a:p>
            <a:pPr>
              <a:spcBef>
                <a:spcPct val="50000"/>
              </a:spcBef>
            </a:pPr>
            <a:r>
              <a:rPr lang="en-US" altLang="zh-CN" sz="3200">
                <a:solidFill>
                  <a:schemeClr val="hlink"/>
                </a:solidFill>
              </a:rPr>
              <a:t>n</a:t>
            </a:r>
            <a:r>
              <a:rPr lang="en-US" altLang="zh-CN" sz="3200"/>
              <a:t> </a:t>
            </a:r>
            <a:r>
              <a:rPr lang="zh-CN" altLang="en-US" sz="3200"/>
              <a:t>＝</a:t>
            </a:r>
          </a:p>
        </p:txBody>
      </p:sp>
      <p:sp>
        <p:nvSpPr>
          <p:cNvPr id="80912" name="Text Box 16"/>
          <p:cNvSpPr txBox="1">
            <a:spLocks noChangeArrowheads="1"/>
          </p:cNvSpPr>
          <p:nvPr/>
        </p:nvSpPr>
        <p:spPr bwMode="auto">
          <a:xfrm>
            <a:off x="1127125" y="5295900"/>
            <a:ext cx="720725" cy="579438"/>
          </a:xfrm>
          <a:prstGeom prst="rect">
            <a:avLst/>
          </a:prstGeom>
          <a:noFill/>
          <a:ln w="9525">
            <a:noFill/>
            <a:miter lim="800000"/>
            <a:headEnd/>
            <a:tailEnd/>
          </a:ln>
        </p:spPr>
        <p:txBody>
          <a:bodyPr>
            <a:spAutoFit/>
          </a:bodyPr>
          <a:lstStyle/>
          <a:p>
            <a:pPr>
              <a:spcBef>
                <a:spcPct val="50000"/>
              </a:spcBef>
            </a:pPr>
            <a:r>
              <a:rPr lang="en-US" altLang="zh-CN" sz="3200">
                <a:solidFill>
                  <a:schemeClr val="hlink"/>
                </a:solidFill>
              </a:rPr>
              <a:t>n</a:t>
            </a:r>
          </a:p>
        </p:txBody>
      </p:sp>
      <p:sp>
        <p:nvSpPr>
          <p:cNvPr id="80913" name="Text Box 17"/>
          <p:cNvSpPr txBox="1">
            <a:spLocks noChangeArrowheads="1"/>
          </p:cNvSpPr>
          <p:nvPr/>
        </p:nvSpPr>
        <p:spPr bwMode="auto">
          <a:xfrm>
            <a:off x="2493963" y="5300663"/>
            <a:ext cx="720725" cy="579437"/>
          </a:xfrm>
          <a:prstGeom prst="rect">
            <a:avLst/>
          </a:prstGeom>
          <a:noFill/>
          <a:ln w="9525">
            <a:noFill/>
            <a:miter lim="800000"/>
            <a:headEnd/>
            <a:tailEnd/>
          </a:ln>
        </p:spPr>
        <p:txBody>
          <a:bodyPr>
            <a:spAutoFit/>
          </a:bodyPr>
          <a:lstStyle/>
          <a:p>
            <a:pPr>
              <a:spcBef>
                <a:spcPct val="50000"/>
              </a:spcBef>
            </a:pPr>
            <a:r>
              <a:rPr lang="en-US" altLang="zh-CN" sz="3200">
                <a:solidFill>
                  <a:schemeClr val="hlink"/>
                </a:solidFill>
              </a:rPr>
              <a:t>n</a:t>
            </a:r>
          </a:p>
        </p:txBody>
      </p:sp>
      <p:sp>
        <p:nvSpPr>
          <p:cNvPr id="80914" name="Text Box 18"/>
          <p:cNvSpPr txBox="1">
            <a:spLocks noChangeArrowheads="1"/>
          </p:cNvSpPr>
          <p:nvPr/>
        </p:nvSpPr>
        <p:spPr bwMode="auto">
          <a:xfrm>
            <a:off x="4171950" y="5300663"/>
            <a:ext cx="720725" cy="579437"/>
          </a:xfrm>
          <a:prstGeom prst="rect">
            <a:avLst/>
          </a:prstGeom>
          <a:noFill/>
          <a:ln w="9525">
            <a:noFill/>
            <a:miter lim="800000"/>
            <a:headEnd/>
            <a:tailEnd/>
          </a:ln>
        </p:spPr>
        <p:txBody>
          <a:bodyPr>
            <a:spAutoFit/>
          </a:bodyPr>
          <a:lstStyle/>
          <a:p>
            <a:pPr>
              <a:spcBef>
                <a:spcPct val="50000"/>
              </a:spcBef>
            </a:pPr>
            <a:r>
              <a:rPr lang="en-US" altLang="zh-CN" sz="3200">
                <a:solidFill>
                  <a:schemeClr val="hlink"/>
                </a:solidFill>
              </a:rPr>
              <a:t>n</a:t>
            </a:r>
          </a:p>
        </p:txBody>
      </p:sp>
      <p:sp>
        <p:nvSpPr>
          <p:cNvPr id="65547" name="灯片编号占位符 16"/>
          <p:cNvSpPr>
            <a:spLocks noGrp="1"/>
          </p:cNvSpPr>
          <p:nvPr>
            <p:ph type="sldNum" sz="quarter" idx="12"/>
          </p:nvPr>
        </p:nvSpPr>
        <p:spPr>
          <a:noFill/>
        </p:spPr>
        <p:txBody>
          <a:bodyPr/>
          <a:lstStyle/>
          <a:p>
            <a:fld id="{E0618F59-2D54-427A-873F-1D599EDE3F88}" type="slidenum">
              <a:rPr lang="en-US" altLang="zh-CN" smtClean="0">
                <a:ea typeface="宋体" charset="-122"/>
              </a:rPr>
              <a:pPr/>
              <a:t>42</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0909"/>
                                        </p:tgtEl>
                                        <p:attrNameLst>
                                          <p:attrName>style.visibility</p:attrName>
                                        </p:attrNameLst>
                                      </p:cBhvr>
                                      <p:to>
                                        <p:strVal val="visible"/>
                                      </p:to>
                                    </p:set>
                                    <p:animEffect transition="in" filter="wipe(up)">
                                      <p:cBhvr>
                                        <p:cTn id="11" dur="500"/>
                                        <p:tgtEl>
                                          <p:spTgt spid="8090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0912"/>
                                        </p:tgtEl>
                                        <p:attrNameLst>
                                          <p:attrName>style.visibility</p:attrName>
                                        </p:attrNameLst>
                                      </p:cBhvr>
                                      <p:to>
                                        <p:strVal val="visible"/>
                                      </p:to>
                                    </p:set>
                                    <p:anim calcmode="lin" valueType="num">
                                      <p:cBhvr additive="base">
                                        <p:cTn id="20" dur="500" fill="hold"/>
                                        <p:tgtEl>
                                          <p:spTgt spid="80912"/>
                                        </p:tgtEl>
                                        <p:attrNameLst>
                                          <p:attrName>ppt_x</p:attrName>
                                        </p:attrNameLst>
                                      </p:cBhvr>
                                      <p:tavLst>
                                        <p:tav tm="0">
                                          <p:val>
                                            <p:strVal val="#ppt_x"/>
                                          </p:val>
                                        </p:tav>
                                        <p:tav tm="100000">
                                          <p:val>
                                            <p:strVal val="#ppt_x"/>
                                          </p:val>
                                        </p:tav>
                                      </p:tavLst>
                                    </p:anim>
                                    <p:anim calcmode="lin" valueType="num">
                                      <p:cBhvr additive="base">
                                        <p:cTn id="21" dur="500" fill="hold"/>
                                        <p:tgtEl>
                                          <p:spTgt spid="80912"/>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80913"/>
                                        </p:tgtEl>
                                        <p:attrNameLst>
                                          <p:attrName>style.visibility</p:attrName>
                                        </p:attrNameLst>
                                      </p:cBhvr>
                                      <p:to>
                                        <p:strVal val="visible"/>
                                      </p:to>
                                    </p:set>
                                    <p:anim calcmode="lin" valueType="num">
                                      <p:cBhvr additive="base">
                                        <p:cTn id="25" dur="500" fill="hold"/>
                                        <p:tgtEl>
                                          <p:spTgt spid="80913"/>
                                        </p:tgtEl>
                                        <p:attrNameLst>
                                          <p:attrName>ppt_x</p:attrName>
                                        </p:attrNameLst>
                                      </p:cBhvr>
                                      <p:tavLst>
                                        <p:tav tm="0">
                                          <p:val>
                                            <p:strVal val="#ppt_x"/>
                                          </p:val>
                                        </p:tav>
                                        <p:tav tm="100000">
                                          <p:val>
                                            <p:strVal val="#ppt_x"/>
                                          </p:val>
                                        </p:tav>
                                      </p:tavLst>
                                    </p:anim>
                                    <p:anim calcmode="lin" valueType="num">
                                      <p:cBhvr additive="base">
                                        <p:cTn id="26" dur="500" fill="hold"/>
                                        <p:tgtEl>
                                          <p:spTgt spid="80913"/>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80914"/>
                                        </p:tgtEl>
                                        <p:attrNameLst>
                                          <p:attrName>style.visibility</p:attrName>
                                        </p:attrNameLst>
                                      </p:cBhvr>
                                      <p:to>
                                        <p:strVal val="visible"/>
                                      </p:to>
                                    </p:set>
                                    <p:anim calcmode="lin" valueType="num">
                                      <p:cBhvr additive="base">
                                        <p:cTn id="30" dur="500" fill="hold"/>
                                        <p:tgtEl>
                                          <p:spTgt spid="80914"/>
                                        </p:tgtEl>
                                        <p:attrNameLst>
                                          <p:attrName>ppt_x</p:attrName>
                                        </p:attrNameLst>
                                      </p:cBhvr>
                                      <p:tavLst>
                                        <p:tav tm="0">
                                          <p:val>
                                            <p:strVal val="#ppt_x"/>
                                          </p:val>
                                        </p:tav>
                                        <p:tav tm="100000">
                                          <p:val>
                                            <p:strVal val="#ppt_x"/>
                                          </p:val>
                                        </p:tav>
                                      </p:tavLst>
                                    </p:anim>
                                    <p:anim calcmode="lin" valueType="num">
                                      <p:cBhvr additive="base">
                                        <p:cTn id="31" dur="500" fill="hold"/>
                                        <p:tgtEl>
                                          <p:spTgt spid="809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0911"/>
                                        </p:tgtEl>
                                        <p:attrNameLst>
                                          <p:attrName>style.visibility</p:attrName>
                                        </p:attrNameLst>
                                      </p:cBhvr>
                                      <p:to>
                                        <p:strVal val="visible"/>
                                      </p:to>
                                    </p:set>
                                    <p:animEffect transition="in" filter="wipe(left)">
                                      <p:cBhvr>
                                        <p:cTn id="36" dur="500"/>
                                        <p:tgtEl>
                                          <p:spTgt spid="80911"/>
                                        </p:tgtEl>
                                      </p:cBhvr>
                                    </p:animEffect>
                                  </p:childTnLst>
                                </p:cTn>
                              </p:par>
                            </p:childTnLst>
                          </p:cTn>
                        </p:par>
                        <p:par>
                          <p:cTn id="37" fill="hold">
                            <p:stCondLst>
                              <p:cond delay="500"/>
                            </p:stCondLst>
                            <p:childTnLst>
                              <p:par>
                                <p:cTn id="38" presetID="26" presetClass="entr" presetSubtype="0" fill="hold" grpId="0" nodeType="afterEffect">
                                  <p:stCondLst>
                                    <p:cond delay="0"/>
                                  </p:stCondLst>
                                  <p:childTnLst>
                                    <p:set>
                                      <p:cBhvr>
                                        <p:cTn id="39" dur="1" fill="hold">
                                          <p:stCondLst>
                                            <p:cond delay="0"/>
                                          </p:stCondLst>
                                        </p:cTn>
                                        <p:tgtEl>
                                          <p:spTgt spid="80910"/>
                                        </p:tgtEl>
                                        <p:attrNameLst>
                                          <p:attrName>style.visibility</p:attrName>
                                        </p:attrNameLst>
                                      </p:cBhvr>
                                      <p:to>
                                        <p:strVal val="visible"/>
                                      </p:to>
                                    </p:set>
                                    <p:animEffect transition="in" filter="wipe(down)">
                                      <p:cBhvr>
                                        <p:cTn id="40" dur="580">
                                          <p:stCondLst>
                                            <p:cond delay="0"/>
                                          </p:stCondLst>
                                        </p:cTn>
                                        <p:tgtEl>
                                          <p:spTgt spid="80910"/>
                                        </p:tgtEl>
                                      </p:cBhvr>
                                    </p:animEffect>
                                    <p:anim calcmode="lin" valueType="num">
                                      <p:cBhvr>
                                        <p:cTn id="41" dur="1822" tmFilter="0,0; 0.14,0.36; 0.43,0.73; 0.71,0.91; 1.0,1.0">
                                          <p:stCondLst>
                                            <p:cond delay="0"/>
                                          </p:stCondLst>
                                        </p:cTn>
                                        <p:tgtEl>
                                          <p:spTgt spid="80910"/>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80910"/>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80910"/>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80910"/>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80910"/>
                                        </p:tgtEl>
                                        <p:attrNameLst>
                                          <p:attrName>ppt_y</p:attrName>
                                        </p:attrNameLst>
                                      </p:cBhvr>
                                      <p:tavLst>
                                        <p:tav tm="0" fmla="#ppt_y-sin(pi*$)/81">
                                          <p:val>
                                            <p:fltVal val="0"/>
                                          </p:val>
                                        </p:tav>
                                        <p:tav tm="100000">
                                          <p:val>
                                            <p:fltVal val="1"/>
                                          </p:val>
                                        </p:tav>
                                      </p:tavLst>
                                    </p:anim>
                                    <p:animScale>
                                      <p:cBhvr>
                                        <p:cTn id="46" dur="26">
                                          <p:stCondLst>
                                            <p:cond delay="650"/>
                                          </p:stCondLst>
                                        </p:cTn>
                                        <p:tgtEl>
                                          <p:spTgt spid="80910"/>
                                        </p:tgtEl>
                                      </p:cBhvr>
                                      <p:to x="100000" y="60000"/>
                                    </p:animScale>
                                    <p:animScale>
                                      <p:cBhvr>
                                        <p:cTn id="47" dur="166" decel="50000">
                                          <p:stCondLst>
                                            <p:cond delay="676"/>
                                          </p:stCondLst>
                                        </p:cTn>
                                        <p:tgtEl>
                                          <p:spTgt spid="80910"/>
                                        </p:tgtEl>
                                      </p:cBhvr>
                                      <p:to x="100000" y="100000"/>
                                    </p:animScale>
                                    <p:animScale>
                                      <p:cBhvr>
                                        <p:cTn id="48" dur="26">
                                          <p:stCondLst>
                                            <p:cond delay="1312"/>
                                          </p:stCondLst>
                                        </p:cTn>
                                        <p:tgtEl>
                                          <p:spTgt spid="80910"/>
                                        </p:tgtEl>
                                      </p:cBhvr>
                                      <p:to x="100000" y="80000"/>
                                    </p:animScale>
                                    <p:animScale>
                                      <p:cBhvr>
                                        <p:cTn id="49" dur="166" decel="50000">
                                          <p:stCondLst>
                                            <p:cond delay="1338"/>
                                          </p:stCondLst>
                                        </p:cTn>
                                        <p:tgtEl>
                                          <p:spTgt spid="80910"/>
                                        </p:tgtEl>
                                      </p:cBhvr>
                                      <p:to x="100000" y="100000"/>
                                    </p:animScale>
                                    <p:animScale>
                                      <p:cBhvr>
                                        <p:cTn id="50" dur="26">
                                          <p:stCondLst>
                                            <p:cond delay="1642"/>
                                          </p:stCondLst>
                                        </p:cTn>
                                        <p:tgtEl>
                                          <p:spTgt spid="80910"/>
                                        </p:tgtEl>
                                      </p:cBhvr>
                                      <p:to x="100000" y="90000"/>
                                    </p:animScale>
                                    <p:animScale>
                                      <p:cBhvr>
                                        <p:cTn id="51" dur="166" decel="50000">
                                          <p:stCondLst>
                                            <p:cond delay="1668"/>
                                          </p:stCondLst>
                                        </p:cTn>
                                        <p:tgtEl>
                                          <p:spTgt spid="80910"/>
                                        </p:tgtEl>
                                      </p:cBhvr>
                                      <p:to x="100000" y="100000"/>
                                    </p:animScale>
                                    <p:animScale>
                                      <p:cBhvr>
                                        <p:cTn id="52" dur="26">
                                          <p:stCondLst>
                                            <p:cond delay="1808"/>
                                          </p:stCondLst>
                                        </p:cTn>
                                        <p:tgtEl>
                                          <p:spTgt spid="80910"/>
                                        </p:tgtEl>
                                      </p:cBhvr>
                                      <p:to x="100000" y="95000"/>
                                    </p:animScale>
                                    <p:animScale>
                                      <p:cBhvr>
                                        <p:cTn id="53" dur="166" decel="50000">
                                          <p:stCondLst>
                                            <p:cond delay="1834"/>
                                          </p:stCondLst>
                                        </p:cTn>
                                        <p:tgtEl>
                                          <p:spTgt spid="809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9" grpId="0" animBg="1"/>
      <p:bldP spid="80910" grpId="0" animBg="1"/>
      <p:bldP spid="80911" grpId="0"/>
      <p:bldP spid="80912" grpId="0"/>
      <p:bldP spid="80913" grpId="0"/>
      <p:bldP spid="8091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749424" y="4653136"/>
            <a:ext cx="7711008" cy="1758950"/>
          </a:xfrm>
          <a:prstGeom prst="rect">
            <a:avLst/>
          </a:prstGeom>
          <a:noFill/>
          <a:ln w="9525">
            <a:noFill/>
            <a:miter lim="800000"/>
            <a:headEnd/>
            <a:tailEnd/>
          </a:ln>
        </p:spPr>
        <p:txBody>
          <a:bodyPr wrap="square">
            <a:spAutoFit/>
          </a:bodyPr>
          <a:lstStyle/>
          <a:p>
            <a:pPr>
              <a:lnSpc>
                <a:spcPct val="130000"/>
              </a:lnSpc>
              <a:spcBef>
                <a:spcPct val="50000"/>
              </a:spcBef>
            </a:pPr>
            <a:r>
              <a:rPr lang="en-US" altLang="zh-CN" sz="2800" dirty="0">
                <a:latin typeface="Times New Roman" pitchFamily="18" charset="0"/>
                <a:ea typeface="黑体" pitchFamily="2" charset="-122"/>
                <a:cs typeface="Times New Roman" pitchFamily="18" charset="0"/>
              </a:rPr>
              <a:t>        </a:t>
            </a:r>
            <a:r>
              <a:rPr lang="zh-CN" altLang="en-US" sz="2800" dirty="0">
                <a:latin typeface="Times New Roman" pitchFamily="18" charset="0"/>
                <a:ea typeface="黑体" pitchFamily="2" charset="-122"/>
                <a:cs typeface="Times New Roman" pitchFamily="18" charset="0"/>
              </a:rPr>
              <a:t>根据上述实验结果，推定</a:t>
            </a:r>
            <a:r>
              <a:rPr lang="en-US" altLang="zh-CN" sz="2800" u="sng" dirty="0">
                <a:latin typeface="Times New Roman" pitchFamily="18" charset="0"/>
                <a:ea typeface="黑体" pitchFamily="2" charset="-122"/>
                <a:cs typeface="Times New Roman" pitchFamily="18" charset="0"/>
              </a:rPr>
              <a:t>NADH</a:t>
            </a:r>
            <a:r>
              <a:rPr lang="zh-CN" altLang="en-US" sz="2800" u="sng" dirty="0">
                <a:latin typeface="Times New Roman" pitchFamily="18" charset="0"/>
                <a:ea typeface="黑体" pitchFamily="2" charset="-122"/>
                <a:cs typeface="Times New Roman" pitchFamily="18" charset="0"/>
              </a:rPr>
              <a:t>与</a:t>
            </a:r>
            <a:r>
              <a:rPr lang="en-US" altLang="zh-CN" sz="2800" u="sng" dirty="0" err="1">
                <a:latin typeface="Times New Roman" pitchFamily="18" charset="0"/>
                <a:ea typeface="黑体" pitchFamily="2" charset="-122"/>
                <a:cs typeface="Times New Roman" pitchFamily="18" charset="0"/>
              </a:rPr>
              <a:t>CoQ</a:t>
            </a:r>
            <a:r>
              <a:rPr lang="zh-CN" altLang="en-US" sz="2800" u="sng" dirty="0">
                <a:latin typeface="Times New Roman" pitchFamily="18" charset="0"/>
                <a:ea typeface="黑体" pitchFamily="2" charset="-122"/>
                <a:cs typeface="Times New Roman" pitchFamily="18" charset="0"/>
              </a:rPr>
              <a:t>之间（复合体</a:t>
            </a:r>
            <a:r>
              <a:rPr lang="en-US" altLang="zh-CN" sz="2800" u="sng" dirty="0">
                <a:latin typeface="Times New Roman" pitchFamily="18" charset="0"/>
                <a:ea typeface="黑体" pitchFamily="2" charset="-122"/>
                <a:cs typeface="Times New Roman" pitchFamily="18" charset="0"/>
              </a:rPr>
              <a:t>I</a:t>
            </a:r>
            <a:r>
              <a:rPr lang="zh-CN" altLang="en-US" sz="2800" u="sng" dirty="0">
                <a:latin typeface="Times New Roman" pitchFamily="18" charset="0"/>
                <a:ea typeface="黑体" pitchFamily="2" charset="-122"/>
                <a:cs typeface="Times New Roman" pitchFamily="18" charset="0"/>
              </a:rPr>
              <a:t>）</a:t>
            </a:r>
            <a:r>
              <a:rPr lang="zh-CN" altLang="en-US" sz="2800" dirty="0">
                <a:latin typeface="Times New Roman" pitchFamily="18" charset="0"/>
                <a:ea typeface="黑体" pitchFamily="2" charset="-122"/>
                <a:cs typeface="Times New Roman" pitchFamily="18" charset="0"/>
              </a:rPr>
              <a:t>，</a:t>
            </a:r>
            <a:r>
              <a:rPr lang="en-US" altLang="zh-CN" sz="2800" u="sng" dirty="0" err="1">
                <a:latin typeface="Times New Roman" pitchFamily="18" charset="0"/>
                <a:ea typeface="黑体" pitchFamily="2" charset="-122"/>
                <a:cs typeface="Times New Roman" pitchFamily="18" charset="0"/>
              </a:rPr>
              <a:t>CoQ</a:t>
            </a:r>
            <a:r>
              <a:rPr lang="zh-CN" altLang="en-US" sz="2800" u="sng" dirty="0">
                <a:latin typeface="Times New Roman" pitchFamily="18" charset="0"/>
                <a:ea typeface="黑体" pitchFamily="2" charset="-122"/>
                <a:cs typeface="Times New Roman" pitchFamily="18" charset="0"/>
              </a:rPr>
              <a:t>与</a:t>
            </a:r>
            <a:r>
              <a:rPr lang="en-US" altLang="zh-CN" sz="2800" u="sng" dirty="0" err="1">
                <a:latin typeface="Times New Roman" pitchFamily="18" charset="0"/>
                <a:ea typeface="黑体" pitchFamily="2" charset="-122"/>
                <a:cs typeface="Times New Roman" pitchFamily="18" charset="0"/>
              </a:rPr>
              <a:t>Cyt</a:t>
            </a:r>
            <a:r>
              <a:rPr lang="en-US" altLang="zh-CN" sz="2800" u="sng" dirty="0">
                <a:latin typeface="Times New Roman" pitchFamily="18" charset="0"/>
                <a:ea typeface="黑体" pitchFamily="2" charset="-122"/>
                <a:cs typeface="Times New Roman" pitchFamily="18" charset="0"/>
              </a:rPr>
              <a:t> c</a:t>
            </a:r>
            <a:r>
              <a:rPr lang="zh-CN" altLang="en-US" sz="2800" u="sng" dirty="0">
                <a:latin typeface="Times New Roman" pitchFamily="18" charset="0"/>
                <a:ea typeface="黑体" pitchFamily="2" charset="-122"/>
                <a:cs typeface="Times New Roman" pitchFamily="18" charset="0"/>
              </a:rPr>
              <a:t>之间（复合体</a:t>
            </a:r>
            <a:r>
              <a:rPr lang="en-US" altLang="zh-CN" sz="2800" u="sng" dirty="0">
                <a:latin typeface="Times New Roman" pitchFamily="18" charset="0"/>
                <a:ea typeface="黑体" pitchFamily="2" charset="-122"/>
                <a:cs typeface="Times New Roman" pitchFamily="18" charset="0"/>
              </a:rPr>
              <a:t>III</a:t>
            </a:r>
            <a:r>
              <a:rPr lang="zh-CN" altLang="en-US" sz="2800" u="sng" dirty="0">
                <a:latin typeface="Times New Roman" pitchFamily="18" charset="0"/>
                <a:ea typeface="黑体" pitchFamily="2" charset="-122"/>
                <a:cs typeface="Times New Roman" pitchFamily="18" charset="0"/>
              </a:rPr>
              <a:t>）</a:t>
            </a:r>
            <a:r>
              <a:rPr lang="zh-CN" altLang="en-US" sz="2800" dirty="0">
                <a:latin typeface="Times New Roman" pitchFamily="18" charset="0"/>
                <a:ea typeface="黑体" pitchFamily="2" charset="-122"/>
                <a:cs typeface="Times New Roman" pitchFamily="18" charset="0"/>
              </a:rPr>
              <a:t>和</a:t>
            </a:r>
            <a:r>
              <a:rPr lang="zh-CN" altLang="en-US" sz="2800" u="sng" dirty="0">
                <a:latin typeface="Times New Roman" pitchFamily="18" charset="0"/>
                <a:ea typeface="黑体" pitchFamily="2" charset="-122"/>
                <a:cs typeface="Times New Roman" pitchFamily="18" charset="0"/>
              </a:rPr>
              <a:t>复合体</a:t>
            </a:r>
            <a:r>
              <a:rPr lang="en-US" altLang="zh-CN" sz="2800" u="sng" dirty="0">
                <a:latin typeface="Times New Roman" pitchFamily="18" charset="0"/>
                <a:ea typeface="黑体" pitchFamily="2" charset="-122"/>
                <a:cs typeface="Times New Roman" pitchFamily="18" charset="0"/>
              </a:rPr>
              <a:t>IV</a:t>
            </a:r>
            <a:r>
              <a:rPr lang="zh-CN" altLang="en-US" sz="2800" dirty="0">
                <a:latin typeface="Times New Roman" pitchFamily="18" charset="0"/>
                <a:ea typeface="黑体" pitchFamily="2" charset="-122"/>
                <a:cs typeface="Times New Roman" pitchFamily="18" charset="0"/>
              </a:rPr>
              <a:t>存在着耦联部位</a:t>
            </a:r>
          </a:p>
        </p:txBody>
      </p:sp>
      <p:grpSp>
        <p:nvGrpSpPr>
          <p:cNvPr id="66563" name="Group 4"/>
          <p:cNvGrpSpPr>
            <a:grpSpLocks/>
          </p:cNvGrpSpPr>
          <p:nvPr/>
        </p:nvGrpSpPr>
        <p:grpSpPr bwMode="auto">
          <a:xfrm>
            <a:off x="606425" y="765175"/>
            <a:ext cx="8286750" cy="3638550"/>
            <a:chOff x="249" y="845"/>
            <a:chExt cx="5220" cy="2292"/>
          </a:xfrm>
        </p:grpSpPr>
        <p:sp>
          <p:nvSpPr>
            <p:cNvPr id="66565" name="AutoShape 5"/>
            <p:cNvSpPr>
              <a:spLocks noChangeAspect="1" noChangeArrowheads="1" noTextEdit="1"/>
            </p:cNvSpPr>
            <p:nvPr/>
          </p:nvSpPr>
          <p:spPr bwMode="auto">
            <a:xfrm>
              <a:off x="249" y="845"/>
              <a:ext cx="5220" cy="2292"/>
            </a:xfrm>
            <a:prstGeom prst="rect">
              <a:avLst/>
            </a:prstGeom>
            <a:noFill/>
            <a:ln w="9525">
              <a:noFill/>
              <a:miter lim="800000"/>
              <a:headEnd/>
              <a:tailEnd/>
            </a:ln>
          </p:spPr>
          <p:txBody>
            <a:bodyPr/>
            <a:lstStyle/>
            <a:p>
              <a:endParaRPr lang="zh-CN" altLang="en-US" b="1"/>
            </a:p>
          </p:txBody>
        </p:sp>
        <p:sp>
          <p:nvSpPr>
            <p:cNvPr id="66566" name="Rectangle 6"/>
            <p:cNvSpPr>
              <a:spLocks noChangeArrowheads="1"/>
            </p:cNvSpPr>
            <p:nvPr/>
          </p:nvSpPr>
          <p:spPr bwMode="auto">
            <a:xfrm>
              <a:off x="907" y="897"/>
              <a:ext cx="219" cy="262"/>
            </a:xfrm>
            <a:prstGeom prst="rect">
              <a:avLst/>
            </a:prstGeom>
            <a:noFill/>
            <a:ln w="9525">
              <a:noFill/>
              <a:miter lim="800000"/>
              <a:headEnd/>
              <a:tailEnd/>
            </a:ln>
          </p:spPr>
          <p:txBody>
            <a:bodyPr wrap="none" lIns="0" tIns="0" rIns="0" bIns="0">
              <a:spAutoFit/>
            </a:bodyPr>
            <a:lstStyle/>
            <a:p>
              <a:pPr algn="ctr"/>
              <a:r>
                <a:rPr lang="zh-CN" altLang="en-US" sz="2700" b="1" dirty="0">
                  <a:solidFill>
                    <a:schemeClr val="tx2"/>
                  </a:solidFill>
                  <a:latin typeface="Times New Roman" pitchFamily="18" charset="0"/>
                  <a:ea typeface="黑体" pitchFamily="2" charset="-122"/>
                </a:rPr>
                <a:t>线</a:t>
              </a:r>
              <a:endParaRPr lang="zh-CN" altLang="en-US" sz="2800" b="1" dirty="0">
                <a:solidFill>
                  <a:schemeClr val="tx2"/>
                </a:solidFill>
                <a:latin typeface="Times New Roman" pitchFamily="18" charset="0"/>
                <a:ea typeface="黑体" pitchFamily="2" charset="-122"/>
              </a:endParaRPr>
            </a:p>
          </p:txBody>
        </p:sp>
        <p:sp>
          <p:nvSpPr>
            <p:cNvPr id="66567" name="Rectangle 7"/>
            <p:cNvSpPr>
              <a:spLocks noChangeArrowheads="1"/>
            </p:cNvSpPr>
            <p:nvPr/>
          </p:nvSpPr>
          <p:spPr bwMode="auto">
            <a:xfrm>
              <a:off x="1123" y="897"/>
              <a:ext cx="219" cy="262"/>
            </a:xfrm>
            <a:prstGeom prst="rect">
              <a:avLst/>
            </a:prstGeom>
            <a:noFill/>
            <a:ln w="9525">
              <a:noFill/>
              <a:miter lim="800000"/>
              <a:headEnd/>
              <a:tailEnd/>
            </a:ln>
          </p:spPr>
          <p:txBody>
            <a:bodyPr wrap="none" lIns="0" tIns="0" rIns="0" bIns="0">
              <a:spAutoFit/>
            </a:bodyPr>
            <a:lstStyle/>
            <a:p>
              <a:pPr algn="ctr"/>
              <a:r>
                <a:rPr lang="zh-CN" altLang="en-US" sz="2700" b="1">
                  <a:solidFill>
                    <a:schemeClr val="tx2"/>
                  </a:solidFill>
                  <a:latin typeface="Times New Roman" pitchFamily="18" charset="0"/>
                  <a:ea typeface="黑体" pitchFamily="2" charset="-122"/>
                </a:rPr>
                <a:t>粒</a:t>
              </a:r>
              <a:endParaRPr lang="zh-CN" altLang="en-US" sz="2800" b="1">
                <a:solidFill>
                  <a:schemeClr val="tx2"/>
                </a:solidFill>
                <a:latin typeface="Times New Roman" pitchFamily="18" charset="0"/>
                <a:ea typeface="黑体" pitchFamily="2" charset="-122"/>
              </a:endParaRPr>
            </a:p>
          </p:txBody>
        </p:sp>
        <p:sp>
          <p:nvSpPr>
            <p:cNvPr id="66568" name="Rectangle 8"/>
            <p:cNvSpPr>
              <a:spLocks noChangeArrowheads="1"/>
            </p:cNvSpPr>
            <p:nvPr/>
          </p:nvSpPr>
          <p:spPr bwMode="auto">
            <a:xfrm>
              <a:off x="1339" y="897"/>
              <a:ext cx="219" cy="262"/>
            </a:xfrm>
            <a:prstGeom prst="rect">
              <a:avLst/>
            </a:prstGeom>
            <a:noFill/>
            <a:ln w="9525">
              <a:noFill/>
              <a:miter lim="800000"/>
              <a:headEnd/>
              <a:tailEnd/>
            </a:ln>
          </p:spPr>
          <p:txBody>
            <a:bodyPr wrap="none" lIns="0" tIns="0" rIns="0" bIns="0">
              <a:spAutoFit/>
            </a:bodyPr>
            <a:lstStyle/>
            <a:p>
              <a:pPr algn="ctr"/>
              <a:r>
                <a:rPr lang="zh-CN" altLang="en-US" sz="2700" b="1">
                  <a:solidFill>
                    <a:schemeClr val="tx2"/>
                  </a:solidFill>
                  <a:latin typeface="Times New Roman" pitchFamily="18" charset="0"/>
                  <a:ea typeface="黑体" pitchFamily="2" charset="-122"/>
                </a:rPr>
                <a:t>体</a:t>
              </a:r>
              <a:endParaRPr lang="zh-CN" altLang="en-US" sz="2800" b="1">
                <a:solidFill>
                  <a:schemeClr val="tx2"/>
                </a:solidFill>
                <a:latin typeface="Times New Roman" pitchFamily="18" charset="0"/>
                <a:ea typeface="黑体" pitchFamily="2" charset="-122"/>
              </a:endParaRPr>
            </a:p>
          </p:txBody>
        </p:sp>
        <p:sp>
          <p:nvSpPr>
            <p:cNvPr id="66569" name="Rectangle 9"/>
            <p:cNvSpPr>
              <a:spLocks noChangeArrowheads="1"/>
            </p:cNvSpPr>
            <p:nvPr/>
          </p:nvSpPr>
          <p:spPr bwMode="auto">
            <a:xfrm>
              <a:off x="1555" y="897"/>
              <a:ext cx="219" cy="262"/>
            </a:xfrm>
            <a:prstGeom prst="rect">
              <a:avLst/>
            </a:prstGeom>
            <a:noFill/>
            <a:ln w="9525">
              <a:noFill/>
              <a:miter lim="800000"/>
              <a:headEnd/>
              <a:tailEnd/>
            </a:ln>
          </p:spPr>
          <p:txBody>
            <a:bodyPr wrap="none" lIns="0" tIns="0" rIns="0" bIns="0">
              <a:spAutoFit/>
            </a:bodyPr>
            <a:lstStyle/>
            <a:p>
              <a:pPr algn="ctr"/>
              <a:r>
                <a:rPr lang="zh-CN" altLang="en-US" sz="2700" b="1">
                  <a:solidFill>
                    <a:schemeClr val="tx2"/>
                  </a:solidFill>
                  <a:latin typeface="Times New Roman" pitchFamily="18" charset="0"/>
                  <a:ea typeface="黑体" pitchFamily="2" charset="-122"/>
                </a:rPr>
                <a:t>离</a:t>
              </a:r>
              <a:endParaRPr lang="zh-CN" altLang="en-US" sz="2800" b="1">
                <a:solidFill>
                  <a:schemeClr val="tx2"/>
                </a:solidFill>
                <a:latin typeface="Times New Roman" pitchFamily="18" charset="0"/>
                <a:ea typeface="黑体" pitchFamily="2" charset="-122"/>
              </a:endParaRPr>
            </a:p>
          </p:txBody>
        </p:sp>
        <p:sp>
          <p:nvSpPr>
            <p:cNvPr id="66570" name="Rectangle 10"/>
            <p:cNvSpPr>
              <a:spLocks noChangeArrowheads="1"/>
            </p:cNvSpPr>
            <p:nvPr/>
          </p:nvSpPr>
          <p:spPr bwMode="auto">
            <a:xfrm>
              <a:off x="1772" y="897"/>
              <a:ext cx="219" cy="262"/>
            </a:xfrm>
            <a:prstGeom prst="rect">
              <a:avLst/>
            </a:prstGeom>
            <a:noFill/>
            <a:ln w="9525">
              <a:noFill/>
              <a:miter lim="800000"/>
              <a:headEnd/>
              <a:tailEnd/>
            </a:ln>
          </p:spPr>
          <p:txBody>
            <a:bodyPr wrap="none" lIns="0" tIns="0" rIns="0" bIns="0">
              <a:spAutoFit/>
            </a:bodyPr>
            <a:lstStyle/>
            <a:p>
              <a:pPr algn="ctr"/>
              <a:r>
                <a:rPr lang="zh-CN" altLang="en-US" sz="2700" b="1">
                  <a:solidFill>
                    <a:schemeClr val="tx2"/>
                  </a:solidFill>
                  <a:latin typeface="Times New Roman" pitchFamily="18" charset="0"/>
                  <a:ea typeface="黑体" pitchFamily="2" charset="-122"/>
                </a:rPr>
                <a:t>体</a:t>
              </a:r>
              <a:endParaRPr lang="zh-CN" altLang="en-US" sz="2800" b="1">
                <a:solidFill>
                  <a:schemeClr val="tx2"/>
                </a:solidFill>
                <a:latin typeface="Times New Roman" pitchFamily="18" charset="0"/>
                <a:ea typeface="黑体" pitchFamily="2" charset="-122"/>
              </a:endParaRPr>
            </a:p>
          </p:txBody>
        </p:sp>
        <p:sp>
          <p:nvSpPr>
            <p:cNvPr id="66571" name="Rectangle 11"/>
            <p:cNvSpPr>
              <a:spLocks noChangeArrowheads="1"/>
            </p:cNvSpPr>
            <p:nvPr/>
          </p:nvSpPr>
          <p:spPr bwMode="auto">
            <a:xfrm>
              <a:off x="1988" y="897"/>
              <a:ext cx="219" cy="262"/>
            </a:xfrm>
            <a:prstGeom prst="rect">
              <a:avLst/>
            </a:prstGeom>
            <a:noFill/>
            <a:ln w="9525">
              <a:noFill/>
              <a:miter lim="800000"/>
              <a:headEnd/>
              <a:tailEnd/>
            </a:ln>
          </p:spPr>
          <p:txBody>
            <a:bodyPr wrap="none" lIns="0" tIns="0" rIns="0" bIns="0">
              <a:spAutoFit/>
            </a:bodyPr>
            <a:lstStyle/>
            <a:p>
              <a:pPr algn="ctr"/>
              <a:r>
                <a:rPr lang="zh-CN" altLang="en-US" sz="2700" b="1">
                  <a:solidFill>
                    <a:schemeClr val="tx2"/>
                  </a:solidFill>
                  <a:latin typeface="Times New Roman" pitchFamily="18" charset="0"/>
                  <a:ea typeface="黑体" pitchFamily="2" charset="-122"/>
                </a:rPr>
                <a:t>实</a:t>
              </a:r>
              <a:endParaRPr lang="zh-CN" altLang="en-US" sz="2800" b="1">
                <a:solidFill>
                  <a:schemeClr val="tx2"/>
                </a:solidFill>
                <a:latin typeface="Times New Roman" pitchFamily="18" charset="0"/>
                <a:ea typeface="黑体" pitchFamily="2" charset="-122"/>
              </a:endParaRPr>
            </a:p>
          </p:txBody>
        </p:sp>
        <p:sp>
          <p:nvSpPr>
            <p:cNvPr id="66572" name="Rectangle 12"/>
            <p:cNvSpPr>
              <a:spLocks noChangeArrowheads="1"/>
            </p:cNvSpPr>
            <p:nvPr/>
          </p:nvSpPr>
          <p:spPr bwMode="auto">
            <a:xfrm>
              <a:off x="2203" y="897"/>
              <a:ext cx="219" cy="262"/>
            </a:xfrm>
            <a:prstGeom prst="rect">
              <a:avLst/>
            </a:prstGeom>
            <a:noFill/>
            <a:ln w="9525">
              <a:noFill/>
              <a:miter lim="800000"/>
              <a:headEnd/>
              <a:tailEnd/>
            </a:ln>
          </p:spPr>
          <p:txBody>
            <a:bodyPr wrap="none" lIns="0" tIns="0" rIns="0" bIns="0">
              <a:spAutoFit/>
            </a:bodyPr>
            <a:lstStyle/>
            <a:p>
              <a:pPr algn="ctr"/>
              <a:r>
                <a:rPr lang="zh-CN" altLang="en-US" sz="2700" b="1">
                  <a:solidFill>
                    <a:schemeClr val="tx2"/>
                  </a:solidFill>
                  <a:latin typeface="Times New Roman" pitchFamily="18" charset="0"/>
                  <a:ea typeface="黑体" pitchFamily="2" charset="-122"/>
                </a:rPr>
                <a:t>验</a:t>
              </a:r>
              <a:endParaRPr lang="zh-CN" altLang="en-US" sz="2800" b="1">
                <a:solidFill>
                  <a:schemeClr val="tx2"/>
                </a:solidFill>
                <a:latin typeface="Times New Roman" pitchFamily="18" charset="0"/>
                <a:ea typeface="黑体" pitchFamily="2" charset="-122"/>
              </a:endParaRPr>
            </a:p>
          </p:txBody>
        </p:sp>
        <p:sp>
          <p:nvSpPr>
            <p:cNvPr id="66573" name="Rectangle 13"/>
            <p:cNvSpPr>
              <a:spLocks noChangeArrowheads="1"/>
            </p:cNvSpPr>
            <p:nvPr/>
          </p:nvSpPr>
          <p:spPr bwMode="auto">
            <a:xfrm>
              <a:off x="2420" y="897"/>
              <a:ext cx="219" cy="262"/>
            </a:xfrm>
            <a:prstGeom prst="rect">
              <a:avLst/>
            </a:prstGeom>
            <a:noFill/>
            <a:ln w="9525">
              <a:noFill/>
              <a:miter lim="800000"/>
              <a:headEnd/>
              <a:tailEnd/>
            </a:ln>
          </p:spPr>
          <p:txBody>
            <a:bodyPr wrap="none" lIns="0" tIns="0" rIns="0" bIns="0">
              <a:spAutoFit/>
            </a:bodyPr>
            <a:lstStyle/>
            <a:p>
              <a:pPr algn="ctr"/>
              <a:r>
                <a:rPr lang="zh-CN" altLang="en-US" sz="2700" b="1" dirty="0">
                  <a:solidFill>
                    <a:schemeClr val="tx2"/>
                  </a:solidFill>
                  <a:latin typeface="Times New Roman" pitchFamily="18" charset="0"/>
                  <a:ea typeface="黑体" pitchFamily="2" charset="-122"/>
                </a:rPr>
                <a:t>测</a:t>
              </a:r>
              <a:endParaRPr lang="zh-CN" altLang="en-US" sz="2800" b="1" dirty="0">
                <a:solidFill>
                  <a:schemeClr val="tx2"/>
                </a:solidFill>
                <a:latin typeface="Times New Roman" pitchFamily="18" charset="0"/>
                <a:ea typeface="黑体" pitchFamily="2" charset="-122"/>
              </a:endParaRPr>
            </a:p>
          </p:txBody>
        </p:sp>
        <p:sp>
          <p:nvSpPr>
            <p:cNvPr id="66574" name="Rectangle 14"/>
            <p:cNvSpPr>
              <a:spLocks noChangeArrowheads="1"/>
            </p:cNvSpPr>
            <p:nvPr/>
          </p:nvSpPr>
          <p:spPr bwMode="auto">
            <a:xfrm>
              <a:off x="2637" y="897"/>
              <a:ext cx="219" cy="262"/>
            </a:xfrm>
            <a:prstGeom prst="rect">
              <a:avLst/>
            </a:prstGeom>
            <a:noFill/>
            <a:ln w="9525">
              <a:noFill/>
              <a:miter lim="800000"/>
              <a:headEnd/>
              <a:tailEnd/>
            </a:ln>
          </p:spPr>
          <p:txBody>
            <a:bodyPr wrap="none" lIns="0" tIns="0" rIns="0" bIns="0">
              <a:spAutoFit/>
            </a:bodyPr>
            <a:lstStyle/>
            <a:p>
              <a:pPr algn="ctr"/>
              <a:r>
                <a:rPr lang="zh-CN" altLang="en-US" sz="2700" b="1">
                  <a:solidFill>
                    <a:schemeClr val="tx2"/>
                  </a:solidFill>
                  <a:latin typeface="Times New Roman" pitchFamily="18" charset="0"/>
                  <a:ea typeface="黑体" pitchFamily="2" charset="-122"/>
                </a:rPr>
                <a:t>得</a:t>
              </a:r>
              <a:endParaRPr lang="zh-CN" altLang="en-US" sz="2800" b="1">
                <a:solidFill>
                  <a:schemeClr val="tx2"/>
                </a:solidFill>
                <a:latin typeface="Times New Roman" pitchFamily="18" charset="0"/>
                <a:ea typeface="黑体" pitchFamily="2" charset="-122"/>
              </a:endParaRPr>
            </a:p>
          </p:txBody>
        </p:sp>
        <p:sp>
          <p:nvSpPr>
            <p:cNvPr id="66575" name="Rectangle 15"/>
            <p:cNvSpPr>
              <a:spLocks noChangeArrowheads="1"/>
            </p:cNvSpPr>
            <p:nvPr/>
          </p:nvSpPr>
          <p:spPr bwMode="auto">
            <a:xfrm>
              <a:off x="2851" y="897"/>
              <a:ext cx="219" cy="262"/>
            </a:xfrm>
            <a:prstGeom prst="rect">
              <a:avLst/>
            </a:prstGeom>
            <a:noFill/>
            <a:ln w="9525">
              <a:noFill/>
              <a:miter lim="800000"/>
              <a:headEnd/>
              <a:tailEnd/>
            </a:ln>
          </p:spPr>
          <p:txBody>
            <a:bodyPr wrap="none" lIns="0" tIns="0" rIns="0" bIns="0">
              <a:spAutoFit/>
            </a:bodyPr>
            <a:lstStyle/>
            <a:p>
              <a:pPr algn="ctr"/>
              <a:r>
                <a:rPr lang="zh-CN" altLang="en-US" sz="2700" b="1" dirty="0">
                  <a:solidFill>
                    <a:schemeClr val="tx2"/>
                  </a:solidFill>
                  <a:latin typeface="Times New Roman" pitchFamily="18" charset="0"/>
                  <a:ea typeface="黑体" pitchFamily="2" charset="-122"/>
                </a:rPr>
                <a:t>的</a:t>
              </a:r>
              <a:endParaRPr lang="zh-CN" altLang="en-US" sz="2800" b="1" dirty="0">
                <a:solidFill>
                  <a:schemeClr val="tx2"/>
                </a:solidFill>
                <a:latin typeface="Times New Roman" pitchFamily="18" charset="0"/>
                <a:ea typeface="黑体" pitchFamily="2" charset="-122"/>
              </a:endParaRPr>
            </a:p>
          </p:txBody>
        </p:sp>
        <p:sp>
          <p:nvSpPr>
            <p:cNvPr id="66576" name="Rectangle 16"/>
            <p:cNvSpPr>
              <a:spLocks noChangeArrowheads="1"/>
            </p:cNvSpPr>
            <p:nvPr/>
          </p:nvSpPr>
          <p:spPr bwMode="auto">
            <a:xfrm>
              <a:off x="3063" y="897"/>
              <a:ext cx="219" cy="262"/>
            </a:xfrm>
            <a:prstGeom prst="rect">
              <a:avLst/>
            </a:prstGeom>
            <a:noFill/>
            <a:ln w="9525">
              <a:noFill/>
              <a:miter lim="800000"/>
              <a:headEnd/>
              <a:tailEnd/>
            </a:ln>
          </p:spPr>
          <p:txBody>
            <a:bodyPr wrap="none" lIns="0" tIns="0" rIns="0" bIns="0">
              <a:spAutoFit/>
            </a:bodyPr>
            <a:lstStyle/>
            <a:p>
              <a:pPr algn="ctr"/>
              <a:r>
                <a:rPr lang="zh-CN" altLang="en-US" sz="2700" b="1">
                  <a:solidFill>
                    <a:schemeClr val="tx2"/>
                  </a:solidFill>
                  <a:latin typeface="Times New Roman" pitchFamily="18" charset="0"/>
                  <a:ea typeface="黑体" pitchFamily="2" charset="-122"/>
                </a:rPr>
                <a:t>一</a:t>
              </a:r>
              <a:endParaRPr lang="zh-CN" altLang="en-US" sz="2800" b="1">
                <a:solidFill>
                  <a:schemeClr val="tx2"/>
                </a:solidFill>
                <a:latin typeface="Times New Roman" pitchFamily="18" charset="0"/>
                <a:ea typeface="黑体" pitchFamily="2" charset="-122"/>
              </a:endParaRPr>
            </a:p>
          </p:txBody>
        </p:sp>
        <p:sp>
          <p:nvSpPr>
            <p:cNvPr id="66577" name="Rectangle 17"/>
            <p:cNvSpPr>
              <a:spLocks noChangeArrowheads="1"/>
            </p:cNvSpPr>
            <p:nvPr/>
          </p:nvSpPr>
          <p:spPr bwMode="auto">
            <a:xfrm>
              <a:off x="3277" y="897"/>
              <a:ext cx="219" cy="262"/>
            </a:xfrm>
            <a:prstGeom prst="rect">
              <a:avLst/>
            </a:prstGeom>
            <a:noFill/>
            <a:ln w="9525">
              <a:noFill/>
              <a:miter lim="800000"/>
              <a:headEnd/>
              <a:tailEnd/>
            </a:ln>
          </p:spPr>
          <p:txBody>
            <a:bodyPr wrap="none" lIns="0" tIns="0" rIns="0" bIns="0">
              <a:spAutoFit/>
            </a:bodyPr>
            <a:lstStyle/>
            <a:p>
              <a:pPr algn="ctr"/>
              <a:r>
                <a:rPr lang="zh-CN" altLang="en-US" sz="2700" b="1">
                  <a:solidFill>
                    <a:schemeClr val="tx2"/>
                  </a:solidFill>
                  <a:latin typeface="Times New Roman" pitchFamily="18" charset="0"/>
                  <a:ea typeface="黑体" pitchFamily="2" charset="-122"/>
                </a:rPr>
                <a:t>些</a:t>
              </a:r>
              <a:endParaRPr lang="zh-CN" altLang="en-US" sz="2800" b="1">
                <a:solidFill>
                  <a:schemeClr val="tx2"/>
                </a:solidFill>
                <a:latin typeface="Times New Roman" pitchFamily="18" charset="0"/>
                <a:ea typeface="黑体" pitchFamily="2" charset="-122"/>
              </a:endParaRPr>
            </a:p>
          </p:txBody>
        </p:sp>
        <p:sp>
          <p:nvSpPr>
            <p:cNvPr id="66578" name="Rectangle 18"/>
            <p:cNvSpPr>
              <a:spLocks noChangeArrowheads="1"/>
            </p:cNvSpPr>
            <p:nvPr/>
          </p:nvSpPr>
          <p:spPr bwMode="auto">
            <a:xfrm>
              <a:off x="3492" y="897"/>
              <a:ext cx="219" cy="262"/>
            </a:xfrm>
            <a:prstGeom prst="rect">
              <a:avLst/>
            </a:prstGeom>
            <a:noFill/>
            <a:ln w="9525">
              <a:noFill/>
              <a:miter lim="800000"/>
              <a:headEnd/>
              <a:tailEnd/>
            </a:ln>
          </p:spPr>
          <p:txBody>
            <a:bodyPr wrap="none" lIns="0" tIns="0" rIns="0" bIns="0">
              <a:spAutoFit/>
            </a:bodyPr>
            <a:lstStyle/>
            <a:p>
              <a:pPr algn="ctr"/>
              <a:r>
                <a:rPr lang="zh-CN" altLang="en-US" sz="2700" b="1">
                  <a:solidFill>
                    <a:schemeClr val="tx2"/>
                  </a:solidFill>
                  <a:latin typeface="Times New Roman" pitchFamily="18" charset="0"/>
                  <a:ea typeface="黑体" pitchFamily="2" charset="-122"/>
                </a:rPr>
                <a:t>底</a:t>
              </a:r>
              <a:endParaRPr lang="zh-CN" altLang="en-US" sz="2800" b="1">
                <a:solidFill>
                  <a:schemeClr val="tx2"/>
                </a:solidFill>
                <a:latin typeface="Times New Roman" pitchFamily="18" charset="0"/>
                <a:ea typeface="黑体" pitchFamily="2" charset="-122"/>
              </a:endParaRPr>
            </a:p>
          </p:txBody>
        </p:sp>
        <p:sp>
          <p:nvSpPr>
            <p:cNvPr id="66579" name="Rectangle 19"/>
            <p:cNvSpPr>
              <a:spLocks noChangeArrowheads="1"/>
            </p:cNvSpPr>
            <p:nvPr/>
          </p:nvSpPr>
          <p:spPr bwMode="auto">
            <a:xfrm>
              <a:off x="3708" y="897"/>
              <a:ext cx="219" cy="262"/>
            </a:xfrm>
            <a:prstGeom prst="rect">
              <a:avLst/>
            </a:prstGeom>
            <a:noFill/>
            <a:ln w="9525">
              <a:noFill/>
              <a:miter lim="800000"/>
              <a:headEnd/>
              <a:tailEnd/>
            </a:ln>
          </p:spPr>
          <p:txBody>
            <a:bodyPr wrap="none" lIns="0" tIns="0" rIns="0" bIns="0">
              <a:spAutoFit/>
            </a:bodyPr>
            <a:lstStyle/>
            <a:p>
              <a:pPr algn="ctr"/>
              <a:r>
                <a:rPr lang="zh-CN" altLang="en-US" sz="2700" b="1">
                  <a:solidFill>
                    <a:schemeClr val="tx2"/>
                  </a:solidFill>
                  <a:latin typeface="Times New Roman" pitchFamily="18" charset="0"/>
                  <a:ea typeface="黑体" pitchFamily="2" charset="-122"/>
                </a:rPr>
                <a:t>物</a:t>
              </a:r>
              <a:endParaRPr lang="zh-CN" altLang="en-US" sz="2800" b="1">
                <a:solidFill>
                  <a:schemeClr val="tx2"/>
                </a:solidFill>
                <a:latin typeface="Times New Roman" pitchFamily="18" charset="0"/>
                <a:ea typeface="黑体" pitchFamily="2" charset="-122"/>
              </a:endParaRPr>
            </a:p>
          </p:txBody>
        </p:sp>
        <p:sp>
          <p:nvSpPr>
            <p:cNvPr id="66580" name="Rectangle 20"/>
            <p:cNvSpPr>
              <a:spLocks noChangeArrowheads="1"/>
            </p:cNvSpPr>
            <p:nvPr/>
          </p:nvSpPr>
          <p:spPr bwMode="auto">
            <a:xfrm>
              <a:off x="3922" y="897"/>
              <a:ext cx="219" cy="262"/>
            </a:xfrm>
            <a:prstGeom prst="rect">
              <a:avLst/>
            </a:prstGeom>
            <a:noFill/>
            <a:ln w="9525">
              <a:noFill/>
              <a:miter lim="800000"/>
              <a:headEnd/>
              <a:tailEnd/>
            </a:ln>
          </p:spPr>
          <p:txBody>
            <a:bodyPr wrap="none" lIns="0" tIns="0" rIns="0" bIns="0">
              <a:spAutoFit/>
            </a:bodyPr>
            <a:lstStyle/>
            <a:p>
              <a:pPr algn="ctr"/>
              <a:r>
                <a:rPr lang="zh-CN" altLang="en-US" sz="2700" b="1">
                  <a:solidFill>
                    <a:schemeClr val="tx2"/>
                  </a:solidFill>
                  <a:latin typeface="Times New Roman" pitchFamily="18" charset="0"/>
                  <a:ea typeface="黑体" pitchFamily="2" charset="-122"/>
                </a:rPr>
                <a:t>的</a:t>
              </a:r>
              <a:endParaRPr lang="zh-CN" altLang="en-US" sz="2800" b="1">
                <a:solidFill>
                  <a:schemeClr val="tx2"/>
                </a:solidFill>
                <a:latin typeface="Times New Roman" pitchFamily="18" charset="0"/>
                <a:ea typeface="黑体" pitchFamily="2" charset="-122"/>
              </a:endParaRPr>
            </a:p>
          </p:txBody>
        </p:sp>
        <p:sp>
          <p:nvSpPr>
            <p:cNvPr id="66581" name="Rectangle 21"/>
            <p:cNvSpPr>
              <a:spLocks noChangeArrowheads="1"/>
            </p:cNvSpPr>
            <p:nvPr/>
          </p:nvSpPr>
          <p:spPr bwMode="auto">
            <a:xfrm>
              <a:off x="4112" y="890"/>
              <a:ext cx="364" cy="262"/>
            </a:xfrm>
            <a:prstGeom prst="rect">
              <a:avLst/>
            </a:prstGeom>
            <a:noFill/>
            <a:ln w="9525">
              <a:noFill/>
              <a:miter lim="800000"/>
              <a:headEnd/>
              <a:tailEnd/>
            </a:ln>
          </p:spPr>
          <p:txBody>
            <a:bodyPr wrap="none" lIns="0" tIns="0" rIns="0" bIns="0">
              <a:spAutoFit/>
            </a:bodyPr>
            <a:lstStyle/>
            <a:p>
              <a:pPr algn="ctr"/>
              <a:r>
                <a:rPr lang="en-US" altLang="zh-CN" sz="2700" b="1" dirty="0">
                  <a:solidFill>
                    <a:schemeClr val="tx2"/>
                  </a:solidFill>
                  <a:latin typeface="Times New Roman" pitchFamily="18" charset="0"/>
                  <a:ea typeface="黑体" pitchFamily="2" charset="-122"/>
                </a:rPr>
                <a:t>P/O</a:t>
              </a:r>
              <a:endParaRPr lang="en-US" altLang="zh-CN" sz="2800" b="1" dirty="0">
                <a:solidFill>
                  <a:schemeClr val="tx2"/>
                </a:solidFill>
                <a:latin typeface="Times New Roman" pitchFamily="18" charset="0"/>
                <a:ea typeface="黑体" pitchFamily="2" charset="-122"/>
              </a:endParaRPr>
            </a:p>
          </p:txBody>
        </p:sp>
        <p:sp>
          <p:nvSpPr>
            <p:cNvPr id="66582" name="Rectangle 22"/>
            <p:cNvSpPr>
              <a:spLocks noChangeArrowheads="1"/>
            </p:cNvSpPr>
            <p:nvPr/>
          </p:nvSpPr>
          <p:spPr bwMode="auto">
            <a:xfrm>
              <a:off x="4477" y="897"/>
              <a:ext cx="219" cy="262"/>
            </a:xfrm>
            <a:prstGeom prst="rect">
              <a:avLst/>
            </a:prstGeom>
            <a:noFill/>
            <a:ln w="9525">
              <a:noFill/>
              <a:miter lim="800000"/>
              <a:headEnd/>
              <a:tailEnd/>
            </a:ln>
          </p:spPr>
          <p:txBody>
            <a:bodyPr wrap="none" lIns="0" tIns="0" rIns="0" bIns="0">
              <a:spAutoFit/>
            </a:bodyPr>
            <a:lstStyle/>
            <a:p>
              <a:pPr algn="ctr"/>
              <a:r>
                <a:rPr lang="zh-CN" altLang="en-US" sz="2700" b="1">
                  <a:solidFill>
                    <a:schemeClr val="tx2"/>
                  </a:solidFill>
                  <a:latin typeface="Times New Roman" pitchFamily="18" charset="0"/>
                  <a:ea typeface="黑体" pitchFamily="2" charset="-122"/>
                </a:rPr>
                <a:t>比</a:t>
              </a:r>
              <a:endParaRPr lang="zh-CN" altLang="en-US" sz="2800" b="1">
                <a:solidFill>
                  <a:schemeClr val="tx2"/>
                </a:solidFill>
                <a:latin typeface="Times New Roman" pitchFamily="18" charset="0"/>
                <a:ea typeface="黑体" pitchFamily="2" charset="-122"/>
              </a:endParaRPr>
            </a:p>
          </p:txBody>
        </p:sp>
        <p:sp>
          <p:nvSpPr>
            <p:cNvPr id="66583" name="Rectangle 23"/>
            <p:cNvSpPr>
              <a:spLocks noChangeArrowheads="1"/>
            </p:cNvSpPr>
            <p:nvPr/>
          </p:nvSpPr>
          <p:spPr bwMode="auto">
            <a:xfrm>
              <a:off x="4692" y="897"/>
              <a:ext cx="219" cy="262"/>
            </a:xfrm>
            <a:prstGeom prst="rect">
              <a:avLst/>
            </a:prstGeom>
            <a:noFill/>
            <a:ln w="9525">
              <a:noFill/>
              <a:miter lim="800000"/>
              <a:headEnd/>
              <a:tailEnd/>
            </a:ln>
          </p:spPr>
          <p:txBody>
            <a:bodyPr wrap="none" lIns="0" tIns="0" rIns="0" bIns="0">
              <a:spAutoFit/>
            </a:bodyPr>
            <a:lstStyle/>
            <a:p>
              <a:pPr algn="ctr"/>
              <a:r>
                <a:rPr lang="zh-CN" altLang="en-US" sz="2700" b="1">
                  <a:solidFill>
                    <a:schemeClr val="tx2"/>
                  </a:solidFill>
                  <a:latin typeface="Times New Roman" pitchFamily="18" charset="0"/>
                  <a:ea typeface="黑体" pitchFamily="2" charset="-122"/>
                </a:rPr>
                <a:t>值</a:t>
              </a:r>
              <a:endParaRPr lang="zh-CN" altLang="en-US" sz="2800" b="1">
                <a:solidFill>
                  <a:schemeClr val="tx2"/>
                </a:solidFill>
                <a:latin typeface="Times New Roman" pitchFamily="18" charset="0"/>
                <a:ea typeface="黑体" pitchFamily="2" charset="-122"/>
              </a:endParaRPr>
            </a:p>
          </p:txBody>
        </p:sp>
        <p:sp>
          <p:nvSpPr>
            <p:cNvPr id="66584" name="Rectangle 24"/>
            <p:cNvSpPr>
              <a:spLocks noChangeArrowheads="1"/>
            </p:cNvSpPr>
            <p:nvPr/>
          </p:nvSpPr>
          <p:spPr bwMode="auto">
            <a:xfrm>
              <a:off x="406" y="146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底</a:t>
              </a:r>
              <a:endParaRPr lang="zh-CN" altLang="en-US" sz="2800" b="1">
                <a:latin typeface="Times New Roman" pitchFamily="18" charset="0"/>
              </a:endParaRPr>
            </a:p>
          </p:txBody>
        </p:sp>
        <p:sp>
          <p:nvSpPr>
            <p:cNvPr id="66585" name="Rectangle 25"/>
            <p:cNvSpPr>
              <a:spLocks noChangeArrowheads="1"/>
            </p:cNvSpPr>
            <p:nvPr/>
          </p:nvSpPr>
          <p:spPr bwMode="auto">
            <a:xfrm>
              <a:off x="645" y="146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物</a:t>
              </a:r>
              <a:endParaRPr lang="zh-CN" altLang="en-US" sz="2800" b="1">
                <a:latin typeface="Times New Roman" pitchFamily="18" charset="0"/>
              </a:endParaRPr>
            </a:p>
          </p:txBody>
        </p:sp>
        <p:sp>
          <p:nvSpPr>
            <p:cNvPr id="66586" name="Rectangle 26"/>
            <p:cNvSpPr>
              <a:spLocks noChangeArrowheads="1"/>
            </p:cNvSpPr>
            <p:nvPr/>
          </p:nvSpPr>
          <p:spPr bwMode="auto">
            <a:xfrm>
              <a:off x="1708" y="146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呼</a:t>
              </a:r>
              <a:endParaRPr lang="zh-CN" altLang="en-US" sz="2800" b="1">
                <a:latin typeface="Times New Roman" pitchFamily="18" charset="0"/>
              </a:endParaRPr>
            </a:p>
          </p:txBody>
        </p:sp>
        <p:sp>
          <p:nvSpPr>
            <p:cNvPr id="66587" name="Rectangle 27"/>
            <p:cNvSpPr>
              <a:spLocks noChangeArrowheads="1"/>
            </p:cNvSpPr>
            <p:nvPr/>
          </p:nvSpPr>
          <p:spPr bwMode="auto">
            <a:xfrm>
              <a:off x="1846" y="146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吸</a:t>
              </a:r>
              <a:endParaRPr lang="zh-CN" altLang="en-US" sz="2800" b="1">
                <a:latin typeface="Times New Roman" pitchFamily="18" charset="0"/>
              </a:endParaRPr>
            </a:p>
          </p:txBody>
        </p:sp>
        <p:sp>
          <p:nvSpPr>
            <p:cNvPr id="66588" name="Rectangle 28"/>
            <p:cNvSpPr>
              <a:spLocks noChangeArrowheads="1"/>
            </p:cNvSpPr>
            <p:nvPr/>
          </p:nvSpPr>
          <p:spPr bwMode="auto">
            <a:xfrm>
              <a:off x="1984" y="146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链</a:t>
              </a:r>
              <a:endParaRPr lang="zh-CN" altLang="en-US" sz="2800" b="1">
                <a:latin typeface="Times New Roman" pitchFamily="18" charset="0"/>
              </a:endParaRPr>
            </a:p>
          </p:txBody>
        </p:sp>
        <p:sp>
          <p:nvSpPr>
            <p:cNvPr id="66589" name="Rectangle 29"/>
            <p:cNvSpPr>
              <a:spLocks noChangeArrowheads="1"/>
            </p:cNvSpPr>
            <p:nvPr/>
          </p:nvSpPr>
          <p:spPr bwMode="auto">
            <a:xfrm>
              <a:off x="2123" y="146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的</a:t>
              </a:r>
              <a:endParaRPr lang="zh-CN" altLang="en-US" sz="2800" b="1">
                <a:latin typeface="Times New Roman" pitchFamily="18" charset="0"/>
              </a:endParaRPr>
            </a:p>
          </p:txBody>
        </p:sp>
        <p:sp>
          <p:nvSpPr>
            <p:cNvPr id="66590" name="Rectangle 30"/>
            <p:cNvSpPr>
              <a:spLocks noChangeArrowheads="1"/>
            </p:cNvSpPr>
            <p:nvPr/>
          </p:nvSpPr>
          <p:spPr bwMode="auto">
            <a:xfrm>
              <a:off x="2261" y="146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组</a:t>
              </a:r>
              <a:endParaRPr lang="zh-CN" altLang="en-US" sz="2800" b="1">
                <a:latin typeface="Times New Roman" pitchFamily="18" charset="0"/>
              </a:endParaRPr>
            </a:p>
          </p:txBody>
        </p:sp>
        <p:sp>
          <p:nvSpPr>
            <p:cNvPr id="66591" name="Rectangle 31"/>
            <p:cNvSpPr>
              <a:spLocks noChangeArrowheads="1"/>
            </p:cNvSpPr>
            <p:nvPr/>
          </p:nvSpPr>
          <p:spPr bwMode="auto">
            <a:xfrm>
              <a:off x="2399" y="146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成</a:t>
              </a:r>
              <a:endParaRPr lang="zh-CN" altLang="en-US" sz="2800" b="1">
                <a:latin typeface="Times New Roman" pitchFamily="18" charset="0"/>
              </a:endParaRPr>
            </a:p>
          </p:txBody>
        </p:sp>
        <p:sp>
          <p:nvSpPr>
            <p:cNvPr id="66592" name="Rectangle 32"/>
            <p:cNvSpPr>
              <a:spLocks noChangeArrowheads="1"/>
            </p:cNvSpPr>
            <p:nvPr/>
          </p:nvSpPr>
          <p:spPr bwMode="auto">
            <a:xfrm>
              <a:off x="3383" y="1459"/>
              <a:ext cx="229"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P/O</a:t>
              </a:r>
              <a:endParaRPr lang="en-US" altLang="zh-CN" sz="2800" b="1">
                <a:latin typeface="Times New Roman" pitchFamily="18" charset="0"/>
              </a:endParaRPr>
            </a:p>
          </p:txBody>
        </p:sp>
        <p:sp>
          <p:nvSpPr>
            <p:cNvPr id="66593" name="Rectangle 33"/>
            <p:cNvSpPr>
              <a:spLocks noChangeArrowheads="1"/>
            </p:cNvSpPr>
            <p:nvPr/>
          </p:nvSpPr>
          <p:spPr bwMode="auto">
            <a:xfrm>
              <a:off x="3617" y="146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比</a:t>
              </a:r>
              <a:endParaRPr lang="zh-CN" altLang="en-US" sz="2800" b="1">
                <a:latin typeface="Times New Roman" pitchFamily="18" charset="0"/>
              </a:endParaRPr>
            </a:p>
          </p:txBody>
        </p:sp>
        <p:sp>
          <p:nvSpPr>
            <p:cNvPr id="66594" name="Rectangle 34"/>
            <p:cNvSpPr>
              <a:spLocks noChangeArrowheads="1"/>
            </p:cNvSpPr>
            <p:nvPr/>
          </p:nvSpPr>
          <p:spPr bwMode="auto">
            <a:xfrm>
              <a:off x="3755" y="146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值</a:t>
              </a:r>
              <a:endParaRPr lang="zh-CN" altLang="en-US" sz="2800" b="1">
                <a:latin typeface="Times New Roman" pitchFamily="18" charset="0"/>
              </a:endParaRPr>
            </a:p>
          </p:txBody>
        </p:sp>
        <p:sp>
          <p:nvSpPr>
            <p:cNvPr id="66595" name="Rectangle 35"/>
            <p:cNvSpPr>
              <a:spLocks noChangeArrowheads="1"/>
            </p:cNvSpPr>
            <p:nvPr/>
          </p:nvSpPr>
          <p:spPr bwMode="auto">
            <a:xfrm>
              <a:off x="4130" y="146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可</a:t>
              </a:r>
              <a:endParaRPr lang="zh-CN" altLang="en-US" sz="2800" b="1">
                <a:latin typeface="Times New Roman" pitchFamily="18" charset="0"/>
              </a:endParaRPr>
            </a:p>
          </p:txBody>
        </p:sp>
        <p:sp>
          <p:nvSpPr>
            <p:cNvPr id="66596" name="Rectangle 36"/>
            <p:cNvSpPr>
              <a:spLocks noChangeArrowheads="1"/>
            </p:cNvSpPr>
            <p:nvPr/>
          </p:nvSpPr>
          <p:spPr bwMode="auto">
            <a:xfrm>
              <a:off x="4268" y="146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能</a:t>
              </a:r>
              <a:endParaRPr lang="zh-CN" altLang="en-US" sz="2800" b="1">
                <a:latin typeface="Times New Roman" pitchFamily="18" charset="0"/>
              </a:endParaRPr>
            </a:p>
          </p:txBody>
        </p:sp>
        <p:sp>
          <p:nvSpPr>
            <p:cNvPr id="66597" name="Rectangle 37"/>
            <p:cNvSpPr>
              <a:spLocks noChangeArrowheads="1"/>
            </p:cNvSpPr>
            <p:nvPr/>
          </p:nvSpPr>
          <p:spPr bwMode="auto">
            <a:xfrm>
              <a:off x="4406" y="146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生</a:t>
              </a:r>
              <a:endParaRPr lang="zh-CN" altLang="en-US" sz="2800" b="1">
                <a:latin typeface="Times New Roman" pitchFamily="18" charset="0"/>
              </a:endParaRPr>
            </a:p>
          </p:txBody>
        </p:sp>
        <p:sp>
          <p:nvSpPr>
            <p:cNvPr id="66598" name="Rectangle 38"/>
            <p:cNvSpPr>
              <a:spLocks noChangeArrowheads="1"/>
            </p:cNvSpPr>
            <p:nvPr/>
          </p:nvSpPr>
          <p:spPr bwMode="auto">
            <a:xfrm>
              <a:off x="4544" y="146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成</a:t>
              </a:r>
              <a:endParaRPr lang="zh-CN" altLang="en-US" sz="2800" b="1">
                <a:latin typeface="Times New Roman" pitchFamily="18" charset="0"/>
              </a:endParaRPr>
            </a:p>
          </p:txBody>
        </p:sp>
        <p:sp>
          <p:nvSpPr>
            <p:cNvPr id="66599" name="Rectangle 39"/>
            <p:cNvSpPr>
              <a:spLocks noChangeArrowheads="1"/>
            </p:cNvSpPr>
            <p:nvPr/>
          </p:nvSpPr>
          <p:spPr bwMode="auto">
            <a:xfrm>
              <a:off x="4682" y="146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的</a:t>
              </a:r>
              <a:endParaRPr lang="zh-CN" altLang="en-US" sz="2800" b="1">
                <a:latin typeface="Times New Roman" pitchFamily="18" charset="0"/>
              </a:endParaRPr>
            </a:p>
          </p:txBody>
        </p:sp>
        <p:sp>
          <p:nvSpPr>
            <p:cNvPr id="66600" name="Rectangle 40"/>
            <p:cNvSpPr>
              <a:spLocks noChangeArrowheads="1"/>
            </p:cNvSpPr>
            <p:nvPr/>
          </p:nvSpPr>
          <p:spPr bwMode="auto">
            <a:xfrm>
              <a:off x="4848" y="1459"/>
              <a:ext cx="264"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ATP</a:t>
              </a:r>
              <a:endParaRPr lang="en-US" altLang="zh-CN" sz="2800" b="1">
                <a:latin typeface="Times New Roman" pitchFamily="18" charset="0"/>
              </a:endParaRPr>
            </a:p>
          </p:txBody>
        </p:sp>
        <p:sp>
          <p:nvSpPr>
            <p:cNvPr id="66601" name="Rectangle 41"/>
            <p:cNvSpPr>
              <a:spLocks noChangeArrowheads="1"/>
            </p:cNvSpPr>
            <p:nvPr/>
          </p:nvSpPr>
          <p:spPr bwMode="auto">
            <a:xfrm>
              <a:off x="5123" y="146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数</a:t>
              </a:r>
              <a:endParaRPr lang="zh-CN" altLang="en-US" sz="2800" b="1">
                <a:latin typeface="Times New Roman" pitchFamily="18" charset="0"/>
              </a:endParaRPr>
            </a:p>
          </p:txBody>
        </p:sp>
        <p:sp>
          <p:nvSpPr>
            <p:cNvPr id="66602" name="Rectangle 42"/>
            <p:cNvSpPr>
              <a:spLocks noChangeArrowheads="1"/>
            </p:cNvSpPr>
            <p:nvPr/>
          </p:nvSpPr>
          <p:spPr bwMode="auto">
            <a:xfrm>
              <a:off x="371" y="1713"/>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β</a:t>
              </a:r>
              <a:endParaRPr lang="en-US" altLang="zh-CN" sz="2800" b="1">
                <a:latin typeface="Times New Roman" pitchFamily="18" charset="0"/>
              </a:endParaRPr>
            </a:p>
          </p:txBody>
        </p:sp>
        <p:sp>
          <p:nvSpPr>
            <p:cNvPr id="66603" name="Rectangle 43"/>
            <p:cNvSpPr>
              <a:spLocks noChangeArrowheads="1"/>
            </p:cNvSpPr>
            <p:nvPr/>
          </p:nvSpPr>
          <p:spPr bwMode="auto">
            <a:xfrm>
              <a:off x="435" y="1706"/>
              <a:ext cx="45"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a:t>
              </a:r>
              <a:endParaRPr lang="en-US" altLang="zh-CN" sz="2800" b="1">
                <a:latin typeface="Times New Roman" pitchFamily="18" charset="0"/>
              </a:endParaRPr>
            </a:p>
          </p:txBody>
        </p:sp>
        <p:sp>
          <p:nvSpPr>
            <p:cNvPr id="66604" name="Rectangle 44"/>
            <p:cNvSpPr>
              <a:spLocks noChangeArrowheads="1"/>
            </p:cNvSpPr>
            <p:nvPr/>
          </p:nvSpPr>
          <p:spPr bwMode="auto">
            <a:xfrm>
              <a:off x="485" y="1713"/>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羟</a:t>
              </a:r>
              <a:endParaRPr lang="zh-CN" altLang="en-US" sz="2800" b="1">
                <a:latin typeface="Times New Roman" pitchFamily="18" charset="0"/>
              </a:endParaRPr>
            </a:p>
          </p:txBody>
        </p:sp>
        <p:sp>
          <p:nvSpPr>
            <p:cNvPr id="66605" name="Rectangle 45"/>
            <p:cNvSpPr>
              <a:spLocks noChangeArrowheads="1"/>
            </p:cNvSpPr>
            <p:nvPr/>
          </p:nvSpPr>
          <p:spPr bwMode="auto">
            <a:xfrm>
              <a:off x="623" y="1713"/>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丁</a:t>
              </a:r>
              <a:endParaRPr lang="zh-CN" altLang="en-US" sz="2800" b="1">
                <a:latin typeface="Times New Roman" pitchFamily="18" charset="0"/>
              </a:endParaRPr>
            </a:p>
          </p:txBody>
        </p:sp>
        <p:sp>
          <p:nvSpPr>
            <p:cNvPr id="66606" name="Rectangle 46"/>
            <p:cNvSpPr>
              <a:spLocks noChangeArrowheads="1"/>
            </p:cNvSpPr>
            <p:nvPr/>
          </p:nvSpPr>
          <p:spPr bwMode="auto">
            <a:xfrm>
              <a:off x="761" y="1713"/>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酸</a:t>
              </a:r>
              <a:endParaRPr lang="zh-CN" altLang="en-US" sz="2800" b="1">
                <a:latin typeface="Times New Roman" pitchFamily="18" charset="0"/>
              </a:endParaRPr>
            </a:p>
          </p:txBody>
        </p:sp>
        <p:sp>
          <p:nvSpPr>
            <p:cNvPr id="66607" name="Rectangle 47"/>
            <p:cNvSpPr>
              <a:spLocks noChangeArrowheads="1"/>
            </p:cNvSpPr>
            <p:nvPr/>
          </p:nvSpPr>
          <p:spPr bwMode="auto">
            <a:xfrm>
              <a:off x="1131" y="1706"/>
              <a:ext cx="297"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NAD</a:t>
              </a:r>
              <a:endParaRPr lang="en-US" altLang="zh-CN" sz="2800" b="1">
                <a:latin typeface="Times New Roman" pitchFamily="18" charset="0"/>
              </a:endParaRPr>
            </a:p>
          </p:txBody>
        </p:sp>
        <p:sp>
          <p:nvSpPr>
            <p:cNvPr id="66608" name="Rectangle 48"/>
            <p:cNvSpPr>
              <a:spLocks noChangeArrowheads="1"/>
            </p:cNvSpPr>
            <p:nvPr/>
          </p:nvSpPr>
          <p:spPr bwMode="auto">
            <a:xfrm>
              <a:off x="1421" y="1709"/>
              <a:ext cx="50" cy="106"/>
            </a:xfrm>
            <a:prstGeom prst="rect">
              <a:avLst/>
            </a:prstGeom>
            <a:noFill/>
            <a:ln w="9525">
              <a:noFill/>
              <a:miter lim="800000"/>
              <a:headEnd/>
              <a:tailEnd/>
            </a:ln>
          </p:spPr>
          <p:txBody>
            <a:bodyPr wrap="none" lIns="0" tIns="0" rIns="0" bIns="0">
              <a:spAutoFit/>
            </a:bodyPr>
            <a:lstStyle/>
            <a:p>
              <a:pPr algn="ctr"/>
              <a:r>
                <a:rPr lang="en-US" altLang="zh-CN" sz="1100" b="1">
                  <a:solidFill>
                    <a:srgbClr val="003366"/>
                  </a:solidFill>
                  <a:latin typeface="Times New Roman" pitchFamily="18" charset="0"/>
                </a:rPr>
                <a:t>+</a:t>
              </a:r>
              <a:endParaRPr lang="en-US" altLang="zh-CN" sz="2800" b="1">
                <a:latin typeface="Times New Roman" pitchFamily="18" charset="0"/>
              </a:endParaRPr>
            </a:p>
          </p:txBody>
        </p:sp>
        <p:sp>
          <p:nvSpPr>
            <p:cNvPr id="66609" name="Rectangle 49"/>
            <p:cNvSpPr>
              <a:spLocks noChangeArrowheads="1"/>
            </p:cNvSpPr>
            <p:nvPr/>
          </p:nvSpPr>
          <p:spPr bwMode="auto">
            <a:xfrm>
              <a:off x="1485" y="1713"/>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a:t>
              </a:r>
              <a:endParaRPr lang="en-US" altLang="zh-CN" sz="2800" b="1">
                <a:latin typeface="Times New Roman" pitchFamily="18" charset="0"/>
              </a:endParaRPr>
            </a:p>
          </p:txBody>
        </p:sp>
        <p:sp>
          <p:nvSpPr>
            <p:cNvPr id="66610" name="Rectangle 50"/>
            <p:cNvSpPr>
              <a:spLocks noChangeArrowheads="1"/>
            </p:cNvSpPr>
            <p:nvPr/>
          </p:nvSpPr>
          <p:spPr bwMode="auto">
            <a:xfrm>
              <a:off x="1623" y="1713"/>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复</a:t>
              </a:r>
              <a:endParaRPr lang="zh-CN" altLang="en-US" sz="2800" b="1">
                <a:latin typeface="Times New Roman" pitchFamily="18" charset="0"/>
              </a:endParaRPr>
            </a:p>
          </p:txBody>
        </p:sp>
        <p:sp>
          <p:nvSpPr>
            <p:cNvPr id="66611" name="Rectangle 51"/>
            <p:cNvSpPr>
              <a:spLocks noChangeArrowheads="1"/>
            </p:cNvSpPr>
            <p:nvPr/>
          </p:nvSpPr>
          <p:spPr bwMode="auto">
            <a:xfrm>
              <a:off x="1761" y="1713"/>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合</a:t>
              </a:r>
              <a:endParaRPr lang="zh-CN" altLang="en-US" sz="2800" b="1">
                <a:latin typeface="Times New Roman" pitchFamily="18" charset="0"/>
              </a:endParaRPr>
            </a:p>
          </p:txBody>
        </p:sp>
        <p:sp>
          <p:nvSpPr>
            <p:cNvPr id="66612" name="Rectangle 52"/>
            <p:cNvSpPr>
              <a:spLocks noChangeArrowheads="1"/>
            </p:cNvSpPr>
            <p:nvPr/>
          </p:nvSpPr>
          <p:spPr bwMode="auto">
            <a:xfrm>
              <a:off x="1899" y="1713"/>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体</a:t>
              </a:r>
              <a:endParaRPr lang="zh-CN" altLang="en-US" sz="2800" b="1">
                <a:latin typeface="Times New Roman" pitchFamily="18" charset="0"/>
              </a:endParaRPr>
            </a:p>
          </p:txBody>
        </p:sp>
        <p:sp>
          <p:nvSpPr>
            <p:cNvPr id="66613" name="Rectangle 53"/>
            <p:cNvSpPr>
              <a:spLocks noChangeArrowheads="1"/>
            </p:cNvSpPr>
            <p:nvPr/>
          </p:nvSpPr>
          <p:spPr bwMode="auto">
            <a:xfrm>
              <a:off x="2034" y="1713"/>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Ⅰ</a:t>
              </a:r>
              <a:endParaRPr lang="en-US" altLang="zh-CN" sz="2800" b="1">
                <a:latin typeface="Times New Roman" pitchFamily="18" charset="0"/>
              </a:endParaRPr>
            </a:p>
          </p:txBody>
        </p:sp>
        <p:sp>
          <p:nvSpPr>
            <p:cNvPr id="66614" name="Rectangle 54"/>
            <p:cNvSpPr>
              <a:spLocks noChangeArrowheads="1"/>
            </p:cNvSpPr>
            <p:nvPr/>
          </p:nvSpPr>
          <p:spPr bwMode="auto">
            <a:xfrm>
              <a:off x="2172" y="1713"/>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a:t>
              </a:r>
              <a:endParaRPr lang="en-US" altLang="zh-CN" sz="2800" b="1">
                <a:latin typeface="Times New Roman" pitchFamily="18" charset="0"/>
              </a:endParaRPr>
            </a:p>
          </p:txBody>
        </p:sp>
        <p:sp>
          <p:nvSpPr>
            <p:cNvPr id="66615" name="Rectangle 55"/>
            <p:cNvSpPr>
              <a:spLocks noChangeArrowheads="1"/>
            </p:cNvSpPr>
            <p:nvPr/>
          </p:nvSpPr>
          <p:spPr bwMode="auto">
            <a:xfrm>
              <a:off x="2304" y="1706"/>
              <a:ext cx="275"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CoQ</a:t>
              </a:r>
              <a:endParaRPr lang="en-US" altLang="zh-CN" sz="2800" b="1">
                <a:latin typeface="Times New Roman" pitchFamily="18" charset="0"/>
              </a:endParaRPr>
            </a:p>
          </p:txBody>
        </p:sp>
        <p:sp>
          <p:nvSpPr>
            <p:cNvPr id="66616" name="Rectangle 56"/>
            <p:cNvSpPr>
              <a:spLocks noChangeArrowheads="1"/>
            </p:cNvSpPr>
            <p:nvPr/>
          </p:nvSpPr>
          <p:spPr bwMode="auto">
            <a:xfrm>
              <a:off x="2583" y="1713"/>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a:t>
              </a:r>
              <a:endParaRPr lang="en-US" altLang="zh-CN" sz="2800" b="1">
                <a:latin typeface="Times New Roman" pitchFamily="18" charset="0"/>
              </a:endParaRPr>
            </a:p>
          </p:txBody>
        </p:sp>
        <p:sp>
          <p:nvSpPr>
            <p:cNvPr id="66617" name="Rectangle 57"/>
            <p:cNvSpPr>
              <a:spLocks noChangeArrowheads="1"/>
            </p:cNvSpPr>
            <p:nvPr/>
          </p:nvSpPr>
          <p:spPr bwMode="auto">
            <a:xfrm>
              <a:off x="2720" y="1713"/>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复</a:t>
              </a:r>
              <a:endParaRPr lang="zh-CN" altLang="en-US" sz="2800" b="1">
                <a:latin typeface="Times New Roman" pitchFamily="18" charset="0"/>
              </a:endParaRPr>
            </a:p>
          </p:txBody>
        </p:sp>
        <p:sp>
          <p:nvSpPr>
            <p:cNvPr id="66618" name="Rectangle 58"/>
            <p:cNvSpPr>
              <a:spLocks noChangeArrowheads="1"/>
            </p:cNvSpPr>
            <p:nvPr/>
          </p:nvSpPr>
          <p:spPr bwMode="auto">
            <a:xfrm>
              <a:off x="2858" y="1713"/>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合</a:t>
              </a:r>
              <a:endParaRPr lang="zh-CN" altLang="en-US" sz="2800" b="1">
                <a:latin typeface="Times New Roman" pitchFamily="18" charset="0"/>
              </a:endParaRPr>
            </a:p>
          </p:txBody>
        </p:sp>
        <p:sp>
          <p:nvSpPr>
            <p:cNvPr id="66619" name="Rectangle 59"/>
            <p:cNvSpPr>
              <a:spLocks noChangeArrowheads="1"/>
            </p:cNvSpPr>
            <p:nvPr/>
          </p:nvSpPr>
          <p:spPr bwMode="auto">
            <a:xfrm>
              <a:off x="2996" y="1713"/>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体</a:t>
              </a:r>
              <a:endParaRPr lang="zh-CN" altLang="en-US" sz="2800" b="1">
                <a:latin typeface="Times New Roman" pitchFamily="18" charset="0"/>
              </a:endParaRPr>
            </a:p>
          </p:txBody>
        </p:sp>
        <p:sp>
          <p:nvSpPr>
            <p:cNvPr id="66620" name="Rectangle 60"/>
            <p:cNvSpPr>
              <a:spLocks noChangeArrowheads="1"/>
            </p:cNvSpPr>
            <p:nvPr/>
          </p:nvSpPr>
          <p:spPr bwMode="auto">
            <a:xfrm>
              <a:off x="3132" y="1713"/>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Ⅲ</a:t>
              </a:r>
              <a:endParaRPr lang="en-US" altLang="zh-CN" sz="2800" b="1">
                <a:latin typeface="Times New Roman" pitchFamily="18" charset="0"/>
              </a:endParaRPr>
            </a:p>
          </p:txBody>
        </p:sp>
        <p:sp>
          <p:nvSpPr>
            <p:cNvPr id="66621" name="Rectangle 61"/>
            <p:cNvSpPr>
              <a:spLocks noChangeArrowheads="1"/>
            </p:cNvSpPr>
            <p:nvPr/>
          </p:nvSpPr>
          <p:spPr bwMode="auto">
            <a:xfrm>
              <a:off x="3470" y="1706"/>
              <a:ext cx="172"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2.5</a:t>
              </a:r>
              <a:endParaRPr lang="en-US" altLang="zh-CN" sz="2800" b="1">
                <a:latin typeface="Times New Roman" pitchFamily="18" charset="0"/>
              </a:endParaRPr>
            </a:p>
          </p:txBody>
        </p:sp>
        <p:sp>
          <p:nvSpPr>
            <p:cNvPr id="66622" name="Rectangle 62"/>
            <p:cNvSpPr>
              <a:spLocks noChangeArrowheads="1"/>
            </p:cNvSpPr>
            <p:nvPr/>
          </p:nvSpPr>
          <p:spPr bwMode="auto">
            <a:xfrm>
              <a:off x="3714" y="1713"/>
              <a:ext cx="0" cy="271"/>
            </a:xfrm>
            <a:prstGeom prst="rect">
              <a:avLst/>
            </a:prstGeom>
            <a:noFill/>
            <a:ln w="9525">
              <a:noFill/>
              <a:miter lim="800000"/>
              <a:headEnd/>
              <a:tailEnd/>
            </a:ln>
          </p:spPr>
          <p:txBody>
            <a:bodyPr wrap="none" lIns="0" tIns="0" rIns="0" bIns="0">
              <a:spAutoFit/>
            </a:bodyPr>
            <a:lstStyle/>
            <a:p>
              <a:pPr algn="ctr"/>
              <a:endParaRPr lang="zh-CN" altLang="zh-CN" sz="2800" b="1">
                <a:latin typeface="Times New Roman" pitchFamily="18" charset="0"/>
              </a:endParaRPr>
            </a:p>
          </p:txBody>
        </p:sp>
        <p:sp>
          <p:nvSpPr>
            <p:cNvPr id="66623" name="Rectangle 63"/>
            <p:cNvSpPr>
              <a:spLocks noChangeArrowheads="1"/>
            </p:cNvSpPr>
            <p:nvPr/>
          </p:nvSpPr>
          <p:spPr bwMode="auto">
            <a:xfrm>
              <a:off x="3810" y="1706"/>
              <a:ext cx="961"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                       2.5</a:t>
              </a:r>
              <a:endParaRPr lang="en-US" altLang="zh-CN" sz="2800" b="1">
                <a:latin typeface="Times New Roman" pitchFamily="18" charset="0"/>
              </a:endParaRPr>
            </a:p>
          </p:txBody>
        </p:sp>
        <p:sp>
          <p:nvSpPr>
            <p:cNvPr id="66624" name="Rectangle 64"/>
            <p:cNvSpPr>
              <a:spLocks noChangeArrowheads="1"/>
            </p:cNvSpPr>
            <p:nvPr/>
          </p:nvSpPr>
          <p:spPr bwMode="auto">
            <a:xfrm>
              <a:off x="1126" y="1960"/>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a:t>
              </a:r>
              <a:endParaRPr lang="en-US" altLang="zh-CN" sz="2800" b="1">
                <a:latin typeface="Times New Roman" pitchFamily="18" charset="0"/>
              </a:endParaRPr>
            </a:p>
          </p:txBody>
        </p:sp>
        <p:sp>
          <p:nvSpPr>
            <p:cNvPr id="66625" name="Rectangle 65"/>
            <p:cNvSpPr>
              <a:spLocks noChangeArrowheads="1"/>
            </p:cNvSpPr>
            <p:nvPr/>
          </p:nvSpPr>
          <p:spPr bwMode="auto">
            <a:xfrm>
              <a:off x="1258" y="1953"/>
              <a:ext cx="213"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Cyt</a:t>
              </a:r>
              <a:endParaRPr lang="en-US" altLang="zh-CN" sz="2800" b="1">
                <a:latin typeface="Times New Roman" pitchFamily="18" charset="0"/>
              </a:endParaRPr>
            </a:p>
          </p:txBody>
        </p:sp>
        <p:sp>
          <p:nvSpPr>
            <p:cNvPr id="66626" name="Rectangle 66"/>
            <p:cNvSpPr>
              <a:spLocks noChangeArrowheads="1"/>
            </p:cNvSpPr>
            <p:nvPr/>
          </p:nvSpPr>
          <p:spPr bwMode="auto">
            <a:xfrm>
              <a:off x="1506" y="1953"/>
              <a:ext cx="61"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c</a:t>
              </a:r>
              <a:endParaRPr lang="en-US" altLang="zh-CN" sz="2800" b="1">
                <a:latin typeface="Times New Roman" pitchFamily="18" charset="0"/>
              </a:endParaRPr>
            </a:p>
          </p:txBody>
        </p:sp>
        <p:sp>
          <p:nvSpPr>
            <p:cNvPr id="66627" name="Rectangle 67"/>
            <p:cNvSpPr>
              <a:spLocks noChangeArrowheads="1"/>
            </p:cNvSpPr>
            <p:nvPr/>
          </p:nvSpPr>
          <p:spPr bwMode="auto">
            <a:xfrm>
              <a:off x="1571" y="1960"/>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a:t>
              </a:r>
              <a:endParaRPr lang="en-US" altLang="zh-CN" sz="2800" b="1">
                <a:latin typeface="Times New Roman" pitchFamily="18" charset="0"/>
              </a:endParaRPr>
            </a:p>
          </p:txBody>
        </p:sp>
        <p:sp>
          <p:nvSpPr>
            <p:cNvPr id="66628" name="Rectangle 68"/>
            <p:cNvSpPr>
              <a:spLocks noChangeArrowheads="1"/>
            </p:cNvSpPr>
            <p:nvPr/>
          </p:nvSpPr>
          <p:spPr bwMode="auto">
            <a:xfrm>
              <a:off x="1708" y="1960"/>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复</a:t>
              </a:r>
              <a:endParaRPr lang="zh-CN" altLang="en-US" sz="2800" b="1">
                <a:latin typeface="Times New Roman" pitchFamily="18" charset="0"/>
              </a:endParaRPr>
            </a:p>
          </p:txBody>
        </p:sp>
        <p:sp>
          <p:nvSpPr>
            <p:cNvPr id="66629" name="Rectangle 69"/>
            <p:cNvSpPr>
              <a:spLocks noChangeArrowheads="1"/>
            </p:cNvSpPr>
            <p:nvPr/>
          </p:nvSpPr>
          <p:spPr bwMode="auto">
            <a:xfrm>
              <a:off x="1846" y="1960"/>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合</a:t>
              </a:r>
              <a:endParaRPr lang="zh-CN" altLang="en-US" sz="2800" b="1">
                <a:latin typeface="Times New Roman" pitchFamily="18" charset="0"/>
              </a:endParaRPr>
            </a:p>
          </p:txBody>
        </p:sp>
        <p:sp>
          <p:nvSpPr>
            <p:cNvPr id="66630" name="Rectangle 70"/>
            <p:cNvSpPr>
              <a:spLocks noChangeArrowheads="1"/>
            </p:cNvSpPr>
            <p:nvPr/>
          </p:nvSpPr>
          <p:spPr bwMode="auto">
            <a:xfrm>
              <a:off x="1984" y="1960"/>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体</a:t>
              </a:r>
              <a:endParaRPr lang="zh-CN" altLang="en-US" sz="2800" b="1">
                <a:latin typeface="Times New Roman" pitchFamily="18" charset="0"/>
              </a:endParaRPr>
            </a:p>
          </p:txBody>
        </p:sp>
        <p:sp>
          <p:nvSpPr>
            <p:cNvPr id="66631" name="Rectangle 71"/>
            <p:cNvSpPr>
              <a:spLocks noChangeArrowheads="1"/>
            </p:cNvSpPr>
            <p:nvPr/>
          </p:nvSpPr>
          <p:spPr bwMode="auto">
            <a:xfrm>
              <a:off x="2120" y="1960"/>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Ⅳ</a:t>
              </a:r>
              <a:endParaRPr lang="en-US" altLang="zh-CN" sz="2800" b="1">
                <a:latin typeface="Times New Roman" pitchFamily="18" charset="0"/>
              </a:endParaRPr>
            </a:p>
          </p:txBody>
        </p:sp>
        <p:sp>
          <p:nvSpPr>
            <p:cNvPr id="66632" name="Rectangle 72"/>
            <p:cNvSpPr>
              <a:spLocks noChangeArrowheads="1"/>
            </p:cNvSpPr>
            <p:nvPr/>
          </p:nvSpPr>
          <p:spPr bwMode="auto">
            <a:xfrm>
              <a:off x="2258" y="1960"/>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a:t>
              </a:r>
              <a:endParaRPr lang="en-US" altLang="zh-CN" sz="2800" b="1">
                <a:latin typeface="Times New Roman" pitchFamily="18" charset="0"/>
              </a:endParaRPr>
            </a:p>
          </p:txBody>
        </p:sp>
        <p:sp>
          <p:nvSpPr>
            <p:cNvPr id="66633" name="Rectangle 73"/>
            <p:cNvSpPr>
              <a:spLocks noChangeArrowheads="1"/>
            </p:cNvSpPr>
            <p:nvPr/>
          </p:nvSpPr>
          <p:spPr bwMode="auto">
            <a:xfrm>
              <a:off x="2389" y="1953"/>
              <a:ext cx="107"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O</a:t>
              </a:r>
              <a:endParaRPr lang="en-US" altLang="zh-CN" sz="2800" b="1">
                <a:latin typeface="Times New Roman" pitchFamily="18" charset="0"/>
              </a:endParaRPr>
            </a:p>
          </p:txBody>
        </p:sp>
        <p:sp>
          <p:nvSpPr>
            <p:cNvPr id="66634" name="Rectangle 74"/>
            <p:cNvSpPr>
              <a:spLocks noChangeArrowheads="1"/>
            </p:cNvSpPr>
            <p:nvPr/>
          </p:nvSpPr>
          <p:spPr bwMode="auto">
            <a:xfrm>
              <a:off x="2490" y="2032"/>
              <a:ext cx="44" cy="106"/>
            </a:xfrm>
            <a:prstGeom prst="rect">
              <a:avLst/>
            </a:prstGeom>
            <a:noFill/>
            <a:ln w="9525">
              <a:noFill/>
              <a:miter lim="800000"/>
              <a:headEnd/>
              <a:tailEnd/>
            </a:ln>
          </p:spPr>
          <p:txBody>
            <a:bodyPr wrap="none" lIns="0" tIns="0" rIns="0" bIns="0">
              <a:spAutoFit/>
            </a:bodyPr>
            <a:lstStyle/>
            <a:p>
              <a:pPr algn="ctr"/>
              <a:r>
                <a:rPr lang="en-US" altLang="zh-CN" sz="1100" b="1">
                  <a:solidFill>
                    <a:srgbClr val="003366"/>
                  </a:solidFill>
                  <a:latin typeface="Times New Roman" pitchFamily="18" charset="0"/>
                </a:rPr>
                <a:t>2</a:t>
              </a:r>
              <a:endParaRPr lang="en-US" altLang="zh-CN" sz="2800" b="1">
                <a:latin typeface="Times New Roman" pitchFamily="18" charset="0"/>
              </a:endParaRPr>
            </a:p>
          </p:txBody>
        </p:sp>
        <p:sp>
          <p:nvSpPr>
            <p:cNvPr id="66635" name="Rectangle 75"/>
            <p:cNvSpPr>
              <a:spLocks noChangeArrowheads="1"/>
            </p:cNvSpPr>
            <p:nvPr/>
          </p:nvSpPr>
          <p:spPr bwMode="auto">
            <a:xfrm>
              <a:off x="371" y="220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琥</a:t>
              </a:r>
              <a:endParaRPr lang="zh-CN" altLang="en-US" sz="2800" b="1">
                <a:latin typeface="Times New Roman" pitchFamily="18" charset="0"/>
              </a:endParaRPr>
            </a:p>
          </p:txBody>
        </p:sp>
        <p:sp>
          <p:nvSpPr>
            <p:cNvPr id="66636" name="Rectangle 76"/>
            <p:cNvSpPr>
              <a:spLocks noChangeArrowheads="1"/>
            </p:cNvSpPr>
            <p:nvPr/>
          </p:nvSpPr>
          <p:spPr bwMode="auto">
            <a:xfrm>
              <a:off x="509" y="220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珀</a:t>
              </a:r>
              <a:endParaRPr lang="zh-CN" altLang="en-US" sz="2800" b="1">
                <a:latin typeface="Times New Roman" pitchFamily="18" charset="0"/>
              </a:endParaRPr>
            </a:p>
          </p:txBody>
        </p:sp>
        <p:sp>
          <p:nvSpPr>
            <p:cNvPr id="66637" name="Rectangle 77"/>
            <p:cNvSpPr>
              <a:spLocks noChangeArrowheads="1"/>
            </p:cNvSpPr>
            <p:nvPr/>
          </p:nvSpPr>
          <p:spPr bwMode="auto">
            <a:xfrm>
              <a:off x="648" y="220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酸</a:t>
              </a:r>
              <a:endParaRPr lang="zh-CN" altLang="en-US" sz="2800" b="1">
                <a:latin typeface="Times New Roman" pitchFamily="18" charset="0"/>
              </a:endParaRPr>
            </a:p>
          </p:txBody>
        </p:sp>
        <p:sp>
          <p:nvSpPr>
            <p:cNvPr id="66638" name="Rectangle 78"/>
            <p:cNvSpPr>
              <a:spLocks noChangeArrowheads="1"/>
            </p:cNvSpPr>
            <p:nvPr/>
          </p:nvSpPr>
          <p:spPr bwMode="auto">
            <a:xfrm>
              <a:off x="1126" y="220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复</a:t>
              </a:r>
              <a:endParaRPr lang="zh-CN" altLang="en-US" sz="2800" b="1">
                <a:latin typeface="Times New Roman" pitchFamily="18" charset="0"/>
              </a:endParaRPr>
            </a:p>
          </p:txBody>
        </p:sp>
        <p:sp>
          <p:nvSpPr>
            <p:cNvPr id="66639" name="Rectangle 79"/>
            <p:cNvSpPr>
              <a:spLocks noChangeArrowheads="1"/>
            </p:cNvSpPr>
            <p:nvPr/>
          </p:nvSpPr>
          <p:spPr bwMode="auto">
            <a:xfrm>
              <a:off x="1264" y="220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合</a:t>
              </a:r>
              <a:endParaRPr lang="zh-CN" altLang="en-US" sz="2800" b="1">
                <a:latin typeface="Times New Roman" pitchFamily="18" charset="0"/>
              </a:endParaRPr>
            </a:p>
          </p:txBody>
        </p:sp>
        <p:sp>
          <p:nvSpPr>
            <p:cNvPr id="66640" name="Rectangle 80"/>
            <p:cNvSpPr>
              <a:spLocks noChangeArrowheads="1"/>
            </p:cNvSpPr>
            <p:nvPr/>
          </p:nvSpPr>
          <p:spPr bwMode="auto">
            <a:xfrm>
              <a:off x="1402" y="220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体</a:t>
              </a:r>
              <a:endParaRPr lang="zh-CN" altLang="en-US" sz="2800" b="1">
                <a:latin typeface="Times New Roman" pitchFamily="18" charset="0"/>
              </a:endParaRPr>
            </a:p>
          </p:txBody>
        </p:sp>
        <p:sp>
          <p:nvSpPr>
            <p:cNvPr id="66641" name="Rectangle 81"/>
            <p:cNvSpPr>
              <a:spLocks noChangeArrowheads="1"/>
            </p:cNvSpPr>
            <p:nvPr/>
          </p:nvSpPr>
          <p:spPr bwMode="auto">
            <a:xfrm>
              <a:off x="1537" y="2206"/>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Ⅱ</a:t>
              </a:r>
              <a:endParaRPr lang="en-US" altLang="zh-CN" sz="2800" b="1">
                <a:latin typeface="Times New Roman" pitchFamily="18" charset="0"/>
              </a:endParaRPr>
            </a:p>
          </p:txBody>
        </p:sp>
        <p:sp>
          <p:nvSpPr>
            <p:cNvPr id="66642" name="Rectangle 82"/>
            <p:cNvSpPr>
              <a:spLocks noChangeArrowheads="1"/>
            </p:cNvSpPr>
            <p:nvPr/>
          </p:nvSpPr>
          <p:spPr bwMode="auto">
            <a:xfrm>
              <a:off x="1675" y="2206"/>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a:t>
              </a:r>
              <a:endParaRPr lang="en-US" altLang="zh-CN" sz="2800" b="1">
                <a:latin typeface="Times New Roman" pitchFamily="18" charset="0"/>
              </a:endParaRPr>
            </a:p>
          </p:txBody>
        </p:sp>
        <p:sp>
          <p:nvSpPr>
            <p:cNvPr id="66643" name="Rectangle 83"/>
            <p:cNvSpPr>
              <a:spLocks noChangeArrowheads="1"/>
            </p:cNvSpPr>
            <p:nvPr/>
          </p:nvSpPr>
          <p:spPr bwMode="auto">
            <a:xfrm>
              <a:off x="1806" y="2199"/>
              <a:ext cx="275"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CoQ</a:t>
              </a:r>
              <a:endParaRPr lang="en-US" altLang="zh-CN" sz="2800" b="1">
                <a:latin typeface="Times New Roman" pitchFamily="18" charset="0"/>
              </a:endParaRPr>
            </a:p>
          </p:txBody>
        </p:sp>
        <p:sp>
          <p:nvSpPr>
            <p:cNvPr id="66644" name="Rectangle 84"/>
            <p:cNvSpPr>
              <a:spLocks noChangeArrowheads="1"/>
            </p:cNvSpPr>
            <p:nvPr/>
          </p:nvSpPr>
          <p:spPr bwMode="auto">
            <a:xfrm>
              <a:off x="2086" y="2206"/>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a:t>
              </a:r>
              <a:endParaRPr lang="en-US" altLang="zh-CN" sz="2800" b="1">
                <a:latin typeface="Times New Roman" pitchFamily="18" charset="0"/>
              </a:endParaRPr>
            </a:p>
          </p:txBody>
        </p:sp>
        <p:sp>
          <p:nvSpPr>
            <p:cNvPr id="66645" name="Rectangle 85"/>
            <p:cNvSpPr>
              <a:spLocks noChangeArrowheads="1"/>
            </p:cNvSpPr>
            <p:nvPr/>
          </p:nvSpPr>
          <p:spPr bwMode="auto">
            <a:xfrm>
              <a:off x="2223" y="220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复</a:t>
              </a:r>
              <a:endParaRPr lang="zh-CN" altLang="en-US" sz="2800" b="1">
                <a:latin typeface="Times New Roman" pitchFamily="18" charset="0"/>
              </a:endParaRPr>
            </a:p>
          </p:txBody>
        </p:sp>
        <p:sp>
          <p:nvSpPr>
            <p:cNvPr id="66646" name="Rectangle 86"/>
            <p:cNvSpPr>
              <a:spLocks noChangeArrowheads="1"/>
            </p:cNvSpPr>
            <p:nvPr/>
          </p:nvSpPr>
          <p:spPr bwMode="auto">
            <a:xfrm>
              <a:off x="2361" y="220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合</a:t>
              </a:r>
              <a:endParaRPr lang="zh-CN" altLang="en-US" sz="2800" b="1">
                <a:latin typeface="Times New Roman" pitchFamily="18" charset="0"/>
              </a:endParaRPr>
            </a:p>
          </p:txBody>
        </p:sp>
        <p:sp>
          <p:nvSpPr>
            <p:cNvPr id="66647" name="Rectangle 87"/>
            <p:cNvSpPr>
              <a:spLocks noChangeArrowheads="1"/>
            </p:cNvSpPr>
            <p:nvPr/>
          </p:nvSpPr>
          <p:spPr bwMode="auto">
            <a:xfrm>
              <a:off x="2499" y="220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体</a:t>
              </a:r>
              <a:endParaRPr lang="zh-CN" altLang="en-US" sz="2800" b="1">
                <a:latin typeface="Times New Roman" pitchFamily="18" charset="0"/>
              </a:endParaRPr>
            </a:p>
          </p:txBody>
        </p:sp>
        <p:sp>
          <p:nvSpPr>
            <p:cNvPr id="66648" name="Rectangle 88"/>
            <p:cNvSpPr>
              <a:spLocks noChangeArrowheads="1"/>
            </p:cNvSpPr>
            <p:nvPr/>
          </p:nvSpPr>
          <p:spPr bwMode="auto">
            <a:xfrm>
              <a:off x="2634" y="2206"/>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Ⅲ</a:t>
              </a:r>
              <a:endParaRPr lang="en-US" altLang="zh-CN" sz="2800" b="1">
                <a:latin typeface="Times New Roman" pitchFamily="18" charset="0"/>
              </a:endParaRPr>
            </a:p>
          </p:txBody>
        </p:sp>
        <p:sp>
          <p:nvSpPr>
            <p:cNvPr id="66649" name="Rectangle 89"/>
            <p:cNvSpPr>
              <a:spLocks noChangeArrowheads="1"/>
            </p:cNvSpPr>
            <p:nvPr/>
          </p:nvSpPr>
          <p:spPr bwMode="auto">
            <a:xfrm>
              <a:off x="3382" y="2199"/>
              <a:ext cx="140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   1.5                            1.5</a:t>
              </a:r>
              <a:endParaRPr lang="en-US" altLang="zh-CN" sz="2800" b="1">
                <a:latin typeface="Times New Roman" pitchFamily="18" charset="0"/>
              </a:endParaRPr>
            </a:p>
          </p:txBody>
        </p:sp>
        <p:sp>
          <p:nvSpPr>
            <p:cNvPr id="66650" name="Rectangle 90"/>
            <p:cNvSpPr>
              <a:spLocks noChangeArrowheads="1"/>
            </p:cNvSpPr>
            <p:nvPr/>
          </p:nvSpPr>
          <p:spPr bwMode="auto">
            <a:xfrm>
              <a:off x="1160" y="2454"/>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a:t>
              </a:r>
              <a:endParaRPr lang="en-US" altLang="zh-CN" sz="2800" b="1">
                <a:latin typeface="Times New Roman" pitchFamily="18" charset="0"/>
              </a:endParaRPr>
            </a:p>
          </p:txBody>
        </p:sp>
        <p:sp>
          <p:nvSpPr>
            <p:cNvPr id="66651" name="Rectangle 91"/>
            <p:cNvSpPr>
              <a:spLocks noChangeArrowheads="1"/>
            </p:cNvSpPr>
            <p:nvPr/>
          </p:nvSpPr>
          <p:spPr bwMode="auto">
            <a:xfrm>
              <a:off x="1294" y="2447"/>
              <a:ext cx="213"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Cyt</a:t>
              </a:r>
              <a:endParaRPr lang="en-US" altLang="zh-CN" sz="2800" b="1">
                <a:latin typeface="Times New Roman" pitchFamily="18" charset="0"/>
              </a:endParaRPr>
            </a:p>
          </p:txBody>
        </p:sp>
        <p:sp>
          <p:nvSpPr>
            <p:cNvPr id="66652" name="Rectangle 92"/>
            <p:cNvSpPr>
              <a:spLocks noChangeArrowheads="1"/>
            </p:cNvSpPr>
            <p:nvPr/>
          </p:nvSpPr>
          <p:spPr bwMode="auto">
            <a:xfrm>
              <a:off x="1540" y="2447"/>
              <a:ext cx="61"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c</a:t>
              </a:r>
              <a:endParaRPr lang="en-US" altLang="zh-CN" sz="2800" b="1">
                <a:latin typeface="Times New Roman" pitchFamily="18" charset="0"/>
              </a:endParaRPr>
            </a:p>
          </p:txBody>
        </p:sp>
        <p:sp>
          <p:nvSpPr>
            <p:cNvPr id="66653" name="Rectangle 93"/>
            <p:cNvSpPr>
              <a:spLocks noChangeArrowheads="1"/>
            </p:cNvSpPr>
            <p:nvPr/>
          </p:nvSpPr>
          <p:spPr bwMode="auto">
            <a:xfrm>
              <a:off x="1606" y="2454"/>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a:t>
              </a:r>
              <a:endParaRPr lang="en-US" altLang="zh-CN" sz="2800" b="1">
                <a:latin typeface="Times New Roman" pitchFamily="18" charset="0"/>
              </a:endParaRPr>
            </a:p>
          </p:txBody>
        </p:sp>
        <p:sp>
          <p:nvSpPr>
            <p:cNvPr id="66654" name="Rectangle 94"/>
            <p:cNvSpPr>
              <a:spLocks noChangeArrowheads="1"/>
            </p:cNvSpPr>
            <p:nvPr/>
          </p:nvSpPr>
          <p:spPr bwMode="auto">
            <a:xfrm>
              <a:off x="1743" y="2454"/>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复</a:t>
              </a:r>
              <a:endParaRPr lang="zh-CN" altLang="en-US" sz="2800" b="1">
                <a:latin typeface="Times New Roman" pitchFamily="18" charset="0"/>
              </a:endParaRPr>
            </a:p>
          </p:txBody>
        </p:sp>
        <p:sp>
          <p:nvSpPr>
            <p:cNvPr id="66655" name="Rectangle 95"/>
            <p:cNvSpPr>
              <a:spLocks noChangeArrowheads="1"/>
            </p:cNvSpPr>
            <p:nvPr/>
          </p:nvSpPr>
          <p:spPr bwMode="auto">
            <a:xfrm>
              <a:off x="1881" y="2454"/>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合</a:t>
              </a:r>
              <a:endParaRPr lang="zh-CN" altLang="en-US" sz="2800" b="1">
                <a:latin typeface="Times New Roman" pitchFamily="18" charset="0"/>
              </a:endParaRPr>
            </a:p>
          </p:txBody>
        </p:sp>
        <p:sp>
          <p:nvSpPr>
            <p:cNvPr id="66656" name="Rectangle 96"/>
            <p:cNvSpPr>
              <a:spLocks noChangeArrowheads="1"/>
            </p:cNvSpPr>
            <p:nvPr/>
          </p:nvSpPr>
          <p:spPr bwMode="auto">
            <a:xfrm>
              <a:off x="2019" y="2454"/>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体</a:t>
              </a:r>
              <a:endParaRPr lang="zh-CN" altLang="en-US" sz="2800" b="1">
                <a:latin typeface="Times New Roman" pitchFamily="18" charset="0"/>
              </a:endParaRPr>
            </a:p>
          </p:txBody>
        </p:sp>
        <p:sp>
          <p:nvSpPr>
            <p:cNvPr id="66657" name="Rectangle 97"/>
            <p:cNvSpPr>
              <a:spLocks noChangeArrowheads="1"/>
            </p:cNvSpPr>
            <p:nvPr/>
          </p:nvSpPr>
          <p:spPr bwMode="auto">
            <a:xfrm>
              <a:off x="2154" y="2454"/>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Ⅳ</a:t>
              </a:r>
              <a:endParaRPr lang="en-US" altLang="zh-CN" sz="2800" b="1">
                <a:latin typeface="Times New Roman" pitchFamily="18" charset="0"/>
              </a:endParaRPr>
            </a:p>
          </p:txBody>
        </p:sp>
        <p:sp>
          <p:nvSpPr>
            <p:cNvPr id="66658" name="Rectangle 98"/>
            <p:cNvSpPr>
              <a:spLocks noChangeArrowheads="1"/>
            </p:cNvSpPr>
            <p:nvPr/>
          </p:nvSpPr>
          <p:spPr bwMode="auto">
            <a:xfrm>
              <a:off x="2292" y="2454"/>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a:t>
              </a:r>
              <a:endParaRPr lang="en-US" altLang="zh-CN" sz="2800" b="1">
                <a:latin typeface="Times New Roman" pitchFamily="18" charset="0"/>
              </a:endParaRPr>
            </a:p>
          </p:txBody>
        </p:sp>
        <p:sp>
          <p:nvSpPr>
            <p:cNvPr id="66659" name="Rectangle 99"/>
            <p:cNvSpPr>
              <a:spLocks noChangeArrowheads="1"/>
            </p:cNvSpPr>
            <p:nvPr/>
          </p:nvSpPr>
          <p:spPr bwMode="auto">
            <a:xfrm>
              <a:off x="2424" y="2447"/>
              <a:ext cx="107"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O</a:t>
              </a:r>
              <a:endParaRPr lang="en-US" altLang="zh-CN" sz="2800" b="1">
                <a:latin typeface="Times New Roman" pitchFamily="18" charset="0"/>
              </a:endParaRPr>
            </a:p>
          </p:txBody>
        </p:sp>
        <p:sp>
          <p:nvSpPr>
            <p:cNvPr id="66660" name="Rectangle 100"/>
            <p:cNvSpPr>
              <a:spLocks noChangeArrowheads="1"/>
            </p:cNvSpPr>
            <p:nvPr/>
          </p:nvSpPr>
          <p:spPr bwMode="auto">
            <a:xfrm>
              <a:off x="2525" y="2525"/>
              <a:ext cx="44" cy="106"/>
            </a:xfrm>
            <a:prstGeom prst="rect">
              <a:avLst/>
            </a:prstGeom>
            <a:noFill/>
            <a:ln w="9525">
              <a:noFill/>
              <a:miter lim="800000"/>
              <a:headEnd/>
              <a:tailEnd/>
            </a:ln>
          </p:spPr>
          <p:txBody>
            <a:bodyPr wrap="none" lIns="0" tIns="0" rIns="0" bIns="0">
              <a:spAutoFit/>
            </a:bodyPr>
            <a:lstStyle/>
            <a:p>
              <a:pPr algn="ctr"/>
              <a:r>
                <a:rPr lang="en-US" altLang="zh-CN" sz="1100" b="1">
                  <a:solidFill>
                    <a:srgbClr val="003366"/>
                  </a:solidFill>
                  <a:latin typeface="Times New Roman" pitchFamily="18" charset="0"/>
                </a:rPr>
                <a:t>2</a:t>
              </a:r>
              <a:endParaRPr lang="en-US" altLang="zh-CN" sz="2800" b="1">
                <a:latin typeface="Times New Roman" pitchFamily="18" charset="0"/>
              </a:endParaRPr>
            </a:p>
          </p:txBody>
        </p:sp>
        <p:sp>
          <p:nvSpPr>
            <p:cNvPr id="66661" name="Rectangle 101"/>
            <p:cNvSpPr>
              <a:spLocks noChangeArrowheads="1"/>
            </p:cNvSpPr>
            <p:nvPr/>
          </p:nvSpPr>
          <p:spPr bwMode="auto">
            <a:xfrm>
              <a:off x="371" y="2699"/>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抗</a:t>
              </a:r>
              <a:endParaRPr lang="zh-CN" altLang="en-US" sz="2800" b="1">
                <a:latin typeface="Times New Roman" pitchFamily="18" charset="0"/>
              </a:endParaRPr>
            </a:p>
          </p:txBody>
        </p:sp>
        <p:sp>
          <p:nvSpPr>
            <p:cNvPr id="66662" name="Rectangle 102"/>
            <p:cNvSpPr>
              <a:spLocks noChangeArrowheads="1"/>
            </p:cNvSpPr>
            <p:nvPr/>
          </p:nvSpPr>
          <p:spPr bwMode="auto">
            <a:xfrm>
              <a:off x="509" y="2699"/>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坏</a:t>
              </a:r>
              <a:endParaRPr lang="zh-CN" altLang="en-US" sz="2800" b="1">
                <a:latin typeface="Times New Roman" pitchFamily="18" charset="0"/>
              </a:endParaRPr>
            </a:p>
          </p:txBody>
        </p:sp>
        <p:sp>
          <p:nvSpPr>
            <p:cNvPr id="66663" name="Rectangle 103"/>
            <p:cNvSpPr>
              <a:spLocks noChangeArrowheads="1"/>
            </p:cNvSpPr>
            <p:nvPr/>
          </p:nvSpPr>
          <p:spPr bwMode="auto">
            <a:xfrm>
              <a:off x="648" y="2699"/>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血</a:t>
              </a:r>
              <a:endParaRPr lang="zh-CN" altLang="en-US" sz="2800" b="1">
                <a:latin typeface="Times New Roman" pitchFamily="18" charset="0"/>
              </a:endParaRPr>
            </a:p>
          </p:txBody>
        </p:sp>
        <p:sp>
          <p:nvSpPr>
            <p:cNvPr id="66664" name="Rectangle 104"/>
            <p:cNvSpPr>
              <a:spLocks noChangeArrowheads="1"/>
            </p:cNvSpPr>
            <p:nvPr/>
          </p:nvSpPr>
          <p:spPr bwMode="auto">
            <a:xfrm>
              <a:off x="786" y="2699"/>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酸</a:t>
              </a:r>
              <a:endParaRPr lang="zh-CN" altLang="en-US" sz="2800" b="1">
                <a:latin typeface="Times New Roman" pitchFamily="18" charset="0"/>
              </a:endParaRPr>
            </a:p>
          </p:txBody>
        </p:sp>
        <p:sp>
          <p:nvSpPr>
            <p:cNvPr id="66665" name="Rectangle 105"/>
            <p:cNvSpPr>
              <a:spLocks noChangeArrowheads="1"/>
            </p:cNvSpPr>
            <p:nvPr/>
          </p:nvSpPr>
          <p:spPr bwMode="auto">
            <a:xfrm>
              <a:off x="1189" y="2692"/>
              <a:ext cx="213"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Cyt</a:t>
              </a:r>
              <a:endParaRPr lang="en-US" altLang="zh-CN" sz="2800" b="1">
                <a:latin typeface="Times New Roman" pitchFamily="18" charset="0"/>
              </a:endParaRPr>
            </a:p>
          </p:txBody>
        </p:sp>
        <p:sp>
          <p:nvSpPr>
            <p:cNvPr id="66666" name="Rectangle 106"/>
            <p:cNvSpPr>
              <a:spLocks noChangeArrowheads="1"/>
            </p:cNvSpPr>
            <p:nvPr/>
          </p:nvSpPr>
          <p:spPr bwMode="auto">
            <a:xfrm>
              <a:off x="1437" y="2692"/>
              <a:ext cx="61"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c</a:t>
              </a:r>
              <a:endParaRPr lang="en-US" altLang="zh-CN" sz="2800" b="1">
                <a:latin typeface="Times New Roman" pitchFamily="18" charset="0"/>
              </a:endParaRPr>
            </a:p>
          </p:txBody>
        </p:sp>
        <p:sp>
          <p:nvSpPr>
            <p:cNvPr id="66667" name="Rectangle 107"/>
            <p:cNvSpPr>
              <a:spLocks noChangeArrowheads="1"/>
            </p:cNvSpPr>
            <p:nvPr/>
          </p:nvSpPr>
          <p:spPr bwMode="auto">
            <a:xfrm>
              <a:off x="1502" y="2699"/>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a:t>
              </a:r>
              <a:endParaRPr lang="en-US" altLang="zh-CN" sz="2800" b="1">
                <a:latin typeface="Times New Roman" pitchFamily="18" charset="0"/>
              </a:endParaRPr>
            </a:p>
          </p:txBody>
        </p:sp>
        <p:sp>
          <p:nvSpPr>
            <p:cNvPr id="66668" name="Rectangle 108"/>
            <p:cNvSpPr>
              <a:spLocks noChangeArrowheads="1"/>
            </p:cNvSpPr>
            <p:nvPr/>
          </p:nvSpPr>
          <p:spPr bwMode="auto">
            <a:xfrm>
              <a:off x="1640" y="2699"/>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复</a:t>
              </a:r>
              <a:endParaRPr lang="zh-CN" altLang="en-US" sz="2800" b="1">
                <a:latin typeface="Times New Roman" pitchFamily="18" charset="0"/>
              </a:endParaRPr>
            </a:p>
          </p:txBody>
        </p:sp>
        <p:sp>
          <p:nvSpPr>
            <p:cNvPr id="66669" name="Rectangle 109"/>
            <p:cNvSpPr>
              <a:spLocks noChangeArrowheads="1"/>
            </p:cNvSpPr>
            <p:nvPr/>
          </p:nvSpPr>
          <p:spPr bwMode="auto">
            <a:xfrm>
              <a:off x="1778" y="2699"/>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合</a:t>
              </a:r>
              <a:endParaRPr lang="zh-CN" altLang="en-US" sz="2800" b="1">
                <a:latin typeface="Times New Roman" pitchFamily="18" charset="0"/>
              </a:endParaRPr>
            </a:p>
          </p:txBody>
        </p:sp>
        <p:sp>
          <p:nvSpPr>
            <p:cNvPr id="66670" name="Rectangle 110"/>
            <p:cNvSpPr>
              <a:spLocks noChangeArrowheads="1"/>
            </p:cNvSpPr>
            <p:nvPr/>
          </p:nvSpPr>
          <p:spPr bwMode="auto">
            <a:xfrm>
              <a:off x="1916" y="2699"/>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体</a:t>
              </a:r>
              <a:endParaRPr lang="zh-CN" altLang="en-US" sz="2800" b="1">
                <a:latin typeface="Times New Roman" pitchFamily="18" charset="0"/>
              </a:endParaRPr>
            </a:p>
          </p:txBody>
        </p:sp>
        <p:sp>
          <p:nvSpPr>
            <p:cNvPr id="66671" name="Rectangle 111"/>
            <p:cNvSpPr>
              <a:spLocks noChangeArrowheads="1"/>
            </p:cNvSpPr>
            <p:nvPr/>
          </p:nvSpPr>
          <p:spPr bwMode="auto">
            <a:xfrm>
              <a:off x="2051" y="2699"/>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Ⅳ</a:t>
              </a:r>
              <a:endParaRPr lang="en-US" altLang="zh-CN" sz="2800" b="1">
                <a:latin typeface="Times New Roman" pitchFamily="18" charset="0"/>
              </a:endParaRPr>
            </a:p>
          </p:txBody>
        </p:sp>
        <p:sp>
          <p:nvSpPr>
            <p:cNvPr id="66672" name="Rectangle 112"/>
            <p:cNvSpPr>
              <a:spLocks noChangeArrowheads="1"/>
            </p:cNvSpPr>
            <p:nvPr/>
          </p:nvSpPr>
          <p:spPr bwMode="auto">
            <a:xfrm>
              <a:off x="2189" y="2699"/>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a:t>
              </a:r>
              <a:endParaRPr lang="en-US" altLang="zh-CN" sz="2800" b="1">
                <a:latin typeface="Times New Roman" pitchFamily="18" charset="0"/>
              </a:endParaRPr>
            </a:p>
          </p:txBody>
        </p:sp>
        <p:sp>
          <p:nvSpPr>
            <p:cNvPr id="66673" name="Rectangle 113"/>
            <p:cNvSpPr>
              <a:spLocks noChangeArrowheads="1"/>
            </p:cNvSpPr>
            <p:nvPr/>
          </p:nvSpPr>
          <p:spPr bwMode="auto">
            <a:xfrm>
              <a:off x="2320" y="2692"/>
              <a:ext cx="107"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O</a:t>
              </a:r>
              <a:endParaRPr lang="en-US" altLang="zh-CN" sz="2800" b="1">
                <a:latin typeface="Times New Roman" pitchFamily="18" charset="0"/>
              </a:endParaRPr>
            </a:p>
          </p:txBody>
        </p:sp>
        <p:sp>
          <p:nvSpPr>
            <p:cNvPr id="66674" name="Rectangle 114"/>
            <p:cNvSpPr>
              <a:spLocks noChangeArrowheads="1"/>
            </p:cNvSpPr>
            <p:nvPr/>
          </p:nvSpPr>
          <p:spPr bwMode="auto">
            <a:xfrm>
              <a:off x="2421" y="2771"/>
              <a:ext cx="44" cy="106"/>
            </a:xfrm>
            <a:prstGeom prst="rect">
              <a:avLst/>
            </a:prstGeom>
            <a:noFill/>
            <a:ln w="9525">
              <a:noFill/>
              <a:miter lim="800000"/>
              <a:headEnd/>
              <a:tailEnd/>
            </a:ln>
          </p:spPr>
          <p:txBody>
            <a:bodyPr wrap="none" lIns="0" tIns="0" rIns="0" bIns="0">
              <a:spAutoFit/>
            </a:bodyPr>
            <a:lstStyle/>
            <a:p>
              <a:pPr algn="ctr"/>
              <a:r>
                <a:rPr lang="en-US" altLang="zh-CN" sz="1100" b="1">
                  <a:solidFill>
                    <a:srgbClr val="003366"/>
                  </a:solidFill>
                  <a:latin typeface="Times New Roman" pitchFamily="18" charset="0"/>
                </a:rPr>
                <a:t>2</a:t>
              </a:r>
              <a:endParaRPr lang="en-US" altLang="zh-CN" sz="2800" b="1">
                <a:latin typeface="Times New Roman" pitchFamily="18" charset="0"/>
              </a:endParaRPr>
            </a:p>
          </p:txBody>
        </p:sp>
        <p:sp>
          <p:nvSpPr>
            <p:cNvPr id="66675" name="Rectangle 115"/>
            <p:cNvSpPr>
              <a:spLocks noChangeArrowheads="1"/>
            </p:cNvSpPr>
            <p:nvPr/>
          </p:nvSpPr>
          <p:spPr bwMode="auto">
            <a:xfrm>
              <a:off x="3489" y="2692"/>
              <a:ext cx="1820" cy="165"/>
            </a:xfrm>
            <a:prstGeom prst="rect">
              <a:avLst/>
            </a:prstGeom>
            <a:noFill/>
            <a:ln w="9525">
              <a:noFill/>
              <a:miter lim="800000"/>
              <a:headEnd/>
              <a:tailEnd/>
            </a:ln>
          </p:spPr>
          <p:txBody>
            <a:bodyPr wrap="none" lIns="0" tIns="0" rIns="0" bIns="0">
              <a:spAutoFit/>
            </a:bodyPr>
            <a:lstStyle/>
            <a:p>
              <a:r>
                <a:rPr lang="en-US" altLang="zh-CN" sz="1700" b="1">
                  <a:solidFill>
                    <a:srgbClr val="003366"/>
                  </a:solidFill>
                  <a:latin typeface="Times New Roman" pitchFamily="18" charset="0"/>
                </a:rPr>
                <a:t>0.88                            1                </a:t>
              </a:r>
              <a:endParaRPr lang="en-US" altLang="zh-CN" sz="2800" b="1">
                <a:latin typeface="Times New Roman" pitchFamily="18" charset="0"/>
              </a:endParaRPr>
            </a:p>
          </p:txBody>
        </p:sp>
        <p:sp>
          <p:nvSpPr>
            <p:cNvPr id="66676" name="Rectangle 116"/>
            <p:cNvSpPr>
              <a:spLocks noChangeArrowheads="1"/>
            </p:cNvSpPr>
            <p:nvPr/>
          </p:nvSpPr>
          <p:spPr bwMode="auto">
            <a:xfrm>
              <a:off x="4839" y="2692"/>
              <a:ext cx="0" cy="271"/>
            </a:xfrm>
            <a:prstGeom prst="rect">
              <a:avLst/>
            </a:prstGeom>
            <a:noFill/>
            <a:ln w="9525">
              <a:noFill/>
              <a:miter lim="800000"/>
              <a:headEnd/>
              <a:tailEnd/>
            </a:ln>
          </p:spPr>
          <p:txBody>
            <a:bodyPr wrap="none" lIns="0" tIns="0" rIns="0" bIns="0">
              <a:spAutoFit/>
            </a:bodyPr>
            <a:lstStyle/>
            <a:p>
              <a:endParaRPr lang="zh-CN" altLang="zh-CN" sz="2800" b="1">
                <a:latin typeface="Times New Roman" pitchFamily="18" charset="0"/>
              </a:endParaRPr>
            </a:p>
          </p:txBody>
        </p:sp>
        <p:sp>
          <p:nvSpPr>
            <p:cNvPr id="66677" name="Rectangle 117"/>
            <p:cNvSpPr>
              <a:spLocks noChangeArrowheads="1"/>
            </p:cNvSpPr>
            <p:nvPr/>
          </p:nvSpPr>
          <p:spPr bwMode="auto">
            <a:xfrm>
              <a:off x="371" y="294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细</a:t>
              </a:r>
              <a:endParaRPr lang="zh-CN" altLang="en-US" sz="2800" b="1">
                <a:latin typeface="Times New Roman" pitchFamily="18" charset="0"/>
              </a:endParaRPr>
            </a:p>
          </p:txBody>
        </p:sp>
        <p:sp>
          <p:nvSpPr>
            <p:cNvPr id="66678" name="Rectangle 118"/>
            <p:cNvSpPr>
              <a:spLocks noChangeArrowheads="1"/>
            </p:cNvSpPr>
            <p:nvPr/>
          </p:nvSpPr>
          <p:spPr bwMode="auto">
            <a:xfrm>
              <a:off x="509" y="294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胞</a:t>
              </a:r>
              <a:endParaRPr lang="zh-CN" altLang="en-US" sz="2800" b="1">
                <a:latin typeface="Times New Roman" pitchFamily="18" charset="0"/>
              </a:endParaRPr>
            </a:p>
          </p:txBody>
        </p:sp>
        <p:sp>
          <p:nvSpPr>
            <p:cNvPr id="66679" name="Rectangle 119"/>
            <p:cNvSpPr>
              <a:spLocks noChangeArrowheads="1"/>
            </p:cNvSpPr>
            <p:nvPr/>
          </p:nvSpPr>
          <p:spPr bwMode="auto">
            <a:xfrm>
              <a:off x="648" y="294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色</a:t>
              </a:r>
              <a:endParaRPr lang="zh-CN" altLang="en-US" sz="2800" b="1">
                <a:latin typeface="Times New Roman" pitchFamily="18" charset="0"/>
              </a:endParaRPr>
            </a:p>
          </p:txBody>
        </p:sp>
        <p:sp>
          <p:nvSpPr>
            <p:cNvPr id="66680" name="Rectangle 120"/>
            <p:cNvSpPr>
              <a:spLocks noChangeArrowheads="1"/>
            </p:cNvSpPr>
            <p:nvPr/>
          </p:nvSpPr>
          <p:spPr bwMode="auto">
            <a:xfrm>
              <a:off x="786" y="294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素</a:t>
              </a:r>
              <a:endParaRPr lang="zh-CN" altLang="en-US" sz="2800" b="1">
                <a:latin typeface="Times New Roman" pitchFamily="18" charset="0"/>
              </a:endParaRPr>
            </a:p>
          </p:txBody>
        </p:sp>
        <p:sp>
          <p:nvSpPr>
            <p:cNvPr id="66681" name="Rectangle 121"/>
            <p:cNvSpPr>
              <a:spLocks noChangeArrowheads="1"/>
            </p:cNvSpPr>
            <p:nvPr/>
          </p:nvSpPr>
          <p:spPr bwMode="auto">
            <a:xfrm>
              <a:off x="916" y="2939"/>
              <a:ext cx="285"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c (Fe</a:t>
              </a:r>
              <a:endParaRPr lang="en-US" altLang="zh-CN" sz="2800" b="1">
                <a:latin typeface="Times New Roman" pitchFamily="18" charset="0"/>
              </a:endParaRPr>
            </a:p>
          </p:txBody>
        </p:sp>
        <p:sp>
          <p:nvSpPr>
            <p:cNvPr id="66682" name="Rectangle 122"/>
            <p:cNvSpPr>
              <a:spLocks noChangeArrowheads="1"/>
            </p:cNvSpPr>
            <p:nvPr/>
          </p:nvSpPr>
          <p:spPr bwMode="auto">
            <a:xfrm>
              <a:off x="1197" y="2942"/>
              <a:ext cx="94" cy="106"/>
            </a:xfrm>
            <a:prstGeom prst="rect">
              <a:avLst/>
            </a:prstGeom>
            <a:noFill/>
            <a:ln w="9525">
              <a:noFill/>
              <a:miter lim="800000"/>
              <a:headEnd/>
              <a:tailEnd/>
            </a:ln>
          </p:spPr>
          <p:txBody>
            <a:bodyPr wrap="none" lIns="0" tIns="0" rIns="0" bIns="0">
              <a:spAutoFit/>
            </a:bodyPr>
            <a:lstStyle/>
            <a:p>
              <a:pPr algn="ctr"/>
              <a:r>
                <a:rPr lang="en-US" altLang="zh-CN" sz="1100" b="1">
                  <a:solidFill>
                    <a:srgbClr val="003366"/>
                  </a:solidFill>
                  <a:latin typeface="Times New Roman" pitchFamily="18" charset="0"/>
                </a:rPr>
                <a:t>2+</a:t>
              </a:r>
              <a:endParaRPr lang="en-US" altLang="zh-CN" sz="2800" b="1">
                <a:latin typeface="Times New Roman" pitchFamily="18" charset="0"/>
              </a:endParaRPr>
            </a:p>
          </p:txBody>
        </p:sp>
        <p:sp>
          <p:nvSpPr>
            <p:cNvPr id="66683" name="Rectangle 123"/>
            <p:cNvSpPr>
              <a:spLocks noChangeArrowheads="1"/>
            </p:cNvSpPr>
            <p:nvPr/>
          </p:nvSpPr>
          <p:spPr bwMode="auto">
            <a:xfrm>
              <a:off x="1299" y="2939"/>
              <a:ext cx="286"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       </a:t>
              </a:r>
              <a:endParaRPr lang="en-US" altLang="zh-CN" sz="2800" b="1">
                <a:latin typeface="Times New Roman" pitchFamily="18" charset="0"/>
              </a:endParaRPr>
            </a:p>
          </p:txBody>
        </p:sp>
        <p:sp>
          <p:nvSpPr>
            <p:cNvPr id="66684" name="Rectangle 124"/>
            <p:cNvSpPr>
              <a:spLocks noChangeArrowheads="1"/>
            </p:cNvSpPr>
            <p:nvPr/>
          </p:nvSpPr>
          <p:spPr bwMode="auto">
            <a:xfrm>
              <a:off x="1590" y="294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复</a:t>
              </a:r>
              <a:endParaRPr lang="zh-CN" altLang="en-US" sz="2800" b="1">
                <a:latin typeface="Times New Roman" pitchFamily="18" charset="0"/>
              </a:endParaRPr>
            </a:p>
          </p:txBody>
        </p:sp>
        <p:sp>
          <p:nvSpPr>
            <p:cNvPr id="66685" name="Rectangle 125"/>
            <p:cNvSpPr>
              <a:spLocks noChangeArrowheads="1"/>
            </p:cNvSpPr>
            <p:nvPr/>
          </p:nvSpPr>
          <p:spPr bwMode="auto">
            <a:xfrm>
              <a:off x="1728" y="294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合</a:t>
              </a:r>
              <a:endParaRPr lang="zh-CN" altLang="en-US" sz="2800" b="1">
                <a:latin typeface="Times New Roman" pitchFamily="18" charset="0"/>
              </a:endParaRPr>
            </a:p>
          </p:txBody>
        </p:sp>
        <p:sp>
          <p:nvSpPr>
            <p:cNvPr id="66686" name="Rectangle 126"/>
            <p:cNvSpPr>
              <a:spLocks noChangeArrowheads="1"/>
            </p:cNvSpPr>
            <p:nvPr/>
          </p:nvSpPr>
          <p:spPr bwMode="auto">
            <a:xfrm>
              <a:off x="1866" y="2946"/>
              <a:ext cx="138" cy="165"/>
            </a:xfrm>
            <a:prstGeom prst="rect">
              <a:avLst/>
            </a:prstGeom>
            <a:noFill/>
            <a:ln w="9525">
              <a:noFill/>
              <a:miter lim="800000"/>
              <a:headEnd/>
              <a:tailEnd/>
            </a:ln>
          </p:spPr>
          <p:txBody>
            <a:bodyPr wrap="none" lIns="0" tIns="0" rIns="0" bIns="0">
              <a:spAutoFit/>
            </a:bodyPr>
            <a:lstStyle/>
            <a:p>
              <a:pPr algn="ctr"/>
              <a:r>
                <a:rPr lang="zh-CN" altLang="en-US" sz="1700" b="1">
                  <a:solidFill>
                    <a:srgbClr val="003366"/>
                  </a:solidFill>
                  <a:latin typeface="华文楷体" pitchFamily="2" charset="-122"/>
                  <a:ea typeface="华文楷体" pitchFamily="2" charset="-122"/>
                </a:rPr>
                <a:t>体</a:t>
              </a:r>
              <a:endParaRPr lang="zh-CN" altLang="en-US" sz="2800" b="1">
                <a:latin typeface="Times New Roman" pitchFamily="18" charset="0"/>
              </a:endParaRPr>
            </a:p>
          </p:txBody>
        </p:sp>
        <p:sp>
          <p:nvSpPr>
            <p:cNvPr id="66687" name="Rectangle 127"/>
            <p:cNvSpPr>
              <a:spLocks noChangeArrowheads="1"/>
            </p:cNvSpPr>
            <p:nvPr/>
          </p:nvSpPr>
          <p:spPr bwMode="auto">
            <a:xfrm>
              <a:off x="2001" y="2946"/>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Ⅳ</a:t>
              </a:r>
              <a:endParaRPr lang="en-US" altLang="zh-CN" sz="2800" b="1">
                <a:latin typeface="Times New Roman" pitchFamily="18" charset="0"/>
              </a:endParaRPr>
            </a:p>
          </p:txBody>
        </p:sp>
        <p:sp>
          <p:nvSpPr>
            <p:cNvPr id="66688" name="Rectangle 128"/>
            <p:cNvSpPr>
              <a:spLocks noChangeArrowheads="1"/>
            </p:cNvSpPr>
            <p:nvPr/>
          </p:nvSpPr>
          <p:spPr bwMode="auto">
            <a:xfrm>
              <a:off x="2140" y="2946"/>
              <a:ext cx="138"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华文楷体" pitchFamily="2" charset="-122"/>
                  <a:ea typeface="华文楷体" pitchFamily="2" charset="-122"/>
                </a:rPr>
                <a:t>→</a:t>
              </a:r>
              <a:endParaRPr lang="en-US" altLang="zh-CN" sz="2800" b="1">
                <a:latin typeface="Times New Roman" pitchFamily="18" charset="0"/>
              </a:endParaRPr>
            </a:p>
          </p:txBody>
        </p:sp>
        <p:sp>
          <p:nvSpPr>
            <p:cNvPr id="66689" name="Rectangle 129"/>
            <p:cNvSpPr>
              <a:spLocks noChangeArrowheads="1"/>
            </p:cNvSpPr>
            <p:nvPr/>
          </p:nvSpPr>
          <p:spPr bwMode="auto">
            <a:xfrm>
              <a:off x="2271" y="2939"/>
              <a:ext cx="107"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O</a:t>
              </a:r>
              <a:endParaRPr lang="en-US" altLang="zh-CN" sz="2800" b="1">
                <a:latin typeface="Times New Roman" pitchFamily="18" charset="0"/>
              </a:endParaRPr>
            </a:p>
          </p:txBody>
        </p:sp>
        <p:sp>
          <p:nvSpPr>
            <p:cNvPr id="66690" name="Rectangle 130"/>
            <p:cNvSpPr>
              <a:spLocks noChangeArrowheads="1"/>
            </p:cNvSpPr>
            <p:nvPr/>
          </p:nvSpPr>
          <p:spPr bwMode="auto">
            <a:xfrm>
              <a:off x="2372" y="3018"/>
              <a:ext cx="44" cy="106"/>
            </a:xfrm>
            <a:prstGeom prst="rect">
              <a:avLst/>
            </a:prstGeom>
            <a:noFill/>
            <a:ln w="9525">
              <a:noFill/>
              <a:miter lim="800000"/>
              <a:headEnd/>
              <a:tailEnd/>
            </a:ln>
          </p:spPr>
          <p:txBody>
            <a:bodyPr wrap="none" lIns="0" tIns="0" rIns="0" bIns="0">
              <a:spAutoFit/>
            </a:bodyPr>
            <a:lstStyle/>
            <a:p>
              <a:pPr algn="ctr"/>
              <a:r>
                <a:rPr lang="en-US" altLang="zh-CN" sz="1100" b="1">
                  <a:solidFill>
                    <a:srgbClr val="003366"/>
                  </a:solidFill>
                  <a:latin typeface="Times New Roman" pitchFamily="18" charset="0"/>
                </a:rPr>
                <a:t>2</a:t>
              </a:r>
              <a:endParaRPr lang="en-US" altLang="zh-CN" sz="2800" b="1">
                <a:latin typeface="Times New Roman" pitchFamily="18" charset="0"/>
              </a:endParaRPr>
            </a:p>
          </p:txBody>
        </p:sp>
        <p:sp>
          <p:nvSpPr>
            <p:cNvPr id="66691" name="Rectangle 131"/>
            <p:cNvSpPr>
              <a:spLocks noChangeArrowheads="1"/>
            </p:cNvSpPr>
            <p:nvPr/>
          </p:nvSpPr>
          <p:spPr bwMode="auto">
            <a:xfrm>
              <a:off x="3488" y="2939"/>
              <a:ext cx="309"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0.61  </a:t>
              </a:r>
              <a:endParaRPr lang="en-US" altLang="zh-CN" sz="2800" b="1">
                <a:latin typeface="Times New Roman" pitchFamily="18" charset="0"/>
              </a:endParaRPr>
            </a:p>
          </p:txBody>
        </p:sp>
        <p:sp>
          <p:nvSpPr>
            <p:cNvPr id="66692" name="Rectangle 132"/>
            <p:cNvSpPr>
              <a:spLocks noChangeArrowheads="1"/>
            </p:cNvSpPr>
            <p:nvPr/>
          </p:nvSpPr>
          <p:spPr bwMode="auto">
            <a:xfrm>
              <a:off x="3762" y="2939"/>
              <a:ext cx="45" cy="165"/>
            </a:xfrm>
            <a:prstGeom prst="rect">
              <a:avLst/>
            </a:prstGeom>
            <a:noFill/>
            <a:ln w="9525">
              <a:noFill/>
              <a:miter lim="800000"/>
              <a:headEnd/>
              <a:tailEnd/>
            </a:ln>
          </p:spPr>
          <p:txBody>
            <a:bodyPr wrap="none" lIns="0" tIns="0" rIns="0" bIns="0">
              <a:spAutoFit/>
            </a:bodyPr>
            <a:lstStyle/>
            <a:p>
              <a:pPr algn="ctr"/>
              <a:r>
                <a:rPr lang="en-US" altLang="zh-CN" sz="1700" b="1">
                  <a:solidFill>
                    <a:srgbClr val="003366"/>
                  </a:solidFill>
                  <a:latin typeface="Times New Roman" pitchFamily="18" charset="0"/>
                </a:rPr>
                <a:t>-</a:t>
              </a:r>
              <a:endParaRPr lang="en-US" altLang="zh-CN" sz="2800" b="1">
                <a:latin typeface="Times New Roman" pitchFamily="18" charset="0"/>
              </a:endParaRPr>
            </a:p>
          </p:txBody>
        </p:sp>
        <p:sp>
          <p:nvSpPr>
            <p:cNvPr id="66693" name="Rectangle 133"/>
            <p:cNvSpPr>
              <a:spLocks noChangeArrowheads="1"/>
            </p:cNvSpPr>
            <p:nvPr/>
          </p:nvSpPr>
          <p:spPr bwMode="auto">
            <a:xfrm>
              <a:off x="3810" y="2939"/>
              <a:ext cx="961" cy="165"/>
            </a:xfrm>
            <a:prstGeom prst="rect">
              <a:avLst/>
            </a:prstGeom>
            <a:noFill/>
            <a:ln w="9525">
              <a:noFill/>
              <a:miter lim="800000"/>
              <a:headEnd/>
              <a:tailEnd/>
            </a:ln>
          </p:spPr>
          <p:txBody>
            <a:bodyPr wrap="none" lIns="0" tIns="0" rIns="0" bIns="0">
              <a:spAutoFit/>
            </a:bodyPr>
            <a:lstStyle/>
            <a:p>
              <a:r>
                <a:rPr lang="en-US" altLang="zh-CN" sz="1700" b="1">
                  <a:solidFill>
                    <a:srgbClr val="003366"/>
                  </a:solidFill>
                  <a:latin typeface="Times New Roman" pitchFamily="18" charset="0"/>
                </a:rPr>
                <a:t>0.68                   1</a:t>
              </a:r>
              <a:endParaRPr lang="en-US" altLang="zh-CN" sz="2800" b="1">
                <a:latin typeface="Times New Roman" pitchFamily="18" charset="0"/>
              </a:endParaRPr>
            </a:p>
          </p:txBody>
        </p:sp>
        <p:sp>
          <p:nvSpPr>
            <p:cNvPr id="66694" name="Line 134"/>
            <p:cNvSpPr>
              <a:spLocks noChangeShapeType="1"/>
            </p:cNvSpPr>
            <p:nvPr/>
          </p:nvSpPr>
          <p:spPr bwMode="auto">
            <a:xfrm>
              <a:off x="292" y="1361"/>
              <a:ext cx="5011" cy="1"/>
            </a:xfrm>
            <a:prstGeom prst="line">
              <a:avLst/>
            </a:prstGeom>
            <a:noFill/>
            <a:ln w="7938">
              <a:solidFill>
                <a:srgbClr val="003366"/>
              </a:solidFill>
              <a:round/>
              <a:headEnd/>
              <a:tailEnd/>
            </a:ln>
          </p:spPr>
          <p:txBody>
            <a:bodyPr/>
            <a:lstStyle/>
            <a:p>
              <a:endParaRPr lang="zh-CN" altLang="en-US" b="1"/>
            </a:p>
          </p:txBody>
        </p:sp>
        <p:sp>
          <p:nvSpPr>
            <p:cNvPr id="66695" name="Line 135"/>
            <p:cNvSpPr>
              <a:spLocks noChangeShapeType="1"/>
            </p:cNvSpPr>
            <p:nvPr/>
          </p:nvSpPr>
          <p:spPr bwMode="auto">
            <a:xfrm>
              <a:off x="292" y="1662"/>
              <a:ext cx="5011" cy="1"/>
            </a:xfrm>
            <a:prstGeom prst="line">
              <a:avLst/>
            </a:prstGeom>
            <a:noFill/>
            <a:ln w="7938">
              <a:solidFill>
                <a:srgbClr val="003366"/>
              </a:solidFill>
              <a:round/>
              <a:headEnd/>
              <a:tailEnd/>
            </a:ln>
          </p:spPr>
          <p:txBody>
            <a:bodyPr/>
            <a:lstStyle/>
            <a:p>
              <a:endParaRPr lang="zh-CN" altLang="en-US" b="1"/>
            </a:p>
          </p:txBody>
        </p:sp>
        <p:sp>
          <p:nvSpPr>
            <p:cNvPr id="66696" name="Line 136"/>
            <p:cNvSpPr>
              <a:spLocks noChangeShapeType="1"/>
            </p:cNvSpPr>
            <p:nvPr/>
          </p:nvSpPr>
          <p:spPr bwMode="auto">
            <a:xfrm>
              <a:off x="292" y="3125"/>
              <a:ext cx="4968" cy="1"/>
            </a:xfrm>
            <a:prstGeom prst="line">
              <a:avLst/>
            </a:prstGeom>
            <a:noFill/>
            <a:ln w="7938">
              <a:solidFill>
                <a:srgbClr val="003366"/>
              </a:solidFill>
              <a:round/>
              <a:headEnd/>
              <a:tailEnd/>
            </a:ln>
          </p:spPr>
          <p:txBody>
            <a:bodyPr/>
            <a:lstStyle/>
            <a:p>
              <a:endParaRPr lang="zh-CN" altLang="en-US" b="1"/>
            </a:p>
          </p:txBody>
        </p:sp>
      </p:grpSp>
      <p:sp>
        <p:nvSpPr>
          <p:cNvPr id="66564" name="灯片编号占位符 135"/>
          <p:cNvSpPr>
            <a:spLocks noGrp="1"/>
          </p:cNvSpPr>
          <p:nvPr>
            <p:ph type="sldNum" sz="quarter" idx="12"/>
          </p:nvPr>
        </p:nvSpPr>
        <p:spPr>
          <a:noFill/>
        </p:spPr>
        <p:txBody>
          <a:bodyPr/>
          <a:lstStyle/>
          <a:p>
            <a:fld id="{179B5038-55DA-4D5F-987B-03D5C84B1FE0}" type="slidenum">
              <a:rPr lang="en-US" altLang="zh-CN" smtClean="0">
                <a:ea typeface="宋体" charset="-122"/>
              </a:rPr>
              <a:pPr/>
              <a:t>43</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wipe(up)">
                                      <p:cBhvr>
                                        <p:cTn id="7" dur="500"/>
                                        <p:tgtEl>
                                          <p:spTgt spid="8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1350963" y="1125538"/>
            <a:ext cx="7253287" cy="4114800"/>
          </a:xfrm>
        </p:spPr>
        <p:txBody>
          <a:bodyPr/>
          <a:lstStyle/>
          <a:p>
            <a:pPr eaLnBrk="1" hangingPunct="1">
              <a:lnSpc>
                <a:spcPct val="120000"/>
              </a:lnSpc>
              <a:buNone/>
            </a:pPr>
            <a:r>
              <a:rPr lang="en-US" altLang="zh-CN" sz="3200" dirty="0">
                <a:ea typeface="黑体" pitchFamily="2" charset="-122"/>
              </a:rPr>
              <a:t>2. </a:t>
            </a:r>
            <a:r>
              <a:rPr lang="zh-CN" altLang="en-US" sz="3200" dirty="0">
                <a:ea typeface="黑体" pitchFamily="2" charset="-122"/>
              </a:rPr>
              <a:t>自由能变化</a:t>
            </a:r>
          </a:p>
          <a:p>
            <a:pPr eaLnBrk="1" hangingPunct="1">
              <a:lnSpc>
                <a:spcPct val="120000"/>
              </a:lnSpc>
              <a:spcBef>
                <a:spcPts val="1200"/>
              </a:spcBef>
              <a:buFont typeface="Wingdings" pitchFamily="2" charset="2"/>
              <a:buNone/>
            </a:pPr>
            <a:r>
              <a:rPr lang="zh-CN" altLang="en-US" sz="3200" dirty="0">
                <a:ea typeface="黑体" pitchFamily="2" charset="-122"/>
              </a:rPr>
              <a:t>            根据热力学公式，</a:t>
            </a:r>
            <a:r>
              <a:rPr lang="en-US" altLang="zh-CN" sz="3200" dirty="0">
                <a:ea typeface="黑体" pitchFamily="2" charset="-122"/>
              </a:rPr>
              <a:t>pH 7.0</a:t>
            </a:r>
            <a:r>
              <a:rPr lang="zh-CN" altLang="en-US" sz="3200" dirty="0">
                <a:ea typeface="黑体" pitchFamily="2" charset="-122"/>
              </a:rPr>
              <a:t>时标准自由能变化</a:t>
            </a:r>
            <a:r>
              <a:rPr lang="en-US" altLang="zh-CN" sz="3200" dirty="0">
                <a:ea typeface="黑体" pitchFamily="2" charset="-122"/>
              </a:rPr>
              <a:t>(△G</a:t>
            </a:r>
            <a:r>
              <a:rPr lang="en-US" altLang="zh-CN" sz="3200" baseline="30000" dirty="0">
                <a:ea typeface="黑体" pitchFamily="2" charset="-122"/>
              </a:rPr>
              <a:t>0</a:t>
            </a:r>
            <a:r>
              <a:rPr lang="en-US" altLang="zh-CN" sz="3200" dirty="0">
                <a:ea typeface="黑体" pitchFamily="2" charset="-122"/>
              </a:rPr>
              <a:t>′)</a:t>
            </a:r>
            <a:r>
              <a:rPr lang="zh-CN" altLang="en-US" sz="3200" dirty="0">
                <a:ea typeface="黑体" pitchFamily="2" charset="-122"/>
              </a:rPr>
              <a:t>与还原电位变化</a:t>
            </a:r>
            <a:r>
              <a:rPr lang="en-US" altLang="zh-CN" sz="3200" dirty="0">
                <a:ea typeface="黑体" pitchFamily="2" charset="-122"/>
              </a:rPr>
              <a:t>(△E</a:t>
            </a:r>
            <a:r>
              <a:rPr lang="en-US" altLang="zh-CN" sz="3200" baseline="30000" dirty="0">
                <a:ea typeface="黑体" pitchFamily="2" charset="-122"/>
              </a:rPr>
              <a:t>0</a:t>
            </a:r>
            <a:r>
              <a:rPr lang="en-US" altLang="zh-CN" sz="3200" dirty="0">
                <a:ea typeface="黑体" pitchFamily="2" charset="-122"/>
              </a:rPr>
              <a:t>′)</a:t>
            </a:r>
            <a:r>
              <a:rPr lang="zh-CN" altLang="en-US" sz="3200" dirty="0">
                <a:ea typeface="黑体" pitchFamily="2" charset="-122"/>
              </a:rPr>
              <a:t>之间有以下关系：</a:t>
            </a:r>
          </a:p>
          <a:p>
            <a:pPr eaLnBrk="1" hangingPunct="1">
              <a:lnSpc>
                <a:spcPct val="120000"/>
              </a:lnSpc>
              <a:buFont typeface="Wingdings" pitchFamily="2" charset="2"/>
              <a:buNone/>
            </a:pPr>
            <a:r>
              <a:rPr lang="zh-CN" altLang="en-US" sz="3200" dirty="0">
                <a:ea typeface="黑体" pitchFamily="2" charset="-122"/>
              </a:rPr>
              <a:t>                  ⊿</a:t>
            </a:r>
            <a:r>
              <a:rPr lang="en-US" altLang="zh-CN" sz="3200" dirty="0">
                <a:ea typeface="黑体" pitchFamily="2" charset="-122"/>
              </a:rPr>
              <a:t>Gº'=-</a:t>
            </a:r>
            <a:r>
              <a:rPr lang="en-US" altLang="zh-CN" sz="3200" dirty="0" err="1">
                <a:ea typeface="黑体" pitchFamily="2" charset="-122"/>
              </a:rPr>
              <a:t>nF⊿E</a:t>
            </a:r>
            <a:r>
              <a:rPr lang="en-US" altLang="zh-CN" sz="3200" dirty="0">
                <a:ea typeface="黑体" pitchFamily="2" charset="-122"/>
              </a:rPr>
              <a:t>º'</a:t>
            </a:r>
          </a:p>
        </p:txBody>
      </p:sp>
      <p:sp>
        <p:nvSpPr>
          <p:cNvPr id="67587" name="Rectangle 4"/>
          <p:cNvSpPr>
            <a:spLocks noChangeArrowheads="1"/>
          </p:cNvSpPr>
          <p:nvPr/>
        </p:nvSpPr>
        <p:spPr bwMode="auto">
          <a:xfrm>
            <a:off x="900113" y="4437063"/>
            <a:ext cx="7832725" cy="519112"/>
          </a:xfrm>
          <a:prstGeom prst="rect">
            <a:avLst/>
          </a:prstGeom>
          <a:noFill/>
          <a:ln w="9525">
            <a:noFill/>
            <a:miter lim="800000"/>
            <a:headEnd/>
            <a:tailEnd/>
          </a:ln>
        </p:spPr>
        <p:txBody>
          <a:bodyPr>
            <a:spAutoFit/>
          </a:bodyPr>
          <a:lstStyle/>
          <a:p>
            <a:pPr algn="ctr"/>
            <a:r>
              <a:rPr lang="en-US" altLang="zh-CN" sz="2800">
                <a:latin typeface="Times New Roman" pitchFamily="18" charset="0"/>
                <a:ea typeface="黑体" pitchFamily="2" charset="-122"/>
                <a:cs typeface="Times New Roman" pitchFamily="18" charset="0"/>
              </a:rPr>
              <a:t>n</a:t>
            </a:r>
            <a:r>
              <a:rPr lang="zh-CN" altLang="en-US" sz="2800">
                <a:latin typeface="Times New Roman" pitchFamily="18" charset="0"/>
                <a:ea typeface="黑体" pitchFamily="2" charset="-122"/>
                <a:cs typeface="Times New Roman" pitchFamily="18" charset="0"/>
              </a:rPr>
              <a:t>为传递电子数；</a:t>
            </a:r>
            <a:r>
              <a:rPr lang="en-US" altLang="zh-CN" sz="2800">
                <a:latin typeface="Times New Roman" pitchFamily="18" charset="0"/>
                <a:ea typeface="黑体" pitchFamily="2" charset="-122"/>
                <a:cs typeface="Times New Roman" pitchFamily="18" charset="0"/>
              </a:rPr>
              <a:t>F</a:t>
            </a:r>
            <a:r>
              <a:rPr lang="zh-CN" altLang="en-US" sz="2800">
                <a:latin typeface="Times New Roman" pitchFamily="18" charset="0"/>
                <a:ea typeface="黑体" pitchFamily="2" charset="-122"/>
                <a:cs typeface="Times New Roman" pitchFamily="18" charset="0"/>
              </a:rPr>
              <a:t>为法拉第常数</a:t>
            </a:r>
            <a:r>
              <a:rPr lang="en-US" altLang="zh-CN" sz="2800">
                <a:latin typeface="Times New Roman" pitchFamily="18" charset="0"/>
                <a:ea typeface="黑体" pitchFamily="2" charset="-122"/>
                <a:cs typeface="Times New Roman" pitchFamily="18" charset="0"/>
              </a:rPr>
              <a:t>(96.5kJ/mol·V)</a:t>
            </a:r>
          </a:p>
        </p:txBody>
      </p:sp>
      <p:sp>
        <p:nvSpPr>
          <p:cNvPr id="67588" name="灯片编号占位符 3"/>
          <p:cNvSpPr>
            <a:spLocks noGrp="1"/>
          </p:cNvSpPr>
          <p:nvPr>
            <p:ph type="sldNum" sz="quarter" idx="12"/>
          </p:nvPr>
        </p:nvSpPr>
        <p:spPr>
          <a:noFill/>
        </p:spPr>
        <p:txBody>
          <a:bodyPr/>
          <a:lstStyle/>
          <a:p>
            <a:fld id="{82F29CE6-021A-43D1-9F2F-D56C366C019E}" type="slidenum">
              <a:rPr lang="en-US" altLang="zh-CN" smtClean="0">
                <a:ea typeface="宋体" charset="-122"/>
              </a:rPr>
              <a:pPr/>
              <a:t>44</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2" name="Picture 4" descr="链1"/>
          <p:cNvPicPr>
            <a:picLocks noChangeAspect="1" noChangeArrowheads="1"/>
          </p:cNvPicPr>
          <p:nvPr/>
        </p:nvPicPr>
        <p:blipFill>
          <a:blip r:embed="rId3" cstate="print"/>
          <a:srcRect/>
          <a:stretch>
            <a:fillRect/>
          </a:stretch>
        </p:blipFill>
        <p:spPr bwMode="auto">
          <a:xfrm>
            <a:off x="228600" y="3716338"/>
            <a:ext cx="8686800" cy="2597150"/>
          </a:xfrm>
          <a:prstGeom prst="rect">
            <a:avLst/>
          </a:prstGeom>
          <a:noFill/>
          <a:ln w="9525">
            <a:noFill/>
            <a:miter lim="800000"/>
            <a:headEnd/>
            <a:tailEnd/>
          </a:ln>
        </p:spPr>
      </p:pic>
      <p:grpSp>
        <p:nvGrpSpPr>
          <p:cNvPr id="2" name="Group 5"/>
          <p:cNvGrpSpPr>
            <a:grpSpLocks/>
          </p:cNvGrpSpPr>
          <p:nvPr/>
        </p:nvGrpSpPr>
        <p:grpSpPr bwMode="auto">
          <a:xfrm>
            <a:off x="609600" y="5926138"/>
            <a:ext cx="2286000" cy="777875"/>
            <a:chOff x="480" y="3456"/>
            <a:chExt cx="1440" cy="686"/>
          </a:xfrm>
        </p:grpSpPr>
        <p:sp>
          <p:nvSpPr>
            <p:cNvPr id="2067" name="Line 6"/>
            <p:cNvSpPr>
              <a:spLocks noChangeShapeType="1"/>
            </p:cNvSpPr>
            <p:nvPr/>
          </p:nvSpPr>
          <p:spPr bwMode="auto">
            <a:xfrm>
              <a:off x="1920" y="3456"/>
              <a:ext cx="0" cy="672"/>
            </a:xfrm>
            <a:prstGeom prst="line">
              <a:avLst/>
            </a:prstGeom>
            <a:noFill/>
            <a:ln w="9525">
              <a:solidFill>
                <a:schemeClr val="tx1"/>
              </a:solidFill>
              <a:round/>
              <a:headEnd/>
              <a:tailEnd/>
            </a:ln>
          </p:spPr>
          <p:txBody>
            <a:bodyPr wrap="none"/>
            <a:lstStyle/>
            <a:p>
              <a:endParaRPr lang="zh-CN" altLang="en-US"/>
            </a:p>
          </p:txBody>
        </p:sp>
        <p:sp>
          <p:nvSpPr>
            <p:cNvPr id="2068" name="Line 7"/>
            <p:cNvSpPr>
              <a:spLocks noChangeShapeType="1"/>
            </p:cNvSpPr>
            <p:nvPr/>
          </p:nvSpPr>
          <p:spPr bwMode="auto">
            <a:xfrm>
              <a:off x="480" y="3456"/>
              <a:ext cx="0" cy="672"/>
            </a:xfrm>
            <a:prstGeom prst="line">
              <a:avLst/>
            </a:prstGeom>
            <a:noFill/>
            <a:ln w="9525">
              <a:solidFill>
                <a:schemeClr val="tx1"/>
              </a:solidFill>
              <a:round/>
              <a:headEnd/>
              <a:tailEnd/>
            </a:ln>
          </p:spPr>
          <p:txBody>
            <a:bodyPr wrap="none"/>
            <a:lstStyle/>
            <a:p>
              <a:endParaRPr lang="zh-CN" altLang="en-US"/>
            </a:p>
          </p:txBody>
        </p:sp>
        <p:sp>
          <p:nvSpPr>
            <p:cNvPr id="2069" name="Line 8"/>
            <p:cNvSpPr>
              <a:spLocks noChangeShapeType="1"/>
            </p:cNvSpPr>
            <p:nvPr/>
          </p:nvSpPr>
          <p:spPr bwMode="auto">
            <a:xfrm flipH="1">
              <a:off x="480" y="3984"/>
              <a:ext cx="288" cy="0"/>
            </a:xfrm>
            <a:prstGeom prst="line">
              <a:avLst/>
            </a:prstGeom>
            <a:noFill/>
            <a:ln w="9525">
              <a:solidFill>
                <a:schemeClr val="tx1"/>
              </a:solidFill>
              <a:round/>
              <a:headEnd/>
              <a:tailEnd type="triangle" w="med" len="med"/>
            </a:ln>
          </p:spPr>
          <p:txBody>
            <a:bodyPr wrap="none"/>
            <a:lstStyle/>
            <a:p>
              <a:endParaRPr lang="zh-CN" altLang="en-US"/>
            </a:p>
          </p:txBody>
        </p:sp>
        <p:sp>
          <p:nvSpPr>
            <p:cNvPr id="2070" name="Line 9"/>
            <p:cNvSpPr>
              <a:spLocks noChangeShapeType="1"/>
            </p:cNvSpPr>
            <p:nvPr/>
          </p:nvSpPr>
          <p:spPr bwMode="auto">
            <a:xfrm>
              <a:off x="1632" y="3984"/>
              <a:ext cx="288" cy="0"/>
            </a:xfrm>
            <a:prstGeom prst="line">
              <a:avLst/>
            </a:prstGeom>
            <a:noFill/>
            <a:ln w="9525">
              <a:solidFill>
                <a:schemeClr val="tx1"/>
              </a:solidFill>
              <a:round/>
              <a:headEnd/>
              <a:tailEnd type="triangle" w="med" len="med"/>
            </a:ln>
          </p:spPr>
          <p:txBody>
            <a:bodyPr wrap="none"/>
            <a:lstStyle/>
            <a:p>
              <a:endParaRPr lang="zh-CN" altLang="en-US"/>
            </a:p>
          </p:txBody>
        </p:sp>
        <p:sp>
          <p:nvSpPr>
            <p:cNvPr id="2071" name="Text Box 10"/>
            <p:cNvSpPr txBox="1">
              <a:spLocks noChangeArrowheads="1"/>
            </p:cNvSpPr>
            <p:nvPr/>
          </p:nvSpPr>
          <p:spPr bwMode="auto">
            <a:xfrm>
              <a:off x="864" y="3792"/>
              <a:ext cx="634" cy="350"/>
            </a:xfrm>
            <a:prstGeom prst="rect">
              <a:avLst/>
            </a:prstGeom>
            <a:noFill/>
            <a:ln w="9525">
              <a:noFill/>
              <a:miter lim="800000"/>
              <a:headEnd/>
              <a:tailEnd/>
            </a:ln>
          </p:spPr>
          <p:txBody>
            <a:bodyPr>
              <a:spAutoFit/>
            </a:bodyPr>
            <a:lstStyle/>
            <a:p>
              <a:r>
                <a:rPr lang="en-US" altLang="zh-CN" sz="2000" b="1">
                  <a:solidFill>
                    <a:srgbClr val="B72415"/>
                  </a:solidFill>
                  <a:latin typeface="Verdana" pitchFamily="34" charset="0"/>
                  <a:ea typeface="GungsuhChe" pitchFamily="49" charset="-127"/>
                </a:rPr>
                <a:t>ATP</a:t>
              </a:r>
            </a:p>
          </p:txBody>
        </p:sp>
      </p:grpSp>
      <p:grpSp>
        <p:nvGrpSpPr>
          <p:cNvPr id="3" name="Group 11"/>
          <p:cNvGrpSpPr>
            <a:grpSpLocks/>
          </p:cNvGrpSpPr>
          <p:nvPr/>
        </p:nvGrpSpPr>
        <p:grpSpPr bwMode="auto">
          <a:xfrm>
            <a:off x="2971800" y="5937250"/>
            <a:ext cx="3429000" cy="450850"/>
            <a:chOff x="1920" y="3504"/>
            <a:chExt cx="2160" cy="725"/>
          </a:xfrm>
        </p:grpSpPr>
        <p:sp>
          <p:nvSpPr>
            <p:cNvPr id="2063" name="Line 12"/>
            <p:cNvSpPr>
              <a:spLocks noChangeShapeType="1"/>
            </p:cNvSpPr>
            <p:nvPr/>
          </p:nvSpPr>
          <p:spPr bwMode="auto">
            <a:xfrm>
              <a:off x="4080" y="3504"/>
              <a:ext cx="0" cy="432"/>
            </a:xfrm>
            <a:prstGeom prst="line">
              <a:avLst/>
            </a:prstGeom>
            <a:noFill/>
            <a:ln w="9525">
              <a:solidFill>
                <a:schemeClr val="tx1"/>
              </a:solidFill>
              <a:round/>
              <a:headEnd/>
              <a:tailEnd/>
            </a:ln>
          </p:spPr>
          <p:txBody>
            <a:bodyPr wrap="none"/>
            <a:lstStyle/>
            <a:p>
              <a:endParaRPr lang="zh-CN" altLang="en-US"/>
            </a:p>
          </p:txBody>
        </p:sp>
        <p:sp>
          <p:nvSpPr>
            <p:cNvPr id="2064" name="Line 13"/>
            <p:cNvSpPr>
              <a:spLocks noChangeShapeType="1"/>
            </p:cNvSpPr>
            <p:nvPr/>
          </p:nvSpPr>
          <p:spPr bwMode="auto">
            <a:xfrm flipH="1">
              <a:off x="1920" y="3696"/>
              <a:ext cx="384" cy="0"/>
            </a:xfrm>
            <a:prstGeom prst="line">
              <a:avLst/>
            </a:prstGeom>
            <a:noFill/>
            <a:ln w="9525">
              <a:solidFill>
                <a:schemeClr val="tx1"/>
              </a:solidFill>
              <a:round/>
              <a:headEnd/>
              <a:tailEnd type="triangle" w="med" len="med"/>
            </a:ln>
          </p:spPr>
          <p:txBody>
            <a:bodyPr wrap="none"/>
            <a:lstStyle/>
            <a:p>
              <a:endParaRPr lang="zh-CN" altLang="en-US"/>
            </a:p>
          </p:txBody>
        </p:sp>
        <p:sp>
          <p:nvSpPr>
            <p:cNvPr id="2065" name="Line 14"/>
            <p:cNvSpPr>
              <a:spLocks noChangeShapeType="1"/>
            </p:cNvSpPr>
            <p:nvPr/>
          </p:nvSpPr>
          <p:spPr bwMode="auto">
            <a:xfrm>
              <a:off x="3744" y="3696"/>
              <a:ext cx="336" cy="0"/>
            </a:xfrm>
            <a:prstGeom prst="line">
              <a:avLst/>
            </a:prstGeom>
            <a:noFill/>
            <a:ln w="9525">
              <a:solidFill>
                <a:schemeClr val="tx1"/>
              </a:solidFill>
              <a:round/>
              <a:headEnd/>
              <a:tailEnd type="triangle" w="med" len="med"/>
            </a:ln>
          </p:spPr>
          <p:txBody>
            <a:bodyPr wrap="none"/>
            <a:lstStyle/>
            <a:p>
              <a:endParaRPr lang="zh-CN" altLang="en-US"/>
            </a:p>
          </p:txBody>
        </p:sp>
        <p:sp>
          <p:nvSpPr>
            <p:cNvPr id="2066" name="Rectangle 15"/>
            <p:cNvSpPr>
              <a:spLocks noChangeArrowheads="1"/>
            </p:cNvSpPr>
            <p:nvPr/>
          </p:nvSpPr>
          <p:spPr bwMode="auto">
            <a:xfrm>
              <a:off x="2688" y="3591"/>
              <a:ext cx="576" cy="638"/>
            </a:xfrm>
            <a:prstGeom prst="rect">
              <a:avLst/>
            </a:prstGeom>
            <a:noFill/>
            <a:ln w="9525">
              <a:noFill/>
              <a:miter lim="800000"/>
              <a:headEnd/>
              <a:tailEnd/>
            </a:ln>
          </p:spPr>
          <p:txBody>
            <a:bodyPr wrap="none">
              <a:spAutoFit/>
            </a:bodyPr>
            <a:lstStyle/>
            <a:p>
              <a:r>
                <a:rPr lang="en-US" altLang="zh-CN" sz="2000" b="1">
                  <a:solidFill>
                    <a:srgbClr val="B72415"/>
                  </a:solidFill>
                  <a:latin typeface="Verdana" pitchFamily="34" charset="0"/>
                </a:rPr>
                <a:t>ATP  </a:t>
              </a:r>
            </a:p>
          </p:txBody>
        </p:sp>
      </p:grpSp>
      <p:grpSp>
        <p:nvGrpSpPr>
          <p:cNvPr id="4" name="Group 16"/>
          <p:cNvGrpSpPr>
            <a:grpSpLocks/>
          </p:cNvGrpSpPr>
          <p:nvPr/>
        </p:nvGrpSpPr>
        <p:grpSpPr bwMode="auto">
          <a:xfrm>
            <a:off x="6400800" y="5784850"/>
            <a:ext cx="2362200" cy="498475"/>
            <a:chOff x="4752" y="3504"/>
            <a:chExt cx="768" cy="429"/>
          </a:xfrm>
        </p:grpSpPr>
        <p:sp>
          <p:nvSpPr>
            <p:cNvPr id="2058" name="Line 17"/>
            <p:cNvSpPr>
              <a:spLocks noChangeShapeType="1"/>
            </p:cNvSpPr>
            <p:nvPr/>
          </p:nvSpPr>
          <p:spPr bwMode="auto">
            <a:xfrm>
              <a:off x="4752" y="3504"/>
              <a:ext cx="0" cy="384"/>
            </a:xfrm>
            <a:prstGeom prst="line">
              <a:avLst/>
            </a:prstGeom>
            <a:noFill/>
            <a:ln w="9525">
              <a:solidFill>
                <a:schemeClr val="tx1"/>
              </a:solidFill>
              <a:round/>
              <a:headEnd/>
              <a:tailEnd/>
            </a:ln>
          </p:spPr>
          <p:txBody>
            <a:bodyPr wrap="none"/>
            <a:lstStyle/>
            <a:p>
              <a:endParaRPr lang="zh-CN" altLang="en-US"/>
            </a:p>
          </p:txBody>
        </p:sp>
        <p:sp>
          <p:nvSpPr>
            <p:cNvPr id="2059" name="Line 18"/>
            <p:cNvSpPr>
              <a:spLocks noChangeShapeType="1"/>
            </p:cNvSpPr>
            <p:nvPr/>
          </p:nvSpPr>
          <p:spPr bwMode="auto">
            <a:xfrm>
              <a:off x="5520" y="3504"/>
              <a:ext cx="0" cy="384"/>
            </a:xfrm>
            <a:prstGeom prst="line">
              <a:avLst/>
            </a:prstGeom>
            <a:noFill/>
            <a:ln w="9525">
              <a:solidFill>
                <a:schemeClr val="tx1"/>
              </a:solidFill>
              <a:round/>
              <a:headEnd/>
              <a:tailEnd/>
            </a:ln>
          </p:spPr>
          <p:txBody>
            <a:bodyPr wrap="none"/>
            <a:lstStyle/>
            <a:p>
              <a:endParaRPr lang="zh-CN" altLang="en-US"/>
            </a:p>
          </p:txBody>
        </p:sp>
        <p:sp>
          <p:nvSpPr>
            <p:cNvPr id="2060" name="Line 19"/>
            <p:cNvSpPr>
              <a:spLocks noChangeShapeType="1"/>
            </p:cNvSpPr>
            <p:nvPr/>
          </p:nvSpPr>
          <p:spPr bwMode="auto">
            <a:xfrm flipH="1">
              <a:off x="4752" y="3696"/>
              <a:ext cx="144" cy="0"/>
            </a:xfrm>
            <a:prstGeom prst="line">
              <a:avLst/>
            </a:prstGeom>
            <a:noFill/>
            <a:ln w="9525">
              <a:solidFill>
                <a:schemeClr val="tx1"/>
              </a:solidFill>
              <a:round/>
              <a:headEnd/>
              <a:tailEnd type="triangle" w="med" len="med"/>
            </a:ln>
          </p:spPr>
          <p:txBody>
            <a:bodyPr wrap="none"/>
            <a:lstStyle/>
            <a:p>
              <a:endParaRPr lang="zh-CN" altLang="en-US"/>
            </a:p>
          </p:txBody>
        </p:sp>
        <p:sp>
          <p:nvSpPr>
            <p:cNvPr id="2061" name="Line 20"/>
            <p:cNvSpPr>
              <a:spLocks noChangeShapeType="1"/>
            </p:cNvSpPr>
            <p:nvPr/>
          </p:nvSpPr>
          <p:spPr bwMode="auto">
            <a:xfrm>
              <a:off x="5376" y="3696"/>
              <a:ext cx="144" cy="0"/>
            </a:xfrm>
            <a:prstGeom prst="line">
              <a:avLst/>
            </a:prstGeom>
            <a:noFill/>
            <a:ln w="9525">
              <a:solidFill>
                <a:schemeClr val="tx1"/>
              </a:solidFill>
              <a:round/>
              <a:headEnd/>
              <a:tailEnd type="triangle" w="med" len="med"/>
            </a:ln>
          </p:spPr>
          <p:txBody>
            <a:bodyPr wrap="none"/>
            <a:lstStyle/>
            <a:p>
              <a:endParaRPr lang="zh-CN" altLang="en-US"/>
            </a:p>
          </p:txBody>
        </p:sp>
        <p:sp>
          <p:nvSpPr>
            <p:cNvPr id="2062" name="Rectangle 21"/>
            <p:cNvSpPr>
              <a:spLocks noChangeArrowheads="1"/>
            </p:cNvSpPr>
            <p:nvPr/>
          </p:nvSpPr>
          <p:spPr bwMode="auto">
            <a:xfrm>
              <a:off x="4848" y="3591"/>
              <a:ext cx="411" cy="342"/>
            </a:xfrm>
            <a:prstGeom prst="rect">
              <a:avLst/>
            </a:prstGeom>
            <a:noFill/>
            <a:ln w="9525">
              <a:noFill/>
              <a:miter lim="800000"/>
              <a:headEnd/>
              <a:tailEnd/>
            </a:ln>
          </p:spPr>
          <p:txBody>
            <a:bodyPr wrap="none">
              <a:spAutoFit/>
            </a:bodyPr>
            <a:lstStyle/>
            <a:p>
              <a:r>
                <a:rPr lang="en-US" altLang="zh-CN" sz="2000" b="1">
                  <a:solidFill>
                    <a:srgbClr val="B72415"/>
                  </a:solidFill>
                  <a:latin typeface="Verdana" pitchFamily="34" charset="0"/>
                </a:rPr>
                <a:t>   ATP   </a:t>
              </a:r>
            </a:p>
          </p:txBody>
        </p:sp>
      </p:grpSp>
      <p:sp>
        <p:nvSpPr>
          <p:cNvPr id="83990" name="Rectangle 22"/>
          <p:cNvSpPr>
            <a:spLocks noChangeArrowheads="1"/>
          </p:cNvSpPr>
          <p:nvPr/>
        </p:nvSpPr>
        <p:spPr bwMode="auto">
          <a:xfrm>
            <a:off x="5065713" y="4044950"/>
            <a:ext cx="3657600" cy="609600"/>
          </a:xfrm>
          <a:prstGeom prst="rect">
            <a:avLst/>
          </a:prstGeom>
          <a:solidFill>
            <a:srgbClr val="FFCCFF"/>
          </a:solidFill>
          <a:ln w="9525">
            <a:noFill/>
            <a:miter lim="800000"/>
            <a:headEnd/>
            <a:tailEnd/>
          </a:ln>
        </p:spPr>
        <p:txBody>
          <a:bodyPr anchor="ctr"/>
          <a:lstStyle/>
          <a:p>
            <a:pPr algn="ctr">
              <a:lnSpc>
                <a:spcPct val="85000"/>
              </a:lnSpc>
            </a:pPr>
            <a:r>
              <a:rPr lang="zh-CN" altLang="en-US" sz="2800" dirty="0">
                <a:latin typeface="黑体" pitchFamily="2" charset="-122"/>
                <a:ea typeface="黑体" pitchFamily="2" charset="-122"/>
              </a:rPr>
              <a:t>氧化磷酸化耦联部位</a:t>
            </a:r>
          </a:p>
        </p:txBody>
      </p:sp>
      <p:sp>
        <p:nvSpPr>
          <p:cNvPr id="83970" name="Rectangle 2"/>
          <p:cNvSpPr>
            <a:spLocks noChangeArrowheads="1"/>
          </p:cNvSpPr>
          <p:nvPr/>
        </p:nvSpPr>
        <p:spPr bwMode="auto">
          <a:xfrm>
            <a:off x="2484438" y="692150"/>
            <a:ext cx="4297362" cy="579438"/>
          </a:xfrm>
          <a:prstGeom prst="rect">
            <a:avLst/>
          </a:prstGeom>
          <a:noFill/>
          <a:ln w="9525">
            <a:noFill/>
            <a:miter lim="800000"/>
            <a:headEnd/>
            <a:tailEnd/>
          </a:ln>
          <a:effectLst/>
        </p:spPr>
        <p:txBody>
          <a:bodyPr anchor="ctr">
            <a:spAutoFit/>
          </a:bodyPr>
          <a:lstStyle/>
          <a:p>
            <a:pPr>
              <a:defRPr/>
            </a:pPr>
            <a:r>
              <a:rPr lang="zh-CN" altLang="en-US" sz="3200" dirty="0">
                <a:solidFill>
                  <a:srgbClr val="660066"/>
                </a:solidFill>
                <a:latin typeface="黑体" pitchFamily="2" charset="-122"/>
                <a:ea typeface="黑体" pitchFamily="2" charset="-122"/>
              </a:rPr>
              <a:t>电子传递链自由能变化</a:t>
            </a:r>
            <a:r>
              <a:rPr lang="zh-CN" altLang="en-US" sz="3200" dirty="0">
                <a:solidFill>
                  <a:srgbClr val="660066"/>
                </a:solidFill>
                <a:effectLst>
                  <a:outerShdw blurRad="38100" dist="38100" dir="2700000" algn="tl">
                    <a:srgbClr val="C0C0C0"/>
                  </a:outerShdw>
                </a:effectLst>
                <a:latin typeface="黑体" pitchFamily="2" charset="-122"/>
                <a:ea typeface="黑体" pitchFamily="2" charset="-122"/>
              </a:rPr>
              <a:t> </a:t>
            </a:r>
          </a:p>
        </p:txBody>
      </p:sp>
      <p:graphicFrame>
        <p:nvGraphicFramePr>
          <p:cNvPr id="2050" name="Object 2"/>
          <p:cNvGraphicFramePr>
            <a:graphicFrameLocks noChangeAspect="1"/>
          </p:cNvGraphicFramePr>
          <p:nvPr/>
        </p:nvGraphicFramePr>
        <p:xfrm>
          <a:off x="755650" y="1341438"/>
          <a:ext cx="7810500" cy="2295525"/>
        </p:xfrm>
        <a:graphic>
          <a:graphicData uri="http://schemas.openxmlformats.org/presentationml/2006/ole">
            <mc:AlternateContent xmlns:mc="http://schemas.openxmlformats.org/markup-compatibility/2006">
              <mc:Choice xmlns:v="urn:schemas-microsoft-com:vml" Requires="v">
                <p:oleObj spid="_x0000_s2051" name="Document" r:id="rId4" imgW="78105000" imgH="22955250" progId="">
                  <p:embed/>
                </p:oleObj>
              </mc:Choice>
              <mc:Fallback>
                <p:oleObj name="Document" r:id="rId4" imgW="78105000" imgH="22955250" progId="">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341438"/>
                        <a:ext cx="7810500" cy="22955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7" name="灯片编号占位符 22"/>
          <p:cNvSpPr>
            <a:spLocks noGrp="1"/>
          </p:cNvSpPr>
          <p:nvPr>
            <p:ph type="sldNum" sz="quarter" idx="12"/>
          </p:nvPr>
        </p:nvSpPr>
        <p:spPr>
          <a:noFill/>
        </p:spPr>
        <p:txBody>
          <a:bodyPr/>
          <a:lstStyle/>
          <a:p>
            <a:fld id="{C2AEE2C6-F9A2-495D-A1D8-DFE439EE1378}" type="slidenum">
              <a:rPr lang="en-US" altLang="zh-CN" smtClean="0">
                <a:ea typeface="宋体" charset="-122"/>
              </a:rPr>
              <a:pPr/>
              <a:t>45</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3990"/>
                                        </p:tgtEl>
                                        <p:attrNameLst>
                                          <p:attrName>style.visibility</p:attrName>
                                        </p:attrNameLst>
                                      </p:cBhvr>
                                      <p:to>
                                        <p:strVal val="visible"/>
                                      </p:to>
                                    </p:set>
                                    <p:animEffect transition="in" filter="barn(outHorizontal)">
                                      <p:cBhvr>
                                        <p:cTn id="7" dur="500"/>
                                        <p:tgtEl>
                                          <p:spTgt spid="839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3972"/>
                                        </p:tgtEl>
                                        <p:attrNameLst>
                                          <p:attrName>style.visibility</p:attrName>
                                        </p:attrNameLst>
                                      </p:cBhvr>
                                      <p:to>
                                        <p:strVal val="visible"/>
                                      </p:to>
                                    </p:set>
                                    <p:animEffect transition="in" filter="wipe(left)">
                                      <p:cBhvr>
                                        <p:cTn id="11" dur="500"/>
                                        <p:tgtEl>
                                          <p:spTgt spid="8397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90"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Grp="1" noChangeArrowheads="1"/>
          </p:cNvSpPr>
          <p:nvPr>
            <p:ph type="body" idx="1"/>
          </p:nvPr>
        </p:nvSpPr>
        <p:spPr>
          <a:xfrm>
            <a:off x="755576" y="2492896"/>
            <a:ext cx="7560840" cy="3199656"/>
          </a:xfrm>
        </p:spPr>
        <p:txBody>
          <a:bodyPr/>
          <a:lstStyle/>
          <a:p>
            <a:pPr eaLnBrk="1" hangingPunct="1">
              <a:lnSpc>
                <a:spcPct val="130000"/>
              </a:lnSpc>
              <a:buFont typeface="Wingdings" pitchFamily="2" charset="2"/>
              <a:buNone/>
            </a:pPr>
            <a:r>
              <a:rPr lang="zh-CN" altLang="en-US" sz="2400" dirty="0">
                <a:ea typeface="黑体" pitchFamily="2" charset="-122"/>
              </a:rPr>
              <a:t>    基本要点：</a:t>
            </a:r>
            <a:endParaRPr lang="en-US" altLang="zh-CN" sz="2400" dirty="0">
              <a:ea typeface="黑体" pitchFamily="2" charset="-122"/>
            </a:endParaRPr>
          </a:p>
          <a:p>
            <a:pPr eaLnBrk="1" hangingPunct="1">
              <a:lnSpc>
                <a:spcPct val="130000"/>
              </a:lnSpc>
              <a:buFont typeface="Wingdings" pitchFamily="2" charset="2"/>
              <a:buNone/>
            </a:pPr>
            <a:r>
              <a:rPr lang="en-US" altLang="zh-CN" sz="2400" dirty="0">
                <a:ea typeface="黑体" pitchFamily="2" charset="-122"/>
              </a:rPr>
              <a:t>             </a:t>
            </a:r>
            <a:r>
              <a:rPr lang="zh-CN" altLang="en-US" sz="2400" dirty="0">
                <a:ea typeface="黑体" pitchFamily="2" charset="-122"/>
              </a:rPr>
              <a:t>呼吸链中复合体</a:t>
            </a:r>
            <a:r>
              <a:rPr lang="en-US" altLang="zh-CN" sz="2400" dirty="0">
                <a:ea typeface="黑体" pitchFamily="2" charset="-122"/>
              </a:rPr>
              <a:t>Ⅰ</a:t>
            </a:r>
            <a:r>
              <a:rPr lang="zh-CN" altLang="en-US" sz="2400" dirty="0">
                <a:ea typeface="黑体" pitchFamily="2" charset="-122"/>
              </a:rPr>
              <a:t>、</a:t>
            </a:r>
            <a:r>
              <a:rPr lang="en-US" altLang="zh-CN" sz="2400" dirty="0">
                <a:ea typeface="黑体" pitchFamily="2" charset="-122"/>
              </a:rPr>
              <a:t>Ⅲ</a:t>
            </a:r>
            <a:r>
              <a:rPr lang="zh-CN" altLang="en-US" sz="2400" dirty="0">
                <a:ea typeface="黑体" pitchFamily="2" charset="-122"/>
              </a:rPr>
              <a:t>、</a:t>
            </a:r>
            <a:r>
              <a:rPr lang="en-US" altLang="zh-CN" sz="2400" dirty="0">
                <a:ea typeface="黑体" pitchFamily="2" charset="-122"/>
              </a:rPr>
              <a:t>Ⅳ</a:t>
            </a:r>
            <a:r>
              <a:rPr lang="zh-CN" altLang="en-US" sz="2400" dirty="0">
                <a:ea typeface="黑体" pitchFamily="2" charset="-122"/>
              </a:rPr>
              <a:t>具有质子泵功能，电子经呼吸链传递时，可将质子（</a:t>
            </a:r>
            <a:r>
              <a:rPr lang="en-US" altLang="zh-CN" sz="2400" dirty="0">
                <a:ea typeface="黑体" pitchFamily="2" charset="-122"/>
              </a:rPr>
              <a:t>H</a:t>
            </a:r>
            <a:r>
              <a:rPr lang="en-US" altLang="zh-CN" sz="2400" baseline="30000" dirty="0">
                <a:ea typeface="黑体" pitchFamily="2" charset="-122"/>
              </a:rPr>
              <a:t>+</a:t>
            </a:r>
            <a:r>
              <a:rPr lang="zh-CN" altLang="en-US" sz="2400" dirty="0">
                <a:ea typeface="黑体" pitchFamily="2" charset="-122"/>
              </a:rPr>
              <a:t>）从线粒体内膜的基质侧泵到胞浆侧，由于内膜对质子的不通透性，造成膜内、外质子电化学梯度，以此储存能量。 当质子顺梯度回流时驱动</a:t>
            </a:r>
            <a:r>
              <a:rPr lang="en-US" altLang="zh-CN" sz="2400" dirty="0">
                <a:ea typeface="黑体" pitchFamily="2" charset="-122"/>
              </a:rPr>
              <a:t>ADP</a:t>
            </a:r>
            <a:r>
              <a:rPr lang="zh-CN" altLang="en-US" sz="2400" dirty="0">
                <a:ea typeface="黑体" pitchFamily="2" charset="-122"/>
              </a:rPr>
              <a:t>与</a:t>
            </a:r>
            <a:r>
              <a:rPr lang="en-US" altLang="zh-CN" sz="2400" dirty="0">
                <a:ea typeface="黑体" pitchFamily="2" charset="-122"/>
              </a:rPr>
              <a:t>Pi</a:t>
            </a:r>
            <a:r>
              <a:rPr lang="zh-CN" altLang="en-US" sz="2400" dirty="0">
                <a:ea typeface="黑体" pitchFamily="2" charset="-122"/>
              </a:rPr>
              <a:t>生成</a:t>
            </a:r>
            <a:r>
              <a:rPr lang="en-US" altLang="zh-CN" sz="2400" dirty="0">
                <a:ea typeface="黑体" pitchFamily="2" charset="-122"/>
              </a:rPr>
              <a:t>ATP</a:t>
            </a:r>
            <a:r>
              <a:rPr lang="zh-CN" altLang="en-US" sz="2400" dirty="0">
                <a:ea typeface="黑体" pitchFamily="2" charset="-122"/>
              </a:rPr>
              <a:t>。 </a:t>
            </a:r>
          </a:p>
        </p:txBody>
      </p:sp>
      <p:sp>
        <p:nvSpPr>
          <p:cNvPr id="26631" name="Line 7"/>
          <p:cNvSpPr>
            <a:spLocks noChangeShapeType="1"/>
          </p:cNvSpPr>
          <p:nvPr/>
        </p:nvSpPr>
        <p:spPr bwMode="auto">
          <a:xfrm>
            <a:off x="3131840" y="3571428"/>
            <a:ext cx="4523761" cy="1588"/>
          </a:xfrm>
          <a:prstGeom prst="line">
            <a:avLst/>
          </a:prstGeom>
          <a:noFill/>
          <a:ln w="38100">
            <a:solidFill>
              <a:schemeClr val="hlink"/>
            </a:solidFill>
            <a:miter lim="800000"/>
            <a:headEnd/>
            <a:tailEnd/>
          </a:ln>
        </p:spPr>
        <p:txBody>
          <a:bodyPr wrap="none"/>
          <a:lstStyle/>
          <a:p>
            <a:endParaRPr lang="zh-CN" altLang="en-US"/>
          </a:p>
        </p:txBody>
      </p:sp>
      <p:sp>
        <p:nvSpPr>
          <p:cNvPr id="26634" name="Line 10"/>
          <p:cNvSpPr>
            <a:spLocks noChangeShapeType="1"/>
          </p:cNvSpPr>
          <p:nvPr/>
        </p:nvSpPr>
        <p:spPr bwMode="auto">
          <a:xfrm flipV="1">
            <a:off x="4860032" y="4509120"/>
            <a:ext cx="3024336" cy="0"/>
          </a:xfrm>
          <a:prstGeom prst="line">
            <a:avLst/>
          </a:prstGeom>
          <a:noFill/>
          <a:ln w="38100">
            <a:solidFill>
              <a:schemeClr val="hlink"/>
            </a:solidFill>
            <a:miter lim="800000"/>
            <a:headEnd/>
            <a:tailEnd/>
          </a:ln>
        </p:spPr>
        <p:txBody>
          <a:bodyPr wrap="none"/>
          <a:lstStyle/>
          <a:p>
            <a:endParaRPr lang="zh-CN" altLang="en-US"/>
          </a:p>
        </p:txBody>
      </p:sp>
      <p:sp>
        <p:nvSpPr>
          <p:cNvPr id="26635" name="Line 11"/>
          <p:cNvSpPr>
            <a:spLocks noChangeShapeType="1"/>
          </p:cNvSpPr>
          <p:nvPr/>
        </p:nvSpPr>
        <p:spPr bwMode="auto">
          <a:xfrm flipV="1">
            <a:off x="1819102" y="4990328"/>
            <a:ext cx="3328962" cy="0"/>
          </a:xfrm>
          <a:prstGeom prst="line">
            <a:avLst/>
          </a:prstGeom>
          <a:noFill/>
          <a:ln w="38100">
            <a:solidFill>
              <a:schemeClr val="hlink"/>
            </a:solidFill>
            <a:miter lim="800000"/>
            <a:headEnd/>
            <a:tailEnd/>
          </a:ln>
        </p:spPr>
        <p:txBody>
          <a:bodyPr wrap="none"/>
          <a:lstStyle/>
          <a:p>
            <a:endParaRPr lang="zh-CN" altLang="en-US"/>
          </a:p>
        </p:txBody>
      </p:sp>
      <p:sp>
        <p:nvSpPr>
          <p:cNvPr id="26636" name="Line 12"/>
          <p:cNvSpPr>
            <a:spLocks noChangeShapeType="1"/>
          </p:cNvSpPr>
          <p:nvPr/>
        </p:nvSpPr>
        <p:spPr bwMode="auto">
          <a:xfrm flipV="1">
            <a:off x="1229152" y="5464888"/>
            <a:ext cx="2376000" cy="0"/>
          </a:xfrm>
          <a:prstGeom prst="line">
            <a:avLst/>
          </a:prstGeom>
          <a:noFill/>
          <a:ln w="38100">
            <a:solidFill>
              <a:schemeClr val="hlink"/>
            </a:solidFill>
            <a:miter lim="800000"/>
            <a:headEnd/>
            <a:tailEnd/>
          </a:ln>
        </p:spPr>
        <p:txBody>
          <a:bodyPr wrap="none"/>
          <a:lstStyle/>
          <a:p>
            <a:endParaRPr lang="zh-CN" altLang="en-US"/>
          </a:p>
        </p:txBody>
      </p:sp>
      <p:sp>
        <p:nvSpPr>
          <p:cNvPr id="10" name="矩形 9"/>
          <p:cNvSpPr/>
          <p:nvPr/>
        </p:nvSpPr>
        <p:spPr>
          <a:xfrm>
            <a:off x="611560" y="1844824"/>
            <a:ext cx="3600450" cy="592213"/>
          </a:xfrm>
          <a:prstGeom prst="rect">
            <a:avLst/>
          </a:prstGeom>
        </p:spPr>
        <p:txBody>
          <a:bodyPr>
            <a:spAutoFit/>
          </a:bodyPr>
          <a:lstStyle/>
          <a:p>
            <a:pPr marL="342900" indent="-342900">
              <a:lnSpc>
                <a:spcPct val="130000"/>
              </a:lnSpc>
              <a:spcBef>
                <a:spcPct val="20000"/>
              </a:spcBef>
              <a:buClr>
                <a:srgbClr val="FF3300"/>
              </a:buClr>
              <a:buSzPct val="60000"/>
              <a:buFont typeface="Wingdings" pitchFamily="2" charset="2"/>
              <a:buChar char="u"/>
              <a:defRPr/>
            </a:pPr>
            <a:r>
              <a:rPr lang="zh-CN" altLang="en-US" sz="2800" kern="0" dirty="0">
                <a:solidFill>
                  <a:srgbClr val="000000"/>
                </a:solidFill>
                <a:latin typeface="Times New Roman" pitchFamily="18" charset="0"/>
                <a:ea typeface="黑体" pitchFamily="49" charset="-122"/>
                <a:cs typeface="Times New Roman" pitchFamily="18" charset="0"/>
              </a:rPr>
              <a:t>化学渗透假说</a:t>
            </a:r>
          </a:p>
        </p:txBody>
      </p:sp>
      <p:sp>
        <p:nvSpPr>
          <p:cNvPr id="68617" name="灯片编号占位符 8"/>
          <p:cNvSpPr>
            <a:spLocks noGrp="1"/>
          </p:cNvSpPr>
          <p:nvPr>
            <p:ph type="sldNum" sz="quarter" idx="12"/>
          </p:nvPr>
        </p:nvSpPr>
        <p:spPr>
          <a:noFill/>
        </p:spPr>
        <p:txBody>
          <a:bodyPr/>
          <a:lstStyle/>
          <a:p>
            <a:fld id="{F83AF991-D693-449E-B8BD-A78326E2567E}" type="slidenum">
              <a:rPr lang="en-US" altLang="zh-CN" smtClean="0">
                <a:ea typeface="宋体" charset="-122"/>
              </a:rPr>
              <a:pPr/>
              <a:t>46</a:t>
            </a:fld>
            <a:endParaRPr lang="en-US" altLang="zh-CN">
              <a:ea typeface="宋体" charset="-122"/>
            </a:endParaRPr>
          </a:p>
        </p:txBody>
      </p:sp>
      <p:sp>
        <p:nvSpPr>
          <p:cNvPr id="11" name="Rectangle 2"/>
          <p:cNvSpPr>
            <a:spLocks noGrp="1" noChangeArrowheads="1"/>
          </p:cNvSpPr>
          <p:nvPr>
            <p:ph type="title"/>
          </p:nvPr>
        </p:nvSpPr>
        <p:spPr>
          <a:xfrm>
            <a:off x="250825" y="876895"/>
            <a:ext cx="8637588" cy="823913"/>
          </a:xfrm>
        </p:spPr>
        <p:txBody>
          <a:bodyPr/>
          <a:lstStyle/>
          <a:p>
            <a:pPr eaLnBrk="1" hangingPunct="1"/>
            <a:r>
              <a:rPr lang="zh-CN" altLang="en-US" sz="3200" dirty="0">
                <a:solidFill>
                  <a:schemeClr val="tx1"/>
                </a:solidFill>
                <a:latin typeface="黑体" pitchFamily="2" charset="-122"/>
                <a:ea typeface="黑体" pitchFamily="2" charset="-122"/>
              </a:rPr>
              <a:t>（二）氧化磷酸化耦联机制</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630">
                                            <p:txEl>
                                              <p:pRg st="0" end="0"/>
                                            </p:txEl>
                                          </p:spTgt>
                                        </p:tgtEl>
                                        <p:attrNameLst>
                                          <p:attrName>style.visibility</p:attrName>
                                        </p:attrNameLst>
                                      </p:cBhvr>
                                      <p:to>
                                        <p:strVal val="visible"/>
                                      </p:to>
                                    </p:set>
                                    <p:animEffect transition="in" filter="dissolve">
                                      <p:cBhvr>
                                        <p:cTn id="7" dur="500"/>
                                        <p:tgtEl>
                                          <p:spTgt spid="26630">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630">
                                            <p:txEl>
                                              <p:pRg st="1" end="1"/>
                                            </p:txEl>
                                          </p:spTgt>
                                        </p:tgtEl>
                                        <p:attrNameLst>
                                          <p:attrName>style.visibility</p:attrName>
                                        </p:attrNameLst>
                                      </p:cBhvr>
                                      <p:to>
                                        <p:strVal val="visible"/>
                                      </p:to>
                                    </p:set>
                                    <p:animEffect transition="in" filter="dissolve">
                                      <p:cBhvr>
                                        <p:cTn id="11" dur="500"/>
                                        <p:tgtEl>
                                          <p:spTgt spid="2663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631"/>
                                        </p:tgtEl>
                                        <p:attrNameLst>
                                          <p:attrName>style.visibility</p:attrName>
                                        </p:attrNameLst>
                                      </p:cBhvr>
                                      <p:to>
                                        <p:strVal val="visible"/>
                                      </p:to>
                                    </p:set>
                                    <p:animEffect transition="in" filter="wipe(left)">
                                      <p:cBhvr>
                                        <p:cTn id="16" dur="500"/>
                                        <p:tgtEl>
                                          <p:spTgt spid="266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634"/>
                                        </p:tgtEl>
                                        <p:attrNameLst>
                                          <p:attrName>style.visibility</p:attrName>
                                        </p:attrNameLst>
                                      </p:cBhvr>
                                      <p:to>
                                        <p:strVal val="visible"/>
                                      </p:to>
                                    </p:set>
                                    <p:animEffect transition="in" filter="wipe(left)">
                                      <p:cBhvr>
                                        <p:cTn id="21" dur="500"/>
                                        <p:tgtEl>
                                          <p:spTgt spid="266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635"/>
                                        </p:tgtEl>
                                        <p:attrNameLst>
                                          <p:attrName>style.visibility</p:attrName>
                                        </p:attrNameLst>
                                      </p:cBhvr>
                                      <p:to>
                                        <p:strVal val="visible"/>
                                      </p:to>
                                    </p:set>
                                    <p:animEffect transition="in" filter="wipe(left)">
                                      <p:cBhvr>
                                        <p:cTn id="26" dur="500"/>
                                        <p:tgtEl>
                                          <p:spTgt spid="2663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636"/>
                                        </p:tgtEl>
                                        <p:attrNameLst>
                                          <p:attrName>style.visibility</p:attrName>
                                        </p:attrNameLst>
                                      </p:cBhvr>
                                      <p:to>
                                        <p:strVal val="visible"/>
                                      </p:to>
                                    </p:set>
                                    <p:animEffect transition="in" filter="wipe(left)">
                                      <p:cBhvr>
                                        <p:cTn id="31"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build="p"/>
      <p:bldP spid="26631" grpId="0" animBg="1"/>
      <p:bldP spid="26634" grpId="0" animBg="1"/>
      <p:bldP spid="26635" grpId="0" animBg="1"/>
      <p:bldP spid="2663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2" descr="Peter D. Mitchell"/>
          <p:cNvPicPr>
            <a:picLocks noChangeAspect="1" noChangeArrowheads="1"/>
          </p:cNvPicPr>
          <p:nvPr/>
        </p:nvPicPr>
        <p:blipFill>
          <a:blip r:embed="rId2" cstate="print"/>
          <a:srcRect/>
          <a:stretch>
            <a:fillRect/>
          </a:stretch>
        </p:blipFill>
        <p:spPr bwMode="auto">
          <a:xfrm>
            <a:off x="3492500" y="692150"/>
            <a:ext cx="2054225" cy="2881313"/>
          </a:xfrm>
          <a:prstGeom prst="rect">
            <a:avLst/>
          </a:prstGeom>
          <a:noFill/>
          <a:ln w="9525">
            <a:noFill/>
            <a:miter lim="800000"/>
            <a:headEnd/>
            <a:tailEnd/>
          </a:ln>
        </p:spPr>
      </p:pic>
      <p:sp>
        <p:nvSpPr>
          <p:cNvPr id="68611" name="TextBox 2"/>
          <p:cNvSpPr txBox="1">
            <a:spLocks noChangeArrowheads="1"/>
          </p:cNvSpPr>
          <p:nvPr/>
        </p:nvSpPr>
        <p:spPr bwMode="auto">
          <a:xfrm>
            <a:off x="539750" y="4437063"/>
            <a:ext cx="8208963" cy="1816100"/>
          </a:xfrm>
          <a:prstGeom prst="rect">
            <a:avLst/>
          </a:prstGeom>
          <a:noFill/>
          <a:ln w="9525">
            <a:noFill/>
            <a:miter lim="800000"/>
            <a:headEnd/>
            <a:tailEnd/>
          </a:ln>
        </p:spPr>
        <p:txBody>
          <a:bodyPr>
            <a:spAutoFit/>
          </a:bodyPr>
          <a:lstStyle/>
          <a:p>
            <a:r>
              <a:rPr lang="en-US" altLang="zh-CN" sz="2800" i="1">
                <a:latin typeface="Arial" charset="0"/>
                <a:cs typeface="Arial" charset="0"/>
              </a:rPr>
              <a:t>"for his contribution to the understanding of biological energy transfer through the formulation of the chemiosmotic theory“</a:t>
            </a:r>
          </a:p>
          <a:p>
            <a:pPr algn="r"/>
            <a:r>
              <a:rPr lang="en-US" altLang="zh-CN" sz="2800" i="1">
                <a:latin typeface="Arial" charset="0"/>
                <a:cs typeface="Arial" charset="0"/>
              </a:rPr>
              <a:t>——The Nobel Prize in Chemistry 1978</a:t>
            </a:r>
            <a:endParaRPr lang="zh-CN" altLang="en-US" sz="2800" i="1">
              <a:latin typeface="Arial" charset="0"/>
              <a:cs typeface="Arial" charset="0"/>
            </a:endParaRPr>
          </a:p>
        </p:txBody>
      </p:sp>
      <p:sp>
        <p:nvSpPr>
          <p:cNvPr id="68612" name="TextBox 3"/>
          <p:cNvSpPr txBox="1">
            <a:spLocks noChangeArrowheads="1"/>
          </p:cNvSpPr>
          <p:nvPr/>
        </p:nvSpPr>
        <p:spPr bwMode="auto">
          <a:xfrm>
            <a:off x="2987675" y="3716338"/>
            <a:ext cx="3168650" cy="523875"/>
          </a:xfrm>
          <a:prstGeom prst="rect">
            <a:avLst/>
          </a:prstGeom>
          <a:noFill/>
          <a:ln w="9525">
            <a:noFill/>
            <a:miter lim="800000"/>
            <a:headEnd/>
            <a:tailEnd/>
          </a:ln>
        </p:spPr>
        <p:txBody>
          <a:bodyPr>
            <a:spAutoFit/>
          </a:bodyPr>
          <a:lstStyle/>
          <a:p>
            <a:pPr algn="ctr"/>
            <a:r>
              <a:rPr lang="en-US" altLang="zh-CN" sz="2800">
                <a:latin typeface="Arial" charset="0"/>
                <a:cs typeface="Arial" charset="0"/>
              </a:rPr>
              <a:t>Peter D. Mitchell</a:t>
            </a:r>
          </a:p>
        </p:txBody>
      </p:sp>
      <p:sp>
        <p:nvSpPr>
          <p:cNvPr id="5" name="灯片编号占位符 4"/>
          <p:cNvSpPr>
            <a:spLocks noGrp="1"/>
          </p:cNvSpPr>
          <p:nvPr>
            <p:ph type="sldNum" sz="quarter" idx="12"/>
          </p:nvPr>
        </p:nvSpPr>
        <p:spPr/>
        <p:txBody>
          <a:bodyPr/>
          <a:lstStyle/>
          <a:p>
            <a:pPr>
              <a:defRPr/>
            </a:pPr>
            <a:fld id="{2CE99114-C155-4C8F-961B-77FF3A6CED96}" type="slidenum">
              <a:rPr lang="en-US" altLang="zh-CN" smtClean="0"/>
              <a:pPr>
                <a:defRPr/>
              </a:pPr>
              <a:t>47</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634" name="Group 2"/>
          <p:cNvGrpSpPr>
            <a:grpSpLocks/>
          </p:cNvGrpSpPr>
          <p:nvPr/>
        </p:nvGrpSpPr>
        <p:grpSpPr bwMode="auto">
          <a:xfrm>
            <a:off x="971550" y="1663700"/>
            <a:ext cx="7773988" cy="3490913"/>
            <a:chOff x="567" y="845"/>
            <a:chExt cx="4897" cy="2199"/>
          </a:xfrm>
        </p:grpSpPr>
        <p:grpSp>
          <p:nvGrpSpPr>
            <p:cNvPr id="69679" name="Group 3"/>
            <p:cNvGrpSpPr>
              <a:grpSpLocks/>
            </p:cNvGrpSpPr>
            <p:nvPr/>
          </p:nvGrpSpPr>
          <p:grpSpPr bwMode="auto">
            <a:xfrm>
              <a:off x="567" y="845"/>
              <a:ext cx="4897" cy="2199"/>
              <a:chOff x="567" y="845"/>
              <a:chExt cx="4897" cy="2199"/>
            </a:xfrm>
          </p:grpSpPr>
          <p:sp>
            <p:nvSpPr>
              <p:cNvPr id="69681" name="Oval 4"/>
              <p:cNvSpPr>
                <a:spLocks noChangeArrowheads="1"/>
              </p:cNvSpPr>
              <p:nvPr/>
            </p:nvSpPr>
            <p:spPr bwMode="auto">
              <a:xfrm>
                <a:off x="3402" y="1117"/>
                <a:ext cx="272" cy="272"/>
              </a:xfrm>
              <a:prstGeom prst="ellipse">
                <a:avLst/>
              </a:prstGeom>
              <a:solidFill>
                <a:srgbClr val="CCFFFF"/>
              </a:solidFill>
              <a:ln w="9525">
                <a:solidFill>
                  <a:schemeClr val="tx1"/>
                </a:solidFill>
                <a:round/>
                <a:headEnd/>
                <a:tailEnd/>
              </a:ln>
            </p:spPr>
            <p:txBody>
              <a:bodyPr wrap="none" anchor="ctr"/>
              <a:lstStyle/>
              <a:p>
                <a:endParaRPr lang="zh-CN" altLang="en-US"/>
              </a:p>
            </p:txBody>
          </p:sp>
          <p:grpSp>
            <p:nvGrpSpPr>
              <p:cNvPr id="69682" name="Group 5"/>
              <p:cNvGrpSpPr>
                <a:grpSpLocks/>
              </p:cNvGrpSpPr>
              <p:nvPr/>
            </p:nvGrpSpPr>
            <p:grpSpPr bwMode="auto">
              <a:xfrm>
                <a:off x="567" y="1162"/>
                <a:ext cx="4897" cy="1882"/>
                <a:chOff x="567" y="1162"/>
                <a:chExt cx="4897" cy="1882"/>
              </a:xfrm>
            </p:grpSpPr>
            <p:grpSp>
              <p:nvGrpSpPr>
                <p:cNvPr id="69684" name="Group 6"/>
                <p:cNvGrpSpPr>
                  <a:grpSpLocks/>
                </p:cNvGrpSpPr>
                <p:nvPr/>
              </p:nvGrpSpPr>
              <p:grpSpPr bwMode="auto">
                <a:xfrm>
                  <a:off x="567" y="1389"/>
                  <a:ext cx="4897" cy="725"/>
                  <a:chOff x="521" y="391"/>
                  <a:chExt cx="4897" cy="725"/>
                </a:xfrm>
              </p:grpSpPr>
              <p:grpSp>
                <p:nvGrpSpPr>
                  <p:cNvPr id="69700" name="Group 7"/>
                  <p:cNvGrpSpPr>
                    <a:grpSpLocks/>
                  </p:cNvGrpSpPr>
                  <p:nvPr/>
                </p:nvGrpSpPr>
                <p:grpSpPr bwMode="auto">
                  <a:xfrm>
                    <a:off x="521" y="391"/>
                    <a:ext cx="4897" cy="90"/>
                    <a:chOff x="521" y="391"/>
                    <a:chExt cx="4897" cy="90"/>
                  </a:xfrm>
                </p:grpSpPr>
                <p:grpSp>
                  <p:nvGrpSpPr>
                    <p:cNvPr id="70192" name="Group 8"/>
                    <p:cNvGrpSpPr>
                      <a:grpSpLocks/>
                    </p:cNvGrpSpPr>
                    <p:nvPr/>
                  </p:nvGrpSpPr>
                  <p:grpSpPr bwMode="auto">
                    <a:xfrm>
                      <a:off x="521" y="391"/>
                      <a:ext cx="271" cy="90"/>
                      <a:chOff x="567" y="346"/>
                      <a:chExt cx="271" cy="90"/>
                    </a:xfrm>
                  </p:grpSpPr>
                  <p:sp>
                    <p:nvSpPr>
                      <p:cNvPr id="70262" name="Oval 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63" name="Oval 1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64" name="Oval 1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93" name="Group 12"/>
                    <p:cNvGrpSpPr>
                      <a:grpSpLocks/>
                    </p:cNvGrpSpPr>
                    <p:nvPr/>
                  </p:nvGrpSpPr>
                  <p:grpSpPr bwMode="auto">
                    <a:xfrm>
                      <a:off x="793" y="391"/>
                      <a:ext cx="271" cy="90"/>
                      <a:chOff x="567" y="346"/>
                      <a:chExt cx="271" cy="90"/>
                    </a:xfrm>
                  </p:grpSpPr>
                  <p:sp>
                    <p:nvSpPr>
                      <p:cNvPr id="70259" name="Oval 1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60" name="Oval 1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61" name="Oval 1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94" name="Group 16"/>
                    <p:cNvGrpSpPr>
                      <a:grpSpLocks/>
                    </p:cNvGrpSpPr>
                    <p:nvPr/>
                  </p:nvGrpSpPr>
                  <p:grpSpPr bwMode="auto">
                    <a:xfrm>
                      <a:off x="1065" y="391"/>
                      <a:ext cx="271" cy="90"/>
                      <a:chOff x="567" y="346"/>
                      <a:chExt cx="271" cy="90"/>
                    </a:xfrm>
                  </p:grpSpPr>
                  <p:sp>
                    <p:nvSpPr>
                      <p:cNvPr id="70256" name="Oval 1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57" name="Oval 1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58" name="Oval 1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95" name="Group 20"/>
                    <p:cNvGrpSpPr>
                      <a:grpSpLocks/>
                    </p:cNvGrpSpPr>
                    <p:nvPr/>
                  </p:nvGrpSpPr>
                  <p:grpSpPr bwMode="auto">
                    <a:xfrm>
                      <a:off x="1337" y="391"/>
                      <a:ext cx="271" cy="90"/>
                      <a:chOff x="567" y="346"/>
                      <a:chExt cx="271" cy="90"/>
                    </a:xfrm>
                  </p:grpSpPr>
                  <p:sp>
                    <p:nvSpPr>
                      <p:cNvPr id="70253" name="Oval 2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54" name="Oval 2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55" name="Oval 2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96" name="Group 24"/>
                    <p:cNvGrpSpPr>
                      <a:grpSpLocks/>
                    </p:cNvGrpSpPr>
                    <p:nvPr/>
                  </p:nvGrpSpPr>
                  <p:grpSpPr bwMode="auto">
                    <a:xfrm>
                      <a:off x="1610" y="391"/>
                      <a:ext cx="271" cy="90"/>
                      <a:chOff x="567" y="346"/>
                      <a:chExt cx="271" cy="90"/>
                    </a:xfrm>
                  </p:grpSpPr>
                  <p:sp>
                    <p:nvSpPr>
                      <p:cNvPr id="70250" name="Oval 2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51" name="Oval 2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52" name="Oval 2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97" name="Group 28"/>
                    <p:cNvGrpSpPr>
                      <a:grpSpLocks/>
                    </p:cNvGrpSpPr>
                    <p:nvPr/>
                  </p:nvGrpSpPr>
                  <p:grpSpPr bwMode="auto">
                    <a:xfrm>
                      <a:off x="1882" y="391"/>
                      <a:ext cx="271" cy="90"/>
                      <a:chOff x="567" y="346"/>
                      <a:chExt cx="271" cy="90"/>
                    </a:xfrm>
                  </p:grpSpPr>
                  <p:sp>
                    <p:nvSpPr>
                      <p:cNvPr id="70247" name="Oval 2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48" name="Oval 3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49" name="Oval 3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98" name="Group 32"/>
                    <p:cNvGrpSpPr>
                      <a:grpSpLocks/>
                    </p:cNvGrpSpPr>
                    <p:nvPr/>
                  </p:nvGrpSpPr>
                  <p:grpSpPr bwMode="auto">
                    <a:xfrm>
                      <a:off x="2154" y="391"/>
                      <a:ext cx="271" cy="90"/>
                      <a:chOff x="567" y="346"/>
                      <a:chExt cx="271" cy="90"/>
                    </a:xfrm>
                  </p:grpSpPr>
                  <p:sp>
                    <p:nvSpPr>
                      <p:cNvPr id="70244" name="Oval 3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45" name="Oval 3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46" name="Oval 3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99" name="Group 36"/>
                    <p:cNvGrpSpPr>
                      <a:grpSpLocks/>
                    </p:cNvGrpSpPr>
                    <p:nvPr/>
                  </p:nvGrpSpPr>
                  <p:grpSpPr bwMode="auto">
                    <a:xfrm>
                      <a:off x="2426" y="391"/>
                      <a:ext cx="271" cy="90"/>
                      <a:chOff x="567" y="346"/>
                      <a:chExt cx="271" cy="90"/>
                    </a:xfrm>
                  </p:grpSpPr>
                  <p:sp>
                    <p:nvSpPr>
                      <p:cNvPr id="70241" name="Oval 3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42" name="Oval 3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43" name="Oval 3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200" name="Group 40"/>
                    <p:cNvGrpSpPr>
                      <a:grpSpLocks/>
                    </p:cNvGrpSpPr>
                    <p:nvPr/>
                  </p:nvGrpSpPr>
                  <p:grpSpPr bwMode="auto">
                    <a:xfrm>
                      <a:off x="2698" y="391"/>
                      <a:ext cx="271" cy="90"/>
                      <a:chOff x="567" y="346"/>
                      <a:chExt cx="271" cy="90"/>
                    </a:xfrm>
                  </p:grpSpPr>
                  <p:sp>
                    <p:nvSpPr>
                      <p:cNvPr id="70238" name="Oval 4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39" name="Oval 4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40" name="Oval 4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201" name="Group 44"/>
                    <p:cNvGrpSpPr>
                      <a:grpSpLocks/>
                    </p:cNvGrpSpPr>
                    <p:nvPr/>
                  </p:nvGrpSpPr>
                  <p:grpSpPr bwMode="auto">
                    <a:xfrm>
                      <a:off x="2970" y="391"/>
                      <a:ext cx="271" cy="90"/>
                      <a:chOff x="567" y="346"/>
                      <a:chExt cx="271" cy="90"/>
                    </a:xfrm>
                  </p:grpSpPr>
                  <p:sp>
                    <p:nvSpPr>
                      <p:cNvPr id="70235" name="Oval 4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36" name="Oval 4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37" name="Oval 4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202" name="Group 48"/>
                    <p:cNvGrpSpPr>
                      <a:grpSpLocks/>
                    </p:cNvGrpSpPr>
                    <p:nvPr/>
                  </p:nvGrpSpPr>
                  <p:grpSpPr bwMode="auto">
                    <a:xfrm>
                      <a:off x="3242" y="391"/>
                      <a:ext cx="271" cy="90"/>
                      <a:chOff x="567" y="346"/>
                      <a:chExt cx="271" cy="90"/>
                    </a:xfrm>
                  </p:grpSpPr>
                  <p:sp>
                    <p:nvSpPr>
                      <p:cNvPr id="70232" name="Oval 4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33" name="Oval 5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34" name="Oval 5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203" name="Group 52"/>
                    <p:cNvGrpSpPr>
                      <a:grpSpLocks/>
                    </p:cNvGrpSpPr>
                    <p:nvPr/>
                  </p:nvGrpSpPr>
                  <p:grpSpPr bwMode="auto">
                    <a:xfrm>
                      <a:off x="3514" y="391"/>
                      <a:ext cx="271" cy="90"/>
                      <a:chOff x="567" y="346"/>
                      <a:chExt cx="271" cy="90"/>
                    </a:xfrm>
                  </p:grpSpPr>
                  <p:sp>
                    <p:nvSpPr>
                      <p:cNvPr id="70229" name="Oval 5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30" name="Oval 5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31" name="Oval 5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204" name="Group 56"/>
                    <p:cNvGrpSpPr>
                      <a:grpSpLocks/>
                    </p:cNvGrpSpPr>
                    <p:nvPr/>
                  </p:nvGrpSpPr>
                  <p:grpSpPr bwMode="auto">
                    <a:xfrm>
                      <a:off x="3787" y="391"/>
                      <a:ext cx="271" cy="90"/>
                      <a:chOff x="567" y="346"/>
                      <a:chExt cx="271" cy="90"/>
                    </a:xfrm>
                  </p:grpSpPr>
                  <p:sp>
                    <p:nvSpPr>
                      <p:cNvPr id="70226" name="Oval 5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27" name="Oval 5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28" name="Oval 5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205" name="Group 60"/>
                    <p:cNvGrpSpPr>
                      <a:grpSpLocks/>
                    </p:cNvGrpSpPr>
                    <p:nvPr/>
                  </p:nvGrpSpPr>
                  <p:grpSpPr bwMode="auto">
                    <a:xfrm>
                      <a:off x="4059" y="391"/>
                      <a:ext cx="271" cy="90"/>
                      <a:chOff x="567" y="346"/>
                      <a:chExt cx="271" cy="90"/>
                    </a:xfrm>
                  </p:grpSpPr>
                  <p:sp>
                    <p:nvSpPr>
                      <p:cNvPr id="70223" name="Oval 6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24" name="Oval 6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25" name="Oval 6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206" name="Group 64"/>
                    <p:cNvGrpSpPr>
                      <a:grpSpLocks/>
                    </p:cNvGrpSpPr>
                    <p:nvPr/>
                  </p:nvGrpSpPr>
                  <p:grpSpPr bwMode="auto">
                    <a:xfrm>
                      <a:off x="4331" y="391"/>
                      <a:ext cx="271" cy="90"/>
                      <a:chOff x="567" y="346"/>
                      <a:chExt cx="271" cy="90"/>
                    </a:xfrm>
                  </p:grpSpPr>
                  <p:sp>
                    <p:nvSpPr>
                      <p:cNvPr id="70220" name="Oval 6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21" name="Oval 6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22" name="Oval 6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207" name="Group 68"/>
                    <p:cNvGrpSpPr>
                      <a:grpSpLocks/>
                    </p:cNvGrpSpPr>
                    <p:nvPr/>
                  </p:nvGrpSpPr>
                  <p:grpSpPr bwMode="auto">
                    <a:xfrm>
                      <a:off x="4603" y="391"/>
                      <a:ext cx="271" cy="90"/>
                      <a:chOff x="567" y="346"/>
                      <a:chExt cx="271" cy="90"/>
                    </a:xfrm>
                  </p:grpSpPr>
                  <p:sp>
                    <p:nvSpPr>
                      <p:cNvPr id="70217" name="Oval 6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18" name="Oval 7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19" name="Oval 7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208" name="Group 72"/>
                    <p:cNvGrpSpPr>
                      <a:grpSpLocks/>
                    </p:cNvGrpSpPr>
                    <p:nvPr/>
                  </p:nvGrpSpPr>
                  <p:grpSpPr bwMode="auto">
                    <a:xfrm>
                      <a:off x="4875" y="391"/>
                      <a:ext cx="543" cy="90"/>
                      <a:chOff x="4945" y="346"/>
                      <a:chExt cx="543" cy="90"/>
                    </a:xfrm>
                  </p:grpSpPr>
                  <p:grpSp>
                    <p:nvGrpSpPr>
                      <p:cNvPr id="70209" name="Group 73"/>
                      <p:cNvGrpSpPr>
                        <a:grpSpLocks/>
                      </p:cNvGrpSpPr>
                      <p:nvPr/>
                    </p:nvGrpSpPr>
                    <p:grpSpPr bwMode="auto">
                      <a:xfrm>
                        <a:off x="4945" y="346"/>
                        <a:ext cx="271" cy="90"/>
                        <a:chOff x="567" y="346"/>
                        <a:chExt cx="271" cy="90"/>
                      </a:xfrm>
                    </p:grpSpPr>
                    <p:sp>
                      <p:nvSpPr>
                        <p:cNvPr id="70214" name="Oval 7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15" name="Oval 7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16" name="Oval 7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210" name="Group 77"/>
                      <p:cNvGrpSpPr>
                        <a:grpSpLocks/>
                      </p:cNvGrpSpPr>
                      <p:nvPr/>
                    </p:nvGrpSpPr>
                    <p:grpSpPr bwMode="auto">
                      <a:xfrm>
                        <a:off x="5217" y="346"/>
                        <a:ext cx="271" cy="90"/>
                        <a:chOff x="567" y="346"/>
                        <a:chExt cx="271" cy="90"/>
                      </a:xfrm>
                    </p:grpSpPr>
                    <p:sp>
                      <p:nvSpPr>
                        <p:cNvPr id="70211" name="Oval 7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12" name="Oval 7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213" name="Oval 8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grpSp>
              <p:grpSp>
                <p:nvGrpSpPr>
                  <p:cNvPr id="69701" name="Group 81"/>
                  <p:cNvGrpSpPr>
                    <a:grpSpLocks/>
                  </p:cNvGrpSpPr>
                  <p:nvPr/>
                </p:nvGrpSpPr>
                <p:grpSpPr bwMode="auto">
                  <a:xfrm>
                    <a:off x="521" y="1026"/>
                    <a:ext cx="4897" cy="90"/>
                    <a:chOff x="521" y="1026"/>
                    <a:chExt cx="4897" cy="90"/>
                  </a:xfrm>
                </p:grpSpPr>
                <p:grpSp>
                  <p:nvGrpSpPr>
                    <p:cNvPr id="70118" name="Group 82"/>
                    <p:cNvGrpSpPr>
                      <a:grpSpLocks/>
                    </p:cNvGrpSpPr>
                    <p:nvPr/>
                  </p:nvGrpSpPr>
                  <p:grpSpPr bwMode="auto">
                    <a:xfrm>
                      <a:off x="521" y="1026"/>
                      <a:ext cx="4353" cy="90"/>
                      <a:chOff x="567" y="754"/>
                      <a:chExt cx="4353" cy="90"/>
                    </a:xfrm>
                  </p:grpSpPr>
                  <p:grpSp>
                    <p:nvGrpSpPr>
                      <p:cNvPr id="70128" name="Group 83"/>
                      <p:cNvGrpSpPr>
                        <a:grpSpLocks/>
                      </p:cNvGrpSpPr>
                      <p:nvPr/>
                    </p:nvGrpSpPr>
                    <p:grpSpPr bwMode="auto">
                      <a:xfrm>
                        <a:off x="567" y="754"/>
                        <a:ext cx="271" cy="90"/>
                        <a:chOff x="567" y="346"/>
                        <a:chExt cx="271" cy="90"/>
                      </a:xfrm>
                    </p:grpSpPr>
                    <p:sp>
                      <p:nvSpPr>
                        <p:cNvPr id="70189" name="Oval 8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90" name="Oval 8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91" name="Oval 8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29" name="Group 87"/>
                      <p:cNvGrpSpPr>
                        <a:grpSpLocks/>
                      </p:cNvGrpSpPr>
                      <p:nvPr/>
                    </p:nvGrpSpPr>
                    <p:grpSpPr bwMode="auto">
                      <a:xfrm>
                        <a:off x="839" y="754"/>
                        <a:ext cx="271" cy="90"/>
                        <a:chOff x="567" y="346"/>
                        <a:chExt cx="271" cy="90"/>
                      </a:xfrm>
                    </p:grpSpPr>
                    <p:sp>
                      <p:nvSpPr>
                        <p:cNvPr id="70186" name="Oval 8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87" name="Oval 8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88" name="Oval 9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30" name="Group 91"/>
                      <p:cNvGrpSpPr>
                        <a:grpSpLocks/>
                      </p:cNvGrpSpPr>
                      <p:nvPr/>
                    </p:nvGrpSpPr>
                    <p:grpSpPr bwMode="auto">
                      <a:xfrm>
                        <a:off x="1111" y="754"/>
                        <a:ext cx="271" cy="90"/>
                        <a:chOff x="567" y="346"/>
                        <a:chExt cx="271" cy="90"/>
                      </a:xfrm>
                    </p:grpSpPr>
                    <p:sp>
                      <p:nvSpPr>
                        <p:cNvPr id="70183" name="Oval 9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84" name="Oval 9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85" name="Oval 9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31" name="Group 95"/>
                      <p:cNvGrpSpPr>
                        <a:grpSpLocks/>
                      </p:cNvGrpSpPr>
                      <p:nvPr/>
                    </p:nvGrpSpPr>
                    <p:grpSpPr bwMode="auto">
                      <a:xfrm>
                        <a:off x="1383" y="754"/>
                        <a:ext cx="271" cy="90"/>
                        <a:chOff x="567" y="346"/>
                        <a:chExt cx="271" cy="90"/>
                      </a:xfrm>
                    </p:grpSpPr>
                    <p:sp>
                      <p:nvSpPr>
                        <p:cNvPr id="70180" name="Oval 9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81" name="Oval 9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82" name="Oval 9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32" name="Group 99"/>
                      <p:cNvGrpSpPr>
                        <a:grpSpLocks/>
                      </p:cNvGrpSpPr>
                      <p:nvPr/>
                    </p:nvGrpSpPr>
                    <p:grpSpPr bwMode="auto">
                      <a:xfrm>
                        <a:off x="1656" y="754"/>
                        <a:ext cx="271" cy="90"/>
                        <a:chOff x="567" y="346"/>
                        <a:chExt cx="271" cy="90"/>
                      </a:xfrm>
                    </p:grpSpPr>
                    <p:sp>
                      <p:nvSpPr>
                        <p:cNvPr id="70177" name="Oval 10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78" name="Oval 10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79" name="Oval 10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33" name="Group 103"/>
                      <p:cNvGrpSpPr>
                        <a:grpSpLocks/>
                      </p:cNvGrpSpPr>
                      <p:nvPr/>
                    </p:nvGrpSpPr>
                    <p:grpSpPr bwMode="auto">
                      <a:xfrm>
                        <a:off x="1928" y="754"/>
                        <a:ext cx="271" cy="90"/>
                        <a:chOff x="567" y="346"/>
                        <a:chExt cx="271" cy="90"/>
                      </a:xfrm>
                    </p:grpSpPr>
                    <p:sp>
                      <p:nvSpPr>
                        <p:cNvPr id="70174" name="Oval 10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75" name="Oval 10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76" name="Oval 10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34" name="Group 107"/>
                      <p:cNvGrpSpPr>
                        <a:grpSpLocks/>
                      </p:cNvGrpSpPr>
                      <p:nvPr/>
                    </p:nvGrpSpPr>
                    <p:grpSpPr bwMode="auto">
                      <a:xfrm>
                        <a:off x="2200" y="754"/>
                        <a:ext cx="271" cy="90"/>
                        <a:chOff x="567" y="346"/>
                        <a:chExt cx="271" cy="90"/>
                      </a:xfrm>
                    </p:grpSpPr>
                    <p:sp>
                      <p:nvSpPr>
                        <p:cNvPr id="70171" name="Oval 10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72" name="Oval 10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73" name="Oval 11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35" name="Group 111"/>
                      <p:cNvGrpSpPr>
                        <a:grpSpLocks/>
                      </p:cNvGrpSpPr>
                      <p:nvPr/>
                    </p:nvGrpSpPr>
                    <p:grpSpPr bwMode="auto">
                      <a:xfrm>
                        <a:off x="2472" y="754"/>
                        <a:ext cx="271" cy="90"/>
                        <a:chOff x="567" y="346"/>
                        <a:chExt cx="271" cy="90"/>
                      </a:xfrm>
                    </p:grpSpPr>
                    <p:sp>
                      <p:nvSpPr>
                        <p:cNvPr id="70168" name="Oval 11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69" name="Oval 11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70" name="Oval 11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36" name="Group 115"/>
                      <p:cNvGrpSpPr>
                        <a:grpSpLocks/>
                      </p:cNvGrpSpPr>
                      <p:nvPr/>
                    </p:nvGrpSpPr>
                    <p:grpSpPr bwMode="auto">
                      <a:xfrm>
                        <a:off x="2744" y="754"/>
                        <a:ext cx="271" cy="90"/>
                        <a:chOff x="567" y="346"/>
                        <a:chExt cx="271" cy="90"/>
                      </a:xfrm>
                    </p:grpSpPr>
                    <p:sp>
                      <p:nvSpPr>
                        <p:cNvPr id="70165" name="Oval 11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66" name="Oval 11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67" name="Oval 11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37" name="Group 119"/>
                      <p:cNvGrpSpPr>
                        <a:grpSpLocks/>
                      </p:cNvGrpSpPr>
                      <p:nvPr/>
                    </p:nvGrpSpPr>
                    <p:grpSpPr bwMode="auto">
                      <a:xfrm>
                        <a:off x="3016" y="754"/>
                        <a:ext cx="271" cy="90"/>
                        <a:chOff x="567" y="346"/>
                        <a:chExt cx="271" cy="90"/>
                      </a:xfrm>
                    </p:grpSpPr>
                    <p:sp>
                      <p:nvSpPr>
                        <p:cNvPr id="70162" name="Oval 12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63" name="Oval 12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64" name="Oval 12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38" name="Group 123"/>
                      <p:cNvGrpSpPr>
                        <a:grpSpLocks/>
                      </p:cNvGrpSpPr>
                      <p:nvPr/>
                    </p:nvGrpSpPr>
                    <p:grpSpPr bwMode="auto">
                      <a:xfrm>
                        <a:off x="3288" y="754"/>
                        <a:ext cx="271" cy="90"/>
                        <a:chOff x="567" y="346"/>
                        <a:chExt cx="271" cy="90"/>
                      </a:xfrm>
                    </p:grpSpPr>
                    <p:sp>
                      <p:nvSpPr>
                        <p:cNvPr id="70159" name="Oval 12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60" name="Oval 12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61" name="Oval 12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39" name="Group 127"/>
                      <p:cNvGrpSpPr>
                        <a:grpSpLocks/>
                      </p:cNvGrpSpPr>
                      <p:nvPr/>
                    </p:nvGrpSpPr>
                    <p:grpSpPr bwMode="auto">
                      <a:xfrm>
                        <a:off x="3560" y="754"/>
                        <a:ext cx="271" cy="90"/>
                        <a:chOff x="567" y="346"/>
                        <a:chExt cx="271" cy="90"/>
                      </a:xfrm>
                    </p:grpSpPr>
                    <p:sp>
                      <p:nvSpPr>
                        <p:cNvPr id="70156" name="Oval 12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57" name="Oval 12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58" name="Oval 13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40" name="Group 131"/>
                      <p:cNvGrpSpPr>
                        <a:grpSpLocks/>
                      </p:cNvGrpSpPr>
                      <p:nvPr/>
                    </p:nvGrpSpPr>
                    <p:grpSpPr bwMode="auto">
                      <a:xfrm>
                        <a:off x="3833" y="754"/>
                        <a:ext cx="271" cy="90"/>
                        <a:chOff x="567" y="346"/>
                        <a:chExt cx="271" cy="90"/>
                      </a:xfrm>
                    </p:grpSpPr>
                    <p:sp>
                      <p:nvSpPr>
                        <p:cNvPr id="70153" name="Oval 13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54" name="Oval 13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55" name="Oval 13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41" name="Group 135"/>
                      <p:cNvGrpSpPr>
                        <a:grpSpLocks/>
                      </p:cNvGrpSpPr>
                      <p:nvPr/>
                    </p:nvGrpSpPr>
                    <p:grpSpPr bwMode="auto">
                      <a:xfrm>
                        <a:off x="4105" y="754"/>
                        <a:ext cx="271" cy="90"/>
                        <a:chOff x="567" y="346"/>
                        <a:chExt cx="271" cy="90"/>
                      </a:xfrm>
                    </p:grpSpPr>
                    <p:sp>
                      <p:nvSpPr>
                        <p:cNvPr id="70150" name="Oval 13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51" name="Oval 13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52" name="Oval 13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42" name="Group 139"/>
                      <p:cNvGrpSpPr>
                        <a:grpSpLocks/>
                      </p:cNvGrpSpPr>
                      <p:nvPr/>
                    </p:nvGrpSpPr>
                    <p:grpSpPr bwMode="auto">
                      <a:xfrm>
                        <a:off x="4377" y="754"/>
                        <a:ext cx="271" cy="90"/>
                        <a:chOff x="567" y="346"/>
                        <a:chExt cx="271" cy="90"/>
                      </a:xfrm>
                    </p:grpSpPr>
                    <p:sp>
                      <p:nvSpPr>
                        <p:cNvPr id="70147" name="Oval 14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48" name="Oval 14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49" name="Oval 14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43" name="Group 143"/>
                      <p:cNvGrpSpPr>
                        <a:grpSpLocks/>
                      </p:cNvGrpSpPr>
                      <p:nvPr/>
                    </p:nvGrpSpPr>
                    <p:grpSpPr bwMode="auto">
                      <a:xfrm>
                        <a:off x="4649" y="754"/>
                        <a:ext cx="271" cy="90"/>
                        <a:chOff x="567" y="346"/>
                        <a:chExt cx="271" cy="90"/>
                      </a:xfrm>
                    </p:grpSpPr>
                    <p:sp>
                      <p:nvSpPr>
                        <p:cNvPr id="70144" name="Oval 14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45" name="Oval 14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46" name="Oval 14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grpSp>
                  <p:nvGrpSpPr>
                    <p:cNvPr id="70119" name="Group 147"/>
                    <p:cNvGrpSpPr>
                      <a:grpSpLocks/>
                    </p:cNvGrpSpPr>
                    <p:nvPr/>
                  </p:nvGrpSpPr>
                  <p:grpSpPr bwMode="auto">
                    <a:xfrm>
                      <a:off x="4875" y="1026"/>
                      <a:ext cx="543" cy="90"/>
                      <a:chOff x="4945" y="346"/>
                      <a:chExt cx="543" cy="90"/>
                    </a:xfrm>
                  </p:grpSpPr>
                  <p:grpSp>
                    <p:nvGrpSpPr>
                      <p:cNvPr id="70120" name="Group 148"/>
                      <p:cNvGrpSpPr>
                        <a:grpSpLocks/>
                      </p:cNvGrpSpPr>
                      <p:nvPr/>
                    </p:nvGrpSpPr>
                    <p:grpSpPr bwMode="auto">
                      <a:xfrm>
                        <a:off x="4945" y="346"/>
                        <a:ext cx="271" cy="90"/>
                        <a:chOff x="567" y="346"/>
                        <a:chExt cx="271" cy="90"/>
                      </a:xfrm>
                    </p:grpSpPr>
                    <p:sp>
                      <p:nvSpPr>
                        <p:cNvPr id="70125" name="Oval 14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26" name="Oval 15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27" name="Oval 15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70121" name="Group 152"/>
                      <p:cNvGrpSpPr>
                        <a:grpSpLocks/>
                      </p:cNvGrpSpPr>
                      <p:nvPr/>
                    </p:nvGrpSpPr>
                    <p:grpSpPr bwMode="auto">
                      <a:xfrm>
                        <a:off x="5217" y="346"/>
                        <a:ext cx="271" cy="90"/>
                        <a:chOff x="567" y="346"/>
                        <a:chExt cx="271" cy="90"/>
                      </a:xfrm>
                    </p:grpSpPr>
                    <p:sp>
                      <p:nvSpPr>
                        <p:cNvPr id="70122" name="Oval 15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23" name="Oval 15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70124" name="Oval 15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grpSp>
              <p:grpSp>
                <p:nvGrpSpPr>
                  <p:cNvPr id="69702" name="Group 156"/>
                  <p:cNvGrpSpPr>
                    <a:grpSpLocks/>
                  </p:cNvGrpSpPr>
                  <p:nvPr/>
                </p:nvGrpSpPr>
                <p:grpSpPr bwMode="auto">
                  <a:xfrm>
                    <a:off x="554" y="481"/>
                    <a:ext cx="4829" cy="545"/>
                    <a:chOff x="554" y="481"/>
                    <a:chExt cx="4829" cy="545"/>
                  </a:xfrm>
                </p:grpSpPr>
                <p:grpSp>
                  <p:nvGrpSpPr>
                    <p:cNvPr id="69703" name="Group 157"/>
                    <p:cNvGrpSpPr>
                      <a:grpSpLocks/>
                    </p:cNvGrpSpPr>
                    <p:nvPr/>
                  </p:nvGrpSpPr>
                  <p:grpSpPr bwMode="auto">
                    <a:xfrm>
                      <a:off x="554" y="481"/>
                      <a:ext cx="33" cy="227"/>
                      <a:chOff x="295" y="981"/>
                      <a:chExt cx="33" cy="227"/>
                    </a:xfrm>
                  </p:grpSpPr>
                  <p:sp>
                    <p:nvSpPr>
                      <p:cNvPr id="70116" name="Line 15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117" name="Line 15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704" name="Group 160"/>
                    <p:cNvGrpSpPr>
                      <a:grpSpLocks/>
                    </p:cNvGrpSpPr>
                    <p:nvPr/>
                  </p:nvGrpSpPr>
                  <p:grpSpPr bwMode="auto">
                    <a:xfrm>
                      <a:off x="638" y="481"/>
                      <a:ext cx="33" cy="227"/>
                      <a:chOff x="295" y="981"/>
                      <a:chExt cx="33" cy="227"/>
                    </a:xfrm>
                  </p:grpSpPr>
                  <p:sp>
                    <p:nvSpPr>
                      <p:cNvPr id="70114" name="Line 16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115" name="Line 16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705" name="Group 163"/>
                    <p:cNvGrpSpPr>
                      <a:grpSpLocks/>
                    </p:cNvGrpSpPr>
                    <p:nvPr/>
                  </p:nvGrpSpPr>
                  <p:grpSpPr bwMode="auto">
                    <a:xfrm>
                      <a:off x="724" y="481"/>
                      <a:ext cx="124" cy="227"/>
                      <a:chOff x="589" y="436"/>
                      <a:chExt cx="124" cy="227"/>
                    </a:xfrm>
                  </p:grpSpPr>
                  <p:grpSp>
                    <p:nvGrpSpPr>
                      <p:cNvPr id="70108" name="Group 164"/>
                      <p:cNvGrpSpPr>
                        <a:grpSpLocks/>
                      </p:cNvGrpSpPr>
                      <p:nvPr/>
                    </p:nvGrpSpPr>
                    <p:grpSpPr bwMode="auto">
                      <a:xfrm>
                        <a:off x="589" y="436"/>
                        <a:ext cx="33" cy="227"/>
                        <a:chOff x="295" y="981"/>
                        <a:chExt cx="33" cy="227"/>
                      </a:xfrm>
                    </p:grpSpPr>
                    <p:sp>
                      <p:nvSpPr>
                        <p:cNvPr id="70112" name="Line 16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113" name="Line 16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0109" name="Group 167"/>
                      <p:cNvGrpSpPr>
                        <a:grpSpLocks/>
                      </p:cNvGrpSpPr>
                      <p:nvPr/>
                    </p:nvGrpSpPr>
                    <p:grpSpPr bwMode="auto">
                      <a:xfrm>
                        <a:off x="680" y="436"/>
                        <a:ext cx="33" cy="227"/>
                        <a:chOff x="295" y="981"/>
                        <a:chExt cx="33" cy="227"/>
                      </a:xfrm>
                    </p:grpSpPr>
                    <p:sp>
                      <p:nvSpPr>
                        <p:cNvPr id="70110" name="Line 16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111" name="Line 16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706" name="Group 170"/>
                    <p:cNvGrpSpPr>
                      <a:grpSpLocks/>
                    </p:cNvGrpSpPr>
                    <p:nvPr/>
                  </p:nvGrpSpPr>
                  <p:grpSpPr bwMode="auto">
                    <a:xfrm>
                      <a:off x="906" y="481"/>
                      <a:ext cx="305" cy="227"/>
                      <a:chOff x="589" y="436"/>
                      <a:chExt cx="305" cy="227"/>
                    </a:xfrm>
                  </p:grpSpPr>
                  <p:grpSp>
                    <p:nvGrpSpPr>
                      <p:cNvPr id="70094" name="Group 171"/>
                      <p:cNvGrpSpPr>
                        <a:grpSpLocks/>
                      </p:cNvGrpSpPr>
                      <p:nvPr/>
                    </p:nvGrpSpPr>
                    <p:grpSpPr bwMode="auto">
                      <a:xfrm>
                        <a:off x="589" y="436"/>
                        <a:ext cx="124" cy="227"/>
                        <a:chOff x="589" y="436"/>
                        <a:chExt cx="124" cy="227"/>
                      </a:xfrm>
                    </p:grpSpPr>
                    <p:grpSp>
                      <p:nvGrpSpPr>
                        <p:cNvPr id="70102" name="Group 172"/>
                        <p:cNvGrpSpPr>
                          <a:grpSpLocks/>
                        </p:cNvGrpSpPr>
                        <p:nvPr/>
                      </p:nvGrpSpPr>
                      <p:grpSpPr bwMode="auto">
                        <a:xfrm>
                          <a:off x="589" y="436"/>
                          <a:ext cx="33" cy="227"/>
                          <a:chOff x="295" y="981"/>
                          <a:chExt cx="33" cy="227"/>
                        </a:xfrm>
                      </p:grpSpPr>
                      <p:sp>
                        <p:nvSpPr>
                          <p:cNvPr id="70106" name="Line 17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107" name="Line 17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0103" name="Group 175"/>
                        <p:cNvGrpSpPr>
                          <a:grpSpLocks/>
                        </p:cNvGrpSpPr>
                        <p:nvPr/>
                      </p:nvGrpSpPr>
                      <p:grpSpPr bwMode="auto">
                        <a:xfrm>
                          <a:off x="680" y="436"/>
                          <a:ext cx="33" cy="227"/>
                          <a:chOff x="295" y="981"/>
                          <a:chExt cx="33" cy="227"/>
                        </a:xfrm>
                      </p:grpSpPr>
                      <p:sp>
                        <p:nvSpPr>
                          <p:cNvPr id="70104" name="Line 17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105" name="Line 17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70095" name="Group 178"/>
                      <p:cNvGrpSpPr>
                        <a:grpSpLocks/>
                      </p:cNvGrpSpPr>
                      <p:nvPr/>
                    </p:nvGrpSpPr>
                    <p:grpSpPr bwMode="auto">
                      <a:xfrm>
                        <a:off x="770" y="436"/>
                        <a:ext cx="124" cy="227"/>
                        <a:chOff x="589" y="436"/>
                        <a:chExt cx="124" cy="227"/>
                      </a:xfrm>
                    </p:grpSpPr>
                    <p:grpSp>
                      <p:nvGrpSpPr>
                        <p:cNvPr id="70096" name="Group 179"/>
                        <p:cNvGrpSpPr>
                          <a:grpSpLocks/>
                        </p:cNvGrpSpPr>
                        <p:nvPr/>
                      </p:nvGrpSpPr>
                      <p:grpSpPr bwMode="auto">
                        <a:xfrm>
                          <a:off x="589" y="436"/>
                          <a:ext cx="33" cy="227"/>
                          <a:chOff x="295" y="981"/>
                          <a:chExt cx="33" cy="227"/>
                        </a:xfrm>
                      </p:grpSpPr>
                      <p:sp>
                        <p:nvSpPr>
                          <p:cNvPr id="70100" name="Line 18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101" name="Line 18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0097" name="Group 182"/>
                        <p:cNvGrpSpPr>
                          <a:grpSpLocks/>
                        </p:cNvGrpSpPr>
                        <p:nvPr/>
                      </p:nvGrpSpPr>
                      <p:grpSpPr bwMode="auto">
                        <a:xfrm>
                          <a:off x="680" y="436"/>
                          <a:ext cx="33" cy="227"/>
                          <a:chOff x="295" y="981"/>
                          <a:chExt cx="33" cy="227"/>
                        </a:xfrm>
                      </p:grpSpPr>
                      <p:sp>
                        <p:nvSpPr>
                          <p:cNvPr id="70098" name="Line 18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99" name="Line 18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69707" name="Group 185"/>
                    <p:cNvGrpSpPr>
                      <a:grpSpLocks/>
                    </p:cNvGrpSpPr>
                    <p:nvPr/>
                  </p:nvGrpSpPr>
                  <p:grpSpPr bwMode="auto">
                    <a:xfrm>
                      <a:off x="1268" y="481"/>
                      <a:ext cx="668" cy="227"/>
                      <a:chOff x="1338" y="981"/>
                      <a:chExt cx="668" cy="227"/>
                    </a:xfrm>
                  </p:grpSpPr>
                  <p:grpSp>
                    <p:nvGrpSpPr>
                      <p:cNvPr id="70064" name="Group 186"/>
                      <p:cNvGrpSpPr>
                        <a:grpSpLocks/>
                      </p:cNvGrpSpPr>
                      <p:nvPr/>
                    </p:nvGrpSpPr>
                    <p:grpSpPr bwMode="auto">
                      <a:xfrm>
                        <a:off x="1338" y="981"/>
                        <a:ext cx="305" cy="227"/>
                        <a:chOff x="589" y="436"/>
                        <a:chExt cx="305" cy="227"/>
                      </a:xfrm>
                    </p:grpSpPr>
                    <p:grpSp>
                      <p:nvGrpSpPr>
                        <p:cNvPr id="70080" name="Group 187"/>
                        <p:cNvGrpSpPr>
                          <a:grpSpLocks/>
                        </p:cNvGrpSpPr>
                        <p:nvPr/>
                      </p:nvGrpSpPr>
                      <p:grpSpPr bwMode="auto">
                        <a:xfrm>
                          <a:off x="589" y="436"/>
                          <a:ext cx="124" cy="227"/>
                          <a:chOff x="589" y="436"/>
                          <a:chExt cx="124" cy="227"/>
                        </a:xfrm>
                      </p:grpSpPr>
                      <p:grpSp>
                        <p:nvGrpSpPr>
                          <p:cNvPr id="70088" name="Group 188"/>
                          <p:cNvGrpSpPr>
                            <a:grpSpLocks/>
                          </p:cNvGrpSpPr>
                          <p:nvPr/>
                        </p:nvGrpSpPr>
                        <p:grpSpPr bwMode="auto">
                          <a:xfrm>
                            <a:off x="589" y="436"/>
                            <a:ext cx="33" cy="227"/>
                            <a:chOff x="295" y="981"/>
                            <a:chExt cx="33" cy="227"/>
                          </a:xfrm>
                        </p:grpSpPr>
                        <p:sp>
                          <p:nvSpPr>
                            <p:cNvPr id="70092" name="Line 18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93" name="Line 19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0089" name="Group 191"/>
                          <p:cNvGrpSpPr>
                            <a:grpSpLocks/>
                          </p:cNvGrpSpPr>
                          <p:nvPr/>
                        </p:nvGrpSpPr>
                        <p:grpSpPr bwMode="auto">
                          <a:xfrm>
                            <a:off x="680" y="436"/>
                            <a:ext cx="33" cy="227"/>
                            <a:chOff x="295" y="981"/>
                            <a:chExt cx="33" cy="227"/>
                          </a:xfrm>
                        </p:grpSpPr>
                        <p:sp>
                          <p:nvSpPr>
                            <p:cNvPr id="70090" name="Line 19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91" name="Line 19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70081" name="Group 194"/>
                        <p:cNvGrpSpPr>
                          <a:grpSpLocks/>
                        </p:cNvGrpSpPr>
                        <p:nvPr/>
                      </p:nvGrpSpPr>
                      <p:grpSpPr bwMode="auto">
                        <a:xfrm>
                          <a:off x="770" y="436"/>
                          <a:ext cx="124" cy="227"/>
                          <a:chOff x="589" y="436"/>
                          <a:chExt cx="124" cy="227"/>
                        </a:xfrm>
                      </p:grpSpPr>
                      <p:grpSp>
                        <p:nvGrpSpPr>
                          <p:cNvPr id="70082" name="Group 195"/>
                          <p:cNvGrpSpPr>
                            <a:grpSpLocks/>
                          </p:cNvGrpSpPr>
                          <p:nvPr/>
                        </p:nvGrpSpPr>
                        <p:grpSpPr bwMode="auto">
                          <a:xfrm>
                            <a:off x="589" y="436"/>
                            <a:ext cx="33" cy="227"/>
                            <a:chOff x="295" y="981"/>
                            <a:chExt cx="33" cy="227"/>
                          </a:xfrm>
                        </p:grpSpPr>
                        <p:sp>
                          <p:nvSpPr>
                            <p:cNvPr id="70086" name="Line 19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87" name="Line 19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0083" name="Group 198"/>
                          <p:cNvGrpSpPr>
                            <a:grpSpLocks/>
                          </p:cNvGrpSpPr>
                          <p:nvPr/>
                        </p:nvGrpSpPr>
                        <p:grpSpPr bwMode="auto">
                          <a:xfrm>
                            <a:off x="680" y="436"/>
                            <a:ext cx="33" cy="227"/>
                            <a:chOff x="295" y="981"/>
                            <a:chExt cx="33" cy="227"/>
                          </a:xfrm>
                        </p:grpSpPr>
                        <p:sp>
                          <p:nvSpPr>
                            <p:cNvPr id="70084" name="Line 19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85" name="Line 20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70065" name="Group 201"/>
                      <p:cNvGrpSpPr>
                        <a:grpSpLocks/>
                      </p:cNvGrpSpPr>
                      <p:nvPr/>
                    </p:nvGrpSpPr>
                    <p:grpSpPr bwMode="auto">
                      <a:xfrm>
                        <a:off x="1701" y="981"/>
                        <a:ext cx="305" cy="227"/>
                        <a:chOff x="589" y="436"/>
                        <a:chExt cx="305" cy="227"/>
                      </a:xfrm>
                    </p:grpSpPr>
                    <p:grpSp>
                      <p:nvGrpSpPr>
                        <p:cNvPr id="70066" name="Group 202"/>
                        <p:cNvGrpSpPr>
                          <a:grpSpLocks/>
                        </p:cNvGrpSpPr>
                        <p:nvPr/>
                      </p:nvGrpSpPr>
                      <p:grpSpPr bwMode="auto">
                        <a:xfrm>
                          <a:off x="589" y="436"/>
                          <a:ext cx="124" cy="227"/>
                          <a:chOff x="589" y="436"/>
                          <a:chExt cx="124" cy="227"/>
                        </a:xfrm>
                      </p:grpSpPr>
                      <p:grpSp>
                        <p:nvGrpSpPr>
                          <p:cNvPr id="70074" name="Group 203"/>
                          <p:cNvGrpSpPr>
                            <a:grpSpLocks/>
                          </p:cNvGrpSpPr>
                          <p:nvPr/>
                        </p:nvGrpSpPr>
                        <p:grpSpPr bwMode="auto">
                          <a:xfrm>
                            <a:off x="589" y="436"/>
                            <a:ext cx="33" cy="227"/>
                            <a:chOff x="295" y="981"/>
                            <a:chExt cx="33" cy="227"/>
                          </a:xfrm>
                        </p:grpSpPr>
                        <p:sp>
                          <p:nvSpPr>
                            <p:cNvPr id="70078" name="Line 20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79" name="Line 20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0075" name="Group 206"/>
                          <p:cNvGrpSpPr>
                            <a:grpSpLocks/>
                          </p:cNvGrpSpPr>
                          <p:nvPr/>
                        </p:nvGrpSpPr>
                        <p:grpSpPr bwMode="auto">
                          <a:xfrm>
                            <a:off x="680" y="436"/>
                            <a:ext cx="33" cy="227"/>
                            <a:chOff x="295" y="981"/>
                            <a:chExt cx="33" cy="227"/>
                          </a:xfrm>
                        </p:grpSpPr>
                        <p:sp>
                          <p:nvSpPr>
                            <p:cNvPr id="70076" name="Line 20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77" name="Line 20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70067" name="Group 209"/>
                        <p:cNvGrpSpPr>
                          <a:grpSpLocks/>
                        </p:cNvGrpSpPr>
                        <p:nvPr/>
                      </p:nvGrpSpPr>
                      <p:grpSpPr bwMode="auto">
                        <a:xfrm>
                          <a:off x="770" y="436"/>
                          <a:ext cx="124" cy="227"/>
                          <a:chOff x="589" y="436"/>
                          <a:chExt cx="124" cy="227"/>
                        </a:xfrm>
                      </p:grpSpPr>
                      <p:grpSp>
                        <p:nvGrpSpPr>
                          <p:cNvPr id="70068" name="Group 210"/>
                          <p:cNvGrpSpPr>
                            <a:grpSpLocks/>
                          </p:cNvGrpSpPr>
                          <p:nvPr/>
                        </p:nvGrpSpPr>
                        <p:grpSpPr bwMode="auto">
                          <a:xfrm>
                            <a:off x="589" y="436"/>
                            <a:ext cx="33" cy="227"/>
                            <a:chOff x="295" y="981"/>
                            <a:chExt cx="33" cy="227"/>
                          </a:xfrm>
                        </p:grpSpPr>
                        <p:sp>
                          <p:nvSpPr>
                            <p:cNvPr id="70072" name="Line 21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73" name="Line 21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0069" name="Group 213"/>
                          <p:cNvGrpSpPr>
                            <a:grpSpLocks/>
                          </p:cNvGrpSpPr>
                          <p:nvPr/>
                        </p:nvGrpSpPr>
                        <p:grpSpPr bwMode="auto">
                          <a:xfrm>
                            <a:off x="680" y="436"/>
                            <a:ext cx="33" cy="227"/>
                            <a:chOff x="295" y="981"/>
                            <a:chExt cx="33" cy="227"/>
                          </a:xfrm>
                        </p:grpSpPr>
                        <p:sp>
                          <p:nvSpPr>
                            <p:cNvPr id="70070" name="Line 21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71" name="Line 21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nvGrpSpPr>
                    <p:cNvPr id="69708" name="Group 216"/>
                    <p:cNvGrpSpPr>
                      <a:grpSpLocks/>
                    </p:cNvGrpSpPr>
                    <p:nvPr/>
                  </p:nvGrpSpPr>
                  <p:grpSpPr bwMode="auto">
                    <a:xfrm>
                      <a:off x="1903" y="481"/>
                      <a:ext cx="1393" cy="227"/>
                      <a:chOff x="589" y="436"/>
                      <a:chExt cx="1393" cy="227"/>
                    </a:xfrm>
                  </p:grpSpPr>
                  <p:grpSp>
                    <p:nvGrpSpPr>
                      <p:cNvPr id="70003" name="Group 217"/>
                      <p:cNvGrpSpPr>
                        <a:grpSpLocks/>
                      </p:cNvGrpSpPr>
                      <p:nvPr/>
                    </p:nvGrpSpPr>
                    <p:grpSpPr bwMode="auto">
                      <a:xfrm>
                        <a:off x="589" y="436"/>
                        <a:ext cx="305" cy="227"/>
                        <a:chOff x="589" y="436"/>
                        <a:chExt cx="305" cy="227"/>
                      </a:xfrm>
                    </p:grpSpPr>
                    <p:grpSp>
                      <p:nvGrpSpPr>
                        <p:cNvPr id="70050" name="Group 218"/>
                        <p:cNvGrpSpPr>
                          <a:grpSpLocks/>
                        </p:cNvGrpSpPr>
                        <p:nvPr/>
                      </p:nvGrpSpPr>
                      <p:grpSpPr bwMode="auto">
                        <a:xfrm>
                          <a:off x="589" y="436"/>
                          <a:ext cx="124" cy="227"/>
                          <a:chOff x="589" y="436"/>
                          <a:chExt cx="124" cy="227"/>
                        </a:xfrm>
                      </p:grpSpPr>
                      <p:grpSp>
                        <p:nvGrpSpPr>
                          <p:cNvPr id="70058" name="Group 219"/>
                          <p:cNvGrpSpPr>
                            <a:grpSpLocks/>
                          </p:cNvGrpSpPr>
                          <p:nvPr/>
                        </p:nvGrpSpPr>
                        <p:grpSpPr bwMode="auto">
                          <a:xfrm>
                            <a:off x="589" y="436"/>
                            <a:ext cx="33" cy="227"/>
                            <a:chOff x="295" y="981"/>
                            <a:chExt cx="33" cy="227"/>
                          </a:xfrm>
                        </p:grpSpPr>
                        <p:sp>
                          <p:nvSpPr>
                            <p:cNvPr id="70062" name="Line 22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63" name="Line 22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0059" name="Group 222"/>
                          <p:cNvGrpSpPr>
                            <a:grpSpLocks/>
                          </p:cNvGrpSpPr>
                          <p:nvPr/>
                        </p:nvGrpSpPr>
                        <p:grpSpPr bwMode="auto">
                          <a:xfrm>
                            <a:off x="680" y="436"/>
                            <a:ext cx="33" cy="227"/>
                            <a:chOff x="295" y="981"/>
                            <a:chExt cx="33" cy="227"/>
                          </a:xfrm>
                        </p:grpSpPr>
                        <p:sp>
                          <p:nvSpPr>
                            <p:cNvPr id="70060" name="Line 22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61" name="Line 22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70051" name="Group 225"/>
                        <p:cNvGrpSpPr>
                          <a:grpSpLocks/>
                        </p:cNvGrpSpPr>
                        <p:nvPr/>
                      </p:nvGrpSpPr>
                      <p:grpSpPr bwMode="auto">
                        <a:xfrm>
                          <a:off x="770" y="436"/>
                          <a:ext cx="124" cy="227"/>
                          <a:chOff x="589" y="436"/>
                          <a:chExt cx="124" cy="227"/>
                        </a:xfrm>
                      </p:grpSpPr>
                      <p:grpSp>
                        <p:nvGrpSpPr>
                          <p:cNvPr id="70052" name="Group 226"/>
                          <p:cNvGrpSpPr>
                            <a:grpSpLocks/>
                          </p:cNvGrpSpPr>
                          <p:nvPr/>
                        </p:nvGrpSpPr>
                        <p:grpSpPr bwMode="auto">
                          <a:xfrm>
                            <a:off x="589" y="436"/>
                            <a:ext cx="33" cy="227"/>
                            <a:chOff x="295" y="981"/>
                            <a:chExt cx="33" cy="227"/>
                          </a:xfrm>
                        </p:grpSpPr>
                        <p:sp>
                          <p:nvSpPr>
                            <p:cNvPr id="70056" name="Line 22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57" name="Line 22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0053" name="Group 229"/>
                          <p:cNvGrpSpPr>
                            <a:grpSpLocks/>
                          </p:cNvGrpSpPr>
                          <p:nvPr/>
                        </p:nvGrpSpPr>
                        <p:grpSpPr bwMode="auto">
                          <a:xfrm>
                            <a:off x="680" y="436"/>
                            <a:ext cx="33" cy="227"/>
                            <a:chOff x="295" y="981"/>
                            <a:chExt cx="33" cy="227"/>
                          </a:xfrm>
                        </p:grpSpPr>
                        <p:sp>
                          <p:nvSpPr>
                            <p:cNvPr id="70054" name="Line 23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55" name="Line 23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70004" name="Group 232"/>
                      <p:cNvGrpSpPr>
                        <a:grpSpLocks/>
                      </p:cNvGrpSpPr>
                      <p:nvPr/>
                    </p:nvGrpSpPr>
                    <p:grpSpPr bwMode="auto">
                      <a:xfrm>
                        <a:off x="952" y="436"/>
                        <a:ext cx="305" cy="227"/>
                        <a:chOff x="589" y="436"/>
                        <a:chExt cx="305" cy="227"/>
                      </a:xfrm>
                    </p:grpSpPr>
                    <p:grpSp>
                      <p:nvGrpSpPr>
                        <p:cNvPr id="70036" name="Group 233"/>
                        <p:cNvGrpSpPr>
                          <a:grpSpLocks/>
                        </p:cNvGrpSpPr>
                        <p:nvPr/>
                      </p:nvGrpSpPr>
                      <p:grpSpPr bwMode="auto">
                        <a:xfrm>
                          <a:off x="589" y="436"/>
                          <a:ext cx="124" cy="227"/>
                          <a:chOff x="589" y="436"/>
                          <a:chExt cx="124" cy="227"/>
                        </a:xfrm>
                      </p:grpSpPr>
                      <p:grpSp>
                        <p:nvGrpSpPr>
                          <p:cNvPr id="70044" name="Group 234"/>
                          <p:cNvGrpSpPr>
                            <a:grpSpLocks/>
                          </p:cNvGrpSpPr>
                          <p:nvPr/>
                        </p:nvGrpSpPr>
                        <p:grpSpPr bwMode="auto">
                          <a:xfrm>
                            <a:off x="589" y="436"/>
                            <a:ext cx="33" cy="227"/>
                            <a:chOff x="295" y="981"/>
                            <a:chExt cx="33" cy="227"/>
                          </a:xfrm>
                        </p:grpSpPr>
                        <p:sp>
                          <p:nvSpPr>
                            <p:cNvPr id="70048" name="Line 23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49" name="Line 23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0045" name="Group 237"/>
                          <p:cNvGrpSpPr>
                            <a:grpSpLocks/>
                          </p:cNvGrpSpPr>
                          <p:nvPr/>
                        </p:nvGrpSpPr>
                        <p:grpSpPr bwMode="auto">
                          <a:xfrm>
                            <a:off x="680" y="436"/>
                            <a:ext cx="33" cy="227"/>
                            <a:chOff x="295" y="981"/>
                            <a:chExt cx="33" cy="227"/>
                          </a:xfrm>
                        </p:grpSpPr>
                        <p:sp>
                          <p:nvSpPr>
                            <p:cNvPr id="70046" name="Line 23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47" name="Line 23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70037" name="Group 240"/>
                        <p:cNvGrpSpPr>
                          <a:grpSpLocks/>
                        </p:cNvGrpSpPr>
                        <p:nvPr/>
                      </p:nvGrpSpPr>
                      <p:grpSpPr bwMode="auto">
                        <a:xfrm>
                          <a:off x="770" y="436"/>
                          <a:ext cx="124" cy="227"/>
                          <a:chOff x="589" y="436"/>
                          <a:chExt cx="124" cy="227"/>
                        </a:xfrm>
                      </p:grpSpPr>
                      <p:grpSp>
                        <p:nvGrpSpPr>
                          <p:cNvPr id="70038" name="Group 241"/>
                          <p:cNvGrpSpPr>
                            <a:grpSpLocks/>
                          </p:cNvGrpSpPr>
                          <p:nvPr/>
                        </p:nvGrpSpPr>
                        <p:grpSpPr bwMode="auto">
                          <a:xfrm>
                            <a:off x="589" y="436"/>
                            <a:ext cx="33" cy="227"/>
                            <a:chOff x="295" y="981"/>
                            <a:chExt cx="33" cy="227"/>
                          </a:xfrm>
                        </p:grpSpPr>
                        <p:sp>
                          <p:nvSpPr>
                            <p:cNvPr id="70042" name="Line 24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43" name="Line 24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0039" name="Group 244"/>
                          <p:cNvGrpSpPr>
                            <a:grpSpLocks/>
                          </p:cNvGrpSpPr>
                          <p:nvPr/>
                        </p:nvGrpSpPr>
                        <p:grpSpPr bwMode="auto">
                          <a:xfrm>
                            <a:off x="680" y="436"/>
                            <a:ext cx="33" cy="227"/>
                            <a:chOff x="295" y="981"/>
                            <a:chExt cx="33" cy="227"/>
                          </a:xfrm>
                        </p:grpSpPr>
                        <p:sp>
                          <p:nvSpPr>
                            <p:cNvPr id="70040" name="Line 24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41" name="Line 24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70005" name="Group 247"/>
                      <p:cNvGrpSpPr>
                        <a:grpSpLocks/>
                      </p:cNvGrpSpPr>
                      <p:nvPr/>
                    </p:nvGrpSpPr>
                    <p:grpSpPr bwMode="auto">
                      <a:xfrm>
                        <a:off x="1314" y="436"/>
                        <a:ext cx="668" cy="227"/>
                        <a:chOff x="1338" y="981"/>
                        <a:chExt cx="668" cy="227"/>
                      </a:xfrm>
                    </p:grpSpPr>
                    <p:grpSp>
                      <p:nvGrpSpPr>
                        <p:cNvPr id="70006" name="Group 248"/>
                        <p:cNvGrpSpPr>
                          <a:grpSpLocks/>
                        </p:cNvGrpSpPr>
                        <p:nvPr/>
                      </p:nvGrpSpPr>
                      <p:grpSpPr bwMode="auto">
                        <a:xfrm>
                          <a:off x="1338" y="981"/>
                          <a:ext cx="305" cy="227"/>
                          <a:chOff x="589" y="436"/>
                          <a:chExt cx="305" cy="227"/>
                        </a:xfrm>
                      </p:grpSpPr>
                      <p:grpSp>
                        <p:nvGrpSpPr>
                          <p:cNvPr id="70022" name="Group 249"/>
                          <p:cNvGrpSpPr>
                            <a:grpSpLocks/>
                          </p:cNvGrpSpPr>
                          <p:nvPr/>
                        </p:nvGrpSpPr>
                        <p:grpSpPr bwMode="auto">
                          <a:xfrm>
                            <a:off x="589" y="436"/>
                            <a:ext cx="124" cy="227"/>
                            <a:chOff x="589" y="436"/>
                            <a:chExt cx="124" cy="227"/>
                          </a:xfrm>
                        </p:grpSpPr>
                        <p:grpSp>
                          <p:nvGrpSpPr>
                            <p:cNvPr id="70030" name="Group 250"/>
                            <p:cNvGrpSpPr>
                              <a:grpSpLocks/>
                            </p:cNvGrpSpPr>
                            <p:nvPr/>
                          </p:nvGrpSpPr>
                          <p:grpSpPr bwMode="auto">
                            <a:xfrm>
                              <a:off x="589" y="436"/>
                              <a:ext cx="33" cy="227"/>
                              <a:chOff x="295" y="981"/>
                              <a:chExt cx="33" cy="227"/>
                            </a:xfrm>
                          </p:grpSpPr>
                          <p:sp>
                            <p:nvSpPr>
                              <p:cNvPr id="70034" name="Line 25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35" name="Line 25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0031" name="Group 253"/>
                            <p:cNvGrpSpPr>
                              <a:grpSpLocks/>
                            </p:cNvGrpSpPr>
                            <p:nvPr/>
                          </p:nvGrpSpPr>
                          <p:grpSpPr bwMode="auto">
                            <a:xfrm>
                              <a:off x="680" y="436"/>
                              <a:ext cx="33" cy="227"/>
                              <a:chOff x="295" y="981"/>
                              <a:chExt cx="33" cy="227"/>
                            </a:xfrm>
                          </p:grpSpPr>
                          <p:sp>
                            <p:nvSpPr>
                              <p:cNvPr id="70032" name="Line 25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33" name="Line 25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70023" name="Group 256"/>
                          <p:cNvGrpSpPr>
                            <a:grpSpLocks/>
                          </p:cNvGrpSpPr>
                          <p:nvPr/>
                        </p:nvGrpSpPr>
                        <p:grpSpPr bwMode="auto">
                          <a:xfrm>
                            <a:off x="770" y="436"/>
                            <a:ext cx="124" cy="227"/>
                            <a:chOff x="589" y="436"/>
                            <a:chExt cx="124" cy="227"/>
                          </a:xfrm>
                        </p:grpSpPr>
                        <p:grpSp>
                          <p:nvGrpSpPr>
                            <p:cNvPr id="70024" name="Group 257"/>
                            <p:cNvGrpSpPr>
                              <a:grpSpLocks/>
                            </p:cNvGrpSpPr>
                            <p:nvPr/>
                          </p:nvGrpSpPr>
                          <p:grpSpPr bwMode="auto">
                            <a:xfrm>
                              <a:off x="589" y="436"/>
                              <a:ext cx="33" cy="227"/>
                              <a:chOff x="295" y="981"/>
                              <a:chExt cx="33" cy="227"/>
                            </a:xfrm>
                          </p:grpSpPr>
                          <p:sp>
                            <p:nvSpPr>
                              <p:cNvPr id="70028" name="Line 25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29" name="Line 25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0025" name="Group 260"/>
                            <p:cNvGrpSpPr>
                              <a:grpSpLocks/>
                            </p:cNvGrpSpPr>
                            <p:nvPr/>
                          </p:nvGrpSpPr>
                          <p:grpSpPr bwMode="auto">
                            <a:xfrm>
                              <a:off x="680" y="436"/>
                              <a:ext cx="33" cy="227"/>
                              <a:chOff x="295" y="981"/>
                              <a:chExt cx="33" cy="227"/>
                            </a:xfrm>
                          </p:grpSpPr>
                          <p:sp>
                            <p:nvSpPr>
                              <p:cNvPr id="70026" name="Line 26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27" name="Line 26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70007" name="Group 263"/>
                        <p:cNvGrpSpPr>
                          <a:grpSpLocks/>
                        </p:cNvGrpSpPr>
                        <p:nvPr/>
                      </p:nvGrpSpPr>
                      <p:grpSpPr bwMode="auto">
                        <a:xfrm>
                          <a:off x="1701" y="981"/>
                          <a:ext cx="305" cy="227"/>
                          <a:chOff x="589" y="436"/>
                          <a:chExt cx="305" cy="227"/>
                        </a:xfrm>
                      </p:grpSpPr>
                      <p:grpSp>
                        <p:nvGrpSpPr>
                          <p:cNvPr id="70008" name="Group 264"/>
                          <p:cNvGrpSpPr>
                            <a:grpSpLocks/>
                          </p:cNvGrpSpPr>
                          <p:nvPr/>
                        </p:nvGrpSpPr>
                        <p:grpSpPr bwMode="auto">
                          <a:xfrm>
                            <a:off x="589" y="436"/>
                            <a:ext cx="124" cy="227"/>
                            <a:chOff x="589" y="436"/>
                            <a:chExt cx="124" cy="227"/>
                          </a:xfrm>
                        </p:grpSpPr>
                        <p:grpSp>
                          <p:nvGrpSpPr>
                            <p:cNvPr id="70016" name="Group 265"/>
                            <p:cNvGrpSpPr>
                              <a:grpSpLocks/>
                            </p:cNvGrpSpPr>
                            <p:nvPr/>
                          </p:nvGrpSpPr>
                          <p:grpSpPr bwMode="auto">
                            <a:xfrm>
                              <a:off x="589" y="436"/>
                              <a:ext cx="33" cy="227"/>
                              <a:chOff x="295" y="981"/>
                              <a:chExt cx="33" cy="227"/>
                            </a:xfrm>
                          </p:grpSpPr>
                          <p:sp>
                            <p:nvSpPr>
                              <p:cNvPr id="70020" name="Line 26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21" name="Line 26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0017" name="Group 268"/>
                            <p:cNvGrpSpPr>
                              <a:grpSpLocks/>
                            </p:cNvGrpSpPr>
                            <p:nvPr/>
                          </p:nvGrpSpPr>
                          <p:grpSpPr bwMode="auto">
                            <a:xfrm>
                              <a:off x="680" y="436"/>
                              <a:ext cx="33" cy="227"/>
                              <a:chOff x="295" y="981"/>
                              <a:chExt cx="33" cy="227"/>
                            </a:xfrm>
                          </p:grpSpPr>
                          <p:sp>
                            <p:nvSpPr>
                              <p:cNvPr id="70018" name="Line 26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19" name="Line 27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70009" name="Group 271"/>
                          <p:cNvGrpSpPr>
                            <a:grpSpLocks/>
                          </p:cNvGrpSpPr>
                          <p:nvPr/>
                        </p:nvGrpSpPr>
                        <p:grpSpPr bwMode="auto">
                          <a:xfrm>
                            <a:off x="770" y="436"/>
                            <a:ext cx="124" cy="227"/>
                            <a:chOff x="589" y="436"/>
                            <a:chExt cx="124" cy="227"/>
                          </a:xfrm>
                        </p:grpSpPr>
                        <p:grpSp>
                          <p:nvGrpSpPr>
                            <p:cNvPr id="70010" name="Group 272"/>
                            <p:cNvGrpSpPr>
                              <a:grpSpLocks/>
                            </p:cNvGrpSpPr>
                            <p:nvPr/>
                          </p:nvGrpSpPr>
                          <p:grpSpPr bwMode="auto">
                            <a:xfrm>
                              <a:off x="589" y="436"/>
                              <a:ext cx="33" cy="227"/>
                              <a:chOff x="295" y="981"/>
                              <a:chExt cx="33" cy="227"/>
                            </a:xfrm>
                          </p:grpSpPr>
                          <p:sp>
                            <p:nvSpPr>
                              <p:cNvPr id="70014" name="Line 27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15" name="Line 27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0011" name="Group 275"/>
                            <p:cNvGrpSpPr>
                              <a:grpSpLocks/>
                            </p:cNvGrpSpPr>
                            <p:nvPr/>
                          </p:nvGrpSpPr>
                          <p:grpSpPr bwMode="auto">
                            <a:xfrm>
                              <a:off x="680" y="436"/>
                              <a:ext cx="33" cy="227"/>
                              <a:chOff x="295" y="981"/>
                              <a:chExt cx="33" cy="227"/>
                            </a:xfrm>
                          </p:grpSpPr>
                          <p:sp>
                            <p:nvSpPr>
                              <p:cNvPr id="70012" name="Line 27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13" name="Line 27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69709" name="Group 278"/>
                    <p:cNvGrpSpPr>
                      <a:grpSpLocks/>
                    </p:cNvGrpSpPr>
                    <p:nvPr/>
                  </p:nvGrpSpPr>
                  <p:grpSpPr bwMode="auto">
                    <a:xfrm>
                      <a:off x="3354" y="481"/>
                      <a:ext cx="1393" cy="227"/>
                      <a:chOff x="589" y="436"/>
                      <a:chExt cx="1393" cy="227"/>
                    </a:xfrm>
                  </p:grpSpPr>
                  <p:grpSp>
                    <p:nvGrpSpPr>
                      <p:cNvPr id="69942" name="Group 279"/>
                      <p:cNvGrpSpPr>
                        <a:grpSpLocks/>
                      </p:cNvGrpSpPr>
                      <p:nvPr/>
                    </p:nvGrpSpPr>
                    <p:grpSpPr bwMode="auto">
                      <a:xfrm>
                        <a:off x="589" y="436"/>
                        <a:ext cx="305" cy="227"/>
                        <a:chOff x="589" y="436"/>
                        <a:chExt cx="305" cy="227"/>
                      </a:xfrm>
                    </p:grpSpPr>
                    <p:grpSp>
                      <p:nvGrpSpPr>
                        <p:cNvPr id="69989" name="Group 280"/>
                        <p:cNvGrpSpPr>
                          <a:grpSpLocks/>
                        </p:cNvGrpSpPr>
                        <p:nvPr/>
                      </p:nvGrpSpPr>
                      <p:grpSpPr bwMode="auto">
                        <a:xfrm>
                          <a:off x="589" y="436"/>
                          <a:ext cx="124" cy="227"/>
                          <a:chOff x="589" y="436"/>
                          <a:chExt cx="124" cy="227"/>
                        </a:xfrm>
                      </p:grpSpPr>
                      <p:grpSp>
                        <p:nvGrpSpPr>
                          <p:cNvPr id="69997" name="Group 281"/>
                          <p:cNvGrpSpPr>
                            <a:grpSpLocks/>
                          </p:cNvGrpSpPr>
                          <p:nvPr/>
                        </p:nvGrpSpPr>
                        <p:grpSpPr bwMode="auto">
                          <a:xfrm>
                            <a:off x="589" y="436"/>
                            <a:ext cx="33" cy="227"/>
                            <a:chOff x="295" y="981"/>
                            <a:chExt cx="33" cy="227"/>
                          </a:xfrm>
                        </p:grpSpPr>
                        <p:sp>
                          <p:nvSpPr>
                            <p:cNvPr id="70001" name="Line 28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02" name="Line 28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998" name="Group 284"/>
                          <p:cNvGrpSpPr>
                            <a:grpSpLocks/>
                          </p:cNvGrpSpPr>
                          <p:nvPr/>
                        </p:nvGrpSpPr>
                        <p:grpSpPr bwMode="auto">
                          <a:xfrm>
                            <a:off x="680" y="436"/>
                            <a:ext cx="33" cy="227"/>
                            <a:chOff x="295" y="981"/>
                            <a:chExt cx="33" cy="227"/>
                          </a:xfrm>
                        </p:grpSpPr>
                        <p:sp>
                          <p:nvSpPr>
                            <p:cNvPr id="69999" name="Line 28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0000" name="Line 28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990" name="Group 287"/>
                        <p:cNvGrpSpPr>
                          <a:grpSpLocks/>
                        </p:cNvGrpSpPr>
                        <p:nvPr/>
                      </p:nvGrpSpPr>
                      <p:grpSpPr bwMode="auto">
                        <a:xfrm>
                          <a:off x="770" y="436"/>
                          <a:ext cx="124" cy="227"/>
                          <a:chOff x="589" y="436"/>
                          <a:chExt cx="124" cy="227"/>
                        </a:xfrm>
                      </p:grpSpPr>
                      <p:grpSp>
                        <p:nvGrpSpPr>
                          <p:cNvPr id="69991" name="Group 288"/>
                          <p:cNvGrpSpPr>
                            <a:grpSpLocks/>
                          </p:cNvGrpSpPr>
                          <p:nvPr/>
                        </p:nvGrpSpPr>
                        <p:grpSpPr bwMode="auto">
                          <a:xfrm>
                            <a:off x="589" y="436"/>
                            <a:ext cx="33" cy="227"/>
                            <a:chOff x="295" y="981"/>
                            <a:chExt cx="33" cy="227"/>
                          </a:xfrm>
                        </p:grpSpPr>
                        <p:sp>
                          <p:nvSpPr>
                            <p:cNvPr id="69995" name="Line 28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96" name="Line 29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992" name="Group 291"/>
                          <p:cNvGrpSpPr>
                            <a:grpSpLocks/>
                          </p:cNvGrpSpPr>
                          <p:nvPr/>
                        </p:nvGrpSpPr>
                        <p:grpSpPr bwMode="auto">
                          <a:xfrm>
                            <a:off x="680" y="436"/>
                            <a:ext cx="33" cy="227"/>
                            <a:chOff x="295" y="981"/>
                            <a:chExt cx="33" cy="227"/>
                          </a:xfrm>
                        </p:grpSpPr>
                        <p:sp>
                          <p:nvSpPr>
                            <p:cNvPr id="69993" name="Line 29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94" name="Line 29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69943" name="Group 294"/>
                      <p:cNvGrpSpPr>
                        <a:grpSpLocks/>
                      </p:cNvGrpSpPr>
                      <p:nvPr/>
                    </p:nvGrpSpPr>
                    <p:grpSpPr bwMode="auto">
                      <a:xfrm>
                        <a:off x="952" y="436"/>
                        <a:ext cx="305" cy="227"/>
                        <a:chOff x="589" y="436"/>
                        <a:chExt cx="305" cy="227"/>
                      </a:xfrm>
                    </p:grpSpPr>
                    <p:grpSp>
                      <p:nvGrpSpPr>
                        <p:cNvPr id="69975" name="Group 295"/>
                        <p:cNvGrpSpPr>
                          <a:grpSpLocks/>
                        </p:cNvGrpSpPr>
                        <p:nvPr/>
                      </p:nvGrpSpPr>
                      <p:grpSpPr bwMode="auto">
                        <a:xfrm>
                          <a:off x="589" y="436"/>
                          <a:ext cx="124" cy="227"/>
                          <a:chOff x="589" y="436"/>
                          <a:chExt cx="124" cy="227"/>
                        </a:xfrm>
                      </p:grpSpPr>
                      <p:grpSp>
                        <p:nvGrpSpPr>
                          <p:cNvPr id="69983" name="Group 296"/>
                          <p:cNvGrpSpPr>
                            <a:grpSpLocks/>
                          </p:cNvGrpSpPr>
                          <p:nvPr/>
                        </p:nvGrpSpPr>
                        <p:grpSpPr bwMode="auto">
                          <a:xfrm>
                            <a:off x="589" y="436"/>
                            <a:ext cx="33" cy="227"/>
                            <a:chOff x="295" y="981"/>
                            <a:chExt cx="33" cy="227"/>
                          </a:xfrm>
                        </p:grpSpPr>
                        <p:sp>
                          <p:nvSpPr>
                            <p:cNvPr id="69987" name="Line 29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88" name="Line 29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984" name="Group 299"/>
                          <p:cNvGrpSpPr>
                            <a:grpSpLocks/>
                          </p:cNvGrpSpPr>
                          <p:nvPr/>
                        </p:nvGrpSpPr>
                        <p:grpSpPr bwMode="auto">
                          <a:xfrm>
                            <a:off x="680" y="436"/>
                            <a:ext cx="33" cy="227"/>
                            <a:chOff x="295" y="981"/>
                            <a:chExt cx="33" cy="227"/>
                          </a:xfrm>
                        </p:grpSpPr>
                        <p:sp>
                          <p:nvSpPr>
                            <p:cNvPr id="69985" name="Line 30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86" name="Line 30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976" name="Group 302"/>
                        <p:cNvGrpSpPr>
                          <a:grpSpLocks/>
                        </p:cNvGrpSpPr>
                        <p:nvPr/>
                      </p:nvGrpSpPr>
                      <p:grpSpPr bwMode="auto">
                        <a:xfrm>
                          <a:off x="770" y="436"/>
                          <a:ext cx="124" cy="227"/>
                          <a:chOff x="589" y="436"/>
                          <a:chExt cx="124" cy="227"/>
                        </a:xfrm>
                      </p:grpSpPr>
                      <p:grpSp>
                        <p:nvGrpSpPr>
                          <p:cNvPr id="69977" name="Group 303"/>
                          <p:cNvGrpSpPr>
                            <a:grpSpLocks/>
                          </p:cNvGrpSpPr>
                          <p:nvPr/>
                        </p:nvGrpSpPr>
                        <p:grpSpPr bwMode="auto">
                          <a:xfrm>
                            <a:off x="589" y="436"/>
                            <a:ext cx="33" cy="227"/>
                            <a:chOff x="295" y="981"/>
                            <a:chExt cx="33" cy="227"/>
                          </a:xfrm>
                        </p:grpSpPr>
                        <p:sp>
                          <p:nvSpPr>
                            <p:cNvPr id="69981" name="Line 30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82" name="Line 30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978" name="Group 306"/>
                          <p:cNvGrpSpPr>
                            <a:grpSpLocks/>
                          </p:cNvGrpSpPr>
                          <p:nvPr/>
                        </p:nvGrpSpPr>
                        <p:grpSpPr bwMode="auto">
                          <a:xfrm>
                            <a:off x="680" y="436"/>
                            <a:ext cx="33" cy="227"/>
                            <a:chOff x="295" y="981"/>
                            <a:chExt cx="33" cy="227"/>
                          </a:xfrm>
                        </p:grpSpPr>
                        <p:sp>
                          <p:nvSpPr>
                            <p:cNvPr id="69979" name="Line 30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80" name="Line 30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69944" name="Group 309"/>
                      <p:cNvGrpSpPr>
                        <a:grpSpLocks/>
                      </p:cNvGrpSpPr>
                      <p:nvPr/>
                    </p:nvGrpSpPr>
                    <p:grpSpPr bwMode="auto">
                      <a:xfrm>
                        <a:off x="1314" y="436"/>
                        <a:ext cx="668" cy="227"/>
                        <a:chOff x="1338" y="981"/>
                        <a:chExt cx="668" cy="227"/>
                      </a:xfrm>
                    </p:grpSpPr>
                    <p:grpSp>
                      <p:nvGrpSpPr>
                        <p:cNvPr id="69945" name="Group 310"/>
                        <p:cNvGrpSpPr>
                          <a:grpSpLocks/>
                        </p:cNvGrpSpPr>
                        <p:nvPr/>
                      </p:nvGrpSpPr>
                      <p:grpSpPr bwMode="auto">
                        <a:xfrm>
                          <a:off x="1338" y="981"/>
                          <a:ext cx="305" cy="227"/>
                          <a:chOff x="589" y="436"/>
                          <a:chExt cx="305" cy="227"/>
                        </a:xfrm>
                      </p:grpSpPr>
                      <p:grpSp>
                        <p:nvGrpSpPr>
                          <p:cNvPr id="69961" name="Group 311"/>
                          <p:cNvGrpSpPr>
                            <a:grpSpLocks/>
                          </p:cNvGrpSpPr>
                          <p:nvPr/>
                        </p:nvGrpSpPr>
                        <p:grpSpPr bwMode="auto">
                          <a:xfrm>
                            <a:off x="589" y="436"/>
                            <a:ext cx="124" cy="227"/>
                            <a:chOff x="589" y="436"/>
                            <a:chExt cx="124" cy="227"/>
                          </a:xfrm>
                        </p:grpSpPr>
                        <p:grpSp>
                          <p:nvGrpSpPr>
                            <p:cNvPr id="69969" name="Group 312"/>
                            <p:cNvGrpSpPr>
                              <a:grpSpLocks/>
                            </p:cNvGrpSpPr>
                            <p:nvPr/>
                          </p:nvGrpSpPr>
                          <p:grpSpPr bwMode="auto">
                            <a:xfrm>
                              <a:off x="589" y="436"/>
                              <a:ext cx="33" cy="227"/>
                              <a:chOff x="295" y="981"/>
                              <a:chExt cx="33" cy="227"/>
                            </a:xfrm>
                          </p:grpSpPr>
                          <p:sp>
                            <p:nvSpPr>
                              <p:cNvPr id="69973" name="Line 31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74" name="Line 31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970" name="Group 315"/>
                            <p:cNvGrpSpPr>
                              <a:grpSpLocks/>
                            </p:cNvGrpSpPr>
                            <p:nvPr/>
                          </p:nvGrpSpPr>
                          <p:grpSpPr bwMode="auto">
                            <a:xfrm>
                              <a:off x="680" y="436"/>
                              <a:ext cx="33" cy="227"/>
                              <a:chOff x="295" y="981"/>
                              <a:chExt cx="33" cy="227"/>
                            </a:xfrm>
                          </p:grpSpPr>
                          <p:sp>
                            <p:nvSpPr>
                              <p:cNvPr id="69971" name="Line 31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72" name="Line 31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962" name="Group 318"/>
                          <p:cNvGrpSpPr>
                            <a:grpSpLocks/>
                          </p:cNvGrpSpPr>
                          <p:nvPr/>
                        </p:nvGrpSpPr>
                        <p:grpSpPr bwMode="auto">
                          <a:xfrm>
                            <a:off x="770" y="436"/>
                            <a:ext cx="124" cy="227"/>
                            <a:chOff x="589" y="436"/>
                            <a:chExt cx="124" cy="227"/>
                          </a:xfrm>
                        </p:grpSpPr>
                        <p:grpSp>
                          <p:nvGrpSpPr>
                            <p:cNvPr id="69963" name="Group 319"/>
                            <p:cNvGrpSpPr>
                              <a:grpSpLocks/>
                            </p:cNvGrpSpPr>
                            <p:nvPr/>
                          </p:nvGrpSpPr>
                          <p:grpSpPr bwMode="auto">
                            <a:xfrm>
                              <a:off x="589" y="436"/>
                              <a:ext cx="33" cy="227"/>
                              <a:chOff x="295" y="981"/>
                              <a:chExt cx="33" cy="227"/>
                            </a:xfrm>
                          </p:grpSpPr>
                          <p:sp>
                            <p:nvSpPr>
                              <p:cNvPr id="69967" name="Line 32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68" name="Line 32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964" name="Group 322"/>
                            <p:cNvGrpSpPr>
                              <a:grpSpLocks/>
                            </p:cNvGrpSpPr>
                            <p:nvPr/>
                          </p:nvGrpSpPr>
                          <p:grpSpPr bwMode="auto">
                            <a:xfrm>
                              <a:off x="680" y="436"/>
                              <a:ext cx="33" cy="227"/>
                              <a:chOff x="295" y="981"/>
                              <a:chExt cx="33" cy="227"/>
                            </a:xfrm>
                          </p:grpSpPr>
                          <p:sp>
                            <p:nvSpPr>
                              <p:cNvPr id="69965" name="Line 32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66" name="Line 32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69946" name="Group 325"/>
                        <p:cNvGrpSpPr>
                          <a:grpSpLocks/>
                        </p:cNvGrpSpPr>
                        <p:nvPr/>
                      </p:nvGrpSpPr>
                      <p:grpSpPr bwMode="auto">
                        <a:xfrm>
                          <a:off x="1701" y="981"/>
                          <a:ext cx="305" cy="227"/>
                          <a:chOff x="589" y="436"/>
                          <a:chExt cx="305" cy="227"/>
                        </a:xfrm>
                      </p:grpSpPr>
                      <p:grpSp>
                        <p:nvGrpSpPr>
                          <p:cNvPr id="69947" name="Group 326"/>
                          <p:cNvGrpSpPr>
                            <a:grpSpLocks/>
                          </p:cNvGrpSpPr>
                          <p:nvPr/>
                        </p:nvGrpSpPr>
                        <p:grpSpPr bwMode="auto">
                          <a:xfrm>
                            <a:off x="589" y="436"/>
                            <a:ext cx="124" cy="227"/>
                            <a:chOff x="589" y="436"/>
                            <a:chExt cx="124" cy="227"/>
                          </a:xfrm>
                        </p:grpSpPr>
                        <p:grpSp>
                          <p:nvGrpSpPr>
                            <p:cNvPr id="69955" name="Group 327"/>
                            <p:cNvGrpSpPr>
                              <a:grpSpLocks/>
                            </p:cNvGrpSpPr>
                            <p:nvPr/>
                          </p:nvGrpSpPr>
                          <p:grpSpPr bwMode="auto">
                            <a:xfrm>
                              <a:off x="589" y="436"/>
                              <a:ext cx="33" cy="227"/>
                              <a:chOff x="295" y="981"/>
                              <a:chExt cx="33" cy="227"/>
                            </a:xfrm>
                          </p:grpSpPr>
                          <p:sp>
                            <p:nvSpPr>
                              <p:cNvPr id="69959" name="Line 32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60" name="Line 32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956" name="Group 330"/>
                            <p:cNvGrpSpPr>
                              <a:grpSpLocks/>
                            </p:cNvGrpSpPr>
                            <p:nvPr/>
                          </p:nvGrpSpPr>
                          <p:grpSpPr bwMode="auto">
                            <a:xfrm>
                              <a:off x="680" y="436"/>
                              <a:ext cx="33" cy="227"/>
                              <a:chOff x="295" y="981"/>
                              <a:chExt cx="33" cy="227"/>
                            </a:xfrm>
                          </p:grpSpPr>
                          <p:sp>
                            <p:nvSpPr>
                              <p:cNvPr id="69957" name="Line 33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58" name="Line 33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948" name="Group 333"/>
                          <p:cNvGrpSpPr>
                            <a:grpSpLocks/>
                          </p:cNvGrpSpPr>
                          <p:nvPr/>
                        </p:nvGrpSpPr>
                        <p:grpSpPr bwMode="auto">
                          <a:xfrm>
                            <a:off x="770" y="436"/>
                            <a:ext cx="124" cy="227"/>
                            <a:chOff x="589" y="436"/>
                            <a:chExt cx="124" cy="227"/>
                          </a:xfrm>
                        </p:grpSpPr>
                        <p:grpSp>
                          <p:nvGrpSpPr>
                            <p:cNvPr id="69949" name="Group 334"/>
                            <p:cNvGrpSpPr>
                              <a:grpSpLocks/>
                            </p:cNvGrpSpPr>
                            <p:nvPr/>
                          </p:nvGrpSpPr>
                          <p:grpSpPr bwMode="auto">
                            <a:xfrm>
                              <a:off x="589" y="436"/>
                              <a:ext cx="33" cy="227"/>
                              <a:chOff x="295" y="981"/>
                              <a:chExt cx="33" cy="227"/>
                            </a:xfrm>
                          </p:grpSpPr>
                          <p:sp>
                            <p:nvSpPr>
                              <p:cNvPr id="69953" name="Line 33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54" name="Line 33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950" name="Group 337"/>
                            <p:cNvGrpSpPr>
                              <a:grpSpLocks/>
                            </p:cNvGrpSpPr>
                            <p:nvPr/>
                          </p:nvGrpSpPr>
                          <p:grpSpPr bwMode="auto">
                            <a:xfrm>
                              <a:off x="680" y="436"/>
                              <a:ext cx="33" cy="227"/>
                              <a:chOff x="295" y="981"/>
                              <a:chExt cx="33" cy="227"/>
                            </a:xfrm>
                          </p:grpSpPr>
                          <p:sp>
                            <p:nvSpPr>
                              <p:cNvPr id="69951" name="Line 33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52" name="Line 33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69710" name="Group 340"/>
                    <p:cNvGrpSpPr>
                      <a:grpSpLocks/>
                    </p:cNvGrpSpPr>
                    <p:nvPr/>
                  </p:nvGrpSpPr>
                  <p:grpSpPr bwMode="auto">
                    <a:xfrm>
                      <a:off x="4805" y="481"/>
                      <a:ext cx="33" cy="227"/>
                      <a:chOff x="295" y="981"/>
                      <a:chExt cx="33" cy="227"/>
                    </a:xfrm>
                  </p:grpSpPr>
                  <p:sp>
                    <p:nvSpPr>
                      <p:cNvPr id="69940" name="Line 34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41" name="Line 34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711" name="Group 343"/>
                    <p:cNvGrpSpPr>
                      <a:grpSpLocks/>
                    </p:cNvGrpSpPr>
                    <p:nvPr/>
                  </p:nvGrpSpPr>
                  <p:grpSpPr bwMode="auto">
                    <a:xfrm>
                      <a:off x="566" y="799"/>
                      <a:ext cx="4284" cy="227"/>
                      <a:chOff x="600" y="436"/>
                      <a:chExt cx="4284" cy="227"/>
                    </a:xfrm>
                  </p:grpSpPr>
                  <p:grpSp>
                    <p:nvGrpSpPr>
                      <p:cNvPr id="69754" name="Group 344"/>
                      <p:cNvGrpSpPr>
                        <a:grpSpLocks/>
                      </p:cNvGrpSpPr>
                      <p:nvPr/>
                    </p:nvGrpSpPr>
                    <p:grpSpPr bwMode="auto">
                      <a:xfrm>
                        <a:off x="600" y="436"/>
                        <a:ext cx="33" cy="227"/>
                        <a:chOff x="295" y="981"/>
                        <a:chExt cx="33" cy="227"/>
                      </a:xfrm>
                    </p:grpSpPr>
                    <p:sp>
                      <p:nvSpPr>
                        <p:cNvPr id="69938" name="Line 34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39" name="Line 34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755" name="Group 347"/>
                      <p:cNvGrpSpPr>
                        <a:grpSpLocks/>
                      </p:cNvGrpSpPr>
                      <p:nvPr/>
                    </p:nvGrpSpPr>
                    <p:grpSpPr bwMode="auto">
                      <a:xfrm>
                        <a:off x="684" y="436"/>
                        <a:ext cx="33" cy="227"/>
                        <a:chOff x="295" y="981"/>
                        <a:chExt cx="33" cy="227"/>
                      </a:xfrm>
                    </p:grpSpPr>
                    <p:sp>
                      <p:nvSpPr>
                        <p:cNvPr id="69936" name="Line 34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37" name="Line 34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756" name="Group 350"/>
                      <p:cNvGrpSpPr>
                        <a:grpSpLocks/>
                      </p:cNvGrpSpPr>
                      <p:nvPr/>
                    </p:nvGrpSpPr>
                    <p:grpSpPr bwMode="auto">
                      <a:xfrm>
                        <a:off x="770" y="436"/>
                        <a:ext cx="124" cy="227"/>
                        <a:chOff x="589" y="436"/>
                        <a:chExt cx="124" cy="227"/>
                      </a:xfrm>
                    </p:grpSpPr>
                    <p:grpSp>
                      <p:nvGrpSpPr>
                        <p:cNvPr id="69930" name="Group 351"/>
                        <p:cNvGrpSpPr>
                          <a:grpSpLocks/>
                        </p:cNvGrpSpPr>
                        <p:nvPr/>
                      </p:nvGrpSpPr>
                      <p:grpSpPr bwMode="auto">
                        <a:xfrm>
                          <a:off x="589" y="436"/>
                          <a:ext cx="33" cy="227"/>
                          <a:chOff x="295" y="981"/>
                          <a:chExt cx="33" cy="227"/>
                        </a:xfrm>
                      </p:grpSpPr>
                      <p:sp>
                        <p:nvSpPr>
                          <p:cNvPr id="69934" name="Line 35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35" name="Line 35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931" name="Group 354"/>
                        <p:cNvGrpSpPr>
                          <a:grpSpLocks/>
                        </p:cNvGrpSpPr>
                        <p:nvPr/>
                      </p:nvGrpSpPr>
                      <p:grpSpPr bwMode="auto">
                        <a:xfrm>
                          <a:off x="680" y="436"/>
                          <a:ext cx="33" cy="227"/>
                          <a:chOff x="295" y="981"/>
                          <a:chExt cx="33" cy="227"/>
                        </a:xfrm>
                      </p:grpSpPr>
                      <p:sp>
                        <p:nvSpPr>
                          <p:cNvPr id="69932" name="Line 35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33" name="Line 35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757" name="Group 357"/>
                      <p:cNvGrpSpPr>
                        <a:grpSpLocks/>
                      </p:cNvGrpSpPr>
                      <p:nvPr/>
                    </p:nvGrpSpPr>
                    <p:grpSpPr bwMode="auto">
                      <a:xfrm>
                        <a:off x="952" y="436"/>
                        <a:ext cx="305" cy="227"/>
                        <a:chOff x="589" y="436"/>
                        <a:chExt cx="305" cy="227"/>
                      </a:xfrm>
                    </p:grpSpPr>
                    <p:grpSp>
                      <p:nvGrpSpPr>
                        <p:cNvPr id="69916" name="Group 358"/>
                        <p:cNvGrpSpPr>
                          <a:grpSpLocks/>
                        </p:cNvGrpSpPr>
                        <p:nvPr/>
                      </p:nvGrpSpPr>
                      <p:grpSpPr bwMode="auto">
                        <a:xfrm>
                          <a:off x="589" y="436"/>
                          <a:ext cx="124" cy="227"/>
                          <a:chOff x="589" y="436"/>
                          <a:chExt cx="124" cy="227"/>
                        </a:xfrm>
                      </p:grpSpPr>
                      <p:grpSp>
                        <p:nvGrpSpPr>
                          <p:cNvPr id="69924" name="Group 359"/>
                          <p:cNvGrpSpPr>
                            <a:grpSpLocks/>
                          </p:cNvGrpSpPr>
                          <p:nvPr/>
                        </p:nvGrpSpPr>
                        <p:grpSpPr bwMode="auto">
                          <a:xfrm>
                            <a:off x="589" y="436"/>
                            <a:ext cx="33" cy="227"/>
                            <a:chOff x="295" y="981"/>
                            <a:chExt cx="33" cy="227"/>
                          </a:xfrm>
                        </p:grpSpPr>
                        <p:sp>
                          <p:nvSpPr>
                            <p:cNvPr id="69928" name="Line 36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29" name="Line 36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925" name="Group 362"/>
                          <p:cNvGrpSpPr>
                            <a:grpSpLocks/>
                          </p:cNvGrpSpPr>
                          <p:nvPr/>
                        </p:nvGrpSpPr>
                        <p:grpSpPr bwMode="auto">
                          <a:xfrm>
                            <a:off x="680" y="436"/>
                            <a:ext cx="33" cy="227"/>
                            <a:chOff x="295" y="981"/>
                            <a:chExt cx="33" cy="227"/>
                          </a:xfrm>
                        </p:grpSpPr>
                        <p:sp>
                          <p:nvSpPr>
                            <p:cNvPr id="69926" name="Line 36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27" name="Line 36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917" name="Group 365"/>
                        <p:cNvGrpSpPr>
                          <a:grpSpLocks/>
                        </p:cNvGrpSpPr>
                        <p:nvPr/>
                      </p:nvGrpSpPr>
                      <p:grpSpPr bwMode="auto">
                        <a:xfrm>
                          <a:off x="770" y="436"/>
                          <a:ext cx="124" cy="227"/>
                          <a:chOff x="589" y="436"/>
                          <a:chExt cx="124" cy="227"/>
                        </a:xfrm>
                      </p:grpSpPr>
                      <p:grpSp>
                        <p:nvGrpSpPr>
                          <p:cNvPr id="69918" name="Group 366"/>
                          <p:cNvGrpSpPr>
                            <a:grpSpLocks/>
                          </p:cNvGrpSpPr>
                          <p:nvPr/>
                        </p:nvGrpSpPr>
                        <p:grpSpPr bwMode="auto">
                          <a:xfrm>
                            <a:off x="589" y="436"/>
                            <a:ext cx="33" cy="227"/>
                            <a:chOff x="295" y="981"/>
                            <a:chExt cx="33" cy="227"/>
                          </a:xfrm>
                        </p:grpSpPr>
                        <p:sp>
                          <p:nvSpPr>
                            <p:cNvPr id="69922" name="Line 36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23" name="Line 36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919" name="Group 369"/>
                          <p:cNvGrpSpPr>
                            <a:grpSpLocks/>
                          </p:cNvGrpSpPr>
                          <p:nvPr/>
                        </p:nvGrpSpPr>
                        <p:grpSpPr bwMode="auto">
                          <a:xfrm>
                            <a:off x="680" y="436"/>
                            <a:ext cx="33" cy="227"/>
                            <a:chOff x="295" y="981"/>
                            <a:chExt cx="33" cy="227"/>
                          </a:xfrm>
                        </p:grpSpPr>
                        <p:sp>
                          <p:nvSpPr>
                            <p:cNvPr id="69920" name="Line 37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21" name="Line 37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69758" name="Group 372"/>
                      <p:cNvGrpSpPr>
                        <a:grpSpLocks/>
                      </p:cNvGrpSpPr>
                      <p:nvPr/>
                    </p:nvGrpSpPr>
                    <p:grpSpPr bwMode="auto">
                      <a:xfrm>
                        <a:off x="1314" y="436"/>
                        <a:ext cx="668" cy="227"/>
                        <a:chOff x="1338" y="981"/>
                        <a:chExt cx="668" cy="227"/>
                      </a:xfrm>
                    </p:grpSpPr>
                    <p:grpSp>
                      <p:nvGrpSpPr>
                        <p:cNvPr id="69886" name="Group 373"/>
                        <p:cNvGrpSpPr>
                          <a:grpSpLocks/>
                        </p:cNvGrpSpPr>
                        <p:nvPr/>
                      </p:nvGrpSpPr>
                      <p:grpSpPr bwMode="auto">
                        <a:xfrm>
                          <a:off x="1338" y="981"/>
                          <a:ext cx="305" cy="227"/>
                          <a:chOff x="589" y="436"/>
                          <a:chExt cx="305" cy="227"/>
                        </a:xfrm>
                      </p:grpSpPr>
                      <p:grpSp>
                        <p:nvGrpSpPr>
                          <p:cNvPr id="69902" name="Group 374"/>
                          <p:cNvGrpSpPr>
                            <a:grpSpLocks/>
                          </p:cNvGrpSpPr>
                          <p:nvPr/>
                        </p:nvGrpSpPr>
                        <p:grpSpPr bwMode="auto">
                          <a:xfrm>
                            <a:off x="589" y="436"/>
                            <a:ext cx="124" cy="227"/>
                            <a:chOff x="589" y="436"/>
                            <a:chExt cx="124" cy="227"/>
                          </a:xfrm>
                        </p:grpSpPr>
                        <p:grpSp>
                          <p:nvGrpSpPr>
                            <p:cNvPr id="69910" name="Group 375"/>
                            <p:cNvGrpSpPr>
                              <a:grpSpLocks/>
                            </p:cNvGrpSpPr>
                            <p:nvPr/>
                          </p:nvGrpSpPr>
                          <p:grpSpPr bwMode="auto">
                            <a:xfrm>
                              <a:off x="589" y="436"/>
                              <a:ext cx="33" cy="227"/>
                              <a:chOff x="295" y="981"/>
                              <a:chExt cx="33" cy="227"/>
                            </a:xfrm>
                          </p:grpSpPr>
                          <p:sp>
                            <p:nvSpPr>
                              <p:cNvPr id="69914" name="Line 37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15" name="Line 37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911" name="Group 378"/>
                            <p:cNvGrpSpPr>
                              <a:grpSpLocks/>
                            </p:cNvGrpSpPr>
                            <p:nvPr/>
                          </p:nvGrpSpPr>
                          <p:grpSpPr bwMode="auto">
                            <a:xfrm>
                              <a:off x="680" y="436"/>
                              <a:ext cx="33" cy="227"/>
                              <a:chOff x="295" y="981"/>
                              <a:chExt cx="33" cy="227"/>
                            </a:xfrm>
                          </p:grpSpPr>
                          <p:sp>
                            <p:nvSpPr>
                              <p:cNvPr id="69912" name="Line 37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13" name="Line 38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903" name="Group 381"/>
                          <p:cNvGrpSpPr>
                            <a:grpSpLocks/>
                          </p:cNvGrpSpPr>
                          <p:nvPr/>
                        </p:nvGrpSpPr>
                        <p:grpSpPr bwMode="auto">
                          <a:xfrm>
                            <a:off x="770" y="436"/>
                            <a:ext cx="124" cy="227"/>
                            <a:chOff x="589" y="436"/>
                            <a:chExt cx="124" cy="227"/>
                          </a:xfrm>
                        </p:grpSpPr>
                        <p:grpSp>
                          <p:nvGrpSpPr>
                            <p:cNvPr id="69904" name="Group 382"/>
                            <p:cNvGrpSpPr>
                              <a:grpSpLocks/>
                            </p:cNvGrpSpPr>
                            <p:nvPr/>
                          </p:nvGrpSpPr>
                          <p:grpSpPr bwMode="auto">
                            <a:xfrm>
                              <a:off x="589" y="436"/>
                              <a:ext cx="33" cy="227"/>
                              <a:chOff x="295" y="981"/>
                              <a:chExt cx="33" cy="227"/>
                            </a:xfrm>
                          </p:grpSpPr>
                          <p:sp>
                            <p:nvSpPr>
                              <p:cNvPr id="69908" name="Line 38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09" name="Line 38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905" name="Group 385"/>
                            <p:cNvGrpSpPr>
                              <a:grpSpLocks/>
                            </p:cNvGrpSpPr>
                            <p:nvPr/>
                          </p:nvGrpSpPr>
                          <p:grpSpPr bwMode="auto">
                            <a:xfrm>
                              <a:off x="680" y="436"/>
                              <a:ext cx="33" cy="227"/>
                              <a:chOff x="295" y="981"/>
                              <a:chExt cx="33" cy="227"/>
                            </a:xfrm>
                          </p:grpSpPr>
                          <p:sp>
                            <p:nvSpPr>
                              <p:cNvPr id="69906" name="Line 38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07" name="Line 38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69887" name="Group 388"/>
                        <p:cNvGrpSpPr>
                          <a:grpSpLocks/>
                        </p:cNvGrpSpPr>
                        <p:nvPr/>
                      </p:nvGrpSpPr>
                      <p:grpSpPr bwMode="auto">
                        <a:xfrm>
                          <a:off x="1701" y="981"/>
                          <a:ext cx="305" cy="227"/>
                          <a:chOff x="589" y="436"/>
                          <a:chExt cx="305" cy="227"/>
                        </a:xfrm>
                      </p:grpSpPr>
                      <p:grpSp>
                        <p:nvGrpSpPr>
                          <p:cNvPr id="69888" name="Group 389"/>
                          <p:cNvGrpSpPr>
                            <a:grpSpLocks/>
                          </p:cNvGrpSpPr>
                          <p:nvPr/>
                        </p:nvGrpSpPr>
                        <p:grpSpPr bwMode="auto">
                          <a:xfrm>
                            <a:off x="589" y="436"/>
                            <a:ext cx="124" cy="227"/>
                            <a:chOff x="589" y="436"/>
                            <a:chExt cx="124" cy="227"/>
                          </a:xfrm>
                        </p:grpSpPr>
                        <p:grpSp>
                          <p:nvGrpSpPr>
                            <p:cNvPr id="69896" name="Group 390"/>
                            <p:cNvGrpSpPr>
                              <a:grpSpLocks/>
                            </p:cNvGrpSpPr>
                            <p:nvPr/>
                          </p:nvGrpSpPr>
                          <p:grpSpPr bwMode="auto">
                            <a:xfrm>
                              <a:off x="589" y="436"/>
                              <a:ext cx="33" cy="227"/>
                              <a:chOff x="295" y="981"/>
                              <a:chExt cx="33" cy="227"/>
                            </a:xfrm>
                          </p:grpSpPr>
                          <p:sp>
                            <p:nvSpPr>
                              <p:cNvPr id="69900" name="Line 39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901" name="Line 39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897" name="Group 393"/>
                            <p:cNvGrpSpPr>
                              <a:grpSpLocks/>
                            </p:cNvGrpSpPr>
                            <p:nvPr/>
                          </p:nvGrpSpPr>
                          <p:grpSpPr bwMode="auto">
                            <a:xfrm>
                              <a:off x="680" y="436"/>
                              <a:ext cx="33" cy="227"/>
                              <a:chOff x="295" y="981"/>
                              <a:chExt cx="33" cy="227"/>
                            </a:xfrm>
                          </p:grpSpPr>
                          <p:sp>
                            <p:nvSpPr>
                              <p:cNvPr id="69898" name="Line 39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99" name="Line 39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889" name="Group 396"/>
                          <p:cNvGrpSpPr>
                            <a:grpSpLocks/>
                          </p:cNvGrpSpPr>
                          <p:nvPr/>
                        </p:nvGrpSpPr>
                        <p:grpSpPr bwMode="auto">
                          <a:xfrm>
                            <a:off x="770" y="436"/>
                            <a:ext cx="124" cy="227"/>
                            <a:chOff x="589" y="436"/>
                            <a:chExt cx="124" cy="227"/>
                          </a:xfrm>
                        </p:grpSpPr>
                        <p:grpSp>
                          <p:nvGrpSpPr>
                            <p:cNvPr id="69890" name="Group 397"/>
                            <p:cNvGrpSpPr>
                              <a:grpSpLocks/>
                            </p:cNvGrpSpPr>
                            <p:nvPr/>
                          </p:nvGrpSpPr>
                          <p:grpSpPr bwMode="auto">
                            <a:xfrm>
                              <a:off x="589" y="436"/>
                              <a:ext cx="33" cy="227"/>
                              <a:chOff x="295" y="981"/>
                              <a:chExt cx="33" cy="227"/>
                            </a:xfrm>
                          </p:grpSpPr>
                          <p:sp>
                            <p:nvSpPr>
                              <p:cNvPr id="69894" name="Line 39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95" name="Line 39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891" name="Group 400"/>
                            <p:cNvGrpSpPr>
                              <a:grpSpLocks/>
                            </p:cNvGrpSpPr>
                            <p:nvPr/>
                          </p:nvGrpSpPr>
                          <p:grpSpPr bwMode="auto">
                            <a:xfrm>
                              <a:off x="680" y="436"/>
                              <a:ext cx="33" cy="227"/>
                              <a:chOff x="295" y="981"/>
                              <a:chExt cx="33" cy="227"/>
                            </a:xfrm>
                          </p:grpSpPr>
                          <p:sp>
                            <p:nvSpPr>
                              <p:cNvPr id="69892" name="Line 40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93" name="Line 40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nvGrpSpPr>
                      <p:cNvPr id="69759" name="Group 403"/>
                      <p:cNvGrpSpPr>
                        <a:grpSpLocks/>
                      </p:cNvGrpSpPr>
                      <p:nvPr/>
                    </p:nvGrpSpPr>
                    <p:grpSpPr bwMode="auto">
                      <a:xfrm>
                        <a:off x="1949" y="436"/>
                        <a:ext cx="1393" cy="227"/>
                        <a:chOff x="589" y="436"/>
                        <a:chExt cx="1393" cy="227"/>
                      </a:xfrm>
                    </p:grpSpPr>
                    <p:grpSp>
                      <p:nvGrpSpPr>
                        <p:cNvPr id="69825" name="Group 404"/>
                        <p:cNvGrpSpPr>
                          <a:grpSpLocks/>
                        </p:cNvGrpSpPr>
                        <p:nvPr/>
                      </p:nvGrpSpPr>
                      <p:grpSpPr bwMode="auto">
                        <a:xfrm>
                          <a:off x="589" y="436"/>
                          <a:ext cx="305" cy="227"/>
                          <a:chOff x="589" y="436"/>
                          <a:chExt cx="305" cy="227"/>
                        </a:xfrm>
                      </p:grpSpPr>
                      <p:grpSp>
                        <p:nvGrpSpPr>
                          <p:cNvPr id="69872" name="Group 405"/>
                          <p:cNvGrpSpPr>
                            <a:grpSpLocks/>
                          </p:cNvGrpSpPr>
                          <p:nvPr/>
                        </p:nvGrpSpPr>
                        <p:grpSpPr bwMode="auto">
                          <a:xfrm>
                            <a:off x="589" y="436"/>
                            <a:ext cx="124" cy="227"/>
                            <a:chOff x="589" y="436"/>
                            <a:chExt cx="124" cy="227"/>
                          </a:xfrm>
                        </p:grpSpPr>
                        <p:grpSp>
                          <p:nvGrpSpPr>
                            <p:cNvPr id="69880" name="Group 406"/>
                            <p:cNvGrpSpPr>
                              <a:grpSpLocks/>
                            </p:cNvGrpSpPr>
                            <p:nvPr/>
                          </p:nvGrpSpPr>
                          <p:grpSpPr bwMode="auto">
                            <a:xfrm>
                              <a:off x="589" y="436"/>
                              <a:ext cx="33" cy="227"/>
                              <a:chOff x="295" y="981"/>
                              <a:chExt cx="33" cy="227"/>
                            </a:xfrm>
                          </p:grpSpPr>
                          <p:sp>
                            <p:nvSpPr>
                              <p:cNvPr id="69884" name="Line 40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85" name="Line 40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881" name="Group 409"/>
                            <p:cNvGrpSpPr>
                              <a:grpSpLocks/>
                            </p:cNvGrpSpPr>
                            <p:nvPr/>
                          </p:nvGrpSpPr>
                          <p:grpSpPr bwMode="auto">
                            <a:xfrm>
                              <a:off x="680" y="436"/>
                              <a:ext cx="33" cy="227"/>
                              <a:chOff x="295" y="981"/>
                              <a:chExt cx="33" cy="227"/>
                            </a:xfrm>
                          </p:grpSpPr>
                          <p:sp>
                            <p:nvSpPr>
                              <p:cNvPr id="69882" name="Line 41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83" name="Line 41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873" name="Group 412"/>
                          <p:cNvGrpSpPr>
                            <a:grpSpLocks/>
                          </p:cNvGrpSpPr>
                          <p:nvPr/>
                        </p:nvGrpSpPr>
                        <p:grpSpPr bwMode="auto">
                          <a:xfrm>
                            <a:off x="770" y="436"/>
                            <a:ext cx="124" cy="227"/>
                            <a:chOff x="589" y="436"/>
                            <a:chExt cx="124" cy="227"/>
                          </a:xfrm>
                        </p:grpSpPr>
                        <p:grpSp>
                          <p:nvGrpSpPr>
                            <p:cNvPr id="69874" name="Group 413"/>
                            <p:cNvGrpSpPr>
                              <a:grpSpLocks/>
                            </p:cNvGrpSpPr>
                            <p:nvPr/>
                          </p:nvGrpSpPr>
                          <p:grpSpPr bwMode="auto">
                            <a:xfrm>
                              <a:off x="589" y="436"/>
                              <a:ext cx="33" cy="227"/>
                              <a:chOff x="295" y="981"/>
                              <a:chExt cx="33" cy="227"/>
                            </a:xfrm>
                          </p:grpSpPr>
                          <p:sp>
                            <p:nvSpPr>
                              <p:cNvPr id="69878" name="Line 41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79" name="Line 41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875" name="Group 416"/>
                            <p:cNvGrpSpPr>
                              <a:grpSpLocks/>
                            </p:cNvGrpSpPr>
                            <p:nvPr/>
                          </p:nvGrpSpPr>
                          <p:grpSpPr bwMode="auto">
                            <a:xfrm>
                              <a:off x="680" y="436"/>
                              <a:ext cx="33" cy="227"/>
                              <a:chOff x="295" y="981"/>
                              <a:chExt cx="33" cy="227"/>
                            </a:xfrm>
                          </p:grpSpPr>
                          <p:sp>
                            <p:nvSpPr>
                              <p:cNvPr id="69876" name="Line 41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77" name="Line 41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69826" name="Group 419"/>
                        <p:cNvGrpSpPr>
                          <a:grpSpLocks/>
                        </p:cNvGrpSpPr>
                        <p:nvPr/>
                      </p:nvGrpSpPr>
                      <p:grpSpPr bwMode="auto">
                        <a:xfrm>
                          <a:off x="952" y="436"/>
                          <a:ext cx="305" cy="227"/>
                          <a:chOff x="589" y="436"/>
                          <a:chExt cx="305" cy="227"/>
                        </a:xfrm>
                      </p:grpSpPr>
                      <p:grpSp>
                        <p:nvGrpSpPr>
                          <p:cNvPr id="69858" name="Group 420"/>
                          <p:cNvGrpSpPr>
                            <a:grpSpLocks/>
                          </p:cNvGrpSpPr>
                          <p:nvPr/>
                        </p:nvGrpSpPr>
                        <p:grpSpPr bwMode="auto">
                          <a:xfrm>
                            <a:off x="589" y="436"/>
                            <a:ext cx="124" cy="227"/>
                            <a:chOff x="589" y="436"/>
                            <a:chExt cx="124" cy="227"/>
                          </a:xfrm>
                        </p:grpSpPr>
                        <p:grpSp>
                          <p:nvGrpSpPr>
                            <p:cNvPr id="69866" name="Group 421"/>
                            <p:cNvGrpSpPr>
                              <a:grpSpLocks/>
                            </p:cNvGrpSpPr>
                            <p:nvPr/>
                          </p:nvGrpSpPr>
                          <p:grpSpPr bwMode="auto">
                            <a:xfrm>
                              <a:off x="589" y="436"/>
                              <a:ext cx="33" cy="227"/>
                              <a:chOff x="295" y="981"/>
                              <a:chExt cx="33" cy="227"/>
                            </a:xfrm>
                          </p:grpSpPr>
                          <p:sp>
                            <p:nvSpPr>
                              <p:cNvPr id="69870" name="Line 42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71" name="Line 42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867" name="Group 424"/>
                            <p:cNvGrpSpPr>
                              <a:grpSpLocks/>
                            </p:cNvGrpSpPr>
                            <p:nvPr/>
                          </p:nvGrpSpPr>
                          <p:grpSpPr bwMode="auto">
                            <a:xfrm>
                              <a:off x="680" y="436"/>
                              <a:ext cx="33" cy="227"/>
                              <a:chOff x="295" y="981"/>
                              <a:chExt cx="33" cy="227"/>
                            </a:xfrm>
                          </p:grpSpPr>
                          <p:sp>
                            <p:nvSpPr>
                              <p:cNvPr id="69868" name="Line 42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69" name="Line 42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859" name="Group 427"/>
                          <p:cNvGrpSpPr>
                            <a:grpSpLocks/>
                          </p:cNvGrpSpPr>
                          <p:nvPr/>
                        </p:nvGrpSpPr>
                        <p:grpSpPr bwMode="auto">
                          <a:xfrm>
                            <a:off x="770" y="436"/>
                            <a:ext cx="124" cy="227"/>
                            <a:chOff x="589" y="436"/>
                            <a:chExt cx="124" cy="227"/>
                          </a:xfrm>
                        </p:grpSpPr>
                        <p:grpSp>
                          <p:nvGrpSpPr>
                            <p:cNvPr id="69860" name="Group 428"/>
                            <p:cNvGrpSpPr>
                              <a:grpSpLocks/>
                            </p:cNvGrpSpPr>
                            <p:nvPr/>
                          </p:nvGrpSpPr>
                          <p:grpSpPr bwMode="auto">
                            <a:xfrm>
                              <a:off x="589" y="436"/>
                              <a:ext cx="33" cy="227"/>
                              <a:chOff x="295" y="981"/>
                              <a:chExt cx="33" cy="227"/>
                            </a:xfrm>
                          </p:grpSpPr>
                          <p:sp>
                            <p:nvSpPr>
                              <p:cNvPr id="69864" name="Line 42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65" name="Line 43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861" name="Group 431"/>
                            <p:cNvGrpSpPr>
                              <a:grpSpLocks/>
                            </p:cNvGrpSpPr>
                            <p:nvPr/>
                          </p:nvGrpSpPr>
                          <p:grpSpPr bwMode="auto">
                            <a:xfrm>
                              <a:off x="680" y="436"/>
                              <a:ext cx="33" cy="227"/>
                              <a:chOff x="295" y="981"/>
                              <a:chExt cx="33" cy="227"/>
                            </a:xfrm>
                          </p:grpSpPr>
                          <p:sp>
                            <p:nvSpPr>
                              <p:cNvPr id="69862" name="Line 43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63" name="Line 43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69827" name="Group 434"/>
                        <p:cNvGrpSpPr>
                          <a:grpSpLocks/>
                        </p:cNvGrpSpPr>
                        <p:nvPr/>
                      </p:nvGrpSpPr>
                      <p:grpSpPr bwMode="auto">
                        <a:xfrm>
                          <a:off x="1314" y="436"/>
                          <a:ext cx="668" cy="227"/>
                          <a:chOff x="1338" y="981"/>
                          <a:chExt cx="668" cy="227"/>
                        </a:xfrm>
                      </p:grpSpPr>
                      <p:grpSp>
                        <p:nvGrpSpPr>
                          <p:cNvPr id="69828" name="Group 435"/>
                          <p:cNvGrpSpPr>
                            <a:grpSpLocks/>
                          </p:cNvGrpSpPr>
                          <p:nvPr/>
                        </p:nvGrpSpPr>
                        <p:grpSpPr bwMode="auto">
                          <a:xfrm>
                            <a:off x="1338" y="981"/>
                            <a:ext cx="305" cy="227"/>
                            <a:chOff x="589" y="436"/>
                            <a:chExt cx="305" cy="227"/>
                          </a:xfrm>
                        </p:grpSpPr>
                        <p:grpSp>
                          <p:nvGrpSpPr>
                            <p:cNvPr id="69844" name="Group 436"/>
                            <p:cNvGrpSpPr>
                              <a:grpSpLocks/>
                            </p:cNvGrpSpPr>
                            <p:nvPr/>
                          </p:nvGrpSpPr>
                          <p:grpSpPr bwMode="auto">
                            <a:xfrm>
                              <a:off x="589" y="436"/>
                              <a:ext cx="124" cy="227"/>
                              <a:chOff x="589" y="436"/>
                              <a:chExt cx="124" cy="227"/>
                            </a:xfrm>
                          </p:grpSpPr>
                          <p:grpSp>
                            <p:nvGrpSpPr>
                              <p:cNvPr id="69852" name="Group 437"/>
                              <p:cNvGrpSpPr>
                                <a:grpSpLocks/>
                              </p:cNvGrpSpPr>
                              <p:nvPr/>
                            </p:nvGrpSpPr>
                            <p:grpSpPr bwMode="auto">
                              <a:xfrm>
                                <a:off x="589" y="436"/>
                                <a:ext cx="33" cy="227"/>
                                <a:chOff x="295" y="981"/>
                                <a:chExt cx="33" cy="227"/>
                              </a:xfrm>
                            </p:grpSpPr>
                            <p:sp>
                              <p:nvSpPr>
                                <p:cNvPr id="69856" name="Line 43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57" name="Line 43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853" name="Group 440"/>
                              <p:cNvGrpSpPr>
                                <a:grpSpLocks/>
                              </p:cNvGrpSpPr>
                              <p:nvPr/>
                            </p:nvGrpSpPr>
                            <p:grpSpPr bwMode="auto">
                              <a:xfrm>
                                <a:off x="680" y="436"/>
                                <a:ext cx="33" cy="227"/>
                                <a:chOff x="295" y="981"/>
                                <a:chExt cx="33" cy="227"/>
                              </a:xfrm>
                            </p:grpSpPr>
                            <p:sp>
                              <p:nvSpPr>
                                <p:cNvPr id="69854" name="Line 44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55" name="Line 44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845" name="Group 443"/>
                            <p:cNvGrpSpPr>
                              <a:grpSpLocks/>
                            </p:cNvGrpSpPr>
                            <p:nvPr/>
                          </p:nvGrpSpPr>
                          <p:grpSpPr bwMode="auto">
                            <a:xfrm>
                              <a:off x="770" y="436"/>
                              <a:ext cx="124" cy="227"/>
                              <a:chOff x="589" y="436"/>
                              <a:chExt cx="124" cy="227"/>
                            </a:xfrm>
                          </p:grpSpPr>
                          <p:grpSp>
                            <p:nvGrpSpPr>
                              <p:cNvPr id="69846" name="Group 444"/>
                              <p:cNvGrpSpPr>
                                <a:grpSpLocks/>
                              </p:cNvGrpSpPr>
                              <p:nvPr/>
                            </p:nvGrpSpPr>
                            <p:grpSpPr bwMode="auto">
                              <a:xfrm>
                                <a:off x="589" y="436"/>
                                <a:ext cx="33" cy="227"/>
                                <a:chOff x="295" y="981"/>
                                <a:chExt cx="33" cy="227"/>
                              </a:xfrm>
                            </p:grpSpPr>
                            <p:sp>
                              <p:nvSpPr>
                                <p:cNvPr id="69850" name="Line 44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51" name="Line 44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847" name="Group 447"/>
                              <p:cNvGrpSpPr>
                                <a:grpSpLocks/>
                              </p:cNvGrpSpPr>
                              <p:nvPr/>
                            </p:nvGrpSpPr>
                            <p:grpSpPr bwMode="auto">
                              <a:xfrm>
                                <a:off x="680" y="436"/>
                                <a:ext cx="33" cy="227"/>
                                <a:chOff x="295" y="981"/>
                                <a:chExt cx="33" cy="227"/>
                              </a:xfrm>
                            </p:grpSpPr>
                            <p:sp>
                              <p:nvSpPr>
                                <p:cNvPr id="69848" name="Line 44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49" name="Line 44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69829" name="Group 450"/>
                          <p:cNvGrpSpPr>
                            <a:grpSpLocks/>
                          </p:cNvGrpSpPr>
                          <p:nvPr/>
                        </p:nvGrpSpPr>
                        <p:grpSpPr bwMode="auto">
                          <a:xfrm>
                            <a:off x="1701" y="981"/>
                            <a:ext cx="305" cy="227"/>
                            <a:chOff x="589" y="436"/>
                            <a:chExt cx="305" cy="227"/>
                          </a:xfrm>
                        </p:grpSpPr>
                        <p:grpSp>
                          <p:nvGrpSpPr>
                            <p:cNvPr id="69830" name="Group 451"/>
                            <p:cNvGrpSpPr>
                              <a:grpSpLocks/>
                            </p:cNvGrpSpPr>
                            <p:nvPr/>
                          </p:nvGrpSpPr>
                          <p:grpSpPr bwMode="auto">
                            <a:xfrm>
                              <a:off x="589" y="436"/>
                              <a:ext cx="124" cy="227"/>
                              <a:chOff x="589" y="436"/>
                              <a:chExt cx="124" cy="227"/>
                            </a:xfrm>
                          </p:grpSpPr>
                          <p:grpSp>
                            <p:nvGrpSpPr>
                              <p:cNvPr id="69838" name="Group 452"/>
                              <p:cNvGrpSpPr>
                                <a:grpSpLocks/>
                              </p:cNvGrpSpPr>
                              <p:nvPr/>
                            </p:nvGrpSpPr>
                            <p:grpSpPr bwMode="auto">
                              <a:xfrm>
                                <a:off x="589" y="436"/>
                                <a:ext cx="33" cy="227"/>
                                <a:chOff x="295" y="981"/>
                                <a:chExt cx="33" cy="227"/>
                              </a:xfrm>
                            </p:grpSpPr>
                            <p:sp>
                              <p:nvSpPr>
                                <p:cNvPr id="69842" name="Line 45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43" name="Line 45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839" name="Group 455"/>
                              <p:cNvGrpSpPr>
                                <a:grpSpLocks/>
                              </p:cNvGrpSpPr>
                              <p:nvPr/>
                            </p:nvGrpSpPr>
                            <p:grpSpPr bwMode="auto">
                              <a:xfrm>
                                <a:off x="680" y="436"/>
                                <a:ext cx="33" cy="227"/>
                                <a:chOff x="295" y="981"/>
                                <a:chExt cx="33" cy="227"/>
                              </a:xfrm>
                            </p:grpSpPr>
                            <p:sp>
                              <p:nvSpPr>
                                <p:cNvPr id="69840" name="Line 45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41" name="Line 45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831" name="Group 458"/>
                            <p:cNvGrpSpPr>
                              <a:grpSpLocks/>
                            </p:cNvGrpSpPr>
                            <p:nvPr/>
                          </p:nvGrpSpPr>
                          <p:grpSpPr bwMode="auto">
                            <a:xfrm>
                              <a:off x="770" y="436"/>
                              <a:ext cx="124" cy="227"/>
                              <a:chOff x="589" y="436"/>
                              <a:chExt cx="124" cy="227"/>
                            </a:xfrm>
                          </p:grpSpPr>
                          <p:grpSp>
                            <p:nvGrpSpPr>
                              <p:cNvPr id="69832" name="Group 459"/>
                              <p:cNvGrpSpPr>
                                <a:grpSpLocks/>
                              </p:cNvGrpSpPr>
                              <p:nvPr/>
                            </p:nvGrpSpPr>
                            <p:grpSpPr bwMode="auto">
                              <a:xfrm>
                                <a:off x="589" y="436"/>
                                <a:ext cx="33" cy="227"/>
                                <a:chOff x="295" y="981"/>
                                <a:chExt cx="33" cy="227"/>
                              </a:xfrm>
                            </p:grpSpPr>
                            <p:sp>
                              <p:nvSpPr>
                                <p:cNvPr id="69836" name="Line 46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37" name="Line 46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833" name="Group 462"/>
                              <p:cNvGrpSpPr>
                                <a:grpSpLocks/>
                              </p:cNvGrpSpPr>
                              <p:nvPr/>
                            </p:nvGrpSpPr>
                            <p:grpSpPr bwMode="auto">
                              <a:xfrm>
                                <a:off x="680" y="436"/>
                                <a:ext cx="33" cy="227"/>
                                <a:chOff x="295" y="981"/>
                                <a:chExt cx="33" cy="227"/>
                              </a:xfrm>
                            </p:grpSpPr>
                            <p:sp>
                              <p:nvSpPr>
                                <p:cNvPr id="69834" name="Line 46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35" name="Line 46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69760" name="Group 465"/>
                      <p:cNvGrpSpPr>
                        <a:grpSpLocks/>
                      </p:cNvGrpSpPr>
                      <p:nvPr/>
                    </p:nvGrpSpPr>
                    <p:grpSpPr bwMode="auto">
                      <a:xfrm>
                        <a:off x="3400" y="436"/>
                        <a:ext cx="1393" cy="227"/>
                        <a:chOff x="589" y="436"/>
                        <a:chExt cx="1393" cy="227"/>
                      </a:xfrm>
                    </p:grpSpPr>
                    <p:grpSp>
                      <p:nvGrpSpPr>
                        <p:cNvPr id="69764" name="Group 466"/>
                        <p:cNvGrpSpPr>
                          <a:grpSpLocks/>
                        </p:cNvGrpSpPr>
                        <p:nvPr/>
                      </p:nvGrpSpPr>
                      <p:grpSpPr bwMode="auto">
                        <a:xfrm>
                          <a:off x="589" y="436"/>
                          <a:ext cx="305" cy="227"/>
                          <a:chOff x="589" y="436"/>
                          <a:chExt cx="305" cy="227"/>
                        </a:xfrm>
                      </p:grpSpPr>
                      <p:grpSp>
                        <p:nvGrpSpPr>
                          <p:cNvPr id="69811" name="Group 467"/>
                          <p:cNvGrpSpPr>
                            <a:grpSpLocks/>
                          </p:cNvGrpSpPr>
                          <p:nvPr/>
                        </p:nvGrpSpPr>
                        <p:grpSpPr bwMode="auto">
                          <a:xfrm>
                            <a:off x="589" y="436"/>
                            <a:ext cx="124" cy="227"/>
                            <a:chOff x="589" y="436"/>
                            <a:chExt cx="124" cy="227"/>
                          </a:xfrm>
                        </p:grpSpPr>
                        <p:grpSp>
                          <p:nvGrpSpPr>
                            <p:cNvPr id="69819" name="Group 468"/>
                            <p:cNvGrpSpPr>
                              <a:grpSpLocks/>
                            </p:cNvGrpSpPr>
                            <p:nvPr/>
                          </p:nvGrpSpPr>
                          <p:grpSpPr bwMode="auto">
                            <a:xfrm>
                              <a:off x="589" y="436"/>
                              <a:ext cx="33" cy="227"/>
                              <a:chOff x="295" y="981"/>
                              <a:chExt cx="33" cy="227"/>
                            </a:xfrm>
                          </p:grpSpPr>
                          <p:sp>
                            <p:nvSpPr>
                              <p:cNvPr id="69823" name="Line 46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24" name="Line 47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820" name="Group 471"/>
                            <p:cNvGrpSpPr>
                              <a:grpSpLocks/>
                            </p:cNvGrpSpPr>
                            <p:nvPr/>
                          </p:nvGrpSpPr>
                          <p:grpSpPr bwMode="auto">
                            <a:xfrm>
                              <a:off x="680" y="436"/>
                              <a:ext cx="33" cy="227"/>
                              <a:chOff x="295" y="981"/>
                              <a:chExt cx="33" cy="227"/>
                            </a:xfrm>
                          </p:grpSpPr>
                          <p:sp>
                            <p:nvSpPr>
                              <p:cNvPr id="69821" name="Line 47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22" name="Line 47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812" name="Group 474"/>
                          <p:cNvGrpSpPr>
                            <a:grpSpLocks/>
                          </p:cNvGrpSpPr>
                          <p:nvPr/>
                        </p:nvGrpSpPr>
                        <p:grpSpPr bwMode="auto">
                          <a:xfrm>
                            <a:off x="770" y="436"/>
                            <a:ext cx="124" cy="227"/>
                            <a:chOff x="589" y="436"/>
                            <a:chExt cx="124" cy="227"/>
                          </a:xfrm>
                        </p:grpSpPr>
                        <p:grpSp>
                          <p:nvGrpSpPr>
                            <p:cNvPr id="69813" name="Group 475"/>
                            <p:cNvGrpSpPr>
                              <a:grpSpLocks/>
                            </p:cNvGrpSpPr>
                            <p:nvPr/>
                          </p:nvGrpSpPr>
                          <p:grpSpPr bwMode="auto">
                            <a:xfrm>
                              <a:off x="589" y="436"/>
                              <a:ext cx="33" cy="227"/>
                              <a:chOff x="295" y="981"/>
                              <a:chExt cx="33" cy="227"/>
                            </a:xfrm>
                          </p:grpSpPr>
                          <p:sp>
                            <p:nvSpPr>
                              <p:cNvPr id="69817" name="Line 47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18" name="Line 47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814" name="Group 478"/>
                            <p:cNvGrpSpPr>
                              <a:grpSpLocks/>
                            </p:cNvGrpSpPr>
                            <p:nvPr/>
                          </p:nvGrpSpPr>
                          <p:grpSpPr bwMode="auto">
                            <a:xfrm>
                              <a:off x="680" y="436"/>
                              <a:ext cx="33" cy="227"/>
                              <a:chOff x="295" y="981"/>
                              <a:chExt cx="33" cy="227"/>
                            </a:xfrm>
                          </p:grpSpPr>
                          <p:sp>
                            <p:nvSpPr>
                              <p:cNvPr id="69815" name="Line 47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16" name="Line 48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69765" name="Group 481"/>
                        <p:cNvGrpSpPr>
                          <a:grpSpLocks/>
                        </p:cNvGrpSpPr>
                        <p:nvPr/>
                      </p:nvGrpSpPr>
                      <p:grpSpPr bwMode="auto">
                        <a:xfrm>
                          <a:off x="952" y="436"/>
                          <a:ext cx="305" cy="227"/>
                          <a:chOff x="589" y="436"/>
                          <a:chExt cx="305" cy="227"/>
                        </a:xfrm>
                      </p:grpSpPr>
                      <p:grpSp>
                        <p:nvGrpSpPr>
                          <p:cNvPr id="69797" name="Group 482"/>
                          <p:cNvGrpSpPr>
                            <a:grpSpLocks/>
                          </p:cNvGrpSpPr>
                          <p:nvPr/>
                        </p:nvGrpSpPr>
                        <p:grpSpPr bwMode="auto">
                          <a:xfrm>
                            <a:off x="589" y="436"/>
                            <a:ext cx="124" cy="227"/>
                            <a:chOff x="589" y="436"/>
                            <a:chExt cx="124" cy="227"/>
                          </a:xfrm>
                        </p:grpSpPr>
                        <p:grpSp>
                          <p:nvGrpSpPr>
                            <p:cNvPr id="69805" name="Group 483"/>
                            <p:cNvGrpSpPr>
                              <a:grpSpLocks/>
                            </p:cNvGrpSpPr>
                            <p:nvPr/>
                          </p:nvGrpSpPr>
                          <p:grpSpPr bwMode="auto">
                            <a:xfrm>
                              <a:off x="589" y="436"/>
                              <a:ext cx="33" cy="227"/>
                              <a:chOff x="295" y="981"/>
                              <a:chExt cx="33" cy="227"/>
                            </a:xfrm>
                          </p:grpSpPr>
                          <p:sp>
                            <p:nvSpPr>
                              <p:cNvPr id="69809" name="Line 48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10" name="Line 48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806" name="Group 486"/>
                            <p:cNvGrpSpPr>
                              <a:grpSpLocks/>
                            </p:cNvGrpSpPr>
                            <p:nvPr/>
                          </p:nvGrpSpPr>
                          <p:grpSpPr bwMode="auto">
                            <a:xfrm>
                              <a:off x="680" y="436"/>
                              <a:ext cx="33" cy="227"/>
                              <a:chOff x="295" y="981"/>
                              <a:chExt cx="33" cy="227"/>
                            </a:xfrm>
                          </p:grpSpPr>
                          <p:sp>
                            <p:nvSpPr>
                              <p:cNvPr id="69807" name="Line 48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08" name="Line 48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798" name="Group 489"/>
                          <p:cNvGrpSpPr>
                            <a:grpSpLocks/>
                          </p:cNvGrpSpPr>
                          <p:nvPr/>
                        </p:nvGrpSpPr>
                        <p:grpSpPr bwMode="auto">
                          <a:xfrm>
                            <a:off x="770" y="436"/>
                            <a:ext cx="124" cy="227"/>
                            <a:chOff x="589" y="436"/>
                            <a:chExt cx="124" cy="227"/>
                          </a:xfrm>
                        </p:grpSpPr>
                        <p:grpSp>
                          <p:nvGrpSpPr>
                            <p:cNvPr id="69799" name="Group 490"/>
                            <p:cNvGrpSpPr>
                              <a:grpSpLocks/>
                            </p:cNvGrpSpPr>
                            <p:nvPr/>
                          </p:nvGrpSpPr>
                          <p:grpSpPr bwMode="auto">
                            <a:xfrm>
                              <a:off x="589" y="436"/>
                              <a:ext cx="33" cy="227"/>
                              <a:chOff x="295" y="981"/>
                              <a:chExt cx="33" cy="227"/>
                            </a:xfrm>
                          </p:grpSpPr>
                          <p:sp>
                            <p:nvSpPr>
                              <p:cNvPr id="69803" name="Line 49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04" name="Line 49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800" name="Group 493"/>
                            <p:cNvGrpSpPr>
                              <a:grpSpLocks/>
                            </p:cNvGrpSpPr>
                            <p:nvPr/>
                          </p:nvGrpSpPr>
                          <p:grpSpPr bwMode="auto">
                            <a:xfrm>
                              <a:off x="680" y="436"/>
                              <a:ext cx="33" cy="227"/>
                              <a:chOff x="295" y="981"/>
                              <a:chExt cx="33" cy="227"/>
                            </a:xfrm>
                          </p:grpSpPr>
                          <p:sp>
                            <p:nvSpPr>
                              <p:cNvPr id="69801" name="Line 49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802" name="Line 49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69766" name="Group 496"/>
                        <p:cNvGrpSpPr>
                          <a:grpSpLocks/>
                        </p:cNvGrpSpPr>
                        <p:nvPr/>
                      </p:nvGrpSpPr>
                      <p:grpSpPr bwMode="auto">
                        <a:xfrm>
                          <a:off x="1314" y="436"/>
                          <a:ext cx="668" cy="227"/>
                          <a:chOff x="1338" y="981"/>
                          <a:chExt cx="668" cy="227"/>
                        </a:xfrm>
                      </p:grpSpPr>
                      <p:grpSp>
                        <p:nvGrpSpPr>
                          <p:cNvPr id="69767" name="Group 497"/>
                          <p:cNvGrpSpPr>
                            <a:grpSpLocks/>
                          </p:cNvGrpSpPr>
                          <p:nvPr/>
                        </p:nvGrpSpPr>
                        <p:grpSpPr bwMode="auto">
                          <a:xfrm>
                            <a:off x="1338" y="981"/>
                            <a:ext cx="305" cy="227"/>
                            <a:chOff x="589" y="436"/>
                            <a:chExt cx="305" cy="227"/>
                          </a:xfrm>
                        </p:grpSpPr>
                        <p:grpSp>
                          <p:nvGrpSpPr>
                            <p:cNvPr id="69783" name="Group 498"/>
                            <p:cNvGrpSpPr>
                              <a:grpSpLocks/>
                            </p:cNvGrpSpPr>
                            <p:nvPr/>
                          </p:nvGrpSpPr>
                          <p:grpSpPr bwMode="auto">
                            <a:xfrm>
                              <a:off x="589" y="436"/>
                              <a:ext cx="124" cy="227"/>
                              <a:chOff x="589" y="436"/>
                              <a:chExt cx="124" cy="227"/>
                            </a:xfrm>
                          </p:grpSpPr>
                          <p:grpSp>
                            <p:nvGrpSpPr>
                              <p:cNvPr id="69791" name="Group 499"/>
                              <p:cNvGrpSpPr>
                                <a:grpSpLocks/>
                              </p:cNvGrpSpPr>
                              <p:nvPr/>
                            </p:nvGrpSpPr>
                            <p:grpSpPr bwMode="auto">
                              <a:xfrm>
                                <a:off x="589" y="436"/>
                                <a:ext cx="33" cy="227"/>
                                <a:chOff x="295" y="981"/>
                                <a:chExt cx="33" cy="227"/>
                              </a:xfrm>
                            </p:grpSpPr>
                            <p:sp>
                              <p:nvSpPr>
                                <p:cNvPr id="69795" name="Line 50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96" name="Line 50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792" name="Group 502"/>
                              <p:cNvGrpSpPr>
                                <a:grpSpLocks/>
                              </p:cNvGrpSpPr>
                              <p:nvPr/>
                            </p:nvGrpSpPr>
                            <p:grpSpPr bwMode="auto">
                              <a:xfrm>
                                <a:off x="680" y="436"/>
                                <a:ext cx="33" cy="227"/>
                                <a:chOff x="295" y="981"/>
                                <a:chExt cx="33" cy="227"/>
                              </a:xfrm>
                            </p:grpSpPr>
                            <p:sp>
                              <p:nvSpPr>
                                <p:cNvPr id="69793" name="Line 50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94" name="Line 50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784" name="Group 505"/>
                            <p:cNvGrpSpPr>
                              <a:grpSpLocks/>
                            </p:cNvGrpSpPr>
                            <p:nvPr/>
                          </p:nvGrpSpPr>
                          <p:grpSpPr bwMode="auto">
                            <a:xfrm>
                              <a:off x="770" y="436"/>
                              <a:ext cx="124" cy="227"/>
                              <a:chOff x="589" y="436"/>
                              <a:chExt cx="124" cy="227"/>
                            </a:xfrm>
                          </p:grpSpPr>
                          <p:grpSp>
                            <p:nvGrpSpPr>
                              <p:cNvPr id="69785" name="Group 506"/>
                              <p:cNvGrpSpPr>
                                <a:grpSpLocks/>
                              </p:cNvGrpSpPr>
                              <p:nvPr/>
                            </p:nvGrpSpPr>
                            <p:grpSpPr bwMode="auto">
                              <a:xfrm>
                                <a:off x="589" y="436"/>
                                <a:ext cx="33" cy="227"/>
                                <a:chOff x="295" y="981"/>
                                <a:chExt cx="33" cy="227"/>
                              </a:xfrm>
                            </p:grpSpPr>
                            <p:sp>
                              <p:nvSpPr>
                                <p:cNvPr id="69789" name="Line 50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90" name="Line 50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786" name="Group 509"/>
                              <p:cNvGrpSpPr>
                                <a:grpSpLocks/>
                              </p:cNvGrpSpPr>
                              <p:nvPr/>
                            </p:nvGrpSpPr>
                            <p:grpSpPr bwMode="auto">
                              <a:xfrm>
                                <a:off x="680" y="436"/>
                                <a:ext cx="33" cy="227"/>
                                <a:chOff x="295" y="981"/>
                                <a:chExt cx="33" cy="227"/>
                              </a:xfrm>
                            </p:grpSpPr>
                            <p:sp>
                              <p:nvSpPr>
                                <p:cNvPr id="69787" name="Line 51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88" name="Line 51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69768" name="Group 512"/>
                          <p:cNvGrpSpPr>
                            <a:grpSpLocks/>
                          </p:cNvGrpSpPr>
                          <p:nvPr/>
                        </p:nvGrpSpPr>
                        <p:grpSpPr bwMode="auto">
                          <a:xfrm>
                            <a:off x="1701" y="981"/>
                            <a:ext cx="305" cy="227"/>
                            <a:chOff x="589" y="436"/>
                            <a:chExt cx="305" cy="227"/>
                          </a:xfrm>
                        </p:grpSpPr>
                        <p:grpSp>
                          <p:nvGrpSpPr>
                            <p:cNvPr id="69769" name="Group 513"/>
                            <p:cNvGrpSpPr>
                              <a:grpSpLocks/>
                            </p:cNvGrpSpPr>
                            <p:nvPr/>
                          </p:nvGrpSpPr>
                          <p:grpSpPr bwMode="auto">
                            <a:xfrm>
                              <a:off x="589" y="436"/>
                              <a:ext cx="124" cy="227"/>
                              <a:chOff x="589" y="436"/>
                              <a:chExt cx="124" cy="227"/>
                            </a:xfrm>
                          </p:grpSpPr>
                          <p:grpSp>
                            <p:nvGrpSpPr>
                              <p:cNvPr id="69777" name="Group 514"/>
                              <p:cNvGrpSpPr>
                                <a:grpSpLocks/>
                              </p:cNvGrpSpPr>
                              <p:nvPr/>
                            </p:nvGrpSpPr>
                            <p:grpSpPr bwMode="auto">
                              <a:xfrm>
                                <a:off x="589" y="436"/>
                                <a:ext cx="33" cy="227"/>
                                <a:chOff x="295" y="981"/>
                                <a:chExt cx="33" cy="227"/>
                              </a:xfrm>
                            </p:grpSpPr>
                            <p:sp>
                              <p:nvSpPr>
                                <p:cNvPr id="69781" name="Line 51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82" name="Line 51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778" name="Group 517"/>
                              <p:cNvGrpSpPr>
                                <a:grpSpLocks/>
                              </p:cNvGrpSpPr>
                              <p:nvPr/>
                            </p:nvGrpSpPr>
                            <p:grpSpPr bwMode="auto">
                              <a:xfrm>
                                <a:off x="680" y="436"/>
                                <a:ext cx="33" cy="227"/>
                                <a:chOff x="295" y="981"/>
                                <a:chExt cx="33" cy="227"/>
                              </a:xfrm>
                            </p:grpSpPr>
                            <p:sp>
                              <p:nvSpPr>
                                <p:cNvPr id="69779" name="Line 51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80" name="Line 51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770" name="Group 520"/>
                            <p:cNvGrpSpPr>
                              <a:grpSpLocks/>
                            </p:cNvGrpSpPr>
                            <p:nvPr/>
                          </p:nvGrpSpPr>
                          <p:grpSpPr bwMode="auto">
                            <a:xfrm>
                              <a:off x="770" y="436"/>
                              <a:ext cx="124" cy="227"/>
                              <a:chOff x="589" y="436"/>
                              <a:chExt cx="124" cy="227"/>
                            </a:xfrm>
                          </p:grpSpPr>
                          <p:grpSp>
                            <p:nvGrpSpPr>
                              <p:cNvPr id="69771" name="Group 521"/>
                              <p:cNvGrpSpPr>
                                <a:grpSpLocks/>
                              </p:cNvGrpSpPr>
                              <p:nvPr/>
                            </p:nvGrpSpPr>
                            <p:grpSpPr bwMode="auto">
                              <a:xfrm>
                                <a:off x="589" y="436"/>
                                <a:ext cx="33" cy="227"/>
                                <a:chOff x="295" y="981"/>
                                <a:chExt cx="33" cy="227"/>
                              </a:xfrm>
                            </p:grpSpPr>
                            <p:sp>
                              <p:nvSpPr>
                                <p:cNvPr id="69775" name="Line 52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76" name="Line 52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772" name="Group 524"/>
                              <p:cNvGrpSpPr>
                                <a:grpSpLocks/>
                              </p:cNvGrpSpPr>
                              <p:nvPr/>
                            </p:nvGrpSpPr>
                            <p:grpSpPr bwMode="auto">
                              <a:xfrm>
                                <a:off x="680" y="436"/>
                                <a:ext cx="33" cy="227"/>
                                <a:chOff x="295" y="981"/>
                                <a:chExt cx="33" cy="227"/>
                              </a:xfrm>
                            </p:grpSpPr>
                            <p:sp>
                              <p:nvSpPr>
                                <p:cNvPr id="69773" name="Line 52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74" name="Line 52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69761" name="Group 527"/>
                      <p:cNvGrpSpPr>
                        <a:grpSpLocks/>
                      </p:cNvGrpSpPr>
                      <p:nvPr/>
                    </p:nvGrpSpPr>
                    <p:grpSpPr bwMode="auto">
                      <a:xfrm>
                        <a:off x="4851" y="436"/>
                        <a:ext cx="33" cy="227"/>
                        <a:chOff x="295" y="981"/>
                        <a:chExt cx="33" cy="227"/>
                      </a:xfrm>
                    </p:grpSpPr>
                    <p:sp>
                      <p:nvSpPr>
                        <p:cNvPr id="69762" name="Line 52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63" name="Line 52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712" name="Group 530"/>
                    <p:cNvGrpSpPr>
                      <a:grpSpLocks/>
                    </p:cNvGrpSpPr>
                    <p:nvPr/>
                  </p:nvGrpSpPr>
                  <p:grpSpPr bwMode="auto">
                    <a:xfrm>
                      <a:off x="4907" y="481"/>
                      <a:ext cx="476" cy="227"/>
                      <a:chOff x="4978" y="436"/>
                      <a:chExt cx="476" cy="227"/>
                    </a:xfrm>
                  </p:grpSpPr>
                  <p:grpSp>
                    <p:nvGrpSpPr>
                      <p:cNvPr id="69734" name="Group 531"/>
                      <p:cNvGrpSpPr>
                        <a:grpSpLocks/>
                      </p:cNvGrpSpPr>
                      <p:nvPr/>
                    </p:nvGrpSpPr>
                    <p:grpSpPr bwMode="auto">
                      <a:xfrm>
                        <a:off x="4978" y="436"/>
                        <a:ext cx="33" cy="227"/>
                        <a:chOff x="295" y="981"/>
                        <a:chExt cx="33" cy="227"/>
                      </a:xfrm>
                    </p:grpSpPr>
                    <p:sp>
                      <p:nvSpPr>
                        <p:cNvPr id="69752" name="Line 53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53" name="Line 53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735" name="Group 534"/>
                      <p:cNvGrpSpPr>
                        <a:grpSpLocks/>
                      </p:cNvGrpSpPr>
                      <p:nvPr/>
                    </p:nvGrpSpPr>
                    <p:grpSpPr bwMode="auto">
                      <a:xfrm>
                        <a:off x="5062" y="436"/>
                        <a:ext cx="33" cy="227"/>
                        <a:chOff x="295" y="981"/>
                        <a:chExt cx="33" cy="227"/>
                      </a:xfrm>
                    </p:grpSpPr>
                    <p:sp>
                      <p:nvSpPr>
                        <p:cNvPr id="69750" name="Line 53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51" name="Line 53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736" name="Group 537"/>
                      <p:cNvGrpSpPr>
                        <a:grpSpLocks/>
                      </p:cNvGrpSpPr>
                      <p:nvPr/>
                    </p:nvGrpSpPr>
                    <p:grpSpPr bwMode="auto">
                      <a:xfrm>
                        <a:off x="5148" y="436"/>
                        <a:ext cx="124" cy="227"/>
                        <a:chOff x="589" y="436"/>
                        <a:chExt cx="124" cy="227"/>
                      </a:xfrm>
                    </p:grpSpPr>
                    <p:grpSp>
                      <p:nvGrpSpPr>
                        <p:cNvPr id="69744" name="Group 538"/>
                        <p:cNvGrpSpPr>
                          <a:grpSpLocks/>
                        </p:cNvGrpSpPr>
                        <p:nvPr/>
                      </p:nvGrpSpPr>
                      <p:grpSpPr bwMode="auto">
                        <a:xfrm>
                          <a:off x="589" y="436"/>
                          <a:ext cx="33" cy="227"/>
                          <a:chOff x="295" y="981"/>
                          <a:chExt cx="33" cy="227"/>
                        </a:xfrm>
                      </p:grpSpPr>
                      <p:sp>
                        <p:nvSpPr>
                          <p:cNvPr id="69748" name="Line 53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49" name="Line 54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745" name="Group 541"/>
                        <p:cNvGrpSpPr>
                          <a:grpSpLocks/>
                        </p:cNvGrpSpPr>
                        <p:nvPr/>
                      </p:nvGrpSpPr>
                      <p:grpSpPr bwMode="auto">
                        <a:xfrm>
                          <a:off x="680" y="436"/>
                          <a:ext cx="33" cy="227"/>
                          <a:chOff x="295" y="981"/>
                          <a:chExt cx="33" cy="227"/>
                        </a:xfrm>
                      </p:grpSpPr>
                      <p:sp>
                        <p:nvSpPr>
                          <p:cNvPr id="69746" name="Line 54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47" name="Line 54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737" name="Group 544"/>
                      <p:cNvGrpSpPr>
                        <a:grpSpLocks/>
                      </p:cNvGrpSpPr>
                      <p:nvPr/>
                    </p:nvGrpSpPr>
                    <p:grpSpPr bwMode="auto">
                      <a:xfrm>
                        <a:off x="5330" y="436"/>
                        <a:ext cx="124" cy="227"/>
                        <a:chOff x="589" y="436"/>
                        <a:chExt cx="124" cy="227"/>
                      </a:xfrm>
                    </p:grpSpPr>
                    <p:grpSp>
                      <p:nvGrpSpPr>
                        <p:cNvPr id="69738" name="Group 545"/>
                        <p:cNvGrpSpPr>
                          <a:grpSpLocks/>
                        </p:cNvGrpSpPr>
                        <p:nvPr/>
                      </p:nvGrpSpPr>
                      <p:grpSpPr bwMode="auto">
                        <a:xfrm>
                          <a:off x="589" y="436"/>
                          <a:ext cx="33" cy="227"/>
                          <a:chOff x="295" y="981"/>
                          <a:chExt cx="33" cy="227"/>
                        </a:xfrm>
                      </p:grpSpPr>
                      <p:sp>
                        <p:nvSpPr>
                          <p:cNvPr id="69742" name="Line 54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43" name="Line 54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739" name="Group 548"/>
                        <p:cNvGrpSpPr>
                          <a:grpSpLocks/>
                        </p:cNvGrpSpPr>
                        <p:nvPr/>
                      </p:nvGrpSpPr>
                      <p:grpSpPr bwMode="auto">
                        <a:xfrm>
                          <a:off x="680" y="436"/>
                          <a:ext cx="33" cy="227"/>
                          <a:chOff x="295" y="981"/>
                          <a:chExt cx="33" cy="227"/>
                        </a:xfrm>
                      </p:grpSpPr>
                      <p:sp>
                        <p:nvSpPr>
                          <p:cNvPr id="69740" name="Line 54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41" name="Line 55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69713" name="Group 551"/>
                    <p:cNvGrpSpPr>
                      <a:grpSpLocks/>
                    </p:cNvGrpSpPr>
                    <p:nvPr/>
                  </p:nvGrpSpPr>
                  <p:grpSpPr bwMode="auto">
                    <a:xfrm>
                      <a:off x="4907" y="799"/>
                      <a:ext cx="476" cy="227"/>
                      <a:chOff x="4978" y="436"/>
                      <a:chExt cx="476" cy="227"/>
                    </a:xfrm>
                  </p:grpSpPr>
                  <p:grpSp>
                    <p:nvGrpSpPr>
                      <p:cNvPr id="69714" name="Group 552"/>
                      <p:cNvGrpSpPr>
                        <a:grpSpLocks/>
                      </p:cNvGrpSpPr>
                      <p:nvPr/>
                    </p:nvGrpSpPr>
                    <p:grpSpPr bwMode="auto">
                      <a:xfrm>
                        <a:off x="4978" y="436"/>
                        <a:ext cx="33" cy="227"/>
                        <a:chOff x="295" y="981"/>
                        <a:chExt cx="33" cy="227"/>
                      </a:xfrm>
                    </p:grpSpPr>
                    <p:sp>
                      <p:nvSpPr>
                        <p:cNvPr id="69732" name="Line 55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33" name="Line 55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715" name="Group 555"/>
                      <p:cNvGrpSpPr>
                        <a:grpSpLocks/>
                      </p:cNvGrpSpPr>
                      <p:nvPr/>
                    </p:nvGrpSpPr>
                    <p:grpSpPr bwMode="auto">
                      <a:xfrm>
                        <a:off x="5062" y="436"/>
                        <a:ext cx="33" cy="227"/>
                        <a:chOff x="295" y="981"/>
                        <a:chExt cx="33" cy="227"/>
                      </a:xfrm>
                    </p:grpSpPr>
                    <p:sp>
                      <p:nvSpPr>
                        <p:cNvPr id="69730" name="Line 55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31" name="Line 55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716" name="Group 558"/>
                      <p:cNvGrpSpPr>
                        <a:grpSpLocks/>
                      </p:cNvGrpSpPr>
                      <p:nvPr/>
                    </p:nvGrpSpPr>
                    <p:grpSpPr bwMode="auto">
                      <a:xfrm>
                        <a:off x="5148" y="436"/>
                        <a:ext cx="124" cy="227"/>
                        <a:chOff x="589" y="436"/>
                        <a:chExt cx="124" cy="227"/>
                      </a:xfrm>
                    </p:grpSpPr>
                    <p:grpSp>
                      <p:nvGrpSpPr>
                        <p:cNvPr id="69724" name="Group 559"/>
                        <p:cNvGrpSpPr>
                          <a:grpSpLocks/>
                        </p:cNvGrpSpPr>
                        <p:nvPr/>
                      </p:nvGrpSpPr>
                      <p:grpSpPr bwMode="auto">
                        <a:xfrm>
                          <a:off x="589" y="436"/>
                          <a:ext cx="33" cy="227"/>
                          <a:chOff x="295" y="981"/>
                          <a:chExt cx="33" cy="227"/>
                        </a:xfrm>
                      </p:grpSpPr>
                      <p:sp>
                        <p:nvSpPr>
                          <p:cNvPr id="69728" name="Line 56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29" name="Line 56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725" name="Group 562"/>
                        <p:cNvGrpSpPr>
                          <a:grpSpLocks/>
                        </p:cNvGrpSpPr>
                        <p:nvPr/>
                      </p:nvGrpSpPr>
                      <p:grpSpPr bwMode="auto">
                        <a:xfrm>
                          <a:off x="680" y="436"/>
                          <a:ext cx="33" cy="227"/>
                          <a:chOff x="295" y="981"/>
                          <a:chExt cx="33" cy="227"/>
                        </a:xfrm>
                      </p:grpSpPr>
                      <p:sp>
                        <p:nvSpPr>
                          <p:cNvPr id="69726" name="Line 56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27" name="Line 56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69717" name="Group 565"/>
                      <p:cNvGrpSpPr>
                        <a:grpSpLocks/>
                      </p:cNvGrpSpPr>
                      <p:nvPr/>
                    </p:nvGrpSpPr>
                    <p:grpSpPr bwMode="auto">
                      <a:xfrm>
                        <a:off x="5330" y="436"/>
                        <a:ext cx="124" cy="227"/>
                        <a:chOff x="589" y="436"/>
                        <a:chExt cx="124" cy="227"/>
                      </a:xfrm>
                    </p:grpSpPr>
                    <p:grpSp>
                      <p:nvGrpSpPr>
                        <p:cNvPr id="69718" name="Group 566"/>
                        <p:cNvGrpSpPr>
                          <a:grpSpLocks/>
                        </p:cNvGrpSpPr>
                        <p:nvPr/>
                      </p:nvGrpSpPr>
                      <p:grpSpPr bwMode="auto">
                        <a:xfrm>
                          <a:off x="589" y="436"/>
                          <a:ext cx="33" cy="227"/>
                          <a:chOff x="295" y="981"/>
                          <a:chExt cx="33" cy="227"/>
                        </a:xfrm>
                      </p:grpSpPr>
                      <p:sp>
                        <p:nvSpPr>
                          <p:cNvPr id="69722" name="Line 56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23" name="Line 56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69719" name="Group 569"/>
                        <p:cNvGrpSpPr>
                          <a:grpSpLocks/>
                        </p:cNvGrpSpPr>
                        <p:nvPr/>
                      </p:nvGrpSpPr>
                      <p:grpSpPr bwMode="auto">
                        <a:xfrm>
                          <a:off x="680" y="436"/>
                          <a:ext cx="33" cy="227"/>
                          <a:chOff x="295" y="981"/>
                          <a:chExt cx="33" cy="227"/>
                        </a:xfrm>
                      </p:grpSpPr>
                      <p:sp>
                        <p:nvSpPr>
                          <p:cNvPr id="69720" name="Line 57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69721" name="Line 57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sp>
              <p:nvSpPr>
                <p:cNvPr id="69685" name="AutoShape 572"/>
                <p:cNvSpPr>
                  <a:spLocks noChangeArrowheads="1"/>
                </p:cNvSpPr>
                <p:nvPr/>
              </p:nvSpPr>
              <p:spPr bwMode="auto">
                <a:xfrm>
                  <a:off x="2677" y="1311"/>
                  <a:ext cx="294" cy="998"/>
                </a:xfrm>
                <a:prstGeom prst="roundRect">
                  <a:avLst>
                    <a:gd name="adj" fmla="val 50000"/>
                  </a:avLst>
                </a:prstGeom>
                <a:solidFill>
                  <a:srgbClr val="CCFFFF"/>
                </a:solidFill>
                <a:ln w="9525">
                  <a:solidFill>
                    <a:schemeClr val="tx1"/>
                  </a:solidFill>
                  <a:round/>
                  <a:headEnd/>
                  <a:tailEnd/>
                </a:ln>
              </p:spPr>
              <p:txBody>
                <a:bodyPr wrap="none" anchor="b"/>
                <a:lstStyle/>
                <a:p>
                  <a:r>
                    <a:rPr lang="en-US" altLang="zh-CN" sz="2000" b="1">
                      <a:latin typeface="Times New Roman" pitchFamily="18" charset="0"/>
                    </a:rPr>
                    <a:t>Ⅲ</a:t>
                  </a:r>
                </a:p>
              </p:txBody>
            </p:sp>
            <p:sp>
              <p:nvSpPr>
                <p:cNvPr id="69686" name="Freeform 573"/>
                <p:cNvSpPr>
                  <a:spLocks/>
                </p:cNvSpPr>
                <p:nvPr/>
              </p:nvSpPr>
              <p:spPr bwMode="auto">
                <a:xfrm rot="-120435">
                  <a:off x="884" y="1253"/>
                  <a:ext cx="454" cy="1044"/>
                </a:xfrm>
                <a:custGeom>
                  <a:avLst/>
                  <a:gdLst>
                    <a:gd name="T0" fmla="*/ 23 w 544"/>
                    <a:gd name="T1" fmla="*/ 45 h 1157"/>
                    <a:gd name="T2" fmla="*/ 160 w 544"/>
                    <a:gd name="T3" fmla="*/ 45 h 1157"/>
                    <a:gd name="T4" fmla="*/ 160 w 544"/>
                    <a:gd name="T5" fmla="*/ 143 h 1157"/>
                    <a:gd name="T6" fmla="*/ 145 w 544"/>
                    <a:gd name="T7" fmla="*/ 314 h 1157"/>
                    <a:gd name="T8" fmla="*/ 160 w 544"/>
                    <a:gd name="T9" fmla="*/ 560 h 1157"/>
                    <a:gd name="T10" fmla="*/ 23 w 544"/>
                    <a:gd name="T11" fmla="*/ 608 h 1157"/>
                    <a:gd name="T12" fmla="*/ 23 w 544"/>
                    <a:gd name="T13" fmla="*/ 462 h 1157"/>
                    <a:gd name="T14" fmla="*/ 23 w 544"/>
                    <a:gd name="T15" fmla="*/ 314 h 1157"/>
                    <a:gd name="T16" fmla="*/ 23 w 544"/>
                    <a:gd name="T17" fmla="*/ 45 h 1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4"/>
                    <a:gd name="T28" fmla="*/ 0 h 1157"/>
                    <a:gd name="T29" fmla="*/ 544 w 544"/>
                    <a:gd name="T30" fmla="*/ 1157 h 1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4" h="1157">
                      <a:moveTo>
                        <a:pt x="68" y="83"/>
                      </a:moveTo>
                      <a:cubicBezTo>
                        <a:pt x="136" y="0"/>
                        <a:pt x="408" y="53"/>
                        <a:pt x="476" y="83"/>
                      </a:cubicBezTo>
                      <a:cubicBezTo>
                        <a:pt x="544" y="113"/>
                        <a:pt x="483" y="182"/>
                        <a:pt x="476" y="265"/>
                      </a:cubicBezTo>
                      <a:cubicBezTo>
                        <a:pt x="469" y="348"/>
                        <a:pt x="431" y="454"/>
                        <a:pt x="431" y="582"/>
                      </a:cubicBezTo>
                      <a:cubicBezTo>
                        <a:pt x="431" y="710"/>
                        <a:pt x="536" y="945"/>
                        <a:pt x="476" y="1036"/>
                      </a:cubicBezTo>
                      <a:cubicBezTo>
                        <a:pt x="416" y="1127"/>
                        <a:pt x="136" y="1157"/>
                        <a:pt x="68" y="1127"/>
                      </a:cubicBezTo>
                      <a:cubicBezTo>
                        <a:pt x="0" y="1097"/>
                        <a:pt x="68" y="945"/>
                        <a:pt x="68" y="854"/>
                      </a:cubicBezTo>
                      <a:cubicBezTo>
                        <a:pt x="68" y="763"/>
                        <a:pt x="76" y="710"/>
                        <a:pt x="68" y="582"/>
                      </a:cubicBezTo>
                      <a:cubicBezTo>
                        <a:pt x="60" y="454"/>
                        <a:pt x="0" y="166"/>
                        <a:pt x="68" y="83"/>
                      </a:cubicBezTo>
                      <a:close/>
                    </a:path>
                  </a:pathLst>
                </a:custGeom>
                <a:solidFill>
                  <a:srgbClr val="CCFFFF"/>
                </a:solidFill>
                <a:ln w="9525" cap="flat" cmpd="sng">
                  <a:solidFill>
                    <a:schemeClr val="tx1"/>
                  </a:solidFill>
                  <a:prstDash val="solid"/>
                  <a:round/>
                  <a:headEnd/>
                  <a:tailEnd/>
                </a:ln>
              </p:spPr>
              <p:txBody>
                <a:bodyPr wrap="none" anchor="ctr"/>
                <a:lstStyle/>
                <a:p>
                  <a:endParaRPr lang="zh-CN" altLang="en-US"/>
                </a:p>
              </p:txBody>
            </p:sp>
            <p:sp>
              <p:nvSpPr>
                <p:cNvPr id="69687" name="Freeform 574"/>
                <p:cNvSpPr>
                  <a:spLocks/>
                </p:cNvSpPr>
                <p:nvPr/>
              </p:nvSpPr>
              <p:spPr bwMode="auto">
                <a:xfrm rot="-612728">
                  <a:off x="1518" y="1662"/>
                  <a:ext cx="546" cy="598"/>
                </a:xfrm>
                <a:custGeom>
                  <a:avLst/>
                  <a:gdLst>
                    <a:gd name="T0" fmla="*/ 190 w 574"/>
                    <a:gd name="T1" fmla="*/ 158 h 552"/>
                    <a:gd name="T2" fmla="*/ 24 w 574"/>
                    <a:gd name="T3" fmla="*/ 86 h 552"/>
                    <a:gd name="T4" fmla="*/ 56 w 574"/>
                    <a:gd name="T5" fmla="*/ 674 h 552"/>
                    <a:gd name="T6" fmla="*/ 291 w 574"/>
                    <a:gd name="T7" fmla="*/ 820 h 552"/>
                    <a:gd name="T8" fmla="*/ 425 w 574"/>
                    <a:gd name="T9" fmla="*/ 232 h 552"/>
                    <a:gd name="T10" fmla="*/ 291 w 574"/>
                    <a:gd name="T11" fmla="*/ 232 h 552"/>
                    <a:gd name="T12" fmla="*/ 190 w 574"/>
                    <a:gd name="T13" fmla="*/ 158 h 552"/>
                    <a:gd name="T14" fmla="*/ 0 60000 65536"/>
                    <a:gd name="T15" fmla="*/ 0 60000 65536"/>
                    <a:gd name="T16" fmla="*/ 0 60000 65536"/>
                    <a:gd name="T17" fmla="*/ 0 60000 65536"/>
                    <a:gd name="T18" fmla="*/ 0 60000 65536"/>
                    <a:gd name="T19" fmla="*/ 0 60000 65536"/>
                    <a:gd name="T20" fmla="*/ 0 60000 65536"/>
                    <a:gd name="T21" fmla="*/ 0 w 574"/>
                    <a:gd name="T22" fmla="*/ 0 h 552"/>
                    <a:gd name="T23" fmla="*/ 574 w 574"/>
                    <a:gd name="T24" fmla="*/ 552 h 5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4" h="552">
                      <a:moveTo>
                        <a:pt x="256" y="98"/>
                      </a:moveTo>
                      <a:cubicBezTo>
                        <a:pt x="196" y="83"/>
                        <a:pt x="60" y="0"/>
                        <a:pt x="30" y="53"/>
                      </a:cubicBezTo>
                      <a:cubicBezTo>
                        <a:pt x="0" y="106"/>
                        <a:pt x="15" y="340"/>
                        <a:pt x="75" y="416"/>
                      </a:cubicBezTo>
                      <a:cubicBezTo>
                        <a:pt x="135" y="492"/>
                        <a:pt x="309" y="552"/>
                        <a:pt x="392" y="507"/>
                      </a:cubicBezTo>
                      <a:cubicBezTo>
                        <a:pt x="475" y="462"/>
                        <a:pt x="574" y="204"/>
                        <a:pt x="574" y="144"/>
                      </a:cubicBezTo>
                      <a:cubicBezTo>
                        <a:pt x="574" y="84"/>
                        <a:pt x="445" y="144"/>
                        <a:pt x="392" y="144"/>
                      </a:cubicBezTo>
                      <a:cubicBezTo>
                        <a:pt x="339" y="144"/>
                        <a:pt x="316" y="113"/>
                        <a:pt x="256" y="98"/>
                      </a:cubicBezTo>
                      <a:close/>
                    </a:path>
                  </a:pathLst>
                </a:custGeom>
                <a:solidFill>
                  <a:srgbClr val="CCFFFF"/>
                </a:solidFill>
                <a:ln w="9525" cap="flat" cmpd="sng">
                  <a:solidFill>
                    <a:schemeClr val="tx1"/>
                  </a:solidFill>
                  <a:prstDash val="solid"/>
                  <a:round/>
                  <a:headEnd/>
                  <a:tailEnd/>
                </a:ln>
              </p:spPr>
              <p:txBody>
                <a:bodyPr wrap="none" anchor="ctr"/>
                <a:lstStyle/>
                <a:p>
                  <a:endParaRPr lang="zh-CN" altLang="en-US"/>
                </a:p>
              </p:txBody>
            </p:sp>
            <p:sp>
              <p:nvSpPr>
                <p:cNvPr id="69688" name="Freeform 575"/>
                <p:cNvSpPr>
                  <a:spLocks/>
                </p:cNvSpPr>
                <p:nvPr/>
              </p:nvSpPr>
              <p:spPr bwMode="auto">
                <a:xfrm>
                  <a:off x="3515" y="1162"/>
                  <a:ext cx="590" cy="1134"/>
                </a:xfrm>
                <a:custGeom>
                  <a:avLst/>
                  <a:gdLst>
                    <a:gd name="T0" fmla="*/ 72 w 673"/>
                    <a:gd name="T1" fmla="*/ 1377 h 1080"/>
                    <a:gd name="T2" fmla="*/ 31 w 673"/>
                    <a:gd name="T3" fmla="*/ 1196 h 1080"/>
                    <a:gd name="T4" fmla="*/ 11 w 673"/>
                    <a:gd name="T5" fmla="*/ 648 h 1080"/>
                    <a:gd name="T6" fmla="*/ 94 w 673"/>
                    <a:gd name="T7" fmla="*/ 101 h 1080"/>
                    <a:gd name="T8" fmla="*/ 155 w 673"/>
                    <a:gd name="T9" fmla="*/ 41 h 1080"/>
                    <a:gd name="T10" fmla="*/ 216 w 673"/>
                    <a:gd name="T11" fmla="*/ 285 h 1080"/>
                    <a:gd name="T12" fmla="*/ 216 w 673"/>
                    <a:gd name="T13" fmla="*/ 404 h 1080"/>
                    <a:gd name="T14" fmla="*/ 278 w 673"/>
                    <a:gd name="T15" fmla="*/ 587 h 1080"/>
                    <a:gd name="T16" fmla="*/ 299 w 673"/>
                    <a:gd name="T17" fmla="*/ 1014 h 1080"/>
                    <a:gd name="T18" fmla="*/ 238 w 673"/>
                    <a:gd name="T19" fmla="*/ 1377 h 1080"/>
                    <a:gd name="T20" fmla="*/ 155 w 673"/>
                    <a:gd name="T21" fmla="*/ 1318 h 1080"/>
                    <a:gd name="T22" fmla="*/ 94 w 673"/>
                    <a:gd name="T23" fmla="*/ 1437 h 1080"/>
                    <a:gd name="T24" fmla="*/ 72 w 673"/>
                    <a:gd name="T25" fmla="*/ 1377 h 10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3"/>
                    <a:gd name="T40" fmla="*/ 0 h 1080"/>
                    <a:gd name="T41" fmla="*/ 673 w 673"/>
                    <a:gd name="T42" fmla="*/ 1080 h 10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3" h="1080">
                      <a:moveTo>
                        <a:pt x="159" y="1028"/>
                      </a:moveTo>
                      <a:cubicBezTo>
                        <a:pt x="136" y="998"/>
                        <a:pt x="92" y="983"/>
                        <a:pt x="69" y="892"/>
                      </a:cubicBezTo>
                      <a:cubicBezTo>
                        <a:pt x="46" y="801"/>
                        <a:pt x="0" y="620"/>
                        <a:pt x="23" y="484"/>
                      </a:cubicBezTo>
                      <a:cubicBezTo>
                        <a:pt x="46" y="348"/>
                        <a:pt x="152" y="150"/>
                        <a:pt x="205" y="75"/>
                      </a:cubicBezTo>
                      <a:cubicBezTo>
                        <a:pt x="258" y="0"/>
                        <a:pt x="296" y="7"/>
                        <a:pt x="341" y="30"/>
                      </a:cubicBezTo>
                      <a:cubicBezTo>
                        <a:pt x="386" y="53"/>
                        <a:pt x="454" y="167"/>
                        <a:pt x="477" y="212"/>
                      </a:cubicBezTo>
                      <a:cubicBezTo>
                        <a:pt x="500" y="257"/>
                        <a:pt x="454" y="265"/>
                        <a:pt x="477" y="302"/>
                      </a:cubicBezTo>
                      <a:cubicBezTo>
                        <a:pt x="500" y="339"/>
                        <a:pt x="583" y="362"/>
                        <a:pt x="613" y="438"/>
                      </a:cubicBezTo>
                      <a:cubicBezTo>
                        <a:pt x="643" y="514"/>
                        <a:pt x="673" y="658"/>
                        <a:pt x="658" y="756"/>
                      </a:cubicBezTo>
                      <a:cubicBezTo>
                        <a:pt x="643" y="854"/>
                        <a:pt x="575" y="990"/>
                        <a:pt x="522" y="1028"/>
                      </a:cubicBezTo>
                      <a:cubicBezTo>
                        <a:pt x="469" y="1066"/>
                        <a:pt x="394" y="976"/>
                        <a:pt x="341" y="983"/>
                      </a:cubicBezTo>
                      <a:cubicBezTo>
                        <a:pt x="288" y="990"/>
                        <a:pt x="243" y="1066"/>
                        <a:pt x="205" y="1073"/>
                      </a:cubicBezTo>
                      <a:cubicBezTo>
                        <a:pt x="167" y="1080"/>
                        <a:pt x="182" y="1058"/>
                        <a:pt x="159" y="1028"/>
                      </a:cubicBezTo>
                      <a:close/>
                    </a:path>
                  </a:pathLst>
                </a:custGeom>
                <a:solidFill>
                  <a:srgbClr val="CCFFFF"/>
                </a:solidFill>
                <a:ln w="9525" cap="flat" cmpd="sng">
                  <a:solidFill>
                    <a:schemeClr val="tx1"/>
                  </a:solidFill>
                  <a:prstDash val="solid"/>
                  <a:round/>
                  <a:headEnd/>
                  <a:tailEnd/>
                </a:ln>
              </p:spPr>
              <p:txBody>
                <a:bodyPr wrap="none" anchor="ctr"/>
                <a:lstStyle/>
                <a:p>
                  <a:endParaRPr lang="zh-CN" altLang="en-US"/>
                </a:p>
              </p:txBody>
            </p:sp>
            <p:sp>
              <p:nvSpPr>
                <p:cNvPr id="69689" name="Text Box 576"/>
                <p:cNvSpPr txBox="1">
                  <a:spLocks noChangeArrowheads="1"/>
                </p:cNvSpPr>
                <p:nvPr/>
              </p:nvSpPr>
              <p:spPr bwMode="auto">
                <a:xfrm>
                  <a:off x="861" y="1933"/>
                  <a:ext cx="356" cy="250"/>
                </a:xfrm>
                <a:prstGeom prst="rect">
                  <a:avLst/>
                </a:prstGeom>
                <a:noFill/>
                <a:ln w="9525">
                  <a:noFill/>
                  <a:miter lim="800000"/>
                  <a:headEnd/>
                  <a:tailEnd/>
                </a:ln>
              </p:spPr>
              <p:txBody>
                <a:bodyPr wrap="none">
                  <a:spAutoFit/>
                </a:bodyPr>
                <a:lstStyle/>
                <a:p>
                  <a:r>
                    <a:rPr lang="en-US" altLang="zh-CN" sz="2000" b="1">
                      <a:latin typeface="宋体" charset="-122"/>
                    </a:rPr>
                    <a:t>Ⅰ </a:t>
                  </a:r>
                </a:p>
              </p:txBody>
            </p:sp>
            <p:sp>
              <p:nvSpPr>
                <p:cNvPr id="69690" name="Rectangle 577"/>
                <p:cNvSpPr>
                  <a:spLocks noChangeArrowheads="1"/>
                </p:cNvSpPr>
                <p:nvPr/>
              </p:nvSpPr>
              <p:spPr bwMode="auto">
                <a:xfrm>
                  <a:off x="1609" y="1899"/>
                  <a:ext cx="317" cy="250"/>
                </a:xfrm>
                <a:prstGeom prst="rect">
                  <a:avLst/>
                </a:prstGeom>
                <a:noFill/>
                <a:ln w="9525">
                  <a:noFill/>
                  <a:miter lim="800000"/>
                  <a:headEnd/>
                  <a:tailEnd/>
                </a:ln>
              </p:spPr>
              <p:txBody>
                <a:bodyPr wrap="none">
                  <a:spAutoFit/>
                </a:bodyPr>
                <a:lstStyle/>
                <a:p>
                  <a:r>
                    <a:rPr lang="en-US" altLang="zh-CN" sz="2000" b="1">
                      <a:latin typeface="Times New Roman" pitchFamily="18" charset="0"/>
                    </a:rPr>
                    <a:t>Ⅱ </a:t>
                  </a:r>
                </a:p>
              </p:txBody>
            </p:sp>
            <p:sp>
              <p:nvSpPr>
                <p:cNvPr id="69691" name="Rectangle 578"/>
                <p:cNvSpPr>
                  <a:spLocks noChangeArrowheads="1"/>
                </p:cNvSpPr>
                <p:nvPr/>
              </p:nvSpPr>
              <p:spPr bwMode="auto">
                <a:xfrm>
                  <a:off x="3833" y="1888"/>
                  <a:ext cx="356" cy="250"/>
                </a:xfrm>
                <a:prstGeom prst="rect">
                  <a:avLst/>
                </a:prstGeom>
                <a:noFill/>
                <a:ln w="9525">
                  <a:noFill/>
                  <a:miter lim="800000"/>
                  <a:headEnd/>
                  <a:tailEnd/>
                </a:ln>
              </p:spPr>
              <p:txBody>
                <a:bodyPr wrap="none">
                  <a:spAutoFit/>
                </a:bodyPr>
                <a:lstStyle/>
                <a:p>
                  <a:r>
                    <a:rPr lang="en-US" altLang="zh-CN" sz="2000" b="1">
                      <a:latin typeface="宋体" charset="-122"/>
                    </a:rPr>
                    <a:t>Ⅳ </a:t>
                  </a:r>
                  <a:endParaRPr lang="en-US" altLang="en-US" sz="2000" b="1">
                    <a:latin typeface="宋体" charset="-122"/>
                  </a:endParaRPr>
                </a:p>
              </p:txBody>
            </p:sp>
            <p:grpSp>
              <p:nvGrpSpPr>
                <p:cNvPr id="69692" name="Group 579"/>
                <p:cNvGrpSpPr>
                  <a:grpSpLocks/>
                </p:cNvGrpSpPr>
                <p:nvPr/>
              </p:nvGrpSpPr>
              <p:grpSpPr bwMode="auto">
                <a:xfrm>
                  <a:off x="4491" y="1298"/>
                  <a:ext cx="691" cy="1746"/>
                  <a:chOff x="4491" y="1298"/>
                  <a:chExt cx="691" cy="1746"/>
                </a:xfrm>
              </p:grpSpPr>
              <p:sp>
                <p:nvSpPr>
                  <p:cNvPr id="69693" name="Rectangle 580"/>
                  <p:cNvSpPr>
                    <a:spLocks noChangeArrowheads="1"/>
                  </p:cNvSpPr>
                  <p:nvPr/>
                </p:nvSpPr>
                <p:spPr bwMode="auto">
                  <a:xfrm>
                    <a:off x="4627" y="1356"/>
                    <a:ext cx="408" cy="1620"/>
                  </a:xfrm>
                  <a:prstGeom prst="rect">
                    <a:avLst/>
                  </a:prstGeom>
                  <a:solidFill>
                    <a:srgbClr val="D181FD"/>
                  </a:solidFill>
                  <a:ln w="9525">
                    <a:solidFill>
                      <a:schemeClr val="tx1"/>
                    </a:solidFill>
                    <a:miter lim="800000"/>
                    <a:headEnd/>
                    <a:tailEnd/>
                  </a:ln>
                </p:spPr>
                <p:txBody>
                  <a:bodyPr wrap="none" anchor="ctr"/>
                  <a:lstStyle/>
                  <a:p>
                    <a:endParaRPr lang="zh-CN" altLang="en-US"/>
                  </a:p>
                </p:txBody>
              </p:sp>
              <p:sp>
                <p:nvSpPr>
                  <p:cNvPr id="69694" name="Oval 581"/>
                  <p:cNvSpPr>
                    <a:spLocks noChangeArrowheads="1"/>
                  </p:cNvSpPr>
                  <p:nvPr/>
                </p:nvSpPr>
                <p:spPr bwMode="auto">
                  <a:xfrm>
                    <a:off x="4491" y="2251"/>
                    <a:ext cx="272" cy="793"/>
                  </a:xfrm>
                  <a:prstGeom prst="ellipse">
                    <a:avLst/>
                  </a:prstGeom>
                  <a:solidFill>
                    <a:srgbClr val="FEE1FF"/>
                  </a:solidFill>
                  <a:ln w="9525">
                    <a:solidFill>
                      <a:schemeClr val="tx1"/>
                    </a:solidFill>
                    <a:round/>
                    <a:headEnd/>
                    <a:tailEnd/>
                  </a:ln>
                </p:spPr>
                <p:txBody>
                  <a:bodyPr wrap="none" anchor="ctr"/>
                  <a:lstStyle/>
                  <a:p>
                    <a:endParaRPr lang="zh-CN" altLang="en-US"/>
                  </a:p>
                </p:txBody>
              </p:sp>
              <p:sp>
                <p:nvSpPr>
                  <p:cNvPr id="69695" name="Oval 582"/>
                  <p:cNvSpPr>
                    <a:spLocks noChangeArrowheads="1"/>
                  </p:cNvSpPr>
                  <p:nvPr/>
                </p:nvSpPr>
                <p:spPr bwMode="auto">
                  <a:xfrm>
                    <a:off x="4899" y="2251"/>
                    <a:ext cx="272" cy="793"/>
                  </a:xfrm>
                  <a:prstGeom prst="ellipse">
                    <a:avLst/>
                  </a:prstGeom>
                  <a:solidFill>
                    <a:srgbClr val="FEE1FF"/>
                  </a:solidFill>
                  <a:ln w="9525">
                    <a:solidFill>
                      <a:schemeClr val="tx1"/>
                    </a:solidFill>
                    <a:round/>
                    <a:headEnd/>
                    <a:tailEnd/>
                  </a:ln>
                </p:spPr>
                <p:txBody>
                  <a:bodyPr wrap="none" anchor="ctr"/>
                  <a:lstStyle/>
                  <a:p>
                    <a:endParaRPr lang="zh-CN" altLang="en-US"/>
                  </a:p>
                </p:txBody>
              </p:sp>
              <p:sp>
                <p:nvSpPr>
                  <p:cNvPr id="69696" name="AutoShape 583"/>
                  <p:cNvSpPr>
                    <a:spLocks noChangeArrowheads="1"/>
                  </p:cNvSpPr>
                  <p:nvPr/>
                </p:nvSpPr>
                <p:spPr bwMode="auto">
                  <a:xfrm>
                    <a:off x="4536" y="1315"/>
                    <a:ext cx="227" cy="862"/>
                  </a:xfrm>
                  <a:prstGeom prst="roundRect">
                    <a:avLst>
                      <a:gd name="adj" fmla="val 44935"/>
                    </a:avLst>
                  </a:prstGeom>
                  <a:solidFill>
                    <a:srgbClr val="FEE1FF"/>
                  </a:solidFill>
                  <a:ln w="9525">
                    <a:solidFill>
                      <a:schemeClr val="tx1"/>
                    </a:solidFill>
                    <a:round/>
                    <a:headEnd/>
                    <a:tailEnd/>
                  </a:ln>
                </p:spPr>
                <p:txBody>
                  <a:bodyPr wrap="none" anchor="ctr"/>
                  <a:lstStyle/>
                  <a:p>
                    <a:endParaRPr lang="zh-CN" altLang="en-US"/>
                  </a:p>
                </p:txBody>
              </p:sp>
              <p:sp>
                <p:nvSpPr>
                  <p:cNvPr id="69697" name="AutoShape 584"/>
                  <p:cNvSpPr>
                    <a:spLocks noChangeArrowheads="1"/>
                  </p:cNvSpPr>
                  <p:nvPr/>
                </p:nvSpPr>
                <p:spPr bwMode="auto">
                  <a:xfrm>
                    <a:off x="4921" y="1298"/>
                    <a:ext cx="227" cy="862"/>
                  </a:xfrm>
                  <a:prstGeom prst="roundRect">
                    <a:avLst>
                      <a:gd name="adj" fmla="val 44935"/>
                    </a:avLst>
                  </a:prstGeom>
                  <a:solidFill>
                    <a:srgbClr val="FEE1FF"/>
                  </a:solidFill>
                  <a:ln w="9525">
                    <a:solidFill>
                      <a:schemeClr val="tx1"/>
                    </a:solidFill>
                    <a:round/>
                    <a:headEnd/>
                    <a:tailEnd/>
                  </a:ln>
                </p:spPr>
                <p:txBody>
                  <a:bodyPr wrap="none" anchor="ctr"/>
                  <a:lstStyle/>
                  <a:p>
                    <a:endParaRPr lang="zh-CN" altLang="en-US"/>
                  </a:p>
                </p:txBody>
              </p:sp>
              <p:sp>
                <p:nvSpPr>
                  <p:cNvPr id="69698" name="Text Box 585"/>
                  <p:cNvSpPr txBox="1">
                    <a:spLocks noChangeArrowheads="1"/>
                  </p:cNvSpPr>
                  <p:nvPr/>
                </p:nvSpPr>
                <p:spPr bwMode="auto">
                  <a:xfrm>
                    <a:off x="4513" y="1616"/>
                    <a:ext cx="340" cy="250"/>
                  </a:xfrm>
                  <a:prstGeom prst="rect">
                    <a:avLst/>
                  </a:prstGeom>
                  <a:noFill/>
                  <a:ln w="9525">
                    <a:noFill/>
                    <a:miter lim="800000"/>
                    <a:headEnd/>
                    <a:tailEnd/>
                  </a:ln>
                </p:spPr>
                <p:txBody>
                  <a:bodyPr wrap="square">
                    <a:spAutoFit/>
                  </a:bodyPr>
                  <a:lstStyle/>
                  <a:p>
                    <a:r>
                      <a:rPr lang="en-US" altLang="zh-CN" sz="2000" dirty="0" err="1">
                        <a:latin typeface="Times New Roman" pitchFamily="18" charset="0"/>
                      </a:rPr>
                      <a:t>F</a:t>
                    </a:r>
                    <a:r>
                      <a:rPr lang="en-US" altLang="zh-CN" sz="2000" baseline="-25000" dirty="0" err="1">
                        <a:latin typeface="Times New Roman" pitchFamily="18" charset="0"/>
                      </a:rPr>
                      <a:t>o</a:t>
                    </a:r>
                    <a:r>
                      <a:rPr lang="en-US" altLang="zh-CN" sz="2000" baseline="-25000" dirty="0">
                        <a:latin typeface="Times New Roman" pitchFamily="18" charset="0"/>
                      </a:rPr>
                      <a:t> </a:t>
                    </a:r>
                  </a:p>
                </p:txBody>
              </p:sp>
              <p:sp>
                <p:nvSpPr>
                  <p:cNvPr id="69699" name="Text Box 586"/>
                  <p:cNvSpPr txBox="1">
                    <a:spLocks noChangeArrowheads="1"/>
                  </p:cNvSpPr>
                  <p:nvPr/>
                </p:nvSpPr>
                <p:spPr bwMode="auto">
                  <a:xfrm>
                    <a:off x="4899" y="2523"/>
                    <a:ext cx="283" cy="250"/>
                  </a:xfrm>
                  <a:prstGeom prst="rect">
                    <a:avLst/>
                  </a:prstGeom>
                  <a:noFill/>
                  <a:ln w="9525">
                    <a:noFill/>
                    <a:miter lim="800000"/>
                    <a:headEnd/>
                    <a:tailEnd/>
                  </a:ln>
                </p:spPr>
                <p:txBody>
                  <a:bodyPr wrap="none">
                    <a:spAutoFit/>
                  </a:bodyPr>
                  <a:lstStyle/>
                  <a:p>
                    <a:r>
                      <a:rPr lang="en-US" altLang="zh-CN" sz="2000">
                        <a:latin typeface="Times New Roman" pitchFamily="18" charset="0"/>
                      </a:rPr>
                      <a:t>F</a:t>
                    </a:r>
                    <a:r>
                      <a:rPr lang="en-US" altLang="zh-CN" sz="2000" baseline="-25000">
                        <a:latin typeface="Times New Roman" pitchFamily="18" charset="0"/>
                      </a:rPr>
                      <a:t>1 </a:t>
                    </a:r>
                  </a:p>
                </p:txBody>
              </p:sp>
            </p:grpSp>
          </p:grpSp>
          <p:sp>
            <p:nvSpPr>
              <p:cNvPr id="69683" name="Text Box 587"/>
              <p:cNvSpPr txBox="1">
                <a:spLocks noChangeArrowheads="1"/>
              </p:cNvSpPr>
              <p:nvPr/>
            </p:nvSpPr>
            <p:spPr bwMode="auto">
              <a:xfrm>
                <a:off x="3221" y="845"/>
                <a:ext cx="551" cy="250"/>
              </a:xfrm>
              <a:prstGeom prst="rect">
                <a:avLst/>
              </a:prstGeom>
              <a:noFill/>
              <a:ln w="9525">
                <a:noFill/>
                <a:miter lim="800000"/>
                <a:headEnd/>
                <a:tailEnd/>
              </a:ln>
            </p:spPr>
            <p:txBody>
              <a:bodyPr wrap="none">
                <a:spAutoFit/>
              </a:bodyPr>
              <a:lstStyle/>
              <a:p>
                <a:r>
                  <a:rPr lang="en-US" altLang="zh-CN" sz="2000" b="1">
                    <a:latin typeface="Arial" charset="0"/>
                  </a:rPr>
                  <a:t>Cyt c </a:t>
                </a:r>
              </a:p>
            </p:txBody>
          </p:sp>
        </p:grpSp>
        <p:sp>
          <p:nvSpPr>
            <p:cNvPr id="69680" name="Text Box 588"/>
            <p:cNvSpPr txBox="1">
              <a:spLocks noChangeArrowheads="1"/>
            </p:cNvSpPr>
            <p:nvPr/>
          </p:nvSpPr>
          <p:spPr bwMode="auto">
            <a:xfrm>
              <a:off x="2178" y="1570"/>
              <a:ext cx="318" cy="288"/>
            </a:xfrm>
            <a:prstGeom prst="rect">
              <a:avLst/>
            </a:prstGeom>
            <a:noFill/>
            <a:ln w="9525">
              <a:noFill/>
              <a:miter lim="800000"/>
              <a:headEnd/>
              <a:tailEnd/>
            </a:ln>
          </p:spPr>
          <p:txBody>
            <a:bodyPr wrap="none">
              <a:spAutoFit/>
            </a:bodyPr>
            <a:lstStyle/>
            <a:p>
              <a:r>
                <a:rPr lang="en-US" altLang="zh-CN" b="1">
                  <a:solidFill>
                    <a:srgbClr val="336699"/>
                  </a:solidFill>
                  <a:latin typeface="Arial" charset="0"/>
                </a:rPr>
                <a:t>Q </a:t>
              </a:r>
            </a:p>
          </p:txBody>
        </p:sp>
      </p:grpSp>
      <p:grpSp>
        <p:nvGrpSpPr>
          <p:cNvPr id="56554" name="Group 589"/>
          <p:cNvGrpSpPr>
            <a:grpSpLocks/>
          </p:cNvGrpSpPr>
          <p:nvPr/>
        </p:nvGrpSpPr>
        <p:grpSpPr bwMode="auto">
          <a:xfrm>
            <a:off x="250825" y="3949700"/>
            <a:ext cx="2355850" cy="973138"/>
            <a:chOff x="114" y="2296"/>
            <a:chExt cx="1484" cy="613"/>
          </a:xfrm>
        </p:grpSpPr>
        <p:sp>
          <p:nvSpPr>
            <p:cNvPr id="69676" name="Text Box 590"/>
            <p:cNvSpPr txBox="1">
              <a:spLocks noChangeArrowheads="1"/>
            </p:cNvSpPr>
            <p:nvPr/>
          </p:nvSpPr>
          <p:spPr bwMode="auto">
            <a:xfrm>
              <a:off x="114" y="2341"/>
              <a:ext cx="908" cy="250"/>
            </a:xfrm>
            <a:prstGeom prst="rect">
              <a:avLst/>
            </a:prstGeom>
            <a:noFill/>
            <a:ln w="9525">
              <a:noFill/>
              <a:miter lim="800000"/>
              <a:headEnd/>
              <a:tailEnd/>
            </a:ln>
          </p:spPr>
          <p:txBody>
            <a:bodyPr wrap="none">
              <a:spAutoFit/>
            </a:bodyPr>
            <a:lstStyle/>
            <a:p>
              <a:r>
                <a:rPr lang="en-US" altLang="zh-CN" sz="2000" b="1">
                  <a:latin typeface="Arial" charset="0"/>
                </a:rPr>
                <a:t>NAD</a:t>
              </a:r>
              <a:r>
                <a:rPr lang="en-US" altLang="zh-CN" sz="2000" b="1">
                  <a:solidFill>
                    <a:srgbClr val="FF0066"/>
                  </a:solidFill>
                  <a:latin typeface="Arial" charset="0"/>
                </a:rPr>
                <a:t>H</a:t>
              </a:r>
              <a:r>
                <a:rPr lang="en-US" altLang="zh-CN" sz="2000" b="1">
                  <a:latin typeface="Arial" charset="0"/>
                </a:rPr>
                <a:t>+</a:t>
              </a:r>
              <a:r>
                <a:rPr lang="en-US" altLang="zh-CN" sz="2000" b="1">
                  <a:solidFill>
                    <a:srgbClr val="FF0066"/>
                  </a:solidFill>
                  <a:latin typeface="Arial" charset="0"/>
                </a:rPr>
                <a:t>H</a:t>
              </a:r>
              <a:r>
                <a:rPr lang="en-US" altLang="zh-CN" sz="2000" b="1" baseline="30000">
                  <a:solidFill>
                    <a:srgbClr val="FF0066"/>
                  </a:solidFill>
                  <a:latin typeface="Arial" charset="0"/>
                </a:rPr>
                <a:t>+  </a:t>
              </a:r>
              <a:endParaRPr lang="en-US" altLang="zh-CN" sz="2000" b="1">
                <a:solidFill>
                  <a:srgbClr val="FF0066"/>
                </a:solidFill>
                <a:latin typeface="Arial" charset="0"/>
              </a:endParaRPr>
            </a:p>
          </p:txBody>
        </p:sp>
        <p:sp>
          <p:nvSpPr>
            <p:cNvPr id="69677" name="Text Box 591"/>
            <p:cNvSpPr txBox="1">
              <a:spLocks noChangeArrowheads="1"/>
            </p:cNvSpPr>
            <p:nvPr/>
          </p:nvSpPr>
          <p:spPr bwMode="auto">
            <a:xfrm>
              <a:off x="1044" y="2659"/>
              <a:ext cx="554" cy="250"/>
            </a:xfrm>
            <a:prstGeom prst="rect">
              <a:avLst/>
            </a:prstGeom>
            <a:noFill/>
            <a:ln w="9525">
              <a:noFill/>
              <a:miter lim="800000"/>
              <a:headEnd/>
              <a:tailEnd/>
            </a:ln>
          </p:spPr>
          <p:txBody>
            <a:bodyPr wrap="none">
              <a:spAutoFit/>
            </a:bodyPr>
            <a:lstStyle/>
            <a:p>
              <a:r>
                <a:rPr lang="en-US" altLang="zh-CN" sz="2000" b="1">
                  <a:latin typeface="Arial" charset="0"/>
                </a:rPr>
                <a:t>NAD</a:t>
              </a:r>
              <a:r>
                <a:rPr lang="en-US" altLang="zh-CN" sz="2000" b="1" baseline="30000">
                  <a:latin typeface="Arial" charset="0"/>
                </a:rPr>
                <a:t>+ </a:t>
              </a:r>
              <a:endParaRPr lang="en-US" altLang="zh-CN" sz="2000" b="1">
                <a:latin typeface="Arial" charset="0"/>
              </a:endParaRPr>
            </a:p>
          </p:txBody>
        </p:sp>
        <p:sp>
          <p:nvSpPr>
            <p:cNvPr id="69678" name="Arc 592"/>
            <p:cNvSpPr>
              <a:spLocks/>
            </p:cNvSpPr>
            <p:nvPr/>
          </p:nvSpPr>
          <p:spPr bwMode="auto">
            <a:xfrm>
              <a:off x="641" y="2296"/>
              <a:ext cx="644" cy="378"/>
            </a:xfrm>
            <a:custGeom>
              <a:avLst/>
              <a:gdLst>
                <a:gd name="T0" fmla="*/ 0 w 35359"/>
                <a:gd name="T1" fmla="*/ 0 h 24350"/>
                <a:gd name="T2" fmla="*/ 0 w 35359"/>
                <a:gd name="T3" fmla="*/ 0 h 24350"/>
                <a:gd name="T4" fmla="*/ 0 w 35359"/>
                <a:gd name="T5" fmla="*/ 0 h 24350"/>
                <a:gd name="T6" fmla="*/ 0 60000 65536"/>
                <a:gd name="T7" fmla="*/ 0 60000 65536"/>
                <a:gd name="T8" fmla="*/ 0 60000 65536"/>
                <a:gd name="T9" fmla="*/ 0 w 35359"/>
                <a:gd name="T10" fmla="*/ 0 h 24350"/>
                <a:gd name="T11" fmla="*/ 35359 w 35359"/>
                <a:gd name="T12" fmla="*/ 24350 h 24350"/>
              </a:gdLst>
              <a:ahLst/>
              <a:cxnLst>
                <a:cxn ang="T6">
                  <a:pos x="T0" y="T1"/>
                </a:cxn>
                <a:cxn ang="T7">
                  <a:pos x="T2" y="T3"/>
                </a:cxn>
                <a:cxn ang="T8">
                  <a:pos x="T4" y="T5"/>
                </a:cxn>
              </a:cxnLst>
              <a:rect l="T9" t="T10" r="T11" b="T12"/>
              <a:pathLst>
                <a:path w="35359" h="24350" fill="none" extrusionOk="0">
                  <a:moveTo>
                    <a:pt x="-1" y="4949"/>
                  </a:moveTo>
                  <a:cubicBezTo>
                    <a:pt x="3871" y="1750"/>
                    <a:pt x="8736" y="-1"/>
                    <a:pt x="13759" y="0"/>
                  </a:cubicBezTo>
                  <a:cubicBezTo>
                    <a:pt x="25688" y="0"/>
                    <a:pt x="35359" y="9670"/>
                    <a:pt x="35359" y="21600"/>
                  </a:cubicBezTo>
                  <a:cubicBezTo>
                    <a:pt x="35359" y="22519"/>
                    <a:pt x="35300" y="23438"/>
                    <a:pt x="35183" y="24350"/>
                  </a:cubicBezTo>
                </a:path>
                <a:path w="35359" h="24350" stroke="0" extrusionOk="0">
                  <a:moveTo>
                    <a:pt x="-1" y="4949"/>
                  </a:moveTo>
                  <a:cubicBezTo>
                    <a:pt x="3871" y="1750"/>
                    <a:pt x="8736" y="-1"/>
                    <a:pt x="13759" y="0"/>
                  </a:cubicBezTo>
                  <a:cubicBezTo>
                    <a:pt x="25688" y="0"/>
                    <a:pt x="35359" y="9670"/>
                    <a:pt x="35359" y="21600"/>
                  </a:cubicBezTo>
                  <a:cubicBezTo>
                    <a:pt x="35359" y="22519"/>
                    <a:pt x="35300" y="23438"/>
                    <a:pt x="35183" y="24350"/>
                  </a:cubicBezTo>
                  <a:lnTo>
                    <a:pt x="13759" y="21600"/>
                  </a:lnTo>
                  <a:close/>
                </a:path>
              </a:pathLst>
            </a:custGeom>
            <a:noFill/>
            <a:ln w="19050">
              <a:solidFill>
                <a:schemeClr val="tx1"/>
              </a:solidFill>
              <a:round/>
              <a:headEnd/>
              <a:tailEnd type="triangle" w="med" len="med"/>
            </a:ln>
          </p:spPr>
          <p:txBody>
            <a:bodyPr wrap="none" anchor="ctr"/>
            <a:lstStyle/>
            <a:p>
              <a:endParaRPr lang="zh-CN" altLang="en-US"/>
            </a:p>
          </p:txBody>
        </p:sp>
      </p:grpSp>
      <p:grpSp>
        <p:nvGrpSpPr>
          <p:cNvPr id="56559" name="Group 593"/>
          <p:cNvGrpSpPr>
            <a:grpSpLocks/>
          </p:cNvGrpSpPr>
          <p:nvPr/>
        </p:nvGrpSpPr>
        <p:grpSpPr bwMode="auto">
          <a:xfrm>
            <a:off x="2843213" y="3790950"/>
            <a:ext cx="1585912" cy="1135063"/>
            <a:chOff x="1746" y="2160"/>
            <a:chExt cx="999" cy="715"/>
          </a:xfrm>
        </p:grpSpPr>
        <p:sp>
          <p:nvSpPr>
            <p:cNvPr id="69673" name="Arc 594"/>
            <p:cNvSpPr>
              <a:spLocks/>
            </p:cNvSpPr>
            <p:nvPr/>
          </p:nvSpPr>
          <p:spPr bwMode="auto">
            <a:xfrm>
              <a:off x="1746" y="2160"/>
              <a:ext cx="553" cy="483"/>
            </a:xfrm>
            <a:custGeom>
              <a:avLst/>
              <a:gdLst>
                <a:gd name="T0" fmla="*/ 0 w 38770"/>
                <a:gd name="T1" fmla="*/ 0 h 34437"/>
                <a:gd name="T2" fmla="*/ 0 w 38770"/>
                <a:gd name="T3" fmla="*/ 0 h 34437"/>
                <a:gd name="T4" fmla="*/ 0 w 38770"/>
                <a:gd name="T5" fmla="*/ 0 h 34437"/>
                <a:gd name="T6" fmla="*/ 0 60000 65536"/>
                <a:gd name="T7" fmla="*/ 0 60000 65536"/>
                <a:gd name="T8" fmla="*/ 0 60000 65536"/>
                <a:gd name="T9" fmla="*/ 0 w 38770"/>
                <a:gd name="T10" fmla="*/ 0 h 34437"/>
                <a:gd name="T11" fmla="*/ 38770 w 38770"/>
                <a:gd name="T12" fmla="*/ 34437 h 34437"/>
              </a:gdLst>
              <a:ahLst/>
              <a:cxnLst>
                <a:cxn ang="T6">
                  <a:pos x="T0" y="T1"/>
                </a:cxn>
                <a:cxn ang="T7">
                  <a:pos x="T2" y="T3"/>
                </a:cxn>
                <a:cxn ang="T8">
                  <a:pos x="T4" y="T5"/>
                </a:cxn>
              </a:cxnLst>
              <a:rect l="T9" t="T10" r="T11" b="T12"/>
              <a:pathLst>
                <a:path w="38770" h="34437" fill="none" extrusionOk="0">
                  <a:moveTo>
                    <a:pt x="4228" y="34436"/>
                  </a:moveTo>
                  <a:cubicBezTo>
                    <a:pt x="1481" y="30720"/>
                    <a:pt x="0" y="26221"/>
                    <a:pt x="0" y="21600"/>
                  </a:cubicBezTo>
                  <a:cubicBezTo>
                    <a:pt x="0" y="9670"/>
                    <a:pt x="9670" y="0"/>
                    <a:pt x="21600" y="0"/>
                  </a:cubicBezTo>
                  <a:cubicBezTo>
                    <a:pt x="28334" y="-1"/>
                    <a:pt x="34683" y="3141"/>
                    <a:pt x="38769" y="8494"/>
                  </a:cubicBezTo>
                </a:path>
                <a:path w="38770" h="34437" stroke="0" extrusionOk="0">
                  <a:moveTo>
                    <a:pt x="4228" y="34436"/>
                  </a:moveTo>
                  <a:cubicBezTo>
                    <a:pt x="1481" y="30720"/>
                    <a:pt x="0" y="26221"/>
                    <a:pt x="0" y="21600"/>
                  </a:cubicBezTo>
                  <a:cubicBezTo>
                    <a:pt x="0" y="9670"/>
                    <a:pt x="9670" y="0"/>
                    <a:pt x="21600" y="0"/>
                  </a:cubicBezTo>
                  <a:cubicBezTo>
                    <a:pt x="28334" y="-1"/>
                    <a:pt x="34683" y="3141"/>
                    <a:pt x="38769" y="8494"/>
                  </a:cubicBezTo>
                  <a:lnTo>
                    <a:pt x="21600" y="21600"/>
                  </a:lnTo>
                  <a:close/>
                </a:path>
              </a:pathLst>
            </a:custGeom>
            <a:noFill/>
            <a:ln w="19050">
              <a:solidFill>
                <a:schemeClr val="tx1"/>
              </a:solidFill>
              <a:round/>
              <a:headEnd/>
              <a:tailEnd type="triangle" w="med" len="med"/>
            </a:ln>
          </p:spPr>
          <p:txBody>
            <a:bodyPr wrap="none" anchor="ctr"/>
            <a:lstStyle/>
            <a:p>
              <a:endParaRPr lang="zh-CN" altLang="en-US"/>
            </a:p>
          </p:txBody>
        </p:sp>
        <p:sp>
          <p:nvSpPr>
            <p:cNvPr id="69674" name="Text Box 595"/>
            <p:cNvSpPr txBox="1">
              <a:spLocks noChangeArrowheads="1"/>
            </p:cNvSpPr>
            <p:nvPr/>
          </p:nvSpPr>
          <p:spPr bwMode="auto">
            <a:xfrm>
              <a:off x="1949" y="2255"/>
              <a:ext cx="796" cy="250"/>
            </a:xfrm>
            <a:prstGeom prst="rect">
              <a:avLst/>
            </a:prstGeom>
            <a:noFill/>
            <a:ln w="9525">
              <a:noFill/>
              <a:miter lim="800000"/>
              <a:headEnd/>
              <a:tailEnd/>
            </a:ln>
          </p:spPr>
          <p:txBody>
            <a:bodyPr wrap="none">
              <a:spAutoFit/>
            </a:bodyPr>
            <a:lstStyle/>
            <a:p>
              <a:r>
                <a:rPr lang="zh-CN" altLang="en-US" sz="2000" b="1">
                  <a:latin typeface="Times New Roman" pitchFamily="18" charset="0"/>
                  <a:ea typeface="黑体" pitchFamily="2" charset="-122"/>
                </a:rPr>
                <a:t>延胡索酸 </a:t>
              </a:r>
            </a:p>
          </p:txBody>
        </p:sp>
        <p:sp>
          <p:nvSpPr>
            <p:cNvPr id="69675" name="Text Box 596"/>
            <p:cNvSpPr txBox="1">
              <a:spLocks noChangeArrowheads="1"/>
            </p:cNvSpPr>
            <p:nvPr/>
          </p:nvSpPr>
          <p:spPr bwMode="auto">
            <a:xfrm>
              <a:off x="1746" y="2625"/>
              <a:ext cx="636" cy="250"/>
            </a:xfrm>
            <a:prstGeom prst="rect">
              <a:avLst/>
            </a:prstGeom>
            <a:noFill/>
            <a:ln w="9525">
              <a:noFill/>
              <a:miter lim="800000"/>
              <a:headEnd/>
              <a:tailEnd/>
            </a:ln>
          </p:spPr>
          <p:txBody>
            <a:bodyPr wrap="none">
              <a:spAutoFit/>
            </a:bodyPr>
            <a:lstStyle/>
            <a:p>
              <a:r>
                <a:rPr lang="zh-CN" altLang="en-US" sz="2000" b="1">
                  <a:latin typeface="Times New Roman" pitchFamily="18" charset="0"/>
                  <a:ea typeface="黑体" pitchFamily="2" charset="-122"/>
                </a:rPr>
                <a:t>琥珀酸 </a:t>
              </a:r>
            </a:p>
          </p:txBody>
        </p:sp>
      </p:grpSp>
      <p:grpSp>
        <p:nvGrpSpPr>
          <p:cNvPr id="56560" name="Group 597"/>
          <p:cNvGrpSpPr>
            <a:grpSpLocks/>
          </p:cNvGrpSpPr>
          <p:nvPr/>
        </p:nvGrpSpPr>
        <p:grpSpPr bwMode="auto">
          <a:xfrm>
            <a:off x="7524750" y="2166938"/>
            <a:ext cx="511175" cy="4357687"/>
            <a:chOff x="4740" y="1071"/>
            <a:chExt cx="322" cy="2745"/>
          </a:xfrm>
        </p:grpSpPr>
        <p:sp>
          <p:nvSpPr>
            <p:cNvPr id="69671" name="Line 598"/>
            <p:cNvSpPr>
              <a:spLocks noChangeShapeType="1"/>
            </p:cNvSpPr>
            <p:nvPr/>
          </p:nvSpPr>
          <p:spPr bwMode="auto">
            <a:xfrm>
              <a:off x="4875" y="1071"/>
              <a:ext cx="0" cy="2495"/>
            </a:xfrm>
            <a:prstGeom prst="line">
              <a:avLst/>
            </a:prstGeom>
            <a:noFill/>
            <a:ln w="38100">
              <a:solidFill>
                <a:srgbClr val="FF0066"/>
              </a:solidFill>
              <a:round/>
              <a:headEnd/>
              <a:tailEnd type="triangle" w="med" len="med"/>
            </a:ln>
          </p:spPr>
          <p:txBody>
            <a:bodyPr wrap="none" anchor="ctr"/>
            <a:lstStyle/>
            <a:p>
              <a:endParaRPr lang="zh-CN" altLang="en-US"/>
            </a:p>
          </p:txBody>
        </p:sp>
        <p:sp>
          <p:nvSpPr>
            <p:cNvPr id="69672" name="Text Box 599"/>
            <p:cNvSpPr txBox="1">
              <a:spLocks noChangeArrowheads="1"/>
            </p:cNvSpPr>
            <p:nvPr/>
          </p:nvSpPr>
          <p:spPr bwMode="auto">
            <a:xfrm>
              <a:off x="4740" y="3566"/>
              <a:ext cx="322" cy="250"/>
            </a:xfrm>
            <a:prstGeom prst="rect">
              <a:avLst/>
            </a:prstGeom>
            <a:noFill/>
            <a:ln w="9525">
              <a:noFill/>
              <a:miter lim="800000"/>
              <a:headEnd/>
              <a:tailEnd/>
            </a:ln>
          </p:spPr>
          <p:txBody>
            <a:bodyPr wrap="none">
              <a:spAutoFit/>
            </a:bodyPr>
            <a:lstStyle/>
            <a:p>
              <a:r>
                <a:rPr lang="en-US" altLang="zh-CN" sz="2000" b="1">
                  <a:solidFill>
                    <a:srgbClr val="FF0066"/>
                  </a:solidFill>
                  <a:latin typeface="Arial" charset="0"/>
                </a:rPr>
                <a:t>H</a:t>
              </a:r>
              <a:r>
                <a:rPr lang="en-US" altLang="zh-CN" sz="2000" b="1" baseline="30000">
                  <a:solidFill>
                    <a:srgbClr val="FF0066"/>
                  </a:solidFill>
                  <a:latin typeface="Arial" charset="0"/>
                </a:rPr>
                <a:t>+ </a:t>
              </a:r>
              <a:endParaRPr lang="en-US" altLang="zh-CN" sz="2000" b="1">
                <a:solidFill>
                  <a:srgbClr val="FF0066"/>
                </a:solidFill>
                <a:latin typeface="Arial" charset="0"/>
              </a:endParaRPr>
            </a:p>
          </p:txBody>
        </p:sp>
      </p:grpSp>
      <p:grpSp>
        <p:nvGrpSpPr>
          <p:cNvPr id="56561" name="Group 600"/>
          <p:cNvGrpSpPr>
            <a:grpSpLocks/>
          </p:cNvGrpSpPr>
          <p:nvPr/>
        </p:nvGrpSpPr>
        <p:grpSpPr bwMode="auto">
          <a:xfrm>
            <a:off x="4859338" y="3967163"/>
            <a:ext cx="1951037" cy="757237"/>
            <a:chOff x="3016" y="2296"/>
            <a:chExt cx="1229" cy="477"/>
          </a:xfrm>
        </p:grpSpPr>
        <p:sp>
          <p:nvSpPr>
            <p:cNvPr id="69668" name="Arc 601"/>
            <p:cNvSpPr>
              <a:spLocks/>
            </p:cNvSpPr>
            <p:nvPr/>
          </p:nvSpPr>
          <p:spPr bwMode="auto">
            <a:xfrm>
              <a:off x="3473" y="2296"/>
              <a:ext cx="438" cy="270"/>
            </a:xfrm>
            <a:custGeom>
              <a:avLst/>
              <a:gdLst>
                <a:gd name="T0" fmla="*/ 0 w 36899"/>
                <a:gd name="T1" fmla="*/ 0 h 21600"/>
                <a:gd name="T2" fmla="*/ 0 w 36899"/>
                <a:gd name="T3" fmla="*/ 0 h 21600"/>
                <a:gd name="T4" fmla="*/ 0 w 36899"/>
                <a:gd name="T5" fmla="*/ 0 h 21600"/>
                <a:gd name="T6" fmla="*/ 0 60000 65536"/>
                <a:gd name="T7" fmla="*/ 0 60000 65536"/>
                <a:gd name="T8" fmla="*/ 0 60000 65536"/>
                <a:gd name="T9" fmla="*/ 0 w 36899"/>
                <a:gd name="T10" fmla="*/ 0 h 21600"/>
                <a:gd name="T11" fmla="*/ 36899 w 36899"/>
                <a:gd name="T12" fmla="*/ 21600 h 21600"/>
              </a:gdLst>
              <a:ahLst/>
              <a:cxnLst>
                <a:cxn ang="T6">
                  <a:pos x="T0" y="T1"/>
                </a:cxn>
                <a:cxn ang="T7">
                  <a:pos x="T2" y="T3"/>
                </a:cxn>
                <a:cxn ang="T8">
                  <a:pos x="T4" y="T5"/>
                </a:cxn>
              </a:cxnLst>
              <a:rect l="T9" t="T10" r="T11" b="T12"/>
              <a:pathLst>
                <a:path w="36899" h="21600" fill="none" extrusionOk="0">
                  <a:moveTo>
                    <a:pt x="-1" y="19602"/>
                  </a:moveTo>
                  <a:cubicBezTo>
                    <a:pt x="1030" y="8495"/>
                    <a:pt x="10351" y="-1"/>
                    <a:pt x="21507" y="0"/>
                  </a:cubicBezTo>
                  <a:cubicBezTo>
                    <a:pt x="27294" y="0"/>
                    <a:pt x="32839" y="2322"/>
                    <a:pt x="36899" y="6445"/>
                  </a:cubicBezTo>
                </a:path>
                <a:path w="36899" h="21600" stroke="0" extrusionOk="0">
                  <a:moveTo>
                    <a:pt x="-1" y="19602"/>
                  </a:moveTo>
                  <a:cubicBezTo>
                    <a:pt x="1030" y="8495"/>
                    <a:pt x="10351" y="-1"/>
                    <a:pt x="21507" y="0"/>
                  </a:cubicBezTo>
                  <a:cubicBezTo>
                    <a:pt x="27294" y="0"/>
                    <a:pt x="32839" y="2322"/>
                    <a:pt x="36899" y="6445"/>
                  </a:cubicBezTo>
                  <a:lnTo>
                    <a:pt x="21507" y="21600"/>
                  </a:lnTo>
                  <a:close/>
                </a:path>
              </a:pathLst>
            </a:custGeom>
            <a:noFill/>
            <a:ln w="19050">
              <a:solidFill>
                <a:schemeClr val="tx1"/>
              </a:solidFill>
              <a:round/>
              <a:headEnd/>
              <a:tailEnd type="triangle" w="med" len="med"/>
            </a:ln>
          </p:spPr>
          <p:txBody>
            <a:bodyPr wrap="none" anchor="ctr"/>
            <a:lstStyle/>
            <a:p>
              <a:endParaRPr lang="zh-CN" altLang="en-US"/>
            </a:p>
          </p:txBody>
        </p:sp>
        <p:sp>
          <p:nvSpPr>
            <p:cNvPr id="69669" name="Text Box 602"/>
            <p:cNvSpPr txBox="1">
              <a:spLocks noChangeArrowheads="1"/>
            </p:cNvSpPr>
            <p:nvPr/>
          </p:nvSpPr>
          <p:spPr bwMode="auto">
            <a:xfrm>
              <a:off x="3016" y="2523"/>
              <a:ext cx="908" cy="250"/>
            </a:xfrm>
            <a:prstGeom prst="rect">
              <a:avLst/>
            </a:prstGeom>
            <a:noFill/>
            <a:ln w="9525">
              <a:noFill/>
              <a:miter lim="800000"/>
              <a:headEnd/>
              <a:tailEnd/>
            </a:ln>
          </p:spPr>
          <p:txBody>
            <a:bodyPr wrap="none">
              <a:spAutoFit/>
            </a:bodyPr>
            <a:lstStyle/>
            <a:p>
              <a:r>
                <a:rPr lang="en-US" altLang="zh-CN" sz="2000" b="1">
                  <a:latin typeface="Arial" charset="0"/>
                  <a:ea typeface="黑体" pitchFamily="2" charset="-122"/>
                </a:rPr>
                <a:t>1/2O</a:t>
              </a:r>
              <a:r>
                <a:rPr lang="en-US" altLang="zh-CN" sz="2000" b="1" baseline="-25000">
                  <a:latin typeface="Arial" charset="0"/>
                  <a:ea typeface="黑体" pitchFamily="2" charset="-122"/>
                </a:rPr>
                <a:t>2</a:t>
              </a:r>
              <a:r>
                <a:rPr lang="en-US" altLang="zh-CN" sz="2000" b="1">
                  <a:latin typeface="Arial" charset="0"/>
                  <a:ea typeface="黑体" pitchFamily="2" charset="-122"/>
                </a:rPr>
                <a:t>+</a:t>
              </a:r>
              <a:r>
                <a:rPr lang="en-US" altLang="zh-CN" sz="2000" b="1">
                  <a:solidFill>
                    <a:srgbClr val="FF0066"/>
                  </a:solidFill>
                  <a:latin typeface="Arial" charset="0"/>
                  <a:ea typeface="黑体" pitchFamily="2" charset="-122"/>
                </a:rPr>
                <a:t>2H</a:t>
              </a:r>
              <a:r>
                <a:rPr lang="en-US" altLang="zh-CN" sz="2000" b="1" baseline="30000">
                  <a:solidFill>
                    <a:srgbClr val="FF0066"/>
                  </a:solidFill>
                  <a:latin typeface="Arial" charset="0"/>
                  <a:ea typeface="黑体" pitchFamily="2" charset="-122"/>
                </a:rPr>
                <a:t>+ </a:t>
              </a:r>
              <a:endParaRPr lang="en-US" altLang="zh-CN" sz="2000" b="1">
                <a:solidFill>
                  <a:srgbClr val="FF0066"/>
                </a:solidFill>
                <a:latin typeface="Arial" charset="0"/>
                <a:ea typeface="黑体" pitchFamily="2" charset="-122"/>
              </a:endParaRPr>
            </a:p>
          </p:txBody>
        </p:sp>
        <p:sp>
          <p:nvSpPr>
            <p:cNvPr id="69670" name="Text Box 603"/>
            <p:cNvSpPr txBox="1">
              <a:spLocks noChangeArrowheads="1"/>
            </p:cNvSpPr>
            <p:nvPr/>
          </p:nvSpPr>
          <p:spPr bwMode="auto">
            <a:xfrm>
              <a:off x="3787" y="2341"/>
              <a:ext cx="458" cy="250"/>
            </a:xfrm>
            <a:prstGeom prst="rect">
              <a:avLst/>
            </a:prstGeom>
            <a:noFill/>
            <a:ln w="9525">
              <a:noFill/>
              <a:miter lim="800000"/>
              <a:headEnd/>
              <a:tailEnd/>
            </a:ln>
          </p:spPr>
          <p:txBody>
            <a:bodyPr wrap="none">
              <a:spAutoFit/>
            </a:bodyPr>
            <a:lstStyle/>
            <a:p>
              <a:r>
                <a:rPr lang="en-US" altLang="zh-CN" sz="2000" b="1">
                  <a:solidFill>
                    <a:srgbClr val="FF0066"/>
                  </a:solidFill>
                  <a:latin typeface="Arial" charset="0"/>
                </a:rPr>
                <a:t>H</a:t>
              </a:r>
              <a:r>
                <a:rPr lang="en-US" altLang="zh-CN" sz="2000" b="1" baseline="-25000">
                  <a:solidFill>
                    <a:srgbClr val="FF0066"/>
                  </a:solidFill>
                  <a:latin typeface="Arial" charset="0"/>
                </a:rPr>
                <a:t>2</a:t>
              </a:r>
              <a:r>
                <a:rPr lang="en-US" altLang="zh-CN" sz="2000" b="1">
                  <a:latin typeface="Arial" charset="0"/>
                </a:rPr>
                <a:t>O </a:t>
              </a:r>
            </a:p>
          </p:txBody>
        </p:sp>
      </p:grpSp>
      <p:grpSp>
        <p:nvGrpSpPr>
          <p:cNvPr id="56562" name="Group 604"/>
          <p:cNvGrpSpPr>
            <a:grpSpLocks/>
          </p:cNvGrpSpPr>
          <p:nvPr/>
        </p:nvGrpSpPr>
        <p:grpSpPr bwMode="auto">
          <a:xfrm>
            <a:off x="6515100" y="5053013"/>
            <a:ext cx="2060575" cy="823912"/>
            <a:chOff x="4059" y="2980"/>
            <a:chExt cx="1298" cy="519"/>
          </a:xfrm>
        </p:grpSpPr>
        <p:sp>
          <p:nvSpPr>
            <p:cNvPr id="69665" name="Arc 605"/>
            <p:cNvSpPr>
              <a:spLocks/>
            </p:cNvSpPr>
            <p:nvPr/>
          </p:nvSpPr>
          <p:spPr bwMode="auto">
            <a:xfrm>
              <a:off x="4541" y="2980"/>
              <a:ext cx="566" cy="278"/>
            </a:xfrm>
            <a:custGeom>
              <a:avLst/>
              <a:gdLst>
                <a:gd name="T0" fmla="*/ 0 w 43200"/>
                <a:gd name="T1" fmla="*/ 0 h 24931"/>
                <a:gd name="T2" fmla="*/ 0 w 43200"/>
                <a:gd name="T3" fmla="*/ 0 h 24931"/>
                <a:gd name="T4" fmla="*/ 0 w 43200"/>
                <a:gd name="T5" fmla="*/ 0 h 24931"/>
                <a:gd name="T6" fmla="*/ 0 60000 65536"/>
                <a:gd name="T7" fmla="*/ 0 60000 65536"/>
                <a:gd name="T8" fmla="*/ 0 60000 65536"/>
                <a:gd name="T9" fmla="*/ 0 w 43200"/>
                <a:gd name="T10" fmla="*/ 0 h 24931"/>
                <a:gd name="T11" fmla="*/ 43200 w 43200"/>
                <a:gd name="T12" fmla="*/ 24931 h 24931"/>
              </a:gdLst>
              <a:ahLst/>
              <a:cxnLst>
                <a:cxn ang="T6">
                  <a:pos x="T0" y="T1"/>
                </a:cxn>
                <a:cxn ang="T7">
                  <a:pos x="T2" y="T3"/>
                </a:cxn>
                <a:cxn ang="T8">
                  <a:pos x="T4" y="T5"/>
                </a:cxn>
              </a:cxnLst>
              <a:rect l="T9" t="T10" r="T11" b="T12"/>
              <a:pathLst>
                <a:path w="43200" h="24931" fill="none" extrusionOk="0">
                  <a:moveTo>
                    <a:pt x="251" y="24884"/>
                  </a:moveTo>
                  <a:cubicBezTo>
                    <a:pt x="83" y="23797"/>
                    <a:pt x="0" y="22699"/>
                    <a:pt x="0" y="21600"/>
                  </a:cubicBezTo>
                  <a:cubicBezTo>
                    <a:pt x="0" y="9670"/>
                    <a:pt x="9670" y="0"/>
                    <a:pt x="21600" y="0"/>
                  </a:cubicBezTo>
                  <a:cubicBezTo>
                    <a:pt x="33529" y="0"/>
                    <a:pt x="43200" y="9670"/>
                    <a:pt x="43200" y="21600"/>
                  </a:cubicBezTo>
                  <a:cubicBezTo>
                    <a:pt x="43200" y="22715"/>
                    <a:pt x="43113" y="23828"/>
                    <a:pt x="42941" y="24930"/>
                  </a:cubicBezTo>
                </a:path>
                <a:path w="43200" h="24931" stroke="0" extrusionOk="0">
                  <a:moveTo>
                    <a:pt x="251" y="24884"/>
                  </a:moveTo>
                  <a:cubicBezTo>
                    <a:pt x="83" y="23797"/>
                    <a:pt x="0" y="22699"/>
                    <a:pt x="0" y="21600"/>
                  </a:cubicBezTo>
                  <a:cubicBezTo>
                    <a:pt x="0" y="9670"/>
                    <a:pt x="9670" y="0"/>
                    <a:pt x="21600" y="0"/>
                  </a:cubicBezTo>
                  <a:cubicBezTo>
                    <a:pt x="33529" y="0"/>
                    <a:pt x="43200" y="9670"/>
                    <a:pt x="43200" y="21600"/>
                  </a:cubicBezTo>
                  <a:cubicBezTo>
                    <a:pt x="43200" y="22715"/>
                    <a:pt x="43113" y="23828"/>
                    <a:pt x="42941" y="24930"/>
                  </a:cubicBezTo>
                  <a:lnTo>
                    <a:pt x="21600" y="21600"/>
                  </a:lnTo>
                  <a:close/>
                </a:path>
              </a:pathLst>
            </a:custGeom>
            <a:noFill/>
            <a:ln w="19050">
              <a:solidFill>
                <a:schemeClr val="tx1"/>
              </a:solidFill>
              <a:round/>
              <a:headEnd/>
              <a:tailEnd type="triangle" w="med" len="med"/>
            </a:ln>
          </p:spPr>
          <p:txBody>
            <a:bodyPr wrap="none" anchor="ctr"/>
            <a:lstStyle/>
            <a:p>
              <a:endParaRPr lang="zh-CN" altLang="en-US"/>
            </a:p>
          </p:txBody>
        </p:sp>
        <p:sp>
          <p:nvSpPr>
            <p:cNvPr id="69666" name="Text Box 606"/>
            <p:cNvSpPr txBox="1">
              <a:spLocks noChangeArrowheads="1"/>
            </p:cNvSpPr>
            <p:nvPr/>
          </p:nvSpPr>
          <p:spPr bwMode="auto">
            <a:xfrm>
              <a:off x="4059" y="3249"/>
              <a:ext cx="743" cy="250"/>
            </a:xfrm>
            <a:prstGeom prst="rect">
              <a:avLst/>
            </a:prstGeom>
            <a:noFill/>
            <a:ln w="9525">
              <a:noFill/>
              <a:miter lim="800000"/>
              <a:headEnd/>
              <a:tailEnd/>
            </a:ln>
          </p:spPr>
          <p:txBody>
            <a:bodyPr wrap="none">
              <a:spAutoFit/>
            </a:bodyPr>
            <a:lstStyle/>
            <a:p>
              <a:r>
                <a:rPr lang="en-US" altLang="zh-CN" sz="2000" b="1">
                  <a:latin typeface="Arial" charset="0"/>
                </a:rPr>
                <a:t>ADP+Pi </a:t>
              </a:r>
            </a:p>
          </p:txBody>
        </p:sp>
        <p:sp>
          <p:nvSpPr>
            <p:cNvPr id="69667" name="Text Box 607"/>
            <p:cNvSpPr txBox="1">
              <a:spLocks noChangeArrowheads="1"/>
            </p:cNvSpPr>
            <p:nvPr/>
          </p:nvSpPr>
          <p:spPr bwMode="auto">
            <a:xfrm>
              <a:off x="4876" y="3249"/>
              <a:ext cx="481" cy="250"/>
            </a:xfrm>
            <a:prstGeom prst="rect">
              <a:avLst/>
            </a:prstGeom>
            <a:noFill/>
            <a:ln w="9525">
              <a:noFill/>
              <a:miter lim="800000"/>
              <a:headEnd/>
              <a:tailEnd/>
            </a:ln>
          </p:spPr>
          <p:txBody>
            <a:bodyPr wrap="none">
              <a:spAutoFit/>
            </a:bodyPr>
            <a:lstStyle/>
            <a:p>
              <a:r>
                <a:rPr lang="en-US" altLang="zh-CN" sz="2000" b="1">
                  <a:solidFill>
                    <a:srgbClr val="A50021"/>
                  </a:solidFill>
                  <a:latin typeface="Arial" charset="0"/>
                </a:rPr>
                <a:t>ATP </a:t>
              </a:r>
            </a:p>
          </p:txBody>
        </p:sp>
      </p:grpSp>
      <p:grpSp>
        <p:nvGrpSpPr>
          <p:cNvPr id="56567" name="Group 608"/>
          <p:cNvGrpSpPr>
            <a:grpSpLocks/>
          </p:cNvGrpSpPr>
          <p:nvPr/>
        </p:nvGrpSpPr>
        <p:grpSpPr bwMode="auto">
          <a:xfrm>
            <a:off x="1763713" y="2311400"/>
            <a:ext cx="4318000" cy="1682750"/>
            <a:chOff x="1066" y="1253"/>
            <a:chExt cx="2720" cy="1060"/>
          </a:xfrm>
        </p:grpSpPr>
        <p:sp>
          <p:nvSpPr>
            <p:cNvPr id="69658" name="Arc 609"/>
            <p:cNvSpPr>
              <a:spLocks/>
            </p:cNvSpPr>
            <p:nvPr/>
          </p:nvSpPr>
          <p:spPr bwMode="auto">
            <a:xfrm>
              <a:off x="1883" y="1784"/>
              <a:ext cx="680" cy="424"/>
            </a:xfrm>
            <a:custGeom>
              <a:avLst/>
              <a:gdLst>
                <a:gd name="T0" fmla="*/ 0 w 21600"/>
                <a:gd name="T1" fmla="*/ 0 h 25051"/>
                <a:gd name="T2" fmla="*/ 0 w 21600"/>
                <a:gd name="T3" fmla="*/ 0 h 25051"/>
                <a:gd name="T4" fmla="*/ 0 w 21600"/>
                <a:gd name="T5" fmla="*/ 0 h 25051"/>
                <a:gd name="T6" fmla="*/ 0 60000 65536"/>
                <a:gd name="T7" fmla="*/ 0 60000 65536"/>
                <a:gd name="T8" fmla="*/ 0 60000 65536"/>
                <a:gd name="T9" fmla="*/ 0 w 21600"/>
                <a:gd name="T10" fmla="*/ 0 h 25051"/>
                <a:gd name="T11" fmla="*/ 21600 w 21600"/>
                <a:gd name="T12" fmla="*/ 25051 h 25051"/>
              </a:gdLst>
              <a:ahLst/>
              <a:cxnLst>
                <a:cxn ang="T6">
                  <a:pos x="T0" y="T1"/>
                </a:cxn>
                <a:cxn ang="T7">
                  <a:pos x="T2" y="T3"/>
                </a:cxn>
                <a:cxn ang="T8">
                  <a:pos x="T4" y="T5"/>
                </a:cxn>
              </a:cxnLst>
              <a:rect l="T9" t="T10" r="T11" b="T12"/>
              <a:pathLst>
                <a:path w="21600" h="25051" fill="none" extrusionOk="0">
                  <a:moveTo>
                    <a:pt x="898" y="25051"/>
                  </a:moveTo>
                  <a:cubicBezTo>
                    <a:pt x="302" y="23049"/>
                    <a:pt x="0" y="20972"/>
                    <a:pt x="0" y="18885"/>
                  </a:cubicBezTo>
                  <a:cubicBezTo>
                    <a:pt x="-1" y="11038"/>
                    <a:pt x="4255" y="3809"/>
                    <a:pt x="11115" y="0"/>
                  </a:cubicBezTo>
                </a:path>
                <a:path w="21600" h="25051" stroke="0" extrusionOk="0">
                  <a:moveTo>
                    <a:pt x="898" y="25051"/>
                  </a:moveTo>
                  <a:cubicBezTo>
                    <a:pt x="302" y="23049"/>
                    <a:pt x="0" y="20972"/>
                    <a:pt x="0" y="18885"/>
                  </a:cubicBezTo>
                  <a:cubicBezTo>
                    <a:pt x="-1" y="11038"/>
                    <a:pt x="4255" y="3809"/>
                    <a:pt x="11115" y="0"/>
                  </a:cubicBezTo>
                  <a:lnTo>
                    <a:pt x="21600" y="18885"/>
                  </a:lnTo>
                  <a:close/>
                </a:path>
              </a:pathLst>
            </a:custGeom>
            <a:noFill/>
            <a:ln w="28575">
              <a:solidFill>
                <a:srgbClr val="0066FF"/>
              </a:solidFill>
              <a:round/>
              <a:headEnd/>
              <a:tailEnd type="triangle" w="med" len="med"/>
            </a:ln>
          </p:spPr>
          <p:txBody>
            <a:bodyPr wrap="none" anchor="ctr"/>
            <a:lstStyle/>
            <a:p>
              <a:endParaRPr lang="zh-CN" altLang="en-US"/>
            </a:p>
          </p:txBody>
        </p:sp>
        <p:grpSp>
          <p:nvGrpSpPr>
            <p:cNvPr id="69659" name="Group 610"/>
            <p:cNvGrpSpPr>
              <a:grpSpLocks/>
            </p:cNvGrpSpPr>
            <p:nvPr/>
          </p:nvGrpSpPr>
          <p:grpSpPr bwMode="auto">
            <a:xfrm>
              <a:off x="1066" y="1253"/>
              <a:ext cx="2720" cy="1060"/>
              <a:chOff x="1066" y="1253"/>
              <a:chExt cx="2720" cy="1060"/>
            </a:xfrm>
          </p:grpSpPr>
          <p:sp>
            <p:nvSpPr>
              <p:cNvPr id="69660" name="Arc 611"/>
              <p:cNvSpPr>
                <a:spLocks/>
              </p:cNvSpPr>
              <p:nvPr/>
            </p:nvSpPr>
            <p:spPr bwMode="auto">
              <a:xfrm>
                <a:off x="1066" y="1570"/>
                <a:ext cx="1179" cy="743"/>
              </a:xfrm>
              <a:custGeom>
                <a:avLst/>
                <a:gdLst>
                  <a:gd name="T0" fmla="*/ 0 w 34347"/>
                  <a:gd name="T1" fmla="*/ 0 h 23180"/>
                  <a:gd name="T2" fmla="*/ 0 w 34347"/>
                  <a:gd name="T3" fmla="*/ 0 h 23180"/>
                  <a:gd name="T4" fmla="*/ 0 w 34347"/>
                  <a:gd name="T5" fmla="*/ 0 h 23180"/>
                  <a:gd name="T6" fmla="*/ 0 60000 65536"/>
                  <a:gd name="T7" fmla="*/ 0 60000 65536"/>
                  <a:gd name="T8" fmla="*/ 0 60000 65536"/>
                  <a:gd name="T9" fmla="*/ 0 w 34347"/>
                  <a:gd name="T10" fmla="*/ 0 h 23180"/>
                  <a:gd name="T11" fmla="*/ 34347 w 34347"/>
                  <a:gd name="T12" fmla="*/ 23180 h 23180"/>
                </a:gdLst>
                <a:ahLst/>
                <a:cxnLst>
                  <a:cxn ang="T6">
                    <a:pos x="T0" y="T1"/>
                  </a:cxn>
                  <a:cxn ang="T7">
                    <a:pos x="T2" y="T3"/>
                  </a:cxn>
                  <a:cxn ang="T8">
                    <a:pos x="T4" y="T5"/>
                  </a:cxn>
                </a:cxnLst>
                <a:rect l="T9" t="T10" r="T11" b="T12"/>
                <a:pathLst>
                  <a:path w="34347" h="23180" fill="none" extrusionOk="0">
                    <a:moveTo>
                      <a:pt x="57" y="23180"/>
                    </a:moveTo>
                    <a:cubicBezTo>
                      <a:pt x="19" y="22654"/>
                      <a:pt x="0" y="22127"/>
                      <a:pt x="0" y="21600"/>
                    </a:cubicBezTo>
                    <a:cubicBezTo>
                      <a:pt x="0" y="9670"/>
                      <a:pt x="9670" y="0"/>
                      <a:pt x="21600" y="0"/>
                    </a:cubicBezTo>
                    <a:cubicBezTo>
                      <a:pt x="26183" y="-1"/>
                      <a:pt x="30647" y="1457"/>
                      <a:pt x="34347" y="4162"/>
                    </a:cubicBezTo>
                  </a:path>
                  <a:path w="34347" h="23180" stroke="0" extrusionOk="0">
                    <a:moveTo>
                      <a:pt x="57" y="23180"/>
                    </a:moveTo>
                    <a:cubicBezTo>
                      <a:pt x="19" y="22654"/>
                      <a:pt x="0" y="22127"/>
                      <a:pt x="0" y="21600"/>
                    </a:cubicBezTo>
                    <a:cubicBezTo>
                      <a:pt x="0" y="9670"/>
                      <a:pt x="9670" y="0"/>
                      <a:pt x="21600" y="0"/>
                    </a:cubicBezTo>
                    <a:cubicBezTo>
                      <a:pt x="26183" y="-1"/>
                      <a:pt x="30647" y="1457"/>
                      <a:pt x="34347" y="4162"/>
                    </a:cubicBezTo>
                    <a:lnTo>
                      <a:pt x="21600" y="21600"/>
                    </a:lnTo>
                    <a:close/>
                  </a:path>
                </a:pathLst>
              </a:custGeom>
              <a:noFill/>
              <a:ln w="28575">
                <a:solidFill>
                  <a:srgbClr val="0066FF"/>
                </a:solidFill>
                <a:round/>
                <a:headEnd/>
                <a:tailEnd type="triangle" w="med" len="med"/>
              </a:ln>
            </p:spPr>
            <p:txBody>
              <a:bodyPr wrap="none" anchor="ctr"/>
              <a:lstStyle/>
              <a:p>
                <a:endParaRPr lang="zh-CN" altLang="en-US"/>
              </a:p>
            </p:txBody>
          </p:sp>
          <p:sp>
            <p:nvSpPr>
              <p:cNvPr id="69661" name="Arc 612"/>
              <p:cNvSpPr>
                <a:spLocks/>
              </p:cNvSpPr>
              <p:nvPr/>
            </p:nvSpPr>
            <p:spPr bwMode="auto">
              <a:xfrm flipV="1">
                <a:off x="2381" y="1570"/>
                <a:ext cx="428" cy="251"/>
              </a:xfrm>
              <a:custGeom>
                <a:avLst/>
                <a:gdLst>
                  <a:gd name="T0" fmla="*/ 0 w 21535"/>
                  <a:gd name="T1" fmla="*/ 0 h 21600"/>
                  <a:gd name="T2" fmla="*/ 0 w 21535"/>
                  <a:gd name="T3" fmla="*/ 0 h 21600"/>
                  <a:gd name="T4" fmla="*/ 0 w 21535"/>
                  <a:gd name="T5" fmla="*/ 0 h 21600"/>
                  <a:gd name="T6" fmla="*/ 0 60000 65536"/>
                  <a:gd name="T7" fmla="*/ 0 60000 65536"/>
                  <a:gd name="T8" fmla="*/ 0 60000 65536"/>
                  <a:gd name="T9" fmla="*/ 0 w 21535"/>
                  <a:gd name="T10" fmla="*/ 0 h 21600"/>
                  <a:gd name="T11" fmla="*/ 21535 w 21535"/>
                  <a:gd name="T12" fmla="*/ 21600 h 21600"/>
                </a:gdLst>
                <a:ahLst/>
                <a:cxnLst>
                  <a:cxn ang="T6">
                    <a:pos x="T0" y="T1"/>
                  </a:cxn>
                  <a:cxn ang="T7">
                    <a:pos x="T2" y="T3"/>
                  </a:cxn>
                  <a:cxn ang="T8">
                    <a:pos x="T4" y="T5"/>
                  </a:cxn>
                </a:cxnLst>
                <a:rect l="T9" t="T10" r="T11" b="T12"/>
                <a:pathLst>
                  <a:path w="21535" h="21600" fill="none" extrusionOk="0">
                    <a:moveTo>
                      <a:pt x="-1" y="128"/>
                    </a:moveTo>
                    <a:cubicBezTo>
                      <a:pt x="782" y="43"/>
                      <a:pt x="1569" y="-1"/>
                      <a:pt x="2357" y="0"/>
                    </a:cubicBezTo>
                    <a:cubicBezTo>
                      <a:pt x="10426" y="0"/>
                      <a:pt x="17823" y="4497"/>
                      <a:pt x="21535" y="11662"/>
                    </a:cubicBezTo>
                  </a:path>
                  <a:path w="21535" h="21600" stroke="0" extrusionOk="0">
                    <a:moveTo>
                      <a:pt x="-1" y="128"/>
                    </a:moveTo>
                    <a:cubicBezTo>
                      <a:pt x="782" y="43"/>
                      <a:pt x="1569" y="-1"/>
                      <a:pt x="2357" y="0"/>
                    </a:cubicBezTo>
                    <a:cubicBezTo>
                      <a:pt x="10426" y="0"/>
                      <a:pt x="17823" y="4497"/>
                      <a:pt x="21535" y="11662"/>
                    </a:cubicBezTo>
                    <a:lnTo>
                      <a:pt x="2357" y="21600"/>
                    </a:lnTo>
                    <a:close/>
                  </a:path>
                </a:pathLst>
              </a:custGeom>
              <a:noFill/>
              <a:ln w="28575">
                <a:solidFill>
                  <a:srgbClr val="0066FF"/>
                </a:solidFill>
                <a:round/>
                <a:headEnd/>
                <a:tailEnd type="triangle" w="med" len="med"/>
              </a:ln>
            </p:spPr>
            <p:txBody>
              <a:bodyPr wrap="none" anchor="ctr"/>
              <a:lstStyle/>
              <a:p>
                <a:endParaRPr lang="zh-CN" altLang="en-US"/>
              </a:p>
            </p:txBody>
          </p:sp>
          <p:sp>
            <p:nvSpPr>
              <p:cNvPr id="69662" name="Freeform 613"/>
              <p:cNvSpPr>
                <a:spLocks/>
              </p:cNvSpPr>
              <p:nvPr/>
            </p:nvSpPr>
            <p:spPr bwMode="auto">
              <a:xfrm>
                <a:off x="2880" y="1253"/>
                <a:ext cx="635" cy="453"/>
              </a:xfrm>
              <a:custGeom>
                <a:avLst/>
                <a:gdLst>
                  <a:gd name="T0" fmla="*/ 0 w 544"/>
                  <a:gd name="T1" fmla="*/ 280 h 499"/>
                  <a:gd name="T2" fmla="*/ 344 w 544"/>
                  <a:gd name="T3" fmla="*/ 228 h 499"/>
                  <a:gd name="T4" fmla="*/ 688 w 544"/>
                  <a:gd name="T5" fmla="*/ 51 h 499"/>
                  <a:gd name="T6" fmla="*/ 1376 w 544"/>
                  <a:gd name="T7" fmla="*/ 0 h 499"/>
                  <a:gd name="T8" fmla="*/ 0 60000 65536"/>
                  <a:gd name="T9" fmla="*/ 0 60000 65536"/>
                  <a:gd name="T10" fmla="*/ 0 60000 65536"/>
                  <a:gd name="T11" fmla="*/ 0 60000 65536"/>
                  <a:gd name="T12" fmla="*/ 0 w 544"/>
                  <a:gd name="T13" fmla="*/ 0 h 499"/>
                  <a:gd name="T14" fmla="*/ 544 w 544"/>
                  <a:gd name="T15" fmla="*/ 499 h 499"/>
                </a:gdLst>
                <a:ahLst/>
                <a:cxnLst>
                  <a:cxn ang="T8">
                    <a:pos x="T0" y="T1"/>
                  </a:cxn>
                  <a:cxn ang="T9">
                    <a:pos x="T2" y="T3"/>
                  </a:cxn>
                  <a:cxn ang="T10">
                    <a:pos x="T4" y="T5"/>
                  </a:cxn>
                  <a:cxn ang="T11">
                    <a:pos x="T6" y="T7"/>
                  </a:cxn>
                </a:cxnLst>
                <a:rect l="T12" t="T13" r="T14" b="T15"/>
                <a:pathLst>
                  <a:path w="544" h="499">
                    <a:moveTo>
                      <a:pt x="0" y="499"/>
                    </a:moveTo>
                    <a:cubicBezTo>
                      <a:pt x="45" y="487"/>
                      <a:pt x="91" y="476"/>
                      <a:pt x="136" y="408"/>
                    </a:cubicBezTo>
                    <a:cubicBezTo>
                      <a:pt x="181" y="340"/>
                      <a:pt x="204" y="159"/>
                      <a:pt x="272" y="91"/>
                    </a:cubicBezTo>
                    <a:cubicBezTo>
                      <a:pt x="340" y="23"/>
                      <a:pt x="442" y="11"/>
                      <a:pt x="544" y="0"/>
                    </a:cubicBezTo>
                  </a:path>
                </a:pathLst>
              </a:custGeom>
              <a:noFill/>
              <a:ln w="28575" cap="flat" cmpd="sng">
                <a:solidFill>
                  <a:srgbClr val="0066FF"/>
                </a:solidFill>
                <a:prstDash val="solid"/>
                <a:round/>
                <a:headEnd type="none" w="med" len="med"/>
                <a:tailEnd type="triangle" w="med" len="med"/>
              </a:ln>
            </p:spPr>
            <p:txBody>
              <a:bodyPr wrap="none" anchor="ctr"/>
              <a:lstStyle/>
              <a:p>
                <a:endParaRPr lang="zh-CN" altLang="en-US"/>
              </a:p>
            </p:txBody>
          </p:sp>
          <p:sp>
            <p:nvSpPr>
              <p:cNvPr id="69663" name="Arc 614"/>
              <p:cNvSpPr>
                <a:spLocks/>
              </p:cNvSpPr>
              <p:nvPr/>
            </p:nvSpPr>
            <p:spPr bwMode="auto">
              <a:xfrm>
                <a:off x="3107" y="1286"/>
                <a:ext cx="679" cy="991"/>
              </a:xfrm>
              <a:custGeom>
                <a:avLst/>
                <a:gdLst>
                  <a:gd name="T0" fmla="*/ 0 w 21600"/>
                  <a:gd name="T1" fmla="*/ 0 h 26397"/>
                  <a:gd name="T2" fmla="*/ 0 w 21600"/>
                  <a:gd name="T3" fmla="*/ 0 h 26397"/>
                  <a:gd name="T4" fmla="*/ 0 w 21600"/>
                  <a:gd name="T5" fmla="*/ 0 h 26397"/>
                  <a:gd name="T6" fmla="*/ 0 60000 65536"/>
                  <a:gd name="T7" fmla="*/ 0 60000 65536"/>
                  <a:gd name="T8" fmla="*/ 0 60000 65536"/>
                  <a:gd name="T9" fmla="*/ 0 w 21600"/>
                  <a:gd name="T10" fmla="*/ 0 h 26397"/>
                  <a:gd name="T11" fmla="*/ 21600 w 21600"/>
                  <a:gd name="T12" fmla="*/ 26397 h 26397"/>
                </a:gdLst>
                <a:ahLst/>
                <a:cxnLst>
                  <a:cxn ang="T6">
                    <a:pos x="T0" y="T1"/>
                  </a:cxn>
                  <a:cxn ang="T7">
                    <a:pos x="T2" y="T3"/>
                  </a:cxn>
                  <a:cxn ang="T8">
                    <a:pos x="T4" y="T5"/>
                  </a:cxn>
                </a:cxnLst>
                <a:rect l="T9" t="T10" r="T11" b="T12"/>
                <a:pathLst>
                  <a:path w="21600" h="26397" fill="none" extrusionOk="0">
                    <a:moveTo>
                      <a:pt x="15359" y="-1"/>
                    </a:moveTo>
                    <a:cubicBezTo>
                      <a:pt x="19357" y="4043"/>
                      <a:pt x="21600" y="9500"/>
                      <a:pt x="21600" y="15187"/>
                    </a:cubicBezTo>
                    <a:cubicBezTo>
                      <a:pt x="21600" y="19140"/>
                      <a:pt x="20515" y="23017"/>
                      <a:pt x="18463" y="26396"/>
                    </a:cubicBezTo>
                  </a:path>
                  <a:path w="21600" h="26397" stroke="0" extrusionOk="0">
                    <a:moveTo>
                      <a:pt x="15359" y="-1"/>
                    </a:moveTo>
                    <a:cubicBezTo>
                      <a:pt x="19357" y="4043"/>
                      <a:pt x="21600" y="9500"/>
                      <a:pt x="21600" y="15187"/>
                    </a:cubicBezTo>
                    <a:cubicBezTo>
                      <a:pt x="21600" y="19140"/>
                      <a:pt x="20515" y="23017"/>
                      <a:pt x="18463" y="26396"/>
                    </a:cubicBezTo>
                    <a:lnTo>
                      <a:pt x="0" y="15187"/>
                    </a:lnTo>
                    <a:close/>
                  </a:path>
                </a:pathLst>
              </a:custGeom>
              <a:noFill/>
              <a:ln w="28575">
                <a:solidFill>
                  <a:srgbClr val="0066FF"/>
                </a:solidFill>
                <a:round/>
                <a:headEnd/>
                <a:tailEnd type="triangle" w="med" len="med"/>
              </a:ln>
            </p:spPr>
            <p:txBody>
              <a:bodyPr wrap="none" anchor="ctr"/>
              <a:lstStyle/>
              <a:p>
                <a:endParaRPr lang="zh-CN" altLang="en-US"/>
              </a:p>
            </p:txBody>
          </p:sp>
          <p:sp>
            <p:nvSpPr>
              <p:cNvPr id="69664" name="Arc 615"/>
              <p:cNvSpPr>
                <a:spLocks/>
              </p:cNvSpPr>
              <p:nvPr/>
            </p:nvSpPr>
            <p:spPr bwMode="auto">
              <a:xfrm>
                <a:off x="3107" y="1299"/>
                <a:ext cx="619" cy="570"/>
              </a:xfrm>
              <a:custGeom>
                <a:avLst/>
                <a:gdLst>
                  <a:gd name="T0" fmla="*/ 0 w 19681"/>
                  <a:gd name="T1" fmla="*/ 0 h 15187"/>
                  <a:gd name="T2" fmla="*/ 0 w 19681"/>
                  <a:gd name="T3" fmla="*/ 0 h 15187"/>
                  <a:gd name="T4" fmla="*/ 0 w 19681"/>
                  <a:gd name="T5" fmla="*/ 0 h 15187"/>
                  <a:gd name="T6" fmla="*/ 0 60000 65536"/>
                  <a:gd name="T7" fmla="*/ 0 60000 65536"/>
                  <a:gd name="T8" fmla="*/ 0 60000 65536"/>
                  <a:gd name="T9" fmla="*/ 0 w 19681"/>
                  <a:gd name="T10" fmla="*/ 0 h 15187"/>
                  <a:gd name="T11" fmla="*/ 19681 w 19681"/>
                  <a:gd name="T12" fmla="*/ 15187 h 15187"/>
                </a:gdLst>
                <a:ahLst/>
                <a:cxnLst>
                  <a:cxn ang="T6">
                    <a:pos x="T0" y="T1"/>
                  </a:cxn>
                  <a:cxn ang="T7">
                    <a:pos x="T2" y="T3"/>
                  </a:cxn>
                  <a:cxn ang="T8">
                    <a:pos x="T4" y="T5"/>
                  </a:cxn>
                </a:cxnLst>
                <a:rect l="T9" t="T10" r="T11" b="T12"/>
                <a:pathLst>
                  <a:path w="19681" h="15187" fill="none" extrusionOk="0">
                    <a:moveTo>
                      <a:pt x="15359" y="-1"/>
                    </a:moveTo>
                    <a:cubicBezTo>
                      <a:pt x="17161" y="1822"/>
                      <a:pt x="18624" y="3950"/>
                      <a:pt x="19680" y="6286"/>
                    </a:cubicBezTo>
                  </a:path>
                  <a:path w="19681" h="15187" stroke="0" extrusionOk="0">
                    <a:moveTo>
                      <a:pt x="15359" y="-1"/>
                    </a:moveTo>
                    <a:cubicBezTo>
                      <a:pt x="17161" y="1822"/>
                      <a:pt x="18624" y="3950"/>
                      <a:pt x="19680" y="6286"/>
                    </a:cubicBezTo>
                    <a:lnTo>
                      <a:pt x="0" y="15187"/>
                    </a:lnTo>
                    <a:close/>
                  </a:path>
                </a:pathLst>
              </a:custGeom>
              <a:noFill/>
              <a:ln w="28575">
                <a:solidFill>
                  <a:srgbClr val="0066FF"/>
                </a:solidFill>
                <a:round/>
                <a:headEnd/>
                <a:tailEnd type="triangle" w="med" len="med"/>
              </a:ln>
            </p:spPr>
            <p:txBody>
              <a:bodyPr wrap="none" anchor="ctr"/>
              <a:lstStyle/>
              <a:p>
                <a:endParaRPr lang="zh-CN" altLang="en-US"/>
              </a:p>
            </p:txBody>
          </p:sp>
        </p:grpSp>
      </p:grpSp>
      <p:grpSp>
        <p:nvGrpSpPr>
          <p:cNvPr id="56573" name="Group 616"/>
          <p:cNvGrpSpPr>
            <a:grpSpLocks/>
          </p:cNvGrpSpPr>
          <p:nvPr/>
        </p:nvGrpSpPr>
        <p:grpSpPr bwMode="auto">
          <a:xfrm>
            <a:off x="1604963" y="1344613"/>
            <a:ext cx="4872037" cy="2657475"/>
            <a:chOff x="1011" y="790"/>
            <a:chExt cx="3069" cy="1551"/>
          </a:xfrm>
        </p:grpSpPr>
        <p:grpSp>
          <p:nvGrpSpPr>
            <p:cNvPr id="69649" name="Group 617"/>
            <p:cNvGrpSpPr>
              <a:grpSpLocks/>
            </p:cNvGrpSpPr>
            <p:nvPr/>
          </p:nvGrpSpPr>
          <p:grpSpPr bwMode="auto">
            <a:xfrm>
              <a:off x="2763" y="839"/>
              <a:ext cx="322" cy="1502"/>
              <a:chOff x="2718" y="930"/>
              <a:chExt cx="322" cy="1502"/>
            </a:xfrm>
          </p:grpSpPr>
          <p:sp>
            <p:nvSpPr>
              <p:cNvPr id="69656" name="Text Box 618"/>
              <p:cNvSpPr txBox="1">
                <a:spLocks noChangeArrowheads="1"/>
              </p:cNvSpPr>
              <p:nvPr/>
            </p:nvSpPr>
            <p:spPr bwMode="auto">
              <a:xfrm>
                <a:off x="2718" y="930"/>
                <a:ext cx="322" cy="250"/>
              </a:xfrm>
              <a:prstGeom prst="rect">
                <a:avLst/>
              </a:prstGeom>
              <a:noFill/>
              <a:ln w="9525">
                <a:noFill/>
                <a:miter lim="800000"/>
                <a:headEnd/>
                <a:tailEnd/>
              </a:ln>
            </p:spPr>
            <p:txBody>
              <a:bodyPr wrap="none">
                <a:spAutoFit/>
              </a:bodyPr>
              <a:lstStyle/>
              <a:p>
                <a:r>
                  <a:rPr lang="en-US" altLang="zh-CN" sz="2000" b="1">
                    <a:solidFill>
                      <a:srgbClr val="FF0066"/>
                    </a:solidFill>
                    <a:latin typeface="Arial" charset="0"/>
                  </a:rPr>
                  <a:t>H</a:t>
                </a:r>
                <a:r>
                  <a:rPr lang="en-US" altLang="zh-CN" sz="2000" b="1" baseline="30000">
                    <a:solidFill>
                      <a:srgbClr val="FF0066"/>
                    </a:solidFill>
                    <a:latin typeface="Arial" charset="0"/>
                  </a:rPr>
                  <a:t>+ </a:t>
                </a:r>
                <a:endParaRPr lang="en-US" altLang="zh-CN" sz="2000" b="1">
                  <a:solidFill>
                    <a:srgbClr val="FF0066"/>
                  </a:solidFill>
                  <a:latin typeface="Arial" charset="0"/>
                </a:endParaRPr>
              </a:p>
            </p:txBody>
          </p:sp>
          <p:sp>
            <p:nvSpPr>
              <p:cNvPr id="69657" name="Line 619"/>
              <p:cNvSpPr>
                <a:spLocks noChangeShapeType="1"/>
              </p:cNvSpPr>
              <p:nvPr/>
            </p:nvSpPr>
            <p:spPr bwMode="auto">
              <a:xfrm flipV="1">
                <a:off x="2835" y="1117"/>
                <a:ext cx="0" cy="1315"/>
              </a:xfrm>
              <a:prstGeom prst="line">
                <a:avLst/>
              </a:prstGeom>
              <a:noFill/>
              <a:ln w="38100">
                <a:solidFill>
                  <a:srgbClr val="FF0066"/>
                </a:solidFill>
                <a:round/>
                <a:headEnd/>
                <a:tailEnd type="triangle" w="med" len="med"/>
              </a:ln>
            </p:spPr>
            <p:txBody>
              <a:bodyPr wrap="none" anchor="ctr"/>
              <a:lstStyle/>
              <a:p>
                <a:endParaRPr lang="zh-CN" altLang="en-US"/>
              </a:p>
            </p:txBody>
          </p:sp>
        </p:grpSp>
        <p:grpSp>
          <p:nvGrpSpPr>
            <p:cNvPr id="69650" name="Group 620"/>
            <p:cNvGrpSpPr>
              <a:grpSpLocks/>
            </p:cNvGrpSpPr>
            <p:nvPr/>
          </p:nvGrpSpPr>
          <p:grpSpPr bwMode="auto">
            <a:xfrm>
              <a:off x="3758" y="790"/>
              <a:ext cx="322" cy="1427"/>
              <a:chOff x="3758" y="790"/>
              <a:chExt cx="322" cy="1427"/>
            </a:xfrm>
          </p:grpSpPr>
          <p:sp>
            <p:nvSpPr>
              <p:cNvPr id="69654" name="Text Box 621"/>
              <p:cNvSpPr txBox="1">
                <a:spLocks noChangeArrowheads="1"/>
              </p:cNvSpPr>
              <p:nvPr/>
            </p:nvSpPr>
            <p:spPr bwMode="auto">
              <a:xfrm>
                <a:off x="3758" y="790"/>
                <a:ext cx="322" cy="250"/>
              </a:xfrm>
              <a:prstGeom prst="rect">
                <a:avLst/>
              </a:prstGeom>
              <a:noFill/>
              <a:ln w="9525">
                <a:noFill/>
                <a:miter lim="800000"/>
                <a:headEnd/>
                <a:tailEnd/>
              </a:ln>
            </p:spPr>
            <p:txBody>
              <a:bodyPr wrap="none">
                <a:spAutoFit/>
              </a:bodyPr>
              <a:lstStyle/>
              <a:p>
                <a:r>
                  <a:rPr lang="en-US" altLang="zh-CN" sz="2000" b="1">
                    <a:solidFill>
                      <a:srgbClr val="FF0066"/>
                    </a:solidFill>
                    <a:latin typeface="Arial" charset="0"/>
                  </a:rPr>
                  <a:t>H</a:t>
                </a:r>
                <a:r>
                  <a:rPr lang="en-US" altLang="zh-CN" sz="2000" b="1" baseline="30000">
                    <a:solidFill>
                      <a:srgbClr val="FF0066"/>
                    </a:solidFill>
                    <a:latin typeface="Arial" charset="0"/>
                  </a:rPr>
                  <a:t>+ </a:t>
                </a:r>
                <a:endParaRPr lang="en-US" altLang="zh-CN" sz="2000" b="1">
                  <a:solidFill>
                    <a:srgbClr val="FF0066"/>
                  </a:solidFill>
                  <a:latin typeface="Arial" charset="0"/>
                </a:endParaRPr>
              </a:p>
            </p:txBody>
          </p:sp>
          <p:sp>
            <p:nvSpPr>
              <p:cNvPr id="69655" name="Line 622"/>
              <p:cNvSpPr>
                <a:spLocks noChangeShapeType="1"/>
              </p:cNvSpPr>
              <p:nvPr/>
            </p:nvSpPr>
            <p:spPr bwMode="auto">
              <a:xfrm flipH="1" flipV="1">
                <a:off x="3878" y="970"/>
                <a:ext cx="0" cy="1247"/>
              </a:xfrm>
              <a:prstGeom prst="line">
                <a:avLst/>
              </a:prstGeom>
              <a:noFill/>
              <a:ln w="38100">
                <a:solidFill>
                  <a:srgbClr val="FF0066"/>
                </a:solidFill>
                <a:round/>
                <a:headEnd/>
                <a:tailEnd type="triangle" w="med" len="med"/>
              </a:ln>
            </p:spPr>
            <p:txBody>
              <a:bodyPr wrap="none" anchor="ctr"/>
              <a:lstStyle/>
              <a:p>
                <a:endParaRPr lang="zh-CN" altLang="en-US"/>
              </a:p>
            </p:txBody>
          </p:sp>
        </p:grpSp>
        <p:grpSp>
          <p:nvGrpSpPr>
            <p:cNvPr id="69651" name="Group 623"/>
            <p:cNvGrpSpPr>
              <a:grpSpLocks/>
            </p:cNvGrpSpPr>
            <p:nvPr/>
          </p:nvGrpSpPr>
          <p:grpSpPr bwMode="auto">
            <a:xfrm>
              <a:off x="1011" y="800"/>
              <a:ext cx="322" cy="1497"/>
              <a:chOff x="966" y="891"/>
              <a:chExt cx="322" cy="1497"/>
            </a:xfrm>
          </p:grpSpPr>
          <p:sp>
            <p:nvSpPr>
              <p:cNvPr id="69652" name="Text Box 624"/>
              <p:cNvSpPr txBox="1">
                <a:spLocks noChangeArrowheads="1"/>
              </p:cNvSpPr>
              <p:nvPr/>
            </p:nvSpPr>
            <p:spPr bwMode="auto">
              <a:xfrm>
                <a:off x="966" y="891"/>
                <a:ext cx="322" cy="250"/>
              </a:xfrm>
              <a:prstGeom prst="rect">
                <a:avLst/>
              </a:prstGeom>
              <a:noFill/>
              <a:ln w="9525">
                <a:noFill/>
                <a:miter lim="800000"/>
                <a:headEnd/>
                <a:tailEnd/>
              </a:ln>
            </p:spPr>
            <p:txBody>
              <a:bodyPr wrap="none">
                <a:spAutoFit/>
              </a:bodyPr>
              <a:lstStyle/>
              <a:p>
                <a:r>
                  <a:rPr lang="en-US" altLang="zh-CN" sz="2000" b="1">
                    <a:solidFill>
                      <a:srgbClr val="FF0066"/>
                    </a:solidFill>
                    <a:latin typeface="Arial" charset="0"/>
                  </a:rPr>
                  <a:t>H</a:t>
                </a:r>
                <a:r>
                  <a:rPr lang="en-US" altLang="zh-CN" sz="2000" b="1" baseline="30000">
                    <a:solidFill>
                      <a:srgbClr val="FF0066"/>
                    </a:solidFill>
                    <a:latin typeface="Arial" charset="0"/>
                  </a:rPr>
                  <a:t>+ </a:t>
                </a:r>
                <a:endParaRPr lang="en-US" altLang="zh-CN" sz="2000" b="1">
                  <a:solidFill>
                    <a:srgbClr val="FF0066"/>
                  </a:solidFill>
                  <a:latin typeface="Arial" charset="0"/>
                </a:endParaRPr>
              </a:p>
            </p:txBody>
          </p:sp>
          <p:sp>
            <p:nvSpPr>
              <p:cNvPr id="69653" name="Line 625"/>
              <p:cNvSpPr>
                <a:spLocks noChangeShapeType="1"/>
              </p:cNvSpPr>
              <p:nvPr/>
            </p:nvSpPr>
            <p:spPr bwMode="auto">
              <a:xfrm flipV="1">
                <a:off x="1089" y="1085"/>
                <a:ext cx="0" cy="1303"/>
              </a:xfrm>
              <a:prstGeom prst="line">
                <a:avLst/>
              </a:prstGeom>
              <a:noFill/>
              <a:ln w="38100">
                <a:solidFill>
                  <a:srgbClr val="FF0066"/>
                </a:solidFill>
                <a:round/>
                <a:headEnd/>
                <a:tailEnd type="triangle" w="med" len="med"/>
              </a:ln>
            </p:spPr>
            <p:txBody>
              <a:bodyPr wrap="none" anchor="ctr"/>
              <a:lstStyle/>
              <a:p>
                <a:endParaRPr lang="zh-CN" altLang="en-US"/>
              </a:p>
            </p:txBody>
          </p:sp>
        </p:grpSp>
      </p:grpSp>
      <p:sp>
        <p:nvSpPr>
          <p:cNvPr id="69642" name="Text Box 626"/>
          <p:cNvSpPr txBox="1">
            <a:spLocks noChangeArrowheads="1"/>
          </p:cNvSpPr>
          <p:nvPr/>
        </p:nvSpPr>
        <p:spPr bwMode="auto">
          <a:xfrm>
            <a:off x="395288" y="1700808"/>
            <a:ext cx="1250950" cy="457200"/>
          </a:xfrm>
          <a:prstGeom prst="rect">
            <a:avLst/>
          </a:prstGeom>
          <a:noFill/>
          <a:ln w="9525">
            <a:noFill/>
            <a:miter lim="800000"/>
            <a:headEnd/>
            <a:tailEnd/>
          </a:ln>
        </p:spPr>
        <p:txBody>
          <a:bodyPr wrap="none">
            <a:spAutoFit/>
          </a:bodyPr>
          <a:lstStyle/>
          <a:p>
            <a:r>
              <a:rPr lang="zh-CN" altLang="en-US" dirty="0">
                <a:latin typeface="Times New Roman" pitchFamily="18" charset="0"/>
                <a:ea typeface="黑体" pitchFamily="2" charset="-122"/>
              </a:rPr>
              <a:t>胞液侧  </a:t>
            </a:r>
          </a:p>
        </p:txBody>
      </p:sp>
      <p:sp>
        <p:nvSpPr>
          <p:cNvPr id="69643" name="Text Box 627"/>
          <p:cNvSpPr txBox="1">
            <a:spLocks noChangeArrowheads="1"/>
          </p:cNvSpPr>
          <p:nvPr/>
        </p:nvSpPr>
        <p:spPr bwMode="auto">
          <a:xfrm>
            <a:off x="474663" y="4995863"/>
            <a:ext cx="1174750" cy="457200"/>
          </a:xfrm>
          <a:prstGeom prst="rect">
            <a:avLst/>
          </a:prstGeom>
          <a:noFill/>
          <a:ln w="9525">
            <a:noFill/>
            <a:miter lim="800000"/>
            <a:headEnd/>
            <a:tailEnd/>
          </a:ln>
        </p:spPr>
        <p:txBody>
          <a:bodyPr wrap="none">
            <a:spAutoFit/>
          </a:bodyPr>
          <a:lstStyle/>
          <a:p>
            <a:r>
              <a:rPr lang="zh-CN" altLang="en-US" dirty="0">
                <a:latin typeface="Times New Roman" pitchFamily="18" charset="0"/>
                <a:ea typeface="黑体" pitchFamily="2" charset="-122"/>
              </a:rPr>
              <a:t>基质侧 </a:t>
            </a:r>
          </a:p>
        </p:txBody>
      </p:sp>
      <p:grpSp>
        <p:nvGrpSpPr>
          <p:cNvPr id="609" name="Group 628"/>
          <p:cNvGrpSpPr>
            <a:grpSpLocks/>
          </p:cNvGrpSpPr>
          <p:nvPr/>
        </p:nvGrpSpPr>
        <p:grpSpPr bwMode="auto">
          <a:xfrm>
            <a:off x="1042988" y="2146300"/>
            <a:ext cx="7923212" cy="1908175"/>
            <a:chOff x="657" y="1058"/>
            <a:chExt cx="4991" cy="1202"/>
          </a:xfrm>
        </p:grpSpPr>
        <p:sp>
          <p:nvSpPr>
            <p:cNvPr id="69647" name="Text Box 629"/>
            <p:cNvSpPr txBox="1">
              <a:spLocks noChangeArrowheads="1"/>
            </p:cNvSpPr>
            <p:nvPr/>
          </p:nvSpPr>
          <p:spPr bwMode="auto">
            <a:xfrm>
              <a:off x="657" y="1058"/>
              <a:ext cx="4893" cy="288"/>
            </a:xfrm>
            <a:prstGeom prst="rect">
              <a:avLst/>
            </a:prstGeom>
            <a:noFill/>
            <a:ln w="9525">
              <a:noFill/>
              <a:miter lim="800000"/>
              <a:headEnd/>
              <a:tailEnd/>
            </a:ln>
          </p:spPr>
          <p:txBody>
            <a:bodyPr wrap="none">
              <a:spAutoFit/>
            </a:bodyPr>
            <a:lstStyle/>
            <a:p>
              <a:r>
                <a:rPr lang="en-US" altLang="zh-CN" b="1">
                  <a:solidFill>
                    <a:srgbClr val="FF0066"/>
                  </a:solidFill>
                  <a:latin typeface="Arial" charset="0"/>
                </a:rPr>
                <a:t>+           +   +   +   +   +        +                 +   +               +   </a:t>
              </a:r>
            </a:p>
          </p:txBody>
        </p:sp>
        <p:sp>
          <p:nvSpPr>
            <p:cNvPr id="69648" name="Text Box 630"/>
            <p:cNvSpPr txBox="1">
              <a:spLocks noChangeArrowheads="1"/>
            </p:cNvSpPr>
            <p:nvPr/>
          </p:nvSpPr>
          <p:spPr bwMode="auto">
            <a:xfrm>
              <a:off x="703" y="1933"/>
              <a:ext cx="4945" cy="327"/>
            </a:xfrm>
            <a:prstGeom prst="rect">
              <a:avLst/>
            </a:prstGeom>
            <a:noFill/>
            <a:ln w="9525">
              <a:noFill/>
              <a:miter lim="800000"/>
              <a:headEnd/>
              <a:tailEnd/>
            </a:ln>
          </p:spPr>
          <p:txBody>
            <a:bodyPr wrap="none">
              <a:spAutoFit/>
            </a:bodyPr>
            <a:lstStyle/>
            <a:p>
              <a:r>
                <a:rPr lang="en-US" altLang="zh-CN" sz="2800" b="1">
                  <a:solidFill>
                    <a:srgbClr val="FF0066"/>
                  </a:solidFill>
                  <a:latin typeface="Arial" charset="0"/>
                </a:rPr>
                <a:t>-          -               -         -  -  -          -  -             -    </a:t>
              </a:r>
            </a:p>
          </p:txBody>
        </p:sp>
      </p:grpSp>
      <p:sp>
        <p:nvSpPr>
          <p:cNvPr id="69645" name="Rectangle 631"/>
          <p:cNvSpPr>
            <a:spLocks noChangeArrowheads="1"/>
          </p:cNvSpPr>
          <p:nvPr/>
        </p:nvSpPr>
        <p:spPr bwMode="auto">
          <a:xfrm>
            <a:off x="2333625" y="620713"/>
            <a:ext cx="4686300" cy="579437"/>
          </a:xfrm>
          <a:prstGeom prst="rect">
            <a:avLst/>
          </a:prstGeom>
          <a:noFill/>
          <a:ln w="9525">
            <a:noFill/>
            <a:miter lim="800000"/>
            <a:headEnd/>
            <a:tailEnd/>
          </a:ln>
        </p:spPr>
        <p:txBody>
          <a:bodyPr>
            <a:spAutoFit/>
          </a:bodyPr>
          <a:lstStyle/>
          <a:p>
            <a:pPr algn="ctr"/>
            <a:r>
              <a:rPr kumimoji="0" lang="zh-CN" altLang="en-US" sz="3200" dirty="0">
                <a:solidFill>
                  <a:srgbClr val="660066"/>
                </a:solidFill>
                <a:latin typeface="黑体" pitchFamily="2" charset="-122"/>
                <a:ea typeface="黑体" pitchFamily="2" charset="-122"/>
              </a:rPr>
              <a:t>化学渗透假说详细示意图</a:t>
            </a:r>
          </a:p>
        </p:txBody>
      </p:sp>
      <p:sp>
        <p:nvSpPr>
          <p:cNvPr id="69646" name="灯片编号占位符 631"/>
          <p:cNvSpPr>
            <a:spLocks noGrp="1"/>
          </p:cNvSpPr>
          <p:nvPr>
            <p:ph type="sldNum" sz="quarter" idx="12"/>
          </p:nvPr>
        </p:nvSpPr>
        <p:spPr>
          <a:noFill/>
        </p:spPr>
        <p:txBody>
          <a:bodyPr/>
          <a:lstStyle/>
          <a:p>
            <a:fld id="{94F8FDF9-FCB3-4A1E-91DF-F24F4D27AE06}" type="slidenum">
              <a:rPr lang="en-US" altLang="zh-CN" smtClean="0">
                <a:ea typeface="宋体" charset="-122"/>
              </a:rPr>
              <a:pPr/>
              <a:t>48</a:t>
            </a:fld>
            <a:endParaRPr lang="en-US" altLang="zh-CN">
              <a:ea typeface="宋体" charset="-122"/>
            </a:endParaRPr>
          </a:p>
        </p:txBody>
      </p:sp>
      <p:sp>
        <p:nvSpPr>
          <p:cNvPr id="633" name="文本框 632">
            <a:extLst>
              <a:ext uri="{FF2B5EF4-FFF2-40B4-BE49-F238E27FC236}">
                <a16:creationId xmlns:a16="http://schemas.microsoft.com/office/drawing/2014/main" id="{2F1AB184-E643-40CE-B273-7DDADBBCA4A1}"/>
              </a:ext>
            </a:extLst>
          </p:cNvPr>
          <p:cNvSpPr txBox="1"/>
          <p:nvPr/>
        </p:nvSpPr>
        <p:spPr>
          <a:xfrm>
            <a:off x="7760653" y="2798625"/>
            <a:ext cx="1438275" cy="523220"/>
          </a:xfrm>
          <a:prstGeom prst="rect">
            <a:avLst/>
          </a:prstGeom>
          <a:noFill/>
        </p:spPr>
        <p:txBody>
          <a:bodyPr wrap="square" rtlCol="0">
            <a:spAutoFit/>
          </a:bodyPr>
          <a:lstStyle/>
          <a:p>
            <a:r>
              <a:rPr lang="zh-CN" altLang="en-US" sz="2800" dirty="0">
                <a:latin typeface="黑体" panose="02010609060101010101" pitchFamily="49" charset="-122"/>
                <a:ea typeface="黑体" panose="02010609060101010101" pitchFamily="49" charset="-122"/>
              </a:rPr>
              <a:t>复合体</a:t>
            </a:r>
            <a:r>
              <a:rPr lang="en-US" altLang="zh-CN" sz="2800" dirty="0">
                <a:latin typeface="黑体" panose="02010609060101010101" pitchFamily="49" charset="-122"/>
                <a:ea typeface="黑体" panose="02010609060101010101" pitchFamily="49" charset="-122"/>
              </a:rPr>
              <a:t>V</a:t>
            </a:r>
            <a:endParaRPr lang="zh-CN" altLang="en-US" sz="28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554"/>
                                        </p:tgtEl>
                                        <p:attrNameLst>
                                          <p:attrName>style.visibility</p:attrName>
                                        </p:attrNameLst>
                                      </p:cBhvr>
                                      <p:to>
                                        <p:strVal val="visible"/>
                                      </p:to>
                                    </p:set>
                                    <p:animEffect transition="in" filter="wipe(left)">
                                      <p:cBhvr>
                                        <p:cTn id="7" dur="1000"/>
                                        <p:tgtEl>
                                          <p:spTgt spid="56554"/>
                                        </p:tgtEl>
                                      </p:cBhvr>
                                    </p:animEffect>
                                  </p:childTnLst>
                                </p:cTn>
                              </p:par>
                              <p:par>
                                <p:cTn id="8" presetID="22" presetClass="entr" presetSubtype="4" fill="hold" nodeType="withEffect">
                                  <p:stCondLst>
                                    <p:cond delay="0"/>
                                  </p:stCondLst>
                                  <p:childTnLst>
                                    <p:set>
                                      <p:cBhvr>
                                        <p:cTn id="9" dur="1" fill="hold">
                                          <p:stCondLst>
                                            <p:cond delay="0"/>
                                          </p:stCondLst>
                                        </p:cTn>
                                        <p:tgtEl>
                                          <p:spTgt spid="56559"/>
                                        </p:tgtEl>
                                        <p:attrNameLst>
                                          <p:attrName>style.visibility</p:attrName>
                                        </p:attrNameLst>
                                      </p:cBhvr>
                                      <p:to>
                                        <p:strVal val="visible"/>
                                      </p:to>
                                    </p:set>
                                    <p:animEffect transition="in" filter="wipe(down)">
                                      <p:cBhvr>
                                        <p:cTn id="10" dur="1000"/>
                                        <p:tgtEl>
                                          <p:spTgt spid="5655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6567"/>
                                        </p:tgtEl>
                                        <p:attrNameLst>
                                          <p:attrName>style.visibility</p:attrName>
                                        </p:attrNameLst>
                                      </p:cBhvr>
                                      <p:to>
                                        <p:strVal val="visible"/>
                                      </p:to>
                                    </p:set>
                                    <p:animEffect transition="in" filter="wipe(left)">
                                      <p:cBhvr>
                                        <p:cTn id="15" dur="2000"/>
                                        <p:tgtEl>
                                          <p:spTgt spid="56567"/>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56561"/>
                                        </p:tgtEl>
                                        <p:attrNameLst>
                                          <p:attrName>style.visibility</p:attrName>
                                        </p:attrNameLst>
                                      </p:cBhvr>
                                      <p:to>
                                        <p:strVal val="visible"/>
                                      </p:to>
                                    </p:set>
                                    <p:animEffect transition="in" filter="wipe(left)">
                                      <p:cBhvr>
                                        <p:cTn id="19" dur="1000"/>
                                        <p:tgtEl>
                                          <p:spTgt spid="565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6573"/>
                                        </p:tgtEl>
                                        <p:attrNameLst>
                                          <p:attrName>style.visibility</p:attrName>
                                        </p:attrNameLst>
                                      </p:cBhvr>
                                      <p:to>
                                        <p:strVal val="visible"/>
                                      </p:to>
                                    </p:set>
                                    <p:animEffect transition="in" filter="wipe(down)">
                                      <p:cBhvr>
                                        <p:cTn id="24" dur="2000"/>
                                        <p:tgtEl>
                                          <p:spTgt spid="56573"/>
                                        </p:tgtEl>
                                      </p:cBhvr>
                                    </p:animEffect>
                                  </p:childTnLst>
                                </p:cTn>
                              </p:par>
                            </p:childTnLst>
                          </p:cTn>
                        </p:par>
                        <p:par>
                          <p:cTn id="25" fill="hold">
                            <p:stCondLst>
                              <p:cond delay="2000"/>
                            </p:stCondLst>
                            <p:childTnLst>
                              <p:par>
                                <p:cTn id="26" presetID="16" presetClass="entr" presetSubtype="42" fill="hold" nodeType="afterEffect">
                                  <p:stCondLst>
                                    <p:cond delay="0"/>
                                  </p:stCondLst>
                                  <p:childTnLst>
                                    <p:set>
                                      <p:cBhvr>
                                        <p:cTn id="27" dur="1" fill="hold">
                                          <p:stCondLst>
                                            <p:cond delay="0"/>
                                          </p:stCondLst>
                                        </p:cTn>
                                        <p:tgtEl>
                                          <p:spTgt spid="609"/>
                                        </p:tgtEl>
                                        <p:attrNameLst>
                                          <p:attrName>style.visibility</p:attrName>
                                        </p:attrNameLst>
                                      </p:cBhvr>
                                      <p:to>
                                        <p:strVal val="visible"/>
                                      </p:to>
                                    </p:set>
                                    <p:animEffect transition="in" filter="barn(outHorizontal)">
                                      <p:cBhvr>
                                        <p:cTn id="28" dur="1000"/>
                                        <p:tgtEl>
                                          <p:spTgt spid="60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6560"/>
                                        </p:tgtEl>
                                        <p:attrNameLst>
                                          <p:attrName>style.visibility</p:attrName>
                                        </p:attrNameLst>
                                      </p:cBhvr>
                                      <p:to>
                                        <p:strVal val="visible"/>
                                      </p:to>
                                    </p:set>
                                    <p:animEffect transition="in" filter="wipe(up)">
                                      <p:cBhvr>
                                        <p:cTn id="33" dur="2000"/>
                                        <p:tgtEl>
                                          <p:spTgt spid="56560"/>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56562"/>
                                        </p:tgtEl>
                                        <p:attrNameLst>
                                          <p:attrName>style.visibility</p:attrName>
                                        </p:attrNameLst>
                                      </p:cBhvr>
                                      <p:to>
                                        <p:strVal val="visible"/>
                                      </p:to>
                                    </p:set>
                                    <p:animEffect transition="in" filter="wipe(left)">
                                      <p:cBhvr>
                                        <p:cTn id="37" dur="1000"/>
                                        <p:tgtEl>
                                          <p:spTgt spid="56562"/>
                                        </p:tgtEl>
                                      </p:cBhvr>
                                    </p:animEffect>
                                  </p:childTnLst>
                                </p:cTn>
                              </p:par>
                            </p:childTnLst>
                          </p:cTn>
                        </p:par>
                        <p:par>
                          <p:cTn id="38" fill="hold">
                            <p:stCondLst>
                              <p:cond delay="3000"/>
                            </p:stCondLst>
                            <p:childTnLst>
                              <p:par>
                                <p:cTn id="39" presetID="4" presetClass="exit" presetSubtype="16" fill="hold" nodeType="afterEffect">
                                  <p:stCondLst>
                                    <p:cond delay="0"/>
                                  </p:stCondLst>
                                  <p:childTnLst>
                                    <p:animEffect transition="out" filter="box(in)">
                                      <p:cBhvr>
                                        <p:cTn id="40" dur="500"/>
                                        <p:tgtEl>
                                          <p:spTgt spid="609"/>
                                        </p:tgtEl>
                                      </p:cBhvr>
                                    </p:animEffect>
                                    <p:set>
                                      <p:cBhvr>
                                        <p:cTn id="41" dur="1" fill="hold">
                                          <p:stCondLst>
                                            <p:cond delay="499"/>
                                          </p:stCondLst>
                                        </p:cTn>
                                        <p:tgtEl>
                                          <p:spTgt spid="60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633"/>
                                        </p:tgtEl>
                                        <p:attrNameLst>
                                          <p:attrName>style.visibility</p:attrName>
                                        </p:attrNameLst>
                                      </p:cBhvr>
                                      <p:to>
                                        <p:strVal val="visible"/>
                                      </p:to>
                                    </p:set>
                                    <p:animEffect transition="in" filter="wipe(down)">
                                      <p:cBhvr>
                                        <p:cTn id="46" dur="580">
                                          <p:stCondLst>
                                            <p:cond delay="0"/>
                                          </p:stCondLst>
                                        </p:cTn>
                                        <p:tgtEl>
                                          <p:spTgt spid="633"/>
                                        </p:tgtEl>
                                      </p:cBhvr>
                                    </p:animEffect>
                                    <p:anim calcmode="lin" valueType="num">
                                      <p:cBhvr>
                                        <p:cTn id="47" dur="1822" tmFilter="0,0; 0.14,0.36; 0.43,0.73; 0.71,0.91; 1.0,1.0">
                                          <p:stCondLst>
                                            <p:cond delay="0"/>
                                          </p:stCondLst>
                                        </p:cTn>
                                        <p:tgtEl>
                                          <p:spTgt spid="63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3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3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3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33"/>
                                        </p:tgtEl>
                                        <p:attrNameLst>
                                          <p:attrName>ppt_y</p:attrName>
                                        </p:attrNameLst>
                                      </p:cBhvr>
                                      <p:tavLst>
                                        <p:tav tm="0" fmla="#ppt_y-sin(pi*$)/81">
                                          <p:val>
                                            <p:fltVal val="0"/>
                                          </p:val>
                                        </p:tav>
                                        <p:tav tm="100000">
                                          <p:val>
                                            <p:fltVal val="1"/>
                                          </p:val>
                                        </p:tav>
                                      </p:tavLst>
                                    </p:anim>
                                    <p:animScale>
                                      <p:cBhvr>
                                        <p:cTn id="52" dur="26">
                                          <p:stCondLst>
                                            <p:cond delay="650"/>
                                          </p:stCondLst>
                                        </p:cTn>
                                        <p:tgtEl>
                                          <p:spTgt spid="633"/>
                                        </p:tgtEl>
                                      </p:cBhvr>
                                      <p:to x="100000" y="60000"/>
                                    </p:animScale>
                                    <p:animScale>
                                      <p:cBhvr>
                                        <p:cTn id="53" dur="166" decel="50000">
                                          <p:stCondLst>
                                            <p:cond delay="676"/>
                                          </p:stCondLst>
                                        </p:cTn>
                                        <p:tgtEl>
                                          <p:spTgt spid="633"/>
                                        </p:tgtEl>
                                      </p:cBhvr>
                                      <p:to x="100000" y="100000"/>
                                    </p:animScale>
                                    <p:animScale>
                                      <p:cBhvr>
                                        <p:cTn id="54" dur="26">
                                          <p:stCondLst>
                                            <p:cond delay="1312"/>
                                          </p:stCondLst>
                                        </p:cTn>
                                        <p:tgtEl>
                                          <p:spTgt spid="633"/>
                                        </p:tgtEl>
                                      </p:cBhvr>
                                      <p:to x="100000" y="80000"/>
                                    </p:animScale>
                                    <p:animScale>
                                      <p:cBhvr>
                                        <p:cTn id="55" dur="166" decel="50000">
                                          <p:stCondLst>
                                            <p:cond delay="1338"/>
                                          </p:stCondLst>
                                        </p:cTn>
                                        <p:tgtEl>
                                          <p:spTgt spid="633"/>
                                        </p:tgtEl>
                                      </p:cBhvr>
                                      <p:to x="100000" y="100000"/>
                                    </p:animScale>
                                    <p:animScale>
                                      <p:cBhvr>
                                        <p:cTn id="56" dur="26">
                                          <p:stCondLst>
                                            <p:cond delay="1642"/>
                                          </p:stCondLst>
                                        </p:cTn>
                                        <p:tgtEl>
                                          <p:spTgt spid="633"/>
                                        </p:tgtEl>
                                      </p:cBhvr>
                                      <p:to x="100000" y="90000"/>
                                    </p:animScale>
                                    <p:animScale>
                                      <p:cBhvr>
                                        <p:cTn id="57" dur="166" decel="50000">
                                          <p:stCondLst>
                                            <p:cond delay="1668"/>
                                          </p:stCondLst>
                                        </p:cTn>
                                        <p:tgtEl>
                                          <p:spTgt spid="633"/>
                                        </p:tgtEl>
                                      </p:cBhvr>
                                      <p:to x="100000" y="100000"/>
                                    </p:animScale>
                                    <p:animScale>
                                      <p:cBhvr>
                                        <p:cTn id="58" dur="26">
                                          <p:stCondLst>
                                            <p:cond delay="1808"/>
                                          </p:stCondLst>
                                        </p:cTn>
                                        <p:tgtEl>
                                          <p:spTgt spid="633"/>
                                        </p:tgtEl>
                                      </p:cBhvr>
                                      <p:to x="100000" y="95000"/>
                                    </p:animScale>
                                    <p:animScale>
                                      <p:cBhvr>
                                        <p:cTn id="59" dur="166" decel="50000">
                                          <p:stCondLst>
                                            <p:cond delay="1834"/>
                                          </p:stCondLst>
                                        </p:cTn>
                                        <p:tgtEl>
                                          <p:spTgt spid="6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050"/>
          <p:cNvSpPr txBox="1">
            <a:spLocks noChangeArrowheads="1"/>
          </p:cNvSpPr>
          <p:nvPr/>
        </p:nvSpPr>
        <p:spPr bwMode="auto">
          <a:xfrm>
            <a:off x="1216025" y="1120775"/>
            <a:ext cx="7243763" cy="584775"/>
          </a:xfrm>
          <a:prstGeom prst="rect">
            <a:avLst/>
          </a:prstGeom>
          <a:noFill/>
          <a:ln w="9525">
            <a:noFill/>
            <a:miter lim="800000"/>
            <a:headEnd/>
            <a:tailEnd/>
          </a:ln>
        </p:spPr>
        <p:txBody>
          <a:bodyPr>
            <a:spAutoFit/>
          </a:bodyPr>
          <a:lstStyle/>
          <a:p>
            <a:r>
              <a:rPr lang="zh-CN" altLang="en-US" sz="3200" dirty="0">
                <a:latin typeface="Times New Roman" pitchFamily="18" charset="0"/>
                <a:ea typeface="黑体" pitchFamily="2" charset="-122"/>
                <a:cs typeface="Times New Roman" pitchFamily="18" charset="0"/>
              </a:rPr>
              <a:t>（三）</a:t>
            </a:r>
            <a:r>
              <a:rPr lang="en-US" altLang="zh-CN" sz="3200" dirty="0">
                <a:latin typeface="Times New Roman" pitchFamily="18" charset="0"/>
                <a:ea typeface="黑体" pitchFamily="2" charset="-122"/>
                <a:cs typeface="Times New Roman" pitchFamily="18" charset="0"/>
              </a:rPr>
              <a:t>ATP</a:t>
            </a:r>
            <a:r>
              <a:rPr lang="zh-CN" altLang="en-US" sz="3200" dirty="0">
                <a:latin typeface="Times New Roman" pitchFamily="18" charset="0"/>
                <a:ea typeface="黑体" pitchFamily="2" charset="-122"/>
                <a:cs typeface="Times New Roman" pitchFamily="18" charset="0"/>
              </a:rPr>
              <a:t>合成</a:t>
            </a:r>
            <a:r>
              <a:rPr lang="en-US" altLang="zh-CN" sz="3200" dirty="0">
                <a:latin typeface="Times New Roman" pitchFamily="18" charset="0"/>
                <a:ea typeface="黑体" pitchFamily="2" charset="-122"/>
                <a:cs typeface="Times New Roman" pitchFamily="18" charset="0"/>
              </a:rPr>
              <a:t>——  ATP</a:t>
            </a:r>
            <a:r>
              <a:rPr lang="zh-CN" altLang="en-US" sz="3200" dirty="0">
                <a:latin typeface="Times New Roman" pitchFamily="18" charset="0"/>
                <a:ea typeface="黑体" pitchFamily="2" charset="-122"/>
                <a:cs typeface="Times New Roman" pitchFamily="18" charset="0"/>
              </a:rPr>
              <a:t>合酶</a:t>
            </a:r>
            <a:r>
              <a:rPr lang="en-US" altLang="zh-CN" sz="3200" dirty="0">
                <a:latin typeface="Times New Roman" pitchFamily="18" charset="0"/>
                <a:ea typeface="黑体" pitchFamily="2" charset="-122"/>
                <a:cs typeface="Times New Roman" pitchFamily="18" charset="0"/>
              </a:rPr>
              <a:t>(</a:t>
            </a:r>
            <a:r>
              <a:rPr lang="zh-CN" altLang="en-US" sz="3200" dirty="0">
                <a:latin typeface="Times New Roman" pitchFamily="18" charset="0"/>
                <a:ea typeface="黑体" pitchFamily="2" charset="-122"/>
                <a:cs typeface="Times New Roman" pitchFamily="18" charset="0"/>
              </a:rPr>
              <a:t>复合体</a:t>
            </a:r>
            <a:r>
              <a:rPr lang="en-US" altLang="zh-CN" sz="3200" dirty="0">
                <a:latin typeface="Arial" panose="020B0604020202020204" pitchFamily="34" charset="0"/>
                <a:ea typeface="黑体" pitchFamily="2" charset="-122"/>
                <a:cs typeface="Arial" panose="020B0604020202020204" pitchFamily="34" charset="0"/>
              </a:rPr>
              <a:t>V</a:t>
            </a:r>
            <a:r>
              <a:rPr lang="en-US" altLang="zh-CN" sz="3200" dirty="0">
                <a:latin typeface="Times New Roman" pitchFamily="18" charset="0"/>
                <a:ea typeface="黑体" pitchFamily="2" charset="-122"/>
                <a:cs typeface="Times New Roman" pitchFamily="18" charset="0"/>
              </a:rPr>
              <a:t>)</a:t>
            </a:r>
          </a:p>
        </p:txBody>
      </p:sp>
      <p:sp>
        <p:nvSpPr>
          <p:cNvPr id="70659" name="Rectangle 2052"/>
          <p:cNvSpPr>
            <a:spLocks noChangeArrowheads="1"/>
          </p:cNvSpPr>
          <p:nvPr/>
        </p:nvSpPr>
        <p:spPr bwMode="auto">
          <a:xfrm>
            <a:off x="0" y="484188"/>
            <a:ext cx="184150" cy="460375"/>
          </a:xfrm>
          <a:prstGeom prst="rect">
            <a:avLst/>
          </a:prstGeom>
          <a:noFill/>
          <a:ln w="9525">
            <a:noFill/>
            <a:miter lim="800000"/>
            <a:headEnd/>
            <a:tailEnd/>
          </a:ln>
        </p:spPr>
        <p:txBody>
          <a:bodyPr wrap="none" anchor="ctr">
            <a:spAutoFit/>
          </a:bodyPr>
          <a:lstStyle/>
          <a:p>
            <a:endParaRPr lang="zh-CN" altLang="en-US">
              <a:latin typeface="Times New Roman" pitchFamily="18" charset="0"/>
              <a:ea typeface="黑体" pitchFamily="2" charset="-122"/>
              <a:cs typeface="Times New Roman" pitchFamily="18" charset="0"/>
            </a:endParaRPr>
          </a:p>
        </p:txBody>
      </p:sp>
      <p:sp>
        <p:nvSpPr>
          <p:cNvPr id="88072" name="Text Box 2056"/>
          <p:cNvSpPr txBox="1">
            <a:spLocks noChangeArrowheads="1"/>
          </p:cNvSpPr>
          <p:nvPr/>
        </p:nvSpPr>
        <p:spPr bwMode="auto">
          <a:xfrm>
            <a:off x="468313" y="1916832"/>
            <a:ext cx="7243762" cy="584775"/>
          </a:xfrm>
          <a:prstGeom prst="rect">
            <a:avLst/>
          </a:prstGeom>
          <a:noFill/>
          <a:ln w="9525">
            <a:noFill/>
            <a:miter lim="800000"/>
            <a:headEnd/>
            <a:tailEnd/>
          </a:ln>
        </p:spPr>
        <p:txBody>
          <a:bodyPr wrap="square">
            <a:spAutoFit/>
          </a:bodyPr>
          <a:lstStyle/>
          <a:p>
            <a:pPr marL="450850" indent="-450850">
              <a:buClr>
                <a:srgbClr val="FF0066"/>
              </a:buClr>
              <a:buSzPct val="80000"/>
              <a:buFont typeface="Wingdings" pitchFamily="2" charset="2"/>
              <a:buChar char="Ø"/>
            </a:pPr>
            <a:r>
              <a:rPr lang="en-US" altLang="zh-CN" sz="3200" dirty="0">
                <a:latin typeface="Times New Roman" pitchFamily="18" charset="0"/>
                <a:ea typeface="黑体" pitchFamily="2" charset="-122"/>
                <a:cs typeface="Times New Roman" pitchFamily="18" charset="0"/>
              </a:rPr>
              <a:t>ATP</a:t>
            </a:r>
            <a:r>
              <a:rPr lang="zh-CN" altLang="en-US" sz="3200" dirty="0">
                <a:latin typeface="Times New Roman" pitchFamily="18" charset="0"/>
                <a:ea typeface="黑体" pitchFamily="2" charset="-122"/>
                <a:cs typeface="Times New Roman" pitchFamily="18" charset="0"/>
              </a:rPr>
              <a:t>合酶（</a:t>
            </a:r>
            <a:r>
              <a:rPr lang="en-US" altLang="zh-CN" sz="3200" dirty="0">
                <a:latin typeface="Times New Roman" pitchFamily="18" charset="0"/>
                <a:ea typeface="黑体" pitchFamily="2" charset="-122"/>
                <a:cs typeface="Times New Roman" pitchFamily="18" charset="0"/>
              </a:rPr>
              <a:t> ATP synthase </a:t>
            </a:r>
            <a:r>
              <a:rPr lang="zh-CN" altLang="en-US" sz="3200" dirty="0">
                <a:latin typeface="Times New Roman" pitchFamily="18" charset="0"/>
                <a:ea typeface="黑体" pitchFamily="2" charset="-122"/>
                <a:cs typeface="Times New Roman" pitchFamily="18" charset="0"/>
              </a:rPr>
              <a:t>）结构组成</a:t>
            </a:r>
          </a:p>
        </p:txBody>
      </p:sp>
      <p:sp>
        <p:nvSpPr>
          <p:cNvPr id="70662" name="灯片编号占位符 5"/>
          <p:cNvSpPr>
            <a:spLocks noGrp="1"/>
          </p:cNvSpPr>
          <p:nvPr>
            <p:ph type="sldNum" sz="quarter" idx="12"/>
          </p:nvPr>
        </p:nvSpPr>
        <p:spPr>
          <a:noFill/>
        </p:spPr>
        <p:txBody>
          <a:bodyPr/>
          <a:lstStyle/>
          <a:p>
            <a:fld id="{FCDDCCDC-425A-4A63-B800-9A736A5CBCEC}" type="slidenum">
              <a:rPr lang="en-US" altLang="zh-CN" smtClean="0">
                <a:ea typeface="宋体" charset="-122"/>
              </a:rPr>
              <a:pPr/>
              <a:t>49</a:t>
            </a:fld>
            <a:endParaRPr lang="en-US" altLang="zh-CN">
              <a:ea typeface="宋体" charset="-122"/>
            </a:endParaRPr>
          </a:p>
        </p:txBody>
      </p:sp>
      <p:graphicFrame>
        <p:nvGraphicFramePr>
          <p:cNvPr id="7" name="图示 6">
            <a:extLst>
              <a:ext uri="{FF2B5EF4-FFF2-40B4-BE49-F238E27FC236}">
                <a16:creationId xmlns:a16="http://schemas.microsoft.com/office/drawing/2014/main" id="{BA072D83-BA39-44D4-8568-65082835CBBC}"/>
              </a:ext>
            </a:extLst>
          </p:cNvPr>
          <p:cNvGraphicFramePr/>
          <p:nvPr/>
        </p:nvGraphicFramePr>
        <p:xfrm>
          <a:off x="107504" y="2204864"/>
          <a:ext cx="8902947"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8072"/>
                                        </p:tgtEl>
                                        <p:attrNameLst>
                                          <p:attrName>style.visibility</p:attrName>
                                        </p:attrNameLst>
                                      </p:cBhvr>
                                      <p:to>
                                        <p:strVal val="visible"/>
                                      </p:to>
                                    </p:set>
                                    <p:animEffect transition="in" filter="dissolve">
                                      <p:cBhvr>
                                        <p:cTn id="7" dur="500"/>
                                        <p:tgtEl>
                                          <p:spTgt spid="8807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graphicEl>
                                              <a:dgm id="{71A09837-A0DE-470E-A522-D0C2339BE008}"/>
                                            </p:graphicEl>
                                          </p:spTgt>
                                        </p:tgtEl>
                                        <p:attrNameLst>
                                          <p:attrName>style.visibility</p:attrName>
                                        </p:attrNameLst>
                                      </p:cBhvr>
                                      <p:to>
                                        <p:strVal val="visible"/>
                                      </p:to>
                                    </p:set>
                                    <p:animEffect transition="in" filter="fade">
                                      <p:cBhvr>
                                        <p:cTn id="12" dur="1000"/>
                                        <p:tgtEl>
                                          <p:spTgt spid="7">
                                            <p:graphicEl>
                                              <a:dgm id="{71A09837-A0DE-470E-A522-D0C2339BE008}"/>
                                            </p:graphicEl>
                                          </p:spTgt>
                                        </p:tgtEl>
                                      </p:cBhvr>
                                    </p:animEffect>
                                    <p:anim calcmode="lin" valueType="num">
                                      <p:cBhvr>
                                        <p:cTn id="13" dur="1000" fill="hold"/>
                                        <p:tgtEl>
                                          <p:spTgt spid="7">
                                            <p:graphicEl>
                                              <a:dgm id="{71A09837-A0DE-470E-A522-D0C2339BE008}"/>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71A09837-A0DE-470E-A522-D0C2339BE008}"/>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graphicEl>
                                              <a:dgm id="{F4ED064D-B337-4B09-9529-14498F26014F}"/>
                                            </p:graphicEl>
                                          </p:spTgt>
                                        </p:tgtEl>
                                        <p:attrNameLst>
                                          <p:attrName>style.visibility</p:attrName>
                                        </p:attrNameLst>
                                      </p:cBhvr>
                                      <p:to>
                                        <p:strVal val="visible"/>
                                      </p:to>
                                    </p:set>
                                    <p:animEffect transition="in" filter="fade">
                                      <p:cBhvr>
                                        <p:cTn id="17" dur="1000"/>
                                        <p:tgtEl>
                                          <p:spTgt spid="7">
                                            <p:graphicEl>
                                              <a:dgm id="{F4ED064D-B337-4B09-9529-14498F26014F}"/>
                                            </p:graphicEl>
                                          </p:spTgt>
                                        </p:tgtEl>
                                      </p:cBhvr>
                                    </p:animEffect>
                                    <p:anim calcmode="lin" valueType="num">
                                      <p:cBhvr>
                                        <p:cTn id="18" dur="1000" fill="hold"/>
                                        <p:tgtEl>
                                          <p:spTgt spid="7">
                                            <p:graphicEl>
                                              <a:dgm id="{F4ED064D-B337-4B09-9529-14498F26014F}"/>
                                            </p:graphicEl>
                                          </p:spTgt>
                                        </p:tgtEl>
                                        <p:attrNameLst>
                                          <p:attrName>ppt_x</p:attrName>
                                        </p:attrNameLst>
                                      </p:cBhvr>
                                      <p:tavLst>
                                        <p:tav tm="0">
                                          <p:val>
                                            <p:strVal val="#ppt_x"/>
                                          </p:val>
                                        </p:tav>
                                        <p:tav tm="100000">
                                          <p:val>
                                            <p:strVal val="#ppt_x"/>
                                          </p:val>
                                        </p:tav>
                                      </p:tavLst>
                                    </p:anim>
                                    <p:anim calcmode="lin" valueType="num">
                                      <p:cBhvr>
                                        <p:cTn id="19" dur="1000" fill="hold"/>
                                        <p:tgtEl>
                                          <p:spTgt spid="7">
                                            <p:graphicEl>
                                              <a:dgm id="{F4ED064D-B337-4B09-9529-14498F26014F}"/>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graphicEl>
                                              <a:dgm id="{3B1803C3-A37F-46D9-AB8A-70717D8C083B}"/>
                                            </p:graphicEl>
                                          </p:spTgt>
                                        </p:tgtEl>
                                        <p:attrNameLst>
                                          <p:attrName>style.visibility</p:attrName>
                                        </p:attrNameLst>
                                      </p:cBhvr>
                                      <p:to>
                                        <p:strVal val="visible"/>
                                      </p:to>
                                    </p:set>
                                    <p:animEffect transition="in" filter="fade">
                                      <p:cBhvr>
                                        <p:cTn id="24" dur="1000"/>
                                        <p:tgtEl>
                                          <p:spTgt spid="7">
                                            <p:graphicEl>
                                              <a:dgm id="{3B1803C3-A37F-46D9-AB8A-70717D8C083B}"/>
                                            </p:graphicEl>
                                          </p:spTgt>
                                        </p:tgtEl>
                                      </p:cBhvr>
                                    </p:animEffect>
                                    <p:anim calcmode="lin" valueType="num">
                                      <p:cBhvr>
                                        <p:cTn id="25" dur="1000" fill="hold"/>
                                        <p:tgtEl>
                                          <p:spTgt spid="7">
                                            <p:graphicEl>
                                              <a:dgm id="{3B1803C3-A37F-46D9-AB8A-70717D8C083B}"/>
                                            </p:graphicEl>
                                          </p:spTgt>
                                        </p:tgtEl>
                                        <p:attrNameLst>
                                          <p:attrName>ppt_x</p:attrName>
                                        </p:attrNameLst>
                                      </p:cBhvr>
                                      <p:tavLst>
                                        <p:tav tm="0">
                                          <p:val>
                                            <p:strVal val="#ppt_x"/>
                                          </p:val>
                                        </p:tav>
                                        <p:tav tm="100000">
                                          <p:val>
                                            <p:strVal val="#ppt_x"/>
                                          </p:val>
                                        </p:tav>
                                      </p:tavLst>
                                    </p:anim>
                                    <p:anim calcmode="lin" valueType="num">
                                      <p:cBhvr>
                                        <p:cTn id="26" dur="1000" fill="hold"/>
                                        <p:tgtEl>
                                          <p:spTgt spid="7">
                                            <p:graphicEl>
                                              <a:dgm id="{3B1803C3-A37F-46D9-AB8A-70717D8C083B}"/>
                                            </p:graphic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7">
                                            <p:graphicEl>
                                              <a:dgm id="{479B8056-74DB-4699-A6A1-30E7C6D52E3C}"/>
                                            </p:graphicEl>
                                          </p:spTgt>
                                        </p:tgtEl>
                                        <p:attrNameLst>
                                          <p:attrName>style.visibility</p:attrName>
                                        </p:attrNameLst>
                                      </p:cBhvr>
                                      <p:to>
                                        <p:strVal val="visible"/>
                                      </p:to>
                                    </p:set>
                                    <p:animEffect transition="in" filter="fade">
                                      <p:cBhvr>
                                        <p:cTn id="30" dur="1000"/>
                                        <p:tgtEl>
                                          <p:spTgt spid="7">
                                            <p:graphicEl>
                                              <a:dgm id="{479B8056-74DB-4699-A6A1-30E7C6D52E3C}"/>
                                            </p:graphicEl>
                                          </p:spTgt>
                                        </p:tgtEl>
                                      </p:cBhvr>
                                    </p:animEffect>
                                    <p:anim calcmode="lin" valueType="num">
                                      <p:cBhvr>
                                        <p:cTn id="31" dur="1000" fill="hold"/>
                                        <p:tgtEl>
                                          <p:spTgt spid="7">
                                            <p:graphicEl>
                                              <a:dgm id="{479B8056-74DB-4699-A6A1-30E7C6D52E3C}"/>
                                            </p:graphicEl>
                                          </p:spTgt>
                                        </p:tgtEl>
                                        <p:attrNameLst>
                                          <p:attrName>ppt_x</p:attrName>
                                        </p:attrNameLst>
                                      </p:cBhvr>
                                      <p:tavLst>
                                        <p:tav tm="0">
                                          <p:val>
                                            <p:strVal val="#ppt_x"/>
                                          </p:val>
                                        </p:tav>
                                        <p:tav tm="100000">
                                          <p:val>
                                            <p:strVal val="#ppt_x"/>
                                          </p:val>
                                        </p:tav>
                                      </p:tavLst>
                                    </p:anim>
                                    <p:anim calcmode="lin" valueType="num">
                                      <p:cBhvr>
                                        <p:cTn id="32" dur="1000" fill="hold"/>
                                        <p:tgtEl>
                                          <p:spTgt spid="7">
                                            <p:graphicEl>
                                              <a:dgm id="{479B8056-74DB-4699-A6A1-30E7C6D52E3C}"/>
                                            </p:graphic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7">
                                            <p:graphicEl>
                                              <a:dgm id="{79AECF4C-A0D0-4DF5-8AAB-214182644FE3}"/>
                                            </p:graphicEl>
                                          </p:spTgt>
                                        </p:tgtEl>
                                        <p:attrNameLst>
                                          <p:attrName>style.visibility</p:attrName>
                                        </p:attrNameLst>
                                      </p:cBhvr>
                                      <p:to>
                                        <p:strVal val="visible"/>
                                      </p:to>
                                    </p:set>
                                    <p:animEffect transition="in" filter="fade">
                                      <p:cBhvr>
                                        <p:cTn id="36" dur="1000"/>
                                        <p:tgtEl>
                                          <p:spTgt spid="7">
                                            <p:graphicEl>
                                              <a:dgm id="{79AECF4C-A0D0-4DF5-8AAB-214182644FE3}"/>
                                            </p:graphicEl>
                                          </p:spTgt>
                                        </p:tgtEl>
                                      </p:cBhvr>
                                    </p:animEffect>
                                    <p:anim calcmode="lin" valueType="num">
                                      <p:cBhvr>
                                        <p:cTn id="37" dur="1000" fill="hold"/>
                                        <p:tgtEl>
                                          <p:spTgt spid="7">
                                            <p:graphicEl>
                                              <a:dgm id="{79AECF4C-A0D0-4DF5-8AAB-214182644FE3}"/>
                                            </p:graphicEl>
                                          </p:spTgt>
                                        </p:tgtEl>
                                        <p:attrNameLst>
                                          <p:attrName>ppt_x</p:attrName>
                                        </p:attrNameLst>
                                      </p:cBhvr>
                                      <p:tavLst>
                                        <p:tav tm="0">
                                          <p:val>
                                            <p:strVal val="#ppt_x"/>
                                          </p:val>
                                        </p:tav>
                                        <p:tav tm="100000">
                                          <p:val>
                                            <p:strVal val="#ppt_x"/>
                                          </p:val>
                                        </p:tav>
                                      </p:tavLst>
                                    </p:anim>
                                    <p:anim calcmode="lin" valueType="num">
                                      <p:cBhvr>
                                        <p:cTn id="38" dur="1000" fill="hold"/>
                                        <p:tgtEl>
                                          <p:spTgt spid="7">
                                            <p:graphicEl>
                                              <a:dgm id="{79AECF4C-A0D0-4DF5-8AAB-214182644FE3}"/>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graphicEl>
                                              <a:dgm id="{F1153A8B-B61B-4803-B8FD-6F40014E40F0}"/>
                                            </p:graphicEl>
                                          </p:spTgt>
                                        </p:tgtEl>
                                        <p:attrNameLst>
                                          <p:attrName>style.visibility</p:attrName>
                                        </p:attrNameLst>
                                      </p:cBhvr>
                                      <p:to>
                                        <p:strVal val="visible"/>
                                      </p:to>
                                    </p:set>
                                    <p:animEffect transition="in" filter="fade">
                                      <p:cBhvr>
                                        <p:cTn id="43" dur="1000"/>
                                        <p:tgtEl>
                                          <p:spTgt spid="7">
                                            <p:graphicEl>
                                              <a:dgm id="{F1153A8B-B61B-4803-B8FD-6F40014E40F0}"/>
                                            </p:graphicEl>
                                          </p:spTgt>
                                        </p:tgtEl>
                                      </p:cBhvr>
                                    </p:animEffect>
                                    <p:anim calcmode="lin" valueType="num">
                                      <p:cBhvr>
                                        <p:cTn id="44" dur="1000" fill="hold"/>
                                        <p:tgtEl>
                                          <p:spTgt spid="7">
                                            <p:graphicEl>
                                              <a:dgm id="{F1153A8B-B61B-4803-B8FD-6F40014E40F0}"/>
                                            </p:graphicEl>
                                          </p:spTgt>
                                        </p:tgtEl>
                                        <p:attrNameLst>
                                          <p:attrName>ppt_x</p:attrName>
                                        </p:attrNameLst>
                                      </p:cBhvr>
                                      <p:tavLst>
                                        <p:tav tm="0">
                                          <p:val>
                                            <p:strVal val="#ppt_x"/>
                                          </p:val>
                                        </p:tav>
                                        <p:tav tm="100000">
                                          <p:val>
                                            <p:strVal val="#ppt_x"/>
                                          </p:val>
                                        </p:tav>
                                      </p:tavLst>
                                    </p:anim>
                                    <p:anim calcmode="lin" valueType="num">
                                      <p:cBhvr>
                                        <p:cTn id="45" dur="1000" fill="hold"/>
                                        <p:tgtEl>
                                          <p:spTgt spid="7">
                                            <p:graphicEl>
                                              <a:dgm id="{F1153A8B-B61B-4803-B8FD-6F40014E40F0}"/>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42" presetClass="entr" presetSubtype="0" fill="hold" grpId="0" nodeType="afterEffect">
                                  <p:stCondLst>
                                    <p:cond delay="0"/>
                                  </p:stCondLst>
                                  <p:childTnLst>
                                    <p:set>
                                      <p:cBhvr>
                                        <p:cTn id="48" dur="1" fill="hold">
                                          <p:stCondLst>
                                            <p:cond delay="0"/>
                                          </p:stCondLst>
                                        </p:cTn>
                                        <p:tgtEl>
                                          <p:spTgt spid="7">
                                            <p:graphicEl>
                                              <a:dgm id="{8D27E2EE-0941-459B-8FAB-29FAF575577A}"/>
                                            </p:graphicEl>
                                          </p:spTgt>
                                        </p:tgtEl>
                                        <p:attrNameLst>
                                          <p:attrName>style.visibility</p:attrName>
                                        </p:attrNameLst>
                                      </p:cBhvr>
                                      <p:to>
                                        <p:strVal val="visible"/>
                                      </p:to>
                                    </p:set>
                                    <p:animEffect transition="in" filter="fade">
                                      <p:cBhvr>
                                        <p:cTn id="49" dur="1000"/>
                                        <p:tgtEl>
                                          <p:spTgt spid="7">
                                            <p:graphicEl>
                                              <a:dgm id="{8D27E2EE-0941-459B-8FAB-29FAF575577A}"/>
                                            </p:graphicEl>
                                          </p:spTgt>
                                        </p:tgtEl>
                                      </p:cBhvr>
                                    </p:animEffect>
                                    <p:anim calcmode="lin" valueType="num">
                                      <p:cBhvr>
                                        <p:cTn id="50" dur="1000" fill="hold"/>
                                        <p:tgtEl>
                                          <p:spTgt spid="7">
                                            <p:graphicEl>
                                              <a:dgm id="{8D27E2EE-0941-459B-8FAB-29FAF575577A}"/>
                                            </p:graphicEl>
                                          </p:spTgt>
                                        </p:tgtEl>
                                        <p:attrNameLst>
                                          <p:attrName>ppt_x</p:attrName>
                                        </p:attrNameLst>
                                      </p:cBhvr>
                                      <p:tavLst>
                                        <p:tav tm="0">
                                          <p:val>
                                            <p:strVal val="#ppt_x"/>
                                          </p:val>
                                        </p:tav>
                                        <p:tav tm="100000">
                                          <p:val>
                                            <p:strVal val="#ppt_x"/>
                                          </p:val>
                                        </p:tav>
                                      </p:tavLst>
                                    </p:anim>
                                    <p:anim calcmode="lin" valueType="num">
                                      <p:cBhvr>
                                        <p:cTn id="51" dur="1000" fill="hold"/>
                                        <p:tgtEl>
                                          <p:spTgt spid="7">
                                            <p:graphicEl>
                                              <a:dgm id="{8D27E2EE-0941-459B-8FAB-29FAF575577A}"/>
                                            </p:graphicEl>
                                          </p:spTgt>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7">
                                            <p:graphicEl>
                                              <a:dgm id="{02757585-C25B-4EEE-9914-64686588513D}"/>
                                            </p:graphicEl>
                                          </p:spTgt>
                                        </p:tgtEl>
                                        <p:attrNameLst>
                                          <p:attrName>style.visibility</p:attrName>
                                        </p:attrNameLst>
                                      </p:cBhvr>
                                      <p:to>
                                        <p:strVal val="visible"/>
                                      </p:to>
                                    </p:set>
                                    <p:animEffect transition="in" filter="fade">
                                      <p:cBhvr>
                                        <p:cTn id="55" dur="1000"/>
                                        <p:tgtEl>
                                          <p:spTgt spid="7">
                                            <p:graphicEl>
                                              <a:dgm id="{02757585-C25B-4EEE-9914-64686588513D}"/>
                                            </p:graphicEl>
                                          </p:spTgt>
                                        </p:tgtEl>
                                      </p:cBhvr>
                                    </p:animEffect>
                                    <p:anim calcmode="lin" valueType="num">
                                      <p:cBhvr>
                                        <p:cTn id="56" dur="1000" fill="hold"/>
                                        <p:tgtEl>
                                          <p:spTgt spid="7">
                                            <p:graphicEl>
                                              <a:dgm id="{02757585-C25B-4EEE-9914-64686588513D}"/>
                                            </p:graphicEl>
                                          </p:spTgt>
                                        </p:tgtEl>
                                        <p:attrNameLst>
                                          <p:attrName>ppt_x</p:attrName>
                                        </p:attrNameLst>
                                      </p:cBhvr>
                                      <p:tavLst>
                                        <p:tav tm="0">
                                          <p:val>
                                            <p:strVal val="#ppt_x"/>
                                          </p:val>
                                        </p:tav>
                                        <p:tav tm="100000">
                                          <p:val>
                                            <p:strVal val="#ppt_x"/>
                                          </p:val>
                                        </p:tav>
                                      </p:tavLst>
                                    </p:anim>
                                    <p:anim calcmode="lin" valueType="num">
                                      <p:cBhvr>
                                        <p:cTn id="57" dur="1000" fill="hold"/>
                                        <p:tgtEl>
                                          <p:spTgt spid="7">
                                            <p:graphicEl>
                                              <a:dgm id="{02757585-C25B-4EEE-9914-64686588513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2" grpId="0"/>
      <p:bldGraphic spid="7" grpId="0" uiExpand="1">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棱台 4"/>
          <p:cNvSpPr>
            <a:spLocks noChangeArrowheads="1"/>
          </p:cNvSpPr>
          <p:nvPr/>
        </p:nvSpPr>
        <p:spPr bwMode="auto">
          <a:xfrm>
            <a:off x="3203550" y="692696"/>
            <a:ext cx="3168650" cy="1008063"/>
          </a:xfrm>
          <a:prstGeom prst="bevel">
            <a:avLst>
              <a:gd name="adj" fmla="val 12500"/>
            </a:avLst>
          </a:prstGeom>
          <a:solidFill>
            <a:srgbClr val="FFFF66"/>
          </a:solidFill>
          <a:ln w="9525" algn="ctr">
            <a:solidFill>
              <a:schemeClr val="tx1"/>
            </a:solidFill>
            <a:miter lim="800000"/>
            <a:headEnd/>
            <a:tailEnd/>
          </a:ln>
        </p:spPr>
        <p:txBody>
          <a:bodyPr wrap="none"/>
          <a:lstStyle/>
          <a:p>
            <a:pPr algn="ctr"/>
            <a:r>
              <a:rPr lang="zh-CN" altLang="en-US" sz="4000" dirty="0">
                <a:latin typeface="黑体" pitchFamily="2" charset="-122"/>
                <a:ea typeface="黑体" pitchFamily="2" charset="-122"/>
              </a:rPr>
              <a:t>内容提纲</a:t>
            </a:r>
          </a:p>
        </p:txBody>
      </p:sp>
      <p:sp>
        <p:nvSpPr>
          <p:cNvPr id="30724" name="灯片编号占位符 3"/>
          <p:cNvSpPr>
            <a:spLocks noGrp="1"/>
          </p:cNvSpPr>
          <p:nvPr>
            <p:ph type="sldNum" sz="quarter" idx="12"/>
          </p:nvPr>
        </p:nvSpPr>
        <p:spPr>
          <a:noFill/>
        </p:spPr>
        <p:txBody>
          <a:bodyPr/>
          <a:lstStyle/>
          <a:p>
            <a:fld id="{79D6A749-07AA-4280-A3DC-B46100255A9F}" type="slidenum">
              <a:rPr lang="en-US" altLang="zh-CN" smtClean="0">
                <a:ea typeface="宋体" charset="-122"/>
              </a:rPr>
              <a:pPr/>
              <a:t>5</a:t>
            </a:fld>
            <a:endParaRPr lang="en-US" altLang="zh-CN">
              <a:ea typeface="宋体" charset="-122"/>
            </a:endParaRPr>
          </a:p>
        </p:txBody>
      </p:sp>
      <p:graphicFrame>
        <p:nvGraphicFramePr>
          <p:cNvPr id="4" name="图示 3">
            <a:extLst>
              <a:ext uri="{FF2B5EF4-FFF2-40B4-BE49-F238E27FC236}">
                <a16:creationId xmlns:a16="http://schemas.microsoft.com/office/drawing/2014/main" id="{8957ABCC-0F03-4CE9-95BD-F85E8EF27E18}"/>
              </a:ext>
            </a:extLst>
          </p:cNvPr>
          <p:cNvGraphicFramePr/>
          <p:nvPr>
            <p:extLst>
              <p:ext uri="{D42A27DB-BD31-4B8C-83A1-F6EECF244321}">
                <p14:modId xmlns:p14="http://schemas.microsoft.com/office/powerpoint/2010/main" val="898830854"/>
              </p:ext>
            </p:extLst>
          </p:nvPr>
        </p:nvGraphicFramePr>
        <p:xfrm>
          <a:off x="323528" y="2194917"/>
          <a:ext cx="8496944" cy="4402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a:extLst>
              <a:ext uri="{FF2B5EF4-FFF2-40B4-BE49-F238E27FC236}">
                <a16:creationId xmlns:a16="http://schemas.microsoft.com/office/drawing/2014/main" id="{14FC7808-EA24-4CF6-89E4-0E7111983DA0}"/>
              </a:ext>
            </a:extLst>
          </p:cNvPr>
          <p:cNvSpPr txBox="1"/>
          <p:nvPr/>
        </p:nvSpPr>
        <p:spPr>
          <a:xfrm>
            <a:off x="2574102" y="2303160"/>
            <a:ext cx="6552728" cy="646331"/>
          </a:xfrm>
          <a:prstGeom prst="rect">
            <a:avLst/>
          </a:prstGeom>
          <a:noFill/>
        </p:spPr>
        <p:txBody>
          <a:bodyPr wrap="square" rtlCol="0">
            <a:spAutoFit/>
          </a:bodyPr>
          <a:lstStyle/>
          <a:p>
            <a:r>
              <a:rPr lang="zh-CN" altLang="en-US" sz="3600" dirty="0">
                <a:solidFill>
                  <a:srgbClr val="FF0000"/>
                </a:solidFill>
                <a:latin typeface="Arial" panose="020B0604020202020204" pitchFamily="34" charset="0"/>
                <a:ea typeface="黑体" panose="02010609060101010101" pitchFamily="49" charset="-122"/>
                <a:cs typeface="Arial" panose="020B0604020202020204" pitchFamily="34" charset="0"/>
              </a:rPr>
              <a:t>线粒体氧化体系与呼吸链</a:t>
            </a:r>
          </a:p>
        </p:txBody>
      </p:sp>
      <p:sp>
        <p:nvSpPr>
          <p:cNvPr id="6" name="文本框 5">
            <a:extLst>
              <a:ext uri="{FF2B5EF4-FFF2-40B4-BE49-F238E27FC236}">
                <a16:creationId xmlns:a16="http://schemas.microsoft.com/office/drawing/2014/main" id="{E3AB4D29-95B1-4CF3-BDB8-479E524D463E}"/>
              </a:ext>
            </a:extLst>
          </p:cNvPr>
          <p:cNvSpPr txBox="1"/>
          <p:nvPr/>
        </p:nvSpPr>
        <p:spPr>
          <a:xfrm>
            <a:off x="2567206" y="3235836"/>
            <a:ext cx="5173146" cy="646331"/>
          </a:xfrm>
          <a:prstGeom prst="rect">
            <a:avLst/>
          </a:prstGeom>
          <a:noFill/>
        </p:spPr>
        <p:txBody>
          <a:bodyPr wrap="square" rtlCol="0">
            <a:spAutoFit/>
          </a:bodyPr>
          <a:lstStyle/>
          <a:p>
            <a:r>
              <a:rPr lang="zh-CN" altLang="en-US" sz="3600" dirty="0">
                <a:solidFill>
                  <a:srgbClr val="FF0000"/>
                </a:solidFill>
                <a:latin typeface="Arial" panose="020B0604020202020204" pitchFamily="34" charset="0"/>
                <a:ea typeface="黑体" panose="02010609060101010101" pitchFamily="49" charset="-122"/>
                <a:cs typeface="Arial" panose="020B0604020202020204" pitchFamily="34" charset="0"/>
              </a:rPr>
              <a:t>氧化磷酸化与</a:t>
            </a:r>
            <a:r>
              <a:rPr lang="en-US" altLang="zh-CN" sz="3600" dirty="0">
                <a:solidFill>
                  <a:srgbClr val="FF0000"/>
                </a:solidFill>
                <a:latin typeface="Arial" panose="020B0604020202020204" pitchFamily="34" charset="0"/>
                <a:ea typeface="黑体" panose="02010609060101010101" pitchFamily="49" charset="-122"/>
                <a:cs typeface="Arial" panose="020B0604020202020204" pitchFamily="34" charset="0"/>
              </a:rPr>
              <a:t>ATP</a:t>
            </a:r>
            <a:r>
              <a:rPr lang="zh-CN" altLang="en-US" sz="3600" dirty="0">
                <a:solidFill>
                  <a:srgbClr val="FF0000"/>
                </a:solidFill>
                <a:latin typeface="Arial" panose="020B0604020202020204" pitchFamily="34" charset="0"/>
                <a:ea typeface="黑体" panose="02010609060101010101" pitchFamily="49" charset="-122"/>
                <a:cs typeface="Arial" panose="020B0604020202020204" pitchFamily="34" charset="0"/>
              </a:rPr>
              <a:t>生成</a:t>
            </a:r>
          </a:p>
        </p:txBody>
      </p:sp>
      <p:sp>
        <p:nvSpPr>
          <p:cNvPr id="7" name="文本框 6">
            <a:extLst>
              <a:ext uri="{FF2B5EF4-FFF2-40B4-BE49-F238E27FC236}">
                <a16:creationId xmlns:a16="http://schemas.microsoft.com/office/drawing/2014/main" id="{7CABA947-6B9C-4A79-9AFF-9B79DF08A77A}"/>
              </a:ext>
            </a:extLst>
          </p:cNvPr>
          <p:cNvSpPr txBox="1"/>
          <p:nvPr/>
        </p:nvSpPr>
        <p:spPr>
          <a:xfrm>
            <a:off x="2567206" y="4171940"/>
            <a:ext cx="5173146" cy="646331"/>
          </a:xfrm>
          <a:prstGeom prst="rect">
            <a:avLst/>
          </a:prstGeom>
          <a:noFill/>
        </p:spPr>
        <p:txBody>
          <a:bodyPr wrap="square" rtlCol="0">
            <a:spAutoFit/>
          </a:bodyPr>
          <a:lstStyle/>
          <a:p>
            <a:r>
              <a:rPr lang="zh-CN" altLang="en-US" sz="3600" dirty="0">
                <a:solidFill>
                  <a:srgbClr val="FF0000"/>
                </a:solidFill>
                <a:latin typeface="Arial" panose="020B0604020202020204" pitchFamily="34" charset="0"/>
                <a:ea typeface="黑体" panose="02010609060101010101" pitchFamily="49" charset="-122"/>
                <a:cs typeface="Arial" panose="020B0604020202020204" pitchFamily="34" charset="0"/>
              </a:rPr>
              <a:t>氧化磷酸化的影响因素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354" y="2659258"/>
            <a:ext cx="6492094" cy="3650062"/>
          </a:xfrm>
          <a:prstGeom prst="rect">
            <a:avLst/>
          </a:prstGeom>
        </p:spPr>
      </p:pic>
      <p:sp>
        <p:nvSpPr>
          <p:cNvPr id="5" name="矩形 4"/>
          <p:cNvSpPr/>
          <p:nvPr/>
        </p:nvSpPr>
        <p:spPr>
          <a:xfrm rot="2585916">
            <a:off x="2822077" y="4536768"/>
            <a:ext cx="515162" cy="2640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16" name="组合 15"/>
          <p:cNvGrpSpPr/>
          <p:nvPr/>
        </p:nvGrpSpPr>
        <p:grpSpPr>
          <a:xfrm>
            <a:off x="179512" y="404665"/>
            <a:ext cx="3859850" cy="2864316"/>
            <a:chOff x="1135440" y="229369"/>
            <a:chExt cx="4250376" cy="2986271"/>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728" y="229369"/>
              <a:ext cx="3540088" cy="2986271"/>
            </a:xfrm>
            <a:prstGeom prst="rect">
              <a:avLst/>
            </a:prstGeom>
          </p:spPr>
        </p:pic>
        <p:sp>
          <p:nvSpPr>
            <p:cNvPr id="7" name="Text Box 5"/>
            <p:cNvSpPr txBox="1">
              <a:spLocks noChangeArrowheads="1"/>
            </p:cNvSpPr>
            <p:nvPr/>
          </p:nvSpPr>
          <p:spPr bwMode="auto">
            <a:xfrm>
              <a:off x="1135440" y="257426"/>
              <a:ext cx="990600" cy="481321"/>
            </a:xfrm>
            <a:prstGeom prst="rect">
              <a:avLst/>
            </a:prstGeom>
            <a:noFill/>
            <a:ln w="9525">
              <a:noFill/>
              <a:miter lim="800000"/>
              <a:headEnd/>
              <a:tailEnd/>
            </a:ln>
            <a:effectLst/>
          </p:spPr>
          <p:txBody>
            <a:bodyPr>
              <a:spAutoFit/>
            </a:bodyPr>
            <a:lstStyle/>
            <a:p>
              <a:pPr eaLnBrk="0" hangingPunct="0">
                <a:lnSpc>
                  <a:spcPct val="100000"/>
                </a:lnSpc>
                <a:spcBef>
                  <a:spcPct val="50000"/>
                </a:spcBef>
                <a:buClrTx/>
                <a:buFontTx/>
                <a:buNone/>
              </a:pPr>
              <a:r>
                <a:rPr lang="zh-CN" altLang="en-US" dirty="0">
                  <a:latin typeface="黑体" pitchFamily="49" charset="-122"/>
                  <a:ea typeface="黑体" pitchFamily="49" charset="-122"/>
                </a:rPr>
                <a:t>外膜</a:t>
              </a:r>
            </a:p>
          </p:txBody>
        </p:sp>
        <p:sp>
          <p:nvSpPr>
            <p:cNvPr id="8" name="Text Box 6"/>
            <p:cNvSpPr txBox="1">
              <a:spLocks noChangeArrowheads="1"/>
            </p:cNvSpPr>
            <p:nvPr/>
          </p:nvSpPr>
          <p:spPr bwMode="auto">
            <a:xfrm>
              <a:off x="1135440" y="668906"/>
              <a:ext cx="954832" cy="481321"/>
            </a:xfrm>
            <a:prstGeom prst="rect">
              <a:avLst/>
            </a:prstGeom>
            <a:noFill/>
            <a:ln w="9525">
              <a:noFill/>
              <a:miter lim="800000"/>
              <a:headEnd/>
              <a:tailEnd/>
            </a:ln>
            <a:effectLst/>
          </p:spPr>
          <p:txBody>
            <a:bodyPr wrap="square">
              <a:spAutoFit/>
            </a:bodyPr>
            <a:lstStyle/>
            <a:p>
              <a:pPr eaLnBrk="0" hangingPunct="0">
                <a:lnSpc>
                  <a:spcPct val="100000"/>
                </a:lnSpc>
                <a:spcBef>
                  <a:spcPct val="50000"/>
                </a:spcBef>
                <a:buClrTx/>
                <a:buFontTx/>
                <a:buNone/>
              </a:pPr>
              <a:r>
                <a:rPr lang="zh-CN" altLang="en-US" dirty="0">
                  <a:latin typeface="黑体" pitchFamily="49" charset="-122"/>
                  <a:ea typeface="黑体" pitchFamily="49" charset="-122"/>
                </a:rPr>
                <a:t>内膜</a:t>
              </a:r>
            </a:p>
          </p:txBody>
        </p:sp>
        <p:sp>
          <p:nvSpPr>
            <p:cNvPr id="9" name="Text Box 7"/>
            <p:cNvSpPr txBox="1">
              <a:spLocks noChangeArrowheads="1"/>
            </p:cNvSpPr>
            <p:nvPr/>
          </p:nvSpPr>
          <p:spPr bwMode="auto">
            <a:xfrm>
              <a:off x="1254304" y="1278505"/>
              <a:ext cx="457200" cy="481321"/>
            </a:xfrm>
            <a:prstGeom prst="rect">
              <a:avLst/>
            </a:prstGeom>
            <a:noFill/>
            <a:ln w="9525">
              <a:noFill/>
              <a:miter lim="800000"/>
              <a:headEnd/>
              <a:tailEnd/>
            </a:ln>
            <a:effectLst/>
          </p:spPr>
          <p:txBody>
            <a:bodyPr>
              <a:spAutoFit/>
            </a:bodyPr>
            <a:lstStyle/>
            <a:p>
              <a:pPr eaLnBrk="0" hangingPunct="0">
                <a:lnSpc>
                  <a:spcPct val="100000"/>
                </a:lnSpc>
                <a:spcBef>
                  <a:spcPct val="50000"/>
                </a:spcBef>
                <a:buClrTx/>
                <a:buFontTx/>
                <a:buNone/>
              </a:pPr>
              <a:r>
                <a:rPr lang="zh-CN" altLang="en-US" dirty="0">
                  <a:latin typeface="黑体" pitchFamily="49" charset="-122"/>
                  <a:ea typeface="黑体" pitchFamily="49" charset="-122"/>
                </a:rPr>
                <a:t>嵴</a:t>
              </a:r>
            </a:p>
          </p:txBody>
        </p:sp>
      </p:grpSp>
      <p:sp>
        <p:nvSpPr>
          <p:cNvPr id="11" name="右箭头 10"/>
          <p:cNvSpPr/>
          <p:nvPr/>
        </p:nvSpPr>
        <p:spPr>
          <a:xfrm>
            <a:off x="4155621" y="1124396"/>
            <a:ext cx="900000" cy="1418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5148064" y="404664"/>
            <a:ext cx="3576565" cy="1215955"/>
            <a:chOff x="6644640" y="228044"/>
            <a:chExt cx="4277285" cy="1417876"/>
          </a:xfrm>
        </p:grpSpPr>
        <p:pic>
          <p:nvPicPr>
            <p:cNvPr id="4" name="Picture 4" descr="线粒体1’"/>
            <p:cNvPicPr>
              <a:picLocks noChangeAspect="1" noChangeArrowheads="1"/>
            </p:cNvPicPr>
            <p:nvPr/>
          </p:nvPicPr>
          <p:blipFill rotWithShape="1">
            <a:blip r:embed="rId4" cstate="print"/>
            <a:srcRect l="52667" r="29999" b="79325"/>
            <a:stretch/>
          </p:blipFill>
          <p:spPr bwMode="auto">
            <a:xfrm>
              <a:off x="6644640" y="228044"/>
              <a:ext cx="1584960" cy="1417876"/>
            </a:xfrm>
            <a:prstGeom prst="rect">
              <a:avLst/>
            </a:prstGeom>
            <a:noFill/>
            <a:ln>
              <a:noFill/>
            </a:ln>
          </p:spPr>
        </p:pic>
        <p:sp>
          <p:nvSpPr>
            <p:cNvPr id="13" name="Text Box 8"/>
            <p:cNvSpPr txBox="1">
              <a:spLocks noChangeArrowheads="1"/>
            </p:cNvSpPr>
            <p:nvPr/>
          </p:nvSpPr>
          <p:spPr bwMode="auto">
            <a:xfrm>
              <a:off x="7901920" y="515537"/>
              <a:ext cx="2016968" cy="1043760"/>
            </a:xfrm>
            <a:prstGeom prst="rect">
              <a:avLst/>
            </a:prstGeom>
            <a:noFill/>
            <a:ln w="9525">
              <a:noFill/>
              <a:miter lim="800000"/>
              <a:headEnd/>
              <a:tailEnd/>
            </a:ln>
            <a:effectLst/>
          </p:spPr>
          <p:txBody>
            <a:bodyPr wrap="square">
              <a:spAutoFit/>
            </a:bodyPr>
            <a:lstStyle/>
            <a:p>
              <a:pPr eaLnBrk="0" hangingPunct="0">
                <a:spcBef>
                  <a:spcPts val="450"/>
                </a:spcBef>
              </a:pPr>
              <a:r>
                <a:rPr lang="zh-CN" altLang="en-US" dirty="0">
                  <a:solidFill>
                    <a:srgbClr val="FF0000"/>
                  </a:solidFill>
                  <a:latin typeface="Arial" pitchFamily="34" charset="0"/>
                  <a:ea typeface="黑体" pitchFamily="49" charset="-122"/>
                  <a:cs typeface="Arial" pitchFamily="34" charset="0"/>
                </a:rPr>
                <a:t>疏水部分</a:t>
              </a:r>
              <a:endParaRPr lang="en-US" altLang="zh-CN" dirty="0">
                <a:solidFill>
                  <a:srgbClr val="FF0000"/>
                </a:solidFill>
                <a:latin typeface="Arial" pitchFamily="34" charset="0"/>
                <a:ea typeface="黑体" pitchFamily="49" charset="-122"/>
                <a:cs typeface="Arial" pitchFamily="34" charset="0"/>
              </a:endParaRPr>
            </a:p>
            <a:p>
              <a:pPr eaLnBrk="0" hangingPunct="0">
                <a:spcBef>
                  <a:spcPts val="450"/>
                </a:spcBef>
              </a:pPr>
              <a:r>
                <a:rPr lang="zh-CN" altLang="en-US" dirty="0">
                  <a:solidFill>
                    <a:srgbClr val="FF0000"/>
                  </a:solidFill>
                  <a:latin typeface="Arial" pitchFamily="34" charset="0"/>
                  <a:ea typeface="黑体" pitchFamily="49" charset="-122"/>
                  <a:cs typeface="Arial" pitchFamily="34" charset="0"/>
                </a:rPr>
                <a:t>亲水部分</a:t>
              </a:r>
            </a:p>
          </p:txBody>
        </p:sp>
        <p:sp>
          <p:nvSpPr>
            <p:cNvPr id="14" name="右大括号 13"/>
            <p:cNvSpPr/>
            <p:nvPr/>
          </p:nvSpPr>
          <p:spPr bwMode="auto">
            <a:xfrm>
              <a:off x="9572576" y="659553"/>
              <a:ext cx="216024" cy="648071"/>
            </a:xfrm>
            <a:prstGeom prst="rightBrace">
              <a:avLst>
                <a:gd name="adj1" fmla="val 42347"/>
                <a:gd name="adj2" fmla="val 48320"/>
              </a:avLst>
            </a:prstGeom>
            <a:noFill/>
            <a:ln w="28575"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fontAlgn="base">
                <a:spcBef>
                  <a:spcPct val="0"/>
                </a:spcBef>
                <a:spcAft>
                  <a:spcPct val="0"/>
                </a:spcAft>
              </a:pPr>
              <a:endParaRPr lang="zh-CN" altLang="en-US">
                <a:ea typeface="宋体" pitchFamily="2" charset="-122"/>
              </a:endParaRPr>
            </a:p>
          </p:txBody>
        </p:sp>
        <p:sp>
          <p:nvSpPr>
            <p:cNvPr id="15" name="TextBox 7"/>
            <p:cNvSpPr txBox="1"/>
            <p:nvPr/>
          </p:nvSpPr>
          <p:spPr>
            <a:xfrm>
              <a:off x="9744808" y="479941"/>
              <a:ext cx="1177117" cy="968992"/>
            </a:xfrm>
            <a:prstGeom prst="rect">
              <a:avLst/>
            </a:prstGeom>
            <a:noFill/>
          </p:spPr>
          <p:txBody>
            <a:bodyPr wrap="square" rtlCol="0">
              <a:spAutoFit/>
            </a:bodyPr>
            <a:lstStyle/>
            <a:p>
              <a:pPr algn="ctr"/>
              <a:r>
                <a:rPr lang="en-US" altLang="zh-CN" dirty="0">
                  <a:solidFill>
                    <a:srgbClr val="FF0000"/>
                  </a:solidFill>
                  <a:latin typeface="Arial" pitchFamily="34" charset="0"/>
                  <a:ea typeface="黑体" pitchFamily="49" charset="-122"/>
                  <a:cs typeface="Arial" pitchFamily="34" charset="0"/>
                </a:rPr>
                <a:t>ATP</a:t>
              </a:r>
              <a:r>
                <a:rPr lang="zh-CN" altLang="en-US" dirty="0">
                  <a:solidFill>
                    <a:srgbClr val="FF0000"/>
                  </a:solidFill>
                  <a:latin typeface="Arial" pitchFamily="34" charset="0"/>
                  <a:ea typeface="黑体" pitchFamily="49" charset="-122"/>
                  <a:cs typeface="Arial" pitchFamily="34" charset="0"/>
                </a:rPr>
                <a:t>合酶</a:t>
              </a:r>
            </a:p>
          </p:txBody>
        </p:sp>
      </p:grpSp>
      <p:sp>
        <p:nvSpPr>
          <p:cNvPr id="20" name="TextBox 8"/>
          <p:cNvSpPr txBox="1"/>
          <p:nvPr/>
        </p:nvSpPr>
        <p:spPr>
          <a:xfrm>
            <a:off x="4299637" y="6074132"/>
            <a:ext cx="4736859" cy="646331"/>
          </a:xfrm>
          <a:prstGeom prst="rect">
            <a:avLst/>
          </a:prstGeom>
          <a:noFill/>
        </p:spPr>
        <p:txBody>
          <a:bodyPr wrap="square" rtlCol="0">
            <a:spAutoFit/>
          </a:bodyPr>
          <a:lstStyle/>
          <a:p>
            <a:pPr algn="ctr"/>
            <a:r>
              <a:rPr lang="zh-CN" altLang="en-US" sz="3600" dirty="0">
                <a:solidFill>
                  <a:srgbClr val="C00000"/>
                </a:solidFill>
                <a:latin typeface="Arial" pitchFamily="34" charset="0"/>
                <a:ea typeface="黑体" pitchFamily="49" charset="-122"/>
                <a:cs typeface="Arial" pitchFamily="34" charset="0"/>
              </a:rPr>
              <a:t>线粒体的结构示意图</a:t>
            </a:r>
          </a:p>
        </p:txBody>
      </p:sp>
      <p:sp>
        <p:nvSpPr>
          <p:cNvPr id="6" name="右弧形箭头 5"/>
          <p:cNvSpPr/>
          <p:nvPr/>
        </p:nvSpPr>
        <p:spPr>
          <a:xfrm rot="10156602">
            <a:off x="1886371" y="2434680"/>
            <a:ext cx="720316" cy="2160315"/>
          </a:xfrm>
          <a:prstGeom prst="curvedLeftArrow">
            <a:avLst>
              <a:gd name="adj1" fmla="val 11516"/>
              <a:gd name="adj2" fmla="val 50000"/>
              <a:gd name="adj3" fmla="val 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Tree>
    <p:extLst>
      <p:ext uri="{BB962C8B-B14F-4D97-AF65-F5344CB8AC3E}">
        <p14:creationId xmlns:p14="http://schemas.microsoft.com/office/powerpoint/2010/main" val="465181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2500"/>
                            </p:stCondLst>
                            <p:childTnLst>
                              <p:par>
                                <p:cTn id="13" presetID="2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edge">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Effect transition="in" filter="fade">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283791" y="1109663"/>
            <a:ext cx="7032625" cy="519112"/>
          </a:xfrm>
          <a:prstGeom prst="rect">
            <a:avLst/>
          </a:prstGeom>
          <a:noFill/>
          <a:ln w="9525">
            <a:noFill/>
            <a:miter lim="800000"/>
            <a:headEnd/>
            <a:tailEnd/>
          </a:ln>
        </p:spPr>
        <p:txBody>
          <a:bodyPr anchor="ctr">
            <a:spAutoFit/>
          </a:bodyPr>
          <a:lstStyle/>
          <a:p>
            <a:pPr indent="357188">
              <a:buClr>
                <a:schemeClr val="accent2"/>
              </a:buClr>
              <a:buSzPct val="80000"/>
              <a:buFont typeface="Wingdings" pitchFamily="2" charset="2"/>
              <a:buNone/>
            </a:pPr>
            <a:r>
              <a:rPr lang="en-US" altLang="en-US" dirty="0">
                <a:solidFill>
                  <a:srgbClr val="FF0066"/>
                </a:solidFill>
                <a:latin typeface="Arial" pitchFamily="34" charset="0"/>
                <a:cs typeface="Arial" pitchFamily="34" charset="0"/>
              </a:rPr>
              <a:t>★</a:t>
            </a:r>
            <a:r>
              <a:rPr lang="en-US" altLang="zh-CN" dirty="0">
                <a:latin typeface="Arial" pitchFamily="34" charset="0"/>
                <a:cs typeface="Arial" pitchFamily="34" charset="0"/>
              </a:rPr>
              <a:t>  </a:t>
            </a:r>
            <a:r>
              <a:rPr lang="en-US" altLang="zh-CN" sz="2800" dirty="0">
                <a:solidFill>
                  <a:schemeClr val="tx2"/>
                </a:solidFill>
                <a:latin typeface="Arial" pitchFamily="34" charset="0"/>
                <a:ea typeface="黑体" pitchFamily="2" charset="-122"/>
                <a:cs typeface="Arial" pitchFamily="34" charset="0"/>
              </a:rPr>
              <a:t>ATP</a:t>
            </a:r>
            <a:r>
              <a:rPr lang="zh-CN" altLang="en-US" sz="2800" dirty="0">
                <a:solidFill>
                  <a:schemeClr val="tx2"/>
                </a:solidFill>
                <a:latin typeface="Arial" pitchFamily="34" charset="0"/>
                <a:ea typeface="黑体" pitchFamily="2" charset="-122"/>
                <a:cs typeface="Arial" pitchFamily="34" charset="0"/>
              </a:rPr>
              <a:t>合酶组成可旋转的发动机样结构 </a:t>
            </a:r>
          </a:p>
        </p:txBody>
      </p:sp>
      <p:graphicFrame>
        <p:nvGraphicFramePr>
          <p:cNvPr id="3" name="图示 2">
            <a:extLst>
              <a:ext uri="{FF2B5EF4-FFF2-40B4-BE49-F238E27FC236}">
                <a16:creationId xmlns:a16="http://schemas.microsoft.com/office/drawing/2014/main" id="{5597870F-5BA8-443A-8FAE-641281975A50}"/>
              </a:ext>
            </a:extLst>
          </p:cNvPr>
          <p:cNvGraphicFramePr/>
          <p:nvPr/>
        </p:nvGraphicFramePr>
        <p:xfrm>
          <a:off x="539552" y="1772816"/>
          <a:ext cx="842493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684" name="灯片编号占位符 3"/>
          <p:cNvSpPr>
            <a:spLocks noGrp="1"/>
          </p:cNvSpPr>
          <p:nvPr>
            <p:ph type="sldNum" sz="quarter" idx="12"/>
          </p:nvPr>
        </p:nvSpPr>
        <p:spPr>
          <a:noFill/>
        </p:spPr>
        <p:txBody>
          <a:bodyPr/>
          <a:lstStyle/>
          <a:p>
            <a:fld id="{F726B9B1-E39A-4026-BD83-79C8E125E60B}" type="slidenum">
              <a:rPr lang="en-US" altLang="zh-CN" smtClean="0">
                <a:ea typeface="宋体" charset="-122"/>
              </a:rPr>
              <a:pPr/>
              <a:t>51</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graphicEl>
                                              <a:dgm id="{F9D87092-7A43-4AD9-BF81-9093A4AB7DAA}"/>
                                            </p:graphicEl>
                                          </p:spTgt>
                                        </p:tgtEl>
                                        <p:attrNameLst>
                                          <p:attrName>style.visibility</p:attrName>
                                        </p:attrNameLst>
                                      </p:cBhvr>
                                      <p:to>
                                        <p:strVal val="visible"/>
                                      </p:to>
                                    </p:set>
                                    <p:animEffect transition="in" filter="wipe(up)">
                                      <p:cBhvr>
                                        <p:cTn id="7" dur="500"/>
                                        <p:tgtEl>
                                          <p:spTgt spid="3">
                                            <p:graphicEl>
                                              <a:dgm id="{F9D87092-7A43-4AD9-BF81-9093A4AB7DAA}"/>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graphicEl>
                                              <a:dgm id="{8AF70836-1CDD-411D-94E5-95BCC9D17E9C}"/>
                                            </p:graphicEl>
                                          </p:spTgt>
                                        </p:tgtEl>
                                        <p:attrNameLst>
                                          <p:attrName>style.visibility</p:attrName>
                                        </p:attrNameLst>
                                      </p:cBhvr>
                                      <p:to>
                                        <p:strVal val="visible"/>
                                      </p:to>
                                    </p:set>
                                    <p:animEffect transition="in" filter="wipe(up)">
                                      <p:cBhvr>
                                        <p:cTn id="10" dur="500"/>
                                        <p:tgtEl>
                                          <p:spTgt spid="3">
                                            <p:graphicEl>
                                              <a:dgm id="{8AF70836-1CDD-411D-94E5-95BCC9D17E9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graphicEl>
                                              <a:dgm id="{2216C117-DD22-49B6-89E4-7F125C2E6A12}"/>
                                            </p:graphicEl>
                                          </p:spTgt>
                                        </p:tgtEl>
                                        <p:attrNameLst>
                                          <p:attrName>style.visibility</p:attrName>
                                        </p:attrNameLst>
                                      </p:cBhvr>
                                      <p:to>
                                        <p:strVal val="visible"/>
                                      </p:to>
                                    </p:set>
                                    <p:animEffect transition="in" filter="wipe(up)">
                                      <p:cBhvr>
                                        <p:cTn id="15" dur="500"/>
                                        <p:tgtEl>
                                          <p:spTgt spid="3">
                                            <p:graphicEl>
                                              <a:dgm id="{2216C117-DD22-49B6-89E4-7F125C2E6A12}"/>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graphicEl>
                                              <a:dgm id="{E4B28716-B98E-4A68-9AEA-469A78E1C8B0}"/>
                                            </p:graphicEl>
                                          </p:spTgt>
                                        </p:tgtEl>
                                        <p:attrNameLst>
                                          <p:attrName>style.visibility</p:attrName>
                                        </p:attrNameLst>
                                      </p:cBhvr>
                                      <p:to>
                                        <p:strVal val="visible"/>
                                      </p:to>
                                    </p:set>
                                    <p:animEffect transition="in" filter="wipe(up)">
                                      <p:cBhvr>
                                        <p:cTn id="18" dur="500"/>
                                        <p:tgtEl>
                                          <p:spTgt spid="3">
                                            <p:graphicEl>
                                              <a:dgm id="{E4B28716-B98E-4A68-9AEA-469A78E1C8B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graphicEl>
                                              <a:dgm id="{45899805-E6AC-43FE-8530-5F45FEB2E4ED}"/>
                                            </p:graphicEl>
                                          </p:spTgt>
                                        </p:tgtEl>
                                        <p:attrNameLst>
                                          <p:attrName>style.visibility</p:attrName>
                                        </p:attrNameLst>
                                      </p:cBhvr>
                                      <p:to>
                                        <p:strVal val="visible"/>
                                      </p:to>
                                    </p:set>
                                    <p:animEffect transition="in" filter="wipe(up)">
                                      <p:cBhvr>
                                        <p:cTn id="23" dur="500"/>
                                        <p:tgtEl>
                                          <p:spTgt spid="3">
                                            <p:graphicEl>
                                              <a:dgm id="{45899805-E6AC-43FE-8530-5F45FEB2E4ED}"/>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graphicEl>
                                              <a:dgm id="{6E50E564-51D4-4584-BA62-C4BECC8B04EF}"/>
                                            </p:graphicEl>
                                          </p:spTgt>
                                        </p:tgtEl>
                                        <p:attrNameLst>
                                          <p:attrName>style.visibility</p:attrName>
                                        </p:attrNameLst>
                                      </p:cBhvr>
                                      <p:to>
                                        <p:strVal val="visible"/>
                                      </p:to>
                                    </p:set>
                                    <p:animEffect transition="in" filter="wipe(up)">
                                      <p:cBhvr>
                                        <p:cTn id="26" dur="500"/>
                                        <p:tgtEl>
                                          <p:spTgt spid="3">
                                            <p:graphicEl>
                                              <a:dgm id="{6E50E564-51D4-4584-BA62-C4BECC8B04E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endParaRPr lang="zh-CN" altLang="en-US"/>
          </a:p>
        </p:txBody>
      </p:sp>
      <p:sp>
        <p:nvSpPr>
          <p:cNvPr id="72707" name="Rectangle 5"/>
          <p:cNvSpPr>
            <a:spLocks noChangeArrowheads="1"/>
          </p:cNvSpPr>
          <p:nvPr/>
        </p:nvSpPr>
        <p:spPr bwMode="auto">
          <a:xfrm>
            <a:off x="2371725" y="5906869"/>
            <a:ext cx="4400550" cy="646331"/>
          </a:xfrm>
          <a:prstGeom prst="rect">
            <a:avLst/>
          </a:prstGeom>
          <a:noFill/>
          <a:ln w="9525">
            <a:noFill/>
            <a:miter lim="800000"/>
            <a:headEnd/>
            <a:tailEnd/>
          </a:ln>
        </p:spPr>
        <p:txBody>
          <a:bodyPr>
            <a:spAutoFit/>
          </a:bodyPr>
          <a:lstStyle/>
          <a:p>
            <a:pPr algn="ctr"/>
            <a:r>
              <a:rPr lang="en-US" altLang="zh-CN" sz="3600" dirty="0">
                <a:solidFill>
                  <a:srgbClr val="660066"/>
                </a:solidFill>
                <a:latin typeface="Times New Roman" pitchFamily="18" charset="0"/>
                <a:ea typeface="黑体" pitchFamily="2" charset="-122"/>
                <a:cs typeface="Times New Roman" pitchFamily="18" charset="0"/>
              </a:rPr>
              <a:t>ATP</a:t>
            </a:r>
            <a:r>
              <a:rPr lang="zh-CN" altLang="en-US" sz="3600" dirty="0">
                <a:solidFill>
                  <a:srgbClr val="660066"/>
                </a:solidFill>
                <a:latin typeface="Times New Roman" pitchFamily="18" charset="0"/>
                <a:ea typeface="黑体" pitchFamily="2" charset="-122"/>
                <a:cs typeface="Times New Roman" pitchFamily="18" charset="0"/>
              </a:rPr>
              <a:t>合酶结构模式图</a:t>
            </a:r>
          </a:p>
        </p:txBody>
      </p:sp>
      <p:pic>
        <p:nvPicPr>
          <p:cNvPr id="72708" name="Picture 6" descr="ATP合酶"/>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835150" y="304800"/>
            <a:ext cx="5718175" cy="5432425"/>
          </a:xfrm>
          <a:prstGeom prst="rect">
            <a:avLst/>
          </a:prstGeom>
          <a:noFill/>
          <a:ln w="9525">
            <a:noFill/>
            <a:miter lim="800000"/>
            <a:headEnd/>
            <a:tailEnd/>
          </a:ln>
        </p:spPr>
      </p:pic>
      <p:sp>
        <p:nvSpPr>
          <p:cNvPr id="72709" name="灯片编号占位符 4"/>
          <p:cNvSpPr>
            <a:spLocks noGrp="1"/>
          </p:cNvSpPr>
          <p:nvPr>
            <p:ph type="sldNum" sz="quarter" idx="12"/>
          </p:nvPr>
        </p:nvSpPr>
        <p:spPr>
          <a:noFill/>
        </p:spPr>
        <p:txBody>
          <a:bodyPr/>
          <a:lstStyle/>
          <a:p>
            <a:fld id="{783B6B8E-BA37-4B5C-8D18-C0BA474CFF6C}" type="slidenum">
              <a:rPr lang="en-US" altLang="zh-CN" smtClean="0">
                <a:ea typeface="宋体" charset="-122"/>
              </a:rPr>
              <a:pPr/>
              <a:t>52</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2123728" y="404664"/>
            <a:ext cx="5256584" cy="646331"/>
          </a:xfrm>
          <a:prstGeom prst="rect">
            <a:avLst/>
          </a:prstGeom>
          <a:noFill/>
          <a:ln w="9525">
            <a:noFill/>
            <a:miter lim="800000"/>
            <a:headEnd/>
            <a:tailEnd/>
          </a:ln>
        </p:spPr>
        <p:txBody>
          <a:bodyPr wrap="square">
            <a:spAutoFit/>
          </a:bodyPr>
          <a:lstStyle/>
          <a:p>
            <a:pPr algn="ctr">
              <a:spcAft>
                <a:spcPts val="600"/>
              </a:spcAft>
            </a:pPr>
            <a:r>
              <a:rPr lang="en-US" altLang="zh-CN" sz="3600" dirty="0">
                <a:solidFill>
                  <a:srgbClr val="660066"/>
                </a:solidFill>
                <a:latin typeface="Arial" charset="0"/>
                <a:ea typeface="黑体" pitchFamily="2" charset="-122"/>
              </a:rPr>
              <a:t>ATP</a:t>
            </a:r>
            <a:r>
              <a:rPr lang="zh-CN" altLang="en-US" sz="3600" dirty="0">
                <a:solidFill>
                  <a:srgbClr val="660066"/>
                </a:solidFill>
                <a:latin typeface="Arial" charset="0"/>
                <a:ea typeface="黑体" pitchFamily="2" charset="-122"/>
              </a:rPr>
              <a:t>合酶的工作机制</a:t>
            </a:r>
          </a:p>
        </p:txBody>
      </p:sp>
      <p:sp>
        <p:nvSpPr>
          <p:cNvPr id="89093" name="Text Box 5"/>
          <p:cNvSpPr txBox="1">
            <a:spLocks noChangeArrowheads="1"/>
          </p:cNvSpPr>
          <p:nvPr/>
        </p:nvSpPr>
        <p:spPr bwMode="auto">
          <a:xfrm>
            <a:off x="2627784" y="4758005"/>
            <a:ext cx="5760640" cy="2055371"/>
          </a:xfrm>
          <a:prstGeom prst="rect">
            <a:avLst/>
          </a:prstGeom>
          <a:noFill/>
          <a:ln w="38100">
            <a:noFill/>
            <a:prstDash val="dash"/>
            <a:miter lim="800000"/>
            <a:headEnd/>
            <a:tailEnd/>
          </a:ln>
        </p:spPr>
        <p:txBody>
          <a:bodyPr wrap="square" lIns="54000" tIns="0" rIns="18000">
            <a:spAutoFit/>
          </a:bodyPr>
          <a:lstStyle/>
          <a:p>
            <a:pPr>
              <a:lnSpc>
                <a:spcPct val="150000"/>
              </a:lnSpc>
              <a:spcBef>
                <a:spcPts val="0"/>
              </a:spcBef>
              <a:spcAft>
                <a:spcPts val="600"/>
              </a:spcAft>
            </a:pPr>
            <a:r>
              <a:rPr lang="en-US" altLang="zh-CN" sz="2800" dirty="0">
                <a:latin typeface="Arial" pitchFamily="34" charset="0"/>
                <a:ea typeface="黑体" pitchFamily="49" charset="-122"/>
                <a:cs typeface="Arial" pitchFamily="34" charset="0"/>
              </a:rPr>
              <a:t>Loose(</a:t>
            </a:r>
            <a:r>
              <a:rPr lang="zh-CN" altLang="en-US" sz="2800" dirty="0">
                <a:latin typeface="Arial" pitchFamily="34" charset="0"/>
                <a:ea typeface="黑体" pitchFamily="49" charset="-122"/>
                <a:cs typeface="Arial" pitchFamily="34" charset="0"/>
              </a:rPr>
              <a:t>疏松型</a:t>
            </a:r>
            <a:r>
              <a:rPr lang="en-US" altLang="zh-CN" sz="2800" dirty="0">
                <a:latin typeface="Arial" pitchFamily="34" charset="0"/>
                <a:ea typeface="黑体" pitchFamily="49" charset="-122"/>
                <a:cs typeface="Arial" pitchFamily="34" charset="0"/>
              </a:rPr>
              <a:t>):</a:t>
            </a:r>
            <a:r>
              <a:rPr lang="zh-CN" altLang="en-US" sz="2800" dirty="0">
                <a:latin typeface="Arial" pitchFamily="34" charset="0"/>
                <a:ea typeface="黑体" pitchFamily="49" charset="-122"/>
                <a:cs typeface="Arial" pitchFamily="34" charset="0"/>
              </a:rPr>
              <a:t>结合</a:t>
            </a:r>
            <a:r>
              <a:rPr lang="en-US" altLang="zh-CN" sz="2800" dirty="0">
                <a:latin typeface="Arial" pitchFamily="34" charset="0"/>
                <a:ea typeface="黑体" pitchFamily="49" charset="-122"/>
                <a:cs typeface="Arial" pitchFamily="34" charset="0"/>
              </a:rPr>
              <a:t>ADP</a:t>
            </a:r>
            <a:r>
              <a:rPr lang="zh-CN" altLang="en-US" sz="2800" dirty="0">
                <a:latin typeface="Arial" pitchFamily="34" charset="0"/>
                <a:ea typeface="黑体" pitchFamily="49" charset="-122"/>
                <a:cs typeface="Arial" pitchFamily="34" charset="0"/>
              </a:rPr>
              <a:t>和</a:t>
            </a:r>
            <a:r>
              <a:rPr lang="en-US" altLang="zh-CN" sz="2800" dirty="0">
                <a:latin typeface="Arial" pitchFamily="34" charset="0"/>
                <a:ea typeface="黑体" pitchFamily="49" charset="-122"/>
                <a:cs typeface="Arial" pitchFamily="34" charset="0"/>
              </a:rPr>
              <a:t>Pi</a:t>
            </a:r>
            <a:endParaRPr lang="zh-CN" altLang="en-US" sz="2800" dirty="0">
              <a:latin typeface="Arial" pitchFamily="34" charset="0"/>
              <a:ea typeface="黑体" pitchFamily="49" charset="-122"/>
              <a:cs typeface="Arial" pitchFamily="34" charset="0"/>
            </a:endParaRPr>
          </a:p>
          <a:p>
            <a:pPr>
              <a:lnSpc>
                <a:spcPct val="150000"/>
              </a:lnSpc>
              <a:spcBef>
                <a:spcPts val="0"/>
              </a:spcBef>
              <a:spcAft>
                <a:spcPts val="600"/>
              </a:spcAft>
            </a:pPr>
            <a:r>
              <a:rPr lang="en-US" altLang="zh-CN" sz="2800" dirty="0">
                <a:latin typeface="Arial" pitchFamily="34" charset="0"/>
                <a:ea typeface="黑体" pitchFamily="49" charset="-122"/>
                <a:cs typeface="Arial" pitchFamily="34" charset="0"/>
              </a:rPr>
              <a:t>Tight(</a:t>
            </a:r>
            <a:r>
              <a:rPr lang="zh-CN" altLang="en-US" sz="2800" dirty="0">
                <a:latin typeface="Arial" pitchFamily="34" charset="0"/>
                <a:ea typeface="黑体" pitchFamily="49" charset="-122"/>
                <a:cs typeface="Arial" pitchFamily="34" charset="0"/>
              </a:rPr>
              <a:t>紧密型</a:t>
            </a:r>
            <a:r>
              <a:rPr lang="en-US" altLang="zh-CN" sz="2800" dirty="0">
                <a:latin typeface="Arial" pitchFamily="34" charset="0"/>
                <a:ea typeface="黑体" pitchFamily="49" charset="-122"/>
                <a:cs typeface="Arial" pitchFamily="34" charset="0"/>
              </a:rPr>
              <a:t>):</a:t>
            </a:r>
            <a:r>
              <a:rPr lang="zh-CN" altLang="en-US" sz="2800" dirty="0">
                <a:latin typeface="Arial" pitchFamily="34" charset="0"/>
                <a:ea typeface="黑体" pitchFamily="49" charset="-122"/>
                <a:cs typeface="Arial" pitchFamily="34" charset="0"/>
              </a:rPr>
              <a:t>催化</a:t>
            </a:r>
            <a:r>
              <a:rPr lang="en-US" altLang="zh-CN" sz="2800" dirty="0" err="1">
                <a:latin typeface="Arial" pitchFamily="34" charset="0"/>
                <a:ea typeface="黑体" pitchFamily="49" charset="-122"/>
                <a:cs typeface="Arial" pitchFamily="34" charset="0"/>
              </a:rPr>
              <a:t>ADP+Pi</a:t>
            </a:r>
            <a:r>
              <a:rPr lang="zh-CN" altLang="en-US" sz="2800" dirty="0">
                <a:latin typeface="Arial" pitchFamily="34" charset="0"/>
                <a:ea typeface="黑体" pitchFamily="49" charset="-122"/>
                <a:cs typeface="Arial" pitchFamily="34" charset="0"/>
              </a:rPr>
              <a:t>生成</a:t>
            </a:r>
            <a:r>
              <a:rPr lang="en-US" altLang="zh-CN" sz="2800" dirty="0">
                <a:latin typeface="Arial" pitchFamily="34" charset="0"/>
                <a:ea typeface="黑体" pitchFamily="49" charset="-122"/>
                <a:cs typeface="Arial" pitchFamily="34" charset="0"/>
              </a:rPr>
              <a:t>ATP</a:t>
            </a:r>
          </a:p>
          <a:p>
            <a:pPr>
              <a:lnSpc>
                <a:spcPct val="150000"/>
              </a:lnSpc>
              <a:spcBef>
                <a:spcPts val="0"/>
              </a:spcBef>
              <a:spcAft>
                <a:spcPts val="600"/>
              </a:spcAft>
            </a:pPr>
            <a:r>
              <a:rPr lang="en-US" altLang="zh-CN" sz="2800" dirty="0">
                <a:latin typeface="Arial" pitchFamily="34" charset="0"/>
                <a:ea typeface="黑体" pitchFamily="49" charset="-122"/>
                <a:cs typeface="Arial" pitchFamily="34" charset="0"/>
              </a:rPr>
              <a:t>Open(</a:t>
            </a:r>
            <a:r>
              <a:rPr lang="zh-CN" altLang="en-US" sz="2800" dirty="0">
                <a:latin typeface="Arial" pitchFamily="34" charset="0"/>
                <a:ea typeface="黑体" pitchFamily="49" charset="-122"/>
                <a:cs typeface="Arial" pitchFamily="34" charset="0"/>
              </a:rPr>
              <a:t>开放型</a:t>
            </a:r>
            <a:r>
              <a:rPr lang="en-US" altLang="zh-CN" sz="2800" dirty="0">
                <a:latin typeface="Arial" pitchFamily="34" charset="0"/>
                <a:ea typeface="黑体" pitchFamily="49" charset="-122"/>
                <a:cs typeface="Arial" pitchFamily="34" charset="0"/>
              </a:rPr>
              <a:t>):</a:t>
            </a:r>
            <a:r>
              <a:rPr lang="zh-CN" altLang="en-US" sz="2800" dirty="0">
                <a:latin typeface="Arial" pitchFamily="34" charset="0"/>
                <a:ea typeface="黑体" pitchFamily="49" charset="-122"/>
                <a:cs typeface="Arial" pitchFamily="34" charset="0"/>
              </a:rPr>
              <a:t>释放</a:t>
            </a:r>
            <a:r>
              <a:rPr lang="en-US" altLang="zh-CN" sz="2800" dirty="0">
                <a:latin typeface="Arial" pitchFamily="34" charset="0"/>
                <a:ea typeface="黑体" pitchFamily="49" charset="-122"/>
                <a:cs typeface="Arial" pitchFamily="34" charset="0"/>
              </a:rPr>
              <a:t>ATP</a:t>
            </a:r>
            <a:endParaRPr lang="zh-CN" altLang="en-US" sz="2800" dirty="0">
              <a:latin typeface="Arial" pitchFamily="34" charset="0"/>
              <a:ea typeface="黑体" pitchFamily="49" charset="-122"/>
              <a:cs typeface="Arial" pitchFamily="34" charset="0"/>
            </a:endParaRPr>
          </a:p>
        </p:txBody>
      </p:sp>
      <p:sp>
        <p:nvSpPr>
          <p:cNvPr id="3079" name="灯片编号占位符 7"/>
          <p:cNvSpPr>
            <a:spLocks noGrp="1"/>
          </p:cNvSpPr>
          <p:nvPr>
            <p:ph type="sldNum" sz="quarter" idx="12"/>
          </p:nvPr>
        </p:nvSpPr>
        <p:spPr>
          <a:noFill/>
        </p:spPr>
        <p:txBody>
          <a:bodyPr/>
          <a:lstStyle/>
          <a:p>
            <a:fld id="{5E9026DE-A5D5-4EC6-A805-D894EF329284}" type="slidenum">
              <a:rPr lang="en-US" altLang="zh-CN" smtClean="0">
                <a:ea typeface="宋体" charset="-122"/>
              </a:rPr>
              <a:pPr/>
              <a:t>53</a:t>
            </a:fld>
            <a:endParaRPr lang="en-US" altLang="zh-CN">
              <a:ea typeface="宋体" charset="-122"/>
            </a:endParaRPr>
          </a:p>
        </p:txBody>
      </p:sp>
      <p:sp>
        <p:nvSpPr>
          <p:cNvPr id="3" name="箭头: 下 2">
            <a:extLst>
              <a:ext uri="{FF2B5EF4-FFF2-40B4-BE49-F238E27FC236}">
                <a16:creationId xmlns:a16="http://schemas.microsoft.com/office/drawing/2014/main" id="{E009DDCE-ECDB-4983-8A30-724B2C1D1BF0}"/>
              </a:ext>
            </a:extLst>
          </p:cNvPr>
          <p:cNvSpPr/>
          <p:nvPr/>
        </p:nvSpPr>
        <p:spPr bwMode="auto">
          <a:xfrm>
            <a:off x="3131840" y="5277144"/>
            <a:ext cx="144016" cy="360040"/>
          </a:xfrm>
          <a:prstGeom prst="down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
        <p:nvSpPr>
          <p:cNvPr id="10" name="箭头: 下 9">
            <a:extLst>
              <a:ext uri="{FF2B5EF4-FFF2-40B4-BE49-F238E27FC236}">
                <a16:creationId xmlns:a16="http://schemas.microsoft.com/office/drawing/2014/main" id="{889FB2C5-D03E-4F8E-9790-C7978FAE650B}"/>
              </a:ext>
            </a:extLst>
          </p:cNvPr>
          <p:cNvSpPr/>
          <p:nvPr/>
        </p:nvSpPr>
        <p:spPr bwMode="auto">
          <a:xfrm>
            <a:off x="3131840" y="6081264"/>
            <a:ext cx="144016" cy="360040"/>
          </a:xfrm>
          <a:prstGeom prst="down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
        <p:nvSpPr>
          <p:cNvPr id="5" name="箭头: 圆角右 4">
            <a:extLst>
              <a:ext uri="{FF2B5EF4-FFF2-40B4-BE49-F238E27FC236}">
                <a16:creationId xmlns:a16="http://schemas.microsoft.com/office/drawing/2014/main" id="{9B5BF60B-6D29-42C7-86BC-CA876FE28959}"/>
              </a:ext>
            </a:extLst>
          </p:cNvPr>
          <p:cNvSpPr/>
          <p:nvPr/>
        </p:nvSpPr>
        <p:spPr bwMode="auto">
          <a:xfrm>
            <a:off x="2195784" y="5049454"/>
            <a:ext cx="432000" cy="1512000"/>
          </a:xfrm>
          <a:prstGeom prst="bentArrow">
            <a:avLst>
              <a:gd name="adj1" fmla="val 19628"/>
              <a:gd name="adj2" fmla="val 12235"/>
              <a:gd name="adj3" fmla="val 26824"/>
              <a:gd name="adj4" fmla="val 0"/>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
        <p:nvSpPr>
          <p:cNvPr id="7" name="矩形 6">
            <a:extLst>
              <a:ext uri="{FF2B5EF4-FFF2-40B4-BE49-F238E27FC236}">
                <a16:creationId xmlns:a16="http://schemas.microsoft.com/office/drawing/2014/main" id="{2D282A2E-6677-469B-B69E-26DB1508D3EC}"/>
              </a:ext>
            </a:extLst>
          </p:cNvPr>
          <p:cNvSpPr/>
          <p:nvPr/>
        </p:nvSpPr>
        <p:spPr bwMode="auto">
          <a:xfrm>
            <a:off x="2195736" y="6489352"/>
            <a:ext cx="432000" cy="90000"/>
          </a:xfrm>
          <a:prstGeom prst="rect">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
        <p:nvSpPr>
          <p:cNvPr id="15" name="Text Box 2">
            <a:extLst>
              <a:ext uri="{FF2B5EF4-FFF2-40B4-BE49-F238E27FC236}">
                <a16:creationId xmlns:a16="http://schemas.microsoft.com/office/drawing/2014/main" id="{9796E4F9-F079-451F-A2A9-2020E75EE81C}"/>
              </a:ext>
            </a:extLst>
          </p:cNvPr>
          <p:cNvSpPr txBox="1">
            <a:spLocks noChangeArrowheads="1"/>
          </p:cNvSpPr>
          <p:nvPr/>
        </p:nvSpPr>
        <p:spPr bwMode="auto">
          <a:xfrm>
            <a:off x="539552" y="3753052"/>
            <a:ext cx="8103367" cy="1076961"/>
          </a:xfrm>
          <a:prstGeom prst="rect">
            <a:avLst/>
          </a:prstGeom>
          <a:noFill/>
          <a:ln w="9525">
            <a:noFill/>
            <a:miter lim="800000"/>
            <a:headEnd/>
            <a:tailEnd/>
          </a:ln>
        </p:spPr>
        <p:txBody>
          <a:bodyPr wrap="square">
            <a:spAutoFit/>
          </a:bodyPr>
          <a:lstStyle/>
          <a:p>
            <a:pPr lvl="0" indent="723900" algn="just">
              <a:lnSpc>
                <a:spcPct val="120000"/>
              </a:lnSpc>
              <a:spcBef>
                <a:spcPct val="50000"/>
              </a:spcBef>
            </a:pPr>
            <a:r>
              <a:rPr kumimoji="1" lang="en-US" altLang="zh-CN" sz="2800" b="0" i="0" u="none" strike="noStrike" kern="1200" cap="none" spc="0" normalizeH="0" baseline="0" noProof="0" dirty="0">
                <a:ln>
                  <a:noFill/>
                </a:ln>
                <a:solidFill>
                  <a:srgbClr val="000000"/>
                </a:solidFill>
                <a:effectLst/>
                <a:uLnTx/>
                <a:uFillTx/>
                <a:latin typeface="Times New Roman" pitchFamily="18" charset="0"/>
                <a:ea typeface="黑体" pitchFamily="2" charset="-122"/>
                <a:cs typeface="Times New Roman" pitchFamily="18" charset="0"/>
              </a:rPr>
              <a:t>ATP</a:t>
            </a:r>
            <a:r>
              <a:rPr kumimoji="1" lang="zh-CN" altLang="en-US" sz="2800" b="0" i="0" u="none" strike="noStrike" kern="1200" cap="none" spc="0" normalizeH="0" baseline="0" noProof="0" dirty="0">
                <a:ln>
                  <a:noFill/>
                </a:ln>
                <a:solidFill>
                  <a:srgbClr val="000000"/>
                </a:solidFill>
                <a:effectLst/>
                <a:uLnTx/>
                <a:uFillTx/>
                <a:latin typeface="Times New Roman" pitchFamily="18" charset="0"/>
                <a:ea typeface="黑体" pitchFamily="2" charset="-122"/>
                <a:cs typeface="Times New Roman" pitchFamily="18" charset="0"/>
              </a:rPr>
              <a:t>合酶中有催化功能的是</a:t>
            </a:r>
            <a:r>
              <a:rPr kumimoji="1" lang="en-US" altLang="zh-CN" sz="2800" b="0" i="0" u="none" strike="noStrike" kern="1200" cap="none" spc="0" normalizeH="0" baseline="0" noProof="0" dirty="0">
                <a:ln>
                  <a:noFill/>
                </a:ln>
                <a:solidFill>
                  <a:srgbClr val="000000"/>
                </a:solidFill>
                <a:effectLst/>
                <a:uLnTx/>
                <a:uFillTx/>
                <a:latin typeface="Times New Roman" pitchFamily="18" charset="0"/>
                <a:ea typeface="黑体" pitchFamily="2" charset="-122"/>
                <a:cs typeface="Times New Roman" pitchFamily="18" charset="0"/>
              </a:rPr>
              <a:t>F</a:t>
            </a:r>
            <a:r>
              <a:rPr kumimoji="1" lang="en-US" altLang="zh-CN" sz="2800" b="0" i="0" u="none" strike="noStrike" kern="1200" cap="none" spc="0" normalizeH="0" noProof="0" dirty="0">
                <a:ln>
                  <a:noFill/>
                </a:ln>
                <a:solidFill>
                  <a:srgbClr val="000000"/>
                </a:solidFill>
                <a:effectLst/>
                <a:uLnTx/>
                <a:uFillTx/>
                <a:latin typeface="Times New Roman" pitchFamily="18" charset="0"/>
                <a:ea typeface="黑体" pitchFamily="2" charset="-122"/>
                <a:cs typeface="Times New Roman" pitchFamily="18" charset="0"/>
              </a:rPr>
              <a:t>1</a:t>
            </a:r>
            <a:r>
              <a:rPr kumimoji="1" lang="zh-CN" altLang="en-US" sz="2800" b="0" i="0" u="none" strike="noStrike" kern="1200" cap="none" spc="0" normalizeH="0" baseline="0" noProof="0" dirty="0">
                <a:ln>
                  <a:noFill/>
                </a:ln>
                <a:solidFill>
                  <a:srgbClr val="000000"/>
                </a:solidFill>
                <a:effectLst/>
                <a:uLnTx/>
                <a:uFillTx/>
                <a:latin typeface="Times New Roman" pitchFamily="18" charset="0"/>
                <a:ea typeface="黑体" pitchFamily="2" charset="-122"/>
                <a:cs typeface="Times New Roman" pitchFamily="18" charset="0"/>
              </a:rPr>
              <a:t>的</a:t>
            </a:r>
            <a:r>
              <a:rPr lang="en-US" altLang="zh-CN" sz="2800" dirty="0">
                <a:solidFill>
                  <a:srgbClr val="000000"/>
                </a:solidFill>
                <a:latin typeface="Times New Roman" pitchFamily="18" charset="0"/>
                <a:ea typeface="黑体" pitchFamily="2" charset="-122"/>
                <a:cs typeface="Times New Roman" pitchFamily="18" charset="0"/>
              </a:rPr>
              <a:t>β</a:t>
            </a:r>
            <a:r>
              <a:rPr lang="zh-CN" altLang="en-US" sz="2800" dirty="0">
                <a:solidFill>
                  <a:srgbClr val="000000"/>
                </a:solidFill>
                <a:latin typeface="Times New Roman" pitchFamily="18" charset="0"/>
                <a:ea typeface="黑体" pitchFamily="2" charset="-122"/>
                <a:cs typeface="Times New Roman" pitchFamily="18" charset="0"/>
              </a:rPr>
              <a:t>亚基，</a:t>
            </a:r>
            <a:r>
              <a:rPr lang="en-US" altLang="zh-CN" sz="2800" dirty="0">
                <a:solidFill>
                  <a:srgbClr val="000000"/>
                </a:solidFill>
                <a:latin typeface="Times New Roman" pitchFamily="18" charset="0"/>
                <a:ea typeface="黑体" pitchFamily="2" charset="-122"/>
                <a:cs typeface="Times New Roman" pitchFamily="18" charset="0"/>
              </a:rPr>
              <a:t>β</a:t>
            </a:r>
            <a:r>
              <a:rPr lang="zh-CN" altLang="en-US" sz="2800" dirty="0">
                <a:solidFill>
                  <a:srgbClr val="000000"/>
                </a:solidFill>
                <a:latin typeface="Times New Roman" pitchFamily="18" charset="0"/>
                <a:ea typeface="黑体" pitchFamily="2" charset="-122"/>
                <a:cs typeface="Times New Roman" pitchFamily="18" charset="0"/>
              </a:rPr>
              <a:t>亚基有</a:t>
            </a:r>
            <a:r>
              <a:rPr lang="en-US" altLang="zh-CN" sz="2800" dirty="0">
                <a:solidFill>
                  <a:srgbClr val="000000"/>
                </a:solidFill>
                <a:latin typeface="Times New Roman" pitchFamily="18" charset="0"/>
                <a:ea typeface="黑体" pitchFamily="2" charset="-122"/>
                <a:cs typeface="Times New Roman" pitchFamily="18" charset="0"/>
              </a:rPr>
              <a:t>3</a:t>
            </a:r>
            <a:r>
              <a:rPr lang="zh-CN" altLang="en-US" sz="2800" dirty="0">
                <a:solidFill>
                  <a:srgbClr val="000000"/>
                </a:solidFill>
                <a:latin typeface="Times New Roman" pitchFamily="18" charset="0"/>
                <a:ea typeface="黑体" pitchFamily="2" charset="-122"/>
                <a:cs typeface="Times New Roman" pitchFamily="18" charset="0"/>
              </a:rPr>
              <a:t>种构象，分别是：</a:t>
            </a:r>
            <a:endParaRPr kumimoji="1" lang="zh-CN" altLang="en-US" sz="2800" b="0" i="0" strike="noStrike" kern="1200" cap="none" spc="0" normalizeH="0" baseline="0" noProof="0" dirty="0">
              <a:ln>
                <a:noFill/>
              </a:ln>
              <a:solidFill>
                <a:srgbClr val="FF0066"/>
              </a:solidFill>
              <a:effectLst/>
              <a:uLnTx/>
              <a:uFillTx/>
              <a:latin typeface="Times New Roman" pitchFamily="18" charset="0"/>
              <a:ea typeface="黑体" pitchFamily="2" charset="-122"/>
              <a:cs typeface="Times New Roman" pitchFamily="18" charset="0"/>
            </a:endParaRPr>
          </a:p>
        </p:txBody>
      </p:sp>
      <p:grpSp>
        <p:nvGrpSpPr>
          <p:cNvPr id="20" name="Group 11">
            <a:extLst>
              <a:ext uri="{FF2B5EF4-FFF2-40B4-BE49-F238E27FC236}">
                <a16:creationId xmlns:a16="http://schemas.microsoft.com/office/drawing/2014/main" id="{0A337C0A-C856-42C1-A30C-1CBDAFCE609E}"/>
              </a:ext>
            </a:extLst>
          </p:cNvPr>
          <p:cNvGrpSpPr>
            <a:grpSpLocks/>
          </p:cNvGrpSpPr>
          <p:nvPr/>
        </p:nvGrpSpPr>
        <p:grpSpPr bwMode="auto">
          <a:xfrm>
            <a:off x="-11430" y="1053777"/>
            <a:ext cx="9144000" cy="2735263"/>
            <a:chOff x="0" y="1616"/>
            <a:chExt cx="5760" cy="1723"/>
          </a:xfrm>
        </p:grpSpPr>
        <p:graphicFrame>
          <p:nvGraphicFramePr>
            <p:cNvPr id="21" name="Object 2">
              <a:extLst>
                <a:ext uri="{FF2B5EF4-FFF2-40B4-BE49-F238E27FC236}">
                  <a16:creationId xmlns:a16="http://schemas.microsoft.com/office/drawing/2014/main" id="{DCBB6230-AB94-4787-A64F-B682E33E3997}"/>
                </a:ext>
              </a:extLst>
            </p:cNvPr>
            <p:cNvGraphicFramePr>
              <a:graphicFrameLocks noChangeAspect="1"/>
            </p:cNvGraphicFramePr>
            <p:nvPr/>
          </p:nvGraphicFramePr>
          <p:xfrm>
            <a:off x="0" y="1616"/>
            <a:ext cx="5760" cy="1723"/>
          </p:xfrm>
          <a:graphic>
            <a:graphicData uri="http://schemas.openxmlformats.org/presentationml/2006/ole">
              <mc:AlternateContent xmlns:mc="http://schemas.openxmlformats.org/markup-compatibility/2006">
                <mc:Choice xmlns:v="urn:schemas-microsoft-com:vml" Requires="v">
                  <p:oleObj spid="_x0000_s3075" r:id="rId5" imgW="28575000" imgH="8572500" progId="">
                    <p:embed/>
                  </p:oleObj>
                </mc:Choice>
                <mc:Fallback>
                  <p:oleObj r:id="rId5" imgW="28575000" imgH="8572500" progId="">
                    <p:embed/>
                    <p:pic>
                      <p:nvPicPr>
                        <p:cNvPr id="21" name="Object 2">
                          <a:extLst>
                            <a:ext uri="{FF2B5EF4-FFF2-40B4-BE49-F238E27FC236}">
                              <a16:creationId xmlns:a16="http://schemas.microsoft.com/office/drawing/2014/main" id="{DCBB6230-AB94-4787-A64F-B682E33E39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30" r="-35"/>
                        <a:stretch>
                          <a:fillRect/>
                        </a:stretch>
                      </p:blipFill>
                      <p:spPr bwMode="auto">
                        <a:xfrm>
                          <a:off x="0" y="1616"/>
                          <a:ext cx="5760" cy="17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0">
              <a:extLst>
                <a:ext uri="{FF2B5EF4-FFF2-40B4-BE49-F238E27FC236}">
                  <a16:creationId xmlns:a16="http://schemas.microsoft.com/office/drawing/2014/main" id="{5AD2B8F2-E307-4F27-9885-52F63D4D0487}"/>
                </a:ext>
              </a:extLst>
            </p:cNvPr>
            <p:cNvSpPr>
              <a:spLocks noChangeArrowheads="1"/>
            </p:cNvSpPr>
            <p:nvPr/>
          </p:nvSpPr>
          <p:spPr bwMode="auto">
            <a:xfrm>
              <a:off x="1655" y="1706"/>
              <a:ext cx="2041" cy="182"/>
            </a:xfrm>
            <a:prstGeom prst="rect">
              <a:avLst/>
            </a:prstGeom>
            <a:solidFill>
              <a:schemeClr val="bg1"/>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CN" altLang="en-US" sz="2400" b="0" i="0" u="none" strike="noStrike" kern="1200" cap="none" spc="0" normalizeH="0" baseline="0" noProof="0">
                <a:ln>
                  <a:noFill/>
                </a:ln>
                <a:solidFill>
                  <a:srgbClr val="000000"/>
                </a:solidFill>
                <a:effectLst/>
                <a:uLnTx/>
                <a:uFillTx/>
                <a:latin typeface="Tahoma" pitchFamily="34" charset="0"/>
                <a:ea typeface="宋体" charset="-122"/>
                <a:cs typeface="+mn-cs"/>
              </a:endParaRPr>
            </a:p>
          </p:txBody>
        </p:sp>
      </p:grpSp>
    </p:spTree>
    <p:custDataLst>
      <p:tags r:id="rId2"/>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19317">
        <p15:prstTrans prst="pageCurlDouble"/>
      </p:transition>
    </mc:Choice>
    <mc:Fallback xmlns="">
      <p:transition spd="slow" advTm="2193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9093">
                                            <p:txEl>
                                              <p:pRg st="0" end="0"/>
                                            </p:txEl>
                                          </p:spTgt>
                                        </p:tgtEl>
                                        <p:attrNameLst>
                                          <p:attrName>style.visibility</p:attrName>
                                        </p:attrNameLst>
                                      </p:cBhvr>
                                      <p:to>
                                        <p:strVal val="visible"/>
                                      </p:to>
                                    </p:set>
                                    <p:animEffect transition="in" filter="wipe(up)">
                                      <p:cBhvr>
                                        <p:cTn id="16" dur="500"/>
                                        <p:tgtEl>
                                          <p:spTgt spid="8909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9093">
                                            <p:txEl>
                                              <p:pRg st="1" end="1"/>
                                            </p:txEl>
                                          </p:spTgt>
                                        </p:tgtEl>
                                        <p:attrNameLst>
                                          <p:attrName>style.visibility</p:attrName>
                                        </p:attrNameLst>
                                      </p:cBhvr>
                                      <p:to>
                                        <p:strVal val="visible"/>
                                      </p:to>
                                    </p:set>
                                    <p:animEffect transition="in" filter="wipe(up)">
                                      <p:cBhvr>
                                        <p:cTn id="21" dur="500"/>
                                        <p:tgtEl>
                                          <p:spTgt spid="8909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9093">
                                            <p:txEl>
                                              <p:pRg st="2" end="2"/>
                                            </p:txEl>
                                          </p:spTgt>
                                        </p:tgtEl>
                                        <p:attrNameLst>
                                          <p:attrName>style.visibility</p:attrName>
                                        </p:attrNameLst>
                                      </p:cBhvr>
                                      <p:to>
                                        <p:strVal val="visible"/>
                                      </p:to>
                                    </p:set>
                                    <p:animEffect transition="in" filter="wipe(up)">
                                      <p:cBhvr>
                                        <p:cTn id="26" dur="500"/>
                                        <p:tgtEl>
                                          <p:spTgt spid="8909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right)">
                                      <p:cBhvr>
                                        <p:cTn id="41" dur="500"/>
                                        <p:tgtEl>
                                          <p:spTgt spid="7"/>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uiExpand="1" build="p" autoUpdateAnimBg="0"/>
      <p:bldP spid="3" grpId="0" animBg="1"/>
      <p:bldP spid="10" grpId="0" animBg="1"/>
      <p:bldP spid="5" grpId="0" animBg="1"/>
      <p:bldP spid="7" grpId="0" animBg="1"/>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extBox 1"/>
          <p:cNvSpPr txBox="1">
            <a:spLocks noChangeArrowheads="1"/>
          </p:cNvSpPr>
          <p:nvPr/>
        </p:nvSpPr>
        <p:spPr bwMode="auto">
          <a:xfrm>
            <a:off x="684213" y="4221163"/>
            <a:ext cx="7991475" cy="2246312"/>
          </a:xfrm>
          <a:prstGeom prst="rect">
            <a:avLst/>
          </a:prstGeom>
          <a:noFill/>
          <a:ln w="9525">
            <a:noFill/>
            <a:miter lim="800000"/>
            <a:headEnd/>
            <a:tailEnd/>
          </a:ln>
        </p:spPr>
        <p:txBody>
          <a:bodyPr>
            <a:spAutoFit/>
          </a:bodyPr>
          <a:lstStyle/>
          <a:p>
            <a:r>
              <a:rPr lang="en-US" altLang="zh-CN" sz="2800" i="1">
                <a:latin typeface="Arial" charset="0"/>
                <a:cs typeface="Arial" charset="0"/>
              </a:rPr>
              <a:t>"for their elucidation of the enzymatic mechanism underlying the synthesis of adenosine triphosphate (ATP)"</a:t>
            </a:r>
            <a:r>
              <a:rPr lang="en-US" altLang="zh-CN" sz="2800">
                <a:latin typeface="Arial" charset="0"/>
                <a:cs typeface="Arial" charset="0"/>
              </a:rPr>
              <a:t> </a:t>
            </a:r>
          </a:p>
          <a:p>
            <a:pPr algn="r"/>
            <a:endParaRPr lang="en-US" altLang="zh-CN" sz="2800">
              <a:latin typeface="Arial" charset="0"/>
              <a:cs typeface="Arial" charset="0"/>
            </a:endParaRPr>
          </a:p>
          <a:p>
            <a:pPr algn="r"/>
            <a:r>
              <a:rPr lang="en-US" altLang="zh-CN" sz="2800">
                <a:latin typeface="Arial" charset="0"/>
                <a:cs typeface="Arial" charset="0"/>
              </a:rPr>
              <a:t>——The Nobel Prize in Chemistry 1997</a:t>
            </a:r>
            <a:endParaRPr lang="zh-CN" altLang="en-US" sz="2800">
              <a:latin typeface="Arial" charset="0"/>
              <a:cs typeface="Arial" charset="0"/>
            </a:endParaRPr>
          </a:p>
        </p:txBody>
      </p:sp>
      <p:pic>
        <p:nvPicPr>
          <p:cNvPr id="72707" name="Picture 2" descr="Paul D. Boyer"/>
          <p:cNvPicPr>
            <a:picLocks noChangeAspect="1" noChangeArrowheads="1"/>
          </p:cNvPicPr>
          <p:nvPr/>
        </p:nvPicPr>
        <p:blipFill>
          <a:blip r:embed="rId3" cstate="print"/>
          <a:srcRect/>
          <a:stretch>
            <a:fillRect/>
          </a:stretch>
        </p:blipFill>
        <p:spPr bwMode="auto">
          <a:xfrm>
            <a:off x="1979613" y="692150"/>
            <a:ext cx="1871662" cy="2624138"/>
          </a:xfrm>
          <a:prstGeom prst="rect">
            <a:avLst/>
          </a:prstGeom>
          <a:noFill/>
          <a:ln w="9525">
            <a:noFill/>
            <a:miter lim="800000"/>
            <a:headEnd/>
            <a:tailEnd/>
          </a:ln>
        </p:spPr>
      </p:pic>
      <p:pic>
        <p:nvPicPr>
          <p:cNvPr id="72708" name="Picture 4" descr="John E. Walker"/>
          <p:cNvPicPr>
            <a:picLocks noChangeAspect="1" noChangeArrowheads="1"/>
          </p:cNvPicPr>
          <p:nvPr/>
        </p:nvPicPr>
        <p:blipFill>
          <a:blip r:embed="rId4" cstate="print"/>
          <a:srcRect/>
          <a:stretch>
            <a:fillRect/>
          </a:stretch>
        </p:blipFill>
        <p:spPr bwMode="auto">
          <a:xfrm>
            <a:off x="5375275" y="763588"/>
            <a:ext cx="1798638" cy="2520950"/>
          </a:xfrm>
          <a:prstGeom prst="rect">
            <a:avLst/>
          </a:prstGeom>
          <a:noFill/>
          <a:ln w="9525">
            <a:noFill/>
            <a:miter lim="800000"/>
            <a:headEnd/>
            <a:tailEnd/>
          </a:ln>
        </p:spPr>
      </p:pic>
      <p:sp>
        <p:nvSpPr>
          <p:cNvPr id="72709" name="TextBox 4"/>
          <p:cNvSpPr txBox="1">
            <a:spLocks noChangeArrowheads="1"/>
          </p:cNvSpPr>
          <p:nvPr/>
        </p:nvSpPr>
        <p:spPr bwMode="auto">
          <a:xfrm>
            <a:off x="1835150" y="3398838"/>
            <a:ext cx="2376488" cy="461962"/>
          </a:xfrm>
          <a:prstGeom prst="rect">
            <a:avLst/>
          </a:prstGeom>
          <a:noFill/>
          <a:ln w="9525">
            <a:noFill/>
            <a:miter lim="800000"/>
            <a:headEnd/>
            <a:tailEnd/>
          </a:ln>
        </p:spPr>
        <p:txBody>
          <a:bodyPr>
            <a:spAutoFit/>
          </a:bodyPr>
          <a:lstStyle/>
          <a:p>
            <a:r>
              <a:rPr lang="en-US" altLang="zh-CN" b="1">
                <a:latin typeface="Arial" charset="0"/>
                <a:cs typeface="Arial" charset="0"/>
              </a:rPr>
              <a:t>Paul D. Boyer</a:t>
            </a:r>
          </a:p>
        </p:txBody>
      </p:sp>
      <p:sp>
        <p:nvSpPr>
          <p:cNvPr id="72710" name="TextBox 5"/>
          <p:cNvSpPr txBox="1">
            <a:spLocks noChangeArrowheads="1"/>
          </p:cNvSpPr>
          <p:nvPr/>
        </p:nvSpPr>
        <p:spPr bwMode="auto">
          <a:xfrm>
            <a:off x="5076825" y="3398838"/>
            <a:ext cx="2446338" cy="461962"/>
          </a:xfrm>
          <a:prstGeom prst="rect">
            <a:avLst/>
          </a:prstGeom>
          <a:noFill/>
          <a:ln w="9525">
            <a:noFill/>
            <a:miter lim="800000"/>
            <a:headEnd/>
            <a:tailEnd/>
          </a:ln>
        </p:spPr>
        <p:txBody>
          <a:bodyPr>
            <a:spAutoFit/>
          </a:bodyPr>
          <a:lstStyle/>
          <a:p>
            <a:r>
              <a:rPr lang="en-US" altLang="zh-CN" b="1">
                <a:latin typeface="Arial" charset="0"/>
                <a:cs typeface="Arial" charset="0"/>
              </a:rPr>
              <a:t>John E. Walker</a:t>
            </a:r>
          </a:p>
        </p:txBody>
      </p:sp>
      <p:sp>
        <p:nvSpPr>
          <p:cNvPr id="7" name="灯片编号占位符 6"/>
          <p:cNvSpPr>
            <a:spLocks noGrp="1"/>
          </p:cNvSpPr>
          <p:nvPr>
            <p:ph type="sldNum" sz="quarter" idx="12"/>
          </p:nvPr>
        </p:nvSpPr>
        <p:spPr/>
        <p:txBody>
          <a:bodyPr/>
          <a:lstStyle/>
          <a:p>
            <a:pPr>
              <a:defRPr/>
            </a:pPr>
            <a:fld id="{2CE99114-C155-4C8F-961B-77FF3A6CED96}" type="slidenum">
              <a:rPr lang="en-US" altLang="zh-CN" smtClean="0"/>
              <a:pPr>
                <a:defRPr/>
              </a:pPr>
              <a:t>54</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971600" y="4119341"/>
            <a:ext cx="7818440" cy="681038"/>
            <a:chOff x="1111" y="2604"/>
            <a:chExt cx="4925" cy="429"/>
          </a:xfrm>
        </p:grpSpPr>
        <p:sp>
          <p:nvSpPr>
            <p:cNvPr id="251908" name="Text Box 4"/>
            <p:cNvSpPr txBox="1">
              <a:spLocks noChangeArrowheads="1"/>
            </p:cNvSpPr>
            <p:nvPr/>
          </p:nvSpPr>
          <p:spPr bwMode="auto">
            <a:xfrm>
              <a:off x="1111" y="2704"/>
              <a:ext cx="1272" cy="327"/>
            </a:xfrm>
            <a:prstGeom prst="rect">
              <a:avLst/>
            </a:prstGeom>
            <a:noFill/>
            <a:ln w="9525">
              <a:noFill/>
              <a:miter lim="800000"/>
              <a:headEnd/>
              <a:tailEnd/>
            </a:ln>
            <a:effectLst/>
          </p:spPr>
          <p:txBody>
            <a:bodyPr wrap="none">
              <a:spAutoFit/>
            </a:bodyPr>
            <a:lstStyle/>
            <a:p>
              <a:r>
                <a:rPr kumimoji="1" lang="en-US" altLang="zh-CN" sz="2800">
                  <a:solidFill>
                    <a:srgbClr val="FF0066"/>
                  </a:solidFill>
                  <a:ea typeface="宋体" pitchFamily="2" charset="-122"/>
                </a:rPr>
                <a:t>NADH+H</a:t>
              </a:r>
              <a:r>
                <a:rPr kumimoji="1" lang="en-US" altLang="zh-CN" sz="2800" baseline="30000">
                  <a:solidFill>
                    <a:srgbClr val="FF0066"/>
                  </a:solidFill>
                  <a:ea typeface="宋体" pitchFamily="2" charset="-122"/>
                </a:rPr>
                <a:t>+</a:t>
              </a:r>
              <a:r>
                <a:rPr kumimoji="1" lang="en-US" altLang="zh-CN" sz="2800" baseline="30000">
                  <a:solidFill>
                    <a:srgbClr val="F4FA84"/>
                  </a:solidFill>
                  <a:ea typeface="宋体" pitchFamily="2" charset="-122"/>
                </a:rPr>
                <a:t>   </a:t>
              </a:r>
            </a:p>
          </p:txBody>
        </p:sp>
        <p:sp>
          <p:nvSpPr>
            <p:cNvPr id="251909" name="Line 5"/>
            <p:cNvSpPr>
              <a:spLocks noChangeShapeType="1"/>
            </p:cNvSpPr>
            <p:nvPr/>
          </p:nvSpPr>
          <p:spPr bwMode="auto">
            <a:xfrm>
              <a:off x="2245" y="2886"/>
              <a:ext cx="1588" cy="0"/>
            </a:xfrm>
            <a:prstGeom prst="line">
              <a:avLst/>
            </a:prstGeom>
            <a:noFill/>
            <a:ln w="38100">
              <a:solidFill>
                <a:schemeClr val="tx1"/>
              </a:solidFill>
              <a:prstDash val="dash"/>
              <a:round/>
              <a:headEnd/>
              <a:tailEnd type="triangle" w="med" len="med"/>
            </a:ln>
            <a:effectLst/>
          </p:spPr>
          <p:txBody>
            <a:bodyPr wrap="none"/>
            <a:lstStyle/>
            <a:p>
              <a:endParaRPr lang="zh-CN" altLang="en-US"/>
            </a:p>
          </p:txBody>
        </p:sp>
        <p:sp>
          <p:nvSpPr>
            <p:cNvPr id="251910" name="Text Box 6"/>
            <p:cNvSpPr txBox="1">
              <a:spLocks noChangeArrowheads="1"/>
            </p:cNvSpPr>
            <p:nvPr/>
          </p:nvSpPr>
          <p:spPr bwMode="auto">
            <a:xfrm>
              <a:off x="3833" y="2703"/>
              <a:ext cx="2203" cy="330"/>
            </a:xfrm>
            <a:prstGeom prst="rect">
              <a:avLst/>
            </a:prstGeom>
            <a:noFill/>
            <a:ln w="9525">
              <a:noFill/>
              <a:miter lim="800000"/>
              <a:headEnd/>
              <a:tailEnd/>
            </a:ln>
            <a:effectLst/>
          </p:spPr>
          <p:txBody>
            <a:bodyPr wrap="none">
              <a:spAutoFit/>
            </a:bodyPr>
            <a:lstStyle/>
            <a:p>
              <a:r>
                <a:rPr kumimoji="1" lang="en-US" altLang="zh-CN" sz="2800" dirty="0">
                  <a:solidFill>
                    <a:schemeClr val="tx2"/>
                  </a:solidFill>
                  <a:ea typeface="宋体" pitchFamily="2" charset="-122"/>
                </a:rPr>
                <a:t>H</a:t>
              </a:r>
              <a:r>
                <a:rPr kumimoji="1" lang="en-US" altLang="zh-CN" sz="2800" baseline="-25000" dirty="0">
                  <a:solidFill>
                    <a:schemeClr val="tx2"/>
                  </a:solidFill>
                  <a:ea typeface="宋体" pitchFamily="2" charset="-122"/>
                </a:rPr>
                <a:t>2</a:t>
              </a:r>
              <a:r>
                <a:rPr kumimoji="1" lang="en-US" altLang="zh-CN" sz="2800" dirty="0">
                  <a:solidFill>
                    <a:schemeClr val="tx2"/>
                  </a:solidFill>
                  <a:ea typeface="宋体" pitchFamily="2" charset="-122"/>
                </a:rPr>
                <a:t>O</a:t>
              </a:r>
              <a:r>
                <a:rPr kumimoji="1" lang="en-US" altLang="zh-CN" sz="2800" dirty="0">
                  <a:ea typeface="宋体" pitchFamily="2" charset="-122"/>
                </a:rPr>
                <a:t>、</a:t>
              </a:r>
              <a:r>
                <a:rPr kumimoji="1" lang="en-US" altLang="zh-CN" sz="2800" dirty="0">
                  <a:solidFill>
                    <a:srgbClr val="FF0066"/>
                  </a:solidFill>
                  <a:ea typeface="宋体" pitchFamily="2" charset="-122"/>
                </a:rPr>
                <a:t>2.5ATP(10/4) </a:t>
              </a:r>
              <a:r>
                <a:rPr kumimoji="1" lang="en-US" altLang="zh-CN" sz="2800" dirty="0">
                  <a:solidFill>
                    <a:schemeClr val="hlink"/>
                  </a:solidFill>
                  <a:ea typeface="宋体" pitchFamily="2" charset="-122"/>
                </a:rPr>
                <a:t> </a:t>
              </a:r>
            </a:p>
          </p:txBody>
        </p:sp>
        <p:sp>
          <p:nvSpPr>
            <p:cNvPr id="251911" name="Text Box 7"/>
            <p:cNvSpPr txBox="1">
              <a:spLocks noChangeArrowheads="1"/>
            </p:cNvSpPr>
            <p:nvPr/>
          </p:nvSpPr>
          <p:spPr bwMode="auto">
            <a:xfrm>
              <a:off x="2381" y="2604"/>
              <a:ext cx="1248" cy="291"/>
            </a:xfrm>
            <a:prstGeom prst="rect">
              <a:avLst/>
            </a:prstGeom>
            <a:noFill/>
            <a:ln w="9525">
              <a:noFill/>
              <a:miter lim="800000"/>
              <a:headEnd/>
              <a:tailEnd/>
            </a:ln>
            <a:effectLst/>
          </p:spPr>
          <p:txBody>
            <a:bodyPr wrap="none">
              <a:spAutoFit/>
            </a:bodyPr>
            <a:lstStyle/>
            <a:p>
              <a:r>
                <a:rPr kumimoji="1" lang="en-US" altLang="zh-CN" dirty="0">
                  <a:latin typeface="Arial" pitchFamily="34" charset="0"/>
                  <a:ea typeface="黑体" pitchFamily="49" charset="-122"/>
                  <a:cs typeface="Arial" pitchFamily="34" charset="0"/>
                </a:rPr>
                <a:t>NADH</a:t>
              </a:r>
              <a:r>
                <a:rPr kumimoji="1" lang="zh-CN" altLang="en-US" dirty="0">
                  <a:latin typeface="Arial" pitchFamily="34" charset="0"/>
                  <a:ea typeface="黑体" pitchFamily="49" charset="-122"/>
                  <a:cs typeface="Arial" pitchFamily="34" charset="0"/>
                </a:rPr>
                <a:t>呼吸链</a:t>
              </a:r>
              <a:endParaRPr kumimoji="1" lang="en-US" altLang="zh-CN" dirty="0">
                <a:latin typeface="Arial" pitchFamily="34" charset="0"/>
                <a:ea typeface="黑体" pitchFamily="49" charset="-122"/>
                <a:cs typeface="Arial" pitchFamily="34" charset="0"/>
              </a:endParaRPr>
            </a:p>
          </p:txBody>
        </p:sp>
      </p:grpSp>
      <p:grpSp>
        <p:nvGrpSpPr>
          <p:cNvPr id="3" name="Group 8"/>
          <p:cNvGrpSpPr>
            <a:grpSpLocks/>
          </p:cNvGrpSpPr>
          <p:nvPr/>
        </p:nvGrpSpPr>
        <p:grpSpPr bwMode="auto">
          <a:xfrm>
            <a:off x="971600" y="5068664"/>
            <a:ext cx="7623177" cy="739775"/>
            <a:chOff x="1111" y="3202"/>
            <a:chExt cx="4802" cy="466"/>
          </a:xfrm>
        </p:grpSpPr>
        <p:sp>
          <p:nvSpPr>
            <p:cNvPr id="251913" name="Text Box 9"/>
            <p:cNvSpPr txBox="1">
              <a:spLocks noChangeArrowheads="1"/>
            </p:cNvSpPr>
            <p:nvPr/>
          </p:nvSpPr>
          <p:spPr bwMode="auto">
            <a:xfrm>
              <a:off x="3833" y="3338"/>
              <a:ext cx="2080" cy="330"/>
            </a:xfrm>
            <a:prstGeom prst="rect">
              <a:avLst/>
            </a:prstGeom>
            <a:noFill/>
            <a:ln w="9525">
              <a:noFill/>
              <a:miter lim="800000"/>
              <a:headEnd/>
              <a:tailEnd/>
            </a:ln>
            <a:effectLst/>
          </p:spPr>
          <p:txBody>
            <a:bodyPr wrap="none">
              <a:spAutoFit/>
            </a:bodyPr>
            <a:lstStyle/>
            <a:p>
              <a:r>
                <a:rPr kumimoji="1" lang="en-US" altLang="zh-CN" sz="2800" dirty="0">
                  <a:solidFill>
                    <a:schemeClr val="tx2"/>
                  </a:solidFill>
                  <a:ea typeface="宋体" pitchFamily="2" charset="-122"/>
                </a:rPr>
                <a:t>H</a:t>
              </a:r>
              <a:r>
                <a:rPr kumimoji="1" lang="en-US" altLang="zh-CN" sz="2800" baseline="-25000" dirty="0">
                  <a:solidFill>
                    <a:schemeClr val="tx2"/>
                  </a:solidFill>
                  <a:ea typeface="宋体" pitchFamily="2" charset="-122"/>
                </a:rPr>
                <a:t>2</a:t>
              </a:r>
              <a:r>
                <a:rPr kumimoji="1" lang="en-US" altLang="zh-CN" sz="2800" dirty="0">
                  <a:solidFill>
                    <a:schemeClr val="tx2"/>
                  </a:solidFill>
                  <a:ea typeface="宋体" pitchFamily="2" charset="-122"/>
                </a:rPr>
                <a:t>O</a:t>
              </a:r>
              <a:r>
                <a:rPr kumimoji="1" lang="en-US" altLang="zh-CN" sz="2800" dirty="0">
                  <a:ea typeface="宋体" pitchFamily="2" charset="-122"/>
                </a:rPr>
                <a:t>、</a:t>
              </a:r>
              <a:r>
                <a:rPr kumimoji="1" lang="en-US" altLang="zh-CN" sz="2800" dirty="0">
                  <a:solidFill>
                    <a:srgbClr val="FF0066"/>
                  </a:solidFill>
                  <a:ea typeface="宋体" pitchFamily="2" charset="-122"/>
                </a:rPr>
                <a:t>1.5ATP(6/4)</a:t>
              </a:r>
              <a:r>
                <a:rPr kumimoji="1" lang="en-US" altLang="zh-CN" sz="2800" dirty="0">
                  <a:solidFill>
                    <a:schemeClr val="accent1"/>
                  </a:solidFill>
                  <a:ea typeface="宋体" pitchFamily="2" charset="-122"/>
                </a:rPr>
                <a:t>  </a:t>
              </a:r>
            </a:p>
          </p:txBody>
        </p:sp>
        <p:sp>
          <p:nvSpPr>
            <p:cNvPr id="251914" name="Line 10"/>
            <p:cNvSpPr>
              <a:spLocks noChangeShapeType="1"/>
            </p:cNvSpPr>
            <p:nvPr/>
          </p:nvSpPr>
          <p:spPr bwMode="auto">
            <a:xfrm>
              <a:off x="1973" y="3521"/>
              <a:ext cx="1860" cy="0"/>
            </a:xfrm>
            <a:prstGeom prst="line">
              <a:avLst/>
            </a:prstGeom>
            <a:noFill/>
            <a:ln w="38100">
              <a:solidFill>
                <a:schemeClr val="tx1"/>
              </a:solidFill>
              <a:prstDash val="dash"/>
              <a:round/>
              <a:headEnd/>
              <a:tailEnd type="triangle" w="med" len="med"/>
            </a:ln>
            <a:effectLst/>
          </p:spPr>
          <p:txBody>
            <a:bodyPr wrap="none"/>
            <a:lstStyle/>
            <a:p>
              <a:endParaRPr lang="zh-CN" altLang="en-US"/>
            </a:p>
          </p:txBody>
        </p:sp>
        <p:sp>
          <p:nvSpPr>
            <p:cNvPr id="251915" name="Text Box 11"/>
            <p:cNvSpPr txBox="1">
              <a:spLocks noChangeArrowheads="1"/>
            </p:cNvSpPr>
            <p:nvPr/>
          </p:nvSpPr>
          <p:spPr bwMode="auto">
            <a:xfrm>
              <a:off x="1111" y="3339"/>
              <a:ext cx="950" cy="327"/>
            </a:xfrm>
            <a:prstGeom prst="rect">
              <a:avLst/>
            </a:prstGeom>
            <a:noFill/>
            <a:ln w="9525">
              <a:noFill/>
              <a:miter lim="800000"/>
              <a:headEnd/>
              <a:tailEnd/>
            </a:ln>
            <a:effectLst/>
          </p:spPr>
          <p:txBody>
            <a:bodyPr wrap="none">
              <a:spAutoFit/>
            </a:bodyPr>
            <a:lstStyle/>
            <a:p>
              <a:r>
                <a:rPr kumimoji="1" lang="en-US" altLang="zh-CN" sz="2800">
                  <a:solidFill>
                    <a:srgbClr val="FF0066"/>
                  </a:solidFill>
                  <a:ea typeface="宋体" pitchFamily="2" charset="-122"/>
                </a:rPr>
                <a:t>FADH</a:t>
              </a:r>
              <a:r>
                <a:rPr kumimoji="1" lang="en-US" altLang="zh-CN" sz="2800" baseline="-25000">
                  <a:solidFill>
                    <a:srgbClr val="FF0066"/>
                  </a:solidFill>
                  <a:ea typeface="宋体" pitchFamily="2" charset="-122"/>
                </a:rPr>
                <a:t>2 </a:t>
              </a:r>
              <a:r>
                <a:rPr kumimoji="1" lang="en-US" altLang="zh-CN" sz="2800" baseline="-25000">
                  <a:solidFill>
                    <a:srgbClr val="F4FA84"/>
                  </a:solidFill>
                  <a:ea typeface="宋体" pitchFamily="2" charset="-122"/>
                </a:rPr>
                <a:t>  </a:t>
              </a:r>
            </a:p>
          </p:txBody>
        </p:sp>
        <p:sp>
          <p:nvSpPr>
            <p:cNvPr id="251916" name="Text Box 12"/>
            <p:cNvSpPr txBox="1">
              <a:spLocks noChangeArrowheads="1"/>
            </p:cNvSpPr>
            <p:nvPr/>
          </p:nvSpPr>
          <p:spPr bwMode="auto">
            <a:xfrm>
              <a:off x="2245" y="3202"/>
              <a:ext cx="1323" cy="291"/>
            </a:xfrm>
            <a:prstGeom prst="rect">
              <a:avLst/>
            </a:prstGeom>
            <a:noFill/>
            <a:ln w="9525">
              <a:noFill/>
              <a:miter lim="800000"/>
              <a:headEnd/>
              <a:tailEnd/>
            </a:ln>
            <a:effectLst/>
          </p:spPr>
          <p:txBody>
            <a:bodyPr wrap="none">
              <a:spAutoFit/>
            </a:bodyPr>
            <a:lstStyle/>
            <a:p>
              <a:r>
                <a:rPr lang="en-US" altLang="zh-CN" dirty="0">
                  <a:latin typeface="Arial" pitchFamily="34" charset="0"/>
                  <a:ea typeface="黑体" pitchFamily="49" charset="-122"/>
                  <a:cs typeface="Arial" pitchFamily="34" charset="0"/>
                </a:rPr>
                <a:t>FADH</a:t>
              </a:r>
              <a:r>
                <a:rPr lang="en-US" altLang="zh-CN" baseline="-25000" dirty="0">
                  <a:latin typeface="Arial" pitchFamily="34" charset="0"/>
                  <a:ea typeface="黑体" pitchFamily="49" charset="-122"/>
                  <a:cs typeface="Arial" pitchFamily="34" charset="0"/>
                </a:rPr>
                <a:t>2</a:t>
              </a:r>
              <a:r>
                <a:rPr lang="zh-CN" altLang="en-US" dirty="0">
                  <a:latin typeface="Arial" pitchFamily="34" charset="0"/>
                  <a:ea typeface="黑体" pitchFamily="49" charset="-122"/>
                  <a:cs typeface="Arial" pitchFamily="34" charset="0"/>
                </a:rPr>
                <a:t>呼吸链</a:t>
              </a:r>
              <a:endParaRPr lang="en-US" altLang="zh-CN" dirty="0">
                <a:latin typeface="Arial" pitchFamily="34" charset="0"/>
                <a:ea typeface="黑体" pitchFamily="49" charset="-122"/>
                <a:cs typeface="Arial" pitchFamily="34" charset="0"/>
              </a:endParaRPr>
            </a:p>
          </p:txBody>
        </p:sp>
      </p:grpSp>
      <p:sp>
        <p:nvSpPr>
          <p:cNvPr id="251917" name="Rectangle 13"/>
          <p:cNvSpPr>
            <a:spLocks noGrp="1" noChangeArrowheads="1"/>
          </p:cNvSpPr>
          <p:nvPr>
            <p:ph type="body" idx="1"/>
          </p:nvPr>
        </p:nvSpPr>
        <p:spPr>
          <a:xfrm>
            <a:off x="1979712" y="908745"/>
            <a:ext cx="5348064" cy="720055"/>
          </a:xfrm>
          <a:solidFill>
            <a:srgbClr val="FFFF00"/>
          </a:solidFill>
          <a:ln/>
        </p:spPr>
        <p:txBody>
          <a:bodyPr/>
          <a:lstStyle/>
          <a:p>
            <a:pPr algn="ctr">
              <a:buFont typeface="Wingdings" pitchFamily="2" charset="2"/>
              <a:buNone/>
            </a:pPr>
            <a:r>
              <a:rPr lang="zh-CN" altLang="en-US" sz="3600" b="0" dirty="0">
                <a:latin typeface="Arial" pitchFamily="34" charset="0"/>
                <a:ea typeface="黑体" pitchFamily="2" charset="-122"/>
                <a:cs typeface="Arial" pitchFamily="34" charset="0"/>
              </a:rPr>
              <a:t> 氧化磷酸化生成的</a:t>
            </a:r>
            <a:r>
              <a:rPr lang="en-US" altLang="zh-CN" sz="3600" b="0" dirty="0">
                <a:latin typeface="Arial" pitchFamily="34" charset="0"/>
                <a:ea typeface="黑体" pitchFamily="2" charset="-122"/>
                <a:cs typeface="Arial" pitchFamily="34" charset="0"/>
              </a:rPr>
              <a:t>ATP </a:t>
            </a:r>
          </a:p>
        </p:txBody>
      </p:sp>
      <p:sp>
        <p:nvSpPr>
          <p:cNvPr id="14" name="灯片编号占位符 13"/>
          <p:cNvSpPr>
            <a:spLocks noGrp="1"/>
          </p:cNvSpPr>
          <p:nvPr>
            <p:ph type="sldNum" sz="quarter" idx="4294967295"/>
          </p:nvPr>
        </p:nvSpPr>
        <p:spPr>
          <a:xfrm>
            <a:off x="64" y="6556374"/>
            <a:ext cx="576064" cy="257002"/>
          </a:xfrm>
          <a:prstGeom prst="rect">
            <a:avLst/>
          </a:prstGeom>
        </p:spPr>
        <p:txBody>
          <a:bodyPr/>
          <a:lstStyle/>
          <a:p>
            <a:fld id="{49165904-5083-45A9-86CE-5522EFBEBE6A}" type="slidenum">
              <a:rPr lang="zh-CN" altLang="en-US" sz="1400" smtClean="0"/>
              <a:pPr/>
              <a:t>55</a:t>
            </a:fld>
            <a:endParaRPr lang="zh-CN" altLang="en-US" sz="1400" dirty="0"/>
          </a:p>
        </p:txBody>
      </p:sp>
      <p:sp>
        <p:nvSpPr>
          <p:cNvPr id="16" name="TextBox 15"/>
          <p:cNvSpPr txBox="1"/>
          <p:nvPr/>
        </p:nvSpPr>
        <p:spPr>
          <a:xfrm>
            <a:off x="971600" y="1916832"/>
            <a:ext cx="7776864" cy="2160591"/>
          </a:xfrm>
          <a:prstGeom prst="rect">
            <a:avLst/>
          </a:prstGeom>
          <a:noFill/>
        </p:spPr>
        <p:txBody>
          <a:bodyPr wrap="square" rtlCol="0">
            <a:spAutoFit/>
          </a:bodyPr>
          <a:lstStyle/>
          <a:p>
            <a:pPr>
              <a:lnSpc>
                <a:spcPct val="120000"/>
              </a:lnSpc>
            </a:pPr>
            <a:r>
              <a:rPr lang="zh-CN" altLang="en-US" sz="2800" dirty="0">
                <a:latin typeface="Arial" pitchFamily="34" charset="0"/>
                <a:ea typeface="黑体" pitchFamily="49" charset="-122"/>
                <a:cs typeface="Arial" pitchFamily="34" charset="0"/>
              </a:rPr>
              <a:t>生成</a:t>
            </a:r>
            <a:r>
              <a:rPr lang="en-US" altLang="zh-CN" sz="2800" dirty="0">
                <a:latin typeface="Arial" pitchFamily="34" charset="0"/>
                <a:ea typeface="黑体" pitchFamily="49" charset="-122"/>
                <a:cs typeface="Arial" pitchFamily="34" charset="0"/>
              </a:rPr>
              <a:t>1</a:t>
            </a:r>
            <a:r>
              <a:rPr lang="zh-CN" altLang="en-US" sz="2800" dirty="0">
                <a:latin typeface="Arial" pitchFamily="34" charset="0"/>
                <a:ea typeface="黑体" pitchFamily="49" charset="-122"/>
                <a:cs typeface="Arial" pitchFamily="34" charset="0"/>
              </a:rPr>
              <a:t>分子</a:t>
            </a:r>
            <a:r>
              <a:rPr lang="en-US" altLang="zh-CN" sz="2800" dirty="0">
                <a:latin typeface="Arial" pitchFamily="34" charset="0"/>
                <a:ea typeface="黑体" pitchFamily="49" charset="-122"/>
                <a:cs typeface="Arial" pitchFamily="34" charset="0"/>
              </a:rPr>
              <a:t>ATP</a:t>
            </a:r>
            <a:r>
              <a:rPr lang="zh-CN" altLang="en-US" sz="2800" dirty="0">
                <a:latin typeface="Arial" pitchFamily="34" charset="0"/>
                <a:ea typeface="黑体" pitchFamily="49" charset="-122"/>
                <a:cs typeface="Arial" pitchFamily="34" charset="0"/>
              </a:rPr>
              <a:t>并运出线粒体需要</a:t>
            </a:r>
            <a:r>
              <a:rPr lang="en-US" altLang="zh-CN" sz="2800" dirty="0">
                <a:latin typeface="Arial" pitchFamily="34" charset="0"/>
                <a:ea typeface="黑体" pitchFamily="49" charset="-122"/>
                <a:cs typeface="Arial" pitchFamily="34" charset="0"/>
              </a:rPr>
              <a:t>4</a:t>
            </a:r>
            <a:r>
              <a:rPr lang="zh-CN" altLang="en-US" sz="2800" dirty="0">
                <a:latin typeface="Arial" pitchFamily="34" charset="0"/>
                <a:ea typeface="黑体" pitchFamily="49" charset="-122"/>
                <a:cs typeface="Arial" pitchFamily="34" charset="0"/>
              </a:rPr>
              <a:t>个</a:t>
            </a:r>
            <a:r>
              <a:rPr lang="en-US" altLang="zh-CN" sz="2800" dirty="0">
                <a:latin typeface="Arial" pitchFamily="34" charset="0"/>
                <a:ea typeface="黑体" pitchFamily="49" charset="-122"/>
                <a:cs typeface="Arial" pitchFamily="34" charset="0"/>
              </a:rPr>
              <a:t>H</a:t>
            </a:r>
            <a:r>
              <a:rPr lang="en-US" altLang="zh-CN" sz="2800" baseline="30000" dirty="0">
                <a:latin typeface="Arial" pitchFamily="34" charset="0"/>
                <a:ea typeface="黑体" pitchFamily="49" charset="-122"/>
                <a:cs typeface="Arial" pitchFamily="34" charset="0"/>
              </a:rPr>
              <a:t>+</a:t>
            </a:r>
            <a:r>
              <a:rPr lang="zh-CN" altLang="en-US" sz="2800" dirty="0">
                <a:latin typeface="Arial" pitchFamily="34" charset="0"/>
                <a:ea typeface="黑体" pitchFamily="49" charset="-122"/>
                <a:cs typeface="Arial" pitchFamily="34" charset="0"/>
              </a:rPr>
              <a:t>回流</a:t>
            </a:r>
            <a:endParaRPr lang="en-US" altLang="zh-CN" sz="2800" dirty="0">
              <a:latin typeface="Arial" pitchFamily="34" charset="0"/>
              <a:ea typeface="黑体" pitchFamily="49" charset="-122"/>
              <a:cs typeface="Arial" pitchFamily="34" charset="0"/>
            </a:endParaRPr>
          </a:p>
          <a:p>
            <a:pPr>
              <a:lnSpc>
                <a:spcPct val="120000"/>
              </a:lnSpc>
            </a:pPr>
            <a:r>
              <a:rPr lang="en-US" altLang="zh-CN" sz="2800" dirty="0">
                <a:latin typeface="Arial" pitchFamily="34" charset="0"/>
                <a:ea typeface="黑体" pitchFamily="49" charset="-122"/>
                <a:cs typeface="Arial" pitchFamily="34" charset="0"/>
              </a:rPr>
              <a:t>NADH</a:t>
            </a:r>
            <a:r>
              <a:rPr lang="zh-CN" altLang="en-US" sz="2800" dirty="0">
                <a:latin typeface="Arial" pitchFamily="34" charset="0"/>
                <a:ea typeface="黑体" pitchFamily="49" charset="-122"/>
                <a:cs typeface="Arial" pitchFamily="34" charset="0"/>
              </a:rPr>
              <a:t>呼吸链传递一对电子泵出</a:t>
            </a:r>
            <a:r>
              <a:rPr lang="en-US" altLang="zh-CN" sz="2800" dirty="0">
                <a:latin typeface="Arial" pitchFamily="34" charset="0"/>
                <a:ea typeface="黑体" pitchFamily="49" charset="-122"/>
                <a:cs typeface="Arial" pitchFamily="34" charset="0"/>
              </a:rPr>
              <a:t>10</a:t>
            </a:r>
            <a:r>
              <a:rPr lang="zh-CN" altLang="en-US" sz="2800" dirty="0">
                <a:latin typeface="Arial" pitchFamily="34" charset="0"/>
                <a:ea typeface="黑体" pitchFamily="49" charset="-122"/>
                <a:cs typeface="Arial" pitchFamily="34" charset="0"/>
              </a:rPr>
              <a:t>个</a:t>
            </a:r>
            <a:r>
              <a:rPr lang="en-US" altLang="zh-CN" sz="2800" dirty="0">
                <a:latin typeface="Arial" pitchFamily="34" charset="0"/>
                <a:ea typeface="黑体" pitchFamily="49" charset="-122"/>
                <a:cs typeface="Arial" pitchFamily="34" charset="0"/>
              </a:rPr>
              <a:t>H</a:t>
            </a:r>
            <a:r>
              <a:rPr lang="en-US" altLang="zh-CN" sz="2800" baseline="30000" dirty="0">
                <a:latin typeface="Arial" pitchFamily="34" charset="0"/>
                <a:ea typeface="黑体" pitchFamily="49" charset="-122"/>
                <a:cs typeface="Arial" pitchFamily="34" charset="0"/>
              </a:rPr>
              <a:t>+</a:t>
            </a:r>
          </a:p>
          <a:p>
            <a:pPr>
              <a:lnSpc>
                <a:spcPct val="120000"/>
              </a:lnSpc>
            </a:pPr>
            <a:r>
              <a:rPr lang="en-US" altLang="zh-CN" sz="2800" dirty="0">
                <a:latin typeface="Arial" pitchFamily="34" charset="0"/>
                <a:ea typeface="黑体" pitchFamily="49" charset="-122"/>
                <a:cs typeface="Arial" pitchFamily="34" charset="0"/>
              </a:rPr>
              <a:t>FADH</a:t>
            </a:r>
            <a:r>
              <a:rPr lang="en-US" altLang="zh-CN" sz="2800" baseline="-25000" dirty="0">
                <a:latin typeface="Arial" pitchFamily="34" charset="0"/>
                <a:ea typeface="黑体" pitchFamily="49" charset="-122"/>
                <a:cs typeface="Arial" pitchFamily="34" charset="0"/>
              </a:rPr>
              <a:t>2</a:t>
            </a:r>
            <a:r>
              <a:rPr lang="zh-CN" altLang="en-US" sz="2800" dirty="0">
                <a:latin typeface="Arial" pitchFamily="34" charset="0"/>
                <a:ea typeface="黑体" pitchFamily="49" charset="-122"/>
                <a:cs typeface="Arial" pitchFamily="34" charset="0"/>
              </a:rPr>
              <a:t>呼吸链传递一对电子泵出</a:t>
            </a:r>
            <a:r>
              <a:rPr lang="en-US" altLang="zh-CN" sz="2800" dirty="0">
                <a:latin typeface="Arial" pitchFamily="34" charset="0"/>
                <a:ea typeface="黑体" pitchFamily="49" charset="-122"/>
                <a:cs typeface="Arial" pitchFamily="34" charset="0"/>
              </a:rPr>
              <a:t>6</a:t>
            </a:r>
            <a:r>
              <a:rPr lang="zh-CN" altLang="en-US" sz="2800" dirty="0">
                <a:latin typeface="Arial" pitchFamily="34" charset="0"/>
                <a:ea typeface="黑体" pitchFamily="49" charset="-122"/>
                <a:cs typeface="Arial" pitchFamily="34" charset="0"/>
              </a:rPr>
              <a:t>个</a:t>
            </a:r>
            <a:r>
              <a:rPr lang="en-US" altLang="zh-CN" sz="2800" dirty="0">
                <a:latin typeface="Arial" pitchFamily="34" charset="0"/>
                <a:ea typeface="黑体" pitchFamily="49" charset="-122"/>
                <a:cs typeface="Arial" pitchFamily="34" charset="0"/>
              </a:rPr>
              <a:t>H</a:t>
            </a:r>
            <a:r>
              <a:rPr lang="en-US" altLang="zh-CN" sz="2800" baseline="30000" dirty="0">
                <a:latin typeface="Arial" pitchFamily="34" charset="0"/>
                <a:ea typeface="黑体" pitchFamily="49" charset="-122"/>
                <a:cs typeface="Arial" pitchFamily="34" charset="0"/>
              </a:rPr>
              <a:t>+</a:t>
            </a:r>
          </a:p>
          <a:p>
            <a:pPr>
              <a:lnSpc>
                <a:spcPct val="120000"/>
              </a:lnSpc>
            </a:pPr>
            <a:r>
              <a:rPr lang="zh-CN" altLang="en-US" sz="2800" dirty="0">
                <a:latin typeface="Arial" pitchFamily="34" charset="0"/>
                <a:ea typeface="黑体" pitchFamily="49" charset="-122"/>
                <a:cs typeface="Arial" pitchFamily="34" charset="0"/>
              </a:rPr>
              <a:t>因此：</a:t>
            </a:r>
          </a:p>
        </p:txBody>
      </p:sp>
      <p:sp>
        <p:nvSpPr>
          <p:cNvPr id="17" name="动作按钮: 后退或前一项 16">
            <a:hlinkClick r:id="rId2" action="ppaction://hlinksldjump" highlightClick="1"/>
          </p:cNvPr>
          <p:cNvSpPr/>
          <p:nvPr/>
        </p:nvSpPr>
        <p:spPr bwMode="auto">
          <a:xfrm>
            <a:off x="8676456" y="6525344"/>
            <a:ext cx="288032" cy="216024"/>
          </a:xfrm>
          <a:prstGeom prst="actionButtonBackPrevious">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1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10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left)">
                                      <p:cBhvr>
                                        <p:cTn id="17" dur="10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wipe(left)">
                                      <p:cBhvr>
                                        <p:cTn id="22" dur="1000"/>
                                        <p:tgtEl>
                                          <p:spTgt spid="16">
                                            <p:txEl>
                                              <p:pRg st="3" end="3"/>
                                            </p:txEl>
                                          </p:spTgt>
                                        </p:tgtEl>
                                      </p:cBhvr>
                                    </p:animEffect>
                                  </p:childTnLst>
                                </p:cTn>
                              </p:par>
                            </p:childTnLst>
                          </p:cTn>
                        </p:par>
                        <p:par>
                          <p:cTn id="23" fill="hold">
                            <p:stCondLst>
                              <p:cond delay="1000"/>
                            </p:stCondLst>
                            <p:childTnLst>
                              <p:par>
                                <p:cTn id="24" presetID="22" presetClass="entr" presetSubtype="8" fill="hold" nodeType="afterEffect">
                                  <p:stCondLst>
                                    <p:cond delay="50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par>
                          <p:cTn id="27" fill="hold">
                            <p:stCondLst>
                              <p:cond delay="2500"/>
                            </p:stCondLst>
                            <p:childTnLst>
                              <p:par>
                                <p:cTn id="28" presetID="22" presetClass="entr" presetSubtype="8" fill="hold" nodeType="afterEffect">
                                  <p:stCondLst>
                                    <p:cond delay="50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a:xfrm>
            <a:off x="1763688" y="1916832"/>
            <a:ext cx="5904656" cy="4032250"/>
          </a:xfrm>
        </p:spPr>
        <p:txBody>
          <a:bodyPr/>
          <a:lstStyle/>
          <a:p>
            <a:pPr eaLnBrk="1" hangingPunct="1">
              <a:lnSpc>
                <a:spcPct val="130000"/>
              </a:lnSpc>
            </a:pPr>
            <a:r>
              <a:rPr lang="en-US" altLang="zh-CN" sz="3200" dirty="0">
                <a:ea typeface="黑体" pitchFamily="2" charset="-122"/>
              </a:rPr>
              <a:t>ADP</a:t>
            </a:r>
          </a:p>
          <a:p>
            <a:pPr eaLnBrk="1" hangingPunct="1">
              <a:lnSpc>
                <a:spcPct val="130000"/>
              </a:lnSpc>
            </a:pPr>
            <a:r>
              <a:rPr lang="zh-CN" altLang="en-US" sz="3200" dirty="0">
                <a:ea typeface="黑体" pitchFamily="2" charset="-122"/>
              </a:rPr>
              <a:t>氧化磷酸化的抑制剂</a:t>
            </a:r>
            <a:endParaRPr lang="en-US" altLang="zh-CN" sz="3200" dirty="0">
              <a:ea typeface="黑体" pitchFamily="2" charset="-122"/>
            </a:endParaRPr>
          </a:p>
          <a:p>
            <a:pPr eaLnBrk="1" hangingPunct="1">
              <a:lnSpc>
                <a:spcPct val="130000"/>
              </a:lnSpc>
            </a:pPr>
            <a:r>
              <a:rPr lang="zh-CN" altLang="en-US" sz="3200" dirty="0">
                <a:ea typeface="黑体" pitchFamily="2" charset="-122"/>
              </a:rPr>
              <a:t>甲状腺素</a:t>
            </a:r>
            <a:endParaRPr lang="en-US" altLang="zh-CN" sz="3200" dirty="0">
              <a:ea typeface="黑体" pitchFamily="2" charset="-122"/>
            </a:endParaRPr>
          </a:p>
          <a:p>
            <a:pPr eaLnBrk="1" hangingPunct="1">
              <a:lnSpc>
                <a:spcPct val="130000"/>
              </a:lnSpc>
            </a:pPr>
            <a:r>
              <a:rPr lang="zh-CN" altLang="en-US" sz="3200" dirty="0">
                <a:ea typeface="黑体" pitchFamily="2" charset="-122"/>
              </a:rPr>
              <a:t>线粒体</a:t>
            </a:r>
            <a:r>
              <a:rPr lang="en-US" altLang="zh-CN" sz="3200" dirty="0">
                <a:ea typeface="黑体" pitchFamily="2" charset="-122"/>
              </a:rPr>
              <a:t>DNA</a:t>
            </a:r>
            <a:r>
              <a:rPr lang="zh-CN" altLang="en-US" sz="3200" dirty="0">
                <a:ea typeface="黑体" pitchFamily="2" charset="-122"/>
              </a:rPr>
              <a:t>突变</a:t>
            </a:r>
            <a:endParaRPr lang="en-US" altLang="zh-CN" sz="3200" dirty="0">
              <a:ea typeface="黑体" pitchFamily="2" charset="-122"/>
            </a:endParaRPr>
          </a:p>
          <a:p>
            <a:pPr eaLnBrk="1" hangingPunct="1">
              <a:lnSpc>
                <a:spcPct val="130000"/>
              </a:lnSpc>
            </a:pPr>
            <a:r>
              <a:rPr lang="zh-CN" altLang="en-US" sz="3200" dirty="0">
                <a:ea typeface="黑体" pitchFamily="2" charset="-122"/>
              </a:rPr>
              <a:t>线粒体内膜对氧化磷酸化相关代谢物的选择性转运</a:t>
            </a:r>
            <a:endParaRPr lang="en-US" altLang="zh-CN" sz="3200" dirty="0">
              <a:ea typeface="黑体" pitchFamily="2" charset="-122"/>
            </a:endParaRPr>
          </a:p>
        </p:txBody>
      </p:sp>
      <p:sp>
        <p:nvSpPr>
          <p:cNvPr id="74755" name="TextBox 2"/>
          <p:cNvSpPr txBox="1">
            <a:spLocks noChangeArrowheads="1"/>
          </p:cNvSpPr>
          <p:nvPr/>
        </p:nvSpPr>
        <p:spPr bwMode="auto">
          <a:xfrm>
            <a:off x="1259731" y="1188041"/>
            <a:ext cx="6624637" cy="646331"/>
          </a:xfrm>
          <a:prstGeom prst="rect">
            <a:avLst/>
          </a:prstGeom>
          <a:noFill/>
          <a:ln w="9525">
            <a:noFill/>
            <a:miter lim="800000"/>
            <a:headEnd/>
            <a:tailEnd/>
          </a:ln>
        </p:spPr>
        <p:txBody>
          <a:bodyPr>
            <a:spAutoFit/>
          </a:bodyPr>
          <a:lstStyle/>
          <a:p>
            <a:pPr algn="ctr"/>
            <a:r>
              <a:rPr lang="zh-CN" altLang="en-US" sz="3600" dirty="0">
                <a:solidFill>
                  <a:schemeClr val="tx2"/>
                </a:solidFill>
                <a:latin typeface="黑体" pitchFamily="2" charset="-122"/>
                <a:ea typeface="黑体" pitchFamily="2" charset="-122"/>
              </a:rPr>
              <a:t>二、氧化磷酸化的影响因素</a:t>
            </a:r>
          </a:p>
        </p:txBody>
      </p:sp>
      <p:sp>
        <p:nvSpPr>
          <p:cNvPr id="74756" name="灯片编号占位符 3"/>
          <p:cNvSpPr>
            <a:spLocks noGrp="1"/>
          </p:cNvSpPr>
          <p:nvPr>
            <p:ph type="sldNum" sz="quarter" idx="12"/>
          </p:nvPr>
        </p:nvSpPr>
        <p:spPr>
          <a:noFill/>
        </p:spPr>
        <p:txBody>
          <a:bodyPr/>
          <a:lstStyle/>
          <a:p>
            <a:fld id="{8B002127-7847-48B7-9284-06E26FF7F2F4}" type="slidenum">
              <a:rPr lang="en-US" altLang="zh-CN" smtClean="0">
                <a:ea typeface="宋体" charset="-122"/>
              </a:rPr>
              <a:pPr/>
              <a:t>56</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Effect transition="in" filter="wipe(up)">
                                      <p:cBhvr>
                                        <p:cTn id="7" dur="500"/>
                                        <p:tgtEl>
                                          <p:spTgt spid="7475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4754">
                                            <p:txEl>
                                              <p:pRg st="1" end="1"/>
                                            </p:txEl>
                                          </p:spTgt>
                                        </p:tgtEl>
                                        <p:attrNameLst>
                                          <p:attrName>style.visibility</p:attrName>
                                        </p:attrNameLst>
                                      </p:cBhvr>
                                      <p:to>
                                        <p:strVal val="visible"/>
                                      </p:to>
                                    </p:set>
                                    <p:animEffect transition="in" filter="wipe(up)">
                                      <p:cBhvr>
                                        <p:cTn id="11" dur="500"/>
                                        <p:tgtEl>
                                          <p:spTgt spid="74754">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4754">
                                            <p:txEl>
                                              <p:pRg st="2" end="2"/>
                                            </p:txEl>
                                          </p:spTgt>
                                        </p:tgtEl>
                                        <p:attrNameLst>
                                          <p:attrName>style.visibility</p:attrName>
                                        </p:attrNameLst>
                                      </p:cBhvr>
                                      <p:to>
                                        <p:strVal val="visible"/>
                                      </p:to>
                                    </p:set>
                                    <p:animEffect transition="in" filter="wipe(up)">
                                      <p:cBhvr>
                                        <p:cTn id="15" dur="500"/>
                                        <p:tgtEl>
                                          <p:spTgt spid="74754">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4754">
                                            <p:txEl>
                                              <p:pRg st="3" end="3"/>
                                            </p:txEl>
                                          </p:spTgt>
                                        </p:tgtEl>
                                        <p:attrNameLst>
                                          <p:attrName>style.visibility</p:attrName>
                                        </p:attrNameLst>
                                      </p:cBhvr>
                                      <p:to>
                                        <p:strVal val="visible"/>
                                      </p:to>
                                    </p:set>
                                    <p:animEffect transition="in" filter="wipe(up)">
                                      <p:cBhvr>
                                        <p:cTn id="19" dur="500"/>
                                        <p:tgtEl>
                                          <p:spTgt spid="74754">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4754">
                                            <p:txEl>
                                              <p:pRg st="4" end="4"/>
                                            </p:txEl>
                                          </p:spTgt>
                                        </p:tgtEl>
                                        <p:attrNameLst>
                                          <p:attrName>style.visibility</p:attrName>
                                        </p:attrNameLst>
                                      </p:cBhvr>
                                      <p:to>
                                        <p:strVal val="visible"/>
                                      </p:to>
                                    </p:set>
                                    <p:animEffect transition="in" filter="wipe(up)">
                                      <p:cBhvr>
                                        <p:cTn id="23" dur="500"/>
                                        <p:tgtEl>
                                          <p:spTgt spid="747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2"/>
          <p:cNvSpPr txBox="1">
            <a:spLocks noChangeArrowheads="1"/>
          </p:cNvSpPr>
          <p:nvPr/>
        </p:nvSpPr>
        <p:spPr bwMode="auto">
          <a:xfrm>
            <a:off x="1692275" y="1187450"/>
            <a:ext cx="5543550" cy="585788"/>
          </a:xfrm>
          <a:prstGeom prst="rect">
            <a:avLst/>
          </a:prstGeom>
          <a:noFill/>
          <a:ln w="9525">
            <a:noFill/>
            <a:miter lim="800000"/>
            <a:headEnd/>
            <a:tailEnd/>
          </a:ln>
        </p:spPr>
        <p:txBody>
          <a:bodyPr>
            <a:spAutoFit/>
          </a:bodyPr>
          <a:lstStyle/>
          <a:p>
            <a:pPr algn="ctr"/>
            <a:r>
              <a:rPr lang="zh-CN" altLang="en-US" sz="3200" dirty="0">
                <a:latin typeface="Times New Roman" pitchFamily="18" charset="0"/>
                <a:ea typeface="黑体" pitchFamily="2" charset="-122"/>
                <a:cs typeface="Times New Roman" pitchFamily="18" charset="0"/>
              </a:rPr>
              <a:t>（一）</a:t>
            </a:r>
            <a:r>
              <a:rPr lang="en-US" altLang="zh-CN" sz="3200" dirty="0">
                <a:latin typeface="Times New Roman" pitchFamily="18" charset="0"/>
                <a:ea typeface="黑体" pitchFamily="2" charset="-122"/>
                <a:cs typeface="Times New Roman" pitchFamily="18" charset="0"/>
              </a:rPr>
              <a:t>ADP</a:t>
            </a:r>
            <a:r>
              <a:rPr lang="zh-CN" altLang="en-US" sz="3200" dirty="0">
                <a:latin typeface="Times New Roman" pitchFamily="18" charset="0"/>
                <a:ea typeface="黑体" pitchFamily="2" charset="-122"/>
                <a:cs typeface="Times New Roman" pitchFamily="18" charset="0"/>
              </a:rPr>
              <a:t>的调节作用</a:t>
            </a:r>
          </a:p>
        </p:txBody>
      </p:sp>
      <p:grpSp>
        <p:nvGrpSpPr>
          <p:cNvPr id="2" name="Group 5"/>
          <p:cNvGrpSpPr>
            <a:grpSpLocks/>
          </p:cNvGrpSpPr>
          <p:nvPr/>
        </p:nvGrpSpPr>
        <p:grpSpPr bwMode="auto">
          <a:xfrm>
            <a:off x="1116013" y="3068638"/>
            <a:ext cx="5184775" cy="519112"/>
            <a:chOff x="839" y="3235"/>
            <a:chExt cx="3266" cy="327"/>
          </a:xfrm>
        </p:grpSpPr>
        <p:sp>
          <p:nvSpPr>
            <p:cNvPr id="75790" name="Text Box 6"/>
            <p:cNvSpPr txBox="1">
              <a:spLocks noChangeArrowheads="1"/>
            </p:cNvSpPr>
            <p:nvPr/>
          </p:nvSpPr>
          <p:spPr bwMode="auto">
            <a:xfrm>
              <a:off x="839" y="3235"/>
              <a:ext cx="1451" cy="327"/>
            </a:xfrm>
            <a:prstGeom prst="rect">
              <a:avLst/>
            </a:prstGeom>
            <a:noFill/>
            <a:ln w="9525">
              <a:noFill/>
              <a:miter lim="800000"/>
              <a:headEnd/>
              <a:tailEnd/>
            </a:ln>
          </p:spPr>
          <p:txBody>
            <a:bodyPr>
              <a:spAutoFit/>
            </a:bodyPr>
            <a:lstStyle/>
            <a:p>
              <a:pPr>
                <a:spcBef>
                  <a:spcPct val="50000"/>
                </a:spcBef>
              </a:pPr>
              <a:r>
                <a:rPr lang="en-US" altLang="zh-CN" sz="2800"/>
                <a:t>  ADP +   Pi</a:t>
              </a:r>
            </a:p>
          </p:txBody>
        </p:sp>
        <p:sp>
          <p:nvSpPr>
            <p:cNvPr id="75791" name="Line 7"/>
            <p:cNvSpPr>
              <a:spLocks noChangeShapeType="1"/>
            </p:cNvSpPr>
            <p:nvPr/>
          </p:nvSpPr>
          <p:spPr bwMode="auto">
            <a:xfrm flipV="1">
              <a:off x="2260" y="3341"/>
              <a:ext cx="1074" cy="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75792" name="Text Box 8"/>
            <p:cNvSpPr txBox="1">
              <a:spLocks noChangeArrowheads="1"/>
            </p:cNvSpPr>
            <p:nvPr/>
          </p:nvSpPr>
          <p:spPr bwMode="auto">
            <a:xfrm>
              <a:off x="3243" y="3235"/>
              <a:ext cx="862" cy="327"/>
            </a:xfrm>
            <a:prstGeom prst="rect">
              <a:avLst/>
            </a:prstGeom>
            <a:noFill/>
            <a:ln w="9525">
              <a:noFill/>
              <a:miter lim="800000"/>
              <a:headEnd/>
              <a:tailEnd/>
            </a:ln>
          </p:spPr>
          <p:txBody>
            <a:bodyPr>
              <a:spAutoFit/>
            </a:bodyPr>
            <a:lstStyle/>
            <a:p>
              <a:pPr>
                <a:spcBef>
                  <a:spcPct val="50000"/>
                </a:spcBef>
              </a:pPr>
              <a:r>
                <a:rPr lang="en-US" altLang="zh-CN" sz="2800"/>
                <a:t>  ATP</a:t>
              </a:r>
            </a:p>
          </p:txBody>
        </p:sp>
      </p:grpSp>
      <p:grpSp>
        <p:nvGrpSpPr>
          <p:cNvPr id="3" name="Group 9"/>
          <p:cNvGrpSpPr>
            <a:grpSpLocks/>
          </p:cNvGrpSpPr>
          <p:nvPr/>
        </p:nvGrpSpPr>
        <p:grpSpPr bwMode="auto">
          <a:xfrm>
            <a:off x="3057525" y="2216150"/>
            <a:ext cx="4322763" cy="534988"/>
            <a:chOff x="1246" y="2471"/>
            <a:chExt cx="2723" cy="337"/>
          </a:xfrm>
        </p:grpSpPr>
        <p:sp>
          <p:nvSpPr>
            <p:cNvPr id="75787" name="Text Box 10"/>
            <p:cNvSpPr txBox="1">
              <a:spLocks noChangeArrowheads="1"/>
            </p:cNvSpPr>
            <p:nvPr/>
          </p:nvSpPr>
          <p:spPr bwMode="auto">
            <a:xfrm>
              <a:off x="1246" y="2478"/>
              <a:ext cx="1724" cy="330"/>
            </a:xfrm>
            <a:prstGeom prst="rect">
              <a:avLst/>
            </a:prstGeom>
            <a:noFill/>
            <a:ln w="9525">
              <a:noFill/>
              <a:miter lim="800000"/>
              <a:headEnd/>
              <a:tailEnd/>
            </a:ln>
          </p:spPr>
          <p:txBody>
            <a:bodyPr>
              <a:spAutoFit/>
            </a:bodyPr>
            <a:lstStyle/>
            <a:p>
              <a:pPr>
                <a:spcBef>
                  <a:spcPct val="50000"/>
                </a:spcBef>
              </a:pPr>
              <a:r>
                <a:rPr lang="en-US" altLang="zh-CN" sz="2800"/>
                <a:t>2H →→→ O</a:t>
              </a:r>
            </a:p>
          </p:txBody>
        </p:sp>
        <p:sp>
          <p:nvSpPr>
            <p:cNvPr id="75788" name="Line 11"/>
            <p:cNvSpPr>
              <a:spLocks noChangeShapeType="1"/>
            </p:cNvSpPr>
            <p:nvPr/>
          </p:nvSpPr>
          <p:spPr bwMode="auto">
            <a:xfrm flipV="1">
              <a:off x="2653" y="2661"/>
              <a:ext cx="680" cy="0"/>
            </a:xfrm>
            <a:prstGeom prst="line">
              <a:avLst/>
            </a:prstGeom>
            <a:noFill/>
            <a:ln w="28575">
              <a:solidFill>
                <a:schemeClr val="tx1"/>
              </a:solidFill>
              <a:miter lim="800000"/>
              <a:headEnd/>
              <a:tailEnd type="triangle" w="med" len="med"/>
            </a:ln>
          </p:spPr>
          <p:txBody>
            <a:bodyPr wrap="none"/>
            <a:lstStyle/>
            <a:p>
              <a:endParaRPr lang="zh-CN" altLang="en-US"/>
            </a:p>
          </p:txBody>
        </p:sp>
        <p:sp>
          <p:nvSpPr>
            <p:cNvPr id="75789" name="Text Box 12"/>
            <p:cNvSpPr txBox="1">
              <a:spLocks noChangeArrowheads="1"/>
            </p:cNvSpPr>
            <p:nvPr/>
          </p:nvSpPr>
          <p:spPr bwMode="auto">
            <a:xfrm>
              <a:off x="3379" y="2471"/>
              <a:ext cx="590" cy="330"/>
            </a:xfrm>
            <a:prstGeom prst="rect">
              <a:avLst/>
            </a:prstGeom>
            <a:noFill/>
            <a:ln w="9525">
              <a:noFill/>
              <a:miter lim="800000"/>
              <a:headEnd/>
              <a:tailEnd/>
            </a:ln>
          </p:spPr>
          <p:txBody>
            <a:bodyPr>
              <a:spAutoFit/>
            </a:bodyPr>
            <a:lstStyle/>
            <a:p>
              <a:pPr>
                <a:spcBef>
                  <a:spcPct val="50000"/>
                </a:spcBef>
              </a:pPr>
              <a:r>
                <a:rPr lang="en-US" altLang="zh-CN" sz="2800"/>
                <a:t>H</a:t>
              </a:r>
              <a:r>
                <a:rPr lang="en-US" altLang="zh-CN" sz="2800" baseline="-25000"/>
                <a:t>2</a:t>
              </a:r>
              <a:r>
                <a:rPr lang="en-US" altLang="zh-CN" sz="2800"/>
                <a:t>O</a:t>
              </a:r>
            </a:p>
          </p:txBody>
        </p:sp>
      </p:grpSp>
      <p:cxnSp>
        <p:nvCxnSpPr>
          <p:cNvPr id="20" name="直接箭头连接符 19"/>
          <p:cNvCxnSpPr>
            <a:cxnSpLocks noChangeShapeType="1"/>
          </p:cNvCxnSpPr>
          <p:nvPr/>
        </p:nvCxnSpPr>
        <p:spPr bwMode="auto">
          <a:xfrm flipH="1">
            <a:off x="3348038" y="3381375"/>
            <a:ext cx="1727200" cy="0"/>
          </a:xfrm>
          <a:prstGeom prst="straightConnector1">
            <a:avLst/>
          </a:prstGeom>
          <a:noFill/>
          <a:ln w="38100" algn="ctr">
            <a:solidFill>
              <a:schemeClr val="tx1"/>
            </a:solidFill>
            <a:miter lim="800000"/>
            <a:headEnd/>
            <a:tailEnd type="arrow" w="med" len="med"/>
          </a:ln>
        </p:spPr>
      </p:cxnSp>
      <p:sp>
        <p:nvSpPr>
          <p:cNvPr id="24" name="下箭头 23"/>
          <p:cNvSpPr>
            <a:spLocks noChangeArrowheads="1"/>
          </p:cNvSpPr>
          <p:nvPr/>
        </p:nvSpPr>
        <p:spPr bwMode="auto">
          <a:xfrm>
            <a:off x="4140200" y="2636838"/>
            <a:ext cx="144463" cy="504825"/>
          </a:xfrm>
          <a:prstGeom prst="downArrow">
            <a:avLst>
              <a:gd name="adj1" fmla="val 50000"/>
              <a:gd name="adj2" fmla="val 49926"/>
            </a:avLst>
          </a:prstGeom>
          <a:solidFill>
            <a:srgbClr val="FFFF00"/>
          </a:solidFill>
          <a:ln w="9525" algn="ctr">
            <a:solidFill>
              <a:srgbClr val="FF0066"/>
            </a:solidFill>
            <a:miter lim="800000"/>
            <a:headEnd/>
            <a:tailEnd/>
          </a:ln>
        </p:spPr>
        <p:txBody>
          <a:bodyPr wrap="none"/>
          <a:lstStyle/>
          <a:p>
            <a:endParaRPr lang="zh-CN" altLang="en-US"/>
          </a:p>
        </p:txBody>
      </p:sp>
      <p:sp>
        <p:nvSpPr>
          <p:cNvPr id="25" name="下箭头 24"/>
          <p:cNvSpPr>
            <a:spLocks noChangeArrowheads="1"/>
          </p:cNvSpPr>
          <p:nvPr/>
        </p:nvSpPr>
        <p:spPr bwMode="auto">
          <a:xfrm>
            <a:off x="4140200" y="3500438"/>
            <a:ext cx="144463" cy="504825"/>
          </a:xfrm>
          <a:prstGeom prst="downArrow">
            <a:avLst>
              <a:gd name="adj1" fmla="val 50000"/>
              <a:gd name="adj2" fmla="val 49926"/>
            </a:avLst>
          </a:prstGeom>
          <a:solidFill>
            <a:srgbClr val="FFFF00"/>
          </a:solidFill>
          <a:ln w="9525" algn="ctr">
            <a:solidFill>
              <a:srgbClr val="FF0066"/>
            </a:solidFill>
            <a:miter lim="800000"/>
            <a:headEnd/>
            <a:tailEnd/>
          </a:ln>
        </p:spPr>
        <p:txBody>
          <a:bodyPr wrap="none"/>
          <a:lstStyle/>
          <a:p>
            <a:endParaRPr lang="zh-CN" altLang="en-US"/>
          </a:p>
        </p:txBody>
      </p:sp>
      <p:sp>
        <p:nvSpPr>
          <p:cNvPr id="26" name="TextBox 25"/>
          <p:cNvSpPr txBox="1">
            <a:spLocks noChangeArrowheads="1"/>
          </p:cNvSpPr>
          <p:nvPr/>
        </p:nvSpPr>
        <p:spPr bwMode="auto">
          <a:xfrm>
            <a:off x="3578225" y="4130675"/>
            <a:ext cx="1295400" cy="522288"/>
          </a:xfrm>
          <a:prstGeom prst="rect">
            <a:avLst/>
          </a:prstGeom>
          <a:solidFill>
            <a:srgbClr val="FFCCFF"/>
          </a:solidFill>
          <a:ln w="9525">
            <a:noFill/>
            <a:miter lim="800000"/>
            <a:headEnd/>
            <a:tailEnd/>
          </a:ln>
        </p:spPr>
        <p:txBody>
          <a:bodyPr>
            <a:spAutoFit/>
          </a:bodyPr>
          <a:lstStyle/>
          <a:p>
            <a:r>
              <a:rPr lang="en-US" altLang="zh-CN" sz="2800"/>
              <a:t>Energy</a:t>
            </a:r>
            <a:endParaRPr lang="zh-CN" altLang="en-US" sz="2800"/>
          </a:p>
        </p:txBody>
      </p:sp>
      <p:sp>
        <p:nvSpPr>
          <p:cNvPr id="28" name="TextBox 27"/>
          <p:cNvSpPr txBox="1">
            <a:spLocks noChangeArrowheads="1"/>
          </p:cNvSpPr>
          <p:nvPr/>
        </p:nvSpPr>
        <p:spPr bwMode="auto">
          <a:xfrm>
            <a:off x="971550" y="4941888"/>
            <a:ext cx="7345363" cy="1384300"/>
          </a:xfrm>
          <a:prstGeom prst="rect">
            <a:avLst/>
          </a:prstGeom>
          <a:noFill/>
          <a:ln w="9525">
            <a:noFill/>
            <a:miter lim="800000"/>
            <a:headEnd/>
            <a:tailEnd/>
          </a:ln>
        </p:spPr>
        <p:txBody>
          <a:bodyPr>
            <a:spAutoFit/>
          </a:bodyPr>
          <a:lstStyle/>
          <a:p>
            <a:r>
              <a:rPr lang="en-US" altLang="zh-CN" sz="2800" dirty="0">
                <a:latin typeface="Arial" charset="0"/>
                <a:ea typeface="黑体" pitchFamily="2" charset="-122"/>
                <a:cs typeface="Arial" charset="0"/>
              </a:rPr>
              <a:t>        ADP/ATP</a:t>
            </a:r>
            <a:r>
              <a:rPr lang="zh-CN" altLang="en-US" sz="2800" dirty="0">
                <a:latin typeface="Arial" charset="0"/>
                <a:ea typeface="黑体" pitchFamily="2" charset="-122"/>
                <a:cs typeface="Arial" charset="0"/>
              </a:rPr>
              <a:t>同时调节糖酵解、三羧酸循环和氧化磷酸化，使</a:t>
            </a:r>
            <a:r>
              <a:rPr lang="en-US" altLang="zh-CN" sz="2800" dirty="0">
                <a:latin typeface="Arial" charset="0"/>
                <a:ea typeface="黑体" pitchFamily="2" charset="-122"/>
                <a:cs typeface="Arial" charset="0"/>
              </a:rPr>
              <a:t>ATP</a:t>
            </a:r>
            <a:r>
              <a:rPr lang="zh-CN" altLang="en-US" sz="2800" dirty="0">
                <a:latin typeface="Arial" charset="0"/>
                <a:ea typeface="黑体" pitchFamily="2" charset="-122"/>
                <a:cs typeface="Arial" charset="0"/>
              </a:rPr>
              <a:t>的合成速率适应机体的能量需求。</a:t>
            </a:r>
          </a:p>
        </p:txBody>
      </p:sp>
      <p:sp>
        <p:nvSpPr>
          <p:cNvPr id="75786" name="灯片编号占位符 15"/>
          <p:cNvSpPr>
            <a:spLocks noGrp="1"/>
          </p:cNvSpPr>
          <p:nvPr>
            <p:ph type="sldNum" sz="quarter" idx="12"/>
          </p:nvPr>
        </p:nvSpPr>
        <p:spPr>
          <a:noFill/>
        </p:spPr>
        <p:txBody>
          <a:bodyPr/>
          <a:lstStyle/>
          <a:p>
            <a:fld id="{3FE6C08B-14D7-4A56-904C-BA1BD1DB64F1}" type="slidenum">
              <a:rPr lang="en-US" altLang="zh-CN" smtClean="0">
                <a:ea typeface="宋体" charset="-122"/>
              </a:rPr>
              <a:pPr/>
              <a:t>57</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par>
                          <p:cTn id="25" fill="hold">
                            <p:stCondLst>
                              <p:cond delay="1000"/>
                            </p:stCondLst>
                            <p:childTnLst>
                              <p:par>
                                <p:cTn id="26" presetID="4" presetClass="entr" presetSubtype="32"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ox(out)">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slide(fromBottom)">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46100" y="876300"/>
            <a:ext cx="8064500" cy="823913"/>
          </a:xfrm>
        </p:spPr>
        <p:txBody>
          <a:bodyPr/>
          <a:lstStyle/>
          <a:p>
            <a:pPr eaLnBrk="1" hangingPunct="1"/>
            <a:r>
              <a:rPr lang="zh-CN" altLang="en-US" sz="3200" dirty="0">
                <a:solidFill>
                  <a:schemeClr val="tx1"/>
                </a:solidFill>
                <a:latin typeface="黑体" pitchFamily="2" charset="-122"/>
                <a:ea typeface="黑体" pitchFamily="2" charset="-122"/>
              </a:rPr>
              <a:t>（二）氧化磷酸化的抑制剂</a:t>
            </a:r>
          </a:p>
        </p:txBody>
      </p:sp>
      <p:sp>
        <p:nvSpPr>
          <p:cNvPr id="30723" name="Rectangle 3"/>
          <p:cNvSpPr>
            <a:spLocks noGrp="1" noChangeArrowheads="1"/>
          </p:cNvSpPr>
          <p:nvPr>
            <p:ph type="body" idx="1"/>
          </p:nvPr>
        </p:nvSpPr>
        <p:spPr>
          <a:xfrm>
            <a:off x="742950" y="2038350"/>
            <a:ext cx="8077200" cy="4343400"/>
          </a:xfrm>
        </p:spPr>
        <p:txBody>
          <a:bodyPr/>
          <a:lstStyle/>
          <a:p>
            <a:pPr eaLnBrk="1" hangingPunct="1">
              <a:lnSpc>
                <a:spcPct val="110000"/>
              </a:lnSpc>
              <a:buFont typeface="Wingdings" pitchFamily="2" charset="2"/>
              <a:buNone/>
            </a:pPr>
            <a:r>
              <a:rPr lang="en-US" altLang="zh-CN" sz="2800" dirty="0">
                <a:ea typeface="黑体" pitchFamily="2" charset="-122"/>
              </a:rPr>
              <a:t>    1. </a:t>
            </a:r>
            <a:r>
              <a:rPr lang="zh-CN" altLang="en-US" sz="2800" dirty="0">
                <a:ea typeface="黑体" pitchFamily="2" charset="-122"/>
                <a:hlinkClick r:id="rId2" action="ppaction://hlinksldjump"/>
              </a:rPr>
              <a:t>呼吸链抑制剂</a:t>
            </a:r>
            <a:r>
              <a:rPr lang="zh-CN" altLang="en-US" sz="2800" dirty="0">
                <a:ea typeface="黑体" pitchFamily="2" charset="-122"/>
              </a:rPr>
              <a:t>：</a:t>
            </a:r>
          </a:p>
          <a:p>
            <a:pPr eaLnBrk="1" hangingPunct="1">
              <a:lnSpc>
                <a:spcPct val="110000"/>
              </a:lnSpc>
              <a:buFont typeface="Wingdings" pitchFamily="2" charset="2"/>
              <a:buNone/>
            </a:pPr>
            <a:r>
              <a:rPr lang="zh-CN" altLang="en-US" sz="2800" dirty="0">
                <a:ea typeface="黑体" pitchFamily="2" charset="-122"/>
              </a:rPr>
              <a:t>              阻断呼吸链中某些部位电子传递</a:t>
            </a:r>
          </a:p>
          <a:p>
            <a:pPr eaLnBrk="1" hangingPunct="1">
              <a:lnSpc>
                <a:spcPct val="110000"/>
              </a:lnSpc>
              <a:buFont typeface="Wingdings" pitchFamily="2" charset="2"/>
              <a:buNone/>
            </a:pPr>
            <a:r>
              <a:rPr lang="zh-CN" altLang="en-US" sz="2800" dirty="0">
                <a:ea typeface="黑体" pitchFamily="2" charset="-122"/>
              </a:rPr>
              <a:t>    </a:t>
            </a:r>
            <a:r>
              <a:rPr lang="en-US" altLang="zh-CN" sz="2800" dirty="0">
                <a:ea typeface="黑体" pitchFamily="2" charset="-122"/>
              </a:rPr>
              <a:t>2. </a:t>
            </a:r>
            <a:r>
              <a:rPr lang="zh-CN" altLang="en-US" sz="2800" dirty="0">
                <a:ea typeface="黑体" pitchFamily="2" charset="-122"/>
                <a:hlinkClick r:id="rId3" action="ppaction://hlinksldjump"/>
              </a:rPr>
              <a:t>解</a:t>
            </a:r>
            <a:r>
              <a:rPr lang="zh-CN" altLang="en-US" sz="2800" dirty="0">
                <a:ea typeface="黑体" pitchFamily="2" charset="-122"/>
                <a:hlinkClick r:id="rId4" action="ppaction://hlinksldjump"/>
              </a:rPr>
              <a:t>偶联剂</a:t>
            </a:r>
            <a:r>
              <a:rPr lang="zh-CN" altLang="en-US" sz="2800" u="sng" dirty="0">
                <a:solidFill>
                  <a:schemeClr val="hlink"/>
                </a:solidFill>
                <a:ea typeface="黑体" pitchFamily="2" charset="-122"/>
                <a:hlinkClick r:id="rId4" action="ppaction://hlinksldjump"/>
              </a:rPr>
              <a:t>（</a:t>
            </a:r>
            <a:r>
              <a:rPr lang="en-US" altLang="zh-CN" sz="2800" u="sng" dirty="0">
                <a:solidFill>
                  <a:schemeClr val="hlink"/>
                </a:solidFill>
                <a:ea typeface="黑体" pitchFamily="2" charset="-122"/>
                <a:hlinkClick r:id="rId4" action="ppaction://hlinksldjump"/>
              </a:rPr>
              <a:t>uncoupler</a:t>
            </a:r>
            <a:r>
              <a:rPr lang="zh-CN" altLang="en-US" sz="2800" u="sng" dirty="0">
                <a:solidFill>
                  <a:schemeClr val="hlink"/>
                </a:solidFill>
                <a:ea typeface="黑体" pitchFamily="2" charset="-122"/>
                <a:hlinkClick r:id="rId3" action="ppaction://hlinksldjump"/>
              </a:rPr>
              <a:t>）</a:t>
            </a:r>
            <a:r>
              <a:rPr lang="zh-CN" altLang="en-US" sz="2800" dirty="0">
                <a:ea typeface="黑体" pitchFamily="2" charset="-122"/>
              </a:rPr>
              <a:t>： </a:t>
            </a:r>
          </a:p>
          <a:p>
            <a:pPr eaLnBrk="1" hangingPunct="1">
              <a:lnSpc>
                <a:spcPct val="110000"/>
              </a:lnSpc>
              <a:buFont typeface="Wingdings" pitchFamily="2" charset="2"/>
              <a:buNone/>
            </a:pPr>
            <a:r>
              <a:rPr lang="zh-CN" altLang="en-US" sz="2800" dirty="0">
                <a:ea typeface="黑体" pitchFamily="2" charset="-122"/>
              </a:rPr>
              <a:t>              破坏内膜两侧的质子电化学梯度，从而使  氧化与磷酸化偶联过程脱离</a:t>
            </a:r>
          </a:p>
          <a:p>
            <a:pPr eaLnBrk="1" hangingPunct="1">
              <a:lnSpc>
                <a:spcPct val="110000"/>
              </a:lnSpc>
              <a:buFont typeface="Wingdings" pitchFamily="2" charset="2"/>
              <a:buNone/>
            </a:pPr>
            <a:r>
              <a:rPr lang="zh-CN" altLang="en-US" sz="2800" dirty="0">
                <a:ea typeface="黑体" pitchFamily="2" charset="-122"/>
              </a:rPr>
              <a:t>    </a:t>
            </a:r>
            <a:r>
              <a:rPr lang="en-US" altLang="zh-CN" sz="2800" dirty="0">
                <a:ea typeface="黑体" pitchFamily="2" charset="-122"/>
              </a:rPr>
              <a:t>3. </a:t>
            </a:r>
            <a:r>
              <a:rPr lang="en-US" altLang="zh-CN" sz="2800" dirty="0">
                <a:ea typeface="黑体" pitchFamily="2" charset="-122"/>
                <a:hlinkClick r:id="rId5" action="ppaction://hlinksldjump"/>
              </a:rPr>
              <a:t>ATP</a:t>
            </a:r>
            <a:r>
              <a:rPr lang="zh-CN" altLang="en-US" sz="2800" dirty="0">
                <a:ea typeface="黑体" pitchFamily="2" charset="-122"/>
                <a:hlinkClick r:id="rId5" action="ppaction://hlinksldjump"/>
              </a:rPr>
              <a:t>合酶抑制剂</a:t>
            </a:r>
            <a:r>
              <a:rPr lang="zh-CN" altLang="en-US" sz="2800" dirty="0">
                <a:ea typeface="黑体" pitchFamily="2" charset="-122"/>
              </a:rPr>
              <a:t>：</a:t>
            </a:r>
          </a:p>
          <a:p>
            <a:pPr eaLnBrk="1" hangingPunct="1">
              <a:lnSpc>
                <a:spcPct val="110000"/>
              </a:lnSpc>
              <a:buFont typeface="Wingdings" pitchFamily="2" charset="2"/>
              <a:buNone/>
            </a:pPr>
            <a:r>
              <a:rPr lang="zh-CN" altLang="en-US" sz="2800" dirty="0">
                <a:ea typeface="黑体" pitchFamily="2" charset="-122"/>
              </a:rPr>
              <a:t>              对电子传递及 </a:t>
            </a:r>
            <a:r>
              <a:rPr lang="en-US" altLang="zh-CN" sz="2800" dirty="0">
                <a:ea typeface="黑体" pitchFamily="2" charset="-122"/>
              </a:rPr>
              <a:t>ADP </a:t>
            </a:r>
            <a:r>
              <a:rPr lang="zh-CN" altLang="en-US" sz="2800" dirty="0">
                <a:ea typeface="黑体" pitchFamily="2" charset="-122"/>
              </a:rPr>
              <a:t>磷酸化均有抑制作用</a:t>
            </a:r>
          </a:p>
        </p:txBody>
      </p:sp>
      <p:sp>
        <p:nvSpPr>
          <p:cNvPr id="76804" name="灯片编号占位符 3"/>
          <p:cNvSpPr>
            <a:spLocks noGrp="1"/>
          </p:cNvSpPr>
          <p:nvPr>
            <p:ph type="sldNum" sz="quarter" idx="12"/>
          </p:nvPr>
        </p:nvSpPr>
        <p:spPr>
          <a:noFill/>
        </p:spPr>
        <p:txBody>
          <a:bodyPr/>
          <a:lstStyle/>
          <a:p>
            <a:fld id="{CE150762-78B5-4978-8829-C6271BC9170E}" type="slidenum">
              <a:rPr lang="en-US" altLang="zh-CN" smtClean="0">
                <a:ea typeface="宋体" charset="-122"/>
              </a:rPr>
              <a:pPr/>
              <a:t>58</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up)">
                                      <p:cBhvr>
                                        <p:cTn id="7" dur="500"/>
                                        <p:tgtEl>
                                          <p:spTgt spid="3072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Effect transition="in" filter="wipe(up)">
                                      <p:cBhvr>
                                        <p:cTn id="11" dur="500"/>
                                        <p:tgtEl>
                                          <p:spTgt spid="3072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0723">
                                            <p:txEl>
                                              <p:pRg st="2" end="2"/>
                                            </p:txEl>
                                          </p:spTgt>
                                        </p:tgtEl>
                                        <p:attrNameLst>
                                          <p:attrName>style.visibility</p:attrName>
                                        </p:attrNameLst>
                                      </p:cBhvr>
                                      <p:to>
                                        <p:strVal val="visible"/>
                                      </p:to>
                                    </p:set>
                                    <p:animEffect transition="in" filter="wipe(up)">
                                      <p:cBhvr>
                                        <p:cTn id="16" dur="500"/>
                                        <p:tgtEl>
                                          <p:spTgt spid="30723">
                                            <p:txEl>
                                              <p:pRg st="2" end="2"/>
                                            </p:tx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0723">
                                            <p:txEl>
                                              <p:pRg st="3" end="3"/>
                                            </p:txEl>
                                          </p:spTgt>
                                        </p:tgtEl>
                                        <p:attrNameLst>
                                          <p:attrName>style.visibility</p:attrName>
                                        </p:attrNameLst>
                                      </p:cBhvr>
                                      <p:to>
                                        <p:strVal val="visible"/>
                                      </p:to>
                                    </p:set>
                                    <p:animEffect transition="in" filter="wipe(up)">
                                      <p:cBhvr>
                                        <p:cTn id="20" dur="500"/>
                                        <p:tgtEl>
                                          <p:spTgt spid="3072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0723">
                                            <p:txEl>
                                              <p:pRg st="4" end="4"/>
                                            </p:txEl>
                                          </p:spTgt>
                                        </p:tgtEl>
                                        <p:attrNameLst>
                                          <p:attrName>style.visibility</p:attrName>
                                        </p:attrNameLst>
                                      </p:cBhvr>
                                      <p:to>
                                        <p:strVal val="visible"/>
                                      </p:to>
                                    </p:set>
                                    <p:animEffect transition="in" filter="wipe(up)">
                                      <p:cBhvr>
                                        <p:cTn id="25" dur="500"/>
                                        <p:tgtEl>
                                          <p:spTgt spid="30723">
                                            <p:txEl>
                                              <p:pRg st="4" end="4"/>
                                            </p:txEl>
                                          </p:spTgt>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30723">
                                            <p:txEl>
                                              <p:pRg st="5" end="5"/>
                                            </p:txEl>
                                          </p:spTgt>
                                        </p:tgtEl>
                                        <p:attrNameLst>
                                          <p:attrName>style.visibility</p:attrName>
                                        </p:attrNameLst>
                                      </p:cBhvr>
                                      <p:to>
                                        <p:strVal val="visible"/>
                                      </p:to>
                                    </p:set>
                                    <p:animEffect transition="in" filter="wipe(up)">
                                      <p:cBhvr>
                                        <p:cTn id="29"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advAuto="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4" name="Rectangle 4"/>
          <p:cNvSpPr>
            <a:spLocks noChangeArrowheads="1"/>
          </p:cNvSpPr>
          <p:nvPr/>
        </p:nvSpPr>
        <p:spPr bwMode="auto">
          <a:xfrm>
            <a:off x="684410" y="573167"/>
            <a:ext cx="7920038" cy="5498941"/>
          </a:xfrm>
          <a:prstGeom prst="rect">
            <a:avLst/>
          </a:prstGeom>
          <a:noFill/>
          <a:ln w="9525">
            <a:noFill/>
            <a:miter lim="800000"/>
            <a:headEnd/>
            <a:tailEnd/>
          </a:ln>
        </p:spPr>
        <p:txBody>
          <a:bodyPr anchor="ctr">
            <a:spAutoFit/>
          </a:bodyPr>
          <a:lstStyle/>
          <a:p>
            <a:pPr marL="457200" indent="-457200">
              <a:lnSpc>
                <a:spcPct val="115000"/>
              </a:lnSpc>
              <a:buClr>
                <a:srgbClr val="FF0000"/>
              </a:buClr>
              <a:buFont typeface="Wingdings" panose="05000000000000000000" pitchFamily="2" charset="2"/>
              <a:buChar char="Ø"/>
            </a:pPr>
            <a:r>
              <a:rPr lang="zh-CN" altLang="en-US" sz="2800" dirty="0">
                <a:latin typeface="Times New Roman" pitchFamily="18" charset="0"/>
                <a:ea typeface="黑体" pitchFamily="2" charset="-122"/>
                <a:cs typeface="Times New Roman" pitchFamily="18" charset="0"/>
              </a:rPr>
              <a:t>复合体</a:t>
            </a:r>
            <a:r>
              <a:rPr lang="en-US" altLang="zh-CN" sz="2800" dirty="0">
                <a:latin typeface="Times New Roman" pitchFamily="18" charset="0"/>
                <a:ea typeface="黑体" pitchFamily="2" charset="-122"/>
                <a:cs typeface="Times New Roman" pitchFamily="18" charset="0"/>
              </a:rPr>
              <a:t>Ⅰ</a:t>
            </a:r>
            <a:r>
              <a:rPr lang="zh-CN" altLang="en-US" sz="2800" dirty="0">
                <a:latin typeface="Times New Roman" pitchFamily="18" charset="0"/>
                <a:ea typeface="黑体" pitchFamily="2" charset="-122"/>
                <a:cs typeface="Times New Roman" pitchFamily="18" charset="0"/>
              </a:rPr>
              <a:t>抑制剂：</a:t>
            </a:r>
          </a:p>
          <a:p>
            <a:pPr>
              <a:lnSpc>
                <a:spcPct val="115000"/>
              </a:lnSpc>
              <a:buClr>
                <a:srgbClr val="FF0000"/>
              </a:buClr>
            </a:pPr>
            <a:r>
              <a:rPr lang="zh-CN" altLang="en-US" sz="2800" dirty="0">
                <a:latin typeface="Times New Roman" pitchFamily="18" charset="0"/>
                <a:ea typeface="黑体" pitchFamily="2" charset="-122"/>
                <a:cs typeface="Times New Roman" pitchFamily="18" charset="0"/>
              </a:rPr>
              <a:t>          鱼藤酮</a:t>
            </a:r>
            <a:r>
              <a:rPr lang="en-US" altLang="zh-CN" sz="2800" dirty="0">
                <a:latin typeface="Times New Roman" pitchFamily="18" charset="0"/>
                <a:ea typeface="黑体" pitchFamily="2" charset="-122"/>
                <a:cs typeface="Times New Roman" pitchFamily="18" charset="0"/>
              </a:rPr>
              <a:t>(rotenone)</a:t>
            </a:r>
            <a:r>
              <a:rPr lang="zh-CN" altLang="en-US" sz="2800" dirty="0">
                <a:latin typeface="Times New Roman" pitchFamily="18" charset="0"/>
                <a:ea typeface="黑体" pitchFamily="2" charset="-122"/>
                <a:cs typeface="Times New Roman" pitchFamily="18" charset="0"/>
              </a:rPr>
              <a:t>、粉蝶霉素</a:t>
            </a:r>
            <a:r>
              <a:rPr lang="en-US" altLang="zh-CN" sz="2800" dirty="0">
                <a:latin typeface="Times New Roman" pitchFamily="18" charset="0"/>
                <a:ea typeface="黑体" pitchFamily="2" charset="-122"/>
                <a:cs typeface="Times New Roman" pitchFamily="18" charset="0"/>
              </a:rPr>
              <a:t>A(</a:t>
            </a:r>
            <a:r>
              <a:rPr lang="en-US" altLang="zh-CN" sz="2800" dirty="0" err="1">
                <a:latin typeface="Times New Roman" pitchFamily="18" charset="0"/>
                <a:ea typeface="黑体" pitchFamily="2" charset="-122"/>
                <a:cs typeface="Times New Roman" pitchFamily="18" charset="0"/>
              </a:rPr>
              <a:t>piericidin</a:t>
            </a:r>
            <a:r>
              <a:rPr lang="en-US" altLang="zh-CN" sz="2800" dirty="0">
                <a:latin typeface="Times New Roman" pitchFamily="18" charset="0"/>
                <a:ea typeface="黑体" pitchFamily="2" charset="-122"/>
                <a:cs typeface="Times New Roman" pitchFamily="18" charset="0"/>
              </a:rPr>
              <a:t> A)</a:t>
            </a:r>
            <a:r>
              <a:rPr lang="zh-CN" altLang="en-US" sz="2800" dirty="0">
                <a:latin typeface="Times New Roman" pitchFamily="18" charset="0"/>
                <a:ea typeface="黑体" pitchFamily="2" charset="-122"/>
                <a:cs typeface="Times New Roman" pitchFamily="18" charset="0"/>
              </a:rPr>
              <a:t>及阿米妥</a:t>
            </a:r>
            <a:r>
              <a:rPr lang="en-US" altLang="zh-CN" sz="2800" dirty="0">
                <a:latin typeface="Times New Roman" pitchFamily="18" charset="0"/>
                <a:ea typeface="黑体" pitchFamily="2" charset="-122"/>
                <a:cs typeface="Times New Roman" pitchFamily="18" charset="0"/>
              </a:rPr>
              <a:t>(</a:t>
            </a:r>
            <a:r>
              <a:rPr lang="en-US" altLang="zh-CN" sz="2800" dirty="0" err="1">
                <a:latin typeface="Times New Roman" pitchFamily="18" charset="0"/>
                <a:ea typeface="黑体" pitchFamily="2" charset="-122"/>
                <a:cs typeface="Times New Roman" pitchFamily="18" charset="0"/>
              </a:rPr>
              <a:t>amital</a:t>
            </a:r>
            <a:r>
              <a:rPr lang="en-US" altLang="zh-CN" sz="2800" dirty="0">
                <a:latin typeface="Times New Roman" pitchFamily="18" charset="0"/>
                <a:ea typeface="黑体" pitchFamily="2" charset="-122"/>
                <a:cs typeface="Times New Roman" pitchFamily="18" charset="0"/>
              </a:rPr>
              <a:t>)</a:t>
            </a:r>
            <a:r>
              <a:rPr lang="zh-CN" altLang="en-US" sz="2800" dirty="0">
                <a:latin typeface="Times New Roman" pitchFamily="18" charset="0"/>
                <a:ea typeface="黑体" pitchFamily="2" charset="-122"/>
                <a:cs typeface="Times New Roman" pitchFamily="18" charset="0"/>
              </a:rPr>
              <a:t>等</a:t>
            </a:r>
            <a:r>
              <a:rPr lang="zh-CN" altLang="en-US" sz="2800" u="sng" dirty="0">
                <a:solidFill>
                  <a:srgbClr val="FF0066"/>
                </a:solidFill>
                <a:latin typeface="Times New Roman" pitchFamily="18" charset="0"/>
                <a:ea typeface="黑体" pitchFamily="2" charset="-122"/>
                <a:cs typeface="Times New Roman" pitchFamily="18" charset="0"/>
              </a:rPr>
              <a:t>阻断传递电子到泛醌</a:t>
            </a:r>
            <a:r>
              <a:rPr lang="zh-CN" altLang="en-US" sz="2800" dirty="0">
                <a:latin typeface="Times New Roman" pitchFamily="18" charset="0"/>
                <a:ea typeface="黑体" pitchFamily="2" charset="-122"/>
                <a:cs typeface="Times New Roman" pitchFamily="18" charset="0"/>
              </a:rPr>
              <a:t> 。</a:t>
            </a:r>
          </a:p>
          <a:p>
            <a:pPr marL="457200" indent="-457200">
              <a:lnSpc>
                <a:spcPct val="115000"/>
              </a:lnSpc>
              <a:buClr>
                <a:srgbClr val="FF0000"/>
              </a:buClr>
              <a:buFont typeface="Wingdings" panose="05000000000000000000" pitchFamily="2" charset="2"/>
              <a:buChar char="Ø"/>
            </a:pPr>
            <a:r>
              <a:rPr lang="zh-CN" altLang="en-US" sz="2800" dirty="0">
                <a:latin typeface="Times New Roman" pitchFamily="18" charset="0"/>
                <a:ea typeface="黑体" pitchFamily="2" charset="-122"/>
                <a:cs typeface="Times New Roman" pitchFamily="18" charset="0"/>
              </a:rPr>
              <a:t>复合体</a:t>
            </a:r>
            <a:r>
              <a:rPr lang="en-US" altLang="zh-CN" sz="2800" dirty="0">
                <a:latin typeface="Times New Roman" pitchFamily="18" charset="0"/>
                <a:ea typeface="黑体" pitchFamily="2" charset="-122"/>
                <a:cs typeface="Times New Roman" pitchFamily="18" charset="0"/>
              </a:rPr>
              <a:t>Ⅱ</a:t>
            </a:r>
            <a:r>
              <a:rPr lang="zh-CN" altLang="en-US" sz="2800" dirty="0">
                <a:latin typeface="Times New Roman" pitchFamily="18" charset="0"/>
                <a:ea typeface="黑体" pitchFamily="2" charset="-122"/>
                <a:cs typeface="Times New Roman" pitchFamily="18" charset="0"/>
              </a:rPr>
              <a:t>的抑制剂：萎锈灵</a:t>
            </a:r>
            <a:r>
              <a:rPr lang="en-US" altLang="zh-CN" sz="2800" dirty="0">
                <a:latin typeface="Times New Roman" pitchFamily="18" charset="0"/>
                <a:ea typeface="黑体" pitchFamily="2" charset="-122"/>
                <a:cs typeface="Times New Roman" pitchFamily="18" charset="0"/>
              </a:rPr>
              <a:t>(</a:t>
            </a:r>
            <a:r>
              <a:rPr lang="en-US" altLang="zh-CN" sz="2800" dirty="0" err="1">
                <a:latin typeface="Times New Roman" pitchFamily="18" charset="0"/>
                <a:ea typeface="黑体" pitchFamily="2" charset="-122"/>
                <a:cs typeface="Times New Roman" pitchFamily="18" charset="0"/>
              </a:rPr>
              <a:t>carboxin</a:t>
            </a:r>
            <a:r>
              <a:rPr lang="en-US" altLang="zh-CN" sz="2800" dirty="0">
                <a:latin typeface="Times New Roman" pitchFamily="18" charset="0"/>
                <a:ea typeface="黑体" pitchFamily="2" charset="-122"/>
                <a:cs typeface="Times New Roman" pitchFamily="18" charset="0"/>
              </a:rPr>
              <a:t>)</a:t>
            </a:r>
            <a:r>
              <a:rPr lang="zh-CN" altLang="en-US" sz="2800" dirty="0">
                <a:latin typeface="Times New Roman" pitchFamily="18" charset="0"/>
                <a:ea typeface="黑体" pitchFamily="2" charset="-122"/>
                <a:cs typeface="Times New Roman" pitchFamily="18" charset="0"/>
              </a:rPr>
              <a:t>。</a:t>
            </a:r>
          </a:p>
          <a:p>
            <a:pPr marL="457200" indent="-457200">
              <a:lnSpc>
                <a:spcPct val="115000"/>
              </a:lnSpc>
              <a:buClr>
                <a:srgbClr val="FF0000"/>
              </a:buClr>
              <a:buFont typeface="Wingdings" panose="05000000000000000000" pitchFamily="2" charset="2"/>
              <a:buChar char="Ø"/>
            </a:pPr>
            <a:r>
              <a:rPr lang="zh-CN" altLang="en-US" sz="2800" dirty="0">
                <a:latin typeface="Times New Roman" pitchFamily="18" charset="0"/>
                <a:ea typeface="黑体" pitchFamily="2" charset="-122"/>
                <a:cs typeface="Times New Roman" pitchFamily="18" charset="0"/>
              </a:rPr>
              <a:t>复合体</a:t>
            </a:r>
            <a:r>
              <a:rPr lang="en-US" altLang="zh-CN" sz="2800" dirty="0">
                <a:latin typeface="Times New Roman" pitchFamily="18" charset="0"/>
                <a:ea typeface="黑体" pitchFamily="2" charset="-122"/>
                <a:cs typeface="Times New Roman" pitchFamily="18" charset="0"/>
              </a:rPr>
              <a:t>Ⅲ</a:t>
            </a:r>
            <a:r>
              <a:rPr lang="zh-CN" altLang="en-US" sz="2800" dirty="0">
                <a:latin typeface="Times New Roman" pitchFamily="18" charset="0"/>
                <a:ea typeface="黑体" pitchFamily="2" charset="-122"/>
                <a:cs typeface="Times New Roman" pitchFamily="18" charset="0"/>
              </a:rPr>
              <a:t>抑制剂：</a:t>
            </a:r>
          </a:p>
          <a:p>
            <a:pPr>
              <a:lnSpc>
                <a:spcPct val="115000"/>
              </a:lnSpc>
              <a:buClr>
                <a:srgbClr val="FF0000"/>
              </a:buClr>
            </a:pPr>
            <a:r>
              <a:rPr lang="zh-CN" altLang="en-US" sz="2800" dirty="0">
                <a:latin typeface="Times New Roman" pitchFamily="18" charset="0"/>
                <a:ea typeface="黑体" pitchFamily="2" charset="-122"/>
                <a:cs typeface="Times New Roman" pitchFamily="18" charset="0"/>
              </a:rPr>
              <a:t>          抗霉素</a:t>
            </a:r>
            <a:r>
              <a:rPr lang="en-US" altLang="zh-CN" sz="2800" dirty="0">
                <a:latin typeface="Times New Roman" pitchFamily="18" charset="0"/>
                <a:ea typeface="黑体" pitchFamily="2" charset="-122"/>
                <a:cs typeface="Times New Roman" pitchFamily="18" charset="0"/>
              </a:rPr>
              <a:t>A(</a:t>
            </a:r>
            <a:r>
              <a:rPr lang="en-US" altLang="zh-CN" sz="2800" dirty="0" err="1">
                <a:latin typeface="Times New Roman" pitchFamily="18" charset="0"/>
                <a:ea typeface="黑体" pitchFamily="2" charset="-122"/>
                <a:cs typeface="Times New Roman" pitchFamily="18" charset="0"/>
              </a:rPr>
              <a:t>antimycin</a:t>
            </a:r>
            <a:r>
              <a:rPr lang="en-US" altLang="zh-CN" sz="2800" dirty="0">
                <a:latin typeface="Times New Roman" pitchFamily="18" charset="0"/>
                <a:ea typeface="黑体" pitchFamily="2" charset="-122"/>
                <a:cs typeface="Times New Roman" pitchFamily="18" charset="0"/>
              </a:rPr>
              <a:t> A)</a:t>
            </a:r>
            <a:r>
              <a:rPr lang="zh-CN" altLang="en-US" sz="2800" u="sng" dirty="0">
                <a:solidFill>
                  <a:srgbClr val="FF0066"/>
                </a:solidFill>
                <a:latin typeface="Times New Roman" pitchFamily="18" charset="0"/>
                <a:ea typeface="黑体" pitchFamily="2" charset="-122"/>
                <a:cs typeface="Times New Roman" pitchFamily="18" charset="0"/>
              </a:rPr>
              <a:t>阻断</a:t>
            </a:r>
            <a:r>
              <a:rPr lang="en-US" altLang="zh-CN" sz="2800" u="sng" dirty="0" err="1">
                <a:solidFill>
                  <a:srgbClr val="FF0066"/>
                </a:solidFill>
                <a:latin typeface="Times New Roman" pitchFamily="18" charset="0"/>
                <a:ea typeface="黑体" pitchFamily="2" charset="-122"/>
                <a:cs typeface="Times New Roman" pitchFamily="18" charset="0"/>
              </a:rPr>
              <a:t>Cyt</a:t>
            </a:r>
            <a:r>
              <a:rPr lang="en-US" altLang="zh-CN" sz="2800" u="sng" dirty="0">
                <a:solidFill>
                  <a:srgbClr val="FF0066"/>
                </a:solidFill>
                <a:latin typeface="Times New Roman" pitchFamily="18" charset="0"/>
                <a:ea typeface="黑体" pitchFamily="2" charset="-122"/>
                <a:cs typeface="Times New Roman" pitchFamily="18" charset="0"/>
              </a:rPr>
              <a:t> </a:t>
            </a:r>
            <a:r>
              <a:rPr lang="en-US" altLang="zh-CN" sz="2800" u="sng" dirty="0" err="1">
                <a:solidFill>
                  <a:srgbClr val="FF0066"/>
                </a:solidFill>
                <a:latin typeface="Times New Roman" pitchFamily="18" charset="0"/>
                <a:ea typeface="黑体" pitchFamily="2" charset="-122"/>
                <a:cs typeface="Times New Roman" pitchFamily="18" charset="0"/>
              </a:rPr>
              <a:t>b</a:t>
            </a:r>
            <a:r>
              <a:rPr lang="en-US" altLang="zh-CN" sz="2800" u="sng" baseline="-25000" dirty="0" err="1">
                <a:solidFill>
                  <a:srgbClr val="FF0066"/>
                </a:solidFill>
                <a:latin typeface="Times New Roman" pitchFamily="18" charset="0"/>
                <a:ea typeface="黑体" pitchFamily="2" charset="-122"/>
                <a:cs typeface="Times New Roman" pitchFamily="18" charset="0"/>
              </a:rPr>
              <a:t>H</a:t>
            </a:r>
            <a:r>
              <a:rPr lang="zh-CN" altLang="en-US" sz="2800" u="sng" dirty="0">
                <a:solidFill>
                  <a:srgbClr val="FF0066"/>
                </a:solidFill>
                <a:latin typeface="Times New Roman" pitchFamily="18" charset="0"/>
                <a:ea typeface="黑体" pitchFamily="2" charset="-122"/>
                <a:cs typeface="Times New Roman" pitchFamily="18" charset="0"/>
              </a:rPr>
              <a:t>传递电子到泛醌</a:t>
            </a:r>
            <a:r>
              <a:rPr lang="en-US" altLang="zh-CN" sz="2800" u="sng" dirty="0">
                <a:solidFill>
                  <a:srgbClr val="FF0066"/>
                </a:solidFill>
                <a:latin typeface="Times New Roman" pitchFamily="18" charset="0"/>
                <a:ea typeface="黑体" pitchFamily="2" charset="-122"/>
                <a:cs typeface="Times New Roman" pitchFamily="18" charset="0"/>
              </a:rPr>
              <a:t>(Q</a:t>
            </a:r>
            <a:r>
              <a:rPr lang="en-US" altLang="zh-CN" sz="2800" u="sng" baseline="-25000" dirty="0">
                <a:solidFill>
                  <a:srgbClr val="FF0066"/>
                </a:solidFill>
                <a:latin typeface="Times New Roman" pitchFamily="18" charset="0"/>
                <a:ea typeface="黑体" pitchFamily="2" charset="-122"/>
                <a:cs typeface="Times New Roman" pitchFamily="18" charset="0"/>
              </a:rPr>
              <a:t>N</a:t>
            </a:r>
            <a:r>
              <a:rPr lang="en-US" altLang="zh-CN" sz="2800" u="sng" dirty="0">
                <a:solidFill>
                  <a:srgbClr val="FF0066"/>
                </a:solidFill>
                <a:latin typeface="Times New Roman" pitchFamily="18" charset="0"/>
                <a:ea typeface="黑体" pitchFamily="2" charset="-122"/>
                <a:cs typeface="Times New Roman" pitchFamily="18" charset="0"/>
              </a:rPr>
              <a:t>)</a:t>
            </a:r>
            <a:r>
              <a:rPr lang="en-US" altLang="zh-CN" sz="2800" dirty="0">
                <a:latin typeface="Times New Roman" pitchFamily="18" charset="0"/>
                <a:ea typeface="黑体" pitchFamily="2" charset="-122"/>
                <a:cs typeface="Times New Roman" pitchFamily="18" charset="0"/>
              </a:rPr>
              <a:t> </a:t>
            </a:r>
            <a:r>
              <a:rPr lang="zh-CN" altLang="en-US" sz="2800" dirty="0">
                <a:latin typeface="Times New Roman" pitchFamily="18" charset="0"/>
                <a:ea typeface="黑体" pitchFamily="2" charset="-122"/>
                <a:cs typeface="Times New Roman" pitchFamily="18" charset="0"/>
              </a:rPr>
              <a:t>；粘噻唑菌醇则作用</a:t>
            </a:r>
            <a:r>
              <a:rPr lang="en-US" altLang="zh-CN" sz="2800" u="sng" dirty="0">
                <a:solidFill>
                  <a:srgbClr val="FF0066"/>
                </a:solidFill>
                <a:latin typeface="Times New Roman" pitchFamily="18" charset="0"/>
                <a:ea typeface="黑体" pitchFamily="2" charset="-122"/>
                <a:cs typeface="Times New Roman" pitchFamily="18" charset="0"/>
              </a:rPr>
              <a:t>Q</a:t>
            </a:r>
            <a:r>
              <a:rPr lang="en-US" altLang="zh-CN" sz="2800" u="sng" baseline="-25000" dirty="0">
                <a:solidFill>
                  <a:srgbClr val="FF0066"/>
                </a:solidFill>
                <a:latin typeface="Times New Roman" pitchFamily="18" charset="0"/>
                <a:ea typeface="黑体" pitchFamily="2" charset="-122"/>
                <a:cs typeface="Times New Roman" pitchFamily="18" charset="0"/>
              </a:rPr>
              <a:t>P</a:t>
            </a:r>
            <a:r>
              <a:rPr lang="zh-CN" altLang="en-US" sz="2800" u="sng" dirty="0">
                <a:solidFill>
                  <a:srgbClr val="FF0066"/>
                </a:solidFill>
                <a:latin typeface="Times New Roman" pitchFamily="18" charset="0"/>
                <a:ea typeface="黑体" pitchFamily="2" charset="-122"/>
                <a:cs typeface="Times New Roman" pitchFamily="18" charset="0"/>
              </a:rPr>
              <a:t>位点</a:t>
            </a:r>
            <a:r>
              <a:rPr lang="zh-CN" altLang="en-US" sz="2800" dirty="0">
                <a:latin typeface="Times New Roman" pitchFamily="18" charset="0"/>
                <a:ea typeface="黑体" pitchFamily="2" charset="-122"/>
                <a:cs typeface="Times New Roman" pitchFamily="18" charset="0"/>
              </a:rPr>
              <a:t>。</a:t>
            </a:r>
          </a:p>
          <a:p>
            <a:pPr marL="457200" indent="-457200">
              <a:lnSpc>
                <a:spcPct val="115000"/>
              </a:lnSpc>
              <a:buClr>
                <a:srgbClr val="FF0000"/>
              </a:buClr>
              <a:buFont typeface="Wingdings" panose="05000000000000000000" pitchFamily="2" charset="2"/>
              <a:buChar char="Ø"/>
            </a:pPr>
            <a:r>
              <a:rPr lang="zh-CN" altLang="en-US" sz="2800" dirty="0">
                <a:latin typeface="Times New Roman" pitchFamily="18" charset="0"/>
                <a:ea typeface="黑体" pitchFamily="2" charset="-122"/>
                <a:cs typeface="Times New Roman" pitchFamily="18" charset="0"/>
              </a:rPr>
              <a:t>复合体</a:t>
            </a:r>
            <a:r>
              <a:rPr lang="en-US" altLang="zh-CN" sz="2800" dirty="0">
                <a:latin typeface="Times New Roman" pitchFamily="18" charset="0"/>
                <a:ea typeface="黑体" pitchFamily="2" charset="-122"/>
                <a:cs typeface="Times New Roman" pitchFamily="18" charset="0"/>
              </a:rPr>
              <a:t>Ⅳ </a:t>
            </a:r>
            <a:r>
              <a:rPr lang="zh-CN" altLang="en-US" sz="2800" dirty="0">
                <a:latin typeface="Times New Roman" pitchFamily="18" charset="0"/>
                <a:ea typeface="黑体" pitchFamily="2" charset="-122"/>
                <a:cs typeface="Times New Roman" pitchFamily="18" charset="0"/>
              </a:rPr>
              <a:t>抑制剂：</a:t>
            </a:r>
          </a:p>
          <a:p>
            <a:pPr>
              <a:lnSpc>
                <a:spcPct val="115000"/>
              </a:lnSpc>
              <a:buClr>
                <a:srgbClr val="FF0000"/>
              </a:buClr>
            </a:pPr>
            <a:r>
              <a:rPr lang="zh-CN" altLang="en-US" sz="2800" dirty="0">
                <a:latin typeface="Times New Roman" pitchFamily="18" charset="0"/>
                <a:ea typeface="黑体" pitchFamily="2" charset="-122"/>
                <a:cs typeface="Times New Roman" pitchFamily="18" charset="0"/>
              </a:rPr>
              <a:t>          </a:t>
            </a:r>
            <a:r>
              <a:rPr lang="en-US" altLang="zh-CN" sz="2800" dirty="0">
                <a:latin typeface="Times New Roman" pitchFamily="18" charset="0"/>
                <a:ea typeface="黑体" pitchFamily="2" charset="-122"/>
                <a:cs typeface="Times New Roman" pitchFamily="18" charset="0"/>
              </a:rPr>
              <a:t>CN</a:t>
            </a:r>
            <a:r>
              <a:rPr lang="en-US" altLang="zh-CN" sz="2800" baseline="30000" dirty="0">
                <a:latin typeface="Times New Roman" pitchFamily="18" charset="0"/>
                <a:ea typeface="黑体" pitchFamily="2" charset="-122"/>
                <a:cs typeface="Times New Roman" pitchFamily="18" charset="0"/>
              </a:rPr>
              <a:t>-</a:t>
            </a:r>
            <a:r>
              <a:rPr lang="zh-CN" altLang="en-US" sz="2800" dirty="0">
                <a:latin typeface="Times New Roman" pitchFamily="18" charset="0"/>
                <a:ea typeface="黑体" pitchFamily="2" charset="-122"/>
                <a:cs typeface="Times New Roman" pitchFamily="18" charset="0"/>
              </a:rPr>
              <a:t>、</a:t>
            </a:r>
            <a:r>
              <a:rPr lang="en-US" altLang="zh-CN" sz="2800" dirty="0">
                <a:latin typeface="Times New Roman" pitchFamily="18" charset="0"/>
                <a:ea typeface="黑体" pitchFamily="2" charset="-122"/>
                <a:cs typeface="Times New Roman" pitchFamily="18" charset="0"/>
              </a:rPr>
              <a:t>N</a:t>
            </a:r>
            <a:r>
              <a:rPr lang="en-US" altLang="zh-CN" sz="2800" baseline="-25000" dirty="0">
                <a:latin typeface="Times New Roman" pitchFamily="18" charset="0"/>
                <a:ea typeface="黑体" pitchFamily="2" charset="-122"/>
                <a:cs typeface="Times New Roman" pitchFamily="18" charset="0"/>
              </a:rPr>
              <a:t>3</a:t>
            </a:r>
            <a:r>
              <a:rPr lang="en-US" altLang="zh-CN" sz="2800" baseline="30000" dirty="0">
                <a:latin typeface="Times New Roman" pitchFamily="18" charset="0"/>
                <a:ea typeface="黑体" pitchFamily="2" charset="-122"/>
                <a:cs typeface="Times New Roman" pitchFamily="18" charset="0"/>
              </a:rPr>
              <a:t>-</a:t>
            </a:r>
            <a:r>
              <a:rPr lang="zh-CN" altLang="en-US" sz="2800" dirty="0">
                <a:latin typeface="Times New Roman" pitchFamily="18" charset="0"/>
                <a:ea typeface="黑体" pitchFamily="2" charset="-122"/>
                <a:cs typeface="Times New Roman" pitchFamily="18" charset="0"/>
              </a:rPr>
              <a:t>紧密结合氧化型</a:t>
            </a:r>
            <a:r>
              <a:rPr lang="en-US" altLang="zh-CN" sz="2800" dirty="0" err="1">
                <a:latin typeface="Times New Roman" pitchFamily="18" charset="0"/>
                <a:ea typeface="黑体" pitchFamily="2" charset="-122"/>
                <a:cs typeface="Times New Roman" pitchFamily="18" charset="0"/>
              </a:rPr>
              <a:t>Cyt</a:t>
            </a:r>
            <a:r>
              <a:rPr lang="en-US" altLang="zh-CN" sz="2800" dirty="0">
                <a:latin typeface="Times New Roman" pitchFamily="18" charset="0"/>
                <a:ea typeface="黑体" pitchFamily="2" charset="-122"/>
                <a:cs typeface="Times New Roman" pitchFamily="18" charset="0"/>
              </a:rPr>
              <a:t> a</a:t>
            </a:r>
            <a:r>
              <a:rPr lang="en-US" altLang="zh-CN" sz="2800" baseline="-25000" dirty="0">
                <a:latin typeface="Times New Roman" pitchFamily="18" charset="0"/>
                <a:ea typeface="黑体" pitchFamily="2" charset="-122"/>
                <a:cs typeface="Times New Roman" pitchFamily="18" charset="0"/>
              </a:rPr>
              <a:t>3</a:t>
            </a:r>
            <a:r>
              <a:rPr lang="zh-CN" altLang="en-US" sz="2800" dirty="0">
                <a:latin typeface="Times New Roman" pitchFamily="18" charset="0"/>
                <a:ea typeface="黑体" pitchFamily="2" charset="-122"/>
                <a:cs typeface="Times New Roman" pitchFamily="18" charset="0"/>
              </a:rPr>
              <a:t>，</a:t>
            </a:r>
            <a:r>
              <a:rPr lang="zh-CN" altLang="en-US" sz="2800" u="sng" dirty="0">
                <a:solidFill>
                  <a:srgbClr val="FF0066"/>
                </a:solidFill>
                <a:latin typeface="Times New Roman" pitchFamily="18" charset="0"/>
                <a:ea typeface="黑体" pitchFamily="2" charset="-122"/>
                <a:cs typeface="Times New Roman" pitchFamily="18" charset="0"/>
              </a:rPr>
              <a:t>阻断电子由</a:t>
            </a:r>
            <a:r>
              <a:rPr lang="en-US" altLang="zh-CN" sz="2800" u="sng" dirty="0" err="1">
                <a:solidFill>
                  <a:srgbClr val="FF0066"/>
                </a:solidFill>
                <a:latin typeface="Times New Roman" pitchFamily="18" charset="0"/>
                <a:ea typeface="黑体" pitchFamily="2" charset="-122"/>
                <a:cs typeface="Times New Roman" pitchFamily="18" charset="0"/>
              </a:rPr>
              <a:t>Cyt</a:t>
            </a:r>
            <a:r>
              <a:rPr lang="en-US" altLang="zh-CN" sz="2800" u="sng" dirty="0">
                <a:solidFill>
                  <a:srgbClr val="FF0066"/>
                </a:solidFill>
                <a:latin typeface="Times New Roman" pitchFamily="18" charset="0"/>
                <a:ea typeface="黑体" pitchFamily="2" charset="-122"/>
                <a:cs typeface="Times New Roman" pitchFamily="18" charset="0"/>
              </a:rPr>
              <a:t> a</a:t>
            </a:r>
            <a:r>
              <a:rPr lang="zh-CN" altLang="en-US" sz="2800" u="sng" dirty="0">
                <a:solidFill>
                  <a:srgbClr val="FF0066"/>
                </a:solidFill>
                <a:latin typeface="Times New Roman" pitchFamily="18" charset="0"/>
                <a:ea typeface="黑体" pitchFamily="2" charset="-122"/>
                <a:cs typeface="Times New Roman" pitchFamily="18" charset="0"/>
              </a:rPr>
              <a:t>到</a:t>
            </a:r>
            <a:r>
              <a:rPr lang="en-US" altLang="zh-CN" sz="2800" u="sng" dirty="0" err="1">
                <a:solidFill>
                  <a:srgbClr val="FF0066"/>
                </a:solidFill>
                <a:latin typeface="Times New Roman" pitchFamily="18" charset="0"/>
                <a:ea typeface="黑体" pitchFamily="2" charset="-122"/>
                <a:cs typeface="Times New Roman" pitchFamily="18" charset="0"/>
              </a:rPr>
              <a:t>CuB</a:t>
            </a:r>
            <a:r>
              <a:rPr lang="en-US" altLang="zh-CN" sz="2800" u="sng" dirty="0">
                <a:solidFill>
                  <a:srgbClr val="FF0066"/>
                </a:solidFill>
                <a:latin typeface="Times New Roman" pitchFamily="18" charset="0"/>
                <a:ea typeface="黑体" pitchFamily="2" charset="-122"/>
                <a:cs typeface="Times New Roman" pitchFamily="18" charset="0"/>
              </a:rPr>
              <a:t>- </a:t>
            </a:r>
            <a:r>
              <a:rPr lang="en-US" altLang="zh-CN" sz="2800" u="sng" dirty="0" err="1">
                <a:solidFill>
                  <a:srgbClr val="FF0066"/>
                </a:solidFill>
                <a:latin typeface="Times New Roman" pitchFamily="18" charset="0"/>
                <a:ea typeface="黑体" pitchFamily="2" charset="-122"/>
                <a:cs typeface="Times New Roman" pitchFamily="18" charset="0"/>
              </a:rPr>
              <a:t>Cyt</a:t>
            </a:r>
            <a:r>
              <a:rPr lang="en-US" altLang="zh-CN" sz="2800" u="sng" dirty="0">
                <a:solidFill>
                  <a:srgbClr val="FF0066"/>
                </a:solidFill>
                <a:latin typeface="Times New Roman" pitchFamily="18" charset="0"/>
                <a:ea typeface="黑体" pitchFamily="2" charset="-122"/>
                <a:cs typeface="Times New Roman" pitchFamily="18" charset="0"/>
              </a:rPr>
              <a:t> a</a:t>
            </a:r>
            <a:r>
              <a:rPr lang="en-US" altLang="zh-CN" sz="2800" u="sng" baseline="-25000" dirty="0">
                <a:solidFill>
                  <a:srgbClr val="FF0066"/>
                </a:solidFill>
                <a:latin typeface="Times New Roman" pitchFamily="18" charset="0"/>
                <a:ea typeface="黑体" pitchFamily="2" charset="-122"/>
                <a:cs typeface="Times New Roman" pitchFamily="18" charset="0"/>
              </a:rPr>
              <a:t>3</a:t>
            </a:r>
            <a:r>
              <a:rPr lang="zh-CN" altLang="en-US" sz="2800" u="sng" dirty="0">
                <a:solidFill>
                  <a:srgbClr val="FF0066"/>
                </a:solidFill>
                <a:latin typeface="Times New Roman" pitchFamily="18" charset="0"/>
                <a:ea typeface="黑体" pitchFamily="2" charset="-122"/>
                <a:cs typeface="Times New Roman" pitchFamily="18" charset="0"/>
              </a:rPr>
              <a:t>间传递</a:t>
            </a:r>
            <a:r>
              <a:rPr lang="zh-CN" altLang="en-US" sz="2800" dirty="0">
                <a:latin typeface="Times New Roman" pitchFamily="18" charset="0"/>
                <a:ea typeface="黑体" pitchFamily="2" charset="-122"/>
                <a:cs typeface="Times New Roman" pitchFamily="18" charset="0"/>
              </a:rPr>
              <a:t>。</a:t>
            </a:r>
            <a:r>
              <a:rPr lang="en-US" altLang="zh-CN" sz="2800" dirty="0">
                <a:latin typeface="Times New Roman" pitchFamily="18" charset="0"/>
                <a:ea typeface="黑体" pitchFamily="2" charset="-122"/>
                <a:cs typeface="Times New Roman" pitchFamily="18" charset="0"/>
              </a:rPr>
              <a:t>CO</a:t>
            </a:r>
            <a:r>
              <a:rPr lang="zh-CN" altLang="en-US" sz="2800" dirty="0">
                <a:latin typeface="Times New Roman" pitchFamily="18" charset="0"/>
                <a:ea typeface="黑体" pitchFamily="2" charset="-122"/>
                <a:cs typeface="Times New Roman" pitchFamily="18" charset="0"/>
              </a:rPr>
              <a:t>与还原型</a:t>
            </a:r>
            <a:r>
              <a:rPr lang="en-US" altLang="zh-CN" sz="2800" dirty="0" err="1">
                <a:latin typeface="Times New Roman" pitchFamily="18" charset="0"/>
                <a:ea typeface="黑体" pitchFamily="2" charset="-122"/>
                <a:cs typeface="Times New Roman" pitchFamily="18" charset="0"/>
              </a:rPr>
              <a:t>Cyt</a:t>
            </a:r>
            <a:r>
              <a:rPr lang="en-US" altLang="zh-CN" sz="2800" dirty="0">
                <a:latin typeface="Times New Roman" pitchFamily="18" charset="0"/>
                <a:ea typeface="黑体" pitchFamily="2" charset="-122"/>
                <a:cs typeface="Times New Roman" pitchFamily="18" charset="0"/>
              </a:rPr>
              <a:t> a</a:t>
            </a:r>
            <a:r>
              <a:rPr lang="en-US" altLang="zh-CN" sz="2800" baseline="-25000" dirty="0">
                <a:latin typeface="Times New Roman" pitchFamily="18" charset="0"/>
                <a:ea typeface="黑体" pitchFamily="2" charset="-122"/>
                <a:cs typeface="Times New Roman" pitchFamily="18" charset="0"/>
              </a:rPr>
              <a:t>3</a:t>
            </a:r>
            <a:r>
              <a:rPr lang="zh-CN" altLang="en-US" sz="2800" dirty="0">
                <a:latin typeface="Times New Roman" pitchFamily="18" charset="0"/>
                <a:ea typeface="黑体" pitchFamily="2" charset="-122"/>
                <a:cs typeface="Times New Roman" pitchFamily="18" charset="0"/>
              </a:rPr>
              <a:t>结合，</a:t>
            </a:r>
            <a:r>
              <a:rPr lang="zh-CN" altLang="en-US" sz="2800" u="sng" dirty="0">
                <a:solidFill>
                  <a:srgbClr val="FF0066"/>
                </a:solidFill>
                <a:latin typeface="Times New Roman" pitchFamily="18" charset="0"/>
                <a:ea typeface="黑体" pitchFamily="2" charset="-122"/>
                <a:cs typeface="Times New Roman" pitchFamily="18" charset="0"/>
              </a:rPr>
              <a:t>阻断电子传递给</a:t>
            </a:r>
            <a:r>
              <a:rPr lang="en-US" altLang="zh-CN" sz="2800" u="sng" dirty="0">
                <a:solidFill>
                  <a:srgbClr val="FF0066"/>
                </a:solidFill>
                <a:latin typeface="Times New Roman" pitchFamily="18" charset="0"/>
                <a:ea typeface="黑体" pitchFamily="2" charset="-122"/>
                <a:cs typeface="Times New Roman" pitchFamily="18" charset="0"/>
              </a:rPr>
              <a:t>O</a:t>
            </a:r>
            <a:r>
              <a:rPr lang="en-US" altLang="zh-CN" sz="2800" u="sng" baseline="-25000" dirty="0">
                <a:solidFill>
                  <a:srgbClr val="FF0066"/>
                </a:solidFill>
                <a:latin typeface="Times New Roman" pitchFamily="18" charset="0"/>
                <a:ea typeface="黑体" pitchFamily="2" charset="-122"/>
                <a:cs typeface="Times New Roman" pitchFamily="18" charset="0"/>
              </a:rPr>
              <a:t>2</a:t>
            </a:r>
            <a:r>
              <a:rPr lang="zh-CN" altLang="en-US" sz="2800" dirty="0">
                <a:latin typeface="Times New Roman" pitchFamily="18" charset="0"/>
                <a:ea typeface="黑体" pitchFamily="2" charset="-122"/>
                <a:cs typeface="Times New Roman" pitchFamily="18" charset="0"/>
              </a:rPr>
              <a:t>。</a:t>
            </a:r>
          </a:p>
        </p:txBody>
      </p:sp>
      <p:sp>
        <p:nvSpPr>
          <p:cNvPr id="77827" name="灯片编号占位符 2"/>
          <p:cNvSpPr>
            <a:spLocks noGrp="1"/>
          </p:cNvSpPr>
          <p:nvPr>
            <p:ph type="sldNum" sz="quarter" idx="12"/>
          </p:nvPr>
        </p:nvSpPr>
        <p:spPr>
          <a:noFill/>
        </p:spPr>
        <p:txBody>
          <a:bodyPr/>
          <a:lstStyle/>
          <a:p>
            <a:fld id="{EDAF7ACD-9BC9-4090-90F1-C2F4A3C0A0BC}" type="slidenum">
              <a:rPr lang="en-US" altLang="zh-CN" smtClean="0">
                <a:ea typeface="宋体" charset="-122"/>
              </a:rPr>
              <a:pPr/>
              <a:t>59</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964">
                                            <p:txEl>
                                              <p:pRg st="0" end="0"/>
                                            </p:txEl>
                                          </p:spTgt>
                                        </p:tgtEl>
                                        <p:attrNameLst>
                                          <p:attrName>style.visibility</p:attrName>
                                        </p:attrNameLst>
                                      </p:cBhvr>
                                      <p:to>
                                        <p:strVal val="visible"/>
                                      </p:to>
                                    </p:set>
                                    <p:animEffect transition="in" filter="wipe(left)">
                                      <p:cBhvr>
                                        <p:cTn id="7" dur="500"/>
                                        <p:tgtEl>
                                          <p:spTgt spid="16896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8964">
                                            <p:txEl>
                                              <p:pRg st="1" end="1"/>
                                            </p:txEl>
                                          </p:spTgt>
                                        </p:tgtEl>
                                        <p:attrNameLst>
                                          <p:attrName>style.visibility</p:attrName>
                                        </p:attrNameLst>
                                      </p:cBhvr>
                                      <p:to>
                                        <p:strVal val="visible"/>
                                      </p:to>
                                    </p:set>
                                    <p:animEffect transition="in" filter="wipe(left)">
                                      <p:cBhvr>
                                        <p:cTn id="11" dur="500"/>
                                        <p:tgtEl>
                                          <p:spTgt spid="16896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8964">
                                            <p:txEl>
                                              <p:pRg st="2" end="2"/>
                                            </p:txEl>
                                          </p:spTgt>
                                        </p:tgtEl>
                                        <p:attrNameLst>
                                          <p:attrName>style.visibility</p:attrName>
                                        </p:attrNameLst>
                                      </p:cBhvr>
                                      <p:to>
                                        <p:strVal val="visible"/>
                                      </p:to>
                                    </p:set>
                                    <p:animEffect transition="in" filter="wipe(left)">
                                      <p:cBhvr>
                                        <p:cTn id="16" dur="500"/>
                                        <p:tgtEl>
                                          <p:spTgt spid="16896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8964">
                                            <p:txEl>
                                              <p:pRg st="3" end="3"/>
                                            </p:txEl>
                                          </p:spTgt>
                                        </p:tgtEl>
                                        <p:attrNameLst>
                                          <p:attrName>style.visibility</p:attrName>
                                        </p:attrNameLst>
                                      </p:cBhvr>
                                      <p:to>
                                        <p:strVal val="visible"/>
                                      </p:to>
                                    </p:set>
                                    <p:animEffect transition="in" filter="wipe(left)">
                                      <p:cBhvr>
                                        <p:cTn id="21" dur="500"/>
                                        <p:tgtEl>
                                          <p:spTgt spid="168964">
                                            <p:txEl>
                                              <p:pRg st="3" end="3"/>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68964">
                                            <p:txEl>
                                              <p:pRg st="4" end="4"/>
                                            </p:txEl>
                                          </p:spTgt>
                                        </p:tgtEl>
                                        <p:attrNameLst>
                                          <p:attrName>style.visibility</p:attrName>
                                        </p:attrNameLst>
                                      </p:cBhvr>
                                      <p:to>
                                        <p:strVal val="visible"/>
                                      </p:to>
                                    </p:set>
                                    <p:animEffect transition="in" filter="wipe(left)">
                                      <p:cBhvr>
                                        <p:cTn id="25" dur="500"/>
                                        <p:tgtEl>
                                          <p:spTgt spid="16896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8964">
                                            <p:txEl>
                                              <p:pRg st="5" end="5"/>
                                            </p:txEl>
                                          </p:spTgt>
                                        </p:tgtEl>
                                        <p:attrNameLst>
                                          <p:attrName>style.visibility</p:attrName>
                                        </p:attrNameLst>
                                      </p:cBhvr>
                                      <p:to>
                                        <p:strVal val="visible"/>
                                      </p:to>
                                    </p:set>
                                    <p:animEffect transition="in" filter="wipe(left)">
                                      <p:cBhvr>
                                        <p:cTn id="30" dur="500"/>
                                        <p:tgtEl>
                                          <p:spTgt spid="168964">
                                            <p:txEl>
                                              <p:pRg st="5" end="5"/>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68964">
                                            <p:txEl>
                                              <p:pRg st="6" end="6"/>
                                            </p:txEl>
                                          </p:spTgt>
                                        </p:tgtEl>
                                        <p:attrNameLst>
                                          <p:attrName>style.visibility</p:attrName>
                                        </p:attrNameLst>
                                      </p:cBhvr>
                                      <p:to>
                                        <p:strVal val="visible"/>
                                      </p:to>
                                    </p:set>
                                    <p:animEffect transition="in" filter="wipe(left)">
                                      <p:cBhvr>
                                        <p:cTn id="34" dur="500"/>
                                        <p:tgtEl>
                                          <p:spTgt spid="16896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467493" y="1644472"/>
            <a:ext cx="8208963" cy="1712520"/>
          </a:xfrm>
          <a:prstGeom prst="rect">
            <a:avLst/>
          </a:prstGeom>
          <a:noFill/>
          <a:ln w="9525">
            <a:noFill/>
            <a:miter lim="800000"/>
            <a:headEnd/>
            <a:tailEnd/>
          </a:ln>
        </p:spPr>
        <p:txBody>
          <a:bodyPr>
            <a:spAutoFit/>
          </a:bodyPr>
          <a:lstStyle/>
          <a:p>
            <a:pPr indent="714375" algn="just">
              <a:lnSpc>
                <a:spcPct val="130000"/>
              </a:lnSpc>
            </a:pPr>
            <a:r>
              <a:rPr lang="zh-CN" altLang="en-US" sz="2800" dirty="0">
                <a:latin typeface="Times New Roman" pitchFamily="18" charset="0"/>
                <a:ea typeface="黑体" pitchFamily="2" charset="-122"/>
                <a:cs typeface="Times New Roman" pitchFamily="18" charset="0"/>
              </a:rPr>
              <a:t>糖、脂肪和蛋白质等营养物质在体内彻底氧化分解生成</a:t>
            </a:r>
            <a:r>
              <a:rPr lang="en-US" altLang="zh-CN" sz="2800" dirty="0">
                <a:latin typeface="Times New Roman" pitchFamily="18" charset="0"/>
                <a:ea typeface="黑体" pitchFamily="2" charset="-122"/>
                <a:cs typeface="Times New Roman" pitchFamily="18" charset="0"/>
              </a:rPr>
              <a:t>CO</a:t>
            </a:r>
            <a:r>
              <a:rPr lang="en-US" altLang="zh-CN" sz="2800" baseline="-25000" dirty="0">
                <a:latin typeface="Times New Roman" pitchFamily="18" charset="0"/>
                <a:ea typeface="黑体" pitchFamily="2" charset="-122"/>
                <a:cs typeface="Times New Roman" pitchFamily="18" charset="0"/>
              </a:rPr>
              <a:t>2 </a:t>
            </a:r>
            <a:r>
              <a:rPr lang="zh-CN" altLang="en-US" sz="2800" dirty="0">
                <a:latin typeface="Times New Roman" pitchFamily="18" charset="0"/>
                <a:ea typeface="黑体" pitchFamily="2" charset="-122"/>
                <a:cs typeface="Times New Roman" pitchFamily="18" charset="0"/>
              </a:rPr>
              <a:t>和 </a:t>
            </a:r>
            <a:r>
              <a:rPr lang="en-US" altLang="zh-CN" sz="2800" dirty="0">
                <a:latin typeface="Times New Roman" pitchFamily="18" charset="0"/>
                <a:ea typeface="黑体" pitchFamily="2" charset="-122"/>
                <a:cs typeface="Times New Roman" pitchFamily="18" charset="0"/>
              </a:rPr>
              <a:t>H</a:t>
            </a:r>
            <a:r>
              <a:rPr lang="en-US" altLang="zh-CN" sz="2800" baseline="-25000" dirty="0">
                <a:latin typeface="Times New Roman" pitchFamily="18" charset="0"/>
                <a:ea typeface="黑体" pitchFamily="2" charset="-122"/>
                <a:cs typeface="Times New Roman" pitchFamily="18" charset="0"/>
              </a:rPr>
              <a:t>2</a:t>
            </a:r>
            <a:r>
              <a:rPr lang="en-US" altLang="zh-CN" sz="2800" dirty="0">
                <a:latin typeface="Times New Roman" pitchFamily="18" charset="0"/>
                <a:ea typeface="黑体" pitchFamily="2" charset="-122"/>
                <a:cs typeface="Times New Roman" pitchFamily="18" charset="0"/>
              </a:rPr>
              <a:t>O</a:t>
            </a:r>
            <a:r>
              <a:rPr lang="zh-CN" altLang="en-US" sz="2800" dirty="0">
                <a:latin typeface="Times New Roman" pitchFamily="18" charset="0"/>
                <a:ea typeface="黑体" pitchFamily="2" charset="-122"/>
                <a:cs typeface="Times New Roman" pitchFamily="18" charset="0"/>
              </a:rPr>
              <a:t>，同时释放能量满足机体生命活动需要的过程。</a:t>
            </a:r>
          </a:p>
        </p:txBody>
      </p:sp>
      <p:grpSp>
        <p:nvGrpSpPr>
          <p:cNvPr id="2" name="Group 3"/>
          <p:cNvGrpSpPr>
            <a:grpSpLocks/>
          </p:cNvGrpSpPr>
          <p:nvPr/>
        </p:nvGrpSpPr>
        <p:grpSpPr bwMode="auto">
          <a:xfrm>
            <a:off x="609600" y="3573016"/>
            <a:ext cx="1435100" cy="1890713"/>
            <a:chOff x="480" y="2250"/>
            <a:chExt cx="904" cy="1191"/>
          </a:xfrm>
        </p:grpSpPr>
        <p:sp>
          <p:nvSpPr>
            <p:cNvPr id="21529" name="Rectangle 4"/>
            <p:cNvSpPr>
              <a:spLocks noChangeArrowheads="1"/>
            </p:cNvSpPr>
            <p:nvPr/>
          </p:nvSpPr>
          <p:spPr bwMode="auto">
            <a:xfrm>
              <a:off x="480" y="2250"/>
              <a:ext cx="454" cy="327"/>
            </a:xfrm>
            <a:prstGeom prst="rect">
              <a:avLst/>
            </a:prstGeom>
            <a:noFill/>
            <a:ln w="9525">
              <a:noFill/>
              <a:miter lim="800000"/>
              <a:headEnd/>
              <a:tailEnd/>
            </a:ln>
          </p:spPr>
          <p:txBody>
            <a:bodyPr wrap="none">
              <a:spAutoFit/>
            </a:bodyPr>
            <a:lstStyle/>
            <a:p>
              <a:r>
                <a:rPr lang="zh-CN" altLang="en-US" sz="2800">
                  <a:solidFill>
                    <a:schemeClr val="tx2"/>
                  </a:solidFill>
                  <a:latin typeface="黑体" pitchFamily="2" charset="-122"/>
                  <a:ea typeface="黑体" pitchFamily="2" charset="-122"/>
                </a:rPr>
                <a:t>糖 </a:t>
              </a:r>
            </a:p>
          </p:txBody>
        </p:sp>
        <p:sp>
          <p:nvSpPr>
            <p:cNvPr id="21530" name="Rectangle 5"/>
            <p:cNvSpPr>
              <a:spLocks noChangeArrowheads="1"/>
            </p:cNvSpPr>
            <p:nvPr/>
          </p:nvSpPr>
          <p:spPr bwMode="auto">
            <a:xfrm>
              <a:off x="480" y="2682"/>
              <a:ext cx="679" cy="327"/>
            </a:xfrm>
            <a:prstGeom prst="rect">
              <a:avLst/>
            </a:prstGeom>
            <a:noFill/>
            <a:ln w="9525">
              <a:noFill/>
              <a:miter lim="800000"/>
              <a:headEnd/>
              <a:tailEnd/>
            </a:ln>
          </p:spPr>
          <p:txBody>
            <a:bodyPr wrap="none">
              <a:spAutoFit/>
            </a:bodyPr>
            <a:lstStyle/>
            <a:p>
              <a:r>
                <a:rPr lang="zh-CN" altLang="en-US" sz="2800" dirty="0">
                  <a:solidFill>
                    <a:schemeClr val="tx2"/>
                  </a:solidFill>
                  <a:latin typeface="黑体" pitchFamily="2" charset="-122"/>
                  <a:ea typeface="黑体" pitchFamily="2" charset="-122"/>
                </a:rPr>
                <a:t>脂肪 </a:t>
              </a:r>
            </a:p>
          </p:txBody>
        </p:sp>
        <p:sp>
          <p:nvSpPr>
            <p:cNvPr id="21531" name="Rectangle 6"/>
            <p:cNvSpPr>
              <a:spLocks noChangeArrowheads="1"/>
            </p:cNvSpPr>
            <p:nvPr/>
          </p:nvSpPr>
          <p:spPr bwMode="auto">
            <a:xfrm>
              <a:off x="480" y="3114"/>
              <a:ext cx="904" cy="327"/>
            </a:xfrm>
            <a:prstGeom prst="rect">
              <a:avLst/>
            </a:prstGeom>
            <a:noFill/>
            <a:ln w="9525">
              <a:noFill/>
              <a:miter lim="800000"/>
              <a:headEnd/>
              <a:tailEnd/>
            </a:ln>
          </p:spPr>
          <p:txBody>
            <a:bodyPr wrap="none">
              <a:spAutoFit/>
            </a:bodyPr>
            <a:lstStyle/>
            <a:p>
              <a:r>
                <a:rPr lang="zh-CN" altLang="en-US" sz="2800" dirty="0">
                  <a:solidFill>
                    <a:schemeClr val="tx2"/>
                  </a:solidFill>
                  <a:latin typeface="黑体" pitchFamily="2" charset="-122"/>
                  <a:ea typeface="黑体" pitchFamily="2" charset="-122"/>
                </a:rPr>
                <a:t>蛋白质 </a:t>
              </a:r>
            </a:p>
          </p:txBody>
        </p:sp>
      </p:grpSp>
      <p:grpSp>
        <p:nvGrpSpPr>
          <p:cNvPr id="3" name="Group 7"/>
          <p:cNvGrpSpPr>
            <a:grpSpLocks/>
          </p:cNvGrpSpPr>
          <p:nvPr/>
        </p:nvGrpSpPr>
        <p:grpSpPr bwMode="auto">
          <a:xfrm>
            <a:off x="1752600" y="3887341"/>
            <a:ext cx="1447800" cy="1371600"/>
            <a:chOff x="1200" y="2448"/>
            <a:chExt cx="1248" cy="864"/>
          </a:xfrm>
        </p:grpSpPr>
        <p:sp>
          <p:nvSpPr>
            <p:cNvPr id="21526" name="Line 8"/>
            <p:cNvSpPr>
              <a:spLocks noChangeShapeType="1"/>
            </p:cNvSpPr>
            <p:nvPr/>
          </p:nvSpPr>
          <p:spPr bwMode="auto">
            <a:xfrm>
              <a:off x="1392" y="2448"/>
              <a:ext cx="1056" cy="432"/>
            </a:xfrm>
            <a:prstGeom prst="line">
              <a:avLst/>
            </a:prstGeom>
            <a:noFill/>
            <a:ln w="38100">
              <a:solidFill>
                <a:schemeClr val="tx1"/>
              </a:solidFill>
              <a:round/>
              <a:headEnd/>
              <a:tailEnd/>
            </a:ln>
          </p:spPr>
          <p:txBody>
            <a:bodyPr wrap="none"/>
            <a:lstStyle/>
            <a:p>
              <a:endParaRPr lang="zh-CN" altLang="en-US"/>
            </a:p>
          </p:txBody>
        </p:sp>
        <p:sp>
          <p:nvSpPr>
            <p:cNvPr id="21527" name="Line 9"/>
            <p:cNvSpPr>
              <a:spLocks noChangeShapeType="1"/>
            </p:cNvSpPr>
            <p:nvPr/>
          </p:nvSpPr>
          <p:spPr bwMode="auto">
            <a:xfrm>
              <a:off x="1200" y="2880"/>
              <a:ext cx="1248" cy="0"/>
            </a:xfrm>
            <a:prstGeom prst="line">
              <a:avLst/>
            </a:prstGeom>
            <a:noFill/>
            <a:ln w="38100">
              <a:solidFill>
                <a:schemeClr val="tx1"/>
              </a:solidFill>
              <a:round/>
              <a:headEnd/>
              <a:tailEnd/>
            </a:ln>
          </p:spPr>
          <p:txBody>
            <a:bodyPr wrap="none"/>
            <a:lstStyle/>
            <a:p>
              <a:endParaRPr lang="zh-CN" altLang="en-US"/>
            </a:p>
          </p:txBody>
        </p:sp>
        <p:sp>
          <p:nvSpPr>
            <p:cNvPr id="21528" name="Line 10"/>
            <p:cNvSpPr>
              <a:spLocks noChangeShapeType="1"/>
            </p:cNvSpPr>
            <p:nvPr/>
          </p:nvSpPr>
          <p:spPr bwMode="auto">
            <a:xfrm flipV="1">
              <a:off x="1392" y="2880"/>
              <a:ext cx="1056" cy="432"/>
            </a:xfrm>
            <a:prstGeom prst="line">
              <a:avLst/>
            </a:prstGeom>
            <a:noFill/>
            <a:ln w="38100">
              <a:solidFill>
                <a:schemeClr val="tx1"/>
              </a:solidFill>
              <a:round/>
              <a:headEnd/>
              <a:tailEnd/>
            </a:ln>
          </p:spPr>
          <p:txBody>
            <a:bodyPr wrap="none"/>
            <a:lstStyle/>
            <a:p>
              <a:endParaRPr lang="zh-CN" altLang="en-US"/>
            </a:p>
          </p:txBody>
        </p:sp>
      </p:grpSp>
      <p:sp>
        <p:nvSpPr>
          <p:cNvPr id="151563" name="Rectangle 11"/>
          <p:cNvSpPr>
            <a:spLocks noChangeArrowheads="1"/>
          </p:cNvSpPr>
          <p:nvPr/>
        </p:nvSpPr>
        <p:spPr bwMode="auto">
          <a:xfrm>
            <a:off x="4648200" y="4344541"/>
            <a:ext cx="2438400" cy="457200"/>
          </a:xfrm>
          <a:prstGeom prst="rect">
            <a:avLst/>
          </a:prstGeom>
          <a:noFill/>
          <a:ln w="9525">
            <a:noFill/>
            <a:miter lim="800000"/>
            <a:headEnd/>
            <a:tailEnd/>
          </a:ln>
        </p:spPr>
        <p:txBody>
          <a:bodyPr>
            <a:spAutoFit/>
          </a:bodyPr>
          <a:lstStyle/>
          <a:p>
            <a:r>
              <a:rPr lang="en-US" altLang="zh-CN" dirty="0">
                <a:solidFill>
                  <a:schemeClr val="tx2"/>
                </a:solidFill>
                <a:latin typeface="Arial" charset="0"/>
                <a:ea typeface="华文中宋" pitchFamily="2" charset="-122"/>
              </a:rPr>
              <a:t>CO</a:t>
            </a:r>
            <a:r>
              <a:rPr lang="en-US" altLang="zh-CN" baseline="-25000" dirty="0">
                <a:solidFill>
                  <a:schemeClr val="tx2"/>
                </a:solidFill>
                <a:latin typeface="Arial" charset="0"/>
                <a:ea typeface="华文中宋" pitchFamily="2" charset="-122"/>
              </a:rPr>
              <a:t>2</a:t>
            </a:r>
            <a:r>
              <a:rPr lang="zh-CN" altLang="en-US" dirty="0">
                <a:solidFill>
                  <a:schemeClr val="tx2"/>
                </a:solidFill>
                <a:latin typeface="Arial" charset="0"/>
                <a:ea typeface="华文中宋" pitchFamily="2" charset="-122"/>
              </a:rPr>
              <a:t>和</a:t>
            </a:r>
            <a:r>
              <a:rPr lang="en-US" altLang="zh-CN" dirty="0">
                <a:solidFill>
                  <a:schemeClr val="tx2"/>
                </a:solidFill>
                <a:latin typeface="Arial" charset="0"/>
                <a:ea typeface="华文中宋" pitchFamily="2" charset="-122"/>
              </a:rPr>
              <a:t>H</a:t>
            </a:r>
            <a:r>
              <a:rPr lang="en-US" altLang="zh-CN" baseline="-25000" dirty="0">
                <a:solidFill>
                  <a:schemeClr val="tx2"/>
                </a:solidFill>
                <a:latin typeface="Arial" charset="0"/>
                <a:ea typeface="华文中宋" pitchFamily="2" charset="-122"/>
              </a:rPr>
              <a:t>2</a:t>
            </a:r>
            <a:r>
              <a:rPr lang="en-US" altLang="zh-CN" dirty="0">
                <a:solidFill>
                  <a:schemeClr val="tx2"/>
                </a:solidFill>
                <a:latin typeface="Arial" charset="0"/>
                <a:ea typeface="华文中宋" pitchFamily="2" charset="-122"/>
              </a:rPr>
              <a:t>O </a:t>
            </a:r>
          </a:p>
        </p:txBody>
      </p:sp>
      <p:sp>
        <p:nvSpPr>
          <p:cNvPr id="151564" name="AutoShape 12"/>
          <p:cNvSpPr>
            <a:spLocks noChangeArrowheads="1"/>
          </p:cNvSpPr>
          <p:nvPr/>
        </p:nvSpPr>
        <p:spPr bwMode="auto">
          <a:xfrm>
            <a:off x="3352800" y="4496941"/>
            <a:ext cx="1066800" cy="1809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zh-CN" altLang="en-US"/>
          </a:p>
        </p:txBody>
      </p:sp>
      <p:sp>
        <p:nvSpPr>
          <p:cNvPr id="151565" name="Text Box 13"/>
          <p:cNvSpPr txBox="1">
            <a:spLocks noChangeArrowheads="1"/>
          </p:cNvSpPr>
          <p:nvPr/>
        </p:nvSpPr>
        <p:spPr bwMode="auto">
          <a:xfrm>
            <a:off x="3657600" y="4087366"/>
            <a:ext cx="838200" cy="457200"/>
          </a:xfrm>
          <a:prstGeom prst="rect">
            <a:avLst/>
          </a:prstGeom>
          <a:noFill/>
          <a:ln w="9525">
            <a:noFill/>
            <a:miter lim="800000"/>
            <a:headEnd/>
            <a:tailEnd/>
          </a:ln>
        </p:spPr>
        <p:txBody>
          <a:bodyPr>
            <a:spAutoFit/>
          </a:bodyPr>
          <a:lstStyle/>
          <a:p>
            <a:r>
              <a:rPr lang="en-US" altLang="zh-CN" b="1">
                <a:latin typeface="Arial" charset="0"/>
              </a:rPr>
              <a:t>O</a:t>
            </a:r>
            <a:r>
              <a:rPr lang="en-US" altLang="zh-CN" b="1" baseline="-25000">
                <a:latin typeface="Arial" charset="0"/>
              </a:rPr>
              <a:t>2</a:t>
            </a:r>
          </a:p>
        </p:txBody>
      </p:sp>
      <p:grpSp>
        <p:nvGrpSpPr>
          <p:cNvPr id="4" name="Group 14"/>
          <p:cNvGrpSpPr>
            <a:grpSpLocks/>
          </p:cNvGrpSpPr>
          <p:nvPr/>
        </p:nvGrpSpPr>
        <p:grpSpPr bwMode="auto">
          <a:xfrm>
            <a:off x="2819400" y="5106541"/>
            <a:ext cx="1981200" cy="609600"/>
            <a:chOff x="1872" y="3168"/>
            <a:chExt cx="1440" cy="528"/>
          </a:xfrm>
        </p:grpSpPr>
        <p:sp>
          <p:nvSpPr>
            <p:cNvPr id="21523" name="AutoShape 15" descr="深色下对角线"/>
            <p:cNvSpPr>
              <a:spLocks noChangeArrowheads="1"/>
            </p:cNvSpPr>
            <p:nvPr/>
          </p:nvSpPr>
          <p:spPr bwMode="auto">
            <a:xfrm flipV="1">
              <a:off x="2640" y="3168"/>
              <a:ext cx="672" cy="52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9 w 21600"/>
                <a:gd name="T13" fmla="*/ 3968 h 21600"/>
                <a:gd name="T14" fmla="*/ 19607 w 21600"/>
                <a:gd name="T15" fmla="*/ 8182 h 21600"/>
              </a:gdLst>
              <a:ahLst/>
              <a:cxnLst>
                <a:cxn ang="T8">
                  <a:pos x="T0" y="T1"/>
                </a:cxn>
                <a:cxn ang="T9">
                  <a:pos x="T2" y="T3"/>
                </a:cxn>
                <a:cxn ang="T10">
                  <a:pos x="T4" y="T5"/>
                </a:cxn>
                <a:cxn ang="T11">
                  <a:pos x="T6" y="T7"/>
                </a:cxn>
              </a:cxnLst>
              <a:rect l="T12" t="T13" r="T14" b="T15"/>
              <a:pathLst>
                <a:path w="21600" h="21600">
                  <a:moveTo>
                    <a:pt x="21600" y="6079"/>
                  </a:moveTo>
                  <a:lnTo>
                    <a:pt x="15888" y="0"/>
                  </a:lnTo>
                  <a:lnTo>
                    <a:pt x="15888" y="3968"/>
                  </a:lnTo>
                  <a:lnTo>
                    <a:pt x="12427" y="3968"/>
                  </a:lnTo>
                  <a:cubicBezTo>
                    <a:pt x="5564" y="3968"/>
                    <a:pt x="0" y="7635"/>
                    <a:pt x="0" y="12158"/>
                  </a:cubicBezTo>
                  <a:lnTo>
                    <a:pt x="0" y="21600"/>
                  </a:lnTo>
                  <a:lnTo>
                    <a:pt x="4315" y="21600"/>
                  </a:lnTo>
                  <a:lnTo>
                    <a:pt x="4315" y="12158"/>
                  </a:lnTo>
                  <a:cubicBezTo>
                    <a:pt x="4315" y="9967"/>
                    <a:pt x="7947" y="8190"/>
                    <a:pt x="12427" y="8190"/>
                  </a:cubicBezTo>
                  <a:lnTo>
                    <a:pt x="15888" y="8190"/>
                  </a:lnTo>
                  <a:lnTo>
                    <a:pt x="15888" y="12158"/>
                  </a:lnTo>
                  <a:lnTo>
                    <a:pt x="21600" y="6079"/>
                  </a:lnTo>
                  <a:close/>
                </a:path>
              </a:pathLst>
            </a:custGeom>
            <a:pattFill prst="dkDnDiag">
              <a:fgClr>
                <a:schemeClr val="hlink"/>
              </a:fgClr>
              <a:bgClr>
                <a:schemeClr val="bg1"/>
              </a:bgClr>
            </a:pattFill>
            <a:ln w="9525">
              <a:solidFill>
                <a:schemeClr val="hlink"/>
              </a:solidFill>
              <a:miter lim="800000"/>
              <a:headEnd/>
              <a:tailEnd/>
            </a:ln>
          </p:spPr>
          <p:txBody>
            <a:bodyPr wrap="none" anchor="ctr"/>
            <a:lstStyle/>
            <a:p>
              <a:endParaRPr lang="zh-CN" altLang="en-US"/>
            </a:p>
          </p:txBody>
        </p:sp>
        <p:sp>
          <p:nvSpPr>
            <p:cNvPr id="21524" name="Rectangle 16" descr="深色下对角线"/>
            <p:cNvSpPr>
              <a:spLocks noChangeArrowheads="1"/>
            </p:cNvSpPr>
            <p:nvPr/>
          </p:nvSpPr>
          <p:spPr bwMode="auto">
            <a:xfrm>
              <a:off x="1872" y="3408"/>
              <a:ext cx="864" cy="48"/>
            </a:xfrm>
            <a:prstGeom prst="rect">
              <a:avLst/>
            </a:prstGeom>
            <a:pattFill prst="dkDnDiag">
              <a:fgClr>
                <a:schemeClr val="hlink"/>
              </a:fgClr>
              <a:bgClr>
                <a:schemeClr val="bg1"/>
              </a:bgClr>
            </a:pattFill>
            <a:ln w="9525">
              <a:solidFill>
                <a:schemeClr val="hlink"/>
              </a:solidFill>
              <a:miter lim="800000"/>
              <a:headEnd/>
              <a:tailEnd/>
            </a:ln>
          </p:spPr>
          <p:txBody>
            <a:bodyPr wrap="none" anchor="ctr"/>
            <a:lstStyle/>
            <a:p>
              <a:endParaRPr lang="zh-CN" altLang="en-US"/>
            </a:p>
          </p:txBody>
        </p:sp>
        <p:sp>
          <p:nvSpPr>
            <p:cNvPr id="21525" name="Rectangle 17" descr="深色下对角线"/>
            <p:cNvSpPr>
              <a:spLocks noChangeArrowheads="1"/>
            </p:cNvSpPr>
            <p:nvPr/>
          </p:nvSpPr>
          <p:spPr bwMode="auto">
            <a:xfrm>
              <a:off x="1872" y="3216"/>
              <a:ext cx="48" cy="192"/>
            </a:xfrm>
            <a:prstGeom prst="rect">
              <a:avLst/>
            </a:prstGeom>
            <a:pattFill prst="dkDnDiag">
              <a:fgClr>
                <a:schemeClr val="hlink"/>
              </a:fgClr>
              <a:bgClr>
                <a:schemeClr val="bg1"/>
              </a:bgClr>
            </a:pattFill>
            <a:ln w="9525">
              <a:solidFill>
                <a:schemeClr val="hlink"/>
              </a:solidFill>
              <a:miter lim="800000"/>
              <a:headEnd/>
              <a:tailEnd/>
            </a:ln>
          </p:spPr>
          <p:txBody>
            <a:bodyPr wrap="none" anchor="ctr"/>
            <a:lstStyle/>
            <a:p>
              <a:endParaRPr lang="zh-CN" altLang="en-US"/>
            </a:p>
          </p:txBody>
        </p:sp>
      </p:grpSp>
      <p:sp>
        <p:nvSpPr>
          <p:cNvPr id="151570" name="Text Box 18"/>
          <p:cNvSpPr txBox="1">
            <a:spLocks noChangeArrowheads="1"/>
          </p:cNvSpPr>
          <p:nvPr/>
        </p:nvSpPr>
        <p:spPr bwMode="auto">
          <a:xfrm>
            <a:off x="4859338" y="5254179"/>
            <a:ext cx="1135062" cy="519112"/>
          </a:xfrm>
          <a:prstGeom prst="rect">
            <a:avLst/>
          </a:prstGeom>
          <a:noFill/>
          <a:ln w="9525">
            <a:noFill/>
            <a:miter lim="800000"/>
            <a:headEnd/>
            <a:tailEnd/>
          </a:ln>
        </p:spPr>
        <p:txBody>
          <a:bodyPr>
            <a:spAutoFit/>
          </a:bodyPr>
          <a:lstStyle/>
          <a:p>
            <a:r>
              <a:rPr lang="zh-CN" altLang="en-US" sz="2800" dirty="0">
                <a:solidFill>
                  <a:schemeClr val="tx2"/>
                </a:solidFill>
                <a:latin typeface="Arial" charset="0"/>
                <a:ea typeface="黑体" pitchFamily="2" charset="-122"/>
              </a:rPr>
              <a:t>能量</a:t>
            </a:r>
          </a:p>
        </p:txBody>
      </p:sp>
      <p:sp>
        <p:nvSpPr>
          <p:cNvPr id="151571" name="AutoShape 19"/>
          <p:cNvSpPr>
            <a:spLocks noChangeArrowheads="1"/>
          </p:cNvSpPr>
          <p:nvPr/>
        </p:nvSpPr>
        <p:spPr bwMode="auto">
          <a:xfrm>
            <a:off x="7362825" y="4579491"/>
            <a:ext cx="381000" cy="838200"/>
          </a:xfrm>
          <a:prstGeom prst="curvedRightArrow">
            <a:avLst>
              <a:gd name="adj1" fmla="val 17091"/>
              <a:gd name="adj2" fmla="val 61254"/>
              <a:gd name="adj3" fmla="val 33333"/>
            </a:avLst>
          </a:prstGeom>
          <a:solidFill>
            <a:srgbClr val="466311"/>
          </a:solidFill>
          <a:ln w="9525">
            <a:solidFill>
              <a:srgbClr val="99CCFF"/>
            </a:solidFill>
            <a:miter lim="800000"/>
            <a:headEnd/>
            <a:tailEnd/>
          </a:ln>
        </p:spPr>
        <p:txBody>
          <a:bodyPr wrap="none" anchor="ctr"/>
          <a:lstStyle/>
          <a:p>
            <a:endParaRPr lang="zh-CN" altLang="en-US"/>
          </a:p>
        </p:txBody>
      </p:sp>
      <p:sp>
        <p:nvSpPr>
          <p:cNvPr id="151572" name="Text Box 20"/>
          <p:cNvSpPr txBox="1">
            <a:spLocks noChangeArrowheads="1"/>
          </p:cNvSpPr>
          <p:nvPr/>
        </p:nvSpPr>
        <p:spPr bwMode="auto">
          <a:xfrm>
            <a:off x="7743825" y="4422329"/>
            <a:ext cx="1296988" cy="457200"/>
          </a:xfrm>
          <a:prstGeom prst="rect">
            <a:avLst/>
          </a:prstGeom>
          <a:noFill/>
          <a:ln w="9525">
            <a:noFill/>
            <a:miter lim="800000"/>
            <a:headEnd/>
            <a:tailEnd/>
          </a:ln>
        </p:spPr>
        <p:txBody>
          <a:bodyPr>
            <a:spAutoFit/>
          </a:bodyPr>
          <a:lstStyle/>
          <a:p>
            <a:r>
              <a:rPr lang="en-US" altLang="zh-CN" b="1">
                <a:solidFill>
                  <a:schemeClr val="tx2"/>
                </a:solidFill>
                <a:latin typeface="Arial" charset="0"/>
                <a:ea typeface="GungsuhChe" pitchFamily="49" charset="-127"/>
              </a:rPr>
              <a:t>ADP+Pi</a:t>
            </a:r>
          </a:p>
        </p:txBody>
      </p:sp>
      <p:sp>
        <p:nvSpPr>
          <p:cNvPr id="151573" name="Text Box 21"/>
          <p:cNvSpPr txBox="1">
            <a:spLocks noChangeArrowheads="1"/>
          </p:cNvSpPr>
          <p:nvPr/>
        </p:nvSpPr>
        <p:spPr bwMode="auto">
          <a:xfrm>
            <a:off x="7743825" y="5108129"/>
            <a:ext cx="1004888" cy="457200"/>
          </a:xfrm>
          <a:prstGeom prst="rect">
            <a:avLst/>
          </a:prstGeom>
          <a:noFill/>
          <a:ln w="9525">
            <a:noFill/>
            <a:miter lim="800000"/>
            <a:headEnd/>
            <a:tailEnd/>
          </a:ln>
        </p:spPr>
        <p:txBody>
          <a:bodyPr>
            <a:spAutoFit/>
          </a:bodyPr>
          <a:lstStyle/>
          <a:p>
            <a:r>
              <a:rPr lang="en-US" altLang="zh-CN" b="1" dirty="0">
                <a:solidFill>
                  <a:schemeClr val="hlink"/>
                </a:solidFill>
                <a:latin typeface="Arial" charset="0"/>
                <a:ea typeface="GungsuhChe" pitchFamily="49" charset="-127"/>
              </a:rPr>
              <a:t>ATP</a:t>
            </a:r>
          </a:p>
        </p:txBody>
      </p:sp>
      <p:sp>
        <p:nvSpPr>
          <p:cNvPr id="151574" name="Text Box 22"/>
          <p:cNvSpPr txBox="1">
            <a:spLocks noChangeArrowheads="1"/>
          </p:cNvSpPr>
          <p:nvPr/>
        </p:nvSpPr>
        <p:spPr bwMode="auto">
          <a:xfrm>
            <a:off x="7496175" y="5889179"/>
            <a:ext cx="1174750" cy="519112"/>
          </a:xfrm>
          <a:prstGeom prst="rect">
            <a:avLst/>
          </a:prstGeom>
          <a:noFill/>
          <a:ln w="9525">
            <a:noFill/>
            <a:miter lim="800000"/>
            <a:headEnd/>
            <a:tailEnd/>
          </a:ln>
        </p:spPr>
        <p:txBody>
          <a:bodyPr>
            <a:spAutoFit/>
          </a:bodyPr>
          <a:lstStyle/>
          <a:p>
            <a:r>
              <a:rPr lang="zh-CN" altLang="en-US" sz="2800" dirty="0">
                <a:latin typeface="Arial" charset="0"/>
                <a:ea typeface="黑体" pitchFamily="2" charset="-122"/>
              </a:rPr>
              <a:t>热能</a:t>
            </a:r>
          </a:p>
        </p:txBody>
      </p:sp>
      <p:sp>
        <p:nvSpPr>
          <p:cNvPr id="21518" name="Text Box 30"/>
          <p:cNvSpPr>
            <a:spLocks noGrp="1" noChangeArrowheads="1"/>
          </p:cNvSpPr>
          <p:nvPr>
            <p:ph type="title"/>
          </p:nvPr>
        </p:nvSpPr>
        <p:spPr>
          <a:xfrm>
            <a:off x="2176910" y="692696"/>
            <a:ext cx="4843362" cy="838200"/>
          </a:xfrm>
          <a:noFill/>
        </p:spPr>
        <p:txBody>
          <a:bodyPr anchor="ctr"/>
          <a:lstStyle/>
          <a:p>
            <a:pPr marL="268288" indent="-268288" eaLnBrk="1" hangingPunct="1">
              <a:buClr>
                <a:schemeClr val="tx2"/>
              </a:buClr>
              <a:buSzPct val="70000"/>
              <a:buFont typeface="Wingdings" pitchFamily="2" charset="2"/>
              <a:buChar char="u"/>
            </a:pPr>
            <a:r>
              <a:rPr lang="en-US" altLang="zh-CN" sz="3400" dirty="0">
                <a:solidFill>
                  <a:schemeClr val="tx1"/>
                </a:solidFill>
              </a:rPr>
              <a:t> </a:t>
            </a:r>
            <a:r>
              <a:rPr lang="zh-CN" altLang="en-US" sz="3400" dirty="0">
                <a:solidFill>
                  <a:schemeClr val="tx1"/>
                </a:solidFill>
              </a:rPr>
              <a:t>营养物质的分解代谢</a:t>
            </a:r>
          </a:p>
        </p:txBody>
      </p:sp>
      <p:sp>
        <p:nvSpPr>
          <p:cNvPr id="151586" name="AutoShape 34" descr="宽下对角线"/>
          <p:cNvSpPr>
            <a:spLocks noChangeArrowheads="1"/>
          </p:cNvSpPr>
          <p:nvPr/>
        </p:nvSpPr>
        <p:spPr bwMode="auto">
          <a:xfrm rot="5400000" flipH="1">
            <a:off x="6646862" y="4669977"/>
            <a:ext cx="609599" cy="7778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017 h 21600"/>
              <a:gd name="T20" fmla="*/ 1852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90" y="0"/>
                </a:moveTo>
                <a:lnTo>
                  <a:pt x="12379" y="7818"/>
                </a:lnTo>
                <a:lnTo>
                  <a:pt x="15453" y="7818"/>
                </a:lnTo>
                <a:lnTo>
                  <a:pt x="15453" y="18017"/>
                </a:lnTo>
                <a:lnTo>
                  <a:pt x="0" y="18017"/>
                </a:lnTo>
                <a:lnTo>
                  <a:pt x="0" y="21600"/>
                </a:lnTo>
                <a:lnTo>
                  <a:pt x="18526" y="21600"/>
                </a:lnTo>
                <a:lnTo>
                  <a:pt x="18526" y="7818"/>
                </a:lnTo>
                <a:lnTo>
                  <a:pt x="21600" y="7818"/>
                </a:lnTo>
                <a:lnTo>
                  <a:pt x="16990" y="0"/>
                </a:lnTo>
                <a:close/>
              </a:path>
            </a:pathLst>
          </a:custGeom>
          <a:pattFill prst="wdDnDiag">
            <a:fgClr>
              <a:schemeClr val="hlink"/>
            </a:fgClr>
            <a:bgClr>
              <a:schemeClr val="bg1"/>
            </a:bgClr>
          </a:pattFill>
          <a:ln w="9525">
            <a:solidFill>
              <a:schemeClr val="hlink"/>
            </a:solidFill>
            <a:miter lim="800000"/>
            <a:headEnd/>
            <a:tailEnd/>
          </a:ln>
        </p:spPr>
        <p:txBody>
          <a:bodyPr wrap="none" anchor="ctr"/>
          <a:lstStyle/>
          <a:p>
            <a:endParaRPr lang="zh-CN" altLang="en-US"/>
          </a:p>
        </p:txBody>
      </p:sp>
      <p:sp>
        <p:nvSpPr>
          <p:cNvPr id="151584" name="AutoShape 32" descr="75%"/>
          <p:cNvSpPr>
            <a:spLocks noChangeArrowheads="1"/>
          </p:cNvSpPr>
          <p:nvPr/>
        </p:nvSpPr>
        <p:spPr bwMode="auto">
          <a:xfrm rot="5400000">
            <a:off x="6410323" y="5403405"/>
            <a:ext cx="1119191" cy="8207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000 h 21600"/>
              <a:gd name="T20" fmla="*/ 1791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418" y="0"/>
                </a:moveTo>
                <a:lnTo>
                  <a:pt x="11235" y="7533"/>
                </a:lnTo>
                <a:lnTo>
                  <a:pt x="14925" y="7533"/>
                </a:lnTo>
                <a:lnTo>
                  <a:pt x="14925" y="18000"/>
                </a:lnTo>
                <a:lnTo>
                  <a:pt x="0" y="18000"/>
                </a:lnTo>
                <a:lnTo>
                  <a:pt x="0" y="21600"/>
                </a:lnTo>
                <a:lnTo>
                  <a:pt x="17910" y="21600"/>
                </a:lnTo>
                <a:lnTo>
                  <a:pt x="17910" y="7533"/>
                </a:lnTo>
                <a:lnTo>
                  <a:pt x="21600" y="7533"/>
                </a:lnTo>
                <a:lnTo>
                  <a:pt x="16418" y="0"/>
                </a:lnTo>
                <a:close/>
              </a:path>
            </a:pathLst>
          </a:custGeom>
          <a:pattFill prst="pct75">
            <a:fgClr>
              <a:schemeClr val="hlink"/>
            </a:fgClr>
            <a:bgClr>
              <a:schemeClr val="bg1"/>
            </a:bgClr>
          </a:pattFill>
          <a:ln w="9525">
            <a:solidFill>
              <a:schemeClr val="hlink"/>
            </a:solidFill>
            <a:miter lim="800000"/>
            <a:headEnd/>
            <a:tailEnd/>
          </a:ln>
        </p:spPr>
        <p:txBody>
          <a:bodyPr wrap="none" anchor="ctr"/>
          <a:lstStyle/>
          <a:p>
            <a:endParaRPr lang="zh-CN" altLang="en-US"/>
          </a:p>
        </p:txBody>
      </p:sp>
      <p:sp>
        <p:nvSpPr>
          <p:cNvPr id="151587" name="AutoShape 35" descr="深色下对角线"/>
          <p:cNvSpPr>
            <a:spLocks noChangeArrowheads="1"/>
          </p:cNvSpPr>
          <p:nvPr/>
        </p:nvSpPr>
        <p:spPr bwMode="auto">
          <a:xfrm>
            <a:off x="5724525" y="5441504"/>
            <a:ext cx="801688" cy="204787"/>
          </a:xfrm>
          <a:prstGeom prst="rightArrow">
            <a:avLst>
              <a:gd name="adj1" fmla="val 50000"/>
              <a:gd name="adj2" fmla="val 97869"/>
            </a:avLst>
          </a:prstGeom>
          <a:pattFill prst="dkDnDiag">
            <a:fgClr>
              <a:schemeClr val="hlink"/>
            </a:fgClr>
            <a:bgClr>
              <a:schemeClr val="bg1"/>
            </a:bgClr>
          </a:pattFill>
          <a:ln w="9525">
            <a:solidFill>
              <a:schemeClr val="hlink"/>
            </a:solidFill>
            <a:miter lim="800000"/>
            <a:headEnd/>
            <a:tailEnd/>
          </a:ln>
        </p:spPr>
        <p:txBody>
          <a:bodyPr wrap="none" anchor="ctr"/>
          <a:lstStyle/>
          <a:p>
            <a:endParaRPr lang="zh-CN" altLang="en-US"/>
          </a:p>
        </p:txBody>
      </p:sp>
      <p:sp>
        <p:nvSpPr>
          <p:cNvPr id="21522" name="灯片编号占位符 26"/>
          <p:cNvSpPr>
            <a:spLocks noGrp="1"/>
          </p:cNvSpPr>
          <p:nvPr>
            <p:ph type="sldNum" sz="quarter" idx="12"/>
          </p:nvPr>
        </p:nvSpPr>
        <p:spPr>
          <a:noFill/>
        </p:spPr>
        <p:txBody>
          <a:bodyPr/>
          <a:lstStyle/>
          <a:p>
            <a:fld id="{A1FF09CC-AA51-4CD5-A9C7-416C70631F67}" type="slidenum">
              <a:rPr lang="en-US" altLang="zh-CN" smtClean="0">
                <a:ea typeface="宋体" charset="-122"/>
              </a:rPr>
              <a:pPr/>
              <a:t>6</a:t>
            </a:fld>
            <a:endParaRPr lang="en-US" altLang="zh-CN">
              <a:ea typeface="宋体" charset="-122"/>
            </a:endParaRPr>
          </a:p>
        </p:txBody>
      </p:sp>
    </p:spTree>
    <p:extLst>
      <p:ext uri="{BB962C8B-B14F-4D97-AF65-F5344CB8AC3E}">
        <p14:creationId xmlns:p14="http://schemas.microsoft.com/office/powerpoint/2010/main" val="3901874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wipe(up)">
                                      <p:cBhvr>
                                        <p:cTn id="7" dur="500"/>
                                        <p:tgtEl>
                                          <p:spTgt spid="151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51564"/>
                                        </p:tgtEl>
                                        <p:attrNameLst>
                                          <p:attrName>style.visibility</p:attrName>
                                        </p:attrNameLst>
                                      </p:cBhvr>
                                      <p:to>
                                        <p:strVal val="visible"/>
                                      </p:to>
                                    </p:set>
                                    <p:animEffect transition="in" filter="wipe(left)">
                                      <p:cBhvr>
                                        <p:cTn id="20" dur="500"/>
                                        <p:tgtEl>
                                          <p:spTgt spid="151564"/>
                                        </p:tgtEl>
                                      </p:cBhvr>
                                    </p:animEffect>
                                  </p:childTnLst>
                                </p:cTn>
                              </p:par>
                            </p:childTnLst>
                          </p:cTn>
                        </p:par>
                        <p:par>
                          <p:cTn id="21" fill="hold" nodeType="afterGroup">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151565"/>
                                        </p:tgtEl>
                                        <p:attrNameLst>
                                          <p:attrName>style.visibility</p:attrName>
                                        </p:attrNameLst>
                                      </p:cBhvr>
                                      <p:to>
                                        <p:strVal val="visible"/>
                                      </p:to>
                                    </p:set>
                                    <p:animEffect transition="in" filter="dissolve">
                                      <p:cBhvr>
                                        <p:cTn id="24" dur="500"/>
                                        <p:tgtEl>
                                          <p:spTgt spid="151565"/>
                                        </p:tgtEl>
                                      </p:cBhvr>
                                    </p:animEffect>
                                  </p:childTnLst>
                                </p:cTn>
                              </p:par>
                            </p:childTnLst>
                          </p:cTn>
                        </p:par>
                        <p:par>
                          <p:cTn id="25" fill="hold" nodeType="afterGroup">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151563"/>
                                        </p:tgtEl>
                                        <p:attrNameLst>
                                          <p:attrName>style.visibility</p:attrName>
                                        </p:attrNameLst>
                                      </p:cBhvr>
                                      <p:to>
                                        <p:strVal val="visible"/>
                                      </p:to>
                                    </p:set>
                                    <p:animEffect transition="in" filter="dissolve">
                                      <p:cBhvr>
                                        <p:cTn id="28" dur="500"/>
                                        <p:tgtEl>
                                          <p:spTgt spid="151563"/>
                                        </p:tgtEl>
                                      </p:cBhvr>
                                    </p:animEffect>
                                  </p:childTnLst>
                                </p:cTn>
                              </p:par>
                            </p:childTnLst>
                          </p:cTn>
                        </p:par>
                        <p:par>
                          <p:cTn id="29" fill="hold" nodeType="afterGroup">
                            <p:stCondLst>
                              <p:cond delay="2500"/>
                            </p:stCondLst>
                            <p:childTnLst>
                              <p:par>
                                <p:cTn id="30" presetID="22" presetClass="entr" presetSubtype="1"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par>
                          <p:cTn id="33" fill="hold" nodeType="afterGroup">
                            <p:stCondLst>
                              <p:cond delay="3000"/>
                            </p:stCondLst>
                            <p:childTnLst>
                              <p:par>
                                <p:cTn id="34" presetID="9" presetClass="entr" presetSubtype="0" fill="hold" grpId="0" nodeType="afterEffect">
                                  <p:stCondLst>
                                    <p:cond delay="0"/>
                                  </p:stCondLst>
                                  <p:childTnLst>
                                    <p:set>
                                      <p:cBhvr>
                                        <p:cTn id="35" dur="1" fill="hold">
                                          <p:stCondLst>
                                            <p:cond delay="0"/>
                                          </p:stCondLst>
                                        </p:cTn>
                                        <p:tgtEl>
                                          <p:spTgt spid="151570"/>
                                        </p:tgtEl>
                                        <p:attrNameLst>
                                          <p:attrName>style.visibility</p:attrName>
                                        </p:attrNameLst>
                                      </p:cBhvr>
                                      <p:to>
                                        <p:strVal val="visible"/>
                                      </p:to>
                                    </p:set>
                                    <p:animEffect transition="in" filter="dissolve">
                                      <p:cBhvr>
                                        <p:cTn id="36" dur="500"/>
                                        <p:tgtEl>
                                          <p:spTgt spid="15157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1587"/>
                                        </p:tgtEl>
                                        <p:attrNameLst>
                                          <p:attrName>style.visibility</p:attrName>
                                        </p:attrNameLst>
                                      </p:cBhvr>
                                      <p:to>
                                        <p:strVal val="visible"/>
                                      </p:to>
                                    </p:set>
                                    <p:animEffect transition="in" filter="wipe(left)">
                                      <p:cBhvr>
                                        <p:cTn id="41" dur="500"/>
                                        <p:tgtEl>
                                          <p:spTgt spid="151587"/>
                                        </p:tgtEl>
                                      </p:cBhvr>
                                    </p:animEffect>
                                  </p:childTnLst>
                                </p:cTn>
                              </p:par>
                            </p:childTnLst>
                          </p:cTn>
                        </p:par>
                        <p:par>
                          <p:cTn id="42" fill="hold" nodeType="afterGroup">
                            <p:stCondLst>
                              <p:cond delay="500"/>
                            </p:stCondLst>
                            <p:childTnLst>
                              <p:par>
                                <p:cTn id="43" presetID="18" presetClass="entr" presetSubtype="3" fill="hold" grpId="0" nodeType="afterEffect">
                                  <p:stCondLst>
                                    <p:cond delay="0"/>
                                  </p:stCondLst>
                                  <p:childTnLst>
                                    <p:set>
                                      <p:cBhvr>
                                        <p:cTn id="44" dur="1" fill="hold">
                                          <p:stCondLst>
                                            <p:cond delay="0"/>
                                          </p:stCondLst>
                                        </p:cTn>
                                        <p:tgtEl>
                                          <p:spTgt spid="151586"/>
                                        </p:tgtEl>
                                        <p:attrNameLst>
                                          <p:attrName>style.visibility</p:attrName>
                                        </p:attrNameLst>
                                      </p:cBhvr>
                                      <p:to>
                                        <p:strVal val="visible"/>
                                      </p:to>
                                    </p:set>
                                    <p:animEffect transition="in" filter="strips(upRight)">
                                      <p:cBhvr>
                                        <p:cTn id="45" dur="500"/>
                                        <p:tgtEl>
                                          <p:spTgt spid="151586"/>
                                        </p:tgtEl>
                                      </p:cBhvr>
                                    </p:animEffect>
                                  </p:childTnLst>
                                </p:cTn>
                              </p:par>
                            </p:childTnLst>
                          </p:cTn>
                        </p:par>
                        <p:par>
                          <p:cTn id="46" fill="hold" nodeType="afterGroup">
                            <p:stCondLst>
                              <p:cond delay="1000"/>
                            </p:stCondLst>
                            <p:childTnLst>
                              <p:par>
                                <p:cTn id="47" presetID="12" presetClass="entr" presetSubtype="4" fill="hold" grpId="0" nodeType="afterEffect">
                                  <p:stCondLst>
                                    <p:cond delay="0"/>
                                  </p:stCondLst>
                                  <p:childTnLst>
                                    <p:set>
                                      <p:cBhvr>
                                        <p:cTn id="48" dur="1" fill="hold">
                                          <p:stCondLst>
                                            <p:cond delay="0"/>
                                          </p:stCondLst>
                                        </p:cTn>
                                        <p:tgtEl>
                                          <p:spTgt spid="151572"/>
                                        </p:tgtEl>
                                        <p:attrNameLst>
                                          <p:attrName>style.visibility</p:attrName>
                                        </p:attrNameLst>
                                      </p:cBhvr>
                                      <p:to>
                                        <p:strVal val="visible"/>
                                      </p:to>
                                    </p:set>
                                    <p:animEffect transition="in" filter="slide(fromBottom)">
                                      <p:cBhvr>
                                        <p:cTn id="49" dur="500"/>
                                        <p:tgtEl>
                                          <p:spTgt spid="151572"/>
                                        </p:tgtEl>
                                      </p:cBhvr>
                                    </p:animEffect>
                                  </p:childTnLst>
                                </p:cTn>
                              </p:par>
                            </p:childTnLst>
                          </p:cTn>
                        </p:par>
                        <p:par>
                          <p:cTn id="50" fill="hold" nodeType="afterGroup">
                            <p:stCondLst>
                              <p:cond delay="1500"/>
                            </p:stCondLst>
                            <p:childTnLst>
                              <p:par>
                                <p:cTn id="51" presetID="22" presetClass="entr" presetSubtype="1" fill="hold" grpId="0" nodeType="afterEffect">
                                  <p:stCondLst>
                                    <p:cond delay="0"/>
                                  </p:stCondLst>
                                  <p:childTnLst>
                                    <p:set>
                                      <p:cBhvr>
                                        <p:cTn id="52" dur="1" fill="hold">
                                          <p:stCondLst>
                                            <p:cond delay="0"/>
                                          </p:stCondLst>
                                        </p:cTn>
                                        <p:tgtEl>
                                          <p:spTgt spid="151571"/>
                                        </p:tgtEl>
                                        <p:attrNameLst>
                                          <p:attrName>style.visibility</p:attrName>
                                        </p:attrNameLst>
                                      </p:cBhvr>
                                      <p:to>
                                        <p:strVal val="visible"/>
                                      </p:to>
                                    </p:set>
                                    <p:animEffect transition="in" filter="wipe(up)">
                                      <p:cBhvr>
                                        <p:cTn id="53" dur="500"/>
                                        <p:tgtEl>
                                          <p:spTgt spid="151571"/>
                                        </p:tgtEl>
                                      </p:cBhvr>
                                    </p:animEffect>
                                  </p:childTnLst>
                                </p:cTn>
                              </p:par>
                            </p:childTnLst>
                          </p:cTn>
                        </p:par>
                        <p:par>
                          <p:cTn id="54" fill="hold" nodeType="afterGroup">
                            <p:stCondLst>
                              <p:cond delay="2000"/>
                            </p:stCondLst>
                            <p:childTnLst>
                              <p:par>
                                <p:cTn id="55" presetID="9" presetClass="entr" presetSubtype="0" fill="hold" grpId="0" nodeType="afterEffect">
                                  <p:stCondLst>
                                    <p:cond delay="0"/>
                                  </p:stCondLst>
                                  <p:iterate type="lt">
                                    <p:tmPct val="0"/>
                                  </p:iterate>
                                  <p:childTnLst>
                                    <p:set>
                                      <p:cBhvr>
                                        <p:cTn id="56" dur="1" fill="hold">
                                          <p:stCondLst>
                                            <p:cond delay="0"/>
                                          </p:stCondLst>
                                        </p:cTn>
                                        <p:tgtEl>
                                          <p:spTgt spid="151573"/>
                                        </p:tgtEl>
                                        <p:attrNameLst>
                                          <p:attrName>style.visibility</p:attrName>
                                        </p:attrNameLst>
                                      </p:cBhvr>
                                      <p:to>
                                        <p:strVal val="visible"/>
                                      </p:to>
                                    </p:set>
                                    <p:animEffect transition="in" filter="dissolve">
                                      <p:cBhvr>
                                        <p:cTn id="57" dur="500"/>
                                        <p:tgtEl>
                                          <p:spTgt spid="15157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151584"/>
                                        </p:tgtEl>
                                        <p:attrNameLst>
                                          <p:attrName>style.visibility</p:attrName>
                                        </p:attrNameLst>
                                      </p:cBhvr>
                                      <p:to>
                                        <p:strVal val="visible"/>
                                      </p:to>
                                    </p:set>
                                    <p:animEffect transition="in" filter="strips(downRight)">
                                      <p:cBhvr>
                                        <p:cTn id="62" dur="500"/>
                                        <p:tgtEl>
                                          <p:spTgt spid="151584"/>
                                        </p:tgtEl>
                                      </p:cBhvr>
                                    </p:animEffect>
                                  </p:childTnLst>
                                </p:cTn>
                              </p:par>
                            </p:childTnLst>
                          </p:cTn>
                        </p:par>
                        <p:par>
                          <p:cTn id="63" fill="hold">
                            <p:stCondLst>
                              <p:cond delay="500"/>
                            </p:stCondLst>
                            <p:childTnLst>
                              <p:par>
                                <p:cTn id="64" presetID="4" presetClass="entr" presetSubtype="32" fill="hold" grpId="0" nodeType="afterEffect">
                                  <p:stCondLst>
                                    <p:cond delay="0"/>
                                  </p:stCondLst>
                                  <p:childTnLst>
                                    <p:set>
                                      <p:cBhvr>
                                        <p:cTn id="65" dur="1" fill="hold">
                                          <p:stCondLst>
                                            <p:cond delay="0"/>
                                          </p:stCondLst>
                                        </p:cTn>
                                        <p:tgtEl>
                                          <p:spTgt spid="151574"/>
                                        </p:tgtEl>
                                        <p:attrNameLst>
                                          <p:attrName>style.visibility</p:attrName>
                                        </p:attrNameLst>
                                      </p:cBhvr>
                                      <p:to>
                                        <p:strVal val="visible"/>
                                      </p:to>
                                    </p:set>
                                    <p:animEffect transition="in" filter="box(out)">
                                      <p:cBhvr>
                                        <p:cTn id="66" dur="500"/>
                                        <p:tgtEl>
                                          <p:spTgt spid="151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utoUpdateAnimBg="0"/>
      <p:bldP spid="151563" grpId="0" autoUpdateAnimBg="0"/>
      <p:bldP spid="151564" grpId="0" animBg="1"/>
      <p:bldP spid="151565" grpId="0" autoUpdateAnimBg="0"/>
      <p:bldP spid="151570" grpId="0" autoUpdateAnimBg="0"/>
      <p:bldP spid="151571" grpId="0" animBg="1"/>
      <p:bldP spid="151572" grpId="0" autoUpdateAnimBg="0"/>
      <p:bldP spid="151573" grpId="0" autoUpdateAnimBg="0"/>
      <p:bldP spid="151574" grpId="0" autoUpdateAnimBg="0"/>
      <p:bldP spid="151586" grpId="0" animBg="1"/>
      <p:bldP spid="151584" grpId="0" animBg="1"/>
      <p:bldP spid="151587"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2"/>
          <p:cNvSpPr>
            <a:spLocks noChangeArrowheads="1"/>
          </p:cNvSpPr>
          <p:nvPr/>
        </p:nvSpPr>
        <p:spPr bwMode="auto">
          <a:xfrm>
            <a:off x="1691680" y="692150"/>
            <a:ext cx="5619750" cy="579438"/>
          </a:xfrm>
          <a:prstGeom prst="rect">
            <a:avLst/>
          </a:prstGeom>
          <a:solidFill>
            <a:srgbClr val="FFFF00"/>
          </a:solidFill>
          <a:ln w="9525">
            <a:noFill/>
            <a:miter lim="800000"/>
            <a:headEnd/>
            <a:tailEnd/>
          </a:ln>
        </p:spPr>
        <p:txBody>
          <a:bodyPr>
            <a:spAutoFit/>
          </a:bodyPr>
          <a:lstStyle/>
          <a:p>
            <a:pPr algn="ctr"/>
            <a:r>
              <a:rPr lang="zh-CN" altLang="en-US" sz="3200" dirty="0">
                <a:solidFill>
                  <a:srgbClr val="000066"/>
                </a:solidFill>
                <a:latin typeface="Times New Roman" pitchFamily="18" charset="0"/>
                <a:ea typeface="黑体" pitchFamily="2" charset="-122"/>
              </a:rPr>
              <a:t>各种呼吸链抑制剂的阻断位点</a:t>
            </a:r>
          </a:p>
        </p:txBody>
      </p:sp>
      <p:sp>
        <p:nvSpPr>
          <p:cNvPr id="78851" name="AutoShape 13">
            <a:hlinkClick r:id="rId3" action="ppaction://hlinksldjump" highlightClick="1"/>
          </p:cNvPr>
          <p:cNvSpPr>
            <a:spLocks noChangeArrowheads="1"/>
          </p:cNvSpPr>
          <p:nvPr/>
        </p:nvSpPr>
        <p:spPr bwMode="auto">
          <a:xfrm>
            <a:off x="8460109" y="6380435"/>
            <a:ext cx="360363" cy="288925"/>
          </a:xfrm>
          <a:prstGeom prst="actionButtonBackPrevious">
            <a:avLst/>
          </a:prstGeom>
          <a:solidFill>
            <a:schemeClr val="accent1"/>
          </a:solidFill>
          <a:ln w="9525">
            <a:noFill/>
            <a:miter lim="800000"/>
            <a:headEnd/>
            <a:tailEnd/>
          </a:ln>
        </p:spPr>
        <p:txBody>
          <a:bodyPr wrap="none" anchor="ctr"/>
          <a:lstStyle/>
          <a:p>
            <a:endParaRPr lang="zh-CN" altLang="en-US"/>
          </a:p>
        </p:txBody>
      </p:sp>
      <p:grpSp>
        <p:nvGrpSpPr>
          <p:cNvPr id="78852" name="Group 14"/>
          <p:cNvGrpSpPr>
            <a:grpSpLocks/>
          </p:cNvGrpSpPr>
          <p:nvPr/>
        </p:nvGrpSpPr>
        <p:grpSpPr bwMode="auto">
          <a:xfrm>
            <a:off x="-14288" y="2060575"/>
            <a:ext cx="9144001" cy="3241675"/>
            <a:chOff x="0" y="1661"/>
            <a:chExt cx="5760" cy="2042"/>
          </a:xfrm>
        </p:grpSpPr>
        <p:sp>
          <p:nvSpPr>
            <p:cNvPr id="78866" name="Rectangle 15"/>
            <p:cNvSpPr>
              <a:spLocks noChangeArrowheads="1"/>
            </p:cNvSpPr>
            <p:nvPr/>
          </p:nvSpPr>
          <p:spPr bwMode="auto">
            <a:xfrm>
              <a:off x="0" y="1661"/>
              <a:ext cx="5760" cy="2042"/>
            </a:xfrm>
            <a:prstGeom prst="rect">
              <a:avLst/>
            </a:prstGeom>
            <a:solidFill>
              <a:schemeClr val="bg1"/>
            </a:solidFill>
            <a:ln w="9525">
              <a:noFill/>
              <a:miter lim="800000"/>
              <a:headEnd/>
              <a:tailEnd/>
            </a:ln>
          </p:spPr>
          <p:txBody>
            <a:bodyPr wrap="none" anchor="ctr"/>
            <a:lstStyle/>
            <a:p>
              <a:endParaRPr lang="zh-CN" altLang="en-US"/>
            </a:p>
          </p:txBody>
        </p:sp>
        <p:grpSp>
          <p:nvGrpSpPr>
            <p:cNvPr id="78867" name="Group 16"/>
            <p:cNvGrpSpPr>
              <a:grpSpLocks/>
            </p:cNvGrpSpPr>
            <p:nvPr/>
          </p:nvGrpSpPr>
          <p:grpSpPr bwMode="auto">
            <a:xfrm>
              <a:off x="0" y="1706"/>
              <a:ext cx="5760" cy="1698"/>
              <a:chOff x="0" y="1706"/>
              <a:chExt cx="5760" cy="1698"/>
            </a:xfrm>
          </p:grpSpPr>
          <p:sp>
            <p:nvSpPr>
              <p:cNvPr id="78868" name="Text Box 17"/>
              <p:cNvSpPr txBox="1">
                <a:spLocks noChangeArrowheads="1"/>
              </p:cNvSpPr>
              <p:nvPr/>
            </p:nvSpPr>
            <p:spPr bwMode="auto">
              <a:xfrm>
                <a:off x="0" y="2976"/>
                <a:ext cx="682" cy="288"/>
              </a:xfrm>
              <a:prstGeom prst="rect">
                <a:avLst/>
              </a:prstGeom>
              <a:noFill/>
              <a:ln w="9525">
                <a:noFill/>
                <a:miter lim="800000"/>
                <a:headEnd/>
                <a:tailEnd/>
              </a:ln>
            </p:spPr>
            <p:txBody>
              <a:bodyPr wrap="none">
                <a:spAutoFit/>
              </a:bodyPr>
              <a:lstStyle/>
              <a:p>
                <a:pPr algn="ctr"/>
                <a:r>
                  <a:rPr lang="en-US" altLang="zh-CN" b="1">
                    <a:latin typeface="Times New Roman" pitchFamily="18" charset="0"/>
                  </a:rPr>
                  <a:t>NADH</a:t>
                </a:r>
              </a:p>
            </p:txBody>
          </p:sp>
          <p:sp>
            <p:nvSpPr>
              <p:cNvPr id="78869" name="Text Box 18"/>
              <p:cNvSpPr txBox="1">
                <a:spLocks noChangeArrowheads="1"/>
              </p:cNvSpPr>
              <p:nvPr/>
            </p:nvSpPr>
            <p:spPr bwMode="auto">
              <a:xfrm>
                <a:off x="930" y="2886"/>
                <a:ext cx="617" cy="518"/>
              </a:xfrm>
              <a:prstGeom prst="rect">
                <a:avLst/>
              </a:prstGeom>
              <a:solidFill>
                <a:srgbClr val="FF99FF">
                  <a:alpha val="50195"/>
                </a:srgbClr>
              </a:solidFill>
              <a:ln w="9525">
                <a:noFill/>
                <a:miter lim="800000"/>
                <a:headEnd/>
                <a:tailEnd/>
              </a:ln>
            </p:spPr>
            <p:txBody>
              <a:bodyPr wrap="none">
                <a:spAutoFit/>
              </a:bodyPr>
              <a:lstStyle/>
              <a:p>
                <a:pPr algn="ctr"/>
                <a:r>
                  <a:rPr lang="en-US" altLang="zh-CN" b="1">
                    <a:latin typeface="Times New Roman" pitchFamily="18" charset="0"/>
                  </a:rPr>
                  <a:t>FMN</a:t>
                </a:r>
              </a:p>
              <a:p>
                <a:pPr algn="ctr"/>
                <a:r>
                  <a:rPr lang="en-US" altLang="zh-CN" b="1">
                    <a:latin typeface="Times New Roman" pitchFamily="18" charset="0"/>
                  </a:rPr>
                  <a:t>(Fe-S)</a:t>
                </a:r>
              </a:p>
            </p:txBody>
          </p:sp>
          <p:sp>
            <p:nvSpPr>
              <p:cNvPr id="78870" name="Text Box 19"/>
              <p:cNvSpPr txBox="1">
                <a:spLocks noChangeArrowheads="1"/>
              </p:cNvSpPr>
              <p:nvPr/>
            </p:nvSpPr>
            <p:spPr bwMode="auto">
              <a:xfrm>
                <a:off x="1701" y="1706"/>
                <a:ext cx="788" cy="288"/>
              </a:xfrm>
              <a:prstGeom prst="rect">
                <a:avLst/>
              </a:prstGeom>
              <a:noFill/>
              <a:ln w="9525">
                <a:noFill/>
                <a:miter lim="800000"/>
                <a:headEnd/>
                <a:tailEnd/>
              </a:ln>
            </p:spPr>
            <p:txBody>
              <a:bodyPr>
                <a:spAutoFit/>
              </a:bodyPr>
              <a:lstStyle/>
              <a:p>
                <a:pPr algn="ctr"/>
                <a:r>
                  <a:rPr lang="zh-CN" altLang="en-US" b="1">
                    <a:latin typeface="Times New Roman" pitchFamily="18" charset="0"/>
                    <a:ea typeface="华文楷体" pitchFamily="2" charset="-122"/>
                  </a:rPr>
                  <a:t>琥珀酸</a:t>
                </a:r>
              </a:p>
            </p:txBody>
          </p:sp>
          <p:sp>
            <p:nvSpPr>
              <p:cNvPr id="78871" name="Text Box 20"/>
              <p:cNvSpPr txBox="1">
                <a:spLocks noChangeArrowheads="1"/>
              </p:cNvSpPr>
              <p:nvPr/>
            </p:nvSpPr>
            <p:spPr bwMode="auto">
              <a:xfrm>
                <a:off x="1701" y="2251"/>
                <a:ext cx="617" cy="518"/>
              </a:xfrm>
              <a:prstGeom prst="rect">
                <a:avLst/>
              </a:prstGeom>
              <a:solidFill>
                <a:srgbClr val="6D57C9">
                  <a:alpha val="50195"/>
                </a:srgbClr>
              </a:solidFill>
              <a:ln w="9525">
                <a:noFill/>
                <a:miter lim="800000"/>
                <a:headEnd/>
                <a:tailEnd/>
              </a:ln>
            </p:spPr>
            <p:txBody>
              <a:bodyPr wrap="none">
                <a:spAutoFit/>
              </a:bodyPr>
              <a:lstStyle/>
              <a:p>
                <a:pPr algn="ctr"/>
                <a:r>
                  <a:rPr lang="en-US" altLang="zh-CN" b="1">
                    <a:latin typeface="Times New Roman" pitchFamily="18" charset="0"/>
                  </a:rPr>
                  <a:t>FAD</a:t>
                </a:r>
              </a:p>
              <a:p>
                <a:pPr algn="ctr"/>
                <a:r>
                  <a:rPr lang="en-US" altLang="zh-CN" b="1">
                    <a:latin typeface="Times New Roman" pitchFamily="18" charset="0"/>
                  </a:rPr>
                  <a:t>(Fe-S)</a:t>
                </a:r>
              </a:p>
            </p:txBody>
          </p:sp>
          <p:sp>
            <p:nvSpPr>
              <p:cNvPr id="78872" name="Text Box 21"/>
              <p:cNvSpPr txBox="1">
                <a:spLocks noChangeArrowheads="1"/>
              </p:cNvSpPr>
              <p:nvPr/>
            </p:nvSpPr>
            <p:spPr bwMode="auto">
              <a:xfrm>
                <a:off x="1791" y="2976"/>
                <a:ext cx="500" cy="288"/>
              </a:xfrm>
              <a:prstGeom prst="rect">
                <a:avLst/>
              </a:prstGeom>
              <a:noFill/>
              <a:ln w="9525">
                <a:noFill/>
                <a:miter lim="800000"/>
                <a:headEnd/>
                <a:tailEnd/>
              </a:ln>
            </p:spPr>
            <p:txBody>
              <a:bodyPr wrap="none">
                <a:spAutoFit/>
              </a:bodyPr>
              <a:lstStyle/>
              <a:p>
                <a:pPr algn="ctr"/>
                <a:r>
                  <a:rPr lang="en-US" altLang="zh-CN" b="1">
                    <a:latin typeface="Times New Roman" pitchFamily="18" charset="0"/>
                  </a:rPr>
                  <a:t>CoQ</a:t>
                </a:r>
              </a:p>
            </p:txBody>
          </p:sp>
          <p:sp>
            <p:nvSpPr>
              <p:cNvPr id="78873" name="Text Box 22"/>
              <p:cNvSpPr txBox="1">
                <a:spLocks noChangeArrowheads="1"/>
              </p:cNvSpPr>
              <p:nvPr/>
            </p:nvSpPr>
            <p:spPr bwMode="auto">
              <a:xfrm>
                <a:off x="2440" y="2976"/>
                <a:ext cx="1884" cy="288"/>
              </a:xfrm>
              <a:prstGeom prst="rect">
                <a:avLst/>
              </a:prstGeom>
              <a:solidFill>
                <a:srgbClr val="77EDB5">
                  <a:alpha val="50195"/>
                </a:srgbClr>
              </a:solidFill>
              <a:ln w="9525">
                <a:noFill/>
                <a:miter lim="800000"/>
                <a:headEnd/>
                <a:tailEnd/>
              </a:ln>
            </p:spPr>
            <p:txBody>
              <a:bodyPr wrap="none">
                <a:spAutoFit/>
              </a:bodyPr>
              <a:lstStyle/>
              <a:p>
                <a:pPr algn="ctr"/>
                <a:r>
                  <a:rPr lang="en-US" altLang="zh-CN" b="1">
                    <a:latin typeface="Times New Roman" pitchFamily="18" charset="0"/>
                  </a:rPr>
                  <a:t>Cyt b→Cyt c</a:t>
                </a:r>
                <a:r>
                  <a:rPr lang="en-US" altLang="zh-CN" b="1" baseline="-25000">
                    <a:latin typeface="Times New Roman" pitchFamily="18" charset="0"/>
                  </a:rPr>
                  <a:t>1</a:t>
                </a:r>
                <a:r>
                  <a:rPr lang="en-US" altLang="zh-CN" b="1">
                    <a:latin typeface="Times New Roman" pitchFamily="18" charset="0"/>
                  </a:rPr>
                  <a:t>→Cyt c</a:t>
                </a:r>
              </a:p>
            </p:txBody>
          </p:sp>
          <p:sp>
            <p:nvSpPr>
              <p:cNvPr id="78874" name="Text Box 23"/>
              <p:cNvSpPr txBox="1">
                <a:spLocks noChangeArrowheads="1"/>
              </p:cNvSpPr>
              <p:nvPr/>
            </p:nvSpPr>
            <p:spPr bwMode="auto">
              <a:xfrm>
                <a:off x="4513" y="2976"/>
                <a:ext cx="719" cy="288"/>
              </a:xfrm>
              <a:prstGeom prst="rect">
                <a:avLst/>
              </a:prstGeom>
              <a:solidFill>
                <a:srgbClr val="FFFD67">
                  <a:alpha val="50195"/>
                </a:srgbClr>
              </a:solidFill>
              <a:ln w="9525">
                <a:noFill/>
                <a:miter lim="800000"/>
                <a:headEnd/>
                <a:tailEnd/>
              </a:ln>
            </p:spPr>
            <p:txBody>
              <a:bodyPr wrap="none">
                <a:spAutoFit/>
              </a:bodyPr>
              <a:lstStyle/>
              <a:p>
                <a:pPr algn="ctr"/>
                <a:r>
                  <a:rPr lang="en-US" altLang="zh-CN" b="1">
                    <a:latin typeface="Times New Roman" pitchFamily="18" charset="0"/>
                  </a:rPr>
                  <a:t>Cyt aa</a:t>
                </a:r>
                <a:r>
                  <a:rPr lang="en-US" altLang="zh-CN" b="1" baseline="-25000">
                    <a:latin typeface="Times New Roman" pitchFamily="18" charset="0"/>
                  </a:rPr>
                  <a:t>3</a:t>
                </a:r>
              </a:p>
            </p:txBody>
          </p:sp>
          <p:sp>
            <p:nvSpPr>
              <p:cNvPr id="78875" name="Text Box 24"/>
              <p:cNvSpPr txBox="1">
                <a:spLocks noChangeArrowheads="1"/>
              </p:cNvSpPr>
              <p:nvPr/>
            </p:nvSpPr>
            <p:spPr bwMode="auto">
              <a:xfrm>
                <a:off x="5431" y="2976"/>
                <a:ext cx="329" cy="288"/>
              </a:xfrm>
              <a:prstGeom prst="rect">
                <a:avLst/>
              </a:prstGeom>
              <a:noFill/>
              <a:ln w="9525">
                <a:noFill/>
                <a:miter lim="800000"/>
                <a:headEnd/>
                <a:tailEnd/>
              </a:ln>
            </p:spPr>
            <p:txBody>
              <a:bodyPr wrap="none">
                <a:spAutoFit/>
              </a:bodyPr>
              <a:lstStyle/>
              <a:p>
                <a:pPr algn="ctr"/>
                <a:r>
                  <a:rPr lang="en-US" altLang="zh-CN" b="1">
                    <a:latin typeface="Times New Roman" pitchFamily="18" charset="0"/>
                  </a:rPr>
                  <a:t>O</a:t>
                </a:r>
                <a:r>
                  <a:rPr lang="en-US" altLang="zh-CN" b="1" baseline="-25000">
                    <a:latin typeface="Times New Roman" pitchFamily="18" charset="0"/>
                  </a:rPr>
                  <a:t>2</a:t>
                </a:r>
              </a:p>
            </p:txBody>
          </p:sp>
          <p:sp>
            <p:nvSpPr>
              <p:cNvPr id="78876" name="Line 25"/>
              <p:cNvSpPr>
                <a:spLocks noChangeShapeType="1"/>
              </p:cNvSpPr>
              <p:nvPr/>
            </p:nvSpPr>
            <p:spPr bwMode="auto">
              <a:xfrm>
                <a:off x="657" y="3113"/>
                <a:ext cx="181"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78877" name="Line 26"/>
              <p:cNvSpPr>
                <a:spLocks noChangeShapeType="1"/>
              </p:cNvSpPr>
              <p:nvPr/>
            </p:nvSpPr>
            <p:spPr bwMode="auto">
              <a:xfrm>
                <a:off x="1565" y="3113"/>
                <a:ext cx="182"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78878" name="Line 27"/>
              <p:cNvSpPr>
                <a:spLocks noChangeShapeType="1"/>
              </p:cNvSpPr>
              <p:nvPr/>
            </p:nvSpPr>
            <p:spPr bwMode="auto">
              <a:xfrm>
                <a:off x="2245" y="3113"/>
                <a:ext cx="181"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78879" name="Line 28"/>
              <p:cNvSpPr>
                <a:spLocks noChangeShapeType="1"/>
              </p:cNvSpPr>
              <p:nvPr/>
            </p:nvSpPr>
            <p:spPr bwMode="auto">
              <a:xfrm>
                <a:off x="4332" y="3113"/>
                <a:ext cx="181"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78880" name="Line 29"/>
              <p:cNvSpPr>
                <a:spLocks noChangeShapeType="1"/>
              </p:cNvSpPr>
              <p:nvPr/>
            </p:nvSpPr>
            <p:spPr bwMode="auto">
              <a:xfrm>
                <a:off x="5239" y="3158"/>
                <a:ext cx="181" cy="0"/>
              </a:xfrm>
              <a:prstGeom prst="line">
                <a:avLst/>
              </a:prstGeom>
              <a:noFill/>
              <a:ln w="9525">
                <a:solidFill>
                  <a:schemeClr val="tx1"/>
                </a:solidFill>
                <a:round/>
                <a:headEnd/>
                <a:tailEnd type="triangle" w="med" len="med"/>
              </a:ln>
            </p:spPr>
            <p:txBody>
              <a:bodyPr wrap="none" anchor="ctr"/>
              <a:lstStyle/>
              <a:p>
                <a:endParaRPr lang="zh-CN" altLang="en-US"/>
              </a:p>
            </p:txBody>
          </p:sp>
          <p:sp>
            <p:nvSpPr>
              <p:cNvPr id="78881" name="Line 30"/>
              <p:cNvSpPr>
                <a:spLocks noChangeShapeType="1"/>
              </p:cNvSpPr>
              <p:nvPr/>
            </p:nvSpPr>
            <p:spPr bwMode="auto">
              <a:xfrm>
                <a:off x="2018" y="2795"/>
                <a:ext cx="0" cy="181"/>
              </a:xfrm>
              <a:prstGeom prst="line">
                <a:avLst/>
              </a:prstGeom>
              <a:noFill/>
              <a:ln w="9525">
                <a:solidFill>
                  <a:schemeClr val="tx1"/>
                </a:solidFill>
                <a:round/>
                <a:headEnd/>
                <a:tailEnd type="triangle" w="med" len="med"/>
              </a:ln>
            </p:spPr>
            <p:txBody>
              <a:bodyPr wrap="none" anchor="ctr"/>
              <a:lstStyle/>
              <a:p>
                <a:endParaRPr lang="zh-CN" altLang="en-US"/>
              </a:p>
            </p:txBody>
          </p:sp>
          <p:sp>
            <p:nvSpPr>
              <p:cNvPr id="78882" name="Line 31"/>
              <p:cNvSpPr>
                <a:spLocks noChangeShapeType="1"/>
              </p:cNvSpPr>
              <p:nvPr/>
            </p:nvSpPr>
            <p:spPr bwMode="auto">
              <a:xfrm>
                <a:off x="2018" y="1979"/>
                <a:ext cx="0" cy="227"/>
              </a:xfrm>
              <a:prstGeom prst="line">
                <a:avLst/>
              </a:prstGeom>
              <a:noFill/>
              <a:ln w="9525">
                <a:solidFill>
                  <a:schemeClr val="tx1"/>
                </a:solidFill>
                <a:round/>
                <a:headEnd/>
                <a:tailEnd type="triangle" w="med" len="med"/>
              </a:ln>
            </p:spPr>
            <p:txBody>
              <a:bodyPr wrap="none" anchor="ctr"/>
              <a:lstStyle/>
              <a:p>
                <a:endParaRPr lang="zh-CN" altLang="en-US"/>
              </a:p>
            </p:txBody>
          </p:sp>
        </p:grpSp>
      </p:grpSp>
      <p:sp>
        <p:nvSpPr>
          <p:cNvPr id="90144" name="Rectangle 32"/>
          <p:cNvSpPr>
            <a:spLocks noChangeArrowheads="1"/>
          </p:cNvSpPr>
          <p:nvPr/>
        </p:nvSpPr>
        <p:spPr bwMode="auto">
          <a:xfrm>
            <a:off x="1101725" y="5516563"/>
            <a:ext cx="2589213" cy="1296987"/>
          </a:xfrm>
          <a:prstGeom prst="rect">
            <a:avLst/>
          </a:prstGeom>
          <a:noFill/>
          <a:ln w="9525">
            <a:noFill/>
            <a:miter lim="800000"/>
            <a:headEnd/>
            <a:tailEnd/>
          </a:ln>
        </p:spPr>
        <p:txBody>
          <a:bodyPr>
            <a:spAutoFit/>
          </a:bodyPr>
          <a:lstStyle/>
          <a:p>
            <a:pPr algn="ctr">
              <a:lnSpc>
                <a:spcPct val="110000"/>
              </a:lnSpc>
            </a:pPr>
            <a:r>
              <a:rPr lang="zh-CN" altLang="en-US" dirty="0">
                <a:latin typeface="黑体" panose="02010609060101010101" pitchFamily="49" charset="-122"/>
                <a:ea typeface="黑体" panose="02010609060101010101" pitchFamily="49" charset="-122"/>
              </a:rPr>
              <a:t>鱼藤酮</a:t>
            </a:r>
          </a:p>
          <a:p>
            <a:pPr algn="ctr">
              <a:lnSpc>
                <a:spcPct val="110000"/>
              </a:lnSpc>
            </a:pPr>
            <a:r>
              <a:rPr lang="zh-CN" altLang="en-US" dirty="0">
                <a:latin typeface="黑体" panose="02010609060101010101" pitchFamily="49" charset="-122"/>
                <a:ea typeface="黑体" panose="02010609060101010101" pitchFamily="49" charset="-122"/>
              </a:rPr>
              <a:t>粉蝶霉素</a:t>
            </a:r>
            <a:r>
              <a:rPr lang="en-US" altLang="zh-CN" dirty="0">
                <a:latin typeface="黑体" panose="02010609060101010101" pitchFamily="49" charset="-122"/>
                <a:ea typeface="黑体" panose="02010609060101010101" pitchFamily="49" charset="-122"/>
              </a:rPr>
              <a:t>A</a:t>
            </a:r>
          </a:p>
          <a:p>
            <a:pPr algn="ctr">
              <a:lnSpc>
                <a:spcPct val="110000"/>
              </a:lnSpc>
            </a:pPr>
            <a:r>
              <a:rPr lang="zh-CN" altLang="en-US" dirty="0">
                <a:latin typeface="黑体" panose="02010609060101010101" pitchFamily="49" charset="-122"/>
                <a:ea typeface="黑体" panose="02010609060101010101" pitchFamily="49" charset="-122"/>
              </a:rPr>
              <a:t>阿米妥  </a:t>
            </a:r>
          </a:p>
        </p:txBody>
      </p:sp>
      <p:sp>
        <p:nvSpPr>
          <p:cNvPr id="90145" name="Line 33"/>
          <p:cNvSpPr>
            <a:spLocks noChangeShapeType="1"/>
          </p:cNvSpPr>
          <p:nvPr/>
        </p:nvSpPr>
        <p:spPr bwMode="auto">
          <a:xfrm flipV="1">
            <a:off x="2543175" y="3778250"/>
            <a:ext cx="12700" cy="1800225"/>
          </a:xfrm>
          <a:prstGeom prst="line">
            <a:avLst/>
          </a:prstGeom>
          <a:noFill/>
          <a:ln w="57150">
            <a:solidFill>
              <a:schemeClr val="tx1"/>
            </a:solidFill>
            <a:prstDash val="sysDot"/>
            <a:round/>
            <a:headEnd/>
            <a:tailEnd type="triangle" w="med" len="med"/>
          </a:ln>
        </p:spPr>
        <p:txBody>
          <a:bodyPr wrap="none"/>
          <a:lstStyle/>
          <a:p>
            <a:endParaRPr lang="zh-CN" altLang="en-US"/>
          </a:p>
        </p:txBody>
      </p:sp>
      <p:sp>
        <p:nvSpPr>
          <p:cNvPr id="90146" name="Oval 34"/>
          <p:cNvSpPr>
            <a:spLocks noChangeArrowheads="1"/>
          </p:cNvSpPr>
          <p:nvPr/>
        </p:nvSpPr>
        <p:spPr bwMode="auto">
          <a:xfrm>
            <a:off x="2576513" y="4762500"/>
            <a:ext cx="381000" cy="457200"/>
          </a:xfrm>
          <a:prstGeom prst="ellipse">
            <a:avLst/>
          </a:prstGeom>
          <a:solidFill>
            <a:srgbClr val="FF3300"/>
          </a:solidFill>
          <a:ln w="9525">
            <a:solidFill>
              <a:schemeClr val="tx1"/>
            </a:solidFill>
            <a:round/>
            <a:headEnd/>
            <a:tailEnd/>
          </a:ln>
          <a:effectLst/>
        </p:spPr>
        <p:txBody>
          <a:bodyPr wrap="none" anchor="ctr"/>
          <a:lstStyle/>
          <a:p>
            <a:pPr algn="ctr">
              <a:defRPr/>
            </a:pPr>
            <a:r>
              <a:rPr lang="en-US" altLang="zh-CN" sz="2000" b="1">
                <a:solidFill>
                  <a:srgbClr val="000066"/>
                </a:solidFill>
                <a:effectLst>
                  <a:outerShdw blurRad="38100" dist="38100" dir="2700000" algn="tl">
                    <a:srgbClr val="000000"/>
                  </a:outerShdw>
                </a:effectLst>
                <a:latin typeface="Times New Roman" pitchFamily="18" charset="0"/>
                <a:ea typeface="宋体" pitchFamily="2" charset="-122"/>
              </a:rPr>
              <a:t>×</a:t>
            </a:r>
          </a:p>
        </p:txBody>
      </p:sp>
      <p:sp>
        <p:nvSpPr>
          <p:cNvPr id="90147" name="Rectangle 35"/>
          <p:cNvSpPr>
            <a:spLocks noChangeArrowheads="1"/>
          </p:cNvSpPr>
          <p:nvPr/>
        </p:nvSpPr>
        <p:spPr bwMode="auto">
          <a:xfrm>
            <a:off x="3549650" y="1484313"/>
            <a:ext cx="2160588" cy="855234"/>
          </a:xfrm>
          <a:prstGeom prst="rect">
            <a:avLst/>
          </a:prstGeom>
          <a:noFill/>
          <a:ln w="9525">
            <a:noFill/>
            <a:miter lim="800000"/>
            <a:headEnd/>
            <a:tailEnd/>
          </a:ln>
        </p:spPr>
        <p:txBody>
          <a:bodyPr>
            <a:spAutoFit/>
          </a:bodyPr>
          <a:lstStyle/>
          <a:p>
            <a:pPr algn="ctr">
              <a:lnSpc>
                <a:spcPct val="110000"/>
              </a:lnSpc>
            </a:pPr>
            <a:r>
              <a:rPr lang="zh-CN" altLang="en-US" b="1" dirty="0">
                <a:latin typeface="黑体" panose="02010609060101010101" pitchFamily="49" charset="-122"/>
                <a:ea typeface="黑体" panose="02010609060101010101" pitchFamily="49" charset="-122"/>
              </a:rPr>
              <a:t>抗霉素</a:t>
            </a:r>
            <a:r>
              <a:rPr lang="en-US" altLang="zh-CN" b="1" dirty="0">
                <a:latin typeface="黑体" panose="02010609060101010101" pitchFamily="49" charset="-122"/>
                <a:ea typeface="黑体" panose="02010609060101010101" pitchFamily="49" charset="-122"/>
              </a:rPr>
              <a:t>A</a:t>
            </a:r>
          </a:p>
          <a:p>
            <a:pPr algn="ctr">
              <a:lnSpc>
                <a:spcPct val="110000"/>
              </a:lnSpc>
            </a:pPr>
            <a:r>
              <a:rPr lang="zh-CN" altLang="en-US" b="1" dirty="0">
                <a:latin typeface="黑体" panose="02010609060101010101" pitchFamily="49" charset="-122"/>
                <a:ea typeface="黑体" panose="02010609060101010101" pitchFamily="49" charset="-122"/>
              </a:rPr>
              <a:t>二巯基丙醇 </a:t>
            </a:r>
          </a:p>
        </p:txBody>
      </p:sp>
      <p:sp>
        <p:nvSpPr>
          <p:cNvPr id="90148" name="Line 36"/>
          <p:cNvSpPr>
            <a:spLocks noChangeShapeType="1"/>
          </p:cNvSpPr>
          <p:nvPr/>
        </p:nvSpPr>
        <p:spPr bwMode="auto">
          <a:xfrm flipH="1">
            <a:off x="4405313" y="2349500"/>
            <a:ext cx="22225" cy="1981200"/>
          </a:xfrm>
          <a:prstGeom prst="line">
            <a:avLst/>
          </a:prstGeom>
          <a:noFill/>
          <a:ln w="57150">
            <a:solidFill>
              <a:schemeClr val="tx1"/>
            </a:solidFill>
            <a:prstDash val="sysDot"/>
            <a:round/>
            <a:headEnd/>
            <a:tailEnd type="triangle" w="med" len="med"/>
          </a:ln>
        </p:spPr>
        <p:txBody>
          <a:bodyPr wrap="none"/>
          <a:lstStyle/>
          <a:p>
            <a:endParaRPr lang="zh-CN" altLang="en-US"/>
          </a:p>
        </p:txBody>
      </p:sp>
      <p:sp>
        <p:nvSpPr>
          <p:cNvPr id="90149" name="Oval 37"/>
          <p:cNvSpPr>
            <a:spLocks noChangeArrowheads="1"/>
          </p:cNvSpPr>
          <p:nvPr/>
        </p:nvSpPr>
        <p:spPr bwMode="auto">
          <a:xfrm>
            <a:off x="4481513" y="3068638"/>
            <a:ext cx="381000" cy="457200"/>
          </a:xfrm>
          <a:prstGeom prst="ellipse">
            <a:avLst/>
          </a:prstGeom>
          <a:solidFill>
            <a:srgbClr val="FF3300"/>
          </a:solidFill>
          <a:ln w="9525">
            <a:solidFill>
              <a:schemeClr val="tx1"/>
            </a:solidFill>
            <a:round/>
            <a:headEnd/>
            <a:tailEnd/>
          </a:ln>
          <a:effectLst/>
        </p:spPr>
        <p:txBody>
          <a:bodyPr wrap="none" anchor="ctr"/>
          <a:lstStyle/>
          <a:p>
            <a:pPr algn="ctr">
              <a:defRPr/>
            </a:pPr>
            <a:r>
              <a:rPr lang="en-US" altLang="zh-CN" sz="2000" b="1">
                <a:solidFill>
                  <a:srgbClr val="000066"/>
                </a:solidFill>
                <a:effectLst>
                  <a:outerShdw blurRad="38100" dist="38100" dir="2700000" algn="tl">
                    <a:srgbClr val="000000"/>
                  </a:outerShdw>
                </a:effectLst>
                <a:latin typeface="Times New Roman" pitchFamily="18" charset="0"/>
                <a:ea typeface="宋体" pitchFamily="2" charset="-122"/>
              </a:rPr>
              <a:t>×</a:t>
            </a:r>
          </a:p>
        </p:txBody>
      </p:sp>
      <p:sp>
        <p:nvSpPr>
          <p:cNvPr id="90150" name="Rectangle 38"/>
          <p:cNvSpPr>
            <a:spLocks noChangeArrowheads="1"/>
          </p:cNvSpPr>
          <p:nvPr/>
        </p:nvSpPr>
        <p:spPr bwMode="auto">
          <a:xfrm>
            <a:off x="6660233" y="1484313"/>
            <a:ext cx="1872208" cy="904863"/>
          </a:xfrm>
          <a:prstGeom prst="rect">
            <a:avLst/>
          </a:prstGeom>
          <a:noFill/>
          <a:ln w="9525">
            <a:noFill/>
            <a:miter lim="800000"/>
            <a:headEnd/>
            <a:tailEnd/>
          </a:ln>
        </p:spPr>
        <p:txBody>
          <a:bodyPr wrap="square">
            <a:spAutoFit/>
          </a:bodyPr>
          <a:lstStyle/>
          <a:p>
            <a:pPr algn="ctr">
              <a:lnSpc>
                <a:spcPct val="110000"/>
              </a:lnSpc>
            </a:pPr>
            <a:r>
              <a:rPr lang="en-US" altLang="zh-CN" b="1" dirty="0">
                <a:latin typeface="Times New Roman" pitchFamily="18" charset="0"/>
                <a:ea typeface="楷体_GB2312" pitchFamily="49" charset="-122"/>
              </a:rPr>
              <a:t>CN</a:t>
            </a:r>
            <a:r>
              <a:rPr lang="en-US" altLang="zh-CN" b="1" baseline="30000" dirty="0">
                <a:latin typeface="Times New Roman" pitchFamily="18" charset="0"/>
                <a:ea typeface="楷体_GB2312" pitchFamily="49" charset="-122"/>
              </a:rPr>
              <a:t>-</a:t>
            </a:r>
            <a:r>
              <a:rPr lang="zh-CN" altLang="en-US" b="1" dirty="0">
                <a:latin typeface="Times New Roman" pitchFamily="18" charset="0"/>
                <a:ea typeface="楷体_GB2312" pitchFamily="49" charset="-122"/>
              </a:rPr>
              <a:t>、</a:t>
            </a:r>
            <a:r>
              <a:rPr lang="en-US" altLang="zh-CN" b="1" dirty="0">
                <a:latin typeface="Times New Roman" pitchFamily="18" charset="0"/>
                <a:ea typeface="楷体_GB2312" pitchFamily="49" charset="-122"/>
              </a:rPr>
              <a:t>N</a:t>
            </a:r>
            <a:r>
              <a:rPr lang="en-US" altLang="zh-CN" b="1" baseline="-25000" dirty="0">
                <a:latin typeface="Times New Roman" pitchFamily="18" charset="0"/>
                <a:ea typeface="楷体_GB2312" pitchFamily="49" charset="-122"/>
              </a:rPr>
              <a:t>3</a:t>
            </a:r>
            <a:r>
              <a:rPr lang="en-US" altLang="zh-CN" b="1" baseline="30000" dirty="0">
                <a:latin typeface="Times New Roman" pitchFamily="18" charset="0"/>
                <a:ea typeface="楷体_GB2312" pitchFamily="49" charset="-122"/>
              </a:rPr>
              <a:t>-</a:t>
            </a:r>
          </a:p>
          <a:p>
            <a:pPr algn="ctr">
              <a:lnSpc>
                <a:spcPct val="110000"/>
              </a:lnSpc>
            </a:pPr>
            <a:r>
              <a:rPr lang="en-US" altLang="zh-CN" b="1" dirty="0">
                <a:latin typeface="Times New Roman" pitchFamily="18" charset="0"/>
                <a:ea typeface="楷体_GB2312" pitchFamily="49" charset="-122"/>
              </a:rPr>
              <a:t>CO</a:t>
            </a:r>
            <a:r>
              <a:rPr lang="zh-CN" altLang="en-US" dirty="0">
                <a:latin typeface="黑体" panose="02010609060101010101" pitchFamily="49" charset="-122"/>
                <a:ea typeface="黑体" panose="02010609060101010101" pitchFamily="49" charset="-122"/>
              </a:rPr>
              <a:t>及</a:t>
            </a:r>
            <a:r>
              <a:rPr lang="en-US" altLang="zh-CN" b="1" dirty="0">
                <a:latin typeface="Times New Roman" pitchFamily="18" charset="0"/>
                <a:ea typeface="楷体_GB2312" pitchFamily="49" charset="-122"/>
              </a:rPr>
              <a:t>H</a:t>
            </a:r>
            <a:r>
              <a:rPr lang="en-US" altLang="zh-CN" b="1" baseline="-25000" dirty="0">
                <a:latin typeface="Times New Roman" pitchFamily="18" charset="0"/>
                <a:ea typeface="楷体_GB2312" pitchFamily="49" charset="-122"/>
              </a:rPr>
              <a:t>2</a:t>
            </a:r>
            <a:r>
              <a:rPr lang="en-US" altLang="zh-CN" b="1" dirty="0">
                <a:latin typeface="Times New Roman" pitchFamily="18" charset="0"/>
                <a:ea typeface="楷体_GB2312" pitchFamily="49" charset="-122"/>
              </a:rPr>
              <a:t>S</a:t>
            </a:r>
          </a:p>
        </p:txBody>
      </p:sp>
      <p:sp>
        <p:nvSpPr>
          <p:cNvPr id="90151" name="Line 39"/>
          <p:cNvSpPr>
            <a:spLocks noChangeShapeType="1"/>
          </p:cNvSpPr>
          <p:nvPr/>
        </p:nvSpPr>
        <p:spPr bwMode="auto">
          <a:xfrm>
            <a:off x="7896225" y="2452688"/>
            <a:ext cx="0" cy="1765300"/>
          </a:xfrm>
          <a:prstGeom prst="line">
            <a:avLst/>
          </a:prstGeom>
          <a:noFill/>
          <a:ln w="57150">
            <a:solidFill>
              <a:schemeClr val="tx1"/>
            </a:solidFill>
            <a:prstDash val="sysDot"/>
            <a:round/>
            <a:headEnd/>
            <a:tailEnd type="triangle" w="med" len="med"/>
          </a:ln>
        </p:spPr>
        <p:txBody>
          <a:bodyPr wrap="none"/>
          <a:lstStyle/>
          <a:p>
            <a:endParaRPr lang="zh-CN" altLang="en-US"/>
          </a:p>
        </p:txBody>
      </p:sp>
      <p:sp>
        <p:nvSpPr>
          <p:cNvPr id="90152" name="Oval 40"/>
          <p:cNvSpPr>
            <a:spLocks noChangeArrowheads="1"/>
          </p:cNvSpPr>
          <p:nvPr/>
        </p:nvSpPr>
        <p:spPr bwMode="auto">
          <a:xfrm>
            <a:off x="7481888" y="3043238"/>
            <a:ext cx="381000" cy="457200"/>
          </a:xfrm>
          <a:prstGeom prst="ellipse">
            <a:avLst/>
          </a:prstGeom>
          <a:solidFill>
            <a:srgbClr val="FF3300"/>
          </a:solidFill>
          <a:ln w="9525">
            <a:solidFill>
              <a:schemeClr val="tx1"/>
            </a:solidFill>
            <a:round/>
            <a:headEnd/>
            <a:tailEnd/>
          </a:ln>
          <a:effectLst/>
        </p:spPr>
        <p:txBody>
          <a:bodyPr wrap="none" anchor="ctr"/>
          <a:lstStyle/>
          <a:p>
            <a:pPr algn="ctr">
              <a:defRPr/>
            </a:pPr>
            <a:r>
              <a:rPr lang="en-US" altLang="zh-CN" sz="2000" b="1">
                <a:solidFill>
                  <a:srgbClr val="000066"/>
                </a:solidFill>
                <a:effectLst>
                  <a:outerShdw blurRad="38100" dist="38100" dir="2700000" algn="tl">
                    <a:srgbClr val="000000"/>
                  </a:outerShdw>
                </a:effectLst>
                <a:latin typeface="Times New Roman" pitchFamily="18" charset="0"/>
                <a:ea typeface="宋体" pitchFamily="2" charset="-122"/>
              </a:rPr>
              <a:t>×</a:t>
            </a:r>
          </a:p>
        </p:txBody>
      </p:sp>
      <p:sp>
        <p:nvSpPr>
          <p:cNvPr id="90153" name="Line 41"/>
          <p:cNvSpPr>
            <a:spLocks noChangeShapeType="1"/>
          </p:cNvSpPr>
          <p:nvPr/>
        </p:nvSpPr>
        <p:spPr bwMode="auto">
          <a:xfrm flipV="1">
            <a:off x="1331913" y="3427413"/>
            <a:ext cx="1295400" cy="0"/>
          </a:xfrm>
          <a:prstGeom prst="line">
            <a:avLst/>
          </a:prstGeom>
          <a:noFill/>
          <a:ln w="57150">
            <a:solidFill>
              <a:schemeClr val="tx1"/>
            </a:solidFill>
            <a:prstDash val="sysDot"/>
            <a:round/>
            <a:headEnd/>
            <a:tailEnd type="triangle" w="med" len="med"/>
          </a:ln>
        </p:spPr>
        <p:txBody>
          <a:bodyPr wrap="none"/>
          <a:lstStyle/>
          <a:p>
            <a:endParaRPr lang="zh-CN" altLang="en-US"/>
          </a:p>
        </p:txBody>
      </p:sp>
      <p:sp>
        <p:nvSpPr>
          <p:cNvPr id="90154" name="Oval 42"/>
          <p:cNvSpPr>
            <a:spLocks noChangeArrowheads="1"/>
          </p:cNvSpPr>
          <p:nvPr/>
        </p:nvSpPr>
        <p:spPr bwMode="auto">
          <a:xfrm>
            <a:off x="1692275" y="2852738"/>
            <a:ext cx="381000" cy="457200"/>
          </a:xfrm>
          <a:prstGeom prst="ellipse">
            <a:avLst/>
          </a:prstGeom>
          <a:solidFill>
            <a:srgbClr val="FF3300"/>
          </a:solidFill>
          <a:ln w="9525">
            <a:solidFill>
              <a:schemeClr val="tx1"/>
            </a:solidFill>
            <a:round/>
            <a:headEnd/>
            <a:tailEnd/>
          </a:ln>
          <a:effectLst/>
        </p:spPr>
        <p:txBody>
          <a:bodyPr wrap="none" anchor="ctr"/>
          <a:lstStyle/>
          <a:p>
            <a:pPr algn="ctr">
              <a:defRPr/>
            </a:pPr>
            <a:r>
              <a:rPr lang="en-US" altLang="zh-CN" sz="2000" b="1">
                <a:solidFill>
                  <a:srgbClr val="000066"/>
                </a:solidFill>
                <a:effectLst>
                  <a:outerShdw blurRad="38100" dist="38100" dir="2700000" algn="tl">
                    <a:srgbClr val="000000"/>
                  </a:outerShdw>
                </a:effectLst>
                <a:latin typeface="Times New Roman" pitchFamily="18" charset="0"/>
                <a:ea typeface="宋体" pitchFamily="2" charset="-122"/>
              </a:rPr>
              <a:t>×</a:t>
            </a:r>
          </a:p>
        </p:txBody>
      </p:sp>
      <p:sp>
        <p:nvSpPr>
          <p:cNvPr id="90155" name="Text Box 43"/>
          <p:cNvSpPr txBox="1">
            <a:spLocks noChangeArrowheads="1"/>
          </p:cNvSpPr>
          <p:nvPr/>
        </p:nvSpPr>
        <p:spPr bwMode="auto">
          <a:xfrm>
            <a:off x="179388" y="3190875"/>
            <a:ext cx="1150937" cy="457200"/>
          </a:xfrm>
          <a:prstGeom prst="rect">
            <a:avLst/>
          </a:prstGeom>
          <a:noFill/>
          <a:ln w="9525">
            <a:noFill/>
            <a:miter lim="800000"/>
            <a:headEnd/>
            <a:tailEnd/>
          </a:ln>
        </p:spPr>
        <p:txBody>
          <a:bodyPr>
            <a:spAutoFit/>
          </a:bodyPr>
          <a:lstStyle/>
          <a:p>
            <a:pPr>
              <a:spcBef>
                <a:spcPct val="50000"/>
              </a:spcBef>
            </a:pPr>
            <a:r>
              <a:rPr lang="zh-CN" altLang="en-US" b="1" dirty="0">
                <a:latin typeface="黑体" panose="02010609060101010101" pitchFamily="49" charset="-122"/>
                <a:ea typeface="黑体" panose="02010609060101010101" pitchFamily="49" charset="-122"/>
              </a:rPr>
              <a:t>萎锈灵</a:t>
            </a:r>
          </a:p>
        </p:txBody>
      </p:sp>
      <p:sp>
        <p:nvSpPr>
          <p:cNvPr id="78865" name="灯片编号占位符 33"/>
          <p:cNvSpPr>
            <a:spLocks noGrp="1"/>
          </p:cNvSpPr>
          <p:nvPr>
            <p:ph type="sldNum" sz="quarter" idx="12"/>
          </p:nvPr>
        </p:nvSpPr>
        <p:spPr>
          <a:noFill/>
        </p:spPr>
        <p:txBody>
          <a:bodyPr/>
          <a:lstStyle/>
          <a:p>
            <a:fld id="{4A6047DF-B5A1-4DEE-B121-A2E0086D5025}" type="slidenum">
              <a:rPr lang="en-US" altLang="zh-CN" smtClean="0">
                <a:ea typeface="宋体" charset="-122"/>
              </a:rPr>
              <a:pPr/>
              <a:t>60</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0144"/>
                                        </p:tgtEl>
                                        <p:attrNameLst>
                                          <p:attrName>style.visibility</p:attrName>
                                        </p:attrNameLst>
                                      </p:cBhvr>
                                      <p:to>
                                        <p:strVal val="visible"/>
                                      </p:to>
                                    </p:set>
                                    <p:animEffect transition="in" filter="wipe(down)">
                                      <p:cBhvr>
                                        <p:cTn id="7" dur="500"/>
                                        <p:tgtEl>
                                          <p:spTgt spid="9014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0145"/>
                                        </p:tgtEl>
                                        <p:attrNameLst>
                                          <p:attrName>style.visibility</p:attrName>
                                        </p:attrNameLst>
                                      </p:cBhvr>
                                      <p:to>
                                        <p:strVal val="visible"/>
                                      </p:to>
                                    </p:set>
                                    <p:animEffect transition="in" filter="wipe(down)">
                                      <p:cBhvr>
                                        <p:cTn id="11" dur="500"/>
                                        <p:tgtEl>
                                          <p:spTgt spid="9014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0146"/>
                                        </p:tgtEl>
                                        <p:attrNameLst>
                                          <p:attrName>style.visibility</p:attrName>
                                        </p:attrNameLst>
                                      </p:cBhvr>
                                      <p:to>
                                        <p:strVal val="visible"/>
                                      </p:to>
                                    </p:set>
                                    <p:animEffect transition="in" filter="dissolve">
                                      <p:cBhvr>
                                        <p:cTn id="15" dur="500"/>
                                        <p:tgtEl>
                                          <p:spTgt spid="901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0155"/>
                                        </p:tgtEl>
                                        <p:attrNameLst>
                                          <p:attrName>style.visibility</p:attrName>
                                        </p:attrNameLst>
                                      </p:cBhvr>
                                      <p:to>
                                        <p:strVal val="visible"/>
                                      </p:to>
                                    </p:set>
                                    <p:animEffect transition="in" filter="wipe(left)">
                                      <p:cBhvr>
                                        <p:cTn id="20" dur="500"/>
                                        <p:tgtEl>
                                          <p:spTgt spid="90155"/>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0153"/>
                                        </p:tgtEl>
                                        <p:attrNameLst>
                                          <p:attrName>style.visibility</p:attrName>
                                        </p:attrNameLst>
                                      </p:cBhvr>
                                      <p:to>
                                        <p:strVal val="visible"/>
                                      </p:to>
                                    </p:set>
                                    <p:animEffect transition="in" filter="wipe(down)">
                                      <p:cBhvr>
                                        <p:cTn id="24" dur="500"/>
                                        <p:tgtEl>
                                          <p:spTgt spid="90153"/>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90154"/>
                                        </p:tgtEl>
                                        <p:attrNameLst>
                                          <p:attrName>style.visibility</p:attrName>
                                        </p:attrNameLst>
                                      </p:cBhvr>
                                      <p:to>
                                        <p:strVal val="visible"/>
                                      </p:to>
                                    </p:set>
                                    <p:animEffect transition="in" filter="dissolve">
                                      <p:cBhvr>
                                        <p:cTn id="28" dur="500"/>
                                        <p:tgtEl>
                                          <p:spTgt spid="901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0147"/>
                                        </p:tgtEl>
                                        <p:attrNameLst>
                                          <p:attrName>style.visibility</p:attrName>
                                        </p:attrNameLst>
                                      </p:cBhvr>
                                      <p:to>
                                        <p:strVal val="visible"/>
                                      </p:to>
                                    </p:set>
                                    <p:animEffect transition="in" filter="wipe(up)">
                                      <p:cBhvr>
                                        <p:cTn id="33" dur="500"/>
                                        <p:tgtEl>
                                          <p:spTgt spid="90147"/>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90148"/>
                                        </p:tgtEl>
                                        <p:attrNameLst>
                                          <p:attrName>style.visibility</p:attrName>
                                        </p:attrNameLst>
                                      </p:cBhvr>
                                      <p:to>
                                        <p:strVal val="visible"/>
                                      </p:to>
                                    </p:set>
                                    <p:animEffect transition="in" filter="wipe(up)">
                                      <p:cBhvr>
                                        <p:cTn id="37" dur="500"/>
                                        <p:tgtEl>
                                          <p:spTgt spid="90148"/>
                                        </p:tgtEl>
                                      </p:cBhvr>
                                    </p:animEffect>
                                  </p:childTnLst>
                                </p:cTn>
                              </p:par>
                            </p:childTnLst>
                          </p:cTn>
                        </p:par>
                        <p:par>
                          <p:cTn id="38" fill="hold">
                            <p:stCondLst>
                              <p:cond delay="1000"/>
                            </p:stCondLst>
                            <p:childTnLst>
                              <p:par>
                                <p:cTn id="39" presetID="9" presetClass="entr" presetSubtype="0" fill="hold" grpId="0" nodeType="afterEffect">
                                  <p:stCondLst>
                                    <p:cond delay="0"/>
                                  </p:stCondLst>
                                  <p:childTnLst>
                                    <p:set>
                                      <p:cBhvr>
                                        <p:cTn id="40" dur="1" fill="hold">
                                          <p:stCondLst>
                                            <p:cond delay="0"/>
                                          </p:stCondLst>
                                        </p:cTn>
                                        <p:tgtEl>
                                          <p:spTgt spid="90149"/>
                                        </p:tgtEl>
                                        <p:attrNameLst>
                                          <p:attrName>style.visibility</p:attrName>
                                        </p:attrNameLst>
                                      </p:cBhvr>
                                      <p:to>
                                        <p:strVal val="visible"/>
                                      </p:to>
                                    </p:set>
                                    <p:animEffect transition="in" filter="dissolve">
                                      <p:cBhvr>
                                        <p:cTn id="41" dur="500"/>
                                        <p:tgtEl>
                                          <p:spTgt spid="9014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90150"/>
                                        </p:tgtEl>
                                        <p:attrNameLst>
                                          <p:attrName>style.visibility</p:attrName>
                                        </p:attrNameLst>
                                      </p:cBhvr>
                                      <p:to>
                                        <p:strVal val="visible"/>
                                      </p:to>
                                    </p:set>
                                    <p:animEffect transition="in" filter="wipe(up)">
                                      <p:cBhvr>
                                        <p:cTn id="46" dur="500"/>
                                        <p:tgtEl>
                                          <p:spTgt spid="90150"/>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90151"/>
                                        </p:tgtEl>
                                        <p:attrNameLst>
                                          <p:attrName>style.visibility</p:attrName>
                                        </p:attrNameLst>
                                      </p:cBhvr>
                                      <p:to>
                                        <p:strVal val="visible"/>
                                      </p:to>
                                    </p:set>
                                    <p:animEffect transition="in" filter="wipe(up)">
                                      <p:cBhvr>
                                        <p:cTn id="50" dur="500"/>
                                        <p:tgtEl>
                                          <p:spTgt spid="90151"/>
                                        </p:tgtEl>
                                      </p:cBhvr>
                                    </p:animEffect>
                                  </p:childTnLst>
                                </p:cTn>
                              </p:par>
                            </p:childTnLst>
                          </p:cTn>
                        </p:par>
                        <p:par>
                          <p:cTn id="51" fill="hold">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90152"/>
                                        </p:tgtEl>
                                        <p:attrNameLst>
                                          <p:attrName>style.visibility</p:attrName>
                                        </p:attrNameLst>
                                      </p:cBhvr>
                                      <p:to>
                                        <p:strVal val="visible"/>
                                      </p:to>
                                    </p:set>
                                    <p:animEffect transition="in" filter="dissolve">
                                      <p:cBhvr>
                                        <p:cTn id="54" dur="500"/>
                                        <p:tgtEl>
                                          <p:spTgt spid="90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44" grpId="0" autoUpdateAnimBg="0"/>
      <p:bldP spid="90145" grpId="0" animBg="1"/>
      <p:bldP spid="90146" grpId="0" animBg="1" autoUpdateAnimBg="0"/>
      <p:bldP spid="90147" grpId="0" autoUpdateAnimBg="0"/>
      <p:bldP spid="90148" grpId="0" animBg="1"/>
      <p:bldP spid="90149" grpId="0" animBg="1" autoUpdateAnimBg="0"/>
      <p:bldP spid="90150" grpId="0" autoUpdateAnimBg="0"/>
      <p:bldP spid="90151" grpId="0" animBg="1"/>
      <p:bldP spid="90152" grpId="0" animBg="1" autoUpdateAnimBg="0"/>
      <p:bldP spid="90153" grpId="0" animBg="1"/>
      <p:bldP spid="90154" grpId="0" animBg="1" autoUpdateAnimBg="0"/>
      <p:bldP spid="90155"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763713" y="476672"/>
            <a:ext cx="5832475" cy="1077913"/>
          </a:xfrm>
          <a:prstGeom prst="rect">
            <a:avLst/>
          </a:prstGeom>
          <a:noFill/>
          <a:ln w="9525">
            <a:noFill/>
            <a:miter lim="800000"/>
            <a:headEnd/>
            <a:tailEnd/>
          </a:ln>
        </p:spPr>
        <p:txBody>
          <a:bodyPr>
            <a:spAutoFit/>
          </a:bodyPr>
          <a:lstStyle/>
          <a:p>
            <a:pPr algn="ctr">
              <a:lnSpc>
                <a:spcPct val="90000"/>
              </a:lnSpc>
              <a:spcBef>
                <a:spcPct val="20000"/>
              </a:spcBef>
              <a:buClr>
                <a:schemeClr val="accent2"/>
              </a:buClr>
              <a:buFont typeface="Wingdings" pitchFamily="2" charset="2"/>
              <a:buNone/>
            </a:pPr>
            <a:r>
              <a:rPr lang="zh-CN" altLang="en-US" sz="3200" dirty="0">
                <a:solidFill>
                  <a:srgbClr val="660066"/>
                </a:solidFill>
                <a:latin typeface="Times New Roman" pitchFamily="18" charset="0"/>
                <a:ea typeface="黑体" pitchFamily="2" charset="-122"/>
                <a:cs typeface="Times New Roman" pitchFamily="18" charset="0"/>
              </a:rPr>
              <a:t>解偶联蛋白（</a:t>
            </a:r>
            <a:r>
              <a:rPr lang="en-US" altLang="zh-CN" sz="3200" dirty="0">
                <a:solidFill>
                  <a:srgbClr val="660066"/>
                </a:solidFill>
                <a:latin typeface="Times New Roman" pitchFamily="18" charset="0"/>
                <a:ea typeface="黑体" pitchFamily="2" charset="-122"/>
                <a:cs typeface="Times New Roman" pitchFamily="18" charset="0"/>
              </a:rPr>
              <a:t>UCP1</a:t>
            </a:r>
            <a:r>
              <a:rPr lang="zh-CN" altLang="en-US" sz="3200" dirty="0">
                <a:solidFill>
                  <a:srgbClr val="660066"/>
                </a:solidFill>
                <a:latin typeface="Times New Roman" pitchFamily="18" charset="0"/>
                <a:ea typeface="黑体" pitchFamily="2" charset="-122"/>
                <a:cs typeface="Times New Roman" pitchFamily="18" charset="0"/>
              </a:rPr>
              <a:t>）作用机制</a:t>
            </a:r>
          </a:p>
          <a:p>
            <a:pPr algn="ctr">
              <a:lnSpc>
                <a:spcPct val="90000"/>
              </a:lnSpc>
              <a:spcBef>
                <a:spcPct val="20000"/>
              </a:spcBef>
              <a:buClr>
                <a:schemeClr val="accent2"/>
              </a:buClr>
              <a:buFont typeface="Wingdings" pitchFamily="2" charset="2"/>
              <a:buNone/>
            </a:pPr>
            <a:r>
              <a:rPr lang="zh-CN" altLang="en-US" sz="3200" dirty="0">
                <a:solidFill>
                  <a:srgbClr val="660066"/>
                </a:solidFill>
                <a:latin typeface="Times New Roman" pitchFamily="18" charset="0"/>
                <a:ea typeface="黑体" pitchFamily="2" charset="-122"/>
                <a:cs typeface="Times New Roman" pitchFamily="18" charset="0"/>
              </a:rPr>
              <a:t>（棕色脂肪组织线粒体）</a:t>
            </a:r>
          </a:p>
        </p:txBody>
      </p:sp>
      <p:grpSp>
        <p:nvGrpSpPr>
          <p:cNvPr id="79875" name="Group 3"/>
          <p:cNvGrpSpPr>
            <a:grpSpLocks/>
          </p:cNvGrpSpPr>
          <p:nvPr/>
        </p:nvGrpSpPr>
        <p:grpSpPr bwMode="auto">
          <a:xfrm>
            <a:off x="703263" y="3302000"/>
            <a:ext cx="7773987" cy="1150938"/>
            <a:chOff x="521" y="391"/>
            <a:chExt cx="4897" cy="725"/>
          </a:xfrm>
        </p:grpSpPr>
        <p:grpSp>
          <p:nvGrpSpPr>
            <p:cNvPr id="79928" name="Group 4"/>
            <p:cNvGrpSpPr>
              <a:grpSpLocks/>
            </p:cNvGrpSpPr>
            <p:nvPr/>
          </p:nvGrpSpPr>
          <p:grpSpPr bwMode="auto">
            <a:xfrm>
              <a:off x="521" y="391"/>
              <a:ext cx="4897" cy="90"/>
              <a:chOff x="521" y="391"/>
              <a:chExt cx="4897" cy="90"/>
            </a:xfrm>
          </p:grpSpPr>
          <p:grpSp>
            <p:nvGrpSpPr>
              <p:cNvPr id="80420" name="Group 5"/>
              <p:cNvGrpSpPr>
                <a:grpSpLocks/>
              </p:cNvGrpSpPr>
              <p:nvPr/>
            </p:nvGrpSpPr>
            <p:grpSpPr bwMode="auto">
              <a:xfrm>
                <a:off x="521" y="391"/>
                <a:ext cx="271" cy="90"/>
                <a:chOff x="567" y="346"/>
                <a:chExt cx="271" cy="90"/>
              </a:xfrm>
            </p:grpSpPr>
            <p:sp>
              <p:nvSpPr>
                <p:cNvPr id="80490" name="Oval 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91" name="Oval 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92" name="Oval 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421" name="Group 9"/>
              <p:cNvGrpSpPr>
                <a:grpSpLocks/>
              </p:cNvGrpSpPr>
              <p:nvPr/>
            </p:nvGrpSpPr>
            <p:grpSpPr bwMode="auto">
              <a:xfrm>
                <a:off x="793" y="391"/>
                <a:ext cx="271" cy="90"/>
                <a:chOff x="567" y="346"/>
                <a:chExt cx="271" cy="90"/>
              </a:xfrm>
            </p:grpSpPr>
            <p:sp>
              <p:nvSpPr>
                <p:cNvPr id="80487" name="Oval 1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88" name="Oval 1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89" name="Oval 1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422" name="Group 13"/>
              <p:cNvGrpSpPr>
                <a:grpSpLocks/>
              </p:cNvGrpSpPr>
              <p:nvPr/>
            </p:nvGrpSpPr>
            <p:grpSpPr bwMode="auto">
              <a:xfrm>
                <a:off x="1065" y="391"/>
                <a:ext cx="271" cy="90"/>
                <a:chOff x="567" y="346"/>
                <a:chExt cx="271" cy="90"/>
              </a:xfrm>
            </p:grpSpPr>
            <p:sp>
              <p:nvSpPr>
                <p:cNvPr id="80484" name="Oval 1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85" name="Oval 1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86" name="Oval 1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423" name="Group 17"/>
              <p:cNvGrpSpPr>
                <a:grpSpLocks/>
              </p:cNvGrpSpPr>
              <p:nvPr/>
            </p:nvGrpSpPr>
            <p:grpSpPr bwMode="auto">
              <a:xfrm>
                <a:off x="1337" y="391"/>
                <a:ext cx="271" cy="90"/>
                <a:chOff x="567" y="346"/>
                <a:chExt cx="271" cy="90"/>
              </a:xfrm>
            </p:grpSpPr>
            <p:sp>
              <p:nvSpPr>
                <p:cNvPr id="80481" name="Oval 1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82" name="Oval 1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83" name="Oval 2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424" name="Group 21"/>
              <p:cNvGrpSpPr>
                <a:grpSpLocks/>
              </p:cNvGrpSpPr>
              <p:nvPr/>
            </p:nvGrpSpPr>
            <p:grpSpPr bwMode="auto">
              <a:xfrm>
                <a:off x="1610" y="391"/>
                <a:ext cx="271" cy="90"/>
                <a:chOff x="567" y="346"/>
                <a:chExt cx="271" cy="90"/>
              </a:xfrm>
            </p:grpSpPr>
            <p:sp>
              <p:nvSpPr>
                <p:cNvPr id="80478" name="Oval 2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79" name="Oval 2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80" name="Oval 2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425" name="Group 25"/>
              <p:cNvGrpSpPr>
                <a:grpSpLocks/>
              </p:cNvGrpSpPr>
              <p:nvPr/>
            </p:nvGrpSpPr>
            <p:grpSpPr bwMode="auto">
              <a:xfrm>
                <a:off x="1882" y="391"/>
                <a:ext cx="271" cy="90"/>
                <a:chOff x="567" y="346"/>
                <a:chExt cx="271" cy="90"/>
              </a:xfrm>
            </p:grpSpPr>
            <p:sp>
              <p:nvSpPr>
                <p:cNvPr id="80475" name="Oval 2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76" name="Oval 2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77" name="Oval 2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426" name="Group 29"/>
              <p:cNvGrpSpPr>
                <a:grpSpLocks/>
              </p:cNvGrpSpPr>
              <p:nvPr/>
            </p:nvGrpSpPr>
            <p:grpSpPr bwMode="auto">
              <a:xfrm>
                <a:off x="2154" y="391"/>
                <a:ext cx="271" cy="90"/>
                <a:chOff x="567" y="346"/>
                <a:chExt cx="271" cy="90"/>
              </a:xfrm>
            </p:grpSpPr>
            <p:sp>
              <p:nvSpPr>
                <p:cNvPr id="80472" name="Oval 3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73" name="Oval 3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74" name="Oval 3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427" name="Group 33"/>
              <p:cNvGrpSpPr>
                <a:grpSpLocks/>
              </p:cNvGrpSpPr>
              <p:nvPr/>
            </p:nvGrpSpPr>
            <p:grpSpPr bwMode="auto">
              <a:xfrm>
                <a:off x="2426" y="391"/>
                <a:ext cx="271" cy="90"/>
                <a:chOff x="567" y="346"/>
                <a:chExt cx="271" cy="90"/>
              </a:xfrm>
            </p:grpSpPr>
            <p:sp>
              <p:nvSpPr>
                <p:cNvPr id="80469" name="Oval 3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70" name="Oval 3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71" name="Oval 3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428" name="Group 37"/>
              <p:cNvGrpSpPr>
                <a:grpSpLocks/>
              </p:cNvGrpSpPr>
              <p:nvPr/>
            </p:nvGrpSpPr>
            <p:grpSpPr bwMode="auto">
              <a:xfrm>
                <a:off x="2698" y="391"/>
                <a:ext cx="271" cy="90"/>
                <a:chOff x="567" y="346"/>
                <a:chExt cx="271" cy="90"/>
              </a:xfrm>
            </p:grpSpPr>
            <p:sp>
              <p:nvSpPr>
                <p:cNvPr id="80466" name="Oval 3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67" name="Oval 3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68" name="Oval 4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429" name="Group 41"/>
              <p:cNvGrpSpPr>
                <a:grpSpLocks/>
              </p:cNvGrpSpPr>
              <p:nvPr/>
            </p:nvGrpSpPr>
            <p:grpSpPr bwMode="auto">
              <a:xfrm>
                <a:off x="2970" y="391"/>
                <a:ext cx="271" cy="90"/>
                <a:chOff x="567" y="346"/>
                <a:chExt cx="271" cy="90"/>
              </a:xfrm>
            </p:grpSpPr>
            <p:sp>
              <p:nvSpPr>
                <p:cNvPr id="80463" name="Oval 4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64" name="Oval 4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65" name="Oval 4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430" name="Group 45"/>
              <p:cNvGrpSpPr>
                <a:grpSpLocks/>
              </p:cNvGrpSpPr>
              <p:nvPr/>
            </p:nvGrpSpPr>
            <p:grpSpPr bwMode="auto">
              <a:xfrm>
                <a:off x="3242" y="391"/>
                <a:ext cx="271" cy="90"/>
                <a:chOff x="567" y="346"/>
                <a:chExt cx="271" cy="90"/>
              </a:xfrm>
            </p:grpSpPr>
            <p:sp>
              <p:nvSpPr>
                <p:cNvPr id="80460" name="Oval 4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61" name="Oval 4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62" name="Oval 4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431" name="Group 49"/>
              <p:cNvGrpSpPr>
                <a:grpSpLocks/>
              </p:cNvGrpSpPr>
              <p:nvPr/>
            </p:nvGrpSpPr>
            <p:grpSpPr bwMode="auto">
              <a:xfrm>
                <a:off x="3514" y="391"/>
                <a:ext cx="271" cy="90"/>
                <a:chOff x="567" y="346"/>
                <a:chExt cx="271" cy="90"/>
              </a:xfrm>
            </p:grpSpPr>
            <p:sp>
              <p:nvSpPr>
                <p:cNvPr id="80457" name="Oval 5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58" name="Oval 5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59" name="Oval 5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432" name="Group 53"/>
              <p:cNvGrpSpPr>
                <a:grpSpLocks/>
              </p:cNvGrpSpPr>
              <p:nvPr/>
            </p:nvGrpSpPr>
            <p:grpSpPr bwMode="auto">
              <a:xfrm>
                <a:off x="3787" y="391"/>
                <a:ext cx="271" cy="90"/>
                <a:chOff x="567" y="346"/>
                <a:chExt cx="271" cy="90"/>
              </a:xfrm>
            </p:grpSpPr>
            <p:sp>
              <p:nvSpPr>
                <p:cNvPr id="80454" name="Oval 5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55" name="Oval 5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56" name="Oval 5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433" name="Group 57"/>
              <p:cNvGrpSpPr>
                <a:grpSpLocks/>
              </p:cNvGrpSpPr>
              <p:nvPr/>
            </p:nvGrpSpPr>
            <p:grpSpPr bwMode="auto">
              <a:xfrm>
                <a:off x="4059" y="391"/>
                <a:ext cx="271" cy="90"/>
                <a:chOff x="567" y="346"/>
                <a:chExt cx="271" cy="90"/>
              </a:xfrm>
            </p:grpSpPr>
            <p:sp>
              <p:nvSpPr>
                <p:cNvPr id="80451" name="Oval 5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52" name="Oval 5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53" name="Oval 6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434" name="Group 61"/>
              <p:cNvGrpSpPr>
                <a:grpSpLocks/>
              </p:cNvGrpSpPr>
              <p:nvPr/>
            </p:nvGrpSpPr>
            <p:grpSpPr bwMode="auto">
              <a:xfrm>
                <a:off x="4331" y="391"/>
                <a:ext cx="271" cy="90"/>
                <a:chOff x="567" y="346"/>
                <a:chExt cx="271" cy="90"/>
              </a:xfrm>
            </p:grpSpPr>
            <p:sp>
              <p:nvSpPr>
                <p:cNvPr id="80448" name="Oval 6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49" name="Oval 6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50" name="Oval 6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435" name="Group 65"/>
              <p:cNvGrpSpPr>
                <a:grpSpLocks/>
              </p:cNvGrpSpPr>
              <p:nvPr/>
            </p:nvGrpSpPr>
            <p:grpSpPr bwMode="auto">
              <a:xfrm>
                <a:off x="4603" y="391"/>
                <a:ext cx="271" cy="90"/>
                <a:chOff x="567" y="346"/>
                <a:chExt cx="271" cy="90"/>
              </a:xfrm>
            </p:grpSpPr>
            <p:sp>
              <p:nvSpPr>
                <p:cNvPr id="80445" name="Oval 6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46" name="Oval 6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47" name="Oval 6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436" name="Group 69"/>
              <p:cNvGrpSpPr>
                <a:grpSpLocks/>
              </p:cNvGrpSpPr>
              <p:nvPr/>
            </p:nvGrpSpPr>
            <p:grpSpPr bwMode="auto">
              <a:xfrm>
                <a:off x="4875" y="391"/>
                <a:ext cx="543" cy="90"/>
                <a:chOff x="4945" y="346"/>
                <a:chExt cx="543" cy="90"/>
              </a:xfrm>
            </p:grpSpPr>
            <p:grpSp>
              <p:nvGrpSpPr>
                <p:cNvPr id="80437" name="Group 70"/>
                <p:cNvGrpSpPr>
                  <a:grpSpLocks/>
                </p:cNvGrpSpPr>
                <p:nvPr/>
              </p:nvGrpSpPr>
              <p:grpSpPr bwMode="auto">
                <a:xfrm>
                  <a:off x="4945" y="346"/>
                  <a:ext cx="271" cy="90"/>
                  <a:chOff x="567" y="346"/>
                  <a:chExt cx="271" cy="90"/>
                </a:xfrm>
              </p:grpSpPr>
              <p:sp>
                <p:nvSpPr>
                  <p:cNvPr id="80442" name="Oval 7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43" name="Oval 7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44" name="Oval 7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438" name="Group 74"/>
                <p:cNvGrpSpPr>
                  <a:grpSpLocks/>
                </p:cNvGrpSpPr>
                <p:nvPr/>
              </p:nvGrpSpPr>
              <p:grpSpPr bwMode="auto">
                <a:xfrm>
                  <a:off x="5217" y="346"/>
                  <a:ext cx="271" cy="90"/>
                  <a:chOff x="567" y="346"/>
                  <a:chExt cx="271" cy="90"/>
                </a:xfrm>
              </p:grpSpPr>
              <p:sp>
                <p:nvSpPr>
                  <p:cNvPr id="80439" name="Oval 7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40" name="Oval 7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41" name="Oval 7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grpSp>
        <p:grpSp>
          <p:nvGrpSpPr>
            <p:cNvPr id="79929" name="Group 78"/>
            <p:cNvGrpSpPr>
              <a:grpSpLocks/>
            </p:cNvGrpSpPr>
            <p:nvPr/>
          </p:nvGrpSpPr>
          <p:grpSpPr bwMode="auto">
            <a:xfrm>
              <a:off x="521" y="1026"/>
              <a:ext cx="4897" cy="90"/>
              <a:chOff x="521" y="1026"/>
              <a:chExt cx="4897" cy="90"/>
            </a:xfrm>
          </p:grpSpPr>
          <p:grpSp>
            <p:nvGrpSpPr>
              <p:cNvPr id="80346" name="Group 79"/>
              <p:cNvGrpSpPr>
                <a:grpSpLocks/>
              </p:cNvGrpSpPr>
              <p:nvPr/>
            </p:nvGrpSpPr>
            <p:grpSpPr bwMode="auto">
              <a:xfrm>
                <a:off x="521" y="1026"/>
                <a:ext cx="4353" cy="90"/>
                <a:chOff x="567" y="754"/>
                <a:chExt cx="4353" cy="90"/>
              </a:xfrm>
            </p:grpSpPr>
            <p:grpSp>
              <p:nvGrpSpPr>
                <p:cNvPr id="80356" name="Group 80"/>
                <p:cNvGrpSpPr>
                  <a:grpSpLocks/>
                </p:cNvGrpSpPr>
                <p:nvPr/>
              </p:nvGrpSpPr>
              <p:grpSpPr bwMode="auto">
                <a:xfrm>
                  <a:off x="567" y="754"/>
                  <a:ext cx="271" cy="90"/>
                  <a:chOff x="567" y="346"/>
                  <a:chExt cx="271" cy="90"/>
                </a:xfrm>
              </p:grpSpPr>
              <p:sp>
                <p:nvSpPr>
                  <p:cNvPr id="80417" name="Oval 8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18" name="Oval 8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19" name="Oval 8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357" name="Group 84"/>
                <p:cNvGrpSpPr>
                  <a:grpSpLocks/>
                </p:cNvGrpSpPr>
                <p:nvPr/>
              </p:nvGrpSpPr>
              <p:grpSpPr bwMode="auto">
                <a:xfrm>
                  <a:off x="839" y="754"/>
                  <a:ext cx="271" cy="90"/>
                  <a:chOff x="567" y="346"/>
                  <a:chExt cx="271" cy="90"/>
                </a:xfrm>
              </p:grpSpPr>
              <p:sp>
                <p:nvSpPr>
                  <p:cNvPr id="80414" name="Oval 8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15" name="Oval 8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16" name="Oval 8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358" name="Group 88"/>
                <p:cNvGrpSpPr>
                  <a:grpSpLocks/>
                </p:cNvGrpSpPr>
                <p:nvPr/>
              </p:nvGrpSpPr>
              <p:grpSpPr bwMode="auto">
                <a:xfrm>
                  <a:off x="1111" y="754"/>
                  <a:ext cx="271" cy="90"/>
                  <a:chOff x="567" y="346"/>
                  <a:chExt cx="271" cy="90"/>
                </a:xfrm>
              </p:grpSpPr>
              <p:sp>
                <p:nvSpPr>
                  <p:cNvPr id="80411" name="Oval 8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12" name="Oval 9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13" name="Oval 9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359" name="Group 92"/>
                <p:cNvGrpSpPr>
                  <a:grpSpLocks/>
                </p:cNvGrpSpPr>
                <p:nvPr/>
              </p:nvGrpSpPr>
              <p:grpSpPr bwMode="auto">
                <a:xfrm>
                  <a:off x="1383" y="754"/>
                  <a:ext cx="271" cy="90"/>
                  <a:chOff x="567" y="346"/>
                  <a:chExt cx="271" cy="90"/>
                </a:xfrm>
              </p:grpSpPr>
              <p:sp>
                <p:nvSpPr>
                  <p:cNvPr id="80408" name="Oval 9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09" name="Oval 9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10" name="Oval 9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360" name="Group 96"/>
                <p:cNvGrpSpPr>
                  <a:grpSpLocks/>
                </p:cNvGrpSpPr>
                <p:nvPr/>
              </p:nvGrpSpPr>
              <p:grpSpPr bwMode="auto">
                <a:xfrm>
                  <a:off x="1656" y="754"/>
                  <a:ext cx="271" cy="90"/>
                  <a:chOff x="567" y="346"/>
                  <a:chExt cx="271" cy="90"/>
                </a:xfrm>
              </p:grpSpPr>
              <p:sp>
                <p:nvSpPr>
                  <p:cNvPr id="80405" name="Oval 9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06" name="Oval 9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07" name="Oval 9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361" name="Group 100"/>
                <p:cNvGrpSpPr>
                  <a:grpSpLocks/>
                </p:cNvGrpSpPr>
                <p:nvPr/>
              </p:nvGrpSpPr>
              <p:grpSpPr bwMode="auto">
                <a:xfrm>
                  <a:off x="1928" y="754"/>
                  <a:ext cx="271" cy="90"/>
                  <a:chOff x="567" y="346"/>
                  <a:chExt cx="271" cy="90"/>
                </a:xfrm>
              </p:grpSpPr>
              <p:sp>
                <p:nvSpPr>
                  <p:cNvPr id="80402" name="Oval 10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03" name="Oval 10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04" name="Oval 10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362" name="Group 104"/>
                <p:cNvGrpSpPr>
                  <a:grpSpLocks/>
                </p:cNvGrpSpPr>
                <p:nvPr/>
              </p:nvGrpSpPr>
              <p:grpSpPr bwMode="auto">
                <a:xfrm>
                  <a:off x="2200" y="754"/>
                  <a:ext cx="271" cy="90"/>
                  <a:chOff x="567" y="346"/>
                  <a:chExt cx="271" cy="90"/>
                </a:xfrm>
              </p:grpSpPr>
              <p:sp>
                <p:nvSpPr>
                  <p:cNvPr id="80399" name="Oval 10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00" name="Oval 10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401" name="Oval 10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363" name="Group 108"/>
                <p:cNvGrpSpPr>
                  <a:grpSpLocks/>
                </p:cNvGrpSpPr>
                <p:nvPr/>
              </p:nvGrpSpPr>
              <p:grpSpPr bwMode="auto">
                <a:xfrm>
                  <a:off x="2472" y="754"/>
                  <a:ext cx="271" cy="90"/>
                  <a:chOff x="567" y="346"/>
                  <a:chExt cx="271" cy="90"/>
                </a:xfrm>
              </p:grpSpPr>
              <p:sp>
                <p:nvSpPr>
                  <p:cNvPr id="80396" name="Oval 10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97" name="Oval 11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98" name="Oval 11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364" name="Group 112"/>
                <p:cNvGrpSpPr>
                  <a:grpSpLocks/>
                </p:cNvGrpSpPr>
                <p:nvPr/>
              </p:nvGrpSpPr>
              <p:grpSpPr bwMode="auto">
                <a:xfrm>
                  <a:off x="2744" y="754"/>
                  <a:ext cx="271" cy="90"/>
                  <a:chOff x="567" y="346"/>
                  <a:chExt cx="271" cy="90"/>
                </a:xfrm>
              </p:grpSpPr>
              <p:sp>
                <p:nvSpPr>
                  <p:cNvPr id="80393" name="Oval 11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94" name="Oval 11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95" name="Oval 11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365" name="Group 116"/>
                <p:cNvGrpSpPr>
                  <a:grpSpLocks/>
                </p:cNvGrpSpPr>
                <p:nvPr/>
              </p:nvGrpSpPr>
              <p:grpSpPr bwMode="auto">
                <a:xfrm>
                  <a:off x="3016" y="754"/>
                  <a:ext cx="271" cy="90"/>
                  <a:chOff x="567" y="346"/>
                  <a:chExt cx="271" cy="90"/>
                </a:xfrm>
              </p:grpSpPr>
              <p:sp>
                <p:nvSpPr>
                  <p:cNvPr id="80390" name="Oval 11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91" name="Oval 11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92" name="Oval 11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366" name="Group 120"/>
                <p:cNvGrpSpPr>
                  <a:grpSpLocks/>
                </p:cNvGrpSpPr>
                <p:nvPr/>
              </p:nvGrpSpPr>
              <p:grpSpPr bwMode="auto">
                <a:xfrm>
                  <a:off x="3288" y="754"/>
                  <a:ext cx="271" cy="90"/>
                  <a:chOff x="567" y="346"/>
                  <a:chExt cx="271" cy="90"/>
                </a:xfrm>
              </p:grpSpPr>
              <p:sp>
                <p:nvSpPr>
                  <p:cNvPr id="80387" name="Oval 12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88" name="Oval 12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89" name="Oval 12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367" name="Group 124"/>
                <p:cNvGrpSpPr>
                  <a:grpSpLocks/>
                </p:cNvGrpSpPr>
                <p:nvPr/>
              </p:nvGrpSpPr>
              <p:grpSpPr bwMode="auto">
                <a:xfrm>
                  <a:off x="3560" y="754"/>
                  <a:ext cx="271" cy="90"/>
                  <a:chOff x="567" y="346"/>
                  <a:chExt cx="271" cy="90"/>
                </a:xfrm>
              </p:grpSpPr>
              <p:sp>
                <p:nvSpPr>
                  <p:cNvPr id="80384" name="Oval 12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85" name="Oval 12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86" name="Oval 12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368" name="Group 128"/>
                <p:cNvGrpSpPr>
                  <a:grpSpLocks/>
                </p:cNvGrpSpPr>
                <p:nvPr/>
              </p:nvGrpSpPr>
              <p:grpSpPr bwMode="auto">
                <a:xfrm>
                  <a:off x="3833" y="754"/>
                  <a:ext cx="271" cy="90"/>
                  <a:chOff x="567" y="346"/>
                  <a:chExt cx="271" cy="90"/>
                </a:xfrm>
              </p:grpSpPr>
              <p:sp>
                <p:nvSpPr>
                  <p:cNvPr id="80381" name="Oval 12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82" name="Oval 13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83" name="Oval 13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369" name="Group 132"/>
                <p:cNvGrpSpPr>
                  <a:grpSpLocks/>
                </p:cNvGrpSpPr>
                <p:nvPr/>
              </p:nvGrpSpPr>
              <p:grpSpPr bwMode="auto">
                <a:xfrm>
                  <a:off x="4105" y="754"/>
                  <a:ext cx="271" cy="90"/>
                  <a:chOff x="567" y="346"/>
                  <a:chExt cx="271" cy="90"/>
                </a:xfrm>
              </p:grpSpPr>
              <p:sp>
                <p:nvSpPr>
                  <p:cNvPr id="80378" name="Oval 13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79" name="Oval 13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80" name="Oval 13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370" name="Group 136"/>
                <p:cNvGrpSpPr>
                  <a:grpSpLocks/>
                </p:cNvGrpSpPr>
                <p:nvPr/>
              </p:nvGrpSpPr>
              <p:grpSpPr bwMode="auto">
                <a:xfrm>
                  <a:off x="4377" y="754"/>
                  <a:ext cx="271" cy="90"/>
                  <a:chOff x="567" y="346"/>
                  <a:chExt cx="271" cy="90"/>
                </a:xfrm>
              </p:grpSpPr>
              <p:sp>
                <p:nvSpPr>
                  <p:cNvPr id="80375" name="Oval 13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76" name="Oval 13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77" name="Oval 13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371" name="Group 140"/>
                <p:cNvGrpSpPr>
                  <a:grpSpLocks/>
                </p:cNvGrpSpPr>
                <p:nvPr/>
              </p:nvGrpSpPr>
              <p:grpSpPr bwMode="auto">
                <a:xfrm>
                  <a:off x="4649" y="754"/>
                  <a:ext cx="271" cy="90"/>
                  <a:chOff x="567" y="346"/>
                  <a:chExt cx="271" cy="90"/>
                </a:xfrm>
              </p:grpSpPr>
              <p:sp>
                <p:nvSpPr>
                  <p:cNvPr id="80372" name="Oval 14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73" name="Oval 14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74" name="Oval 14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grpSp>
            <p:nvGrpSpPr>
              <p:cNvPr id="80347" name="Group 144"/>
              <p:cNvGrpSpPr>
                <a:grpSpLocks/>
              </p:cNvGrpSpPr>
              <p:nvPr/>
            </p:nvGrpSpPr>
            <p:grpSpPr bwMode="auto">
              <a:xfrm>
                <a:off x="4875" y="1026"/>
                <a:ext cx="543" cy="90"/>
                <a:chOff x="4945" y="346"/>
                <a:chExt cx="543" cy="90"/>
              </a:xfrm>
            </p:grpSpPr>
            <p:grpSp>
              <p:nvGrpSpPr>
                <p:cNvPr id="80348" name="Group 145"/>
                <p:cNvGrpSpPr>
                  <a:grpSpLocks/>
                </p:cNvGrpSpPr>
                <p:nvPr/>
              </p:nvGrpSpPr>
              <p:grpSpPr bwMode="auto">
                <a:xfrm>
                  <a:off x="4945" y="346"/>
                  <a:ext cx="271" cy="90"/>
                  <a:chOff x="567" y="346"/>
                  <a:chExt cx="271" cy="90"/>
                </a:xfrm>
              </p:grpSpPr>
              <p:sp>
                <p:nvSpPr>
                  <p:cNvPr id="80353" name="Oval 14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54" name="Oval 14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55" name="Oval 14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0349" name="Group 149"/>
                <p:cNvGrpSpPr>
                  <a:grpSpLocks/>
                </p:cNvGrpSpPr>
                <p:nvPr/>
              </p:nvGrpSpPr>
              <p:grpSpPr bwMode="auto">
                <a:xfrm>
                  <a:off x="5217" y="346"/>
                  <a:ext cx="271" cy="90"/>
                  <a:chOff x="567" y="346"/>
                  <a:chExt cx="271" cy="90"/>
                </a:xfrm>
              </p:grpSpPr>
              <p:sp>
                <p:nvSpPr>
                  <p:cNvPr id="80350" name="Oval 15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51" name="Oval 15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0352" name="Oval 15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grpSp>
        <p:grpSp>
          <p:nvGrpSpPr>
            <p:cNvPr id="79930" name="Group 153"/>
            <p:cNvGrpSpPr>
              <a:grpSpLocks/>
            </p:cNvGrpSpPr>
            <p:nvPr/>
          </p:nvGrpSpPr>
          <p:grpSpPr bwMode="auto">
            <a:xfrm>
              <a:off x="554" y="481"/>
              <a:ext cx="4829" cy="545"/>
              <a:chOff x="554" y="481"/>
              <a:chExt cx="4829" cy="545"/>
            </a:xfrm>
          </p:grpSpPr>
          <p:grpSp>
            <p:nvGrpSpPr>
              <p:cNvPr id="79931" name="Group 154"/>
              <p:cNvGrpSpPr>
                <a:grpSpLocks/>
              </p:cNvGrpSpPr>
              <p:nvPr/>
            </p:nvGrpSpPr>
            <p:grpSpPr bwMode="auto">
              <a:xfrm>
                <a:off x="554" y="481"/>
                <a:ext cx="33" cy="227"/>
                <a:chOff x="295" y="981"/>
                <a:chExt cx="33" cy="227"/>
              </a:xfrm>
            </p:grpSpPr>
            <p:sp>
              <p:nvSpPr>
                <p:cNvPr id="80344" name="Line 15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345" name="Line 15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9932" name="Group 157"/>
              <p:cNvGrpSpPr>
                <a:grpSpLocks/>
              </p:cNvGrpSpPr>
              <p:nvPr/>
            </p:nvGrpSpPr>
            <p:grpSpPr bwMode="auto">
              <a:xfrm>
                <a:off x="638" y="481"/>
                <a:ext cx="33" cy="227"/>
                <a:chOff x="295" y="981"/>
                <a:chExt cx="33" cy="227"/>
              </a:xfrm>
            </p:grpSpPr>
            <p:sp>
              <p:nvSpPr>
                <p:cNvPr id="80342" name="Line 15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343" name="Line 15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9933" name="Group 160"/>
              <p:cNvGrpSpPr>
                <a:grpSpLocks/>
              </p:cNvGrpSpPr>
              <p:nvPr/>
            </p:nvGrpSpPr>
            <p:grpSpPr bwMode="auto">
              <a:xfrm>
                <a:off x="724" y="481"/>
                <a:ext cx="124" cy="227"/>
                <a:chOff x="589" y="436"/>
                <a:chExt cx="124" cy="227"/>
              </a:xfrm>
            </p:grpSpPr>
            <p:grpSp>
              <p:nvGrpSpPr>
                <p:cNvPr id="80336" name="Group 161"/>
                <p:cNvGrpSpPr>
                  <a:grpSpLocks/>
                </p:cNvGrpSpPr>
                <p:nvPr/>
              </p:nvGrpSpPr>
              <p:grpSpPr bwMode="auto">
                <a:xfrm>
                  <a:off x="589" y="436"/>
                  <a:ext cx="33" cy="227"/>
                  <a:chOff x="295" y="981"/>
                  <a:chExt cx="33" cy="227"/>
                </a:xfrm>
              </p:grpSpPr>
              <p:sp>
                <p:nvSpPr>
                  <p:cNvPr id="80340" name="Line 16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341" name="Line 16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337" name="Group 164"/>
                <p:cNvGrpSpPr>
                  <a:grpSpLocks/>
                </p:cNvGrpSpPr>
                <p:nvPr/>
              </p:nvGrpSpPr>
              <p:grpSpPr bwMode="auto">
                <a:xfrm>
                  <a:off x="680" y="436"/>
                  <a:ext cx="33" cy="227"/>
                  <a:chOff x="295" y="981"/>
                  <a:chExt cx="33" cy="227"/>
                </a:xfrm>
              </p:grpSpPr>
              <p:sp>
                <p:nvSpPr>
                  <p:cNvPr id="80338" name="Line 16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339" name="Line 16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79934" name="Group 167"/>
              <p:cNvGrpSpPr>
                <a:grpSpLocks/>
              </p:cNvGrpSpPr>
              <p:nvPr/>
            </p:nvGrpSpPr>
            <p:grpSpPr bwMode="auto">
              <a:xfrm>
                <a:off x="906" y="481"/>
                <a:ext cx="305" cy="227"/>
                <a:chOff x="589" y="436"/>
                <a:chExt cx="305" cy="227"/>
              </a:xfrm>
            </p:grpSpPr>
            <p:grpSp>
              <p:nvGrpSpPr>
                <p:cNvPr id="80322" name="Group 168"/>
                <p:cNvGrpSpPr>
                  <a:grpSpLocks/>
                </p:cNvGrpSpPr>
                <p:nvPr/>
              </p:nvGrpSpPr>
              <p:grpSpPr bwMode="auto">
                <a:xfrm>
                  <a:off x="589" y="436"/>
                  <a:ext cx="124" cy="227"/>
                  <a:chOff x="589" y="436"/>
                  <a:chExt cx="124" cy="227"/>
                </a:xfrm>
              </p:grpSpPr>
              <p:grpSp>
                <p:nvGrpSpPr>
                  <p:cNvPr id="80330" name="Group 169"/>
                  <p:cNvGrpSpPr>
                    <a:grpSpLocks/>
                  </p:cNvGrpSpPr>
                  <p:nvPr/>
                </p:nvGrpSpPr>
                <p:grpSpPr bwMode="auto">
                  <a:xfrm>
                    <a:off x="589" y="436"/>
                    <a:ext cx="33" cy="227"/>
                    <a:chOff x="295" y="981"/>
                    <a:chExt cx="33" cy="227"/>
                  </a:xfrm>
                </p:grpSpPr>
                <p:sp>
                  <p:nvSpPr>
                    <p:cNvPr id="80334" name="Line 17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335" name="Line 17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331" name="Group 172"/>
                  <p:cNvGrpSpPr>
                    <a:grpSpLocks/>
                  </p:cNvGrpSpPr>
                  <p:nvPr/>
                </p:nvGrpSpPr>
                <p:grpSpPr bwMode="auto">
                  <a:xfrm>
                    <a:off x="680" y="436"/>
                    <a:ext cx="33" cy="227"/>
                    <a:chOff x="295" y="981"/>
                    <a:chExt cx="33" cy="227"/>
                  </a:xfrm>
                </p:grpSpPr>
                <p:sp>
                  <p:nvSpPr>
                    <p:cNvPr id="80332" name="Line 17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333" name="Line 17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323" name="Group 175"/>
                <p:cNvGrpSpPr>
                  <a:grpSpLocks/>
                </p:cNvGrpSpPr>
                <p:nvPr/>
              </p:nvGrpSpPr>
              <p:grpSpPr bwMode="auto">
                <a:xfrm>
                  <a:off x="770" y="436"/>
                  <a:ext cx="124" cy="227"/>
                  <a:chOff x="589" y="436"/>
                  <a:chExt cx="124" cy="227"/>
                </a:xfrm>
              </p:grpSpPr>
              <p:grpSp>
                <p:nvGrpSpPr>
                  <p:cNvPr id="80324" name="Group 176"/>
                  <p:cNvGrpSpPr>
                    <a:grpSpLocks/>
                  </p:cNvGrpSpPr>
                  <p:nvPr/>
                </p:nvGrpSpPr>
                <p:grpSpPr bwMode="auto">
                  <a:xfrm>
                    <a:off x="589" y="436"/>
                    <a:ext cx="33" cy="227"/>
                    <a:chOff x="295" y="981"/>
                    <a:chExt cx="33" cy="227"/>
                  </a:xfrm>
                </p:grpSpPr>
                <p:sp>
                  <p:nvSpPr>
                    <p:cNvPr id="80328" name="Line 17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329" name="Line 17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325" name="Group 179"/>
                  <p:cNvGrpSpPr>
                    <a:grpSpLocks/>
                  </p:cNvGrpSpPr>
                  <p:nvPr/>
                </p:nvGrpSpPr>
                <p:grpSpPr bwMode="auto">
                  <a:xfrm>
                    <a:off x="680" y="436"/>
                    <a:ext cx="33" cy="227"/>
                    <a:chOff x="295" y="981"/>
                    <a:chExt cx="33" cy="227"/>
                  </a:xfrm>
                </p:grpSpPr>
                <p:sp>
                  <p:nvSpPr>
                    <p:cNvPr id="80326" name="Line 18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327" name="Line 18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79935" name="Group 182"/>
              <p:cNvGrpSpPr>
                <a:grpSpLocks/>
              </p:cNvGrpSpPr>
              <p:nvPr/>
            </p:nvGrpSpPr>
            <p:grpSpPr bwMode="auto">
              <a:xfrm>
                <a:off x="1268" y="481"/>
                <a:ext cx="668" cy="227"/>
                <a:chOff x="1338" y="981"/>
                <a:chExt cx="668" cy="227"/>
              </a:xfrm>
            </p:grpSpPr>
            <p:grpSp>
              <p:nvGrpSpPr>
                <p:cNvPr id="80292" name="Group 183"/>
                <p:cNvGrpSpPr>
                  <a:grpSpLocks/>
                </p:cNvGrpSpPr>
                <p:nvPr/>
              </p:nvGrpSpPr>
              <p:grpSpPr bwMode="auto">
                <a:xfrm>
                  <a:off x="1338" y="981"/>
                  <a:ext cx="305" cy="227"/>
                  <a:chOff x="589" y="436"/>
                  <a:chExt cx="305" cy="227"/>
                </a:xfrm>
              </p:grpSpPr>
              <p:grpSp>
                <p:nvGrpSpPr>
                  <p:cNvPr id="80308" name="Group 184"/>
                  <p:cNvGrpSpPr>
                    <a:grpSpLocks/>
                  </p:cNvGrpSpPr>
                  <p:nvPr/>
                </p:nvGrpSpPr>
                <p:grpSpPr bwMode="auto">
                  <a:xfrm>
                    <a:off x="589" y="436"/>
                    <a:ext cx="124" cy="227"/>
                    <a:chOff x="589" y="436"/>
                    <a:chExt cx="124" cy="227"/>
                  </a:xfrm>
                </p:grpSpPr>
                <p:grpSp>
                  <p:nvGrpSpPr>
                    <p:cNvPr id="80316" name="Group 185"/>
                    <p:cNvGrpSpPr>
                      <a:grpSpLocks/>
                    </p:cNvGrpSpPr>
                    <p:nvPr/>
                  </p:nvGrpSpPr>
                  <p:grpSpPr bwMode="auto">
                    <a:xfrm>
                      <a:off x="589" y="436"/>
                      <a:ext cx="33" cy="227"/>
                      <a:chOff x="295" y="981"/>
                      <a:chExt cx="33" cy="227"/>
                    </a:xfrm>
                  </p:grpSpPr>
                  <p:sp>
                    <p:nvSpPr>
                      <p:cNvPr id="80320" name="Line 18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321" name="Line 18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317" name="Group 188"/>
                    <p:cNvGrpSpPr>
                      <a:grpSpLocks/>
                    </p:cNvGrpSpPr>
                    <p:nvPr/>
                  </p:nvGrpSpPr>
                  <p:grpSpPr bwMode="auto">
                    <a:xfrm>
                      <a:off x="680" y="436"/>
                      <a:ext cx="33" cy="227"/>
                      <a:chOff x="295" y="981"/>
                      <a:chExt cx="33" cy="227"/>
                    </a:xfrm>
                  </p:grpSpPr>
                  <p:sp>
                    <p:nvSpPr>
                      <p:cNvPr id="80318" name="Line 18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319" name="Line 19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309" name="Group 191"/>
                  <p:cNvGrpSpPr>
                    <a:grpSpLocks/>
                  </p:cNvGrpSpPr>
                  <p:nvPr/>
                </p:nvGrpSpPr>
                <p:grpSpPr bwMode="auto">
                  <a:xfrm>
                    <a:off x="770" y="436"/>
                    <a:ext cx="124" cy="227"/>
                    <a:chOff x="589" y="436"/>
                    <a:chExt cx="124" cy="227"/>
                  </a:xfrm>
                </p:grpSpPr>
                <p:grpSp>
                  <p:nvGrpSpPr>
                    <p:cNvPr id="80310" name="Group 192"/>
                    <p:cNvGrpSpPr>
                      <a:grpSpLocks/>
                    </p:cNvGrpSpPr>
                    <p:nvPr/>
                  </p:nvGrpSpPr>
                  <p:grpSpPr bwMode="auto">
                    <a:xfrm>
                      <a:off x="589" y="436"/>
                      <a:ext cx="33" cy="227"/>
                      <a:chOff x="295" y="981"/>
                      <a:chExt cx="33" cy="227"/>
                    </a:xfrm>
                  </p:grpSpPr>
                  <p:sp>
                    <p:nvSpPr>
                      <p:cNvPr id="80314" name="Line 19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315" name="Line 19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311" name="Group 195"/>
                    <p:cNvGrpSpPr>
                      <a:grpSpLocks/>
                    </p:cNvGrpSpPr>
                    <p:nvPr/>
                  </p:nvGrpSpPr>
                  <p:grpSpPr bwMode="auto">
                    <a:xfrm>
                      <a:off x="680" y="436"/>
                      <a:ext cx="33" cy="227"/>
                      <a:chOff x="295" y="981"/>
                      <a:chExt cx="33" cy="227"/>
                    </a:xfrm>
                  </p:grpSpPr>
                  <p:sp>
                    <p:nvSpPr>
                      <p:cNvPr id="80312" name="Line 19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313" name="Line 19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0293" name="Group 198"/>
                <p:cNvGrpSpPr>
                  <a:grpSpLocks/>
                </p:cNvGrpSpPr>
                <p:nvPr/>
              </p:nvGrpSpPr>
              <p:grpSpPr bwMode="auto">
                <a:xfrm>
                  <a:off x="1701" y="981"/>
                  <a:ext cx="305" cy="227"/>
                  <a:chOff x="589" y="436"/>
                  <a:chExt cx="305" cy="227"/>
                </a:xfrm>
              </p:grpSpPr>
              <p:grpSp>
                <p:nvGrpSpPr>
                  <p:cNvPr id="80294" name="Group 199"/>
                  <p:cNvGrpSpPr>
                    <a:grpSpLocks/>
                  </p:cNvGrpSpPr>
                  <p:nvPr/>
                </p:nvGrpSpPr>
                <p:grpSpPr bwMode="auto">
                  <a:xfrm>
                    <a:off x="589" y="436"/>
                    <a:ext cx="124" cy="227"/>
                    <a:chOff x="589" y="436"/>
                    <a:chExt cx="124" cy="227"/>
                  </a:xfrm>
                </p:grpSpPr>
                <p:grpSp>
                  <p:nvGrpSpPr>
                    <p:cNvPr id="80302" name="Group 200"/>
                    <p:cNvGrpSpPr>
                      <a:grpSpLocks/>
                    </p:cNvGrpSpPr>
                    <p:nvPr/>
                  </p:nvGrpSpPr>
                  <p:grpSpPr bwMode="auto">
                    <a:xfrm>
                      <a:off x="589" y="436"/>
                      <a:ext cx="33" cy="227"/>
                      <a:chOff x="295" y="981"/>
                      <a:chExt cx="33" cy="227"/>
                    </a:xfrm>
                  </p:grpSpPr>
                  <p:sp>
                    <p:nvSpPr>
                      <p:cNvPr id="80306" name="Line 20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307" name="Line 20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303" name="Group 203"/>
                    <p:cNvGrpSpPr>
                      <a:grpSpLocks/>
                    </p:cNvGrpSpPr>
                    <p:nvPr/>
                  </p:nvGrpSpPr>
                  <p:grpSpPr bwMode="auto">
                    <a:xfrm>
                      <a:off x="680" y="436"/>
                      <a:ext cx="33" cy="227"/>
                      <a:chOff x="295" y="981"/>
                      <a:chExt cx="33" cy="227"/>
                    </a:xfrm>
                  </p:grpSpPr>
                  <p:sp>
                    <p:nvSpPr>
                      <p:cNvPr id="80304" name="Line 20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305" name="Line 20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295" name="Group 206"/>
                  <p:cNvGrpSpPr>
                    <a:grpSpLocks/>
                  </p:cNvGrpSpPr>
                  <p:nvPr/>
                </p:nvGrpSpPr>
                <p:grpSpPr bwMode="auto">
                  <a:xfrm>
                    <a:off x="770" y="436"/>
                    <a:ext cx="124" cy="227"/>
                    <a:chOff x="589" y="436"/>
                    <a:chExt cx="124" cy="227"/>
                  </a:xfrm>
                </p:grpSpPr>
                <p:grpSp>
                  <p:nvGrpSpPr>
                    <p:cNvPr id="80296" name="Group 207"/>
                    <p:cNvGrpSpPr>
                      <a:grpSpLocks/>
                    </p:cNvGrpSpPr>
                    <p:nvPr/>
                  </p:nvGrpSpPr>
                  <p:grpSpPr bwMode="auto">
                    <a:xfrm>
                      <a:off x="589" y="436"/>
                      <a:ext cx="33" cy="227"/>
                      <a:chOff x="295" y="981"/>
                      <a:chExt cx="33" cy="227"/>
                    </a:xfrm>
                  </p:grpSpPr>
                  <p:sp>
                    <p:nvSpPr>
                      <p:cNvPr id="80300" name="Line 20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301" name="Line 20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297" name="Group 210"/>
                    <p:cNvGrpSpPr>
                      <a:grpSpLocks/>
                    </p:cNvGrpSpPr>
                    <p:nvPr/>
                  </p:nvGrpSpPr>
                  <p:grpSpPr bwMode="auto">
                    <a:xfrm>
                      <a:off x="680" y="436"/>
                      <a:ext cx="33" cy="227"/>
                      <a:chOff x="295" y="981"/>
                      <a:chExt cx="33" cy="227"/>
                    </a:xfrm>
                  </p:grpSpPr>
                  <p:sp>
                    <p:nvSpPr>
                      <p:cNvPr id="80298" name="Line 21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99" name="Line 21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nvGrpSpPr>
              <p:cNvPr id="79936" name="Group 213"/>
              <p:cNvGrpSpPr>
                <a:grpSpLocks/>
              </p:cNvGrpSpPr>
              <p:nvPr/>
            </p:nvGrpSpPr>
            <p:grpSpPr bwMode="auto">
              <a:xfrm>
                <a:off x="1903" y="481"/>
                <a:ext cx="1393" cy="227"/>
                <a:chOff x="589" y="436"/>
                <a:chExt cx="1393" cy="227"/>
              </a:xfrm>
            </p:grpSpPr>
            <p:grpSp>
              <p:nvGrpSpPr>
                <p:cNvPr id="80231" name="Group 214"/>
                <p:cNvGrpSpPr>
                  <a:grpSpLocks/>
                </p:cNvGrpSpPr>
                <p:nvPr/>
              </p:nvGrpSpPr>
              <p:grpSpPr bwMode="auto">
                <a:xfrm>
                  <a:off x="589" y="436"/>
                  <a:ext cx="305" cy="227"/>
                  <a:chOff x="589" y="436"/>
                  <a:chExt cx="305" cy="227"/>
                </a:xfrm>
              </p:grpSpPr>
              <p:grpSp>
                <p:nvGrpSpPr>
                  <p:cNvPr id="80278" name="Group 215"/>
                  <p:cNvGrpSpPr>
                    <a:grpSpLocks/>
                  </p:cNvGrpSpPr>
                  <p:nvPr/>
                </p:nvGrpSpPr>
                <p:grpSpPr bwMode="auto">
                  <a:xfrm>
                    <a:off x="589" y="436"/>
                    <a:ext cx="124" cy="227"/>
                    <a:chOff x="589" y="436"/>
                    <a:chExt cx="124" cy="227"/>
                  </a:xfrm>
                </p:grpSpPr>
                <p:grpSp>
                  <p:nvGrpSpPr>
                    <p:cNvPr id="80286" name="Group 216"/>
                    <p:cNvGrpSpPr>
                      <a:grpSpLocks/>
                    </p:cNvGrpSpPr>
                    <p:nvPr/>
                  </p:nvGrpSpPr>
                  <p:grpSpPr bwMode="auto">
                    <a:xfrm>
                      <a:off x="589" y="436"/>
                      <a:ext cx="33" cy="227"/>
                      <a:chOff x="295" y="981"/>
                      <a:chExt cx="33" cy="227"/>
                    </a:xfrm>
                  </p:grpSpPr>
                  <p:sp>
                    <p:nvSpPr>
                      <p:cNvPr id="80290" name="Line 21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91" name="Line 21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287" name="Group 219"/>
                    <p:cNvGrpSpPr>
                      <a:grpSpLocks/>
                    </p:cNvGrpSpPr>
                    <p:nvPr/>
                  </p:nvGrpSpPr>
                  <p:grpSpPr bwMode="auto">
                    <a:xfrm>
                      <a:off x="680" y="436"/>
                      <a:ext cx="33" cy="227"/>
                      <a:chOff x="295" y="981"/>
                      <a:chExt cx="33" cy="227"/>
                    </a:xfrm>
                  </p:grpSpPr>
                  <p:sp>
                    <p:nvSpPr>
                      <p:cNvPr id="80288" name="Line 22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89" name="Line 22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279" name="Group 222"/>
                  <p:cNvGrpSpPr>
                    <a:grpSpLocks/>
                  </p:cNvGrpSpPr>
                  <p:nvPr/>
                </p:nvGrpSpPr>
                <p:grpSpPr bwMode="auto">
                  <a:xfrm>
                    <a:off x="770" y="436"/>
                    <a:ext cx="124" cy="227"/>
                    <a:chOff x="589" y="436"/>
                    <a:chExt cx="124" cy="227"/>
                  </a:xfrm>
                </p:grpSpPr>
                <p:grpSp>
                  <p:nvGrpSpPr>
                    <p:cNvPr id="80280" name="Group 223"/>
                    <p:cNvGrpSpPr>
                      <a:grpSpLocks/>
                    </p:cNvGrpSpPr>
                    <p:nvPr/>
                  </p:nvGrpSpPr>
                  <p:grpSpPr bwMode="auto">
                    <a:xfrm>
                      <a:off x="589" y="436"/>
                      <a:ext cx="33" cy="227"/>
                      <a:chOff x="295" y="981"/>
                      <a:chExt cx="33" cy="227"/>
                    </a:xfrm>
                  </p:grpSpPr>
                  <p:sp>
                    <p:nvSpPr>
                      <p:cNvPr id="80284" name="Line 22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85" name="Line 22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281" name="Group 226"/>
                    <p:cNvGrpSpPr>
                      <a:grpSpLocks/>
                    </p:cNvGrpSpPr>
                    <p:nvPr/>
                  </p:nvGrpSpPr>
                  <p:grpSpPr bwMode="auto">
                    <a:xfrm>
                      <a:off x="680" y="436"/>
                      <a:ext cx="33" cy="227"/>
                      <a:chOff x="295" y="981"/>
                      <a:chExt cx="33" cy="227"/>
                    </a:xfrm>
                  </p:grpSpPr>
                  <p:sp>
                    <p:nvSpPr>
                      <p:cNvPr id="80282" name="Line 22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83" name="Line 22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0232" name="Group 229"/>
                <p:cNvGrpSpPr>
                  <a:grpSpLocks/>
                </p:cNvGrpSpPr>
                <p:nvPr/>
              </p:nvGrpSpPr>
              <p:grpSpPr bwMode="auto">
                <a:xfrm>
                  <a:off x="952" y="436"/>
                  <a:ext cx="305" cy="227"/>
                  <a:chOff x="589" y="436"/>
                  <a:chExt cx="305" cy="227"/>
                </a:xfrm>
              </p:grpSpPr>
              <p:grpSp>
                <p:nvGrpSpPr>
                  <p:cNvPr id="80264" name="Group 230"/>
                  <p:cNvGrpSpPr>
                    <a:grpSpLocks/>
                  </p:cNvGrpSpPr>
                  <p:nvPr/>
                </p:nvGrpSpPr>
                <p:grpSpPr bwMode="auto">
                  <a:xfrm>
                    <a:off x="589" y="436"/>
                    <a:ext cx="124" cy="227"/>
                    <a:chOff x="589" y="436"/>
                    <a:chExt cx="124" cy="227"/>
                  </a:xfrm>
                </p:grpSpPr>
                <p:grpSp>
                  <p:nvGrpSpPr>
                    <p:cNvPr id="80272" name="Group 231"/>
                    <p:cNvGrpSpPr>
                      <a:grpSpLocks/>
                    </p:cNvGrpSpPr>
                    <p:nvPr/>
                  </p:nvGrpSpPr>
                  <p:grpSpPr bwMode="auto">
                    <a:xfrm>
                      <a:off x="589" y="436"/>
                      <a:ext cx="33" cy="227"/>
                      <a:chOff x="295" y="981"/>
                      <a:chExt cx="33" cy="227"/>
                    </a:xfrm>
                  </p:grpSpPr>
                  <p:sp>
                    <p:nvSpPr>
                      <p:cNvPr id="80276" name="Line 23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77" name="Line 23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273" name="Group 234"/>
                    <p:cNvGrpSpPr>
                      <a:grpSpLocks/>
                    </p:cNvGrpSpPr>
                    <p:nvPr/>
                  </p:nvGrpSpPr>
                  <p:grpSpPr bwMode="auto">
                    <a:xfrm>
                      <a:off x="680" y="436"/>
                      <a:ext cx="33" cy="227"/>
                      <a:chOff x="295" y="981"/>
                      <a:chExt cx="33" cy="227"/>
                    </a:xfrm>
                  </p:grpSpPr>
                  <p:sp>
                    <p:nvSpPr>
                      <p:cNvPr id="80274" name="Line 23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75" name="Line 23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265" name="Group 237"/>
                  <p:cNvGrpSpPr>
                    <a:grpSpLocks/>
                  </p:cNvGrpSpPr>
                  <p:nvPr/>
                </p:nvGrpSpPr>
                <p:grpSpPr bwMode="auto">
                  <a:xfrm>
                    <a:off x="770" y="436"/>
                    <a:ext cx="124" cy="227"/>
                    <a:chOff x="589" y="436"/>
                    <a:chExt cx="124" cy="227"/>
                  </a:xfrm>
                </p:grpSpPr>
                <p:grpSp>
                  <p:nvGrpSpPr>
                    <p:cNvPr id="80266" name="Group 238"/>
                    <p:cNvGrpSpPr>
                      <a:grpSpLocks/>
                    </p:cNvGrpSpPr>
                    <p:nvPr/>
                  </p:nvGrpSpPr>
                  <p:grpSpPr bwMode="auto">
                    <a:xfrm>
                      <a:off x="589" y="436"/>
                      <a:ext cx="33" cy="227"/>
                      <a:chOff x="295" y="981"/>
                      <a:chExt cx="33" cy="227"/>
                    </a:xfrm>
                  </p:grpSpPr>
                  <p:sp>
                    <p:nvSpPr>
                      <p:cNvPr id="80270" name="Line 23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71" name="Line 24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267" name="Group 241"/>
                    <p:cNvGrpSpPr>
                      <a:grpSpLocks/>
                    </p:cNvGrpSpPr>
                    <p:nvPr/>
                  </p:nvGrpSpPr>
                  <p:grpSpPr bwMode="auto">
                    <a:xfrm>
                      <a:off x="680" y="436"/>
                      <a:ext cx="33" cy="227"/>
                      <a:chOff x="295" y="981"/>
                      <a:chExt cx="33" cy="227"/>
                    </a:xfrm>
                  </p:grpSpPr>
                  <p:sp>
                    <p:nvSpPr>
                      <p:cNvPr id="80268" name="Line 24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69" name="Line 24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0233" name="Group 244"/>
                <p:cNvGrpSpPr>
                  <a:grpSpLocks/>
                </p:cNvGrpSpPr>
                <p:nvPr/>
              </p:nvGrpSpPr>
              <p:grpSpPr bwMode="auto">
                <a:xfrm>
                  <a:off x="1314" y="436"/>
                  <a:ext cx="668" cy="227"/>
                  <a:chOff x="1338" y="981"/>
                  <a:chExt cx="668" cy="227"/>
                </a:xfrm>
              </p:grpSpPr>
              <p:grpSp>
                <p:nvGrpSpPr>
                  <p:cNvPr id="80234" name="Group 245"/>
                  <p:cNvGrpSpPr>
                    <a:grpSpLocks/>
                  </p:cNvGrpSpPr>
                  <p:nvPr/>
                </p:nvGrpSpPr>
                <p:grpSpPr bwMode="auto">
                  <a:xfrm>
                    <a:off x="1338" y="981"/>
                    <a:ext cx="305" cy="227"/>
                    <a:chOff x="589" y="436"/>
                    <a:chExt cx="305" cy="227"/>
                  </a:xfrm>
                </p:grpSpPr>
                <p:grpSp>
                  <p:nvGrpSpPr>
                    <p:cNvPr id="80250" name="Group 246"/>
                    <p:cNvGrpSpPr>
                      <a:grpSpLocks/>
                    </p:cNvGrpSpPr>
                    <p:nvPr/>
                  </p:nvGrpSpPr>
                  <p:grpSpPr bwMode="auto">
                    <a:xfrm>
                      <a:off x="589" y="436"/>
                      <a:ext cx="124" cy="227"/>
                      <a:chOff x="589" y="436"/>
                      <a:chExt cx="124" cy="227"/>
                    </a:xfrm>
                  </p:grpSpPr>
                  <p:grpSp>
                    <p:nvGrpSpPr>
                      <p:cNvPr id="80258" name="Group 247"/>
                      <p:cNvGrpSpPr>
                        <a:grpSpLocks/>
                      </p:cNvGrpSpPr>
                      <p:nvPr/>
                    </p:nvGrpSpPr>
                    <p:grpSpPr bwMode="auto">
                      <a:xfrm>
                        <a:off x="589" y="436"/>
                        <a:ext cx="33" cy="227"/>
                        <a:chOff x="295" y="981"/>
                        <a:chExt cx="33" cy="227"/>
                      </a:xfrm>
                    </p:grpSpPr>
                    <p:sp>
                      <p:nvSpPr>
                        <p:cNvPr id="80262" name="Line 24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63" name="Line 24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259" name="Group 250"/>
                      <p:cNvGrpSpPr>
                        <a:grpSpLocks/>
                      </p:cNvGrpSpPr>
                      <p:nvPr/>
                    </p:nvGrpSpPr>
                    <p:grpSpPr bwMode="auto">
                      <a:xfrm>
                        <a:off x="680" y="436"/>
                        <a:ext cx="33" cy="227"/>
                        <a:chOff x="295" y="981"/>
                        <a:chExt cx="33" cy="227"/>
                      </a:xfrm>
                    </p:grpSpPr>
                    <p:sp>
                      <p:nvSpPr>
                        <p:cNvPr id="80260" name="Line 25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61" name="Line 25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251" name="Group 253"/>
                    <p:cNvGrpSpPr>
                      <a:grpSpLocks/>
                    </p:cNvGrpSpPr>
                    <p:nvPr/>
                  </p:nvGrpSpPr>
                  <p:grpSpPr bwMode="auto">
                    <a:xfrm>
                      <a:off x="770" y="436"/>
                      <a:ext cx="124" cy="227"/>
                      <a:chOff x="589" y="436"/>
                      <a:chExt cx="124" cy="227"/>
                    </a:xfrm>
                  </p:grpSpPr>
                  <p:grpSp>
                    <p:nvGrpSpPr>
                      <p:cNvPr id="80252" name="Group 254"/>
                      <p:cNvGrpSpPr>
                        <a:grpSpLocks/>
                      </p:cNvGrpSpPr>
                      <p:nvPr/>
                    </p:nvGrpSpPr>
                    <p:grpSpPr bwMode="auto">
                      <a:xfrm>
                        <a:off x="589" y="436"/>
                        <a:ext cx="33" cy="227"/>
                        <a:chOff x="295" y="981"/>
                        <a:chExt cx="33" cy="227"/>
                      </a:xfrm>
                    </p:grpSpPr>
                    <p:sp>
                      <p:nvSpPr>
                        <p:cNvPr id="80256" name="Line 25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57" name="Line 25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253" name="Group 257"/>
                      <p:cNvGrpSpPr>
                        <a:grpSpLocks/>
                      </p:cNvGrpSpPr>
                      <p:nvPr/>
                    </p:nvGrpSpPr>
                    <p:grpSpPr bwMode="auto">
                      <a:xfrm>
                        <a:off x="680" y="436"/>
                        <a:ext cx="33" cy="227"/>
                        <a:chOff x="295" y="981"/>
                        <a:chExt cx="33" cy="227"/>
                      </a:xfrm>
                    </p:grpSpPr>
                    <p:sp>
                      <p:nvSpPr>
                        <p:cNvPr id="80254" name="Line 25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55" name="Line 25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0235" name="Group 260"/>
                  <p:cNvGrpSpPr>
                    <a:grpSpLocks/>
                  </p:cNvGrpSpPr>
                  <p:nvPr/>
                </p:nvGrpSpPr>
                <p:grpSpPr bwMode="auto">
                  <a:xfrm>
                    <a:off x="1701" y="981"/>
                    <a:ext cx="305" cy="227"/>
                    <a:chOff x="589" y="436"/>
                    <a:chExt cx="305" cy="227"/>
                  </a:xfrm>
                </p:grpSpPr>
                <p:grpSp>
                  <p:nvGrpSpPr>
                    <p:cNvPr id="80236" name="Group 261"/>
                    <p:cNvGrpSpPr>
                      <a:grpSpLocks/>
                    </p:cNvGrpSpPr>
                    <p:nvPr/>
                  </p:nvGrpSpPr>
                  <p:grpSpPr bwMode="auto">
                    <a:xfrm>
                      <a:off x="589" y="436"/>
                      <a:ext cx="124" cy="227"/>
                      <a:chOff x="589" y="436"/>
                      <a:chExt cx="124" cy="227"/>
                    </a:xfrm>
                  </p:grpSpPr>
                  <p:grpSp>
                    <p:nvGrpSpPr>
                      <p:cNvPr id="80244" name="Group 262"/>
                      <p:cNvGrpSpPr>
                        <a:grpSpLocks/>
                      </p:cNvGrpSpPr>
                      <p:nvPr/>
                    </p:nvGrpSpPr>
                    <p:grpSpPr bwMode="auto">
                      <a:xfrm>
                        <a:off x="589" y="436"/>
                        <a:ext cx="33" cy="227"/>
                        <a:chOff x="295" y="981"/>
                        <a:chExt cx="33" cy="227"/>
                      </a:xfrm>
                    </p:grpSpPr>
                    <p:sp>
                      <p:nvSpPr>
                        <p:cNvPr id="80248" name="Line 26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49" name="Line 26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245" name="Group 265"/>
                      <p:cNvGrpSpPr>
                        <a:grpSpLocks/>
                      </p:cNvGrpSpPr>
                      <p:nvPr/>
                    </p:nvGrpSpPr>
                    <p:grpSpPr bwMode="auto">
                      <a:xfrm>
                        <a:off x="680" y="436"/>
                        <a:ext cx="33" cy="227"/>
                        <a:chOff x="295" y="981"/>
                        <a:chExt cx="33" cy="227"/>
                      </a:xfrm>
                    </p:grpSpPr>
                    <p:sp>
                      <p:nvSpPr>
                        <p:cNvPr id="80246" name="Line 26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47" name="Line 26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237" name="Group 268"/>
                    <p:cNvGrpSpPr>
                      <a:grpSpLocks/>
                    </p:cNvGrpSpPr>
                    <p:nvPr/>
                  </p:nvGrpSpPr>
                  <p:grpSpPr bwMode="auto">
                    <a:xfrm>
                      <a:off x="770" y="436"/>
                      <a:ext cx="124" cy="227"/>
                      <a:chOff x="589" y="436"/>
                      <a:chExt cx="124" cy="227"/>
                    </a:xfrm>
                  </p:grpSpPr>
                  <p:grpSp>
                    <p:nvGrpSpPr>
                      <p:cNvPr id="80238" name="Group 269"/>
                      <p:cNvGrpSpPr>
                        <a:grpSpLocks/>
                      </p:cNvGrpSpPr>
                      <p:nvPr/>
                    </p:nvGrpSpPr>
                    <p:grpSpPr bwMode="auto">
                      <a:xfrm>
                        <a:off x="589" y="436"/>
                        <a:ext cx="33" cy="227"/>
                        <a:chOff x="295" y="981"/>
                        <a:chExt cx="33" cy="227"/>
                      </a:xfrm>
                    </p:grpSpPr>
                    <p:sp>
                      <p:nvSpPr>
                        <p:cNvPr id="80242" name="Line 27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43" name="Line 27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239" name="Group 272"/>
                      <p:cNvGrpSpPr>
                        <a:grpSpLocks/>
                      </p:cNvGrpSpPr>
                      <p:nvPr/>
                    </p:nvGrpSpPr>
                    <p:grpSpPr bwMode="auto">
                      <a:xfrm>
                        <a:off x="680" y="436"/>
                        <a:ext cx="33" cy="227"/>
                        <a:chOff x="295" y="981"/>
                        <a:chExt cx="33" cy="227"/>
                      </a:xfrm>
                    </p:grpSpPr>
                    <p:sp>
                      <p:nvSpPr>
                        <p:cNvPr id="80240" name="Line 27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41" name="Line 27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79937" name="Group 275"/>
              <p:cNvGrpSpPr>
                <a:grpSpLocks/>
              </p:cNvGrpSpPr>
              <p:nvPr/>
            </p:nvGrpSpPr>
            <p:grpSpPr bwMode="auto">
              <a:xfrm>
                <a:off x="3354" y="481"/>
                <a:ext cx="1393" cy="227"/>
                <a:chOff x="589" y="436"/>
                <a:chExt cx="1393" cy="227"/>
              </a:xfrm>
            </p:grpSpPr>
            <p:grpSp>
              <p:nvGrpSpPr>
                <p:cNvPr id="80170" name="Group 276"/>
                <p:cNvGrpSpPr>
                  <a:grpSpLocks/>
                </p:cNvGrpSpPr>
                <p:nvPr/>
              </p:nvGrpSpPr>
              <p:grpSpPr bwMode="auto">
                <a:xfrm>
                  <a:off x="589" y="436"/>
                  <a:ext cx="305" cy="227"/>
                  <a:chOff x="589" y="436"/>
                  <a:chExt cx="305" cy="227"/>
                </a:xfrm>
              </p:grpSpPr>
              <p:grpSp>
                <p:nvGrpSpPr>
                  <p:cNvPr id="80217" name="Group 277"/>
                  <p:cNvGrpSpPr>
                    <a:grpSpLocks/>
                  </p:cNvGrpSpPr>
                  <p:nvPr/>
                </p:nvGrpSpPr>
                <p:grpSpPr bwMode="auto">
                  <a:xfrm>
                    <a:off x="589" y="436"/>
                    <a:ext cx="124" cy="227"/>
                    <a:chOff x="589" y="436"/>
                    <a:chExt cx="124" cy="227"/>
                  </a:xfrm>
                </p:grpSpPr>
                <p:grpSp>
                  <p:nvGrpSpPr>
                    <p:cNvPr id="80225" name="Group 278"/>
                    <p:cNvGrpSpPr>
                      <a:grpSpLocks/>
                    </p:cNvGrpSpPr>
                    <p:nvPr/>
                  </p:nvGrpSpPr>
                  <p:grpSpPr bwMode="auto">
                    <a:xfrm>
                      <a:off x="589" y="436"/>
                      <a:ext cx="33" cy="227"/>
                      <a:chOff x="295" y="981"/>
                      <a:chExt cx="33" cy="227"/>
                    </a:xfrm>
                  </p:grpSpPr>
                  <p:sp>
                    <p:nvSpPr>
                      <p:cNvPr id="80229" name="Line 27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30" name="Line 28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226" name="Group 281"/>
                    <p:cNvGrpSpPr>
                      <a:grpSpLocks/>
                    </p:cNvGrpSpPr>
                    <p:nvPr/>
                  </p:nvGrpSpPr>
                  <p:grpSpPr bwMode="auto">
                    <a:xfrm>
                      <a:off x="680" y="436"/>
                      <a:ext cx="33" cy="227"/>
                      <a:chOff x="295" y="981"/>
                      <a:chExt cx="33" cy="227"/>
                    </a:xfrm>
                  </p:grpSpPr>
                  <p:sp>
                    <p:nvSpPr>
                      <p:cNvPr id="80227" name="Line 28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28" name="Line 28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218" name="Group 284"/>
                  <p:cNvGrpSpPr>
                    <a:grpSpLocks/>
                  </p:cNvGrpSpPr>
                  <p:nvPr/>
                </p:nvGrpSpPr>
                <p:grpSpPr bwMode="auto">
                  <a:xfrm>
                    <a:off x="770" y="436"/>
                    <a:ext cx="124" cy="227"/>
                    <a:chOff x="589" y="436"/>
                    <a:chExt cx="124" cy="227"/>
                  </a:xfrm>
                </p:grpSpPr>
                <p:grpSp>
                  <p:nvGrpSpPr>
                    <p:cNvPr id="80219" name="Group 285"/>
                    <p:cNvGrpSpPr>
                      <a:grpSpLocks/>
                    </p:cNvGrpSpPr>
                    <p:nvPr/>
                  </p:nvGrpSpPr>
                  <p:grpSpPr bwMode="auto">
                    <a:xfrm>
                      <a:off x="589" y="436"/>
                      <a:ext cx="33" cy="227"/>
                      <a:chOff x="295" y="981"/>
                      <a:chExt cx="33" cy="227"/>
                    </a:xfrm>
                  </p:grpSpPr>
                  <p:sp>
                    <p:nvSpPr>
                      <p:cNvPr id="80223" name="Line 28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24" name="Line 28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220" name="Group 288"/>
                    <p:cNvGrpSpPr>
                      <a:grpSpLocks/>
                    </p:cNvGrpSpPr>
                    <p:nvPr/>
                  </p:nvGrpSpPr>
                  <p:grpSpPr bwMode="auto">
                    <a:xfrm>
                      <a:off x="680" y="436"/>
                      <a:ext cx="33" cy="227"/>
                      <a:chOff x="295" y="981"/>
                      <a:chExt cx="33" cy="227"/>
                    </a:xfrm>
                  </p:grpSpPr>
                  <p:sp>
                    <p:nvSpPr>
                      <p:cNvPr id="80221" name="Line 28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22" name="Line 29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0171" name="Group 291"/>
                <p:cNvGrpSpPr>
                  <a:grpSpLocks/>
                </p:cNvGrpSpPr>
                <p:nvPr/>
              </p:nvGrpSpPr>
              <p:grpSpPr bwMode="auto">
                <a:xfrm>
                  <a:off x="952" y="436"/>
                  <a:ext cx="305" cy="227"/>
                  <a:chOff x="589" y="436"/>
                  <a:chExt cx="305" cy="227"/>
                </a:xfrm>
              </p:grpSpPr>
              <p:grpSp>
                <p:nvGrpSpPr>
                  <p:cNvPr id="80203" name="Group 292"/>
                  <p:cNvGrpSpPr>
                    <a:grpSpLocks/>
                  </p:cNvGrpSpPr>
                  <p:nvPr/>
                </p:nvGrpSpPr>
                <p:grpSpPr bwMode="auto">
                  <a:xfrm>
                    <a:off x="589" y="436"/>
                    <a:ext cx="124" cy="227"/>
                    <a:chOff x="589" y="436"/>
                    <a:chExt cx="124" cy="227"/>
                  </a:xfrm>
                </p:grpSpPr>
                <p:grpSp>
                  <p:nvGrpSpPr>
                    <p:cNvPr id="80211" name="Group 293"/>
                    <p:cNvGrpSpPr>
                      <a:grpSpLocks/>
                    </p:cNvGrpSpPr>
                    <p:nvPr/>
                  </p:nvGrpSpPr>
                  <p:grpSpPr bwMode="auto">
                    <a:xfrm>
                      <a:off x="589" y="436"/>
                      <a:ext cx="33" cy="227"/>
                      <a:chOff x="295" y="981"/>
                      <a:chExt cx="33" cy="227"/>
                    </a:xfrm>
                  </p:grpSpPr>
                  <p:sp>
                    <p:nvSpPr>
                      <p:cNvPr id="80215" name="Line 29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16" name="Line 29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212" name="Group 296"/>
                    <p:cNvGrpSpPr>
                      <a:grpSpLocks/>
                    </p:cNvGrpSpPr>
                    <p:nvPr/>
                  </p:nvGrpSpPr>
                  <p:grpSpPr bwMode="auto">
                    <a:xfrm>
                      <a:off x="680" y="436"/>
                      <a:ext cx="33" cy="227"/>
                      <a:chOff x="295" y="981"/>
                      <a:chExt cx="33" cy="227"/>
                    </a:xfrm>
                  </p:grpSpPr>
                  <p:sp>
                    <p:nvSpPr>
                      <p:cNvPr id="80213" name="Line 29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14" name="Line 29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204" name="Group 299"/>
                  <p:cNvGrpSpPr>
                    <a:grpSpLocks/>
                  </p:cNvGrpSpPr>
                  <p:nvPr/>
                </p:nvGrpSpPr>
                <p:grpSpPr bwMode="auto">
                  <a:xfrm>
                    <a:off x="770" y="436"/>
                    <a:ext cx="124" cy="227"/>
                    <a:chOff x="589" y="436"/>
                    <a:chExt cx="124" cy="227"/>
                  </a:xfrm>
                </p:grpSpPr>
                <p:grpSp>
                  <p:nvGrpSpPr>
                    <p:cNvPr id="80205" name="Group 300"/>
                    <p:cNvGrpSpPr>
                      <a:grpSpLocks/>
                    </p:cNvGrpSpPr>
                    <p:nvPr/>
                  </p:nvGrpSpPr>
                  <p:grpSpPr bwMode="auto">
                    <a:xfrm>
                      <a:off x="589" y="436"/>
                      <a:ext cx="33" cy="227"/>
                      <a:chOff x="295" y="981"/>
                      <a:chExt cx="33" cy="227"/>
                    </a:xfrm>
                  </p:grpSpPr>
                  <p:sp>
                    <p:nvSpPr>
                      <p:cNvPr id="80209" name="Line 30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10" name="Line 30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206" name="Group 303"/>
                    <p:cNvGrpSpPr>
                      <a:grpSpLocks/>
                    </p:cNvGrpSpPr>
                    <p:nvPr/>
                  </p:nvGrpSpPr>
                  <p:grpSpPr bwMode="auto">
                    <a:xfrm>
                      <a:off x="680" y="436"/>
                      <a:ext cx="33" cy="227"/>
                      <a:chOff x="295" y="981"/>
                      <a:chExt cx="33" cy="227"/>
                    </a:xfrm>
                  </p:grpSpPr>
                  <p:sp>
                    <p:nvSpPr>
                      <p:cNvPr id="80207" name="Line 30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08" name="Line 30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0172" name="Group 306"/>
                <p:cNvGrpSpPr>
                  <a:grpSpLocks/>
                </p:cNvGrpSpPr>
                <p:nvPr/>
              </p:nvGrpSpPr>
              <p:grpSpPr bwMode="auto">
                <a:xfrm>
                  <a:off x="1314" y="436"/>
                  <a:ext cx="668" cy="227"/>
                  <a:chOff x="1338" y="981"/>
                  <a:chExt cx="668" cy="227"/>
                </a:xfrm>
              </p:grpSpPr>
              <p:grpSp>
                <p:nvGrpSpPr>
                  <p:cNvPr id="80173" name="Group 307"/>
                  <p:cNvGrpSpPr>
                    <a:grpSpLocks/>
                  </p:cNvGrpSpPr>
                  <p:nvPr/>
                </p:nvGrpSpPr>
                <p:grpSpPr bwMode="auto">
                  <a:xfrm>
                    <a:off x="1338" y="981"/>
                    <a:ext cx="305" cy="227"/>
                    <a:chOff x="589" y="436"/>
                    <a:chExt cx="305" cy="227"/>
                  </a:xfrm>
                </p:grpSpPr>
                <p:grpSp>
                  <p:nvGrpSpPr>
                    <p:cNvPr id="80189" name="Group 308"/>
                    <p:cNvGrpSpPr>
                      <a:grpSpLocks/>
                    </p:cNvGrpSpPr>
                    <p:nvPr/>
                  </p:nvGrpSpPr>
                  <p:grpSpPr bwMode="auto">
                    <a:xfrm>
                      <a:off x="589" y="436"/>
                      <a:ext cx="124" cy="227"/>
                      <a:chOff x="589" y="436"/>
                      <a:chExt cx="124" cy="227"/>
                    </a:xfrm>
                  </p:grpSpPr>
                  <p:grpSp>
                    <p:nvGrpSpPr>
                      <p:cNvPr id="80197" name="Group 309"/>
                      <p:cNvGrpSpPr>
                        <a:grpSpLocks/>
                      </p:cNvGrpSpPr>
                      <p:nvPr/>
                    </p:nvGrpSpPr>
                    <p:grpSpPr bwMode="auto">
                      <a:xfrm>
                        <a:off x="589" y="436"/>
                        <a:ext cx="33" cy="227"/>
                        <a:chOff x="295" y="981"/>
                        <a:chExt cx="33" cy="227"/>
                      </a:xfrm>
                    </p:grpSpPr>
                    <p:sp>
                      <p:nvSpPr>
                        <p:cNvPr id="80201" name="Line 31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02" name="Line 31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198" name="Group 312"/>
                      <p:cNvGrpSpPr>
                        <a:grpSpLocks/>
                      </p:cNvGrpSpPr>
                      <p:nvPr/>
                    </p:nvGrpSpPr>
                    <p:grpSpPr bwMode="auto">
                      <a:xfrm>
                        <a:off x="680" y="436"/>
                        <a:ext cx="33" cy="227"/>
                        <a:chOff x="295" y="981"/>
                        <a:chExt cx="33" cy="227"/>
                      </a:xfrm>
                    </p:grpSpPr>
                    <p:sp>
                      <p:nvSpPr>
                        <p:cNvPr id="80199" name="Line 31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200" name="Line 31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190" name="Group 315"/>
                    <p:cNvGrpSpPr>
                      <a:grpSpLocks/>
                    </p:cNvGrpSpPr>
                    <p:nvPr/>
                  </p:nvGrpSpPr>
                  <p:grpSpPr bwMode="auto">
                    <a:xfrm>
                      <a:off x="770" y="436"/>
                      <a:ext cx="124" cy="227"/>
                      <a:chOff x="589" y="436"/>
                      <a:chExt cx="124" cy="227"/>
                    </a:xfrm>
                  </p:grpSpPr>
                  <p:grpSp>
                    <p:nvGrpSpPr>
                      <p:cNvPr id="80191" name="Group 316"/>
                      <p:cNvGrpSpPr>
                        <a:grpSpLocks/>
                      </p:cNvGrpSpPr>
                      <p:nvPr/>
                    </p:nvGrpSpPr>
                    <p:grpSpPr bwMode="auto">
                      <a:xfrm>
                        <a:off x="589" y="436"/>
                        <a:ext cx="33" cy="227"/>
                        <a:chOff x="295" y="981"/>
                        <a:chExt cx="33" cy="227"/>
                      </a:xfrm>
                    </p:grpSpPr>
                    <p:sp>
                      <p:nvSpPr>
                        <p:cNvPr id="80195" name="Line 31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96" name="Line 31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192" name="Group 319"/>
                      <p:cNvGrpSpPr>
                        <a:grpSpLocks/>
                      </p:cNvGrpSpPr>
                      <p:nvPr/>
                    </p:nvGrpSpPr>
                    <p:grpSpPr bwMode="auto">
                      <a:xfrm>
                        <a:off x="680" y="436"/>
                        <a:ext cx="33" cy="227"/>
                        <a:chOff x="295" y="981"/>
                        <a:chExt cx="33" cy="227"/>
                      </a:xfrm>
                    </p:grpSpPr>
                    <p:sp>
                      <p:nvSpPr>
                        <p:cNvPr id="80193" name="Line 32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94" name="Line 32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0174" name="Group 322"/>
                  <p:cNvGrpSpPr>
                    <a:grpSpLocks/>
                  </p:cNvGrpSpPr>
                  <p:nvPr/>
                </p:nvGrpSpPr>
                <p:grpSpPr bwMode="auto">
                  <a:xfrm>
                    <a:off x="1701" y="981"/>
                    <a:ext cx="305" cy="227"/>
                    <a:chOff x="589" y="436"/>
                    <a:chExt cx="305" cy="227"/>
                  </a:xfrm>
                </p:grpSpPr>
                <p:grpSp>
                  <p:nvGrpSpPr>
                    <p:cNvPr id="80175" name="Group 323"/>
                    <p:cNvGrpSpPr>
                      <a:grpSpLocks/>
                    </p:cNvGrpSpPr>
                    <p:nvPr/>
                  </p:nvGrpSpPr>
                  <p:grpSpPr bwMode="auto">
                    <a:xfrm>
                      <a:off x="589" y="436"/>
                      <a:ext cx="124" cy="227"/>
                      <a:chOff x="589" y="436"/>
                      <a:chExt cx="124" cy="227"/>
                    </a:xfrm>
                  </p:grpSpPr>
                  <p:grpSp>
                    <p:nvGrpSpPr>
                      <p:cNvPr id="80183" name="Group 324"/>
                      <p:cNvGrpSpPr>
                        <a:grpSpLocks/>
                      </p:cNvGrpSpPr>
                      <p:nvPr/>
                    </p:nvGrpSpPr>
                    <p:grpSpPr bwMode="auto">
                      <a:xfrm>
                        <a:off x="589" y="436"/>
                        <a:ext cx="33" cy="227"/>
                        <a:chOff x="295" y="981"/>
                        <a:chExt cx="33" cy="227"/>
                      </a:xfrm>
                    </p:grpSpPr>
                    <p:sp>
                      <p:nvSpPr>
                        <p:cNvPr id="80187" name="Line 32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88" name="Line 32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184" name="Group 327"/>
                      <p:cNvGrpSpPr>
                        <a:grpSpLocks/>
                      </p:cNvGrpSpPr>
                      <p:nvPr/>
                    </p:nvGrpSpPr>
                    <p:grpSpPr bwMode="auto">
                      <a:xfrm>
                        <a:off x="680" y="436"/>
                        <a:ext cx="33" cy="227"/>
                        <a:chOff x="295" y="981"/>
                        <a:chExt cx="33" cy="227"/>
                      </a:xfrm>
                    </p:grpSpPr>
                    <p:sp>
                      <p:nvSpPr>
                        <p:cNvPr id="80185" name="Line 32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86" name="Line 32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176" name="Group 330"/>
                    <p:cNvGrpSpPr>
                      <a:grpSpLocks/>
                    </p:cNvGrpSpPr>
                    <p:nvPr/>
                  </p:nvGrpSpPr>
                  <p:grpSpPr bwMode="auto">
                    <a:xfrm>
                      <a:off x="770" y="436"/>
                      <a:ext cx="124" cy="227"/>
                      <a:chOff x="589" y="436"/>
                      <a:chExt cx="124" cy="227"/>
                    </a:xfrm>
                  </p:grpSpPr>
                  <p:grpSp>
                    <p:nvGrpSpPr>
                      <p:cNvPr id="80177" name="Group 331"/>
                      <p:cNvGrpSpPr>
                        <a:grpSpLocks/>
                      </p:cNvGrpSpPr>
                      <p:nvPr/>
                    </p:nvGrpSpPr>
                    <p:grpSpPr bwMode="auto">
                      <a:xfrm>
                        <a:off x="589" y="436"/>
                        <a:ext cx="33" cy="227"/>
                        <a:chOff x="295" y="981"/>
                        <a:chExt cx="33" cy="227"/>
                      </a:xfrm>
                    </p:grpSpPr>
                    <p:sp>
                      <p:nvSpPr>
                        <p:cNvPr id="80181" name="Line 33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82" name="Line 33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178" name="Group 334"/>
                      <p:cNvGrpSpPr>
                        <a:grpSpLocks/>
                      </p:cNvGrpSpPr>
                      <p:nvPr/>
                    </p:nvGrpSpPr>
                    <p:grpSpPr bwMode="auto">
                      <a:xfrm>
                        <a:off x="680" y="436"/>
                        <a:ext cx="33" cy="227"/>
                        <a:chOff x="295" y="981"/>
                        <a:chExt cx="33" cy="227"/>
                      </a:xfrm>
                    </p:grpSpPr>
                    <p:sp>
                      <p:nvSpPr>
                        <p:cNvPr id="80179" name="Line 33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80" name="Line 33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79938" name="Group 337"/>
              <p:cNvGrpSpPr>
                <a:grpSpLocks/>
              </p:cNvGrpSpPr>
              <p:nvPr/>
            </p:nvGrpSpPr>
            <p:grpSpPr bwMode="auto">
              <a:xfrm>
                <a:off x="4805" y="481"/>
                <a:ext cx="33" cy="227"/>
                <a:chOff x="295" y="981"/>
                <a:chExt cx="33" cy="227"/>
              </a:xfrm>
            </p:grpSpPr>
            <p:sp>
              <p:nvSpPr>
                <p:cNvPr id="80168" name="Line 33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69" name="Line 33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9939" name="Group 340"/>
              <p:cNvGrpSpPr>
                <a:grpSpLocks/>
              </p:cNvGrpSpPr>
              <p:nvPr/>
            </p:nvGrpSpPr>
            <p:grpSpPr bwMode="auto">
              <a:xfrm>
                <a:off x="566" y="799"/>
                <a:ext cx="4284" cy="227"/>
                <a:chOff x="600" y="436"/>
                <a:chExt cx="4284" cy="227"/>
              </a:xfrm>
            </p:grpSpPr>
            <p:grpSp>
              <p:nvGrpSpPr>
                <p:cNvPr id="79982" name="Group 341"/>
                <p:cNvGrpSpPr>
                  <a:grpSpLocks/>
                </p:cNvGrpSpPr>
                <p:nvPr/>
              </p:nvGrpSpPr>
              <p:grpSpPr bwMode="auto">
                <a:xfrm>
                  <a:off x="600" y="436"/>
                  <a:ext cx="33" cy="227"/>
                  <a:chOff x="295" y="981"/>
                  <a:chExt cx="33" cy="227"/>
                </a:xfrm>
              </p:grpSpPr>
              <p:sp>
                <p:nvSpPr>
                  <p:cNvPr id="80166" name="Line 34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67" name="Line 34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9983" name="Group 344"/>
                <p:cNvGrpSpPr>
                  <a:grpSpLocks/>
                </p:cNvGrpSpPr>
                <p:nvPr/>
              </p:nvGrpSpPr>
              <p:grpSpPr bwMode="auto">
                <a:xfrm>
                  <a:off x="684" y="436"/>
                  <a:ext cx="33" cy="227"/>
                  <a:chOff x="295" y="981"/>
                  <a:chExt cx="33" cy="227"/>
                </a:xfrm>
              </p:grpSpPr>
              <p:sp>
                <p:nvSpPr>
                  <p:cNvPr id="80164" name="Line 34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65" name="Line 34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9984" name="Group 347"/>
                <p:cNvGrpSpPr>
                  <a:grpSpLocks/>
                </p:cNvGrpSpPr>
                <p:nvPr/>
              </p:nvGrpSpPr>
              <p:grpSpPr bwMode="auto">
                <a:xfrm>
                  <a:off x="770" y="436"/>
                  <a:ext cx="124" cy="227"/>
                  <a:chOff x="589" y="436"/>
                  <a:chExt cx="124" cy="227"/>
                </a:xfrm>
              </p:grpSpPr>
              <p:grpSp>
                <p:nvGrpSpPr>
                  <p:cNvPr id="80158" name="Group 348"/>
                  <p:cNvGrpSpPr>
                    <a:grpSpLocks/>
                  </p:cNvGrpSpPr>
                  <p:nvPr/>
                </p:nvGrpSpPr>
                <p:grpSpPr bwMode="auto">
                  <a:xfrm>
                    <a:off x="589" y="436"/>
                    <a:ext cx="33" cy="227"/>
                    <a:chOff x="295" y="981"/>
                    <a:chExt cx="33" cy="227"/>
                  </a:xfrm>
                </p:grpSpPr>
                <p:sp>
                  <p:nvSpPr>
                    <p:cNvPr id="80162" name="Line 34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63" name="Line 35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159" name="Group 351"/>
                  <p:cNvGrpSpPr>
                    <a:grpSpLocks/>
                  </p:cNvGrpSpPr>
                  <p:nvPr/>
                </p:nvGrpSpPr>
                <p:grpSpPr bwMode="auto">
                  <a:xfrm>
                    <a:off x="680" y="436"/>
                    <a:ext cx="33" cy="227"/>
                    <a:chOff x="295" y="981"/>
                    <a:chExt cx="33" cy="227"/>
                  </a:xfrm>
                </p:grpSpPr>
                <p:sp>
                  <p:nvSpPr>
                    <p:cNvPr id="80160" name="Line 35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61" name="Line 35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79985" name="Group 354"/>
                <p:cNvGrpSpPr>
                  <a:grpSpLocks/>
                </p:cNvGrpSpPr>
                <p:nvPr/>
              </p:nvGrpSpPr>
              <p:grpSpPr bwMode="auto">
                <a:xfrm>
                  <a:off x="952" y="436"/>
                  <a:ext cx="305" cy="227"/>
                  <a:chOff x="589" y="436"/>
                  <a:chExt cx="305" cy="227"/>
                </a:xfrm>
              </p:grpSpPr>
              <p:grpSp>
                <p:nvGrpSpPr>
                  <p:cNvPr id="80144" name="Group 355"/>
                  <p:cNvGrpSpPr>
                    <a:grpSpLocks/>
                  </p:cNvGrpSpPr>
                  <p:nvPr/>
                </p:nvGrpSpPr>
                <p:grpSpPr bwMode="auto">
                  <a:xfrm>
                    <a:off x="589" y="436"/>
                    <a:ext cx="124" cy="227"/>
                    <a:chOff x="589" y="436"/>
                    <a:chExt cx="124" cy="227"/>
                  </a:xfrm>
                </p:grpSpPr>
                <p:grpSp>
                  <p:nvGrpSpPr>
                    <p:cNvPr id="80152" name="Group 356"/>
                    <p:cNvGrpSpPr>
                      <a:grpSpLocks/>
                    </p:cNvGrpSpPr>
                    <p:nvPr/>
                  </p:nvGrpSpPr>
                  <p:grpSpPr bwMode="auto">
                    <a:xfrm>
                      <a:off x="589" y="436"/>
                      <a:ext cx="33" cy="227"/>
                      <a:chOff x="295" y="981"/>
                      <a:chExt cx="33" cy="227"/>
                    </a:xfrm>
                  </p:grpSpPr>
                  <p:sp>
                    <p:nvSpPr>
                      <p:cNvPr id="80156" name="Line 35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57" name="Line 35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153" name="Group 359"/>
                    <p:cNvGrpSpPr>
                      <a:grpSpLocks/>
                    </p:cNvGrpSpPr>
                    <p:nvPr/>
                  </p:nvGrpSpPr>
                  <p:grpSpPr bwMode="auto">
                    <a:xfrm>
                      <a:off x="680" y="436"/>
                      <a:ext cx="33" cy="227"/>
                      <a:chOff x="295" y="981"/>
                      <a:chExt cx="33" cy="227"/>
                    </a:xfrm>
                  </p:grpSpPr>
                  <p:sp>
                    <p:nvSpPr>
                      <p:cNvPr id="80154" name="Line 36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55" name="Line 36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145" name="Group 362"/>
                  <p:cNvGrpSpPr>
                    <a:grpSpLocks/>
                  </p:cNvGrpSpPr>
                  <p:nvPr/>
                </p:nvGrpSpPr>
                <p:grpSpPr bwMode="auto">
                  <a:xfrm>
                    <a:off x="770" y="436"/>
                    <a:ext cx="124" cy="227"/>
                    <a:chOff x="589" y="436"/>
                    <a:chExt cx="124" cy="227"/>
                  </a:xfrm>
                </p:grpSpPr>
                <p:grpSp>
                  <p:nvGrpSpPr>
                    <p:cNvPr id="80146" name="Group 363"/>
                    <p:cNvGrpSpPr>
                      <a:grpSpLocks/>
                    </p:cNvGrpSpPr>
                    <p:nvPr/>
                  </p:nvGrpSpPr>
                  <p:grpSpPr bwMode="auto">
                    <a:xfrm>
                      <a:off x="589" y="436"/>
                      <a:ext cx="33" cy="227"/>
                      <a:chOff x="295" y="981"/>
                      <a:chExt cx="33" cy="227"/>
                    </a:xfrm>
                  </p:grpSpPr>
                  <p:sp>
                    <p:nvSpPr>
                      <p:cNvPr id="80150" name="Line 36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51" name="Line 36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147" name="Group 366"/>
                    <p:cNvGrpSpPr>
                      <a:grpSpLocks/>
                    </p:cNvGrpSpPr>
                    <p:nvPr/>
                  </p:nvGrpSpPr>
                  <p:grpSpPr bwMode="auto">
                    <a:xfrm>
                      <a:off x="680" y="436"/>
                      <a:ext cx="33" cy="227"/>
                      <a:chOff x="295" y="981"/>
                      <a:chExt cx="33" cy="227"/>
                    </a:xfrm>
                  </p:grpSpPr>
                  <p:sp>
                    <p:nvSpPr>
                      <p:cNvPr id="80148" name="Line 36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49" name="Line 36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79986" name="Group 369"/>
                <p:cNvGrpSpPr>
                  <a:grpSpLocks/>
                </p:cNvGrpSpPr>
                <p:nvPr/>
              </p:nvGrpSpPr>
              <p:grpSpPr bwMode="auto">
                <a:xfrm>
                  <a:off x="1314" y="436"/>
                  <a:ext cx="668" cy="227"/>
                  <a:chOff x="1338" y="981"/>
                  <a:chExt cx="668" cy="227"/>
                </a:xfrm>
              </p:grpSpPr>
              <p:grpSp>
                <p:nvGrpSpPr>
                  <p:cNvPr id="80114" name="Group 370"/>
                  <p:cNvGrpSpPr>
                    <a:grpSpLocks/>
                  </p:cNvGrpSpPr>
                  <p:nvPr/>
                </p:nvGrpSpPr>
                <p:grpSpPr bwMode="auto">
                  <a:xfrm>
                    <a:off x="1338" y="981"/>
                    <a:ext cx="305" cy="227"/>
                    <a:chOff x="589" y="436"/>
                    <a:chExt cx="305" cy="227"/>
                  </a:xfrm>
                </p:grpSpPr>
                <p:grpSp>
                  <p:nvGrpSpPr>
                    <p:cNvPr id="80130" name="Group 371"/>
                    <p:cNvGrpSpPr>
                      <a:grpSpLocks/>
                    </p:cNvGrpSpPr>
                    <p:nvPr/>
                  </p:nvGrpSpPr>
                  <p:grpSpPr bwMode="auto">
                    <a:xfrm>
                      <a:off x="589" y="436"/>
                      <a:ext cx="124" cy="227"/>
                      <a:chOff x="589" y="436"/>
                      <a:chExt cx="124" cy="227"/>
                    </a:xfrm>
                  </p:grpSpPr>
                  <p:grpSp>
                    <p:nvGrpSpPr>
                      <p:cNvPr id="80138" name="Group 372"/>
                      <p:cNvGrpSpPr>
                        <a:grpSpLocks/>
                      </p:cNvGrpSpPr>
                      <p:nvPr/>
                    </p:nvGrpSpPr>
                    <p:grpSpPr bwMode="auto">
                      <a:xfrm>
                        <a:off x="589" y="436"/>
                        <a:ext cx="33" cy="227"/>
                        <a:chOff x="295" y="981"/>
                        <a:chExt cx="33" cy="227"/>
                      </a:xfrm>
                    </p:grpSpPr>
                    <p:sp>
                      <p:nvSpPr>
                        <p:cNvPr id="80142" name="Line 37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43" name="Line 37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139" name="Group 375"/>
                      <p:cNvGrpSpPr>
                        <a:grpSpLocks/>
                      </p:cNvGrpSpPr>
                      <p:nvPr/>
                    </p:nvGrpSpPr>
                    <p:grpSpPr bwMode="auto">
                      <a:xfrm>
                        <a:off x="680" y="436"/>
                        <a:ext cx="33" cy="227"/>
                        <a:chOff x="295" y="981"/>
                        <a:chExt cx="33" cy="227"/>
                      </a:xfrm>
                    </p:grpSpPr>
                    <p:sp>
                      <p:nvSpPr>
                        <p:cNvPr id="80140" name="Line 37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41" name="Line 37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131" name="Group 378"/>
                    <p:cNvGrpSpPr>
                      <a:grpSpLocks/>
                    </p:cNvGrpSpPr>
                    <p:nvPr/>
                  </p:nvGrpSpPr>
                  <p:grpSpPr bwMode="auto">
                    <a:xfrm>
                      <a:off x="770" y="436"/>
                      <a:ext cx="124" cy="227"/>
                      <a:chOff x="589" y="436"/>
                      <a:chExt cx="124" cy="227"/>
                    </a:xfrm>
                  </p:grpSpPr>
                  <p:grpSp>
                    <p:nvGrpSpPr>
                      <p:cNvPr id="80132" name="Group 379"/>
                      <p:cNvGrpSpPr>
                        <a:grpSpLocks/>
                      </p:cNvGrpSpPr>
                      <p:nvPr/>
                    </p:nvGrpSpPr>
                    <p:grpSpPr bwMode="auto">
                      <a:xfrm>
                        <a:off x="589" y="436"/>
                        <a:ext cx="33" cy="227"/>
                        <a:chOff x="295" y="981"/>
                        <a:chExt cx="33" cy="227"/>
                      </a:xfrm>
                    </p:grpSpPr>
                    <p:sp>
                      <p:nvSpPr>
                        <p:cNvPr id="80136" name="Line 38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37" name="Line 38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133" name="Group 382"/>
                      <p:cNvGrpSpPr>
                        <a:grpSpLocks/>
                      </p:cNvGrpSpPr>
                      <p:nvPr/>
                    </p:nvGrpSpPr>
                    <p:grpSpPr bwMode="auto">
                      <a:xfrm>
                        <a:off x="680" y="436"/>
                        <a:ext cx="33" cy="227"/>
                        <a:chOff x="295" y="981"/>
                        <a:chExt cx="33" cy="227"/>
                      </a:xfrm>
                    </p:grpSpPr>
                    <p:sp>
                      <p:nvSpPr>
                        <p:cNvPr id="80134" name="Line 38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35" name="Line 38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0115" name="Group 385"/>
                  <p:cNvGrpSpPr>
                    <a:grpSpLocks/>
                  </p:cNvGrpSpPr>
                  <p:nvPr/>
                </p:nvGrpSpPr>
                <p:grpSpPr bwMode="auto">
                  <a:xfrm>
                    <a:off x="1701" y="981"/>
                    <a:ext cx="305" cy="227"/>
                    <a:chOff x="589" y="436"/>
                    <a:chExt cx="305" cy="227"/>
                  </a:xfrm>
                </p:grpSpPr>
                <p:grpSp>
                  <p:nvGrpSpPr>
                    <p:cNvPr id="80116" name="Group 386"/>
                    <p:cNvGrpSpPr>
                      <a:grpSpLocks/>
                    </p:cNvGrpSpPr>
                    <p:nvPr/>
                  </p:nvGrpSpPr>
                  <p:grpSpPr bwMode="auto">
                    <a:xfrm>
                      <a:off x="589" y="436"/>
                      <a:ext cx="124" cy="227"/>
                      <a:chOff x="589" y="436"/>
                      <a:chExt cx="124" cy="227"/>
                    </a:xfrm>
                  </p:grpSpPr>
                  <p:grpSp>
                    <p:nvGrpSpPr>
                      <p:cNvPr id="80124" name="Group 387"/>
                      <p:cNvGrpSpPr>
                        <a:grpSpLocks/>
                      </p:cNvGrpSpPr>
                      <p:nvPr/>
                    </p:nvGrpSpPr>
                    <p:grpSpPr bwMode="auto">
                      <a:xfrm>
                        <a:off x="589" y="436"/>
                        <a:ext cx="33" cy="227"/>
                        <a:chOff x="295" y="981"/>
                        <a:chExt cx="33" cy="227"/>
                      </a:xfrm>
                    </p:grpSpPr>
                    <p:sp>
                      <p:nvSpPr>
                        <p:cNvPr id="80128" name="Line 38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29" name="Line 38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125" name="Group 390"/>
                      <p:cNvGrpSpPr>
                        <a:grpSpLocks/>
                      </p:cNvGrpSpPr>
                      <p:nvPr/>
                    </p:nvGrpSpPr>
                    <p:grpSpPr bwMode="auto">
                      <a:xfrm>
                        <a:off x="680" y="436"/>
                        <a:ext cx="33" cy="227"/>
                        <a:chOff x="295" y="981"/>
                        <a:chExt cx="33" cy="227"/>
                      </a:xfrm>
                    </p:grpSpPr>
                    <p:sp>
                      <p:nvSpPr>
                        <p:cNvPr id="80126" name="Line 39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27" name="Line 39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117" name="Group 393"/>
                    <p:cNvGrpSpPr>
                      <a:grpSpLocks/>
                    </p:cNvGrpSpPr>
                    <p:nvPr/>
                  </p:nvGrpSpPr>
                  <p:grpSpPr bwMode="auto">
                    <a:xfrm>
                      <a:off x="770" y="436"/>
                      <a:ext cx="124" cy="227"/>
                      <a:chOff x="589" y="436"/>
                      <a:chExt cx="124" cy="227"/>
                    </a:xfrm>
                  </p:grpSpPr>
                  <p:grpSp>
                    <p:nvGrpSpPr>
                      <p:cNvPr id="80118" name="Group 394"/>
                      <p:cNvGrpSpPr>
                        <a:grpSpLocks/>
                      </p:cNvGrpSpPr>
                      <p:nvPr/>
                    </p:nvGrpSpPr>
                    <p:grpSpPr bwMode="auto">
                      <a:xfrm>
                        <a:off x="589" y="436"/>
                        <a:ext cx="33" cy="227"/>
                        <a:chOff x="295" y="981"/>
                        <a:chExt cx="33" cy="227"/>
                      </a:xfrm>
                    </p:grpSpPr>
                    <p:sp>
                      <p:nvSpPr>
                        <p:cNvPr id="80122" name="Line 39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23" name="Line 39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119" name="Group 397"/>
                      <p:cNvGrpSpPr>
                        <a:grpSpLocks/>
                      </p:cNvGrpSpPr>
                      <p:nvPr/>
                    </p:nvGrpSpPr>
                    <p:grpSpPr bwMode="auto">
                      <a:xfrm>
                        <a:off x="680" y="436"/>
                        <a:ext cx="33" cy="227"/>
                        <a:chOff x="295" y="981"/>
                        <a:chExt cx="33" cy="227"/>
                      </a:xfrm>
                    </p:grpSpPr>
                    <p:sp>
                      <p:nvSpPr>
                        <p:cNvPr id="80120" name="Line 39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21" name="Line 39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nvGrpSpPr>
                <p:cNvPr id="79987" name="Group 400"/>
                <p:cNvGrpSpPr>
                  <a:grpSpLocks/>
                </p:cNvGrpSpPr>
                <p:nvPr/>
              </p:nvGrpSpPr>
              <p:grpSpPr bwMode="auto">
                <a:xfrm>
                  <a:off x="1949" y="436"/>
                  <a:ext cx="1393" cy="227"/>
                  <a:chOff x="589" y="436"/>
                  <a:chExt cx="1393" cy="227"/>
                </a:xfrm>
              </p:grpSpPr>
              <p:grpSp>
                <p:nvGrpSpPr>
                  <p:cNvPr id="80053" name="Group 401"/>
                  <p:cNvGrpSpPr>
                    <a:grpSpLocks/>
                  </p:cNvGrpSpPr>
                  <p:nvPr/>
                </p:nvGrpSpPr>
                <p:grpSpPr bwMode="auto">
                  <a:xfrm>
                    <a:off x="589" y="436"/>
                    <a:ext cx="305" cy="227"/>
                    <a:chOff x="589" y="436"/>
                    <a:chExt cx="305" cy="227"/>
                  </a:xfrm>
                </p:grpSpPr>
                <p:grpSp>
                  <p:nvGrpSpPr>
                    <p:cNvPr id="80100" name="Group 402"/>
                    <p:cNvGrpSpPr>
                      <a:grpSpLocks/>
                    </p:cNvGrpSpPr>
                    <p:nvPr/>
                  </p:nvGrpSpPr>
                  <p:grpSpPr bwMode="auto">
                    <a:xfrm>
                      <a:off x="589" y="436"/>
                      <a:ext cx="124" cy="227"/>
                      <a:chOff x="589" y="436"/>
                      <a:chExt cx="124" cy="227"/>
                    </a:xfrm>
                  </p:grpSpPr>
                  <p:grpSp>
                    <p:nvGrpSpPr>
                      <p:cNvPr id="80108" name="Group 403"/>
                      <p:cNvGrpSpPr>
                        <a:grpSpLocks/>
                      </p:cNvGrpSpPr>
                      <p:nvPr/>
                    </p:nvGrpSpPr>
                    <p:grpSpPr bwMode="auto">
                      <a:xfrm>
                        <a:off x="589" y="436"/>
                        <a:ext cx="33" cy="227"/>
                        <a:chOff x="295" y="981"/>
                        <a:chExt cx="33" cy="227"/>
                      </a:xfrm>
                    </p:grpSpPr>
                    <p:sp>
                      <p:nvSpPr>
                        <p:cNvPr id="80112" name="Line 40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13" name="Line 40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109" name="Group 406"/>
                      <p:cNvGrpSpPr>
                        <a:grpSpLocks/>
                      </p:cNvGrpSpPr>
                      <p:nvPr/>
                    </p:nvGrpSpPr>
                    <p:grpSpPr bwMode="auto">
                      <a:xfrm>
                        <a:off x="680" y="436"/>
                        <a:ext cx="33" cy="227"/>
                        <a:chOff x="295" y="981"/>
                        <a:chExt cx="33" cy="227"/>
                      </a:xfrm>
                    </p:grpSpPr>
                    <p:sp>
                      <p:nvSpPr>
                        <p:cNvPr id="80110" name="Line 40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11" name="Line 40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101" name="Group 409"/>
                    <p:cNvGrpSpPr>
                      <a:grpSpLocks/>
                    </p:cNvGrpSpPr>
                    <p:nvPr/>
                  </p:nvGrpSpPr>
                  <p:grpSpPr bwMode="auto">
                    <a:xfrm>
                      <a:off x="770" y="436"/>
                      <a:ext cx="124" cy="227"/>
                      <a:chOff x="589" y="436"/>
                      <a:chExt cx="124" cy="227"/>
                    </a:xfrm>
                  </p:grpSpPr>
                  <p:grpSp>
                    <p:nvGrpSpPr>
                      <p:cNvPr id="80102" name="Group 410"/>
                      <p:cNvGrpSpPr>
                        <a:grpSpLocks/>
                      </p:cNvGrpSpPr>
                      <p:nvPr/>
                    </p:nvGrpSpPr>
                    <p:grpSpPr bwMode="auto">
                      <a:xfrm>
                        <a:off x="589" y="436"/>
                        <a:ext cx="33" cy="227"/>
                        <a:chOff x="295" y="981"/>
                        <a:chExt cx="33" cy="227"/>
                      </a:xfrm>
                    </p:grpSpPr>
                    <p:sp>
                      <p:nvSpPr>
                        <p:cNvPr id="80106" name="Line 41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07" name="Line 41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103" name="Group 413"/>
                      <p:cNvGrpSpPr>
                        <a:grpSpLocks/>
                      </p:cNvGrpSpPr>
                      <p:nvPr/>
                    </p:nvGrpSpPr>
                    <p:grpSpPr bwMode="auto">
                      <a:xfrm>
                        <a:off x="680" y="436"/>
                        <a:ext cx="33" cy="227"/>
                        <a:chOff x="295" y="981"/>
                        <a:chExt cx="33" cy="227"/>
                      </a:xfrm>
                    </p:grpSpPr>
                    <p:sp>
                      <p:nvSpPr>
                        <p:cNvPr id="80104" name="Line 41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105" name="Line 41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0054" name="Group 416"/>
                  <p:cNvGrpSpPr>
                    <a:grpSpLocks/>
                  </p:cNvGrpSpPr>
                  <p:nvPr/>
                </p:nvGrpSpPr>
                <p:grpSpPr bwMode="auto">
                  <a:xfrm>
                    <a:off x="952" y="436"/>
                    <a:ext cx="305" cy="227"/>
                    <a:chOff x="589" y="436"/>
                    <a:chExt cx="305" cy="227"/>
                  </a:xfrm>
                </p:grpSpPr>
                <p:grpSp>
                  <p:nvGrpSpPr>
                    <p:cNvPr id="80086" name="Group 417"/>
                    <p:cNvGrpSpPr>
                      <a:grpSpLocks/>
                    </p:cNvGrpSpPr>
                    <p:nvPr/>
                  </p:nvGrpSpPr>
                  <p:grpSpPr bwMode="auto">
                    <a:xfrm>
                      <a:off x="589" y="436"/>
                      <a:ext cx="124" cy="227"/>
                      <a:chOff x="589" y="436"/>
                      <a:chExt cx="124" cy="227"/>
                    </a:xfrm>
                  </p:grpSpPr>
                  <p:grpSp>
                    <p:nvGrpSpPr>
                      <p:cNvPr id="80094" name="Group 418"/>
                      <p:cNvGrpSpPr>
                        <a:grpSpLocks/>
                      </p:cNvGrpSpPr>
                      <p:nvPr/>
                    </p:nvGrpSpPr>
                    <p:grpSpPr bwMode="auto">
                      <a:xfrm>
                        <a:off x="589" y="436"/>
                        <a:ext cx="33" cy="227"/>
                        <a:chOff x="295" y="981"/>
                        <a:chExt cx="33" cy="227"/>
                      </a:xfrm>
                    </p:grpSpPr>
                    <p:sp>
                      <p:nvSpPr>
                        <p:cNvPr id="80098" name="Line 41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99" name="Line 42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095" name="Group 421"/>
                      <p:cNvGrpSpPr>
                        <a:grpSpLocks/>
                      </p:cNvGrpSpPr>
                      <p:nvPr/>
                    </p:nvGrpSpPr>
                    <p:grpSpPr bwMode="auto">
                      <a:xfrm>
                        <a:off x="680" y="436"/>
                        <a:ext cx="33" cy="227"/>
                        <a:chOff x="295" y="981"/>
                        <a:chExt cx="33" cy="227"/>
                      </a:xfrm>
                    </p:grpSpPr>
                    <p:sp>
                      <p:nvSpPr>
                        <p:cNvPr id="80096" name="Line 42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97" name="Line 42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087" name="Group 424"/>
                    <p:cNvGrpSpPr>
                      <a:grpSpLocks/>
                    </p:cNvGrpSpPr>
                    <p:nvPr/>
                  </p:nvGrpSpPr>
                  <p:grpSpPr bwMode="auto">
                    <a:xfrm>
                      <a:off x="770" y="436"/>
                      <a:ext cx="124" cy="227"/>
                      <a:chOff x="589" y="436"/>
                      <a:chExt cx="124" cy="227"/>
                    </a:xfrm>
                  </p:grpSpPr>
                  <p:grpSp>
                    <p:nvGrpSpPr>
                      <p:cNvPr id="80088" name="Group 425"/>
                      <p:cNvGrpSpPr>
                        <a:grpSpLocks/>
                      </p:cNvGrpSpPr>
                      <p:nvPr/>
                    </p:nvGrpSpPr>
                    <p:grpSpPr bwMode="auto">
                      <a:xfrm>
                        <a:off x="589" y="436"/>
                        <a:ext cx="33" cy="227"/>
                        <a:chOff x="295" y="981"/>
                        <a:chExt cx="33" cy="227"/>
                      </a:xfrm>
                    </p:grpSpPr>
                    <p:sp>
                      <p:nvSpPr>
                        <p:cNvPr id="80092" name="Line 42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93" name="Line 42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089" name="Group 428"/>
                      <p:cNvGrpSpPr>
                        <a:grpSpLocks/>
                      </p:cNvGrpSpPr>
                      <p:nvPr/>
                    </p:nvGrpSpPr>
                    <p:grpSpPr bwMode="auto">
                      <a:xfrm>
                        <a:off x="680" y="436"/>
                        <a:ext cx="33" cy="227"/>
                        <a:chOff x="295" y="981"/>
                        <a:chExt cx="33" cy="227"/>
                      </a:xfrm>
                    </p:grpSpPr>
                    <p:sp>
                      <p:nvSpPr>
                        <p:cNvPr id="80090" name="Line 42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91" name="Line 43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0055" name="Group 431"/>
                  <p:cNvGrpSpPr>
                    <a:grpSpLocks/>
                  </p:cNvGrpSpPr>
                  <p:nvPr/>
                </p:nvGrpSpPr>
                <p:grpSpPr bwMode="auto">
                  <a:xfrm>
                    <a:off x="1314" y="436"/>
                    <a:ext cx="668" cy="227"/>
                    <a:chOff x="1338" y="981"/>
                    <a:chExt cx="668" cy="227"/>
                  </a:xfrm>
                </p:grpSpPr>
                <p:grpSp>
                  <p:nvGrpSpPr>
                    <p:cNvPr id="80056" name="Group 432"/>
                    <p:cNvGrpSpPr>
                      <a:grpSpLocks/>
                    </p:cNvGrpSpPr>
                    <p:nvPr/>
                  </p:nvGrpSpPr>
                  <p:grpSpPr bwMode="auto">
                    <a:xfrm>
                      <a:off x="1338" y="981"/>
                      <a:ext cx="305" cy="227"/>
                      <a:chOff x="589" y="436"/>
                      <a:chExt cx="305" cy="227"/>
                    </a:xfrm>
                  </p:grpSpPr>
                  <p:grpSp>
                    <p:nvGrpSpPr>
                      <p:cNvPr id="80072" name="Group 433"/>
                      <p:cNvGrpSpPr>
                        <a:grpSpLocks/>
                      </p:cNvGrpSpPr>
                      <p:nvPr/>
                    </p:nvGrpSpPr>
                    <p:grpSpPr bwMode="auto">
                      <a:xfrm>
                        <a:off x="589" y="436"/>
                        <a:ext cx="124" cy="227"/>
                        <a:chOff x="589" y="436"/>
                        <a:chExt cx="124" cy="227"/>
                      </a:xfrm>
                    </p:grpSpPr>
                    <p:grpSp>
                      <p:nvGrpSpPr>
                        <p:cNvPr id="80080" name="Group 434"/>
                        <p:cNvGrpSpPr>
                          <a:grpSpLocks/>
                        </p:cNvGrpSpPr>
                        <p:nvPr/>
                      </p:nvGrpSpPr>
                      <p:grpSpPr bwMode="auto">
                        <a:xfrm>
                          <a:off x="589" y="436"/>
                          <a:ext cx="33" cy="227"/>
                          <a:chOff x="295" y="981"/>
                          <a:chExt cx="33" cy="227"/>
                        </a:xfrm>
                      </p:grpSpPr>
                      <p:sp>
                        <p:nvSpPr>
                          <p:cNvPr id="80084" name="Line 43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85" name="Line 43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081" name="Group 437"/>
                        <p:cNvGrpSpPr>
                          <a:grpSpLocks/>
                        </p:cNvGrpSpPr>
                        <p:nvPr/>
                      </p:nvGrpSpPr>
                      <p:grpSpPr bwMode="auto">
                        <a:xfrm>
                          <a:off x="680" y="436"/>
                          <a:ext cx="33" cy="227"/>
                          <a:chOff x="295" y="981"/>
                          <a:chExt cx="33" cy="227"/>
                        </a:xfrm>
                      </p:grpSpPr>
                      <p:sp>
                        <p:nvSpPr>
                          <p:cNvPr id="80082" name="Line 43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83" name="Line 43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073" name="Group 440"/>
                      <p:cNvGrpSpPr>
                        <a:grpSpLocks/>
                      </p:cNvGrpSpPr>
                      <p:nvPr/>
                    </p:nvGrpSpPr>
                    <p:grpSpPr bwMode="auto">
                      <a:xfrm>
                        <a:off x="770" y="436"/>
                        <a:ext cx="124" cy="227"/>
                        <a:chOff x="589" y="436"/>
                        <a:chExt cx="124" cy="227"/>
                      </a:xfrm>
                    </p:grpSpPr>
                    <p:grpSp>
                      <p:nvGrpSpPr>
                        <p:cNvPr id="80074" name="Group 441"/>
                        <p:cNvGrpSpPr>
                          <a:grpSpLocks/>
                        </p:cNvGrpSpPr>
                        <p:nvPr/>
                      </p:nvGrpSpPr>
                      <p:grpSpPr bwMode="auto">
                        <a:xfrm>
                          <a:off x="589" y="436"/>
                          <a:ext cx="33" cy="227"/>
                          <a:chOff x="295" y="981"/>
                          <a:chExt cx="33" cy="227"/>
                        </a:xfrm>
                      </p:grpSpPr>
                      <p:sp>
                        <p:nvSpPr>
                          <p:cNvPr id="80078" name="Line 44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79" name="Line 44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075" name="Group 444"/>
                        <p:cNvGrpSpPr>
                          <a:grpSpLocks/>
                        </p:cNvGrpSpPr>
                        <p:nvPr/>
                      </p:nvGrpSpPr>
                      <p:grpSpPr bwMode="auto">
                        <a:xfrm>
                          <a:off x="680" y="436"/>
                          <a:ext cx="33" cy="227"/>
                          <a:chOff x="295" y="981"/>
                          <a:chExt cx="33" cy="227"/>
                        </a:xfrm>
                      </p:grpSpPr>
                      <p:sp>
                        <p:nvSpPr>
                          <p:cNvPr id="80076" name="Line 44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77" name="Line 44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0057" name="Group 447"/>
                    <p:cNvGrpSpPr>
                      <a:grpSpLocks/>
                    </p:cNvGrpSpPr>
                    <p:nvPr/>
                  </p:nvGrpSpPr>
                  <p:grpSpPr bwMode="auto">
                    <a:xfrm>
                      <a:off x="1701" y="981"/>
                      <a:ext cx="305" cy="227"/>
                      <a:chOff x="589" y="436"/>
                      <a:chExt cx="305" cy="227"/>
                    </a:xfrm>
                  </p:grpSpPr>
                  <p:grpSp>
                    <p:nvGrpSpPr>
                      <p:cNvPr id="80058" name="Group 448"/>
                      <p:cNvGrpSpPr>
                        <a:grpSpLocks/>
                      </p:cNvGrpSpPr>
                      <p:nvPr/>
                    </p:nvGrpSpPr>
                    <p:grpSpPr bwMode="auto">
                      <a:xfrm>
                        <a:off x="589" y="436"/>
                        <a:ext cx="124" cy="227"/>
                        <a:chOff x="589" y="436"/>
                        <a:chExt cx="124" cy="227"/>
                      </a:xfrm>
                    </p:grpSpPr>
                    <p:grpSp>
                      <p:nvGrpSpPr>
                        <p:cNvPr id="80066" name="Group 449"/>
                        <p:cNvGrpSpPr>
                          <a:grpSpLocks/>
                        </p:cNvGrpSpPr>
                        <p:nvPr/>
                      </p:nvGrpSpPr>
                      <p:grpSpPr bwMode="auto">
                        <a:xfrm>
                          <a:off x="589" y="436"/>
                          <a:ext cx="33" cy="227"/>
                          <a:chOff x="295" y="981"/>
                          <a:chExt cx="33" cy="227"/>
                        </a:xfrm>
                      </p:grpSpPr>
                      <p:sp>
                        <p:nvSpPr>
                          <p:cNvPr id="80070" name="Line 45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71" name="Line 45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067" name="Group 452"/>
                        <p:cNvGrpSpPr>
                          <a:grpSpLocks/>
                        </p:cNvGrpSpPr>
                        <p:nvPr/>
                      </p:nvGrpSpPr>
                      <p:grpSpPr bwMode="auto">
                        <a:xfrm>
                          <a:off x="680" y="436"/>
                          <a:ext cx="33" cy="227"/>
                          <a:chOff x="295" y="981"/>
                          <a:chExt cx="33" cy="227"/>
                        </a:xfrm>
                      </p:grpSpPr>
                      <p:sp>
                        <p:nvSpPr>
                          <p:cNvPr id="80068" name="Line 45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69" name="Line 45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059" name="Group 455"/>
                      <p:cNvGrpSpPr>
                        <a:grpSpLocks/>
                      </p:cNvGrpSpPr>
                      <p:nvPr/>
                    </p:nvGrpSpPr>
                    <p:grpSpPr bwMode="auto">
                      <a:xfrm>
                        <a:off x="770" y="436"/>
                        <a:ext cx="124" cy="227"/>
                        <a:chOff x="589" y="436"/>
                        <a:chExt cx="124" cy="227"/>
                      </a:xfrm>
                    </p:grpSpPr>
                    <p:grpSp>
                      <p:nvGrpSpPr>
                        <p:cNvPr id="80060" name="Group 456"/>
                        <p:cNvGrpSpPr>
                          <a:grpSpLocks/>
                        </p:cNvGrpSpPr>
                        <p:nvPr/>
                      </p:nvGrpSpPr>
                      <p:grpSpPr bwMode="auto">
                        <a:xfrm>
                          <a:off x="589" y="436"/>
                          <a:ext cx="33" cy="227"/>
                          <a:chOff x="295" y="981"/>
                          <a:chExt cx="33" cy="227"/>
                        </a:xfrm>
                      </p:grpSpPr>
                      <p:sp>
                        <p:nvSpPr>
                          <p:cNvPr id="80064" name="Line 45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65" name="Line 45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061" name="Group 459"/>
                        <p:cNvGrpSpPr>
                          <a:grpSpLocks/>
                        </p:cNvGrpSpPr>
                        <p:nvPr/>
                      </p:nvGrpSpPr>
                      <p:grpSpPr bwMode="auto">
                        <a:xfrm>
                          <a:off x="680" y="436"/>
                          <a:ext cx="33" cy="227"/>
                          <a:chOff x="295" y="981"/>
                          <a:chExt cx="33" cy="227"/>
                        </a:xfrm>
                      </p:grpSpPr>
                      <p:sp>
                        <p:nvSpPr>
                          <p:cNvPr id="80062" name="Line 46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63" name="Line 46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79988" name="Group 462"/>
                <p:cNvGrpSpPr>
                  <a:grpSpLocks/>
                </p:cNvGrpSpPr>
                <p:nvPr/>
              </p:nvGrpSpPr>
              <p:grpSpPr bwMode="auto">
                <a:xfrm>
                  <a:off x="3400" y="436"/>
                  <a:ext cx="1393" cy="227"/>
                  <a:chOff x="589" y="436"/>
                  <a:chExt cx="1393" cy="227"/>
                </a:xfrm>
              </p:grpSpPr>
              <p:grpSp>
                <p:nvGrpSpPr>
                  <p:cNvPr id="79992" name="Group 463"/>
                  <p:cNvGrpSpPr>
                    <a:grpSpLocks/>
                  </p:cNvGrpSpPr>
                  <p:nvPr/>
                </p:nvGrpSpPr>
                <p:grpSpPr bwMode="auto">
                  <a:xfrm>
                    <a:off x="589" y="436"/>
                    <a:ext cx="305" cy="227"/>
                    <a:chOff x="589" y="436"/>
                    <a:chExt cx="305" cy="227"/>
                  </a:xfrm>
                </p:grpSpPr>
                <p:grpSp>
                  <p:nvGrpSpPr>
                    <p:cNvPr id="80039" name="Group 464"/>
                    <p:cNvGrpSpPr>
                      <a:grpSpLocks/>
                    </p:cNvGrpSpPr>
                    <p:nvPr/>
                  </p:nvGrpSpPr>
                  <p:grpSpPr bwMode="auto">
                    <a:xfrm>
                      <a:off x="589" y="436"/>
                      <a:ext cx="124" cy="227"/>
                      <a:chOff x="589" y="436"/>
                      <a:chExt cx="124" cy="227"/>
                    </a:xfrm>
                  </p:grpSpPr>
                  <p:grpSp>
                    <p:nvGrpSpPr>
                      <p:cNvPr id="80047" name="Group 465"/>
                      <p:cNvGrpSpPr>
                        <a:grpSpLocks/>
                      </p:cNvGrpSpPr>
                      <p:nvPr/>
                    </p:nvGrpSpPr>
                    <p:grpSpPr bwMode="auto">
                      <a:xfrm>
                        <a:off x="589" y="436"/>
                        <a:ext cx="33" cy="227"/>
                        <a:chOff x="295" y="981"/>
                        <a:chExt cx="33" cy="227"/>
                      </a:xfrm>
                    </p:grpSpPr>
                    <p:sp>
                      <p:nvSpPr>
                        <p:cNvPr id="80051" name="Line 46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52" name="Line 46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048" name="Group 468"/>
                      <p:cNvGrpSpPr>
                        <a:grpSpLocks/>
                      </p:cNvGrpSpPr>
                      <p:nvPr/>
                    </p:nvGrpSpPr>
                    <p:grpSpPr bwMode="auto">
                      <a:xfrm>
                        <a:off x="680" y="436"/>
                        <a:ext cx="33" cy="227"/>
                        <a:chOff x="295" y="981"/>
                        <a:chExt cx="33" cy="227"/>
                      </a:xfrm>
                    </p:grpSpPr>
                    <p:sp>
                      <p:nvSpPr>
                        <p:cNvPr id="80049" name="Line 46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50" name="Line 47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040" name="Group 471"/>
                    <p:cNvGrpSpPr>
                      <a:grpSpLocks/>
                    </p:cNvGrpSpPr>
                    <p:nvPr/>
                  </p:nvGrpSpPr>
                  <p:grpSpPr bwMode="auto">
                    <a:xfrm>
                      <a:off x="770" y="436"/>
                      <a:ext cx="124" cy="227"/>
                      <a:chOff x="589" y="436"/>
                      <a:chExt cx="124" cy="227"/>
                    </a:xfrm>
                  </p:grpSpPr>
                  <p:grpSp>
                    <p:nvGrpSpPr>
                      <p:cNvPr id="80041" name="Group 472"/>
                      <p:cNvGrpSpPr>
                        <a:grpSpLocks/>
                      </p:cNvGrpSpPr>
                      <p:nvPr/>
                    </p:nvGrpSpPr>
                    <p:grpSpPr bwMode="auto">
                      <a:xfrm>
                        <a:off x="589" y="436"/>
                        <a:ext cx="33" cy="227"/>
                        <a:chOff x="295" y="981"/>
                        <a:chExt cx="33" cy="227"/>
                      </a:xfrm>
                    </p:grpSpPr>
                    <p:sp>
                      <p:nvSpPr>
                        <p:cNvPr id="80045" name="Line 47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46" name="Line 47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042" name="Group 475"/>
                      <p:cNvGrpSpPr>
                        <a:grpSpLocks/>
                      </p:cNvGrpSpPr>
                      <p:nvPr/>
                    </p:nvGrpSpPr>
                    <p:grpSpPr bwMode="auto">
                      <a:xfrm>
                        <a:off x="680" y="436"/>
                        <a:ext cx="33" cy="227"/>
                        <a:chOff x="295" y="981"/>
                        <a:chExt cx="33" cy="227"/>
                      </a:xfrm>
                    </p:grpSpPr>
                    <p:sp>
                      <p:nvSpPr>
                        <p:cNvPr id="80043" name="Line 47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44" name="Line 47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79993" name="Group 478"/>
                  <p:cNvGrpSpPr>
                    <a:grpSpLocks/>
                  </p:cNvGrpSpPr>
                  <p:nvPr/>
                </p:nvGrpSpPr>
                <p:grpSpPr bwMode="auto">
                  <a:xfrm>
                    <a:off x="952" y="436"/>
                    <a:ext cx="305" cy="227"/>
                    <a:chOff x="589" y="436"/>
                    <a:chExt cx="305" cy="227"/>
                  </a:xfrm>
                </p:grpSpPr>
                <p:grpSp>
                  <p:nvGrpSpPr>
                    <p:cNvPr id="80025" name="Group 479"/>
                    <p:cNvGrpSpPr>
                      <a:grpSpLocks/>
                    </p:cNvGrpSpPr>
                    <p:nvPr/>
                  </p:nvGrpSpPr>
                  <p:grpSpPr bwMode="auto">
                    <a:xfrm>
                      <a:off x="589" y="436"/>
                      <a:ext cx="124" cy="227"/>
                      <a:chOff x="589" y="436"/>
                      <a:chExt cx="124" cy="227"/>
                    </a:xfrm>
                  </p:grpSpPr>
                  <p:grpSp>
                    <p:nvGrpSpPr>
                      <p:cNvPr id="80033" name="Group 480"/>
                      <p:cNvGrpSpPr>
                        <a:grpSpLocks/>
                      </p:cNvGrpSpPr>
                      <p:nvPr/>
                    </p:nvGrpSpPr>
                    <p:grpSpPr bwMode="auto">
                      <a:xfrm>
                        <a:off x="589" y="436"/>
                        <a:ext cx="33" cy="227"/>
                        <a:chOff x="295" y="981"/>
                        <a:chExt cx="33" cy="227"/>
                      </a:xfrm>
                    </p:grpSpPr>
                    <p:sp>
                      <p:nvSpPr>
                        <p:cNvPr id="80037" name="Line 48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38" name="Line 48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034" name="Group 483"/>
                      <p:cNvGrpSpPr>
                        <a:grpSpLocks/>
                      </p:cNvGrpSpPr>
                      <p:nvPr/>
                    </p:nvGrpSpPr>
                    <p:grpSpPr bwMode="auto">
                      <a:xfrm>
                        <a:off x="680" y="436"/>
                        <a:ext cx="33" cy="227"/>
                        <a:chOff x="295" y="981"/>
                        <a:chExt cx="33" cy="227"/>
                      </a:xfrm>
                    </p:grpSpPr>
                    <p:sp>
                      <p:nvSpPr>
                        <p:cNvPr id="80035" name="Line 48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36" name="Line 48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026" name="Group 486"/>
                    <p:cNvGrpSpPr>
                      <a:grpSpLocks/>
                    </p:cNvGrpSpPr>
                    <p:nvPr/>
                  </p:nvGrpSpPr>
                  <p:grpSpPr bwMode="auto">
                    <a:xfrm>
                      <a:off x="770" y="436"/>
                      <a:ext cx="124" cy="227"/>
                      <a:chOff x="589" y="436"/>
                      <a:chExt cx="124" cy="227"/>
                    </a:xfrm>
                  </p:grpSpPr>
                  <p:grpSp>
                    <p:nvGrpSpPr>
                      <p:cNvPr id="80027" name="Group 487"/>
                      <p:cNvGrpSpPr>
                        <a:grpSpLocks/>
                      </p:cNvGrpSpPr>
                      <p:nvPr/>
                    </p:nvGrpSpPr>
                    <p:grpSpPr bwMode="auto">
                      <a:xfrm>
                        <a:off x="589" y="436"/>
                        <a:ext cx="33" cy="227"/>
                        <a:chOff x="295" y="981"/>
                        <a:chExt cx="33" cy="227"/>
                      </a:xfrm>
                    </p:grpSpPr>
                    <p:sp>
                      <p:nvSpPr>
                        <p:cNvPr id="80031" name="Line 48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32" name="Line 48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028" name="Group 490"/>
                      <p:cNvGrpSpPr>
                        <a:grpSpLocks/>
                      </p:cNvGrpSpPr>
                      <p:nvPr/>
                    </p:nvGrpSpPr>
                    <p:grpSpPr bwMode="auto">
                      <a:xfrm>
                        <a:off x="680" y="436"/>
                        <a:ext cx="33" cy="227"/>
                        <a:chOff x="295" y="981"/>
                        <a:chExt cx="33" cy="227"/>
                      </a:xfrm>
                    </p:grpSpPr>
                    <p:sp>
                      <p:nvSpPr>
                        <p:cNvPr id="80029" name="Line 49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30" name="Line 49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79994" name="Group 493"/>
                  <p:cNvGrpSpPr>
                    <a:grpSpLocks/>
                  </p:cNvGrpSpPr>
                  <p:nvPr/>
                </p:nvGrpSpPr>
                <p:grpSpPr bwMode="auto">
                  <a:xfrm>
                    <a:off x="1314" y="436"/>
                    <a:ext cx="668" cy="227"/>
                    <a:chOff x="1338" y="981"/>
                    <a:chExt cx="668" cy="227"/>
                  </a:xfrm>
                </p:grpSpPr>
                <p:grpSp>
                  <p:nvGrpSpPr>
                    <p:cNvPr id="79995" name="Group 494"/>
                    <p:cNvGrpSpPr>
                      <a:grpSpLocks/>
                    </p:cNvGrpSpPr>
                    <p:nvPr/>
                  </p:nvGrpSpPr>
                  <p:grpSpPr bwMode="auto">
                    <a:xfrm>
                      <a:off x="1338" y="981"/>
                      <a:ext cx="305" cy="227"/>
                      <a:chOff x="589" y="436"/>
                      <a:chExt cx="305" cy="227"/>
                    </a:xfrm>
                  </p:grpSpPr>
                  <p:grpSp>
                    <p:nvGrpSpPr>
                      <p:cNvPr id="80011" name="Group 495"/>
                      <p:cNvGrpSpPr>
                        <a:grpSpLocks/>
                      </p:cNvGrpSpPr>
                      <p:nvPr/>
                    </p:nvGrpSpPr>
                    <p:grpSpPr bwMode="auto">
                      <a:xfrm>
                        <a:off x="589" y="436"/>
                        <a:ext cx="124" cy="227"/>
                        <a:chOff x="589" y="436"/>
                        <a:chExt cx="124" cy="227"/>
                      </a:xfrm>
                    </p:grpSpPr>
                    <p:grpSp>
                      <p:nvGrpSpPr>
                        <p:cNvPr id="80019" name="Group 496"/>
                        <p:cNvGrpSpPr>
                          <a:grpSpLocks/>
                        </p:cNvGrpSpPr>
                        <p:nvPr/>
                      </p:nvGrpSpPr>
                      <p:grpSpPr bwMode="auto">
                        <a:xfrm>
                          <a:off x="589" y="436"/>
                          <a:ext cx="33" cy="227"/>
                          <a:chOff x="295" y="981"/>
                          <a:chExt cx="33" cy="227"/>
                        </a:xfrm>
                      </p:grpSpPr>
                      <p:sp>
                        <p:nvSpPr>
                          <p:cNvPr id="80023" name="Line 49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24" name="Line 49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020" name="Group 499"/>
                        <p:cNvGrpSpPr>
                          <a:grpSpLocks/>
                        </p:cNvGrpSpPr>
                        <p:nvPr/>
                      </p:nvGrpSpPr>
                      <p:grpSpPr bwMode="auto">
                        <a:xfrm>
                          <a:off x="680" y="436"/>
                          <a:ext cx="33" cy="227"/>
                          <a:chOff x="295" y="981"/>
                          <a:chExt cx="33" cy="227"/>
                        </a:xfrm>
                      </p:grpSpPr>
                      <p:sp>
                        <p:nvSpPr>
                          <p:cNvPr id="80021" name="Line 50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22" name="Line 50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0012" name="Group 502"/>
                      <p:cNvGrpSpPr>
                        <a:grpSpLocks/>
                      </p:cNvGrpSpPr>
                      <p:nvPr/>
                    </p:nvGrpSpPr>
                    <p:grpSpPr bwMode="auto">
                      <a:xfrm>
                        <a:off x="770" y="436"/>
                        <a:ext cx="124" cy="227"/>
                        <a:chOff x="589" y="436"/>
                        <a:chExt cx="124" cy="227"/>
                      </a:xfrm>
                    </p:grpSpPr>
                    <p:grpSp>
                      <p:nvGrpSpPr>
                        <p:cNvPr id="80013" name="Group 503"/>
                        <p:cNvGrpSpPr>
                          <a:grpSpLocks/>
                        </p:cNvGrpSpPr>
                        <p:nvPr/>
                      </p:nvGrpSpPr>
                      <p:grpSpPr bwMode="auto">
                        <a:xfrm>
                          <a:off x="589" y="436"/>
                          <a:ext cx="33" cy="227"/>
                          <a:chOff x="295" y="981"/>
                          <a:chExt cx="33" cy="227"/>
                        </a:xfrm>
                      </p:grpSpPr>
                      <p:sp>
                        <p:nvSpPr>
                          <p:cNvPr id="80017" name="Line 50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18" name="Line 50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014" name="Group 506"/>
                        <p:cNvGrpSpPr>
                          <a:grpSpLocks/>
                        </p:cNvGrpSpPr>
                        <p:nvPr/>
                      </p:nvGrpSpPr>
                      <p:grpSpPr bwMode="auto">
                        <a:xfrm>
                          <a:off x="680" y="436"/>
                          <a:ext cx="33" cy="227"/>
                          <a:chOff x="295" y="981"/>
                          <a:chExt cx="33" cy="227"/>
                        </a:xfrm>
                      </p:grpSpPr>
                      <p:sp>
                        <p:nvSpPr>
                          <p:cNvPr id="80015" name="Line 50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16" name="Line 50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79996" name="Group 509"/>
                    <p:cNvGrpSpPr>
                      <a:grpSpLocks/>
                    </p:cNvGrpSpPr>
                    <p:nvPr/>
                  </p:nvGrpSpPr>
                  <p:grpSpPr bwMode="auto">
                    <a:xfrm>
                      <a:off x="1701" y="981"/>
                      <a:ext cx="305" cy="227"/>
                      <a:chOff x="589" y="436"/>
                      <a:chExt cx="305" cy="227"/>
                    </a:xfrm>
                  </p:grpSpPr>
                  <p:grpSp>
                    <p:nvGrpSpPr>
                      <p:cNvPr id="79997" name="Group 510"/>
                      <p:cNvGrpSpPr>
                        <a:grpSpLocks/>
                      </p:cNvGrpSpPr>
                      <p:nvPr/>
                    </p:nvGrpSpPr>
                    <p:grpSpPr bwMode="auto">
                      <a:xfrm>
                        <a:off x="589" y="436"/>
                        <a:ext cx="124" cy="227"/>
                        <a:chOff x="589" y="436"/>
                        <a:chExt cx="124" cy="227"/>
                      </a:xfrm>
                    </p:grpSpPr>
                    <p:grpSp>
                      <p:nvGrpSpPr>
                        <p:cNvPr id="80005" name="Group 511"/>
                        <p:cNvGrpSpPr>
                          <a:grpSpLocks/>
                        </p:cNvGrpSpPr>
                        <p:nvPr/>
                      </p:nvGrpSpPr>
                      <p:grpSpPr bwMode="auto">
                        <a:xfrm>
                          <a:off x="589" y="436"/>
                          <a:ext cx="33" cy="227"/>
                          <a:chOff x="295" y="981"/>
                          <a:chExt cx="33" cy="227"/>
                        </a:xfrm>
                      </p:grpSpPr>
                      <p:sp>
                        <p:nvSpPr>
                          <p:cNvPr id="80009" name="Line 51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10" name="Line 51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006" name="Group 514"/>
                        <p:cNvGrpSpPr>
                          <a:grpSpLocks/>
                        </p:cNvGrpSpPr>
                        <p:nvPr/>
                      </p:nvGrpSpPr>
                      <p:grpSpPr bwMode="auto">
                        <a:xfrm>
                          <a:off x="680" y="436"/>
                          <a:ext cx="33" cy="227"/>
                          <a:chOff x="295" y="981"/>
                          <a:chExt cx="33" cy="227"/>
                        </a:xfrm>
                      </p:grpSpPr>
                      <p:sp>
                        <p:nvSpPr>
                          <p:cNvPr id="80007" name="Line 51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08" name="Line 51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79998" name="Group 517"/>
                      <p:cNvGrpSpPr>
                        <a:grpSpLocks/>
                      </p:cNvGrpSpPr>
                      <p:nvPr/>
                    </p:nvGrpSpPr>
                    <p:grpSpPr bwMode="auto">
                      <a:xfrm>
                        <a:off x="770" y="436"/>
                        <a:ext cx="124" cy="227"/>
                        <a:chOff x="589" y="436"/>
                        <a:chExt cx="124" cy="227"/>
                      </a:xfrm>
                    </p:grpSpPr>
                    <p:grpSp>
                      <p:nvGrpSpPr>
                        <p:cNvPr id="79999" name="Group 518"/>
                        <p:cNvGrpSpPr>
                          <a:grpSpLocks/>
                        </p:cNvGrpSpPr>
                        <p:nvPr/>
                      </p:nvGrpSpPr>
                      <p:grpSpPr bwMode="auto">
                        <a:xfrm>
                          <a:off x="589" y="436"/>
                          <a:ext cx="33" cy="227"/>
                          <a:chOff x="295" y="981"/>
                          <a:chExt cx="33" cy="227"/>
                        </a:xfrm>
                      </p:grpSpPr>
                      <p:sp>
                        <p:nvSpPr>
                          <p:cNvPr id="80003" name="Line 51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04" name="Line 52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0000" name="Group 521"/>
                        <p:cNvGrpSpPr>
                          <a:grpSpLocks/>
                        </p:cNvGrpSpPr>
                        <p:nvPr/>
                      </p:nvGrpSpPr>
                      <p:grpSpPr bwMode="auto">
                        <a:xfrm>
                          <a:off x="680" y="436"/>
                          <a:ext cx="33" cy="227"/>
                          <a:chOff x="295" y="981"/>
                          <a:chExt cx="33" cy="227"/>
                        </a:xfrm>
                      </p:grpSpPr>
                      <p:sp>
                        <p:nvSpPr>
                          <p:cNvPr id="80001" name="Line 52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0002" name="Line 52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79989" name="Group 524"/>
                <p:cNvGrpSpPr>
                  <a:grpSpLocks/>
                </p:cNvGrpSpPr>
                <p:nvPr/>
              </p:nvGrpSpPr>
              <p:grpSpPr bwMode="auto">
                <a:xfrm>
                  <a:off x="4851" y="436"/>
                  <a:ext cx="33" cy="227"/>
                  <a:chOff x="295" y="981"/>
                  <a:chExt cx="33" cy="227"/>
                </a:xfrm>
              </p:grpSpPr>
              <p:sp>
                <p:nvSpPr>
                  <p:cNvPr id="79990" name="Line 52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9991" name="Line 52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79940" name="Group 527"/>
              <p:cNvGrpSpPr>
                <a:grpSpLocks/>
              </p:cNvGrpSpPr>
              <p:nvPr/>
            </p:nvGrpSpPr>
            <p:grpSpPr bwMode="auto">
              <a:xfrm>
                <a:off x="4907" y="481"/>
                <a:ext cx="476" cy="227"/>
                <a:chOff x="4978" y="436"/>
                <a:chExt cx="476" cy="227"/>
              </a:xfrm>
            </p:grpSpPr>
            <p:grpSp>
              <p:nvGrpSpPr>
                <p:cNvPr id="79962" name="Group 528"/>
                <p:cNvGrpSpPr>
                  <a:grpSpLocks/>
                </p:cNvGrpSpPr>
                <p:nvPr/>
              </p:nvGrpSpPr>
              <p:grpSpPr bwMode="auto">
                <a:xfrm>
                  <a:off x="4978" y="436"/>
                  <a:ext cx="33" cy="227"/>
                  <a:chOff x="295" y="981"/>
                  <a:chExt cx="33" cy="227"/>
                </a:xfrm>
              </p:grpSpPr>
              <p:sp>
                <p:nvSpPr>
                  <p:cNvPr id="79980" name="Line 52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9981" name="Line 53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9963" name="Group 531"/>
                <p:cNvGrpSpPr>
                  <a:grpSpLocks/>
                </p:cNvGrpSpPr>
                <p:nvPr/>
              </p:nvGrpSpPr>
              <p:grpSpPr bwMode="auto">
                <a:xfrm>
                  <a:off x="5062" y="436"/>
                  <a:ext cx="33" cy="227"/>
                  <a:chOff x="295" y="981"/>
                  <a:chExt cx="33" cy="227"/>
                </a:xfrm>
              </p:grpSpPr>
              <p:sp>
                <p:nvSpPr>
                  <p:cNvPr id="79978" name="Line 53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9979" name="Line 53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9964" name="Group 534"/>
                <p:cNvGrpSpPr>
                  <a:grpSpLocks/>
                </p:cNvGrpSpPr>
                <p:nvPr/>
              </p:nvGrpSpPr>
              <p:grpSpPr bwMode="auto">
                <a:xfrm>
                  <a:off x="5148" y="436"/>
                  <a:ext cx="124" cy="227"/>
                  <a:chOff x="589" y="436"/>
                  <a:chExt cx="124" cy="227"/>
                </a:xfrm>
              </p:grpSpPr>
              <p:grpSp>
                <p:nvGrpSpPr>
                  <p:cNvPr id="79972" name="Group 535"/>
                  <p:cNvGrpSpPr>
                    <a:grpSpLocks/>
                  </p:cNvGrpSpPr>
                  <p:nvPr/>
                </p:nvGrpSpPr>
                <p:grpSpPr bwMode="auto">
                  <a:xfrm>
                    <a:off x="589" y="436"/>
                    <a:ext cx="33" cy="227"/>
                    <a:chOff x="295" y="981"/>
                    <a:chExt cx="33" cy="227"/>
                  </a:xfrm>
                </p:grpSpPr>
                <p:sp>
                  <p:nvSpPr>
                    <p:cNvPr id="79976" name="Line 53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9977" name="Line 53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9973" name="Group 538"/>
                  <p:cNvGrpSpPr>
                    <a:grpSpLocks/>
                  </p:cNvGrpSpPr>
                  <p:nvPr/>
                </p:nvGrpSpPr>
                <p:grpSpPr bwMode="auto">
                  <a:xfrm>
                    <a:off x="680" y="436"/>
                    <a:ext cx="33" cy="227"/>
                    <a:chOff x="295" y="981"/>
                    <a:chExt cx="33" cy="227"/>
                  </a:xfrm>
                </p:grpSpPr>
                <p:sp>
                  <p:nvSpPr>
                    <p:cNvPr id="79974" name="Line 53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9975" name="Line 54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79965" name="Group 541"/>
                <p:cNvGrpSpPr>
                  <a:grpSpLocks/>
                </p:cNvGrpSpPr>
                <p:nvPr/>
              </p:nvGrpSpPr>
              <p:grpSpPr bwMode="auto">
                <a:xfrm>
                  <a:off x="5330" y="436"/>
                  <a:ext cx="124" cy="227"/>
                  <a:chOff x="589" y="436"/>
                  <a:chExt cx="124" cy="227"/>
                </a:xfrm>
              </p:grpSpPr>
              <p:grpSp>
                <p:nvGrpSpPr>
                  <p:cNvPr id="79966" name="Group 542"/>
                  <p:cNvGrpSpPr>
                    <a:grpSpLocks/>
                  </p:cNvGrpSpPr>
                  <p:nvPr/>
                </p:nvGrpSpPr>
                <p:grpSpPr bwMode="auto">
                  <a:xfrm>
                    <a:off x="589" y="436"/>
                    <a:ext cx="33" cy="227"/>
                    <a:chOff x="295" y="981"/>
                    <a:chExt cx="33" cy="227"/>
                  </a:xfrm>
                </p:grpSpPr>
                <p:sp>
                  <p:nvSpPr>
                    <p:cNvPr id="79970" name="Line 54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9971" name="Line 54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9967" name="Group 545"/>
                  <p:cNvGrpSpPr>
                    <a:grpSpLocks/>
                  </p:cNvGrpSpPr>
                  <p:nvPr/>
                </p:nvGrpSpPr>
                <p:grpSpPr bwMode="auto">
                  <a:xfrm>
                    <a:off x="680" y="436"/>
                    <a:ext cx="33" cy="227"/>
                    <a:chOff x="295" y="981"/>
                    <a:chExt cx="33" cy="227"/>
                  </a:xfrm>
                </p:grpSpPr>
                <p:sp>
                  <p:nvSpPr>
                    <p:cNvPr id="79968" name="Line 54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9969" name="Line 54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79941" name="Group 548"/>
              <p:cNvGrpSpPr>
                <a:grpSpLocks/>
              </p:cNvGrpSpPr>
              <p:nvPr/>
            </p:nvGrpSpPr>
            <p:grpSpPr bwMode="auto">
              <a:xfrm>
                <a:off x="4907" y="799"/>
                <a:ext cx="476" cy="227"/>
                <a:chOff x="4978" y="436"/>
                <a:chExt cx="476" cy="227"/>
              </a:xfrm>
            </p:grpSpPr>
            <p:grpSp>
              <p:nvGrpSpPr>
                <p:cNvPr id="79942" name="Group 549"/>
                <p:cNvGrpSpPr>
                  <a:grpSpLocks/>
                </p:cNvGrpSpPr>
                <p:nvPr/>
              </p:nvGrpSpPr>
              <p:grpSpPr bwMode="auto">
                <a:xfrm>
                  <a:off x="4978" y="436"/>
                  <a:ext cx="33" cy="227"/>
                  <a:chOff x="295" y="981"/>
                  <a:chExt cx="33" cy="227"/>
                </a:xfrm>
              </p:grpSpPr>
              <p:sp>
                <p:nvSpPr>
                  <p:cNvPr id="79960" name="Line 55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9961" name="Line 55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9943" name="Group 552"/>
                <p:cNvGrpSpPr>
                  <a:grpSpLocks/>
                </p:cNvGrpSpPr>
                <p:nvPr/>
              </p:nvGrpSpPr>
              <p:grpSpPr bwMode="auto">
                <a:xfrm>
                  <a:off x="5062" y="436"/>
                  <a:ext cx="33" cy="227"/>
                  <a:chOff x="295" y="981"/>
                  <a:chExt cx="33" cy="227"/>
                </a:xfrm>
              </p:grpSpPr>
              <p:sp>
                <p:nvSpPr>
                  <p:cNvPr id="79958" name="Line 55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9959" name="Line 55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9944" name="Group 555"/>
                <p:cNvGrpSpPr>
                  <a:grpSpLocks/>
                </p:cNvGrpSpPr>
                <p:nvPr/>
              </p:nvGrpSpPr>
              <p:grpSpPr bwMode="auto">
                <a:xfrm>
                  <a:off x="5148" y="436"/>
                  <a:ext cx="124" cy="227"/>
                  <a:chOff x="589" y="436"/>
                  <a:chExt cx="124" cy="227"/>
                </a:xfrm>
              </p:grpSpPr>
              <p:grpSp>
                <p:nvGrpSpPr>
                  <p:cNvPr id="79952" name="Group 556"/>
                  <p:cNvGrpSpPr>
                    <a:grpSpLocks/>
                  </p:cNvGrpSpPr>
                  <p:nvPr/>
                </p:nvGrpSpPr>
                <p:grpSpPr bwMode="auto">
                  <a:xfrm>
                    <a:off x="589" y="436"/>
                    <a:ext cx="33" cy="227"/>
                    <a:chOff x="295" y="981"/>
                    <a:chExt cx="33" cy="227"/>
                  </a:xfrm>
                </p:grpSpPr>
                <p:sp>
                  <p:nvSpPr>
                    <p:cNvPr id="79956" name="Line 55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9957" name="Line 55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9953" name="Group 559"/>
                  <p:cNvGrpSpPr>
                    <a:grpSpLocks/>
                  </p:cNvGrpSpPr>
                  <p:nvPr/>
                </p:nvGrpSpPr>
                <p:grpSpPr bwMode="auto">
                  <a:xfrm>
                    <a:off x="680" y="436"/>
                    <a:ext cx="33" cy="227"/>
                    <a:chOff x="295" y="981"/>
                    <a:chExt cx="33" cy="227"/>
                  </a:xfrm>
                </p:grpSpPr>
                <p:sp>
                  <p:nvSpPr>
                    <p:cNvPr id="79954" name="Line 56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9955" name="Line 56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79945" name="Group 562"/>
                <p:cNvGrpSpPr>
                  <a:grpSpLocks/>
                </p:cNvGrpSpPr>
                <p:nvPr/>
              </p:nvGrpSpPr>
              <p:grpSpPr bwMode="auto">
                <a:xfrm>
                  <a:off x="5330" y="436"/>
                  <a:ext cx="124" cy="227"/>
                  <a:chOff x="589" y="436"/>
                  <a:chExt cx="124" cy="227"/>
                </a:xfrm>
              </p:grpSpPr>
              <p:grpSp>
                <p:nvGrpSpPr>
                  <p:cNvPr id="79946" name="Group 563"/>
                  <p:cNvGrpSpPr>
                    <a:grpSpLocks/>
                  </p:cNvGrpSpPr>
                  <p:nvPr/>
                </p:nvGrpSpPr>
                <p:grpSpPr bwMode="auto">
                  <a:xfrm>
                    <a:off x="589" y="436"/>
                    <a:ext cx="33" cy="227"/>
                    <a:chOff x="295" y="981"/>
                    <a:chExt cx="33" cy="227"/>
                  </a:xfrm>
                </p:grpSpPr>
                <p:sp>
                  <p:nvSpPr>
                    <p:cNvPr id="79950" name="Line 56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9951" name="Line 56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79947" name="Group 566"/>
                  <p:cNvGrpSpPr>
                    <a:grpSpLocks/>
                  </p:cNvGrpSpPr>
                  <p:nvPr/>
                </p:nvGrpSpPr>
                <p:grpSpPr bwMode="auto">
                  <a:xfrm>
                    <a:off x="680" y="436"/>
                    <a:ext cx="33" cy="227"/>
                    <a:chOff x="295" y="981"/>
                    <a:chExt cx="33" cy="227"/>
                  </a:xfrm>
                </p:grpSpPr>
                <p:sp>
                  <p:nvSpPr>
                    <p:cNvPr id="79948" name="Line 56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9949" name="Line 56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sp>
        <p:nvSpPr>
          <p:cNvPr id="92729" name="AutoShape 569"/>
          <p:cNvSpPr>
            <a:spLocks noChangeArrowheads="1"/>
          </p:cNvSpPr>
          <p:nvPr/>
        </p:nvSpPr>
        <p:spPr bwMode="auto">
          <a:xfrm>
            <a:off x="3367088" y="3159125"/>
            <a:ext cx="433387" cy="1584325"/>
          </a:xfrm>
          <a:prstGeom prst="roundRect">
            <a:avLst>
              <a:gd name="adj" fmla="val 50000"/>
            </a:avLst>
          </a:prstGeom>
          <a:solidFill>
            <a:srgbClr val="CCFFFF"/>
          </a:solidFill>
          <a:ln w="9525">
            <a:solidFill>
              <a:schemeClr val="tx1"/>
            </a:solidFill>
            <a:round/>
            <a:headEnd/>
            <a:tailEnd/>
          </a:ln>
          <a:effectLst/>
        </p:spPr>
        <p:txBody>
          <a:bodyPr wrap="none" anchor="b"/>
          <a:lstStyle/>
          <a:p>
            <a:pPr>
              <a:defRPr/>
            </a:pPr>
            <a:r>
              <a:rPr lang="en-US" altLang="zh-CN" sz="2000" b="1">
                <a:effectLst>
                  <a:outerShdw blurRad="38100" dist="38100" dir="2700000" algn="tl">
                    <a:srgbClr val="FFFFFF"/>
                  </a:outerShdw>
                </a:effectLst>
                <a:latin typeface="Times New Roman" pitchFamily="18" charset="0"/>
                <a:ea typeface="宋体" pitchFamily="2" charset="-122"/>
              </a:rPr>
              <a:t>Ⅲ </a:t>
            </a:r>
          </a:p>
        </p:txBody>
      </p:sp>
      <p:grpSp>
        <p:nvGrpSpPr>
          <p:cNvPr id="79877" name="Group 570"/>
          <p:cNvGrpSpPr>
            <a:grpSpLocks/>
          </p:cNvGrpSpPr>
          <p:nvPr/>
        </p:nvGrpSpPr>
        <p:grpSpPr bwMode="auto">
          <a:xfrm>
            <a:off x="846138" y="3014663"/>
            <a:ext cx="646112" cy="1657350"/>
            <a:chOff x="1006" y="1298"/>
            <a:chExt cx="513" cy="1044"/>
          </a:xfrm>
        </p:grpSpPr>
        <p:sp>
          <p:nvSpPr>
            <p:cNvPr id="79926" name="Freeform 571"/>
            <p:cNvSpPr>
              <a:spLocks/>
            </p:cNvSpPr>
            <p:nvPr/>
          </p:nvSpPr>
          <p:spPr bwMode="auto">
            <a:xfrm rot="-120435">
              <a:off x="1065" y="1298"/>
              <a:ext cx="454" cy="1044"/>
            </a:xfrm>
            <a:custGeom>
              <a:avLst/>
              <a:gdLst>
                <a:gd name="T0" fmla="*/ 23 w 544"/>
                <a:gd name="T1" fmla="*/ 45 h 1157"/>
                <a:gd name="T2" fmla="*/ 160 w 544"/>
                <a:gd name="T3" fmla="*/ 45 h 1157"/>
                <a:gd name="T4" fmla="*/ 160 w 544"/>
                <a:gd name="T5" fmla="*/ 143 h 1157"/>
                <a:gd name="T6" fmla="*/ 145 w 544"/>
                <a:gd name="T7" fmla="*/ 314 h 1157"/>
                <a:gd name="T8" fmla="*/ 160 w 544"/>
                <a:gd name="T9" fmla="*/ 560 h 1157"/>
                <a:gd name="T10" fmla="*/ 23 w 544"/>
                <a:gd name="T11" fmla="*/ 608 h 1157"/>
                <a:gd name="T12" fmla="*/ 23 w 544"/>
                <a:gd name="T13" fmla="*/ 462 h 1157"/>
                <a:gd name="T14" fmla="*/ 23 w 544"/>
                <a:gd name="T15" fmla="*/ 314 h 1157"/>
                <a:gd name="T16" fmla="*/ 23 w 544"/>
                <a:gd name="T17" fmla="*/ 45 h 1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4"/>
                <a:gd name="T28" fmla="*/ 0 h 1157"/>
                <a:gd name="T29" fmla="*/ 544 w 544"/>
                <a:gd name="T30" fmla="*/ 1157 h 1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4" h="1157">
                  <a:moveTo>
                    <a:pt x="68" y="83"/>
                  </a:moveTo>
                  <a:cubicBezTo>
                    <a:pt x="136" y="0"/>
                    <a:pt x="408" y="53"/>
                    <a:pt x="476" y="83"/>
                  </a:cubicBezTo>
                  <a:cubicBezTo>
                    <a:pt x="544" y="113"/>
                    <a:pt x="483" y="182"/>
                    <a:pt x="476" y="265"/>
                  </a:cubicBezTo>
                  <a:cubicBezTo>
                    <a:pt x="469" y="348"/>
                    <a:pt x="431" y="454"/>
                    <a:pt x="431" y="582"/>
                  </a:cubicBezTo>
                  <a:cubicBezTo>
                    <a:pt x="431" y="710"/>
                    <a:pt x="536" y="945"/>
                    <a:pt x="476" y="1036"/>
                  </a:cubicBezTo>
                  <a:cubicBezTo>
                    <a:pt x="416" y="1127"/>
                    <a:pt x="136" y="1157"/>
                    <a:pt x="68" y="1127"/>
                  </a:cubicBezTo>
                  <a:cubicBezTo>
                    <a:pt x="0" y="1097"/>
                    <a:pt x="68" y="945"/>
                    <a:pt x="68" y="854"/>
                  </a:cubicBezTo>
                  <a:cubicBezTo>
                    <a:pt x="68" y="763"/>
                    <a:pt x="76" y="710"/>
                    <a:pt x="68" y="582"/>
                  </a:cubicBezTo>
                  <a:cubicBezTo>
                    <a:pt x="60" y="454"/>
                    <a:pt x="0" y="166"/>
                    <a:pt x="68" y="83"/>
                  </a:cubicBezTo>
                  <a:close/>
                </a:path>
              </a:pathLst>
            </a:custGeom>
            <a:solidFill>
              <a:srgbClr val="CCFFFF"/>
            </a:solidFill>
            <a:ln w="9525" cap="flat" cmpd="sng">
              <a:solidFill>
                <a:schemeClr val="tx1"/>
              </a:solidFill>
              <a:prstDash val="solid"/>
              <a:round/>
              <a:headEnd/>
              <a:tailEnd/>
            </a:ln>
          </p:spPr>
          <p:txBody>
            <a:bodyPr wrap="none" anchor="ctr"/>
            <a:lstStyle/>
            <a:p>
              <a:endParaRPr lang="zh-CN" altLang="en-US"/>
            </a:p>
          </p:txBody>
        </p:sp>
        <p:sp>
          <p:nvSpPr>
            <p:cNvPr id="92732" name="Text Box 572"/>
            <p:cNvSpPr txBox="1">
              <a:spLocks noChangeArrowheads="1"/>
            </p:cNvSpPr>
            <p:nvPr/>
          </p:nvSpPr>
          <p:spPr bwMode="auto">
            <a:xfrm>
              <a:off x="1006" y="1978"/>
              <a:ext cx="451" cy="250"/>
            </a:xfrm>
            <a:prstGeom prst="rect">
              <a:avLst/>
            </a:prstGeom>
            <a:noFill/>
            <a:ln w="9525">
              <a:noFill/>
              <a:miter lim="800000"/>
              <a:headEnd/>
              <a:tailEnd/>
            </a:ln>
            <a:effectLst/>
          </p:spPr>
          <p:txBody>
            <a:bodyPr wrap="none">
              <a:spAutoFit/>
            </a:bodyPr>
            <a:lstStyle/>
            <a:p>
              <a:pPr>
                <a:defRPr/>
              </a:pPr>
              <a:r>
                <a:rPr lang="en-US" altLang="zh-CN" sz="2000" b="1">
                  <a:effectLst>
                    <a:outerShdw blurRad="38100" dist="38100" dir="2700000" algn="tl">
                      <a:srgbClr val="C0C0C0"/>
                    </a:outerShdw>
                  </a:effectLst>
                  <a:latin typeface="宋体" pitchFamily="2" charset="-122"/>
                  <a:ea typeface="宋体" pitchFamily="2" charset="-122"/>
                </a:rPr>
                <a:t>Ⅰ </a:t>
              </a:r>
            </a:p>
          </p:txBody>
        </p:sp>
      </p:grpSp>
      <p:grpSp>
        <p:nvGrpSpPr>
          <p:cNvPr id="79878" name="Group 573"/>
          <p:cNvGrpSpPr>
            <a:grpSpLocks/>
          </p:cNvGrpSpPr>
          <p:nvPr/>
        </p:nvGrpSpPr>
        <p:grpSpPr bwMode="auto">
          <a:xfrm>
            <a:off x="1855788" y="3733800"/>
            <a:ext cx="719137" cy="949325"/>
            <a:chOff x="1699" y="1707"/>
            <a:chExt cx="546" cy="598"/>
          </a:xfrm>
        </p:grpSpPr>
        <p:sp>
          <p:nvSpPr>
            <p:cNvPr id="79924" name="Freeform 574"/>
            <p:cNvSpPr>
              <a:spLocks/>
            </p:cNvSpPr>
            <p:nvPr/>
          </p:nvSpPr>
          <p:spPr bwMode="auto">
            <a:xfrm rot="-612728">
              <a:off x="1699" y="1707"/>
              <a:ext cx="546" cy="598"/>
            </a:xfrm>
            <a:custGeom>
              <a:avLst/>
              <a:gdLst>
                <a:gd name="T0" fmla="*/ 190 w 574"/>
                <a:gd name="T1" fmla="*/ 158 h 552"/>
                <a:gd name="T2" fmla="*/ 24 w 574"/>
                <a:gd name="T3" fmla="*/ 86 h 552"/>
                <a:gd name="T4" fmla="*/ 56 w 574"/>
                <a:gd name="T5" fmla="*/ 674 h 552"/>
                <a:gd name="T6" fmla="*/ 291 w 574"/>
                <a:gd name="T7" fmla="*/ 820 h 552"/>
                <a:gd name="T8" fmla="*/ 425 w 574"/>
                <a:gd name="T9" fmla="*/ 232 h 552"/>
                <a:gd name="T10" fmla="*/ 291 w 574"/>
                <a:gd name="T11" fmla="*/ 232 h 552"/>
                <a:gd name="T12" fmla="*/ 190 w 574"/>
                <a:gd name="T13" fmla="*/ 158 h 552"/>
                <a:gd name="T14" fmla="*/ 0 60000 65536"/>
                <a:gd name="T15" fmla="*/ 0 60000 65536"/>
                <a:gd name="T16" fmla="*/ 0 60000 65536"/>
                <a:gd name="T17" fmla="*/ 0 60000 65536"/>
                <a:gd name="T18" fmla="*/ 0 60000 65536"/>
                <a:gd name="T19" fmla="*/ 0 60000 65536"/>
                <a:gd name="T20" fmla="*/ 0 60000 65536"/>
                <a:gd name="T21" fmla="*/ 0 w 574"/>
                <a:gd name="T22" fmla="*/ 0 h 552"/>
                <a:gd name="T23" fmla="*/ 574 w 574"/>
                <a:gd name="T24" fmla="*/ 552 h 5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4" h="552">
                  <a:moveTo>
                    <a:pt x="256" y="98"/>
                  </a:moveTo>
                  <a:cubicBezTo>
                    <a:pt x="196" y="83"/>
                    <a:pt x="60" y="0"/>
                    <a:pt x="30" y="53"/>
                  </a:cubicBezTo>
                  <a:cubicBezTo>
                    <a:pt x="0" y="106"/>
                    <a:pt x="15" y="340"/>
                    <a:pt x="75" y="416"/>
                  </a:cubicBezTo>
                  <a:cubicBezTo>
                    <a:pt x="135" y="492"/>
                    <a:pt x="309" y="552"/>
                    <a:pt x="392" y="507"/>
                  </a:cubicBezTo>
                  <a:cubicBezTo>
                    <a:pt x="475" y="462"/>
                    <a:pt x="574" y="204"/>
                    <a:pt x="574" y="144"/>
                  </a:cubicBezTo>
                  <a:cubicBezTo>
                    <a:pt x="574" y="84"/>
                    <a:pt x="445" y="144"/>
                    <a:pt x="392" y="144"/>
                  </a:cubicBezTo>
                  <a:cubicBezTo>
                    <a:pt x="339" y="144"/>
                    <a:pt x="316" y="113"/>
                    <a:pt x="256" y="98"/>
                  </a:cubicBezTo>
                  <a:close/>
                </a:path>
              </a:pathLst>
            </a:custGeom>
            <a:solidFill>
              <a:srgbClr val="CCFFFF"/>
            </a:solidFill>
            <a:ln w="9525" cap="flat" cmpd="sng">
              <a:solidFill>
                <a:schemeClr val="tx1"/>
              </a:solidFill>
              <a:prstDash val="solid"/>
              <a:round/>
              <a:headEnd/>
              <a:tailEnd/>
            </a:ln>
          </p:spPr>
          <p:txBody>
            <a:bodyPr wrap="none" anchor="ctr"/>
            <a:lstStyle/>
            <a:p>
              <a:endParaRPr lang="zh-CN" altLang="en-US"/>
            </a:p>
          </p:txBody>
        </p:sp>
        <p:sp>
          <p:nvSpPr>
            <p:cNvPr id="92735" name="Rectangle 575"/>
            <p:cNvSpPr>
              <a:spLocks noChangeArrowheads="1"/>
            </p:cNvSpPr>
            <p:nvPr/>
          </p:nvSpPr>
          <p:spPr bwMode="auto">
            <a:xfrm>
              <a:off x="1738" y="1944"/>
              <a:ext cx="382" cy="250"/>
            </a:xfrm>
            <a:prstGeom prst="rect">
              <a:avLst/>
            </a:prstGeom>
            <a:noFill/>
            <a:ln w="9525">
              <a:noFill/>
              <a:miter lim="800000"/>
              <a:headEnd/>
              <a:tailEnd/>
            </a:ln>
            <a:effectLst/>
          </p:spPr>
          <p:txBody>
            <a:bodyPr wrap="none">
              <a:spAutoFit/>
            </a:bodyPr>
            <a:lstStyle/>
            <a:p>
              <a:pPr algn="ctr">
                <a:defRPr/>
              </a:pPr>
              <a:r>
                <a:rPr lang="en-US" altLang="zh-CN" sz="2000" b="1">
                  <a:effectLst>
                    <a:outerShdw blurRad="38100" dist="38100" dir="2700000" algn="tl">
                      <a:srgbClr val="C0C0C0"/>
                    </a:outerShdw>
                  </a:effectLst>
                  <a:latin typeface="Times New Roman" pitchFamily="18" charset="0"/>
                  <a:ea typeface="宋体" pitchFamily="2" charset="-122"/>
                </a:rPr>
                <a:t>Ⅱ </a:t>
              </a:r>
            </a:p>
          </p:txBody>
        </p:sp>
      </p:grpSp>
      <p:grpSp>
        <p:nvGrpSpPr>
          <p:cNvPr id="79879" name="Group 576"/>
          <p:cNvGrpSpPr>
            <a:grpSpLocks/>
          </p:cNvGrpSpPr>
          <p:nvPr/>
        </p:nvGrpSpPr>
        <p:grpSpPr bwMode="auto">
          <a:xfrm>
            <a:off x="5600700" y="3159125"/>
            <a:ext cx="984250" cy="2447925"/>
            <a:chOff x="3528" y="1729"/>
            <a:chExt cx="620" cy="1542"/>
          </a:xfrm>
        </p:grpSpPr>
        <p:sp>
          <p:nvSpPr>
            <p:cNvPr id="79917" name="Rectangle 577"/>
            <p:cNvSpPr>
              <a:spLocks noChangeArrowheads="1"/>
            </p:cNvSpPr>
            <p:nvPr/>
          </p:nvSpPr>
          <p:spPr bwMode="auto">
            <a:xfrm>
              <a:off x="3664" y="1787"/>
              <a:ext cx="317" cy="1438"/>
            </a:xfrm>
            <a:prstGeom prst="rect">
              <a:avLst/>
            </a:prstGeom>
            <a:solidFill>
              <a:srgbClr val="D181FD"/>
            </a:solidFill>
            <a:ln w="9525">
              <a:solidFill>
                <a:schemeClr val="tx1"/>
              </a:solidFill>
              <a:miter lim="800000"/>
              <a:headEnd/>
              <a:tailEnd/>
            </a:ln>
          </p:spPr>
          <p:txBody>
            <a:bodyPr wrap="none" anchor="ctr"/>
            <a:lstStyle/>
            <a:p>
              <a:endParaRPr lang="zh-CN" altLang="en-US"/>
            </a:p>
          </p:txBody>
        </p:sp>
        <p:sp>
          <p:nvSpPr>
            <p:cNvPr id="79918" name="Oval 578"/>
            <p:cNvSpPr>
              <a:spLocks noChangeArrowheads="1"/>
            </p:cNvSpPr>
            <p:nvPr/>
          </p:nvSpPr>
          <p:spPr bwMode="auto">
            <a:xfrm>
              <a:off x="3528" y="2681"/>
              <a:ext cx="226" cy="590"/>
            </a:xfrm>
            <a:prstGeom prst="ellipse">
              <a:avLst/>
            </a:prstGeom>
            <a:solidFill>
              <a:srgbClr val="FEE1FF"/>
            </a:solidFill>
            <a:ln w="9525">
              <a:solidFill>
                <a:schemeClr val="tx1"/>
              </a:solidFill>
              <a:round/>
              <a:headEnd/>
              <a:tailEnd/>
            </a:ln>
          </p:spPr>
          <p:txBody>
            <a:bodyPr wrap="none" anchor="ctr"/>
            <a:lstStyle/>
            <a:p>
              <a:endParaRPr lang="zh-CN" altLang="en-US"/>
            </a:p>
          </p:txBody>
        </p:sp>
        <p:sp>
          <p:nvSpPr>
            <p:cNvPr id="79919" name="Oval 579"/>
            <p:cNvSpPr>
              <a:spLocks noChangeArrowheads="1"/>
            </p:cNvSpPr>
            <p:nvPr/>
          </p:nvSpPr>
          <p:spPr bwMode="auto">
            <a:xfrm>
              <a:off x="3890" y="2681"/>
              <a:ext cx="227" cy="590"/>
            </a:xfrm>
            <a:prstGeom prst="ellipse">
              <a:avLst/>
            </a:prstGeom>
            <a:solidFill>
              <a:srgbClr val="FEE1FF"/>
            </a:solidFill>
            <a:ln w="9525">
              <a:solidFill>
                <a:schemeClr val="tx1"/>
              </a:solidFill>
              <a:round/>
              <a:headEnd/>
              <a:tailEnd/>
            </a:ln>
          </p:spPr>
          <p:txBody>
            <a:bodyPr wrap="none" anchor="ctr"/>
            <a:lstStyle/>
            <a:p>
              <a:endParaRPr lang="zh-CN" altLang="en-US"/>
            </a:p>
          </p:txBody>
        </p:sp>
        <p:sp>
          <p:nvSpPr>
            <p:cNvPr id="79920" name="AutoShape 580"/>
            <p:cNvSpPr>
              <a:spLocks noChangeArrowheads="1"/>
            </p:cNvSpPr>
            <p:nvPr/>
          </p:nvSpPr>
          <p:spPr bwMode="auto">
            <a:xfrm>
              <a:off x="3573" y="1746"/>
              <a:ext cx="227" cy="862"/>
            </a:xfrm>
            <a:prstGeom prst="roundRect">
              <a:avLst>
                <a:gd name="adj" fmla="val 44935"/>
              </a:avLst>
            </a:prstGeom>
            <a:solidFill>
              <a:srgbClr val="FEE1FF"/>
            </a:solidFill>
            <a:ln w="9525">
              <a:solidFill>
                <a:schemeClr val="tx1"/>
              </a:solidFill>
              <a:round/>
              <a:headEnd/>
              <a:tailEnd/>
            </a:ln>
          </p:spPr>
          <p:txBody>
            <a:bodyPr wrap="none" anchor="ctr"/>
            <a:lstStyle/>
            <a:p>
              <a:endParaRPr lang="zh-CN" altLang="en-US"/>
            </a:p>
          </p:txBody>
        </p:sp>
        <p:sp>
          <p:nvSpPr>
            <p:cNvPr id="79921" name="AutoShape 581"/>
            <p:cNvSpPr>
              <a:spLocks noChangeArrowheads="1"/>
            </p:cNvSpPr>
            <p:nvPr/>
          </p:nvSpPr>
          <p:spPr bwMode="auto">
            <a:xfrm>
              <a:off x="3890" y="1729"/>
              <a:ext cx="227" cy="862"/>
            </a:xfrm>
            <a:prstGeom prst="roundRect">
              <a:avLst>
                <a:gd name="adj" fmla="val 44935"/>
              </a:avLst>
            </a:prstGeom>
            <a:solidFill>
              <a:srgbClr val="FEE1FF"/>
            </a:solidFill>
            <a:ln w="9525">
              <a:solidFill>
                <a:schemeClr val="tx1"/>
              </a:solidFill>
              <a:round/>
              <a:headEnd/>
              <a:tailEnd/>
            </a:ln>
          </p:spPr>
          <p:txBody>
            <a:bodyPr wrap="none" anchor="ctr"/>
            <a:lstStyle/>
            <a:p>
              <a:endParaRPr lang="zh-CN" altLang="en-US"/>
            </a:p>
          </p:txBody>
        </p:sp>
        <p:sp>
          <p:nvSpPr>
            <p:cNvPr id="92742" name="Text Box 582"/>
            <p:cNvSpPr txBox="1">
              <a:spLocks noChangeArrowheads="1"/>
            </p:cNvSpPr>
            <p:nvPr/>
          </p:nvSpPr>
          <p:spPr bwMode="auto">
            <a:xfrm>
              <a:off x="3528" y="2047"/>
              <a:ext cx="305" cy="250"/>
            </a:xfrm>
            <a:prstGeom prst="rect">
              <a:avLst/>
            </a:prstGeom>
            <a:noFill/>
            <a:ln w="9525">
              <a:noFill/>
              <a:miter lim="800000"/>
              <a:headEnd/>
              <a:tailEnd/>
            </a:ln>
            <a:effectLst/>
          </p:spPr>
          <p:txBody>
            <a:bodyPr wrap="square">
              <a:spAutoFit/>
            </a:bodyPr>
            <a:lstStyle/>
            <a:p>
              <a:pPr algn="ctr">
                <a:defRPr/>
              </a:pPr>
              <a:r>
                <a:rPr lang="en-US" altLang="zh-CN" sz="2000" dirty="0" err="1">
                  <a:effectLst>
                    <a:outerShdw blurRad="38100" dist="38100" dir="2700000" algn="tl">
                      <a:srgbClr val="C0C0C0"/>
                    </a:outerShdw>
                  </a:effectLst>
                  <a:latin typeface="Times New Roman" pitchFamily="18" charset="0"/>
                  <a:ea typeface="宋体" pitchFamily="2" charset="-122"/>
                </a:rPr>
                <a:t>F</a:t>
              </a:r>
              <a:r>
                <a:rPr lang="en-US" altLang="zh-CN" sz="2000" baseline="-25000" dirty="0" err="1">
                  <a:effectLst>
                    <a:outerShdw blurRad="38100" dist="38100" dir="2700000" algn="tl">
                      <a:srgbClr val="C0C0C0"/>
                    </a:outerShdw>
                  </a:effectLst>
                  <a:latin typeface="Times New Roman" pitchFamily="18" charset="0"/>
                  <a:ea typeface="宋体" pitchFamily="2" charset="-122"/>
                </a:rPr>
                <a:t>o</a:t>
              </a:r>
              <a:r>
                <a:rPr lang="en-US" altLang="zh-CN" sz="2000" baseline="-25000" dirty="0">
                  <a:effectLst>
                    <a:outerShdw blurRad="38100" dist="38100" dir="2700000" algn="tl">
                      <a:srgbClr val="C0C0C0"/>
                    </a:outerShdw>
                  </a:effectLst>
                  <a:latin typeface="Times New Roman" pitchFamily="18" charset="0"/>
                  <a:ea typeface="宋体" pitchFamily="2" charset="-122"/>
                </a:rPr>
                <a:t> </a:t>
              </a:r>
            </a:p>
          </p:txBody>
        </p:sp>
        <p:sp>
          <p:nvSpPr>
            <p:cNvPr id="92743" name="Text Box 583"/>
            <p:cNvSpPr txBox="1">
              <a:spLocks noChangeArrowheads="1"/>
            </p:cNvSpPr>
            <p:nvPr/>
          </p:nvSpPr>
          <p:spPr bwMode="auto">
            <a:xfrm>
              <a:off x="3865" y="2840"/>
              <a:ext cx="283" cy="250"/>
            </a:xfrm>
            <a:prstGeom prst="rect">
              <a:avLst/>
            </a:prstGeom>
            <a:noFill/>
            <a:ln w="9525">
              <a:noFill/>
              <a:miter lim="800000"/>
              <a:headEnd/>
              <a:tailEnd/>
            </a:ln>
            <a:effectLst/>
          </p:spPr>
          <p:txBody>
            <a:bodyPr wrap="none">
              <a:spAutoFit/>
            </a:bodyPr>
            <a:lstStyle/>
            <a:p>
              <a:pPr algn="ctr">
                <a:defRPr/>
              </a:pPr>
              <a:r>
                <a:rPr lang="en-US" altLang="zh-CN" sz="2000">
                  <a:effectLst>
                    <a:outerShdw blurRad="38100" dist="38100" dir="2700000" algn="tl">
                      <a:srgbClr val="C0C0C0"/>
                    </a:outerShdw>
                  </a:effectLst>
                  <a:latin typeface="Times New Roman" pitchFamily="18" charset="0"/>
                  <a:ea typeface="宋体" pitchFamily="2" charset="-122"/>
                </a:rPr>
                <a:t>F</a:t>
              </a:r>
              <a:r>
                <a:rPr lang="en-US" altLang="zh-CN" sz="2000" baseline="-25000">
                  <a:effectLst>
                    <a:outerShdw blurRad="38100" dist="38100" dir="2700000" algn="tl">
                      <a:srgbClr val="C0C0C0"/>
                    </a:outerShdw>
                  </a:effectLst>
                  <a:latin typeface="Times New Roman" pitchFamily="18" charset="0"/>
                  <a:ea typeface="宋体" pitchFamily="2" charset="-122"/>
                </a:rPr>
                <a:t>1 </a:t>
              </a:r>
            </a:p>
          </p:txBody>
        </p:sp>
      </p:grpSp>
      <p:grpSp>
        <p:nvGrpSpPr>
          <p:cNvPr id="79880" name="Group 584"/>
          <p:cNvGrpSpPr>
            <a:grpSpLocks/>
          </p:cNvGrpSpPr>
          <p:nvPr/>
        </p:nvGrpSpPr>
        <p:grpSpPr bwMode="auto">
          <a:xfrm>
            <a:off x="3981450" y="2509838"/>
            <a:ext cx="1379538" cy="2303462"/>
            <a:chOff x="3333" y="890"/>
            <a:chExt cx="1033" cy="1451"/>
          </a:xfrm>
        </p:grpSpPr>
        <p:sp>
          <p:nvSpPr>
            <p:cNvPr id="79913" name="Oval 585"/>
            <p:cNvSpPr>
              <a:spLocks noChangeArrowheads="1"/>
            </p:cNvSpPr>
            <p:nvPr/>
          </p:nvSpPr>
          <p:spPr bwMode="auto">
            <a:xfrm>
              <a:off x="3583" y="1162"/>
              <a:ext cx="272" cy="272"/>
            </a:xfrm>
            <a:prstGeom prst="ellipse">
              <a:avLst/>
            </a:prstGeom>
            <a:solidFill>
              <a:srgbClr val="CCFFFF"/>
            </a:solidFill>
            <a:ln w="9525">
              <a:solidFill>
                <a:schemeClr val="tx1"/>
              </a:solidFill>
              <a:round/>
              <a:headEnd/>
              <a:tailEnd/>
            </a:ln>
          </p:spPr>
          <p:txBody>
            <a:bodyPr wrap="none" anchor="ctr"/>
            <a:lstStyle/>
            <a:p>
              <a:endParaRPr lang="zh-CN" altLang="en-US"/>
            </a:p>
          </p:txBody>
        </p:sp>
        <p:sp>
          <p:nvSpPr>
            <p:cNvPr id="79914" name="Freeform 586"/>
            <p:cNvSpPr>
              <a:spLocks/>
            </p:cNvSpPr>
            <p:nvPr/>
          </p:nvSpPr>
          <p:spPr bwMode="auto">
            <a:xfrm>
              <a:off x="3696" y="1207"/>
              <a:ext cx="590" cy="1134"/>
            </a:xfrm>
            <a:custGeom>
              <a:avLst/>
              <a:gdLst>
                <a:gd name="T0" fmla="*/ 72 w 673"/>
                <a:gd name="T1" fmla="*/ 1377 h 1080"/>
                <a:gd name="T2" fmla="*/ 31 w 673"/>
                <a:gd name="T3" fmla="*/ 1196 h 1080"/>
                <a:gd name="T4" fmla="*/ 11 w 673"/>
                <a:gd name="T5" fmla="*/ 648 h 1080"/>
                <a:gd name="T6" fmla="*/ 94 w 673"/>
                <a:gd name="T7" fmla="*/ 101 h 1080"/>
                <a:gd name="T8" fmla="*/ 155 w 673"/>
                <a:gd name="T9" fmla="*/ 41 h 1080"/>
                <a:gd name="T10" fmla="*/ 216 w 673"/>
                <a:gd name="T11" fmla="*/ 285 h 1080"/>
                <a:gd name="T12" fmla="*/ 216 w 673"/>
                <a:gd name="T13" fmla="*/ 404 h 1080"/>
                <a:gd name="T14" fmla="*/ 278 w 673"/>
                <a:gd name="T15" fmla="*/ 587 h 1080"/>
                <a:gd name="T16" fmla="*/ 299 w 673"/>
                <a:gd name="T17" fmla="*/ 1014 h 1080"/>
                <a:gd name="T18" fmla="*/ 238 w 673"/>
                <a:gd name="T19" fmla="*/ 1377 h 1080"/>
                <a:gd name="T20" fmla="*/ 155 w 673"/>
                <a:gd name="T21" fmla="*/ 1318 h 1080"/>
                <a:gd name="T22" fmla="*/ 94 w 673"/>
                <a:gd name="T23" fmla="*/ 1437 h 1080"/>
                <a:gd name="T24" fmla="*/ 72 w 673"/>
                <a:gd name="T25" fmla="*/ 1377 h 10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3"/>
                <a:gd name="T40" fmla="*/ 0 h 1080"/>
                <a:gd name="T41" fmla="*/ 673 w 673"/>
                <a:gd name="T42" fmla="*/ 1080 h 10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3" h="1080">
                  <a:moveTo>
                    <a:pt x="159" y="1028"/>
                  </a:moveTo>
                  <a:cubicBezTo>
                    <a:pt x="136" y="998"/>
                    <a:pt x="92" y="983"/>
                    <a:pt x="69" y="892"/>
                  </a:cubicBezTo>
                  <a:cubicBezTo>
                    <a:pt x="46" y="801"/>
                    <a:pt x="0" y="620"/>
                    <a:pt x="23" y="484"/>
                  </a:cubicBezTo>
                  <a:cubicBezTo>
                    <a:pt x="46" y="348"/>
                    <a:pt x="152" y="150"/>
                    <a:pt x="205" y="75"/>
                  </a:cubicBezTo>
                  <a:cubicBezTo>
                    <a:pt x="258" y="0"/>
                    <a:pt x="296" y="7"/>
                    <a:pt x="341" y="30"/>
                  </a:cubicBezTo>
                  <a:cubicBezTo>
                    <a:pt x="386" y="53"/>
                    <a:pt x="454" y="167"/>
                    <a:pt x="477" y="212"/>
                  </a:cubicBezTo>
                  <a:cubicBezTo>
                    <a:pt x="500" y="257"/>
                    <a:pt x="454" y="265"/>
                    <a:pt x="477" y="302"/>
                  </a:cubicBezTo>
                  <a:cubicBezTo>
                    <a:pt x="500" y="339"/>
                    <a:pt x="583" y="362"/>
                    <a:pt x="613" y="438"/>
                  </a:cubicBezTo>
                  <a:cubicBezTo>
                    <a:pt x="643" y="514"/>
                    <a:pt x="673" y="658"/>
                    <a:pt x="658" y="756"/>
                  </a:cubicBezTo>
                  <a:cubicBezTo>
                    <a:pt x="643" y="854"/>
                    <a:pt x="575" y="990"/>
                    <a:pt x="522" y="1028"/>
                  </a:cubicBezTo>
                  <a:cubicBezTo>
                    <a:pt x="469" y="1066"/>
                    <a:pt x="394" y="976"/>
                    <a:pt x="341" y="983"/>
                  </a:cubicBezTo>
                  <a:cubicBezTo>
                    <a:pt x="288" y="990"/>
                    <a:pt x="243" y="1066"/>
                    <a:pt x="205" y="1073"/>
                  </a:cubicBezTo>
                  <a:cubicBezTo>
                    <a:pt x="167" y="1080"/>
                    <a:pt x="182" y="1058"/>
                    <a:pt x="159" y="1028"/>
                  </a:cubicBezTo>
                  <a:close/>
                </a:path>
              </a:pathLst>
            </a:custGeom>
            <a:solidFill>
              <a:srgbClr val="CCFFFF"/>
            </a:solidFill>
            <a:ln w="9525" cap="flat" cmpd="sng">
              <a:solidFill>
                <a:schemeClr val="tx1"/>
              </a:solidFill>
              <a:prstDash val="solid"/>
              <a:round/>
              <a:headEnd/>
              <a:tailEnd/>
            </a:ln>
          </p:spPr>
          <p:txBody>
            <a:bodyPr wrap="none" anchor="ctr"/>
            <a:lstStyle/>
            <a:p>
              <a:endParaRPr lang="zh-CN" altLang="en-US"/>
            </a:p>
          </p:txBody>
        </p:sp>
        <p:sp>
          <p:nvSpPr>
            <p:cNvPr id="92747" name="Rectangle 587"/>
            <p:cNvSpPr>
              <a:spLocks noChangeArrowheads="1"/>
            </p:cNvSpPr>
            <p:nvPr/>
          </p:nvSpPr>
          <p:spPr bwMode="auto">
            <a:xfrm>
              <a:off x="3940" y="1933"/>
              <a:ext cx="426" cy="250"/>
            </a:xfrm>
            <a:prstGeom prst="rect">
              <a:avLst/>
            </a:prstGeom>
            <a:noFill/>
            <a:ln w="9525">
              <a:noFill/>
              <a:miter lim="800000"/>
              <a:headEnd/>
              <a:tailEnd/>
            </a:ln>
            <a:effectLst/>
          </p:spPr>
          <p:txBody>
            <a:bodyPr wrap="none">
              <a:spAutoFit/>
            </a:bodyPr>
            <a:lstStyle/>
            <a:p>
              <a:pPr algn="ctr">
                <a:defRPr/>
              </a:pPr>
              <a:r>
                <a:rPr lang="en-US" altLang="zh-CN" sz="2000" b="1">
                  <a:effectLst>
                    <a:outerShdw blurRad="38100" dist="38100" dir="2700000" algn="tl">
                      <a:srgbClr val="C0C0C0"/>
                    </a:outerShdw>
                  </a:effectLst>
                  <a:latin typeface="宋体" pitchFamily="2" charset="-122"/>
                  <a:ea typeface="宋体" pitchFamily="2" charset="-122"/>
                </a:rPr>
                <a:t>Ⅳ </a:t>
              </a:r>
              <a:endParaRPr lang="en-US" altLang="en-US" sz="2000" b="1">
                <a:effectLst>
                  <a:outerShdw blurRad="38100" dist="38100" dir="2700000" algn="tl">
                    <a:srgbClr val="C0C0C0"/>
                  </a:outerShdw>
                </a:effectLst>
                <a:latin typeface="宋体" pitchFamily="2" charset="-122"/>
                <a:ea typeface="宋体" pitchFamily="2" charset="-122"/>
              </a:endParaRPr>
            </a:p>
          </p:txBody>
        </p:sp>
        <p:sp>
          <p:nvSpPr>
            <p:cNvPr id="79916" name="Text Box 588"/>
            <p:cNvSpPr txBox="1">
              <a:spLocks noChangeArrowheads="1"/>
            </p:cNvSpPr>
            <p:nvPr/>
          </p:nvSpPr>
          <p:spPr bwMode="auto">
            <a:xfrm>
              <a:off x="3333" y="890"/>
              <a:ext cx="603" cy="250"/>
            </a:xfrm>
            <a:prstGeom prst="rect">
              <a:avLst/>
            </a:prstGeom>
            <a:noFill/>
            <a:ln w="9525">
              <a:noFill/>
              <a:miter lim="800000"/>
              <a:headEnd/>
              <a:tailEnd/>
            </a:ln>
          </p:spPr>
          <p:txBody>
            <a:bodyPr wrap="none">
              <a:spAutoFit/>
            </a:bodyPr>
            <a:lstStyle/>
            <a:p>
              <a:pPr algn="ctr"/>
              <a:r>
                <a:rPr lang="en-US" altLang="zh-CN" sz="2000" b="1">
                  <a:latin typeface="Arial" charset="0"/>
                </a:rPr>
                <a:t>Cyt c</a:t>
              </a:r>
            </a:p>
          </p:txBody>
        </p:sp>
      </p:grpSp>
      <p:sp>
        <p:nvSpPr>
          <p:cNvPr id="79881" name="Text Box 589"/>
          <p:cNvSpPr txBox="1">
            <a:spLocks noChangeArrowheads="1"/>
          </p:cNvSpPr>
          <p:nvPr/>
        </p:nvSpPr>
        <p:spPr bwMode="auto">
          <a:xfrm>
            <a:off x="2719388" y="3590925"/>
            <a:ext cx="420687" cy="457200"/>
          </a:xfrm>
          <a:prstGeom prst="rect">
            <a:avLst/>
          </a:prstGeom>
          <a:noFill/>
          <a:ln w="9525">
            <a:noFill/>
            <a:miter lim="800000"/>
            <a:headEnd/>
            <a:tailEnd/>
          </a:ln>
        </p:spPr>
        <p:txBody>
          <a:bodyPr wrap="none">
            <a:spAutoFit/>
          </a:bodyPr>
          <a:lstStyle/>
          <a:p>
            <a:pPr algn="ctr"/>
            <a:r>
              <a:rPr lang="en-US" altLang="zh-CN" b="1">
                <a:solidFill>
                  <a:srgbClr val="336699"/>
                </a:solidFill>
                <a:latin typeface="Arial" charset="0"/>
              </a:rPr>
              <a:t>Q</a:t>
            </a:r>
          </a:p>
        </p:txBody>
      </p:sp>
      <p:sp>
        <p:nvSpPr>
          <p:cNvPr id="79882" name="Text Box 590"/>
          <p:cNvSpPr txBox="1">
            <a:spLocks noChangeArrowheads="1"/>
          </p:cNvSpPr>
          <p:nvPr/>
        </p:nvSpPr>
        <p:spPr bwMode="auto">
          <a:xfrm>
            <a:off x="19050" y="2459038"/>
            <a:ext cx="1179513" cy="457200"/>
          </a:xfrm>
          <a:prstGeom prst="rect">
            <a:avLst/>
          </a:prstGeom>
          <a:noFill/>
          <a:ln w="9525">
            <a:noFill/>
            <a:miter lim="800000"/>
            <a:headEnd/>
            <a:tailEnd/>
          </a:ln>
        </p:spPr>
        <p:txBody>
          <a:bodyPr wrap="none">
            <a:spAutoFit/>
          </a:bodyPr>
          <a:lstStyle/>
          <a:p>
            <a:pPr algn="ctr"/>
            <a:r>
              <a:rPr lang="zh-CN" altLang="en-US" b="1">
                <a:latin typeface="Times New Roman" pitchFamily="18" charset="0"/>
                <a:ea typeface="黑体" pitchFamily="2" charset="-122"/>
              </a:rPr>
              <a:t>胞液侧 </a:t>
            </a:r>
          </a:p>
        </p:txBody>
      </p:sp>
      <p:sp>
        <p:nvSpPr>
          <p:cNvPr id="79883" name="Text Box 591"/>
          <p:cNvSpPr txBox="1">
            <a:spLocks noChangeArrowheads="1"/>
          </p:cNvSpPr>
          <p:nvPr/>
        </p:nvSpPr>
        <p:spPr bwMode="auto">
          <a:xfrm>
            <a:off x="19050" y="4906963"/>
            <a:ext cx="1179513" cy="457200"/>
          </a:xfrm>
          <a:prstGeom prst="rect">
            <a:avLst/>
          </a:prstGeom>
          <a:noFill/>
          <a:ln w="9525">
            <a:noFill/>
            <a:miter lim="800000"/>
            <a:headEnd/>
            <a:tailEnd/>
          </a:ln>
        </p:spPr>
        <p:txBody>
          <a:bodyPr wrap="none">
            <a:spAutoFit/>
          </a:bodyPr>
          <a:lstStyle/>
          <a:p>
            <a:pPr algn="ctr"/>
            <a:r>
              <a:rPr lang="zh-CN" altLang="en-US" b="1">
                <a:latin typeface="Times New Roman" pitchFamily="18" charset="0"/>
                <a:ea typeface="黑体" pitchFamily="2" charset="-122"/>
              </a:rPr>
              <a:t>基质侧 </a:t>
            </a:r>
          </a:p>
        </p:txBody>
      </p:sp>
      <p:grpSp>
        <p:nvGrpSpPr>
          <p:cNvPr id="66700" name="Group 592"/>
          <p:cNvGrpSpPr>
            <a:grpSpLocks/>
          </p:cNvGrpSpPr>
          <p:nvPr/>
        </p:nvGrpSpPr>
        <p:grpSpPr bwMode="auto">
          <a:xfrm>
            <a:off x="7400925" y="3086100"/>
            <a:ext cx="719138" cy="1512888"/>
            <a:chOff x="4967" y="1298"/>
            <a:chExt cx="453" cy="953"/>
          </a:xfrm>
        </p:grpSpPr>
        <p:sp>
          <p:nvSpPr>
            <p:cNvPr id="79910" name="Rectangle 593"/>
            <p:cNvSpPr>
              <a:spLocks noChangeArrowheads="1"/>
            </p:cNvSpPr>
            <p:nvPr/>
          </p:nvSpPr>
          <p:spPr bwMode="auto">
            <a:xfrm>
              <a:off x="5057" y="1344"/>
              <a:ext cx="272" cy="862"/>
            </a:xfrm>
            <a:prstGeom prst="rect">
              <a:avLst/>
            </a:prstGeom>
            <a:solidFill>
              <a:srgbClr val="FFCC99"/>
            </a:solidFill>
            <a:ln w="9525">
              <a:solidFill>
                <a:schemeClr val="tx1"/>
              </a:solidFill>
              <a:miter lim="800000"/>
              <a:headEnd/>
              <a:tailEnd/>
            </a:ln>
          </p:spPr>
          <p:txBody>
            <a:bodyPr wrap="none" anchor="ctr"/>
            <a:lstStyle/>
            <a:p>
              <a:endParaRPr lang="zh-CN" altLang="en-US"/>
            </a:p>
          </p:txBody>
        </p:sp>
        <p:sp>
          <p:nvSpPr>
            <p:cNvPr id="79911" name="Oval 594"/>
            <p:cNvSpPr>
              <a:spLocks noChangeArrowheads="1"/>
            </p:cNvSpPr>
            <p:nvPr/>
          </p:nvSpPr>
          <p:spPr bwMode="auto">
            <a:xfrm>
              <a:off x="4967" y="1298"/>
              <a:ext cx="181" cy="953"/>
            </a:xfrm>
            <a:prstGeom prst="ellipse">
              <a:avLst/>
            </a:prstGeom>
            <a:solidFill>
              <a:srgbClr val="FFF7E1"/>
            </a:solidFill>
            <a:ln w="9525">
              <a:solidFill>
                <a:schemeClr val="tx1"/>
              </a:solidFill>
              <a:round/>
              <a:headEnd/>
              <a:tailEnd/>
            </a:ln>
          </p:spPr>
          <p:txBody>
            <a:bodyPr wrap="none" anchor="ctr"/>
            <a:lstStyle/>
            <a:p>
              <a:endParaRPr lang="zh-CN" altLang="en-US"/>
            </a:p>
          </p:txBody>
        </p:sp>
        <p:sp>
          <p:nvSpPr>
            <p:cNvPr id="79912" name="Oval 595"/>
            <p:cNvSpPr>
              <a:spLocks noChangeArrowheads="1"/>
            </p:cNvSpPr>
            <p:nvPr/>
          </p:nvSpPr>
          <p:spPr bwMode="auto">
            <a:xfrm>
              <a:off x="5239" y="1298"/>
              <a:ext cx="181" cy="953"/>
            </a:xfrm>
            <a:prstGeom prst="ellipse">
              <a:avLst/>
            </a:prstGeom>
            <a:solidFill>
              <a:srgbClr val="FFF7E1"/>
            </a:solidFill>
            <a:ln w="9525">
              <a:solidFill>
                <a:schemeClr val="tx1"/>
              </a:solidFill>
              <a:round/>
              <a:headEnd/>
              <a:tailEnd/>
            </a:ln>
          </p:spPr>
          <p:txBody>
            <a:bodyPr wrap="none" anchor="ctr"/>
            <a:lstStyle/>
            <a:p>
              <a:endParaRPr lang="zh-CN" altLang="en-US"/>
            </a:p>
          </p:txBody>
        </p:sp>
      </p:grpSp>
      <p:sp>
        <p:nvSpPr>
          <p:cNvPr id="92756" name="Text Box 596"/>
          <p:cNvSpPr txBox="1">
            <a:spLocks noChangeArrowheads="1"/>
          </p:cNvSpPr>
          <p:nvPr/>
        </p:nvSpPr>
        <p:spPr bwMode="auto">
          <a:xfrm>
            <a:off x="6477000" y="2439988"/>
            <a:ext cx="1154113" cy="822325"/>
          </a:xfrm>
          <a:prstGeom prst="rect">
            <a:avLst/>
          </a:prstGeom>
          <a:noFill/>
          <a:ln w="9525">
            <a:noFill/>
            <a:miter lim="800000"/>
            <a:headEnd/>
            <a:tailEnd/>
          </a:ln>
        </p:spPr>
        <p:txBody>
          <a:bodyPr>
            <a:spAutoFit/>
          </a:bodyPr>
          <a:lstStyle/>
          <a:p>
            <a:pPr algn="ctr"/>
            <a:r>
              <a:rPr lang="zh-CN" altLang="en-US" b="1">
                <a:solidFill>
                  <a:schemeClr val="tx2"/>
                </a:solidFill>
                <a:latin typeface="Times New Roman" pitchFamily="18" charset="0"/>
                <a:ea typeface="黑体" pitchFamily="2" charset="-122"/>
              </a:rPr>
              <a:t>解偶联  </a:t>
            </a:r>
          </a:p>
          <a:p>
            <a:pPr algn="ctr"/>
            <a:r>
              <a:rPr lang="zh-CN" altLang="en-US" b="1">
                <a:solidFill>
                  <a:schemeClr val="tx2"/>
                </a:solidFill>
                <a:latin typeface="Times New Roman" pitchFamily="18" charset="0"/>
                <a:ea typeface="黑体" pitchFamily="2" charset="-122"/>
              </a:rPr>
              <a:t>蛋白</a:t>
            </a:r>
          </a:p>
        </p:txBody>
      </p:sp>
      <p:grpSp>
        <p:nvGrpSpPr>
          <p:cNvPr id="66701" name="Group 597"/>
          <p:cNvGrpSpPr>
            <a:grpSpLocks/>
          </p:cNvGrpSpPr>
          <p:nvPr/>
        </p:nvGrpSpPr>
        <p:grpSpPr bwMode="auto">
          <a:xfrm>
            <a:off x="7558088" y="1487488"/>
            <a:ext cx="876300" cy="1276350"/>
            <a:chOff x="4761" y="676"/>
            <a:chExt cx="552" cy="804"/>
          </a:xfrm>
        </p:grpSpPr>
        <p:sp>
          <p:nvSpPr>
            <p:cNvPr id="79908" name="AutoShape 598"/>
            <p:cNvSpPr>
              <a:spLocks noChangeArrowheads="1"/>
            </p:cNvSpPr>
            <p:nvPr/>
          </p:nvSpPr>
          <p:spPr bwMode="auto">
            <a:xfrm rot="-5400000">
              <a:off x="4784" y="1027"/>
              <a:ext cx="499" cy="40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6 w 21600"/>
                <a:gd name="T13" fmla="*/ 5453 h 21600"/>
                <a:gd name="T14" fmla="*/ 18916 w 21600"/>
                <a:gd name="T15" fmla="*/ 16147 h 21600"/>
              </a:gdLst>
              <a:ahLst/>
              <a:cxnLst>
                <a:cxn ang="T8">
                  <a:pos x="T0" y="T1"/>
                </a:cxn>
                <a:cxn ang="T9">
                  <a:pos x="T2" y="T3"/>
                </a:cxn>
                <a:cxn ang="T10">
                  <a:pos x="T4" y="T5"/>
                </a:cxn>
                <a:cxn ang="T11">
                  <a:pos x="T6" y="T7"/>
                </a:cxn>
              </a:cxnLst>
              <a:rect l="T12" t="T13" r="T14" b="T15"/>
              <a:pathLst>
                <a:path w="21600" h="21600">
                  <a:moveTo>
                    <a:pt x="16185" y="0"/>
                  </a:moveTo>
                  <a:lnTo>
                    <a:pt x="16185" y="5452"/>
                  </a:lnTo>
                  <a:lnTo>
                    <a:pt x="3375" y="5452"/>
                  </a:lnTo>
                  <a:lnTo>
                    <a:pt x="3375" y="16148"/>
                  </a:lnTo>
                  <a:lnTo>
                    <a:pt x="16185" y="16148"/>
                  </a:lnTo>
                  <a:lnTo>
                    <a:pt x="16185" y="21600"/>
                  </a:lnTo>
                  <a:lnTo>
                    <a:pt x="21600" y="10800"/>
                  </a:lnTo>
                  <a:close/>
                </a:path>
                <a:path w="21600" h="21600">
                  <a:moveTo>
                    <a:pt x="1350" y="5452"/>
                  </a:moveTo>
                  <a:lnTo>
                    <a:pt x="1350" y="16148"/>
                  </a:lnTo>
                  <a:lnTo>
                    <a:pt x="2700" y="16148"/>
                  </a:lnTo>
                  <a:lnTo>
                    <a:pt x="2700" y="5452"/>
                  </a:lnTo>
                  <a:close/>
                </a:path>
                <a:path w="21600" h="21600">
                  <a:moveTo>
                    <a:pt x="0" y="5452"/>
                  </a:moveTo>
                  <a:lnTo>
                    <a:pt x="0" y="16148"/>
                  </a:lnTo>
                  <a:lnTo>
                    <a:pt x="675" y="16148"/>
                  </a:lnTo>
                  <a:lnTo>
                    <a:pt x="675" y="5452"/>
                  </a:lnTo>
                  <a:close/>
                </a:path>
              </a:pathLst>
            </a:custGeom>
            <a:solidFill>
              <a:srgbClr val="FFFF99"/>
            </a:solidFill>
            <a:ln w="9525">
              <a:solidFill>
                <a:srgbClr val="FFCC00"/>
              </a:solidFill>
              <a:miter lim="800000"/>
              <a:headEnd/>
              <a:tailEnd/>
            </a:ln>
          </p:spPr>
          <p:txBody>
            <a:bodyPr wrap="none" anchor="ctr"/>
            <a:lstStyle/>
            <a:p>
              <a:endParaRPr lang="zh-CN" altLang="en-US"/>
            </a:p>
          </p:txBody>
        </p:sp>
        <p:sp>
          <p:nvSpPr>
            <p:cNvPr id="79909" name="Text Box 599"/>
            <p:cNvSpPr txBox="1">
              <a:spLocks noChangeArrowheads="1"/>
            </p:cNvSpPr>
            <p:nvPr/>
          </p:nvSpPr>
          <p:spPr bwMode="auto">
            <a:xfrm>
              <a:off x="4761" y="676"/>
              <a:ext cx="552" cy="288"/>
            </a:xfrm>
            <a:prstGeom prst="rect">
              <a:avLst/>
            </a:prstGeom>
            <a:noFill/>
            <a:ln w="9525">
              <a:noFill/>
              <a:miter lim="800000"/>
              <a:headEnd/>
              <a:tailEnd/>
            </a:ln>
          </p:spPr>
          <p:txBody>
            <a:bodyPr wrap="none">
              <a:spAutoFit/>
            </a:bodyPr>
            <a:lstStyle/>
            <a:p>
              <a:pPr algn="ctr"/>
              <a:r>
                <a:rPr lang="zh-CN" altLang="en-US" b="1" dirty="0">
                  <a:solidFill>
                    <a:srgbClr val="FF0000"/>
                  </a:solidFill>
                  <a:latin typeface="Times New Roman" pitchFamily="18" charset="0"/>
                  <a:ea typeface="黑体" pitchFamily="2" charset="-122"/>
                </a:rPr>
                <a:t>热能 </a:t>
              </a:r>
            </a:p>
          </p:txBody>
        </p:sp>
      </p:grpSp>
      <p:grpSp>
        <p:nvGrpSpPr>
          <p:cNvPr id="66706" name="Group 600"/>
          <p:cNvGrpSpPr>
            <a:grpSpLocks/>
          </p:cNvGrpSpPr>
          <p:nvPr/>
        </p:nvGrpSpPr>
        <p:grpSpPr bwMode="auto">
          <a:xfrm>
            <a:off x="4159250" y="2043113"/>
            <a:ext cx="3648075" cy="4356100"/>
            <a:chOff x="2620" y="1026"/>
            <a:chExt cx="2298" cy="2744"/>
          </a:xfrm>
        </p:grpSpPr>
        <p:sp>
          <p:nvSpPr>
            <p:cNvPr id="79905" name="Arc 601"/>
            <p:cNvSpPr>
              <a:spLocks/>
            </p:cNvSpPr>
            <p:nvPr/>
          </p:nvSpPr>
          <p:spPr bwMode="auto">
            <a:xfrm>
              <a:off x="2620" y="1026"/>
              <a:ext cx="2298" cy="2736"/>
            </a:xfrm>
            <a:custGeom>
              <a:avLst/>
              <a:gdLst>
                <a:gd name="T0" fmla="*/ 0 w 21600"/>
                <a:gd name="T1" fmla="*/ 0 h 18852"/>
                <a:gd name="T2" fmla="*/ 0 w 21600"/>
                <a:gd name="T3" fmla="*/ 0 h 18852"/>
                <a:gd name="T4" fmla="*/ 0 w 21600"/>
                <a:gd name="T5" fmla="*/ 0 h 18852"/>
                <a:gd name="T6" fmla="*/ 0 60000 65536"/>
                <a:gd name="T7" fmla="*/ 0 60000 65536"/>
                <a:gd name="T8" fmla="*/ 0 60000 65536"/>
                <a:gd name="T9" fmla="*/ 0 w 21600"/>
                <a:gd name="T10" fmla="*/ 0 h 18852"/>
                <a:gd name="T11" fmla="*/ 21600 w 21600"/>
                <a:gd name="T12" fmla="*/ 18852 h 18852"/>
              </a:gdLst>
              <a:ahLst/>
              <a:cxnLst>
                <a:cxn ang="T6">
                  <a:pos x="T0" y="T1"/>
                </a:cxn>
                <a:cxn ang="T7">
                  <a:pos x="T2" y="T3"/>
                </a:cxn>
                <a:cxn ang="T8">
                  <a:pos x="T4" y="T5"/>
                </a:cxn>
              </a:cxnLst>
              <a:rect l="T9" t="T10" r="T11" b="T12"/>
              <a:pathLst>
                <a:path w="21600" h="18852" fill="none" extrusionOk="0">
                  <a:moveTo>
                    <a:pt x="19467" y="-1"/>
                  </a:moveTo>
                  <a:cubicBezTo>
                    <a:pt x="20871" y="2920"/>
                    <a:pt x="21600" y="6118"/>
                    <a:pt x="21600" y="9359"/>
                  </a:cubicBezTo>
                  <a:cubicBezTo>
                    <a:pt x="21600" y="12649"/>
                    <a:pt x="20848" y="15896"/>
                    <a:pt x="19402" y="18852"/>
                  </a:cubicBezTo>
                </a:path>
                <a:path w="21600" h="18852" stroke="0" extrusionOk="0">
                  <a:moveTo>
                    <a:pt x="19467" y="-1"/>
                  </a:moveTo>
                  <a:cubicBezTo>
                    <a:pt x="20871" y="2920"/>
                    <a:pt x="21600" y="6118"/>
                    <a:pt x="21600" y="9359"/>
                  </a:cubicBezTo>
                  <a:cubicBezTo>
                    <a:pt x="21600" y="12649"/>
                    <a:pt x="20848" y="15896"/>
                    <a:pt x="19402" y="18852"/>
                  </a:cubicBezTo>
                  <a:lnTo>
                    <a:pt x="0" y="9359"/>
                  </a:lnTo>
                  <a:close/>
                </a:path>
              </a:pathLst>
            </a:custGeom>
            <a:noFill/>
            <a:ln w="38100">
              <a:solidFill>
                <a:srgbClr val="FF0066"/>
              </a:solidFill>
              <a:round/>
              <a:headEnd/>
              <a:tailEnd type="triangle" w="med" len="med"/>
            </a:ln>
          </p:spPr>
          <p:txBody>
            <a:bodyPr wrap="none" anchor="ctr"/>
            <a:lstStyle/>
            <a:p>
              <a:endParaRPr lang="zh-CN" altLang="en-US"/>
            </a:p>
          </p:txBody>
        </p:sp>
        <p:sp>
          <p:nvSpPr>
            <p:cNvPr id="79906" name="Line 602"/>
            <p:cNvSpPr>
              <a:spLocks noChangeShapeType="1"/>
            </p:cNvSpPr>
            <p:nvPr/>
          </p:nvSpPr>
          <p:spPr bwMode="auto">
            <a:xfrm>
              <a:off x="3255" y="1048"/>
              <a:ext cx="1452" cy="0"/>
            </a:xfrm>
            <a:prstGeom prst="line">
              <a:avLst/>
            </a:prstGeom>
            <a:noFill/>
            <a:ln w="38100">
              <a:solidFill>
                <a:srgbClr val="FF0066"/>
              </a:solidFill>
              <a:round/>
              <a:headEnd/>
              <a:tailEnd/>
            </a:ln>
          </p:spPr>
          <p:txBody>
            <a:bodyPr wrap="none" anchor="ctr"/>
            <a:lstStyle/>
            <a:p>
              <a:endParaRPr lang="zh-CN" altLang="en-US"/>
            </a:p>
          </p:txBody>
        </p:sp>
        <p:sp>
          <p:nvSpPr>
            <p:cNvPr id="79907" name="Line 603"/>
            <p:cNvSpPr>
              <a:spLocks noChangeShapeType="1"/>
            </p:cNvSpPr>
            <p:nvPr/>
          </p:nvSpPr>
          <p:spPr bwMode="auto">
            <a:xfrm>
              <a:off x="3301" y="3770"/>
              <a:ext cx="1406" cy="0"/>
            </a:xfrm>
            <a:prstGeom prst="line">
              <a:avLst/>
            </a:prstGeom>
            <a:noFill/>
            <a:ln w="38100">
              <a:solidFill>
                <a:srgbClr val="FF0066"/>
              </a:solidFill>
              <a:round/>
              <a:headEnd/>
              <a:tailEnd/>
            </a:ln>
          </p:spPr>
          <p:txBody>
            <a:bodyPr wrap="none" anchor="ctr"/>
            <a:lstStyle/>
            <a:p>
              <a:endParaRPr lang="zh-CN" altLang="en-US"/>
            </a:p>
          </p:txBody>
        </p:sp>
      </p:grpSp>
      <p:grpSp>
        <p:nvGrpSpPr>
          <p:cNvPr id="66707" name="Group 604"/>
          <p:cNvGrpSpPr>
            <a:grpSpLocks/>
          </p:cNvGrpSpPr>
          <p:nvPr/>
        </p:nvGrpSpPr>
        <p:grpSpPr bwMode="auto">
          <a:xfrm>
            <a:off x="1198563" y="1790700"/>
            <a:ext cx="5951537" cy="4838700"/>
            <a:chOff x="755" y="867"/>
            <a:chExt cx="3749" cy="3048"/>
          </a:xfrm>
        </p:grpSpPr>
        <p:sp>
          <p:nvSpPr>
            <p:cNvPr id="79898" name="Line 605"/>
            <p:cNvSpPr>
              <a:spLocks noChangeShapeType="1"/>
            </p:cNvSpPr>
            <p:nvPr/>
          </p:nvSpPr>
          <p:spPr bwMode="auto">
            <a:xfrm>
              <a:off x="3074" y="1139"/>
              <a:ext cx="0" cy="2449"/>
            </a:xfrm>
            <a:prstGeom prst="line">
              <a:avLst/>
            </a:prstGeom>
            <a:noFill/>
            <a:ln w="38100">
              <a:solidFill>
                <a:srgbClr val="FF0066"/>
              </a:solidFill>
              <a:round/>
              <a:headEnd type="triangle" w="med" len="med"/>
              <a:tailEnd/>
            </a:ln>
          </p:spPr>
          <p:txBody>
            <a:bodyPr wrap="none" anchor="ctr"/>
            <a:lstStyle/>
            <a:p>
              <a:endParaRPr lang="zh-CN" altLang="en-US"/>
            </a:p>
          </p:txBody>
        </p:sp>
        <p:sp>
          <p:nvSpPr>
            <p:cNvPr id="79899" name="Arc 606"/>
            <p:cNvSpPr>
              <a:spLocks/>
            </p:cNvSpPr>
            <p:nvPr/>
          </p:nvSpPr>
          <p:spPr bwMode="auto">
            <a:xfrm rot="10608745">
              <a:off x="2206" y="983"/>
              <a:ext cx="2298" cy="2725"/>
            </a:xfrm>
            <a:custGeom>
              <a:avLst/>
              <a:gdLst>
                <a:gd name="T0" fmla="*/ 0 w 21600"/>
                <a:gd name="T1" fmla="*/ 0 h 18776"/>
                <a:gd name="T2" fmla="*/ 0 w 21600"/>
                <a:gd name="T3" fmla="*/ 0 h 18776"/>
                <a:gd name="T4" fmla="*/ 0 w 21600"/>
                <a:gd name="T5" fmla="*/ 0 h 18776"/>
                <a:gd name="T6" fmla="*/ 0 60000 65536"/>
                <a:gd name="T7" fmla="*/ 0 60000 65536"/>
                <a:gd name="T8" fmla="*/ 0 60000 65536"/>
                <a:gd name="T9" fmla="*/ 0 w 21600"/>
                <a:gd name="T10" fmla="*/ 0 h 18776"/>
                <a:gd name="T11" fmla="*/ 21600 w 21600"/>
                <a:gd name="T12" fmla="*/ 18776 h 18776"/>
              </a:gdLst>
              <a:ahLst/>
              <a:cxnLst>
                <a:cxn ang="T6">
                  <a:pos x="T0" y="T1"/>
                </a:cxn>
                <a:cxn ang="T7">
                  <a:pos x="T2" y="T3"/>
                </a:cxn>
                <a:cxn ang="T8">
                  <a:pos x="T4" y="T5"/>
                </a:cxn>
              </a:cxnLst>
              <a:rect l="T9" t="T10" r="T11" b="T12"/>
              <a:pathLst>
                <a:path w="21600" h="18776" fill="none" extrusionOk="0">
                  <a:moveTo>
                    <a:pt x="20266" y="0"/>
                  </a:moveTo>
                  <a:cubicBezTo>
                    <a:pt x="21148" y="2392"/>
                    <a:pt x="21600" y="4921"/>
                    <a:pt x="21600" y="7471"/>
                  </a:cubicBezTo>
                  <a:cubicBezTo>
                    <a:pt x="21600" y="11462"/>
                    <a:pt x="20494" y="15375"/>
                    <a:pt x="18405" y="18776"/>
                  </a:cubicBezTo>
                </a:path>
                <a:path w="21600" h="18776" stroke="0" extrusionOk="0">
                  <a:moveTo>
                    <a:pt x="20266" y="0"/>
                  </a:moveTo>
                  <a:cubicBezTo>
                    <a:pt x="21148" y="2392"/>
                    <a:pt x="21600" y="4921"/>
                    <a:pt x="21600" y="7471"/>
                  </a:cubicBezTo>
                  <a:cubicBezTo>
                    <a:pt x="21600" y="11462"/>
                    <a:pt x="20494" y="15375"/>
                    <a:pt x="18405" y="18776"/>
                  </a:cubicBezTo>
                  <a:lnTo>
                    <a:pt x="0" y="7471"/>
                  </a:lnTo>
                  <a:close/>
                </a:path>
              </a:pathLst>
            </a:custGeom>
            <a:noFill/>
            <a:ln w="38100">
              <a:solidFill>
                <a:srgbClr val="FF0066"/>
              </a:solidFill>
              <a:round/>
              <a:headEnd/>
              <a:tailEnd type="triangle" w="med" len="med"/>
            </a:ln>
          </p:spPr>
          <p:txBody>
            <a:bodyPr wrap="none" anchor="ctr"/>
            <a:lstStyle/>
            <a:p>
              <a:endParaRPr lang="zh-CN" altLang="en-US"/>
            </a:p>
          </p:txBody>
        </p:sp>
        <p:sp>
          <p:nvSpPr>
            <p:cNvPr id="79900" name="Arc 607"/>
            <p:cNvSpPr>
              <a:spLocks/>
            </p:cNvSpPr>
            <p:nvPr/>
          </p:nvSpPr>
          <p:spPr bwMode="auto">
            <a:xfrm rot="10608745">
              <a:off x="755" y="978"/>
              <a:ext cx="2298" cy="2746"/>
            </a:xfrm>
            <a:custGeom>
              <a:avLst/>
              <a:gdLst>
                <a:gd name="T0" fmla="*/ 0 w 21600"/>
                <a:gd name="T1" fmla="*/ 0 h 18916"/>
                <a:gd name="T2" fmla="*/ 0 w 21600"/>
                <a:gd name="T3" fmla="*/ 0 h 18916"/>
                <a:gd name="T4" fmla="*/ 0 w 21600"/>
                <a:gd name="T5" fmla="*/ 0 h 18916"/>
                <a:gd name="T6" fmla="*/ 0 60000 65536"/>
                <a:gd name="T7" fmla="*/ 0 60000 65536"/>
                <a:gd name="T8" fmla="*/ 0 60000 65536"/>
                <a:gd name="T9" fmla="*/ 0 w 21600"/>
                <a:gd name="T10" fmla="*/ 0 h 18916"/>
                <a:gd name="T11" fmla="*/ 21600 w 21600"/>
                <a:gd name="T12" fmla="*/ 18916 h 18916"/>
              </a:gdLst>
              <a:ahLst/>
              <a:cxnLst>
                <a:cxn ang="T6">
                  <a:pos x="T0" y="T1"/>
                </a:cxn>
                <a:cxn ang="T7">
                  <a:pos x="T2" y="T3"/>
                </a:cxn>
                <a:cxn ang="T8">
                  <a:pos x="T4" y="T5"/>
                </a:cxn>
              </a:cxnLst>
              <a:rect l="T9" t="T10" r="T11" b="T12"/>
              <a:pathLst>
                <a:path w="21600" h="18916" fill="none" extrusionOk="0">
                  <a:moveTo>
                    <a:pt x="20230" y="-1"/>
                  </a:moveTo>
                  <a:cubicBezTo>
                    <a:pt x="21136" y="2420"/>
                    <a:pt x="21600" y="4984"/>
                    <a:pt x="21600" y="7569"/>
                  </a:cubicBezTo>
                  <a:cubicBezTo>
                    <a:pt x="21600" y="11576"/>
                    <a:pt x="20484" y="15505"/>
                    <a:pt x="18379" y="18915"/>
                  </a:cubicBezTo>
                </a:path>
                <a:path w="21600" h="18916" stroke="0" extrusionOk="0">
                  <a:moveTo>
                    <a:pt x="20230" y="-1"/>
                  </a:moveTo>
                  <a:cubicBezTo>
                    <a:pt x="21136" y="2420"/>
                    <a:pt x="21600" y="4984"/>
                    <a:pt x="21600" y="7569"/>
                  </a:cubicBezTo>
                  <a:cubicBezTo>
                    <a:pt x="21600" y="11576"/>
                    <a:pt x="20484" y="15505"/>
                    <a:pt x="18379" y="18915"/>
                  </a:cubicBezTo>
                  <a:lnTo>
                    <a:pt x="0" y="7569"/>
                  </a:lnTo>
                  <a:close/>
                </a:path>
              </a:pathLst>
            </a:custGeom>
            <a:noFill/>
            <a:ln w="38100">
              <a:solidFill>
                <a:srgbClr val="FF0066"/>
              </a:solidFill>
              <a:round/>
              <a:headEnd/>
              <a:tailEnd type="triangle" w="med" len="med"/>
            </a:ln>
          </p:spPr>
          <p:txBody>
            <a:bodyPr wrap="none" anchor="ctr"/>
            <a:lstStyle/>
            <a:p>
              <a:endParaRPr lang="zh-CN" altLang="en-US"/>
            </a:p>
          </p:txBody>
        </p:sp>
        <p:sp>
          <p:nvSpPr>
            <p:cNvPr id="92768" name="Text Box 608"/>
            <p:cNvSpPr txBox="1">
              <a:spLocks noChangeArrowheads="1"/>
            </p:cNvSpPr>
            <p:nvPr/>
          </p:nvSpPr>
          <p:spPr bwMode="auto">
            <a:xfrm>
              <a:off x="2810" y="867"/>
              <a:ext cx="533" cy="327"/>
            </a:xfrm>
            <a:prstGeom prst="rect">
              <a:avLst/>
            </a:prstGeom>
            <a:noFill/>
            <a:ln w="9525">
              <a:noFill/>
              <a:miter lim="800000"/>
              <a:headEnd/>
              <a:tailEnd/>
            </a:ln>
            <a:effectLst/>
          </p:spPr>
          <p:txBody>
            <a:bodyPr wrap="none">
              <a:spAutoFit/>
            </a:bodyPr>
            <a:lstStyle/>
            <a:p>
              <a:pPr algn="ctr">
                <a:defRPr/>
              </a:pPr>
              <a:r>
                <a:rPr lang="en-US" altLang="zh-CN" sz="2800" b="1">
                  <a:solidFill>
                    <a:srgbClr val="FF0066"/>
                  </a:solidFill>
                  <a:effectLst>
                    <a:outerShdw blurRad="38100" dist="38100" dir="2700000" algn="tl">
                      <a:srgbClr val="C0C0C0"/>
                    </a:outerShdw>
                  </a:effectLst>
                  <a:latin typeface="Arial" charset="0"/>
                  <a:ea typeface="宋体" pitchFamily="2" charset="-122"/>
                </a:rPr>
                <a:t>  H</a:t>
              </a:r>
              <a:r>
                <a:rPr lang="en-US" altLang="zh-CN" sz="2800" b="1" baseline="30000">
                  <a:solidFill>
                    <a:srgbClr val="FF0066"/>
                  </a:solidFill>
                  <a:effectLst>
                    <a:outerShdw blurRad="38100" dist="38100" dir="2700000" algn="tl">
                      <a:srgbClr val="C0C0C0"/>
                    </a:outerShdw>
                  </a:effectLst>
                  <a:latin typeface="Arial" charset="0"/>
                  <a:ea typeface="宋体" pitchFamily="2" charset="-122"/>
                </a:rPr>
                <a:t>+ </a:t>
              </a:r>
              <a:endParaRPr lang="en-US" altLang="zh-CN" sz="2800" b="1">
                <a:solidFill>
                  <a:srgbClr val="FF0066"/>
                </a:solidFill>
                <a:effectLst>
                  <a:outerShdw blurRad="38100" dist="38100" dir="2700000" algn="tl">
                    <a:srgbClr val="C0C0C0"/>
                  </a:outerShdw>
                </a:effectLst>
                <a:latin typeface="Arial" charset="0"/>
                <a:ea typeface="宋体" pitchFamily="2" charset="-122"/>
              </a:endParaRPr>
            </a:p>
          </p:txBody>
        </p:sp>
        <p:sp>
          <p:nvSpPr>
            <p:cNvPr id="79902" name="Line 609"/>
            <p:cNvSpPr>
              <a:spLocks noChangeShapeType="1"/>
            </p:cNvSpPr>
            <p:nvPr/>
          </p:nvSpPr>
          <p:spPr bwMode="auto">
            <a:xfrm>
              <a:off x="1033" y="1048"/>
              <a:ext cx="1860" cy="0"/>
            </a:xfrm>
            <a:prstGeom prst="line">
              <a:avLst/>
            </a:prstGeom>
            <a:noFill/>
            <a:ln w="38100">
              <a:solidFill>
                <a:srgbClr val="FF0066"/>
              </a:solidFill>
              <a:round/>
              <a:headEnd/>
              <a:tailEnd/>
            </a:ln>
          </p:spPr>
          <p:txBody>
            <a:bodyPr wrap="none" anchor="ctr"/>
            <a:lstStyle/>
            <a:p>
              <a:endParaRPr lang="zh-CN" altLang="en-US"/>
            </a:p>
          </p:txBody>
        </p:sp>
        <p:sp>
          <p:nvSpPr>
            <p:cNvPr id="79903" name="Line 610"/>
            <p:cNvSpPr>
              <a:spLocks noChangeShapeType="1"/>
            </p:cNvSpPr>
            <p:nvPr/>
          </p:nvSpPr>
          <p:spPr bwMode="auto">
            <a:xfrm>
              <a:off x="987" y="3770"/>
              <a:ext cx="1906" cy="0"/>
            </a:xfrm>
            <a:prstGeom prst="line">
              <a:avLst/>
            </a:prstGeom>
            <a:noFill/>
            <a:ln w="38100">
              <a:solidFill>
                <a:srgbClr val="FF0066"/>
              </a:solidFill>
              <a:round/>
              <a:headEnd/>
              <a:tailEnd/>
            </a:ln>
          </p:spPr>
          <p:txBody>
            <a:bodyPr wrap="none" anchor="ctr"/>
            <a:lstStyle/>
            <a:p>
              <a:endParaRPr lang="zh-CN" altLang="en-US"/>
            </a:p>
          </p:txBody>
        </p:sp>
        <p:sp>
          <p:nvSpPr>
            <p:cNvPr id="92771" name="Text Box 611"/>
            <p:cNvSpPr txBox="1">
              <a:spLocks noChangeArrowheads="1"/>
            </p:cNvSpPr>
            <p:nvPr/>
          </p:nvSpPr>
          <p:spPr bwMode="auto">
            <a:xfrm>
              <a:off x="2758" y="3588"/>
              <a:ext cx="637" cy="327"/>
            </a:xfrm>
            <a:prstGeom prst="rect">
              <a:avLst/>
            </a:prstGeom>
            <a:noFill/>
            <a:ln w="9525">
              <a:noFill/>
              <a:miter lim="800000"/>
              <a:headEnd/>
              <a:tailEnd/>
            </a:ln>
            <a:effectLst/>
          </p:spPr>
          <p:txBody>
            <a:bodyPr wrap="none">
              <a:spAutoFit/>
            </a:bodyPr>
            <a:lstStyle/>
            <a:p>
              <a:pPr algn="ctr">
                <a:defRPr/>
              </a:pPr>
              <a:r>
                <a:rPr lang="en-US" altLang="zh-CN" sz="2800" b="1">
                  <a:solidFill>
                    <a:srgbClr val="FF0066"/>
                  </a:solidFill>
                  <a:effectLst>
                    <a:outerShdw blurRad="38100" dist="38100" dir="2700000" algn="tl">
                      <a:srgbClr val="C0C0C0"/>
                    </a:outerShdw>
                  </a:effectLst>
                  <a:latin typeface="Arial" charset="0"/>
                  <a:ea typeface="宋体" pitchFamily="2" charset="-122"/>
                </a:rPr>
                <a:t>   H</a:t>
              </a:r>
              <a:r>
                <a:rPr lang="en-US" altLang="zh-CN" sz="2800" b="1" baseline="30000">
                  <a:solidFill>
                    <a:srgbClr val="FF0066"/>
                  </a:solidFill>
                  <a:effectLst>
                    <a:outerShdw blurRad="38100" dist="38100" dir="2700000" algn="tl">
                      <a:srgbClr val="C0C0C0"/>
                    </a:outerShdw>
                  </a:effectLst>
                  <a:latin typeface="Arial" charset="0"/>
                  <a:ea typeface="宋体" pitchFamily="2" charset="-122"/>
                </a:rPr>
                <a:t>+  </a:t>
              </a:r>
              <a:endParaRPr lang="en-US" altLang="zh-CN" sz="2800" b="1">
                <a:solidFill>
                  <a:srgbClr val="FF0066"/>
                </a:solidFill>
                <a:effectLst>
                  <a:outerShdw blurRad="38100" dist="38100" dir="2700000" algn="tl">
                    <a:srgbClr val="C0C0C0"/>
                  </a:outerShdw>
                </a:effectLst>
                <a:latin typeface="Arial" charset="0"/>
                <a:ea typeface="宋体" pitchFamily="2" charset="-122"/>
              </a:endParaRPr>
            </a:p>
          </p:txBody>
        </p:sp>
      </p:grpSp>
      <p:grpSp>
        <p:nvGrpSpPr>
          <p:cNvPr id="66712" name="Group 612"/>
          <p:cNvGrpSpPr>
            <a:grpSpLocks/>
          </p:cNvGrpSpPr>
          <p:nvPr/>
        </p:nvGrpSpPr>
        <p:grpSpPr bwMode="auto">
          <a:xfrm>
            <a:off x="2503488" y="2071688"/>
            <a:ext cx="3648075" cy="4367212"/>
            <a:chOff x="1577" y="1044"/>
            <a:chExt cx="2298" cy="2751"/>
          </a:xfrm>
        </p:grpSpPr>
        <p:sp>
          <p:nvSpPr>
            <p:cNvPr id="79895" name="Arc 613"/>
            <p:cNvSpPr>
              <a:spLocks/>
            </p:cNvSpPr>
            <p:nvPr/>
          </p:nvSpPr>
          <p:spPr bwMode="auto">
            <a:xfrm>
              <a:off x="1577" y="1044"/>
              <a:ext cx="2298" cy="2751"/>
            </a:xfrm>
            <a:custGeom>
              <a:avLst/>
              <a:gdLst>
                <a:gd name="T0" fmla="*/ 0 w 21600"/>
                <a:gd name="T1" fmla="*/ 0 h 18950"/>
                <a:gd name="T2" fmla="*/ 0 w 21600"/>
                <a:gd name="T3" fmla="*/ 0 h 18950"/>
                <a:gd name="T4" fmla="*/ 0 w 21600"/>
                <a:gd name="T5" fmla="*/ 0 h 18950"/>
                <a:gd name="T6" fmla="*/ 0 60000 65536"/>
                <a:gd name="T7" fmla="*/ 0 60000 65536"/>
                <a:gd name="T8" fmla="*/ 0 60000 65536"/>
                <a:gd name="T9" fmla="*/ 0 w 21600"/>
                <a:gd name="T10" fmla="*/ 0 h 18950"/>
                <a:gd name="T11" fmla="*/ 21600 w 21600"/>
                <a:gd name="T12" fmla="*/ 18950 h 18950"/>
              </a:gdLst>
              <a:ahLst/>
              <a:cxnLst>
                <a:cxn ang="T6">
                  <a:pos x="T0" y="T1"/>
                </a:cxn>
                <a:cxn ang="T7">
                  <a:pos x="T2" y="T3"/>
                </a:cxn>
                <a:cxn ang="T8">
                  <a:pos x="T4" y="T5"/>
                </a:cxn>
              </a:cxnLst>
              <a:rect l="T9" t="T10" r="T11" b="T12"/>
              <a:pathLst>
                <a:path w="21600" h="18950" fill="none" extrusionOk="0">
                  <a:moveTo>
                    <a:pt x="19506" y="-1"/>
                  </a:moveTo>
                  <a:cubicBezTo>
                    <a:pt x="20884" y="2898"/>
                    <a:pt x="21600" y="6067"/>
                    <a:pt x="21600" y="9277"/>
                  </a:cubicBezTo>
                  <a:cubicBezTo>
                    <a:pt x="21600" y="12635"/>
                    <a:pt x="20816" y="15947"/>
                    <a:pt x="19313" y="18950"/>
                  </a:cubicBezTo>
                </a:path>
                <a:path w="21600" h="18950" stroke="0" extrusionOk="0">
                  <a:moveTo>
                    <a:pt x="19506" y="-1"/>
                  </a:moveTo>
                  <a:cubicBezTo>
                    <a:pt x="20884" y="2898"/>
                    <a:pt x="21600" y="6067"/>
                    <a:pt x="21600" y="9277"/>
                  </a:cubicBezTo>
                  <a:cubicBezTo>
                    <a:pt x="21600" y="12635"/>
                    <a:pt x="20816" y="15947"/>
                    <a:pt x="19313" y="18950"/>
                  </a:cubicBezTo>
                  <a:lnTo>
                    <a:pt x="0" y="9277"/>
                  </a:lnTo>
                  <a:close/>
                </a:path>
              </a:pathLst>
            </a:custGeom>
            <a:noFill/>
            <a:ln w="38100">
              <a:solidFill>
                <a:srgbClr val="FF0066"/>
              </a:solidFill>
              <a:prstDash val="dash"/>
              <a:round/>
              <a:headEnd/>
              <a:tailEnd type="triangle" w="med" len="med"/>
            </a:ln>
          </p:spPr>
          <p:txBody>
            <a:bodyPr wrap="none" anchor="ctr"/>
            <a:lstStyle/>
            <a:p>
              <a:endParaRPr lang="zh-CN" altLang="en-US"/>
            </a:p>
          </p:txBody>
        </p:sp>
        <p:sp>
          <p:nvSpPr>
            <p:cNvPr id="79896" name="Line 614"/>
            <p:cNvSpPr>
              <a:spLocks noChangeShapeType="1"/>
            </p:cNvSpPr>
            <p:nvPr/>
          </p:nvSpPr>
          <p:spPr bwMode="auto">
            <a:xfrm>
              <a:off x="3288" y="3770"/>
              <a:ext cx="363" cy="0"/>
            </a:xfrm>
            <a:prstGeom prst="line">
              <a:avLst/>
            </a:prstGeom>
            <a:noFill/>
            <a:ln w="38100">
              <a:solidFill>
                <a:srgbClr val="FF0066"/>
              </a:solidFill>
              <a:round/>
              <a:headEnd/>
              <a:tailEnd/>
            </a:ln>
          </p:spPr>
          <p:txBody>
            <a:bodyPr wrap="none" anchor="ctr"/>
            <a:lstStyle/>
            <a:p>
              <a:endParaRPr lang="zh-CN" altLang="en-US"/>
            </a:p>
          </p:txBody>
        </p:sp>
        <p:sp>
          <p:nvSpPr>
            <p:cNvPr id="79897" name="Line 615"/>
            <p:cNvSpPr>
              <a:spLocks noChangeShapeType="1"/>
            </p:cNvSpPr>
            <p:nvPr/>
          </p:nvSpPr>
          <p:spPr bwMode="auto">
            <a:xfrm>
              <a:off x="3243" y="1047"/>
              <a:ext cx="408" cy="0"/>
            </a:xfrm>
            <a:prstGeom prst="line">
              <a:avLst/>
            </a:prstGeom>
            <a:noFill/>
            <a:ln w="38100">
              <a:solidFill>
                <a:srgbClr val="FF0066"/>
              </a:solidFill>
              <a:round/>
              <a:headEnd/>
              <a:tailEnd/>
            </a:ln>
          </p:spPr>
          <p:txBody>
            <a:bodyPr wrap="none" anchor="ctr"/>
            <a:lstStyle/>
            <a:p>
              <a:endParaRPr lang="zh-CN" altLang="en-US"/>
            </a:p>
          </p:txBody>
        </p:sp>
      </p:grpSp>
      <p:grpSp>
        <p:nvGrpSpPr>
          <p:cNvPr id="66713" name="Group 620"/>
          <p:cNvGrpSpPr>
            <a:grpSpLocks/>
          </p:cNvGrpSpPr>
          <p:nvPr/>
        </p:nvGrpSpPr>
        <p:grpSpPr bwMode="auto">
          <a:xfrm>
            <a:off x="4916488" y="5534025"/>
            <a:ext cx="1917700" cy="733425"/>
            <a:chOff x="3980" y="2980"/>
            <a:chExt cx="1393" cy="586"/>
          </a:xfrm>
        </p:grpSpPr>
        <p:sp>
          <p:nvSpPr>
            <p:cNvPr id="79892" name="Arc 621"/>
            <p:cNvSpPr>
              <a:spLocks/>
            </p:cNvSpPr>
            <p:nvPr/>
          </p:nvSpPr>
          <p:spPr bwMode="auto">
            <a:xfrm>
              <a:off x="4541" y="2980"/>
              <a:ext cx="566" cy="278"/>
            </a:xfrm>
            <a:custGeom>
              <a:avLst/>
              <a:gdLst>
                <a:gd name="T0" fmla="*/ 0 w 43200"/>
                <a:gd name="T1" fmla="*/ 0 h 24931"/>
                <a:gd name="T2" fmla="*/ 0 w 43200"/>
                <a:gd name="T3" fmla="*/ 0 h 24931"/>
                <a:gd name="T4" fmla="*/ 0 w 43200"/>
                <a:gd name="T5" fmla="*/ 0 h 24931"/>
                <a:gd name="T6" fmla="*/ 0 60000 65536"/>
                <a:gd name="T7" fmla="*/ 0 60000 65536"/>
                <a:gd name="T8" fmla="*/ 0 60000 65536"/>
                <a:gd name="T9" fmla="*/ 0 w 43200"/>
                <a:gd name="T10" fmla="*/ 0 h 24931"/>
                <a:gd name="T11" fmla="*/ 43200 w 43200"/>
                <a:gd name="T12" fmla="*/ 24931 h 24931"/>
              </a:gdLst>
              <a:ahLst/>
              <a:cxnLst>
                <a:cxn ang="T6">
                  <a:pos x="T0" y="T1"/>
                </a:cxn>
                <a:cxn ang="T7">
                  <a:pos x="T2" y="T3"/>
                </a:cxn>
                <a:cxn ang="T8">
                  <a:pos x="T4" y="T5"/>
                </a:cxn>
              </a:cxnLst>
              <a:rect l="T9" t="T10" r="T11" b="T12"/>
              <a:pathLst>
                <a:path w="43200" h="24931" fill="none" extrusionOk="0">
                  <a:moveTo>
                    <a:pt x="251" y="24884"/>
                  </a:moveTo>
                  <a:cubicBezTo>
                    <a:pt x="83" y="23797"/>
                    <a:pt x="0" y="22699"/>
                    <a:pt x="0" y="21600"/>
                  </a:cubicBezTo>
                  <a:cubicBezTo>
                    <a:pt x="0" y="9670"/>
                    <a:pt x="9670" y="0"/>
                    <a:pt x="21600" y="0"/>
                  </a:cubicBezTo>
                  <a:cubicBezTo>
                    <a:pt x="33529" y="0"/>
                    <a:pt x="43200" y="9670"/>
                    <a:pt x="43200" y="21600"/>
                  </a:cubicBezTo>
                  <a:cubicBezTo>
                    <a:pt x="43200" y="22715"/>
                    <a:pt x="43113" y="23828"/>
                    <a:pt x="42941" y="24930"/>
                  </a:cubicBezTo>
                </a:path>
                <a:path w="43200" h="24931" stroke="0" extrusionOk="0">
                  <a:moveTo>
                    <a:pt x="251" y="24884"/>
                  </a:moveTo>
                  <a:cubicBezTo>
                    <a:pt x="83" y="23797"/>
                    <a:pt x="0" y="22699"/>
                    <a:pt x="0" y="21600"/>
                  </a:cubicBezTo>
                  <a:cubicBezTo>
                    <a:pt x="0" y="9670"/>
                    <a:pt x="9670" y="0"/>
                    <a:pt x="21600" y="0"/>
                  </a:cubicBezTo>
                  <a:cubicBezTo>
                    <a:pt x="33529" y="0"/>
                    <a:pt x="43200" y="9670"/>
                    <a:pt x="43200" y="21600"/>
                  </a:cubicBezTo>
                  <a:cubicBezTo>
                    <a:pt x="43200" y="22715"/>
                    <a:pt x="43113" y="23828"/>
                    <a:pt x="42941" y="24930"/>
                  </a:cubicBezTo>
                  <a:lnTo>
                    <a:pt x="21600" y="21600"/>
                  </a:lnTo>
                  <a:close/>
                </a:path>
              </a:pathLst>
            </a:custGeom>
            <a:noFill/>
            <a:ln w="19050">
              <a:solidFill>
                <a:schemeClr val="tx1"/>
              </a:solidFill>
              <a:round/>
              <a:headEnd/>
              <a:tailEnd type="triangle" w="med" len="med"/>
            </a:ln>
          </p:spPr>
          <p:txBody>
            <a:bodyPr wrap="none" anchor="ctr"/>
            <a:lstStyle/>
            <a:p>
              <a:endParaRPr lang="zh-CN" altLang="en-US"/>
            </a:p>
          </p:txBody>
        </p:sp>
        <p:sp>
          <p:nvSpPr>
            <p:cNvPr id="79893" name="Text Box 622"/>
            <p:cNvSpPr txBox="1">
              <a:spLocks noChangeArrowheads="1"/>
            </p:cNvSpPr>
            <p:nvPr/>
          </p:nvSpPr>
          <p:spPr bwMode="auto">
            <a:xfrm>
              <a:off x="3980" y="3249"/>
              <a:ext cx="857" cy="317"/>
            </a:xfrm>
            <a:prstGeom prst="rect">
              <a:avLst/>
            </a:prstGeom>
            <a:noFill/>
            <a:ln w="9525">
              <a:noFill/>
              <a:miter lim="800000"/>
              <a:headEnd/>
              <a:tailEnd/>
            </a:ln>
          </p:spPr>
          <p:txBody>
            <a:bodyPr wrap="none">
              <a:spAutoFit/>
            </a:bodyPr>
            <a:lstStyle/>
            <a:p>
              <a:pPr algn="ctr"/>
              <a:r>
                <a:rPr lang="en-US" altLang="zh-CN" sz="2000" b="1">
                  <a:latin typeface="Arial" charset="0"/>
                </a:rPr>
                <a:t>ADP+Pi </a:t>
              </a:r>
            </a:p>
          </p:txBody>
        </p:sp>
        <p:sp>
          <p:nvSpPr>
            <p:cNvPr id="79894" name="Text Box 623"/>
            <p:cNvSpPr txBox="1">
              <a:spLocks noChangeArrowheads="1"/>
            </p:cNvSpPr>
            <p:nvPr/>
          </p:nvSpPr>
          <p:spPr bwMode="auto">
            <a:xfrm>
              <a:off x="4819" y="3249"/>
              <a:ext cx="554" cy="317"/>
            </a:xfrm>
            <a:prstGeom prst="rect">
              <a:avLst/>
            </a:prstGeom>
            <a:noFill/>
            <a:ln w="9525">
              <a:noFill/>
              <a:miter lim="800000"/>
              <a:headEnd/>
              <a:tailEnd/>
            </a:ln>
          </p:spPr>
          <p:txBody>
            <a:bodyPr wrap="none">
              <a:spAutoFit/>
            </a:bodyPr>
            <a:lstStyle/>
            <a:p>
              <a:pPr algn="ctr"/>
              <a:r>
                <a:rPr lang="en-US" altLang="zh-CN" sz="2000" b="1">
                  <a:solidFill>
                    <a:srgbClr val="A50021"/>
                  </a:solidFill>
                  <a:latin typeface="Arial" charset="0"/>
                </a:rPr>
                <a:t>ATP </a:t>
              </a:r>
            </a:p>
          </p:txBody>
        </p:sp>
      </p:grpSp>
      <p:sp>
        <p:nvSpPr>
          <p:cNvPr id="79891" name="灯片编号占位符 619"/>
          <p:cNvSpPr>
            <a:spLocks noGrp="1"/>
          </p:cNvSpPr>
          <p:nvPr>
            <p:ph type="sldNum" sz="quarter" idx="12"/>
          </p:nvPr>
        </p:nvSpPr>
        <p:spPr>
          <a:noFill/>
        </p:spPr>
        <p:txBody>
          <a:bodyPr/>
          <a:lstStyle/>
          <a:p>
            <a:fld id="{8520ECAD-98F6-4315-AE0B-DD97EAB7574C}" type="slidenum">
              <a:rPr lang="en-US" altLang="zh-CN" smtClean="0">
                <a:ea typeface="宋体" charset="-122"/>
              </a:rPr>
              <a:pPr/>
              <a:t>61</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6707"/>
                                        </p:tgtEl>
                                        <p:attrNameLst>
                                          <p:attrName>style.visibility</p:attrName>
                                        </p:attrNameLst>
                                      </p:cBhvr>
                                      <p:to>
                                        <p:strVal val="visible"/>
                                      </p:to>
                                    </p:set>
                                    <p:animEffect transition="in" filter="wipe(down)">
                                      <p:cBhvr>
                                        <p:cTn id="7" dur="500"/>
                                        <p:tgtEl>
                                          <p:spTgt spid="667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6712"/>
                                        </p:tgtEl>
                                        <p:attrNameLst>
                                          <p:attrName>style.visibility</p:attrName>
                                        </p:attrNameLst>
                                      </p:cBhvr>
                                      <p:to>
                                        <p:strVal val="visible"/>
                                      </p:to>
                                    </p:set>
                                    <p:animEffect transition="in" filter="wipe(up)">
                                      <p:cBhvr>
                                        <p:cTn id="12" dur="500"/>
                                        <p:tgtEl>
                                          <p:spTgt spid="6671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6713"/>
                                        </p:tgtEl>
                                        <p:attrNameLst>
                                          <p:attrName>style.visibility</p:attrName>
                                        </p:attrNameLst>
                                      </p:cBhvr>
                                      <p:to>
                                        <p:strVal val="visible"/>
                                      </p:to>
                                    </p:set>
                                    <p:animEffect transition="in" filter="wipe(left)">
                                      <p:cBhvr>
                                        <p:cTn id="16" dur="500"/>
                                        <p:tgtEl>
                                          <p:spTgt spid="667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6700"/>
                                        </p:tgtEl>
                                        <p:attrNameLst>
                                          <p:attrName>style.visibility</p:attrName>
                                        </p:attrNameLst>
                                      </p:cBhvr>
                                      <p:to>
                                        <p:strVal val="visible"/>
                                      </p:to>
                                    </p:set>
                                    <p:animEffect transition="in" filter="dissolve">
                                      <p:cBhvr>
                                        <p:cTn id="21" dur="500"/>
                                        <p:tgtEl>
                                          <p:spTgt spid="66700"/>
                                        </p:tgtEl>
                                      </p:cBhvr>
                                    </p:animEffect>
                                  </p:childTnLst>
                                </p:cTn>
                              </p:par>
                            </p:childTnLst>
                          </p:cTn>
                        </p:par>
                        <p:par>
                          <p:cTn id="22" fill="hold">
                            <p:stCondLst>
                              <p:cond delay="500"/>
                            </p:stCondLst>
                            <p:childTnLst>
                              <p:par>
                                <p:cTn id="23" presetID="1" presetClass="entr" presetSubtype="0" fill="hold" grpId="0" nodeType="afterEffect">
                                  <p:stCondLst>
                                    <p:cond delay="0"/>
                                  </p:stCondLst>
                                  <p:iterate type="lt">
                                    <p:tmAbs val="75"/>
                                  </p:iterate>
                                  <p:childTnLst>
                                    <p:set>
                                      <p:cBhvr>
                                        <p:cTn id="24" dur="1" fill="hold">
                                          <p:stCondLst>
                                            <p:cond delay="74"/>
                                          </p:stCondLst>
                                        </p:cTn>
                                        <p:tgtEl>
                                          <p:spTgt spid="92756"/>
                                        </p:tgtEl>
                                        <p:attrNameLst>
                                          <p:attrName>style.visibility</p:attrName>
                                        </p:attrNameLst>
                                      </p:cBhvr>
                                      <p:to>
                                        <p:strVal val="visible"/>
                                      </p:to>
                                    </p:set>
                                  </p:childTnLst>
                                </p:cTn>
                              </p:par>
                            </p:childTnLst>
                          </p:cTn>
                        </p:par>
                        <p:par>
                          <p:cTn id="25" fill="hold">
                            <p:stCondLst>
                              <p:cond delay="875"/>
                            </p:stCondLst>
                            <p:childTnLst>
                              <p:par>
                                <p:cTn id="26" presetID="22" presetClass="entr" presetSubtype="1" fill="hold" nodeType="afterEffect">
                                  <p:stCondLst>
                                    <p:cond delay="0"/>
                                  </p:stCondLst>
                                  <p:childTnLst>
                                    <p:set>
                                      <p:cBhvr>
                                        <p:cTn id="27" dur="1" fill="hold">
                                          <p:stCondLst>
                                            <p:cond delay="0"/>
                                          </p:stCondLst>
                                        </p:cTn>
                                        <p:tgtEl>
                                          <p:spTgt spid="66706"/>
                                        </p:tgtEl>
                                        <p:attrNameLst>
                                          <p:attrName>style.visibility</p:attrName>
                                        </p:attrNameLst>
                                      </p:cBhvr>
                                      <p:to>
                                        <p:strVal val="visible"/>
                                      </p:to>
                                    </p:set>
                                    <p:animEffect transition="in" filter="wipe(up)">
                                      <p:cBhvr>
                                        <p:cTn id="28" dur="500"/>
                                        <p:tgtEl>
                                          <p:spTgt spid="66706"/>
                                        </p:tgtEl>
                                      </p:cBhvr>
                                    </p:animEffect>
                                  </p:childTnLst>
                                </p:cTn>
                              </p:par>
                            </p:childTnLst>
                          </p:cTn>
                        </p:par>
                        <p:par>
                          <p:cTn id="29" fill="hold">
                            <p:stCondLst>
                              <p:cond delay="1375"/>
                            </p:stCondLst>
                            <p:childTnLst>
                              <p:par>
                                <p:cTn id="30" presetID="22" presetClass="entr" presetSubtype="4" fill="hold" nodeType="afterEffect">
                                  <p:stCondLst>
                                    <p:cond delay="0"/>
                                  </p:stCondLst>
                                  <p:childTnLst>
                                    <p:set>
                                      <p:cBhvr>
                                        <p:cTn id="31" dur="1" fill="hold">
                                          <p:stCondLst>
                                            <p:cond delay="0"/>
                                          </p:stCondLst>
                                        </p:cTn>
                                        <p:tgtEl>
                                          <p:spTgt spid="66701"/>
                                        </p:tgtEl>
                                        <p:attrNameLst>
                                          <p:attrName>style.visibility</p:attrName>
                                        </p:attrNameLst>
                                      </p:cBhvr>
                                      <p:to>
                                        <p:strVal val="visible"/>
                                      </p:to>
                                    </p:set>
                                    <p:animEffect transition="in" filter="wipe(down)">
                                      <p:cBhvr>
                                        <p:cTn id="32" dur="500"/>
                                        <p:tgtEl>
                                          <p:spTgt spid="66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56"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762000" y="548680"/>
            <a:ext cx="8202613" cy="1295400"/>
          </a:xfrm>
        </p:spPr>
        <p:txBody>
          <a:bodyPr/>
          <a:lstStyle/>
          <a:p>
            <a:pPr marL="0" indent="0" algn="just" eaLnBrk="1" hangingPunct="1">
              <a:buFont typeface="Wingdings" pitchFamily="2" charset="2"/>
              <a:buNone/>
            </a:pPr>
            <a:r>
              <a:rPr lang="en-US" altLang="zh-CN" sz="3200" dirty="0">
                <a:solidFill>
                  <a:srgbClr val="660066"/>
                </a:solidFill>
                <a:ea typeface="黑体" pitchFamily="2" charset="-122"/>
              </a:rPr>
              <a:t>   </a:t>
            </a:r>
            <a:r>
              <a:rPr lang="zh-CN" altLang="en-US" sz="3200" dirty="0">
                <a:solidFill>
                  <a:srgbClr val="660066"/>
                </a:solidFill>
                <a:ea typeface="黑体" pitchFamily="2" charset="-122"/>
              </a:rPr>
              <a:t>寡霉素</a:t>
            </a:r>
            <a:r>
              <a:rPr lang="en-US" altLang="zh-CN" sz="3200" dirty="0">
                <a:solidFill>
                  <a:srgbClr val="660066"/>
                </a:solidFill>
                <a:ea typeface="黑体" pitchFamily="2" charset="-122"/>
              </a:rPr>
              <a:t>(</a:t>
            </a:r>
            <a:r>
              <a:rPr lang="en-US" altLang="zh-CN" sz="3200" dirty="0" err="1">
                <a:solidFill>
                  <a:srgbClr val="660066"/>
                </a:solidFill>
                <a:ea typeface="黑体" pitchFamily="2" charset="-122"/>
              </a:rPr>
              <a:t>oligomycin</a:t>
            </a:r>
            <a:r>
              <a:rPr lang="en-US" altLang="zh-CN" sz="3200" dirty="0">
                <a:solidFill>
                  <a:srgbClr val="660066"/>
                </a:solidFill>
                <a:ea typeface="黑体" pitchFamily="2" charset="-122"/>
              </a:rPr>
              <a:t>) </a:t>
            </a:r>
          </a:p>
          <a:p>
            <a:pPr marL="860425" lvl="1" algn="just" eaLnBrk="1" hangingPunct="1">
              <a:lnSpc>
                <a:spcPct val="130000"/>
              </a:lnSpc>
              <a:buFont typeface="Wingdings" pitchFamily="2" charset="2"/>
              <a:buNone/>
            </a:pPr>
            <a:r>
              <a:rPr lang="en-US" altLang="zh-CN" sz="2800" dirty="0">
                <a:ea typeface="黑体" pitchFamily="2" charset="-122"/>
              </a:rPr>
              <a:t> </a:t>
            </a:r>
            <a:r>
              <a:rPr lang="zh-CN" altLang="en-US" sz="2800" dirty="0">
                <a:ea typeface="黑体" pitchFamily="2" charset="-122"/>
              </a:rPr>
              <a:t>可阻止质子从</a:t>
            </a:r>
            <a:r>
              <a:rPr lang="en-US" altLang="zh-CN" sz="2800" dirty="0" err="1">
                <a:ea typeface="黑体" pitchFamily="2" charset="-122"/>
              </a:rPr>
              <a:t>F</a:t>
            </a:r>
            <a:r>
              <a:rPr lang="en-US" altLang="zh-CN" sz="2800" baseline="-25000" dirty="0" err="1">
                <a:ea typeface="黑体" pitchFamily="2" charset="-122"/>
              </a:rPr>
              <a:t>o</a:t>
            </a:r>
            <a:r>
              <a:rPr lang="zh-CN" altLang="en-US" sz="2800" dirty="0">
                <a:ea typeface="黑体" pitchFamily="2" charset="-122"/>
              </a:rPr>
              <a:t>质子通道回流，抑制</a:t>
            </a:r>
            <a:r>
              <a:rPr lang="en-US" altLang="zh-CN" sz="2800" dirty="0">
                <a:ea typeface="黑体" pitchFamily="2" charset="-122"/>
              </a:rPr>
              <a:t>ATP</a:t>
            </a:r>
            <a:r>
              <a:rPr lang="zh-CN" altLang="en-US" sz="2800" dirty="0">
                <a:ea typeface="黑体" pitchFamily="2" charset="-122"/>
              </a:rPr>
              <a:t>生成</a:t>
            </a:r>
          </a:p>
        </p:txBody>
      </p:sp>
      <p:grpSp>
        <p:nvGrpSpPr>
          <p:cNvPr id="81923" name="Group 6"/>
          <p:cNvGrpSpPr>
            <a:grpSpLocks/>
          </p:cNvGrpSpPr>
          <p:nvPr/>
        </p:nvGrpSpPr>
        <p:grpSpPr bwMode="auto">
          <a:xfrm>
            <a:off x="836613" y="3302000"/>
            <a:ext cx="7773987" cy="1150938"/>
            <a:chOff x="521" y="391"/>
            <a:chExt cx="4897" cy="725"/>
          </a:xfrm>
        </p:grpSpPr>
        <p:grpSp>
          <p:nvGrpSpPr>
            <p:cNvPr id="81968" name="Group 7"/>
            <p:cNvGrpSpPr>
              <a:grpSpLocks/>
            </p:cNvGrpSpPr>
            <p:nvPr/>
          </p:nvGrpSpPr>
          <p:grpSpPr bwMode="auto">
            <a:xfrm>
              <a:off x="521" y="391"/>
              <a:ext cx="4897" cy="90"/>
              <a:chOff x="521" y="391"/>
              <a:chExt cx="4897" cy="90"/>
            </a:xfrm>
          </p:grpSpPr>
          <p:grpSp>
            <p:nvGrpSpPr>
              <p:cNvPr id="82460" name="Group 8"/>
              <p:cNvGrpSpPr>
                <a:grpSpLocks/>
              </p:cNvGrpSpPr>
              <p:nvPr/>
            </p:nvGrpSpPr>
            <p:grpSpPr bwMode="auto">
              <a:xfrm>
                <a:off x="521" y="391"/>
                <a:ext cx="271" cy="90"/>
                <a:chOff x="567" y="346"/>
                <a:chExt cx="271" cy="90"/>
              </a:xfrm>
            </p:grpSpPr>
            <p:sp>
              <p:nvSpPr>
                <p:cNvPr id="82530" name="Oval 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31" name="Oval 1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32" name="Oval 1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61" name="Group 12"/>
              <p:cNvGrpSpPr>
                <a:grpSpLocks/>
              </p:cNvGrpSpPr>
              <p:nvPr/>
            </p:nvGrpSpPr>
            <p:grpSpPr bwMode="auto">
              <a:xfrm>
                <a:off x="793" y="391"/>
                <a:ext cx="271" cy="90"/>
                <a:chOff x="567" y="346"/>
                <a:chExt cx="271" cy="90"/>
              </a:xfrm>
            </p:grpSpPr>
            <p:sp>
              <p:nvSpPr>
                <p:cNvPr id="82527" name="Oval 1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28" name="Oval 1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29" name="Oval 1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62" name="Group 16"/>
              <p:cNvGrpSpPr>
                <a:grpSpLocks/>
              </p:cNvGrpSpPr>
              <p:nvPr/>
            </p:nvGrpSpPr>
            <p:grpSpPr bwMode="auto">
              <a:xfrm>
                <a:off x="1065" y="391"/>
                <a:ext cx="271" cy="90"/>
                <a:chOff x="567" y="346"/>
                <a:chExt cx="271" cy="90"/>
              </a:xfrm>
            </p:grpSpPr>
            <p:sp>
              <p:nvSpPr>
                <p:cNvPr id="82524" name="Oval 1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25" name="Oval 1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26" name="Oval 1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63" name="Group 20"/>
              <p:cNvGrpSpPr>
                <a:grpSpLocks/>
              </p:cNvGrpSpPr>
              <p:nvPr/>
            </p:nvGrpSpPr>
            <p:grpSpPr bwMode="auto">
              <a:xfrm>
                <a:off x="1337" y="391"/>
                <a:ext cx="271" cy="90"/>
                <a:chOff x="567" y="346"/>
                <a:chExt cx="271" cy="90"/>
              </a:xfrm>
            </p:grpSpPr>
            <p:sp>
              <p:nvSpPr>
                <p:cNvPr id="82521" name="Oval 2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22" name="Oval 2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23" name="Oval 2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64" name="Group 24"/>
              <p:cNvGrpSpPr>
                <a:grpSpLocks/>
              </p:cNvGrpSpPr>
              <p:nvPr/>
            </p:nvGrpSpPr>
            <p:grpSpPr bwMode="auto">
              <a:xfrm>
                <a:off x="1610" y="391"/>
                <a:ext cx="271" cy="90"/>
                <a:chOff x="567" y="346"/>
                <a:chExt cx="271" cy="90"/>
              </a:xfrm>
            </p:grpSpPr>
            <p:sp>
              <p:nvSpPr>
                <p:cNvPr id="82518" name="Oval 2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19" name="Oval 2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20" name="Oval 2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65" name="Group 28"/>
              <p:cNvGrpSpPr>
                <a:grpSpLocks/>
              </p:cNvGrpSpPr>
              <p:nvPr/>
            </p:nvGrpSpPr>
            <p:grpSpPr bwMode="auto">
              <a:xfrm>
                <a:off x="1882" y="391"/>
                <a:ext cx="271" cy="90"/>
                <a:chOff x="567" y="346"/>
                <a:chExt cx="271" cy="90"/>
              </a:xfrm>
            </p:grpSpPr>
            <p:sp>
              <p:nvSpPr>
                <p:cNvPr id="82515" name="Oval 2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16" name="Oval 3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17" name="Oval 3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66" name="Group 32"/>
              <p:cNvGrpSpPr>
                <a:grpSpLocks/>
              </p:cNvGrpSpPr>
              <p:nvPr/>
            </p:nvGrpSpPr>
            <p:grpSpPr bwMode="auto">
              <a:xfrm>
                <a:off x="2154" y="391"/>
                <a:ext cx="271" cy="90"/>
                <a:chOff x="567" y="346"/>
                <a:chExt cx="271" cy="90"/>
              </a:xfrm>
            </p:grpSpPr>
            <p:sp>
              <p:nvSpPr>
                <p:cNvPr id="82512" name="Oval 3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13" name="Oval 3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14" name="Oval 3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67" name="Group 36"/>
              <p:cNvGrpSpPr>
                <a:grpSpLocks/>
              </p:cNvGrpSpPr>
              <p:nvPr/>
            </p:nvGrpSpPr>
            <p:grpSpPr bwMode="auto">
              <a:xfrm>
                <a:off x="2426" y="391"/>
                <a:ext cx="271" cy="90"/>
                <a:chOff x="567" y="346"/>
                <a:chExt cx="271" cy="90"/>
              </a:xfrm>
            </p:grpSpPr>
            <p:sp>
              <p:nvSpPr>
                <p:cNvPr id="82509" name="Oval 3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10" name="Oval 3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11" name="Oval 3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68" name="Group 40"/>
              <p:cNvGrpSpPr>
                <a:grpSpLocks/>
              </p:cNvGrpSpPr>
              <p:nvPr/>
            </p:nvGrpSpPr>
            <p:grpSpPr bwMode="auto">
              <a:xfrm>
                <a:off x="2698" y="391"/>
                <a:ext cx="271" cy="90"/>
                <a:chOff x="567" y="346"/>
                <a:chExt cx="271" cy="90"/>
              </a:xfrm>
            </p:grpSpPr>
            <p:sp>
              <p:nvSpPr>
                <p:cNvPr id="82506" name="Oval 4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07" name="Oval 4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08" name="Oval 4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69" name="Group 44"/>
              <p:cNvGrpSpPr>
                <a:grpSpLocks/>
              </p:cNvGrpSpPr>
              <p:nvPr/>
            </p:nvGrpSpPr>
            <p:grpSpPr bwMode="auto">
              <a:xfrm>
                <a:off x="2970" y="391"/>
                <a:ext cx="271" cy="90"/>
                <a:chOff x="567" y="346"/>
                <a:chExt cx="271" cy="90"/>
              </a:xfrm>
            </p:grpSpPr>
            <p:sp>
              <p:nvSpPr>
                <p:cNvPr id="82503" name="Oval 4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04" name="Oval 4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05" name="Oval 4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70" name="Group 48"/>
              <p:cNvGrpSpPr>
                <a:grpSpLocks/>
              </p:cNvGrpSpPr>
              <p:nvPr/>
            </p:nvGrpSpPr>
            <p:grpSpPr bwMode="auto">
              <a:xfrm>
                <a:off x="3242" y="391"/>
                <a:ext cx="271" cy="90"/>
                <a:chOff x="567" y="346"/>
                <a:chExt cx="271" cy="90"/>
              </a:xfrm>
            </p:grpSpPr>
            <p:sp>
              <p:nvSpPr>
                <p:cNvPr id="82500" name="Oval 4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01" name="Oval 5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502" name="Oval 5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71" name="Group 52"/>
              <p:cNvGrpSpPr>
                <a:grpSpLocks/>
              </p:cNvGrpSpPr>
              <p:nvPr/>
            </p:nvGrpSpPr>
            <p:grpSpPr bwMode="auto">
              <a:xfrm>
                <a:off x="3514" y="391"/>
                <a:ext cx="271" cy="90"/>
                <a:chOff x="567" y="346"/>
                <a:chExt cx="271" cy="90"/>
              </a:xfrm>
            </p:grpSpPr>
            <p:sp>
              <p:nvSpPr>
                <p:cNvPr id="82497" name="Oval 5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98" name="Oval 5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99" name="Oval 5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72" name="Group 56"/>
              <p:cNvGrpSpPr>
                <a:grpSpLocks/>
              </p:cNvGrpSpPr>
              <p:nvPr/>
            </p:nvGrpSpPr>
            <p:grpSpPr bwMode="auto">
              <a:xfrm>
                <a:off x="3787" y="391"/>
                <a:ext cx="271" cy="90"/>
                <a:chOff x="567" y="346"/>
                <a:chExt cx="271" cy="90"/>
              </a:xfrm>
            </p:grpSpPr>
            <p:sp>
              <p:nvSpPr>
                <p:cNvPr id="82494" name="Oval 5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95" name="Oval 5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96" name="Oval 5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73" name="Group 60"/>
              <p:cNvGrpSpPr>
                <a:grpSpLocks/>
              </p:cNvGrpSpPr>
              <p:nvPr/>
            </p:nvGrpSpPr>
            <p:grpSpPr bwMode="auto">
              <a:xfrm>
                <a:off x="4059" y="391"/>
                <a:ext cx="271" cy="90"/>
                <a:chOff x="567" y="346"/>
                <a:chExt cx="271" cy="90"/>
              </a:xfrm>
            </p:grpSpPr>
            <p:sp>
              <p:nvSpPr>
                <p:cNvPr id="82491" name="Oval 6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92" name="Oval 6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93" name="Oval 6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74" name="Group 64"/>
              <p:cNvGrpSpPr>
                <a:grpSpLocks/>
              </p:cNvGrpSpPr>
              <p:nvPr/>
            </p:nvGrpSpPr>
            <p:grpSpPr bwMode="auto">
              <a:xfrm>
                <a:off x="4331" y="391"/>
                <a:ext cx="271" cy="90"/>
                <a:chOff x="567" y="346"/>
                <a:chExt cx="271" cy="90"/>
              </a:xfrm>
            </p:grpSpPr>
            <p:sp>
              <p:nvSpPr>
                <p:cNvPr id="82488" name="Oval 6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89" name="Oval 6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90" name="Oval 6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75" name="Group 68"/>
              <p:cNvGrpSpPr>
                <a:grpSpLocks/>
              </p:cNvGrpSpPr>
              <p:nvPr/>
            </p:nvGrpSpPr>
            <p:grpSpPr bwMode="auto">
              <a:xfrm>
                <a:off x="4603" y="391"/>
                <a:ext cx="271" cy="90"/>
                <a:chOff x="567" y="346"/>
                <a:chExt cx="271" cy="90"/>
              </a:xfrm>
            </p:grpSpPr>
            <p:sp>
              <p:nvSpPr>
                <p:cNvPr id="82485" name="Oval 6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86" name="Oval 7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87" name="Oval 7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76" name="Group 72"/>
              <p:cNvGrpSpPr>
                <a:grpSpLocks/>
              </p:cNvGrpSpPr>
              <p:nvPr/>
            </p:nvGrpSpPr>
            <p:grpSpPr bwMode="auto">
              <a:xfrm>
                <a:off x="4875" y="391"/>
                <a:ext cx="543" cy="90"/>
                <a:chOff x="4945" y="346"/>
                <a:chExt cx="543" cy="90"/>
              </a:xfrm>
            </p:grpSpPr>
            <p:grpSp>
              <p:nvGrpSpPr>
                <p:cNvPr id="82477" name="Group 73"/>
                <p:cNvGrpSpPr>
                  <a:grpSpLocks/>
                </p:cNvGrpSpPr>
                <p:nvPr/>
              </p:nvGrpSpPr>
              <p:grpSpPr bwMode="auto">
                <a:xfrm>
                  <a:off x="4945" y="346"/>
                  <a:ext cx="271" cy="90"/>
                  <a:chOff x="567" y="346"/>
                  <a:chExt cx="271" cy="90"/>
                </a:xfrm>
              </p:grpSpPr>
              <p:sp>
                <p:nvSpPr>
                  <p:cNvPr id="82482" name="Oval 7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83" name="Oval 7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84" name="Oval 7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78" name="Group 77"/>
                <p:cNvGrpSpPr>
                  <a:grpSpLocks/>
                </p:cNvGrpSpPr>
                <p:nvPr/>
              </p:nvGrpSpPr>
              <p:grpSpPr bwMode="auto">
                <a:xfrm>
                  <a:off x="5217" y="346"/>
                  <a:ext cx="271" cy="90"/>
                  <a:chOff x="567" y="346"/>
                  <a:chExt cx="271" cy="90"/>
                </a:xfrm>
              </p:grpSpPr>
              <p:sp>
                <p:nvSpPr>
                  <p:cNvPr id="82479" name="Oval 7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80" name="Oval 7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81" name="Oval 8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grpSp>
        <p:grpSp>
          <p:nvGrpSpPr>
            <p:cNvPr id="81969" name="Group 81"/>
            <p:cNvGrpSpPr>
              <a:grpSpLocks/>
            </p:cNvGrpSpPr>
            <p:nvPr/>
          </p:nvGrpSpPr>
          <p:grpSpPr bwMode="auto">
            <a:xfrm>
              <a:off x="521" y="1026"/>
              <a:ext cx="4897" cy="90"/>
              <a:chOff x="521" y="1026"/>
              <a:chExt cx="4897" cy="90"/>
            </a:xfrm>
          </p:grpSpPr>
          <p:grpSp>
            <p:nvGrpSpPr>
              <p:cNvPr id="82386" name="Group 82"/>
              <p:cNvGrpSpPr>
                <a:grpSpLocks/>
              </p:cNvGrpSpPr>
              <p:nvPr/>
            </p:nvGrpSpPr>
            <p:grpSpPr bwMode="auto">
              <a:xfrm>
                <a:off x="521" y="1026"/>
                <a:ext cx="4353" cy="90"/>
                <a:chOff x="567" y="754"/>
                <a:chExt cx="4353" cy="90"/>
              </a:xfrm>
            </p:grpSpPr>
            <p:grpSp>
              <p:nvGrpSpPr>
                <p:cNvPr id="82396" name="Group 83"/>
                <p:cNvGrpSpPr>
                  <a:grpSpLocks/>
                </p:cNvGrpSpPr>
                <p:nvPr/>
              </p:nvGrpSpPr>
              <p:grpSpPr bwMode="auto">
                <a:xfrm>
                  <a:off x="567" y="754"/>
                  <a:ext cx="271" cy="90"/>
                  <a:chOff x="567" y="346"/>
                  <a:chExt cx="271" cy="90"/>
                </a:xfrm>
              </p:grpSpPr>
              <p:sp>
                <p:nvSpPr>
                  <p:cNvPr id="82457" name="Oval 8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58" name="Oval 8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59" name="Oval 8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397" name="Group 87"/>
                <p:cNvGrpSpPr>
                  <a:grpSpLocks/>
                </p:cNvGrpSpPr>
                <p:nvPr/>
              </p:nvGrpSpPr>
              <p:grpSpPr bwMode="auto">
                <a:xfrm>
                  <a:off x="839" y="754"/>
                  <a:ext cx="271" cy="90"/>
                  <a:chOff x="567" y="346"/>
                  <a:chExt cx="271" cy="90"/>
                </a:xfrm>
              </p:grpSpPr>
              <p:sp>
                <p:nvSpPr>
                  <p:cNvPr id="82454" name="Oval 8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55" name="Oval 8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56" name="Oval 9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398" name="Group 91"/>
                <p:cNvGrpSpPr>
                  <a:grpSpLocks/>
                </p:cNvGrpSpPr>
                <p:nvPr/>
              </p:nvGrpSpPr>
              <p:grpSpPr bwMode="auto">
                <a:xfrm>
                  <a:off x="1111" y="754"/>
                  <a:ext cx="271" cy="90"/>
                  <a:chOff x="567" y="346"/>
                  <a:chExt cx="271" cy="90"/>
                </a:xfrm>
              </p:grpSpPr>
              <p:sp>
                <p:nvSpPr>
                  <p:cNvPr id="82451" name="Oval 9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52" name="Oval 9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53" name="Oval 9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399" name="Group 95"/>
                <p:cNvGrpSpPr>
                  <a:grpSpLocks/>
                </p:cNvGrpSpPr>
                <p:nvPr/>
              </p:nvGrpSpPr>
              <p:grpSpPr bwMode="auto">
                <a:xfrm>
                  <a:off x="1383" y="754"/>
                  <a:ext cx="271" cy="90"/>
                  <a:chOff x="567" y="346"/>
                  <a:chExt cx="271" cy="90"/>
                </a:xfrm>
              </p:grpSpPr>
              <p:sp>
                <p:nvSpPr>
                  <p:cNvPr id="82448" name="Oval 9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49" name="Oval 9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50" name="Oval 9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00" name="Group 99"/>
                <p:cNvGrpSpPr>
                  <a:grpSpLocks/>
                </p:cNvGrpSpPr>
                <p:nvPr/>
              </p:nvGrpSpPr>
              <p:grpSpPr bwMode="auto">
                <a:xfrm>
                  <a:off x="1656" y="754"/>
                  <a:ext cx="271" cy="90"/>
                  <a:chOff x="567" y="346"/>
                  <a:chExt cx="271" cy="90"/>
                </a:xfrm>
              </p:grpSpPr>
              <p:sp>
                <p:nvSpPr>
                  <p:cNvPr id="82445" name="Oval 10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46" name="Oval 10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47" name="Oval 10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01" name="Group 103"/>
                <p:cNvGrpSpPr>
                  <a:grpSpLocks/>
                </p:cNvGrpSpPr>
                <p:nvPr/>
              </p:nvGrpSpPr>
              <p:grpSpPr bwMode="auto">
                <a:xfrm>
                  <a:off x="1928" y="754"/>
                  <a:ext cx="271" cy="90"/>
                  <a:chOff x="567" y="346"/>
                  <a:chExt cx="271" cy="90"/>
                </a:xfrm>
              </p:grpSpPr>
              <p:sp>
                <p:nvSpPr>
                  <p:cNvPr id="82442" name="Oval 10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43" name="Oval 10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44" name="Oval 10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02" name="Group 107"/>
                <p:cNvGrpSpPr>
                  <a:grpSpLocks/>
                </p:cNvGrpSpPr>
                <p:nvPr/>
              </p:nvGrpSpPr>
              <p:grpSpPr bwMode="auto">
                <a:xfrm>
                  <a:off x="2200" y="754"/>
                  <a:ext cx="271" cy="90"/>
                  <a:chOff x="567" y="346"/>
                  <a:chExt cx="271" cy="90"/>
                </a:xfrm>
              </p:grpSpPr>
              <p:sp>
                <p:nvSpPr>
                  <p:cNvPr id="82439" name="Oval 10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40" name="Oval 10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41" name="Oval 11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03" name="Group 111"/>
                <p:cNvGrpSpPr>
                  <a:grpSpLocks/>
                </p:cNvGrpSpPr>
                <p:nvPr/>
              </p:nvGrpSpPr>
              <p:grpSpPr bwMode="auto">
                <a:xfrm>
                  <a:off x="2472" y="754"/>
                  <a:ext cx="271" cy="90"/>
                  <a:chOff x="567" y="346"/>
                  <a:chExt cx="271" cy="90"/>
                </a:xfrm>
              </p:grpSpPr>
              <p:sp>
                <p:nvSpPr>
                  <p:cNvPr id="82436" name="Oval 11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37" name="Oval 11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38" name="Oval 11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04" name="Group 115"/>
                <p:cNvGrpSpPr>
                  <a:grpSpLocks/>
                </p:cNvGrpSpPr>
                <p:nvPr/>
              </p:nvGrpSpPr>
              <p:grpSpPr bwMode="auto">
                <a:xfrm>
                  <a:off x="2744" y="754"/>
                  <a:ext cx="271" cy="90"/>
                  <a:chOff x="567" y="346"/>
                  <a:chExt cx="271" cy="90"/>
                </a:xfrm>
              </p:grpSpPr>
              <p:sp>
                <p:nvSpPr>
                  <p:cNvPr id="82433" name="Oval 11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34" name="Oval 11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35" name="Oval 11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05" name="Group 119"/>
                <p:cNvGrpSpPr>
                  <a:grpSpLocks/>
                </p:cNvGrpSpPr>
                <p:nvPr/>
              </p:nvGrpSpPr>
              <p:grpSpPr bwMode="auto">
                <a:xfrm>
                  <a:off x="3016" y="754"/>
                  <a:ext cx="271" cy="90"/>
                  <a:chOff x="567" y="346"/>
                  <a:chExt cx="271" cy="90"/>
                </a:xfrm>
              </p:grpSpPr>
              <p:sp>
                <p:nvSpPr>
                  <p:cNvPr id="82430" name="Oval 12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31" name="Oval 12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32" name="Oval 12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06" name="Group 123"/>
                <p:cNvGrpSpPr>
                  <a:grpSpLocks/>
                </p:cNvGrpSpPr>
                <p:nvPr/>
              </p:nvGrpSpPr>
              <p:grpSpPr bwMode="auto">
                <a:xfrm>
                  <a:off x="3288" y="754"/>
                  <a:ext cx="271" cy="90"/>
                  <a:chOff x="567" y="346"/>
                  <a:chExt cx="271" cy="90"/>
                </a:xfrm>
              </p:grpSpPr>
              <p:sp>
                <p:nvSpPr>
                  <p:cNvPr id="82427" name="Oval 12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28" name="Oval 12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29" name="Oval 12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07" name="Group 127"/>
                <p:cNvGrpSpPr>
                  <a:grpSpLocks/>
                </p:cNvGrpSpPr>
                <p:nvPr/>
              </p:nvGrpSpPr>
              <p:grpSpPr bwMode="auto">
                <a:xfrm>
                  <a:off x="3560" y="754"/>
                  <a:ext cx="271" cy="90"/>
                  <a:chOff x="567" y="346"/>
                  <a:chExt cx="271" cy="90"/>
                </a:xfrm>
              </p:grpSpPr>
              <p:sp>
                <p:nvSpPr>
                  <p:cNvPr id="82424" name="Oval 12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25" name="Oval 12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26" name="Oval 13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08" name="Group 131"/>
                <p:cNvGrpSpPr>
                  <a:grpSpLocks/>
                </p:cNvGrpSpPr>
                <p:nvPr/>
              </p:nvGrpSpPr>
              <p:grpSpPr bwMode="auto">
                <a:xfrm>
                  <a:off x="3833" y="754"/>
                  <a:ext cx="271" cy="90"/>
                  <a:chOff x="567" y="346"/>
                  <a:chExt cx="271" cy="90"/>
                </a:xfrm>
              </p:grpSpPr>
              <p:sp>
                <p:nvSpPr>
                  <p:cNvPr id="82421" name="Oval 13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22" name="Oval 13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23" name="Oval 13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09" name="Group 135"/>
                <p:cNvGrpSpPr>
                  <a:grpSpLocks/>
                </p:cNvGrpSpPr>
                <p:nvPr/>
              </p:nvGrpSpPr>
              <p:grpSpPr bwMode="auto">
                <a:xfrm>
                  <a:off x="4105" y="754"/>
                  <a:ext cx="271" cy="90"/>
                  <a:chOff x="567" y="346"/>
                  <a:chExt cx="271" cy="90"/>
                </a:xfrm>
              </p:grpSpPr>
              <p:sp>
                <p:nvSpPr>
                  <p:cNvPr id="82418" name="Oval 13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19" name="Oval 13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20" name="Oval 13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10" name="Group 139"/>
                <p:cNvGrpSpPr>
                  <a:grpSpLocks/>
                </p:cNvGrpSpPr>
                <p:nvPr/>
              </p:nvGrpSpPr>
              <p:grpSpPr bwMode="auto">
                <a:xfrm>
                  <a:off x="4377" y="754"/>
                  <a:ext cx="271" cy="90"/>
                  <a:chOff x="567" y="346"/>
                  <a:chExt cx="271" cy="90"/>
                </a:xfrm>
              </p:grpSpPr>
              <p:sp>
                <p:nvSpPr>
                  <p:cNvPr id="82415" name="Oval 14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16" name="Oval 14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17" name="Oval 14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411" name="Group 143"/>
                <p:cNvGrpSpPr>
                  <a:grpSpLocks/>
                </p:cNvGrpSpPr>
                <p:nvPr/>
              </p:nvGrpSpPr>
              <p:grpSpPr bwMode="auto">
                <a:xfrm>
                  <a:off x="4649" y="754"/>
                  <a:ext cx="271" cy="90"/>
                  <a:chOff x="567" y="346"/>
                  <a:chExt cx="271" cy="90"/>
                </a:xfrm>
              </p:grpSpPr>
              <p:sp>
                <p:nvSpPr>
                  <p:cNvPr id="82412" name="Oval 14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13" name="Oval 14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414" name="Oval 14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grpSp>
            <p:nvGrpSpPr>
              <p:cNvPr id="82387" name="Group 147"/>
              <p:cNvGrpSpPr>
                <a:grpSpLocks/>
              </p:cNvGrpSpPr>
              <p:nvPr/>
            </p:nvGrpSpPr>
            <p:grpSpPr bwMode="auto">
              <a:xfrm>
                <a:off x="4875" y="1026"/>
                <a:ext cx="543" cy="90"/>
                <a:chOff x="4945" y="346"/>
                <a:chExt cx="543" cy="90"/>
              </a:xfrm>
            </p:grpSpPr>
            <p:grpSp>
              <p:nvGrpSpPr>
                <p:cNvPr id="82388" name="Group 148"/>
                <p:cNvGrpSpPr>
                  <a:grpSpLocks/>
                </p:cNvGrpSpPr>
                <p:nvPr/>
              </p:nvGrpSpPr>
              <p:grpSpPr bwMode="auto">
                <a:xfrm>
                  <a:off x="4945" y="346"/>
                  <a:ext cx="271" cy="90"/>
                  <a:chOff x="567" y="346"/>
                  <a:chExt cx="271" cy="90"/>
                </a:xfrm>
              </p:grpSpPr>
              <p:sp>
                <p:nvSpPr>
                  <p:cNvPr id="82393" name="Oval 14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394" name="Oval 15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395" name="Oval 15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82389" name="Group 152"/>
                <p:cNvGrpSpPr>
                  <a:grpSpLocks/>
                </p:cNvGrpSpPr>
                <p:nvPr/>
              </p:nvGrpSpPr>
              <p:grpSpPr bwMode="auto">
                <a:xfrm>
                  <a:off x="5217" y="346"/>
                  <a:ext cx="271" cy="90"/>
                  <a:chOff x="567" y="346"/>
                  <a:chExt cx="271" cy="90"/>
                </a:xfrm>
              </p:grpSpPr>
              <p:sp>
                <p:nvSpPr>
                  <p:cNvPr id="82390" name="Oval 15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391" name="Oval 15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82392" name="Oval 15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grpSp>
        <p:grpSp>
          <p:nvGrpSpPr>
            <p:cNvPr id="81970" name="Group 156"/>
            <p:cNvGrpSpPr>
              <a:grpSpLocks/>
            </p:cNvGrpSpPr>
            <p:nvPr/>
          </p:nvGrpSpPr>
          <p:grpSpPr bwMode="auto">
            <a:xfrm>
              <a:off x="554" y="481"/>
              <a:ext cx="4829" cy="545"/>
              <a:chOff x="554" y="481"/>
              <a:chExt cx="4829" cy="545"/>
            </a:xfrm>
          </p:grpSpPr>
          <p:grpSp>
            <p:nvGrpSpPr>
              <p:cNvPr id="81971" name="Group 157"/>
              <p:cNvGrpSpPr>
                <a:grpSpLocks/>
              </p:cNvGrpSpPr>
              <p:nvPr/>
            </p:nvGrpSpPr>
            <p:grpSpPr bwMode="auto">
              <a:xfrm>
                <a:off x="554" y="481"/>
                <a:ext cx="33" cy="227"/>
                <a:chOff x="295" y="981"/>
                <a:chExt cx="33" cy="227"/>
              </a:xfrm>
            </p:grpSpPr>
            <p:sp>
              <p:nvSpPr>
                <p:cNvPr id="82384" name="Line 15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85" name="Line 15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1972" name="Group 160"/>
              <p:cNvGrpSpPr>
                <a:grpSpLocks/>
              </p:cNvGrpSpPr>
              <p:nvPr/>
            </p:nvGrpSpPr>
            <p:grpSpPr bwMode="auto">
              <a:xfrm>
                <a:off x="638" y="481"/>
                <a:ext cx="33" cy="227"/>
                <a:chOff x="295" y="981"/>
                <a:chExt cx="33" cy="227"/>
              </a:xfrm>
            </p:grpSpPr>
            <p:sp>
              <p:nvSpPr>
                <p:cNvPr id="82382" name="Line 16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83" name="Line 16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1973" name="Group 163"/>
              <p:cNvGrpSpPr>
                <a:grpSpLocks/>
              </p:cNvGrpSpPr>
              <p:nvPr/>
            </p:nvGrpSpPr>
            <p:grpSpPr bwMode="auto">
              <a:xfrm>
                <a:off x="724" y="481"/>
                <a:ext cx="124" cy="227"/>
                <a:chOff x="589" y="436"/>
                <a:chExt cx="124" cy="227"/>
              </a:xfrm>
            </p:grpSpPr>
            <p:grpSp>
              <p:nvGrpSpPr>
                <p:cNvPr id="82376" name="Group 164"/>
                <p:cNvGrpSpPr>
                  <a:grpSpLocks/>
                </p:cNvGrpSpPr>
                <p:nvPr/>
              </p:nvGrpSpPr>
              <p:grpSpPr bwMode="auto">
                <a:xfrm>
                  <a:off x="589" y="436"/>
                  <a:ext cx="33" cy="227"/>
                  <a:chOff x="295" y="981"/>
                  <a:chExt cx="33" cy="227"/>
                </a:xfrm>
              </p:grpSpPr>
              <p:sp>
                <p:nvSpPr>
                  <p:cNvPr id="82380" name="Line 16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81" name="Line 16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377" name="Group 167"/>
                <p:cNvGrpSpPr>
                  <a:grpSpLocks/>
                </p:cNvGrpSpPr>
                <p:nvPr/>
              </p:nvGrpSpPr>
              <p:grpSpPr bwMode="auto">
                <a:xfrm>
                  <a:off x="680" y="436"/>
                  <a:ext cx="33" cy="227"/>
                  <a:chOff x="295" y="981"/>
                  <a:chExt cx="33" cy="227"/>
                </a:xfrm>
              </p:grpSpPr>
              <p:sp>
                <p:nvSpPr>
                  <p:cNvPr id="82378" name="Line 16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79" name="Line 16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1974" name="Group 170"/>
              <p:cNvGrpSpPr>
                <a:grpSpLocks/>
              </p:cNvGrpSpPr>
              <p:nvPr/>
            </p:nvGrpSpPr>
            <p:grpSpPr bwMode="auto">
              <a:xfrm>
                <a:off x="906" y="481"/>
                <a:ext cx="305" cy="227"/>
                <a:chOff x="589" y="436"/>
                <a:chExt cx="305" cy="227"/>
              </a:xfrm>
            </p:grpSpPr>
            <p:grpSp>
              <p:nvGrpSpPr>
                <p:cNvPr id="82362" name="Group 171"/>
                <p:cNvGrpSpPr>
                  <a:grpSpLocks/>
                </p:cNvGrpSpPr>
                <p:nvPr/>
              </p:nvGrpSpPr>
              <p:grpSpPr bwMode="auto">
                <a:xfrm>
                  <a:off x="589" y="436"/>
                  <a:ext cx="124" cy="227"/>
                  <a:chOff x="589" y="436"/>
                  <a:chExt cx="124" cy="227"/>
                </a:xfrm>
              </p:grpSpPr>
              <p:grpSp>
                <p:nvGrpSpPr>
                  <p:cNvPr id="82370" name="Group 172"/>
                  <p:cNvGrpSpPr>
                    <a:grpSpLocks/>
                  </p:cNvGrpSpPr>
                  <p:nvPr/>
                </p:nvGrpSpPr>
                <p:grpSpPr bwMode="auto">
                  <a:xfrm>
                    <a:off x="589" y="436"/>
                    <a:ext cx="33" cy="227"/>
                    <a:chOff x="295" y="981"/>
                    <a:chExt cx="33" cy="227"/>
                  </a:xfrm>
                </p:grpSpPr>
                <p:sp>
                  <p:nvSpPr>
                    <p:cNvPr id="82374" name="Line 17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75" name="Line 17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371" name="Group 175"/>
                  <p:cNvGrpSpPr>
                    <a:grpSpLocks/>
                  </p:cNvGrpSpPr>
                  <p:nvPr/>
                </p:nvGrpSpPr>
                <p:grpSpPr bwMode="auto">
                  <a:xfrm>
                    <a:off x="680" y="436"/>
                    <a:ext cx="33" cy="227"/>
                    <a:chOff x="295" y="981"/>
                    <a:chExt cx="33" cy="227"/>
                  </a:xfrm>
                </p:grpSpPr>
                <p:sp>
                  <p:nvSpPr>
                    <p:cNvPr id="82372" name="Line 17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73" name="Line 17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363" name="Group 178"/>
                <p:cNvGrpSpPr>
                  <a:grpSpLocks/>
                </p:cNvGrpSpPr>
                <p:nvPr/>
              </p:nvGrpSpPr>
              <p:grpSpPr bwMode="auto">
                <a:xfrm>
                  <a:off x="770" y="436"/>
                  <a:ext cx="124" cy="227"/>
                  <a:chOff x="589" y="436"/>
                  <a:chExt cx="124" cy="227"/>
                </a:xfrm>
              </p:grpSpPr>
              <p:grpSp>
                <p:nvGrpSpPr>
                  <p:cNvPr id="82364" name="Group 179"/>
                  <p:cNvGrpSpPr>
                    <a:grpSpLocks/>
                  </p:cNvGrpSpPr>
                  <p:nvPr/>
                </p:nvGrpSpPr>
                <p:grpSpPr bwMode="auto">
                  <a:xfrm>
                    <a:off x="589" y="436"/>
                    <a:ext cx="33" cy="227"/>
                    <a:chOff x="295" y="981"/>
                    <a:chExt cx="33" cy="227"/>
                  </a:xfrm>
                </p:grpSpPr>
                <p:sp>
                  <p:nvSpPr>
                    <p:cNvPr id="82368" name="Line 18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69" name="Line 18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365" name="Group 182"/>
                  <p:cNvGrpSpPr>
                    <a:grpSpLocks/>
                  </p:cNvGrpSpPr>
                  <p:nvPr/>
                </p:nvGrpSpPr>
                <p:grpSpPr bwMode="auto">
                  <a:xfrm>
                    <a:off x="680" y="436"/>
                    <a:ext cx="33" cy="227"/>
                    <a:chOff x="295" y="981"/>
                    <a:chExt cx="33" cy="227"/>
                  </a:xfrm>
                </p:grpSpPr>
                <p:sp>
                  <p:nvSpPr>
                    <p:cNvPr id="82366" name="Line 18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67" name="Line 18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1975" name="Group 185"/>
              <p:cNvGrpSpPr>
                <a:grpSpLocks/>
              </p:cNvGrpSpPr>
              <p:nvPr/>
            </p:nvGrpSpPr>
            <p:grpSpPr bwMode="auto">
              <a:xfrm>
                <a:off x="1268" y="481"/>
                <a:ext cx="668" cy="227"/>
                <a:chOff x="1338" y="981"/>
                <a:chExt cx="668" cy="227"/>
              </a:xfrm>
            </p:grpSpPr>
            <p:grpSp>
              <p:nvGrpSpPr>
                <p:cNvPr id="82332" name="Group 186"/>
                <p:cNvGrpSpPr>
                  <a:grpSpLocks/>
                </p:cNvGrpSpPr>
                <p:nvPr/>
              </p:nvGrpSpPr>
              <p:grpSpPr bwMode="auto">
                <a:xfrm>
                  <a:off x="1338" y="981"/>
                  <a:ext cx="305" cy="227"/>
                  <a:chOff x="589" y="436"/>
                  <a:chExt cx="305" cy="227"/>
                </a:xfrm>
              </p:grpSpPr>
              <p:grpSp>
                <p:nvGrpSpPr>
                  <p:cNvPr id="82348" name="Group 187"/>
                  <p:cNvGrpSpPr>
                    <a:grpSpLocks/>
                  </p:cNvGrpSpPr>
                  <p:nvPr/>
                </p:nvGrpSpPr>
                <p:grpSpPr bwMode="auto">
                  <a:xfrm>
                    <a:off x="589" y="436"/>
                    <a:ext cx="124" cy="227"/>
                    <a:chOff x="589" y="436"/>
                    <a:chExt cx="124" cy="227"/>
                  </a:xfrm>
                </p:grpSpPr>
                <p:grpSp>
                  <p:nvGrpSpPr>
                    <p:cNvPr id="82356" name="Group 188"/>
                    <p:cNvGrpSpPr>
                      <a:grpSpLocks/>
                    </p:cNvGrpSpPr>
                    <p:nvPr/>
                  </p:nvGrpSpPr>
                  <p:grpSpPr bwMode="auto">
                    <a:xfrm>
                      <a:off x="589" y="436"/>
                      <a:ext cx="33" cy="227"/>
                      <a:chOff x="295" y="981"/>
                      <a:chExt cx="33" cy="227"/>
                    </a:xfrm>
                  </p:grpSpPr>
                  <p:sp>
                    <p:nvSpPr>
                      <p:cNvPr id="82360" name="Line 18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61" name="Line 19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357" name="Group 191"/>
                    <p:cNvGrpSpPr>
                      <a:grpSpLocks/>
                    </p:cNvGrpSpPr>
                    <p:nvPr/>
                  </p:nvGrpSpPr>
                  <p:grpSpPr bwMode="auto">
                    <a:xfrm>
                      <a:off x="680" y="436"/>
                      <a:ext cx="33" cy="227"/>
                      <a:chOff x="295" y="981"/>
                      <a:chExt cx="33" cy="227"/>
                    </a:xfrm>
                  </p:grpSpPr>
                  <p:sp>
                    <p:nvSpPr>
                      <p:cNvPr id="82358" name="Line 19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59" name="Line 19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349" name="Group 194"/>
                  <p:cNvGrpSpPr>
                    <a:grpSpLocks/>
                  </p:cNvGrpSpPr>
                  <p:nvPr/>
                </p:nvGrpSpPr>
                <p:grpSpPr bwMode="auto">
                  <a:xfrm>
                    <a:off x="770" y="436"/>
                    <a:ext cx="124" cy="227"/>
                    <a:chOff x="589" y="436"/>
                    <a:chExt cx="124" cy="227"/>
                  </a:xfrm>
                </p:grpSpPr>
                <p:grpSp>
                  <p:nvGrpSpPr>
                    <p:cNvPr id="82350" name="Group 195"/>
                    <p:cNvGrpSpPr>
                      <a:grpSpLocks/>
                    </p:cNvGrpSpPr>
                    <p:nvPr/>
                  </p:nvGrpSpPr>
                  <p:grpSpPr bwMode="auto">
                    <a:xfrm>
                      <a:off x="589" y="436"/>
                      <a:ext cx="33" cy="227"/>
                      <a:chOff x="295" y="981"/>
                      <a:chExt cx="33" cy="227"/>
                    </a:xfrm>
                  </p:grpSpPr>
                  <p:sp>
                    <p:nvSpPr>
                      <p:cNvPr id="82354" name="Line 19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55" name="Line 19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351" name="Group 198"/>
                    <p:cNvGrpSpPr>
                      <a:grpSpLocks/>
                    </p:cNvGrpSpPr>
                    <p:nvPr/>
                  </p:nvGrpSpPr>
                  <p:grpSpPr bwMode="auto">
                    <a:xfrm>
                      <a:off x="680" y="436"/>
                      <a:ext cx="33" cy="227"/>
                      <a:chOff x="295" y="981"/>
                      <a:chExt cx="33" cy="227"/>
                    </a:xfrm>
                  </p:grpSpPr>
                  <p:sp>
                    <p:nvSpPr>
                      <p:cNvPr id="82352" name="Line 19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53" name="Line 20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2333" name="Group 201"/>
                <p:cNvGrpSpPr>
                  <a:grpSpLocks/>
                </p:cNvGrpSpPr>
                <p:nvPr/>
              </p:nvGrpSpPr>
              <p:grpSpPr bwMode="auto">
                <a:xfrm>
                  <a:off x="1701" y="981"/>
                  <a:ext cx="305" cy="227"/>
                  <a:chOff x="589" y="436"/>
                  <a:chExt cx="305" cy="227"/>
                </a:xfrm>
              </p:grpSpPr>
              <p:grpSp>
                <p:nvGrpSpPr>
                  <p:cNvPr id="82334" name="Group 202"/>
                  <p:cNvGrpSpPr>
                    <a:grpSpLocks/>
                  </p:cNvGrpSpPr>
                  <p:nvPr/>
                </p:nvGrpSpPr>
                <p:grpSpPr bwMode="auto">
                  <a:xfrm>
                    <a:off x="589" y="436"/>
                    <a:ext cx="124" cy="227"/>
                    <a:chOff x="589" y="436"/>
                    <a:chExt cx="124" cy="227"/>
                  </a:xfrm>
                </p:grpSpPr>
                <p:grpSp>
                  <p:nvGrpSpPr>
                    <p:cNvPr id="82342" name="Group 203"/>
                    <p:cNvGrpSpPr>
                      <a:grpSpLocks/>
                    </p:cNvGrpSpPr>
                    <p:nvPr/>
                  </p:nvGrpSpPr>
                  <p:grpSpPr bwMode="auto">
                    <a:xfrm>
                      <a:off x="589" y="436"/>
                      <a:ext cx="33" cy="227"/>
                      <a:chOff x="295" y="981"/>
                      <a:chExt cx="33" cy="227"/>
                    </a:xfrm>
                  </p:grpSpPr>
                  <p:sp>
                    <p:nvSpPr>
                      <p:cNvPr id="82346" name="Line 20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47" name="Line 20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343" name="Group 206"/>
                    <p:cNvGrpSpPr>
                      <a:grpSpLocks/>
                    </p:cNvGrpSpPr>
                    <p:nvPr/>
                  </p:nvGrpSpPr>
                  <p:grpSpPr bwMode="auto">
                    <a:xfrm>
                      <a:off x="680" y="436"/>
                      <a:ext cx="33" cy="227"/>
                      <a:chOff x="295" y="981"/>
                      <a:chExt cx="33" cy="227"/>
                    </a:xfrm>
                  </p:grpSpPr>
                  <p:sp>
                    <p:nvSpPr>
                      <p:cNvPr id="82344" name="Line 20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45" name="Line 20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335" name="Group 209"/>
                  <p:cNvGrpSpPr>
                    <a:grpSpLocks/>
                  </p:cNvGrpSpPr>
                  <p:nvPr/>
                </p:nvGrpSpPr>
                <p:grpSpPr bwMode="auto">
                  <a:xfrm>
                    <a:off x="770" y="436"/>
                    <a:ext cx="124" cy="227"/>
                    <a:chOff x="589" y="436"/>
                    <a:chExt cx="124" cy="227"/>
                  </a:xfrm>
                </p:grpSpPr>
                <p:grpSp>
                  <p:nvGrpSpPr>
                    <p:cNvPr id="82336" name="Group 210"/>
                    <p:cNvGrpSpPr>
                      <a:grpSpLocks/>
                    </p:cNvGrpSpPr>
                    <p:nvPr/>
                  </p:nvGrpSpPr>
                  <p:grpSpPr bwMode="auto">
                    <a:xfrm>
                      <a:off x="589" y="436"/>
                      <a:ext cx="33" cy="227"/>
                      <a:chOff x="295" y="981"/>
                      <a:chExt cx="33" cy="227"/>
                    </a:xfrm>
                  </p:grpSpPr>
                  <p:sp>
                    <p:nvSpPr>
                      <p:cNvPr id="82340" name="Line 21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41" name="Line 21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337" name="Group 213"/>
                    <p:cNvGrpSpPr>
                      <a:grpSpLocks/>
                    </p:cNvGrpSpPr>
                    <p:nvPr/>
                  </p:nvGrpSpPr>
                  <p:grpSpPr bwMode="auto">
                    <a:xfrm>
                      <a:off x="680" y="436"/>
                      <a:ext cx="33" cy="227"/>
                      <a:chOff x="295" y="981"/>
                      <a:chExt cx="33" cy="227"/>
                    </a:xfrm>
                  </p:grpSpPr>
                  <p:sp>
                    <p:nvSpPr>
                      <p:cNvPr id="82338" name="Line 21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39" name="Line 21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nvGrpSpPr>
              <p:cNvPr id="81976" name="Group 216"/>
              <p:cNvGrpSpPr>
                <a:grpSpLocks/>
              </p:cNvGrpSpPr>
              <p:nvPr/>
            </p:nvGrpSpPr>
            <p:grpSpPr bwMode="auto">
              <a:xfrm>
                <a:off x="1903" y="481"/>
                <a:ext cx="1393" cy="227"/>
                <a:chOff x="589" y="436"/>
                <a:chExt cx="1393" cy="227"/>
              </a:xfrm>
            </p:grpSpPr>
            <p:grpSp>
              <p:nvGrpSpPr>
                <p:cNvPr id="82271" name="Group 217"/>
                <p:cNvGrpSpPr>
                  <a:grpSpLocks/>
                </p:cNvGrpSpPr>
                <p:nvPr/>
              </p:nvGrpSpPr>
              <p:grpSpPr bwMode="auto">
                <a:xfrm>
                  <a:off x="589" y="436"/>
                  <a:ext cx="305" cy="227"/>
                  <a:chOff x="589" y="436"/>
                  <a:chExt cx="305" cy="227"/>
                </a:xfrm>
              </p:grpSpPr>
              <p:grpSp>
                <p:nvGrpSpPr>
                  <p:cNvPr id="82318" name="Group 218"/>
                  <p:cNvGrpSpPr>
                    <a:grpSpLocks/>
                  </p:cNvGrpSpPr>
                  <p:nvPr/>
                </p:nvGrpSpPr>
                <p:grpSpPr bwMode="auto">
                  <a:xfrm>
                    <a:off x="589" y="436"/>
                    <a:ext cx="124" cy="227"/>
                    <a:chOff x="589" y="436"/>
                    <a:chExt cx="124" cy="227"/>
                  </a:xfrm>
                </p:grpSpPr>
                <p:grpSp>
                  <p:nvGrpSpPr>
                    <p:cNvPr id="82326" name="Group 219"/>
                    <p:cNvGrpSpPr>
                      <a:grpSpLocks/>
                    </p:cNvGrpSpPr>
                    <p:nvPr/>
                  </p:nvGrpSpPr>
                  <p:grpSpPr bwMode="auto">
                    <a:xfrm>
                      <a:off x="589" y="436"/>
                      <a:ext cx="33" cy="227"/>
                      <a:chOff x="295" y="981"/>
                      <a:chExt cx="33" cy="227"/>
                    </a:xfrm>
                  </p:grpSpPr>
                  <p:sp>
                    <p:nvSpPr>
                      <p:cNvPr id="82330" name="Line 22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31" name="Line 22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327" name="Group 222"/>
                    <p:cNvGrpSpPr>
                      <a:grpSpLocks/>
                    </p:cNvGrpSpPr>
                    <p:nvPr/>
                  </p:nvGrpSpPr>
                  <p:grpSpPr bwMode="auto">
                    <a:xfrm>
                      <a:off x="680" y="436"/>
                      <a:ext cx="33" cy="227"/>
                      <a:chOff x="295" y="981"/>
                      <a:chExt cx="33" cy="227"/>
                    </a:xfrm>
                  </p:grpSpPr>
                  <p:sp>
                    <p:nvSpPr>
                      <p:cNvPr id="82328" name="Line 22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29" name="Line 22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319" name="Group 225"/>
                  <p:cNvGrpSpPr>
                    <a:grpSpLocks/>
                  </p:cNvGrpSpPr>
                  <p:nvPr/>
                </p:nvGrpSpPr>
                <p:grpSpPr bwMode="auto">
                  <a:xfrm>
                    <a:off x="770" y="436"/>
                    <a:ext cx="124" cy="227"/>
                    <a:chOff x="589" y="436"/>
                    <a:chExt cx="124" cy="227"/>
                  </a:xfrm>
                </p:grpSpPr>
                <p:grpSp>
                  <p:nvGrpSpPr>
                    <p:cNvPr id="82320" name="Group 226"/>
                    <p:cNvGrpSpPr>
                      <a:grpSpLocks/>
                    </p:cNvGrpSpPr>
                    <p:nvPr/>
                  </p:nvGrpSpPr>
                  <p:grpSpPr bwMode="auto">
                    <a:xfrm>
                      <a:off x="589" y="436"/>
                      <a:ext cx="33" cy="227"/>
                      <a:chOff x="295" y="981"/>
                      <a:chExt cx="33" cy="227"/>
                    </a:xfrm>
                  </p:grpSpPr>
                  <p:sp>
                    <p:nvSpPr>
                      <p:cNvPr id="82324" name="Line 22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25" name="Line 22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321" name="Group 229"/>
                    <p:cNvGrpSpPr>
                      <a:grpSpLocks/>
                    </p:cNvGrpSpPr>
                    <p:nvPr/>
                  </p:nvGrpSpPr>
                  <p:grpSpPr bwMode="auto">
                    <a:xfrm>
                      <a:off x="680" y="436"/>
                      <a:ext cx="33" cy="227"/>
                      <a:chOff x="295" y="981"/>
                      <a:chExt cx="33" cy="227"/>
                    </a:xfrm>
                  </p:grpSpPr>
                  <p:sp>
                    <p:nvSpPr>
                      <p:cNvPr id="82322" name="Line 23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23" name="Line 23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2272" name="Group 232"/>
                <p:cNvGrpSpPr>
                  <a:grpSpLocks/>
                </p:cNvGrpSpPr>
                <p:nvPr/>
              </p:nvGrpSpPr>
              <p:grpSpPr bwMode="auto">
                <a:xfrm>
                  <a:off x="952" y="436"/>
                  <a:ext cx="305" cy="227"/>
                  <a:chOff x="589" y="436"/>
                  <a:chExt cx="305" cy="227"/>
                </a:xfrm>
              </p:grpSpPr>
              <p:grpSp>
                <p:nvGrpSpPr>
                  <p:cNvPr id="82304" name="Group 233"/>
                  <p:cNvGrpSpPr>
                    <a:grpSpLocks/>
                  </p:cNvGrpSpPr>
                  <p:nvPr/>
                </p:nvGrpSpPr>
                <p:grpSpPr bwMode="auto">
                  <a:xfrm>
                    <a:off x="589" y="436"/>
                    <a:ext cx="124" cy="227"/>
                    <a:chOff x="589" y="436"/>
                    <a:chExt cx="124" cy="227"/>
                  </a:xfrm>
                </p:grpSpPr>
                <p:grpSp>
                  <p:nvGrpSpPr>
                    <p:cNvPr id="82312" name="Group 234"/>
                    <p:cNvGrpSpPr>
                      <a:grpSpLocks/>
                    </p:cNvGrpSpPr>
                    <p:nvPr/>
                  </p:nvGrpSpPr>
                  <p:grpSpPr bwMode="auto">
                    <a:xfrm>
                      <a:off x="589" y="436"/>
                      <a:ext cx="33" cy="227"/>
                      <a:chOff x="295" y="981"/>
                      <a:chExt cx="33" cy="227"/>
                    </a:xfrm>
                  </p:grpSpPr>
                  <p:sp>
                    <p:nvSpPr>
                      <p:cNvPr id="82316" name="Line 23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17" name="Line 23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313" name="Group 237"/>
                    <p:cNvGrpSpPr>
                      <a:grpSpLocks/>
                    </p:cNvGrpSpPr>
                    <p:nvPr/>
                  </p:nvGrpSpPr>
                  <p:grpSpPr bwMode="auto">
                    <a:xfrm>
                      <a:off x="680" y="436"/>
                      <a:ext cx="33" cy="227"/>
                      <a:chOff x="295" y="981"/>
                      <a:chExt cx="33" cy="227"/>
                    </a:xfrm>
                  </p:grpSpPr>
                  <p:sp>
                    <p:nvSpPr>
                      <p:cNvPr id="82314" name="Line 23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15" name="Line 23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305" name="Group 240"/>
                  <p:cNvGrpSpPr>
                    <a:grpSpLocks/>
                  </p:cNvGrpSpPr>
                  <p:nvPr/>
                </p:nvGrpSpPr>
                <p:grpSpPr bwMode="auto">
                  <a:xfrm>
                    <a:off x="770" y="436"/>
                    <a:ext cx="124" cy="227"/>
                    <a:chOff x="589" y="436"/>
                    <a:chExt cx="124" cy="227"/>
                  </a:xfrm>
                </p:grpSpPr>
                <p:grpSp>
                  <p:nvGrpSpPr>
                    <p:cNvPr id="82306" name="Group 241"/>
                    <p:cNvGrpSpPr>
                      <a:grpSpLocks/>
                    </p:cNvGrpSpPr>
                    <p:nvPr/>
                  </p:nvGrpSpPr>
                  <p:grpSpPr bwMode="auto">
                    <a:xfrm>
                      <a:off x="589" y="436"/>
                      <a:ext cx="33" cy="227"/>
                      <a:chOff x="295" y="981"/>
                      <a:chExt cx="33" cy="227"/>
                    </a:xfrm>
                  </p:grpSpPr>
                  <p:sp>
                    <p:nvSpPr>
                      <p:cNvPr id="82310" name="Line 24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11" name="Line 24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307" name="Group 244"/>
                    <p:cNvGrpSpPr>
                      <a:grpSpLocks/>
                    </p:cNvGrpSpPr>
                    <p:nvPr/>
                  </p:nvGrpSpPr>
                  <p:grpSpPr bwMode="auto">
                    <a:xfrm>
                      <a:off x="680" y="436"/>
                      <a:ext cx="33" cy="227"/>
                      <a:chOff x="295" y="981"/>
                      <a:chExt cx="33" cy="227"/>
                    </a:xfrm>
                  </p:grpSpPr>
                  <p:sp>
                    <p:nvSpPr>
                      <p:cNvPr id="82308" name="Line 24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09" name="Line 24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2273" name="Group 247"/>
                <p:cNvGrpSpPr>
                  <a:grpSpLocks/>
                </p:cNvGrpSpPr>
                <p:nvPr/>
              </p:nvGrpSpPr>
              <p:grpSpPr bwMode="auto">
                <a:xfrm>
                  <a:off x="1314" y="436"/>
                  <a:ext cx="668" cy="227"/>
                  <a:chOff x="1338" y="981"/>
                  <a:chExt cx="668" cy="227"/>
                </a:xfrm>
              </p:grpSpPr>
              <p:grpSp>
                <p:nvGrpSpPr>
                  <p:cNvPr id="82274" name="Group 248"/>
                  <p:cNvGrpSpPr>
                    <a:grpSpLocks/>
                  </p:cNvGrpSpPr>
                  <p:nvPr/>
                </p:nvGrpSpPr>
                <p:grpSpPr bwMode="auto">
                  <a:xfrm>
                    <a:off x="1338" y="981"/>
                    <a:ext cx="305" cy="227"/>
                    <a:chOff x="589" y="436"/>
                    <a:chExt cx="305" cy="227"/>
                  </a:xfrm>
                </p:grpSpPr>
                <p:grpSp>
                  <p:nvGrpSpPr>
                    <p:cNvPr id="82290" name="Group 249"/>
                    <p:cNvGrpSpPr>
                      <a:grpSpLocks/>
                    </p:cNvGrpSpPr>
                    <p:nvPr/>
                  </p:nvGrpSpPr>
                  <p:grpSpPr bwMode="auto">
                    <a:xfrm>
                      <a:off x="589" y="436"/>
                      <a:ext cx="124" cy="227"/>
                      <a:chOff x="589" y="436"/>
                      <a:chExt cx="124" cy="227"/>
                    </a:xfrm>
                  </p:grpSpPr>
                  <p:grpSp>
                    <p:nvGrpSpPr>
                      <p:cNvPr id="82298" name="Group 250"/>
                      <p:cNvGrpSpPr>
                        <a:grpSpLocks/>
                      </p:cNvGrpSpPr>
                      <p:nvPr/>
                    </p:nvGrpSpPr>
                    <p:grpSpPr bwMode="auto">
                      <a:xfrm>
                        <a:off x="589" y="436"/>
                        <a:ext cx="33" cy="227"/>
                        <a:chOff x="295" y="981"/>
                        <a:chExt cx="33" cy="227"/>
                      </a:xfrm>
                    </p:grpSpPr>
                    <p:sp>
                      <p:nvSpPr>
                        <p:cNvPr id="82302" name="Line 25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03" name="Line 25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299" name="Group 253"/>
                      <p:cNvGrpSpPr>
                        <a:grpSpLocks/>
                      </p:cNvGrpSpPr>
                      <p:nvPr/>
                    </p:nvGrpSpPr>
                    <p:grpSpPr bwMode="auto">
                      <a:xfrm>
                        <a:off x="680" y="436"/>
                        <a:ext cx="33" cy="227"/>
                        <a:chOff x="295" y="981"/>
                        <a:chExt cx="33" cy="227"/>
                      </a:xfrm>
                    </p:grpSpPr>
                    <p:sp>
                      <p:nvSpPr>
                        <p:cNvPr id="82300" name="Line 25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301" name="Line 25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291" name="Group 256"/>
                    <p:cNvGrpSpPr>
                      <a:grpSpLocks/>
                    </p:cNvGrpSpPr>
                    <p:nvPr/>
                  </p:nvGrpSpPr>
                  <p:grpSpPr bwMode="auto">
                    <a:xfrm>
                      <a:off x="770" y="436"/>
                      <a:ext cx="124" cy="227"/>
                      <a:chOff x="589" y="436"/>
                      <a:chExt cx="124" cy="227"/>
                    </a:xfrm>
                  </p:grpSpPr>
                  <p:grpSp>
                    <p:nvGrpSpPr>
                      <p:cNvPr id="82292" name="Group 257"/>
                      <p:cNvGrpSpPr>
                        <a:grpSpLocks/>
                      </p:cNvGrpSpPr>
                      <p:nvPr/>
                    </p:nvGrpSpPr>
                    <p:grpSpPr bwMode="auto">
                      <a:xfrm>
                        <a:off x="589" y="436"/>
                        <a:ext cx="33" cy="227"/>
                        <a:chOff x="295" y="981"/>
                        <a:chExt cx="33" cy="227"/>
                      </a:xfrm>
                    </p:grpSpPr>
                    <p:sp>
                      <p:nvSpPr>
                        <p:cNvPr id="82296" name="Line 25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97" name="Line 25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293" name="Group 260"/>
                      <p:cNvGrpSpPr>
                        <a:grpSpLocks/>
                      </p:cNvGrpSpPr>
                      <p:nvPr/>
                    </p:nvGrpSpPr>
                    <p:grpSpPr bwMode="auto">
                      <a:xfrm>
                        <a:off x="680" y="436"/>
                        <a:ext cx="33" cy="227"/>
                        <a:chOff x="295" y="981"/>
                        <a:chExt cx="33" cy="227"/>
                      </a:xfrm>
                    </p:grpSpPr>
                    <p:sp>
                      <p:nvSpPr>
                        <p:cNvPr id="82294" name="Line 26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95" name="Line 26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2275" name="Group 263"/>
                  <p:cNvGrpSpPr>
                    <a:grpSpLocks/>
                  </p:cNvGrpSpPr>
                  <p:nvPr/>
                </p:nvGrpSpPr>
                <p:grpSpPr bwMode="auto">
                  <a:xfrm>
                    <a:off x="1701" y="981"/>
                    <a:ext cx="305" cy="227"/>
                    <a:chOff x="589" y="436"/>
                    <a:chExt cx="305" cy="227"/>
                  </a:xfrm>
                </p:grpSpPr>
                <p:grpSp>
                  <p:nvGrpSpPr>
                    <p:cNvPr id="82276" name="Group 264"/>
                    <p:cNvGrpSpPr>
                      <a:grpSpLocks/>
                    </p:cNvGrpSpPr>
                    <p:nvPr/>
                  </p:nvGrpSpPr>
                  <p:grpSpPr bwMode="auto">
                    <a:xfrm>
                      <a:off x="589" y="436"/>
                      <a:ext cx="124" cy="227"/>
                      <a:chOff x="589" y="436"/>
                      <a:chExt cx="124" cy="227"/>
                    </a:xfrm>
                  </p:grpSpPr>
                  <p:grpSp>
                    <p:nvGrpSpPr>
                      <p:cNvPr id="82284" name="Group 265"/>
                      <p:cNvGrpSpPr>
                        <a:grpSpLocks/>
                      </p:cNvGrpSpPr>
                      <p:nvPr/>
                    </p:nvGrpSpPr>
                    <p:grpSpPr bwMode="auto">
                      <a:xfrm>
                        <a:off x="589" y="436"/>
                        <a:ext cx="33" cy="227"/>
                        <a:chOff x="295" y="981"/>
                        <a:chExt cx="33" cy="227"/>
                      </a:xfrm>
                    </p:grpSpPr>
                    <p:sp>
                      <p:nvSpPr>
                        <p:cNvPr id="82288" name="Line 26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89" name="Line 26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285" name="Group 268"/>
                      <p:cNvGrpSpPr>
                        <a:grpSpLocks/>
                      </p:cNvGrpSpPr>
                      <p:nvPr/>
                    </p:nvGrpSpPr>
                    <p:grpSpPr bwMode="auto">
                      <a:xfrm>
                        <a:off x="680" y="436"/>
                        <a:ext cx="33" cy="227"/>
                        <a:chOff x="295" y="981"/>
                        <a:chExt cx="33" cy="227"/>
                      </a:xfrm>
                    </p:grpSpPr>
                    <p:sp>
                      <p:nvSpPr>
                        <p:cNvPr id="82286" name="Line 26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87" name="Line 27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277" name="Group 271"/>
                    <p:cNvGrpSpPr>
                      <a:grpSpLocks/>
                    </p:cNvGrpSpPr>
                    <p:nvPr/>
                  </p:nvGrpSpPr>
                  <p:grpSpPr bwMode="auto">
                    <a:xfrm>
                      <a:off x="770" y="436"/>
                      <a:ext cx="124" cy="227"/>
                      <a:chOff x="589" y="436"/>
                      <a:chExt cx="124" cy="227"/>
                    </a:xfrm>
                  </p:grpSpPr>
                  <p:grpSp>
                    <p:nvGrpSpPr>
                      <p:cNvPr id="82278" name="Group 272"/>
                      <p:cNvGrpSpPr>
                        <a:grpSpLocks/>
                      </p:cNvGrpSpPr>
                      <p:nvPr/>
                    </p:nvGrpSpPr>
                    <p:grpSpPr bwMode="auto">
                      <a:xfrm>
                        <a:off x="589" y="436"/>
                        <a:ext cx="33" cy="227"/>
                        <a:chOff x="295" y="981"/>
                        <a:chExt cx="33" cy="227"/>
                      </a:xfrm>
                    </p:grpSpPr>
                    <p:sp>
                      <p:nvSpPr>
                        <p:cNvPr id="82282" name="Line 27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83" name="Line 27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279" name="Group 275"/>
                      <p:cNvGrpSpPr>
                        <a:grpSpLocks/>
                      </p:cNvGrpSpPr>
                      <p:nvPr/>
                    </p:nvGrpSpPr>
                    <p:grpSpPr bwMode="auto">
                      <a:xfrm>
                        <a:off x="680" y="436"/>
                        <a:ext cx="33" cy="227"/>
                        <a:chOff x="295" y="981"/>
                        <a:chExt cx="33" cy="227"/>
                      </a:xfrm>
                    </p:grpSpPr>
                    <p:sp>
                      <p:nvSpPr>
                        <p:cNvPr id="82280" name="Line 27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81" name="Line 27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81977" name="Group 278"/>
              <p:cNvGrpSpPr>
                <a:grpSpLocks/>
              </p:cNvGrpSpPr>
              <p:nvPr/>
            </p:nvGrpSpPr>
            <p:grpSpPr bwMode="auto">
              <a:xfrm>
                <a:off x="3354" y="481"/>
                <a:ext cx="1393" cy="227"/>
                <a:chOff x="589" y="436"/>
                <a:chExt cx="1393" cy="227"/>
              </a:xfrm>
            </p:grpSpPr>
            <p:grpSp>
              <p:nvGrpSpPr>
                <p:cNvPr id="82210" name="Group 279"/>
                <p:cNvGrpSpPr>
                  <a:grpSpLocks/>
                </p:cNvGrpSpPr>
                <p:nvPr/>
              </p:nvGrpSpPr>
              <p:grpSpPr bwMode="auto">
                <a:xfrm>
                  <a:off x="589" y="436"/>
                  <a:ext cx="305" cy="227"/>
                  <a:chOff x="589" y="436"/>
                  <a:chExt cx="305" cy="227"/>
                </a:xfrm>
              </p:grpSpPr>
              <p:grpSp>
                <p:nvGrpSpPr>
                  <p:cNvPr id="82257" name="Group 280"/>
                  <p:cNvGrpSpPr>
                    <a:grpSpLocks/>
                  </p:cNvGrpSpPr>
                  <p:nvPr/>
                </p:nvGrpSpPr>
                <p:grpSpPr bwMode="auto">
                  <a:xfrm>
                    <a:off x="589" y="436"/>
                    <a:ext cx="124" cy="227"/>
                    <a:chOff x="589" y="436"/>
                    <a:chExt cx="124" cy="227"/>
                  </a:xfrm>
                </p:grpSpPr>
                <p:grpSp>
                  <p:nvGrpSpPr>
                    <p:cNvPr id="82265" name="Group 281"/>
                    <p:cNvGrpSpPr>
                      <a:grpSpLocks/>
                    </p:cNvGrpSpPr>
                    <p:nvPr/>
                  </p:nvGrpSpPr>
                  <p:grpSpPr bwMode="auto">
                    <a:xfrm>
                      <a:off x="589" y="436"/>
                      <a:ext cx="33" cy="227"/>
                      <a:chOff x="295" y="981"/>
                      <a:chExt cx="33" cy="227"/>
                    </a:xfrm>
                  </p:grpSpPr>
                  <p:sp>
                    <p:nvSpPr>
                      <p:cNvPr id="82269" name="Line 28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70" name="Line 28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266" name="Group 284"/>
                    <p:cNvGrpSpPr>
                      <a:grpSpLocks/>
                    </p:cNvGrpSpPr>
                    <p:nvPr/>
                  </p:nvGrpSpPr>
                  <p:grpSpPr bwMode="auto">
                    <a:xfrm>
                      <a:off x="680" y="436"/>
                      <a:ext cx="33" cy="227"/>
                      <a:chOff x="295" y="981"/>
                      <a:chExt cx="33" cy="227"/>
                    </a:xfrm>
                  </p:grpSpPr>
                  <p:sp>
                    <p:nvSpPr>
                      <p:cNvPr id="82267" name="Line 28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68" name="Line 28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258" name="Group 287"/>
                  <p:cNvGrpSpPr>
                    <a:grpSpLocks/>
                  </p:cNvGrpSpPr>
                  <p:nvPr/>
                </p:nvGrpSpPr>
                <p:grpSpPr bwMode="auto">
                  <a:xfrm>
                    <a:off x="770" y="436"/>
                    <a:ext cx="124" cy="227"/>
                    <a:chOff x="589" y="436"/>
                    <a:chExt cx="124" cy="227"/>
                  </a:xfrm>
                </p:grpSpPr>
                <p:grpSp>
                  <p:nvGrpSpPr>
                    <p:cNvPr id="82259" name="Group 288"/>
                    <p:cNvGrpSpPr>
                      <a:grpSpLocks/>
                    </p:cNvGrpSpPr>
                    <p:nvPr/>
                  </p:nvGrpSpPr>
                  <p:grpSpPr bwMode="auto">
                    <a:xfrm>
                      <a:off x="589" y="436"/>
                      <a:ext cx="33" cy="227"/>
                      <a:chOff x="295" y="981"/>
                      <a:chExt cx="33" cy="227"/>
                    </a:xfrm>
                  </p:grpSpPr>
                  <p:sp>
                    <p:nvSpPr>
                      <p:cNvPr id="82263" name="Line 28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64" name="Line 29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260" name="Group 291"/>
                    <p:cNvGrpSpPr>
                      <a:grpSpLocks/>
                    </p:cNvGrpSpPr>
                    <p:nvPr/>
                  </p:nvGrpSpPr>
                  <p:grpSpPr bwMode="auto">
                    <a:xfrm>
                      <a:off x="680" y="436"/>
                      <a:ext cx="33" cy="227"/>
                      <a:chOff x="295" y="981"/>
                      <a:chExt cx="33" cy="227"/>
                    </a:xfrm>
                  </p:grpSpPr>
                  <p:sp>
                    <p:nvSpPr>
                      <p:cNvPr id="82261" name="Line 29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62" name="Line 29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2211" name="Group 294"/>
                <p:cNvGrpSpPr>
                  <a:grpSpLocks/>
                </p:cNvGrpSpPr>
                <p:nvPr/>
              </p:nvGrpSpPr>
              <p:grpSpPr bwMode="auto">
                <a:xfrm>
                  <a:off x="952" y="436"/>
                  <a:ext cx="305" cy="227"/>
                  <a:chOff x="589" y="436"/>
                  <a:chExt cx="305" cy="227"/>
                </a:xfrm>
              </p:grpSpPr>
              <p:grpSp>
                <p:nvGrpSpPr>
                  <p:cNvPr id="82243" name="Group 295"/>
                  <p:cNvGrpSpPr>
                    <a:grpSpLocks/>
                  </p:cNvGrpSpPr>
                  <p:nvPr/>
                </p:nvGrpSpPr>
                <p:grpSpPr bwMode="auto">
                  <a:xfrm>
                    <a:off x="589" y="436"/>
                    <a:ext cx="124" cy="227"/>
                    <a:chOff x="589" y="436"/>
                    <a:chExt cx="124" cy="227"/>
                  </a:xfrm>
                </p:grpSpPr>
                <p:grpSp>
                  <p:nvGrpSpPr>
                    <p:cNvPr id="82251" name="Group 296"/>
                    <p:cNvGrpSpPr>
                      <a:grpSpLocks/>
                    </p:cNvGrpSpPr>
                    <p:nvPr/>
                  </p:nvGrpSpPr>
                  <p:grpSpPr bwMode="auto">
                    <a:xfrm>
                      <a:off x="589" y="436"/>
                      <a:ext cx="33" cy="227"/>
                      <a:chOff x="295" y="981"/>
                      <a:chExt cx="33" cy="227"/>
                    </a:xfrm>
                  </p:grpSpPr>
                  <p:sp>
                    <p:nvSpPr>
                      <p:cNvPr id="82255" name="Line 29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56" name="Line 29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252" name="Group 299"/>
                    <p:cNvGrpSpPr>
                      <a:grpSpLocks/>
                    </p:cNvGrpSpPr>
                    <p:nvPr/>
                  </p:nvGrpSpPr>
                  <p:grpSpPr bwMode="auto">
                    <a:xfrm>
                      <a:off x="680" y="436"/>
                      <a:ext cx="33" cy="227"/>
                      <a:chOff x="295" y="981"/>
                      <a:chExt cx="33" cy="227"/>
                    </a:xfrm>
                  </p:grpSpPr>
                  <p:sp>
                    <p:nvSpPr>
                      <p:cNvPr id="82253" name="Line 30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54" name="Line 30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244" name="Group 302"/>
                  <p:cNvGrpSpPr>
                    <a:grpSpLocks/>
                  </p:cNvGrpSpPr>
                  <p:nvPr/>
                </p:nvGrpSpPr>
                <p:grpSpPr bwMode="auto">
                  <a:xfrm>
                    <a:off x="770" y="436"/>
                    <a:ext cx="124" cy="227"/>
                    <a:chOff x="589" y="436"/>
                    <a:chExt cx="124" cy="227"/>
                  </a:xfrm>
                </p:grpSpPr>
                <p:grpSp>
                  <p:nvGrpSpPr>
                    <p:cNvPr id="82245" name="Group 303"/>
                    <p:cNvGrpSpPr>
                      <a:grpSpLocks/>
                    </p:cNvGrpSpPr>
                    <p:nvPr/>
                  </p:nvGrpSpPr>
                  <p:grpSpPr bwMode="auto">
                    <a:xfrm>
                      <a:off x="589" y="436"/>
                      <a:ext cx="33" cy="227"/>
                      <a:chOff x="295" y="981"/>
                      <a:chExt cx="33" cy="227"/>
                    </a:xfrm>
                  </p:grpSpPr>
                  <p:sp>
                    <p:nvSpPr>
                      <p:cNvPr id="82249" name="Line 30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50" name="Line 30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246" name="Group 306"/>
                    <p:cNvGrpSpPr>
                      <a:grpSpLocks/>
                    </p:cNvGrpSpPr>
                    <p:nvPr/>
                  </p:nvGrpSpPr>
                  <p:grpSpPr bwMode="auto">
                    <a:xfrm>
                      <a:off x="680" y="436"/>
                      <a:ext cx="33" cy="227"/>
                      <a:chOff x="295" y="981"/>
                      <a:chExt cx="33" cy="227"/>
                    </a:xfrm>
                  </p:grpSpPr>
                  <p:sp>
                    <p:nvSpPr>
                      <p:cNvPr id="82247" name="Line 30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48" name="Line 30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2212" name="Group 309"/>
                <p:cNvGrpSpPr>
                  <a:grpSpLocks/>
                </p:cNvGrpSpPr>
                <p:nvPr/>
              </p:nvGrpSpPr>
              <p:grpSpPr bwMode="auto">
                <a:xfrm>
                  <a:off x="1314" y="436"/>
                  <a:ext cx="668" cy="227"/>
                  <a:chOff x="1338" y="981"/>
                  <a:chExt cx="668" cy="227"/>
                </a:xfrm>
              </p:grpSpPr>
              <p:grpSp>
                <p:nvGrpSpPr>
                  <p:cNvPr id="82213" name="Group 310"/>
                  <p:cNvGrpSpPr>
                    <a:grpSpLocks/>
                  </p:cNvGrpSpPr>
                  <p:nvPr/>
                </p:nvGrpSpPr>
                <p:grpSpPr bwMode="auto">
                  <a:xfrm>
                    <a:off x="1338" y="981"/>
                    <a:ext cx="305" cy="227"/>
                    <a:chOff x="589" y="436"/>
                    <a:chExt cx="305" cy="227"/>
                  </a:xfrm>
                </p:grpSpPr>
                <p:grpSp>
                  <p:nvGrpSpPr>
                    <p:cNvPr id="82229" name="Group 311"/>
                    <p:cNvGrpSpPr>
                      <a:grpSpLocks/>
                    </p:cNvGrpSpPr>
                    <p:nvPr/>
                  </p:nvGrpSpPr>
                  <p:grpSpPr bwMode="auto">
                    <a:xfrm>
                      <a:off x="589" y="436"/>
                      <a:ext cx="124" cy="227"/>
                      <a:chOff x="589" y="436"/>
                      <a:chExt cx="124" cy="227"/>
                    </a:xfrm>
                  </p:grpSpPr>
                  <p:grpSp>
                    <p:nvGrpSpPr>
                      <p:cNvPr id="82237" name="Group 312"/>
                      <p:cNvGrpSpPr>
                        <a:grpSpLocks/>
                      </p:cNvGrpSpPr>
                      <p:nvPr/>
                    </p:nvGrpSpPr>
                    <p:grpSpPr bwMode="auto">
                      <a:xfrm>
                        <a:off x="589" y="436"/>
                        <a:ext cx="33" cy="227"/>
                        <a:chOff x="295" y="981"/>
                        <a:chExt cx="33" cy="227"/>
                      </a:xfrm>
                    </p:grpSpPr>
                    <p:sp>
                      <p:nvSpPr>
                        <p:cNvPr id="82241" name="Line 31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42" name="Line 31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238" name="Group 315"/>
                      <p:cNvGrpSpPr>
                        <a:grpSpLocks/>
                      </p:cNvGrpSpPr>
                      <p:nvPr/>
                    </p:nvGrpSpPr>
                    <p:grpSpPr bwMode="auto">
                      <a:xfrm>
                        <a:off x="680" y="436"/>
                        <a:ext cx="33" cy="227"/>
                        <a:chOff x="295" y="981"/>
                        <a:chExt cx="33" cy="227"/>
                      </a:xfrm>
                    </p:grpSpPr>
                    <p:sp>
                      <p:nvSpPr>
                        <p:cNvPr id="82239" name="Line 31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40" name="Line 31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230" name="Group 318"/>
                    <p:cNvGrpSpPr>
                      <a:grpSpLocks/>
                    </p:cNvGrpSpPr>
                    <p:nvPr/>
                  </p:nvGrpSpPr>
                  <p:grpSpPr bwMode="auto">
                    <a:xfrm>
                      <a:off x="770" y="436"/>
                      <a:ext cx="124" cy="227"/>
                      <a:chOff x="589" y="436"/>
                      <a:chExt cx="124" cy="227"/>
                    </a:xfrm>
                  </p:grpSpPr>
                  <p:grpSp>
                    <p:nvGrpSpPr>
                      <p:cNvPr id="82231" name="Group 319"/>
                      <p:cNvGrpSpPr>
                        <a:grpSpLocks/>
                      </p:cNvGrpSpPr>
                      <p:nvPr/>
                    </p:nvGrpSpPr>
                    <p:grpSpPr bwMode="auto">
                      <a:xfrm>
                        <a:off x="589" y="436"/>
                        <a:ext cx="33" cy="227"/>
                        <a:chOff x="295" y="981"/>
                        <a:chExt cx="33" cy="227"/>
                      </a:xfrm>
                    </p:grpSpPr>
                    <p:sp>
                      <p:nvSpPr>
                        <p:cNvPr id="82235" name="Line 32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36" name="Line 32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232" name="Group 322"/>
                      <p:cNvGrpSpPr>
                        <a:grpSpLocks/>
                      </p:cNvGrpSpPr>
                      <p:nvPr/>
                    </p:nvGrpSpPr>
                    <p:grpSpPr bwMode="auto">
                      <a:xfrm>
                        <a:off x="680" y="436"/>
                        <a:ext cx="33" cy="227"/>
                        <a:chOff x="295" y="981"/>
                        <a:chExt cx="33" cy="227"/>
                      </a:xfrm>
                    </p:grpSpPr>
                    <p:sp>
                      <p:nvSpPr>
                        <p:cNvPr id="82233" name="Line 32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34" name="Line 32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2214" name="Group 325"/>
                  <p:cNvGrpSpPr>
                    <a:grpSpLocks/>
                  </p:cNvGrpSpPr>
                  <p:nvPr/>
                </p:nvGrpSpPr>
                <p:grpSpPr bwMode="auto">
                  <a:xfrm>
                    <a:off x="1701" y="981"/>
                    <a:ext cx="305" cy="227"/>
                    <a:chOff x="589" y="436"/>
                    <a:chExt cx="305" cy="227"/>
                  </a:xfrm>
                </p:grpSpPr>
                <p:grpSp>
                  <p:nvGrpSpPr>
                    <p:cNvPr id="82215" name="Group 326"/>
                    <p:cNvGrpSpPr>
                      <a:grpSpLocks/>
                    </p:cNvGrpSpPr>
                    <p:nvPr/>
                  </p:nvGrpSpPr>
                  <p:grpSpPr bwMode="auto">
                    <a:xfrm>
                      <a:off x="589" y="436"/>
                      <a:ext cx="124" cy="227"/>
                      <a:chOff x="589" y="436"/>
                      <a:chExt cx="124" cy="227"/>
                    </a:xfrm>
                  </p:grpSpPr>
                  <p:grpSp>
                    <p:nvGrpSpPr>
                      <p:cNvPr id="82223" name="Group 327"/>
                      <p:cNvGrpSpPr>
                        <a:grpSpLocks/>
                      </p:cNvGrpSpPr>
                      <p:nvPr/>
                    </p:nvGrpSpPr>
                    <p:grpSpPr bwMode="auto">
                      <a:xfrm>
                        <a:off x="589" y="436"/>
                        <a:ext cx="33" cy="227"/>
                        <a:chOff x="295" y="981"/>
                        <a:chExt cx="33" cy="227"/>
                      </a:xfrm>
                    </p:grpSpPr>
                    <p:sp>
                      <p:nvSpPr>
                        <p:cNvPr id="82227" name="Line 32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28" name="Line 32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224" name="Group 330"/>
                      <p:cNvGrpSpPr>
                        <a:grpSpLocks/>
                      </p:cNvGrpSpPr>
                      <p:nvPr/>
                    </p:nvGrpSpPr>
                    <p:grpSpPr bwMode="auto">
                      <a:xfrm>
                        <a:off x="680" y="436"/>
                        <a:ext cx="33" cy="227"/>
                        <a:chOff x="295" y="981"/>
                        <a:chExt cx="33" cy="227"/>
                      </a:xfrm>
                    </p:grpSpPr>
                    <p:sp>
                      <p:nvSpPr>
                        <p:cNvPr id="82225" name="Line 33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26" name="Line 33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216" name="Group 333"/>
                    <p:cNvGrpSpPr>
                      <a:grpSpLocks/>
                    </p:cNvGrpSpPr>
                    <p:nvPr/>
                  </p:nvGrpSpPr>
                  <p:grpSpPr bwMode="auto">
                    <a:xfrm>
                      <a:off x="770" y="436"/>
                      <a:ext cx="124" cy="227"/>
                      <a:chOff x="589" y="436"/>
                      <a:chExt cx="124" cy="227"/>
                    </a:xfrm>
                  </p:grpSpPr>
                  <p:grpSp>
                    <p:nvGrpSpPr>
                      <p:cNvPr id="82217" name="Group 334"/>
                      <p:cNvGrpSpPr>
                        <a:grpSpLocks/>
                      </p:cNvGrpSpPr>
                      <p:nvPr/>
                    </p:nvGrpSpPr>
                    <p:grpSpPr bwMode="auto">
                      <a:xfrm>
                        <a:off x="589" y="436"/>
                        <a:ext cx="33" cy="227"/>
                        <a:chOff x="295" y="981"/>
                        <a:chExt cx="33" cy="227"/>
                      </a:xfrm>
                    </p:grpSpPr>
                    <p:sp>
                      <p:nvSpPr>
                        <p:cNvPr id="82221" name="Line 33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22" name="Line 33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218" name="Group 337"/>
                      <p:cNvGrpSpPr>
                        <a:grpSpLocks/>
                      </p:cNvGrpSpPr>
                      <p:nvPr/>
                    </p:nvGrpSpPr>
                    <p:grpSpPr bwMode="auto">
                      <a:xfrm>
                        <a:off x="680" y="436"/>
                        <a:ext cx="33" cy="227"/>
                        <a:chOff x="295" y="981"/>
                        <a:chExt cx="33" cy="227"/>
                      </a:xfrm>
                    </p:grpSpPr>
                    <p:sp>
                      <p:nvSpPr>
                        <p:cNvPr id="82219" name="Line 33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20" name="Line 33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81978" name="Group 340"/>
              <p:cNvGrpSpPr>
                <a:grpSpLocks/>
              </p:cNvGrpSpPr>
              <p:nvPr/>
            </p:nvGrpSpPr>
            <p:grpSpPr bwMode="auto">
              <a:xfrm>
                <a:off x="4805" y="481"/>
                <a:ext cx="33" cy="227"/>
                <a:chOff x="295" y="981"/>
                <a:chExt cx="33" cy="227"/>
              </a:xfrm>
            </p:grpSpPr>
            <p:sp>
              <p:nvSpPr>
                <p:cNvPr id="82208" name="Line 34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09" name="Line 34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1979" name="Group 343"/>
              <p:cNvGrpSpPr>
                <a:grpSpLocks/>
              </p:cNvGrpSpPr>
              <p:nvPr/>
            </p:nvGrpSpPr>
            <p:grpSpPr bwMode="auto">
              <a:xfrm>
                <a:off x="566" y="799"/>
                <a:ext cx="4284" cy="227"/>
                <a:chOff x="600" y="436"/>
                <a:chExt cx="4284" cy="227"/>
              </a:xfrm>
            </p:grpSpPr>
            <p:grpSp>
              <p:nvGrpSpPr>
                <p:cNvPr id="82022" name="Group 344"/>
                <p:cNvGrpSpPr>
                  <a:grpSpLocks/>
                </p:cNvGrpSpPr>
                <p:nvPr/>
              </p:nvGrpSpPr>
              <p:grpSpPr bwMode="auto">
                <a:xfrm>
                  <a:off x="600" y="436"/>
                  <a:ext cx="33" cy="227"/>
                  <a:chOff x="295" y="981"/>
                  <a:chExt cx="33" cy="227"/>
                </a:xfrm>
              </p:grpSpPr>
              <p:sp>
                <p:nvSpPr>
                  <p:cNvPr id="82206" name="Line 34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07" name="Line 34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023" name="Group 347"/>
                <p:cNvGrpSpPr>
                  <a:grpSpLocks/>
                </p:cNvGrpSpPr>
                <p:nvPr/>
              </p:nvGrpSpPr>
              <p:grpSpPr bwMode="auto">
                <a:xfrm>
                  <a:off x="684" y="436"/>
                  <a:ext cx="33" cy="227"/>
                  <a:chOff x="295" y="981"/>
                  <a:chExt cx="33" cy="227"/>
                </a:xfrm>
              </p:grpSpPr>
              <p:sp>
                <p:nvSpPr>
                  <p:cNvPr id="82204" name="Line 34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05" name="Line 34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024" name="Group 350"/>
                <p:cNvGrpSpPr>
                  <a:grpSpLocks/>
                </p:cNvGrpSpPr>
                <p:nvPr/>
              </p:nvGrpSpPr>
              <p:grpSpPr bwMode="auto">
                <a:xfrm>
                  <a:off x="770" y="436"/>
                  <a:ext cx="124" cy="227"/>
                  <a:chOff x="589" y="436"/>
                  <a:chExt cx="124" cy="227"/>
                </a:xfrm>
              </p:grpSpPr>
              <p:grpSp>
                <p:nvGrpSpPr>
                  <p:cNvPr id="82198" name="Group 351"/>
                  <p:cNvGrpSpPr>
                    <a:grpSpLocks/>
                  </p:cNvGrpSpPr>
                  <p:nvPr/>
                </p:nvGrpSpPr>
                <p:grpSpPr bwMode="auto">
                  <a:xfrm>
                    <a:off x="589" y="436"/>
                    <a:ext cx="33" cy="227"/>
                    <a:chOff x="295" y="981"/>
                    <a:chExt cx="33" cy="227"/>
                  </a:xfrm>
                </p:grpSpPr>
                <p:sp>
                  <p:nvSpPr>
                    <p:cNvPr id="82202" name="Line 35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03" name="Line 35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199" name="Group 354"/>
                  <p:cNvGrpSpPr>
                    <a:grpSpLocks/>
                  </p:cNvGrpSpPr>
                  <p:nvPr/>
                </p:nvGrpSpPr>
                <p:grpSpPr bwMode="auto">
                  <a:xfrm>
                    <a:off x="680" y="436"/>
                    <a:ext cx="33" cy="227"/>
                    <a:chOff x="295" y="981"/>
                    <a:chExt cx="33" cy="227"/>
                  </a:xfrm>
                </p:grpSpPr>
                <p:sp>
                  <p:nvSpPr>
                    <p:cNvPr id="82200" name="Line 35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201" name="Line 35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025" name="Group 357"/>
                <p:cNvGrpSpPr>
                  <a:grpSpLocks/>
                </p:cNvGrpSpPr>
                <p:nvPr/>
              </p:nvGrpSpPr>
              <p:grpSpPr bwMode="auto">
                <a:xfrm>
                  <a:off x="952" y="436"/>
                  <a:ext cx="305" cy="227"/>
                  <a:chOff x="589" y="436"/>
                  <a:chExt cx="305" cy="227"/>
                </a:xfrm>
              </p:grpSpPr>
              <p:grpSp>
                <p:nvGrpSpPr>
                  <p:cNvPr id="82184" name="Group 358"/>
                  <p:cNvGrpSpPr>
                    <a:grpSpLocks/>
                  </p:cNvGrpSpPr>
                  <p:nvPr/>
                </p:nvGrpSpPr>
                <p:grpSpPr bwMode="auto">
                  <a:xfrm>
                    <a:off x="589" y="436"/>
                    <a:ext cx="124" cy="227"/>
                    <a:chOff x="589" y="436"/>
                    <a:chExt cx="124" cy="227"/>
                  </a:xfrm>
                </p:grpSpPr>
                <p:grpSp>
                  <p:nvGrpSpPr>
                    <p:cNvPr id="82192" name="Group 359"/>
                    <p:cNvGrpSpPr>
                      <a:grpSpLocks/>
                    </p:cNvGrpSpPr>
                    <p:nvPr/>
                  </p:nvGrpSpPr>
                  <p:grpSpPr bwMode="auto">
                    <a:xfrm>
                      <a:off x="589" y="436"/>
                      <a:ext cx="33" cy="227"/>
                      <a:chOff x="295" y="981"/>
                      <a:chExt cx="33" cy="227"/>
                    </a:xfrm>
                  </p:grpSpPr>
                  <p:sp>
                    <p:nvSpPr>
                      <p:cNvPr id="82196" name="Line 36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97" name="Line 36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193" name="Group 362"/>
                    <p:cNvGrpSpPr>
                      <a:grpSpLocks/>
                    </p:cNvGrpSpPr>
                    <p:nvPr/>
                  </p:nvGrpSpPr>
                  <p:grpSpPr bwMode="auto">
                    <a:xfrm>
                      <a:off x="680" y="436"/>
                      <a:ext cx="33" cy="227"/>
                      <a:chOff x="295" y="981"/>
                      <a:chExt cx="33" cy="227"/>
                    </a:xfrm>
                  </p:grpSpPr>
                  <p:sp>
                    <p:nvSpPr>
                      <p:cNvPr id="82194" name="Line 36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95" name="Line 36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185" name="Group 365"/>
                  <p:cNvGrpSpPr>
                    <a:grpSpLocks/>
                  </p:cNvGrpSpPr>
                  <p:nvPr/>
                </p:nvGrpSpPr>
                <p:grpSpPr bwMode="auto">
                  <a:xfrm>
                    <a:off x="770" y="436"/>
                    <a:ext cx="124" cy="227"/>
                    <a:chOff x="589" y="436"/>
                    <a:chExt cx="124" cy="227"/>
                  </a:xfrm>
                </p:grpSpPr>
                <p:grpSp>
                  <p:nvGrpSpPr>
                    <p:cNvPr id="82186" name="Group 366"/>
                    <p:cNvGrpSpPr>
                      <a:grpSpLocks/>
                    </p:cNvGrpSpPr>
                    <p:nvPr/>
                  </p:nvGrpSpPr>
                  <p:grpSpPr bwMode="auto">
                    <a:xfrm>
                      <a:off x="589" y="436"/>
                      <a:ext cx="33" cy="227"/>
                      <a:chOff x="295" y="981"/>
                      <a:chExt cx="33" cy="227"/>
                    </a:xfrm>
                  </p:grpSpPr>
                  <p:sp>
                    <p:nvSpPr>
                      <p:cNvPr id="82190" name="Line 36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91" name="Line 36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187" name="Group 369"/>
                    <p:cNvGrpSpPr>
                      <a:grpSpLocks/>
                    </p:cNvGrpSpPr>
                    <p:nvPr/>
                  </p:nvGrpSpPr>
                  <p:grpSpPr bwMode="auto">
                    <a:xfrm>
                      <a:off x="680" y="436"/>
                      <a:ext cx="33" cy="227"/>
                      <a:chOff x="295" y="981"/>
                      <a:chExt cx="33" cy="227"/>
                    </a:xfrm>
                  </p:grpSpPr>
                  <p:sp>
                    <p:nvSpPr>
                      <p:cNvPr id="82188" name="Line 37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89" name="Line 37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2026" name="Group 372"/>
                <p:cNvGrpSpPr>
                  <a:grpSpLocks/>
                </p:cNvGrpSpPr>
                <p:nvPr/>
              </p:nvGrpSpPr>
              <p:grpSpPr bwMode="auto">
                <a:xfrm>
                  <a:off x="1314" y="436"/>
                  <a:ext cx="668" cy="227"/>
                  <a:chOff x="1338" y="981"/>
                  <a:chExt cx="668" cy="227"/>
                </a:xfrm>
              </p:grpSpPr>
              <p:grpSp>
                <p:nvGrpSpPr>
                  <p:cNvPr id="82154" name="Group 373"/>
                  <p:cNvGrpSpPr>
                    <a:grpSpLocks/>
                  </p:cNvGrpSpPr>
                  <p:nvPr/>
                </p:nvGrpSpPr>
                <p:grpSpPr bwMode="auto">
                  <a:xfrm>
                    <a:off x="1338" y="981"/>
                    <a:ext cx="305" cy="227"/>
                    <a:chOff x="589" y="436"/>
                    <a:chExt cx="305" cy="227"/>
                  </a:xfrm>
                </p:grpSpPr>
                <p:grpSp>
                  <p:nvGrpSpPr>
                    <p:cNvPr id="82170" name="Group 374"/>
                    <p:cNvGrpSpPr>
                      <a:grpSpLocks/>
                    </p:cNvGrpSpPr>
                    <p:nvPr/>
                  </p:nvGrpSpPr>
                  <p:grpSpPr bwMode="auto">
                    <a:xfrm>
                      <a:off x="589" y="436"/>
                      <a:ext cx="124" cy="227"/>
                      <a:chOff x="589" y="436"/>
                      <a:chExt cx="124" cy="227"/>
                    </a:xfrm>
                  </p:grpSpPr>
                  <p:grpSp>
                    <p:nvGrpSpPr>
                      <p:cNvPr id="82178" name="Group 375"/>
                      <p:cNvGrpSpPr>
                        <a:grpSpLocks/>
                      </p:cNvGrpSpPr>
                      <p:nvPr/>
                    </p:nvGrpSpPr>
                    <p:grpSpPr bwMode="auto">
                      <a:xfrm>
                        <a:off x="589" y="436"/>
                        <a:ext cx="33" cy="227"/>
                        <a:chOff x="295" y="981"/>
                        <a:chExt cx="33" cy="227"/>
                      </a:xfrm>
                    </p:grpSpPr>
                    <p:sp>
                      <p:nvSpPr>
                        <p:cNvPr id="82182" name="Line 37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83" name="Line 37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179" name="Group 378"/>
                      <p:cNvGrpSpPr>
                        <a:grpSpLocks/>
                      </p:cNvGrpSpPr>
                      <p:nvPr/>
                    </p:nvGrpSpPr>
                    <p:grpSpPr bwMode="auto">
                      <a:xfrm>
                        <a:off x="680" y="436"/>
                        <a:ext cx="33" cy="227"/>
                        <a:chOff x="295" y="981"/>
                        <a:chExt cx="33" cy="227"/>
                      </a:xfrm>
                    </p:grpSpPr>
                    <p:sp>
                      <p:nvSpPr>
                        <p:cNvPr id="82180" name="Line 37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81" name="Line 38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171" name="Group 381"/>
                    <p:cNvGrpSpPr>
                      <a:grpSpLocks/>
                    </p:cNvGrpSpPr>
                    <p:nvPr/>
                  </p:nvGrpSpPr>
                  <p:grpSpPr bwMode="auto">
                    <a:xfrm>
                      <a:off x="770" y="436"/>
                      <a:ext cx="124" cy="227"/>
                      <a:chOff x="589" y="436"/>
                      <a:chExt cx="124" cy="227"/>
                    </a:xfrm>
                  </p:grpSpPr>
                  <p:grpSp>
                    <p:nvGrpSpPr>
                      <p:cNvPr id="82172" name="Group 382"/>
                      <p:cNvGrpSpPr>
                        <a:grpSpLocks/>
                      </p:cNvGrpSpPr>
                      <p:nvPr/>
                    </p:nvGrpSpPr>
                    <p:grpSpPr bwMode="auto">
                      <a:xfrm>
                        <a:off x="589" y="436"/>
                        <a:ext cx="33" cy="227"/>
                        <a:chOff x="295" y="981"/>
                        <a:chExt cx="33" cy="227"/>
                      </a:xfrm>
                    </p:grpSpPr>
                    <p:sp>
                      <p:nvSpPr>
                        <p:cNvPr id="82176" name="Line 38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77" name="Line 38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173" name="Group 385"/>
                      <p:cNvGrpSpPr>
                        <a:grpSpLocks/>
                      </p:cNvGrpSpPr>
                      <p:nvPr/>
                    </p:nvGrpSpPr>
                    <p:grpSpPr bwMode="auto">
                      <a:xfrm>
                        <a:off x="680" y="436"/>
                        <a:ext cx="33" cy="227"/>
                        <a:chOff x="295" y="981"/>
                        <a:chExt cx="33" cy="227"/>
                      </a:xfrm>
                    </p:grpSpPr>
                    <p:sp>
                      <p:nvSpPr>
                        <p:cNvPr id="82174" name="Line 38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75" name="Line 38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2155" name="Group 388"/>
                  <p:cNvGrpSpPr>
                    <a:grpSpLocks/>
                  </p:cNvGrpSpPr>
                  <p:nvPr/>
                </p:nvGrpSpPr>
                <p:grpSpPr bwMode="auto">
                  <a:xfrm>
                    <a:off x="1701" y="981"/>
                    <a:ext cx="305" cy="227"/>
                    <a:chOff x="589" y="436"/>
                    <a:chExt cx="305" cy="227"/>
                  </a:xfrm>
                </p:grpSpPr>
                <p:grpSp>
                  <p:nvGrpSpPr>
                    <p:cNvPr id="82156" name="Group 389"/>
                    <p:cNvGrpSpPr>
                      <a:grpSpLocks/>
                    </p:cNvGrpSpPr>
                    <p:nvPr/>
                  </p:nvGrpSpPr>
                  <p:grpSpPr bwMode="auto">
                    <a:xfrm>
                      <a:off x="589" y="436"/>
                      <a:ext cx="124" cy="227"/>
                      <a:chOff x="589" y="436"/>
                      <a:chExt cx="124" cy="227"/>
                    </a:xfrm>
                  </p:grpSpPr>
                  <p:grpSp>
                    <p:nvGrpSpPr>
                      <p:cNvPr id="82164" name="Group 390"/>
                      <p:cNvGrpSpPr>
                        <a:grpSpLocks/>
                      </p:cNvGrpSpPr>
                      <p:nvPr/>
                    </p:nvGrpSpPr>
                    <p:grpSpPr bwMode="auto">
                      <a:xfrm>
                        <a:off x="589" y="436"/>
                        <a:ext cx="33" cy="227"/>
                        <a:chOff x="295" y="981"/>
                        <a:chExt cx="33" cy="227"/>
                      </a:xfrm>
                    </p:grpSpPr>
                    <p:sp>
                      <p:nvSpPr>
                        <p:cNvPr id="82168" name="Line 39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69" name="Line 39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165" name="Group 393"/>
                      <p:cNvGrpSpPr>
                        <a:grpSpLocks/>
                      </p:cNvGrpSpPr>
                      <p:nvPr/>
                    </p:nvGrpSpPr>
                    <p:grpSpPr bwMode="auto">
                      <a:xfrm>
                        <a:off x="680" y="436"/>
                        <a:ext cx="33" cy="227"/>
                        <a:chOff x="295" y="981"/>
                        <a:chExt cx="33" cy="227"/>
                      </a:xfrm>
                    </p:grpSpPr>
                    <p:sp>
                      <p:nvSpPr>
                        <p:cNvPr id="82166" name="Line 39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67" name="Line 39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157" name="Group 396"/>
                    <p:cNvGrpSpPr>
                      <a:grpSpLocks/>
                    </p:cNvGrpSpPr>
                    <p:nvPr/>
                  </p:nvGrpSpPr>
                  <p:grpSpPr bwMode="auto">
                    <a:xfrm>
                      <a:off x="770" y="436"/>
                      <a:ext cx="124" cy="227"/>
                      <a:chOff x="589" y="436"/>
                      <a:chExt cx="124" cy="227"/>
                    </a:xfrm>
                  </p:grpSpPr>
                  <p:grpSp>
                    <p:nvGrpSpPr>
                      <p:cNvPr id="82158" name="Group 397"/>
                      <p:cNvGrpSpPr>
                        <a:grpSpLocks/>
                      </p:cNvGrpSpPr>
                      <p:nvPr/>
                    </p:nvGrpSpPr>
                    <p:grpSpPr bwMode="auto">
                      <a:xfrm>
                        <a:off x="589" y="436"/>
                        <a:ext cx="33" cy="227"/>
                        <a:chOff x="295" y="981"/>
                        <a:chExt cx="33" cy="227"/>
                      </a:xfrm>
                    </p:grpSpPr>
                    <p:sp>
                      <p:nvSpPr>
                        <p:cNvPr id="82162" name="Line 39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63" name="Line 39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159" name="Group 400"/>
                      <p:cNvGrpSpPr>
                        <a:grpSpLocks/>
                      </p:cNvGrpSpPr>
                      <p:nvPr/>
                    </p:nvGrpSpPr>
                    <p:grpSpPr bwMode="auto">
                      <a:xfrm>
                        <a:off x="680" y="436"/>
                        <a:ext cx="33" cy="227"/>
                        <a:chOff x="295" y="981"/>
                        <a:chExt cx="33" cy="227"/>
                      </a:xfrm>
                    </p:grpSpPr>
                    <p:sp>
                      <p:nvSpPr>
                        <p:cNvPr id="82160" name="Line 40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61" name="Line 40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nvGrpSpPr>
                <p:cNvPr id="82027" name="Group 403"/>
                <p:cNvGrpSpPr>
                  <a:grpSpLocks/>
                </p:cNvGrpSpPr>
                <p:nvPr/>
              </p:nvGrpSpPr>
              <p:grpSpPr bwMode="auto">
                <a:xfrm>
                  <a:off x="1949" y="436"/>
                  <a:ext cx="1393" cy="227"/>
                  <a:chOff x="589" y="436"/>
                  <a:chExt cx="1393" cy="227"/>
                </a:xfrm>
              </p:grpSpPr>
              <p:grpSp>
                <p:nvGrpSpPr>
                  <p:cNvPr id="82093" name="Group 404"/>
                  <p:cNvGrpSpPr>
                    <a:grpSpLocks/>
                  </p:cNvGrpSpPr>
                  <p:nvPr/>
                </p:nvGrpSpPr>
                <p:grpSpPr bwMode="auto">
                  <a:xfrm>
                    <a:off x="589" y="436"/>
                    <a:ext cx="305" cy="227"/>
                    <a:chOff x="589" y="436"/>
                    <a:chExt cx="305" cy="227"/>
                  </a:xfrm>
                </p:grpSpPr>
                <p:grpSp>
                  <p:nvGrpSpPr>
                    <p:cNvPr id="82140" name="Group 405"/>
                    <p:cNvGrpSpPr>
                      <a:grpSpLocks/>
                    </p:cNvGrpSpPr>
                    <p:nvPr/>
                  </p:nvGrpSpPr>
                  <p:grpSpPr bwMode="auto">
                    <a:xfrm>
                      <a:off x="589" y="436"/>
                      <a:ext cx="124" cy="227"/>
                      <a:chOff x="589" y="436"/>
                      <a:chExt cx="124" cy="227"/>
                    </a:xfrm>
                  </p:grpSpPr>
                  <p:grpSp>
                    <p:nvGrpSpPr>
                      <p:cNvPr id="82148" name="Group 406"/>
                      <p:cNvGrpSpPr>
                        <a:grpSpLocks/>
                      </p:cNvGrpSpPr>
                      <p:nvPr/>
                    </p:nvGrpSpPr>
                    <p:grpSpPr bwMode="auto">
                      <a:xfrm>
                        <a:off x="589" y="436"/>
                        <a:ext cx="33" cy="227"/>
                        <a:chOff x="295" y="981"/>
                        <a:chExt cx="33" cy="227"/>
                      </a:xfrm>
                    </p:grpSpPr>
                    <p:sp>
                      <p:nvSpPr>
                        <p:cNvPr id="82152" name="Line 40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53" name="Line 40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149" name="Group 409"/>
                      <p:cNvGrpSpPr>
                        <a:grpSpLocks/>
                      </p:cNvGrpSpPr>
                      <p:nvPr/>
                    </p:nvGrpSpPr>
                    <p:grpSpPr bwMode="auto">
                      <a:xfrm>
                        <a:off x="680" y="436"/>
                        <a:ext cx="33" cy="227"/>
                        <a:chOff x="295" y="981"/>
                        <a:chExt cx="33" cy="227"/>
                      </a:xfrm>
                    </p:grpSpPr>
                    <p:sp>
                      <p:nvSpPr>
                        <p:cNvPr id="82150" name="Line 41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51" name="Line 41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141" name="Group 412"/>
                    <p:cNvGrpSpPr>
                      <a:grpSpLocks/>
                    </p:cNvGrpSpPr>
                    <p:nvPr/>
                  </p:nvGrpSpPr>
                  <p:grpSpPr bwMode="auto">
                    <a:xfrm>
                      <a:off x="770" y="436"/>
                      <a:ext cx="124" cy="227"/>
                      <a:chOff x="589" y="436"/>
                      <a:chExt cx="124" cy="227"/>
                    </a:xfrm>
                  </p:grpSpPr>
                  <p:grpSp>
                    <p:nvGrpSpPr>
                      <p:cNvPr id="82142" name="Group 413"/>
                      <p:cNvGrpSpPr>
                        <a:grpSpLocks/>
                      </p:cNvGrpSpPr>
                      <p:nvPr/>
                    </p:nvGrpSpPr>
                    <p:grpSpPr bwMode="auto">
                      <a:xfrm>
                        <a:off x="589" y="436"/>
                        <a:ext cx="33" cy="227"/>
                        <a:chOff x="295" y="981"/>
                        <a:chExt cx="33" cy="227"/>
                      </a:xfrm>
                    </p:grpSpPr>
                    <p:sp>
                      <p:nvSpPr>
                        <p:cNvPr id="82146" name="Line 41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47" name="Line 41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143" name="Group 416"/>
                      <p:cNvGrpSpPr>
                        <a:grpSpLocks/>
                      </p:cNvGrpSpPr>
                      <p:nvPr/>
                    </p:nvGrpSpPr>
                    <p:grpSpPr bwMode="auto">
                      <a:xfrm>
                        <a:off x="680" y="436"/>
                        <a:ext cx="33" cy="227"/>
                        <a:chOff x="295" y="981"/>
                        <a:chExt cx="33" cy="227"/>
                      </a:xfrm>
                    </p:grpSpPr>
                    <p:sp>
                      <p:nvSpPr>
                        <p:cNvPr id="82144" name="Line 41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45" name="Line 41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2094" name="Group 419"/>
                  <p:cNvGrpSpPr>
                    <a:grpSpLocks/>
                  </p:cNvGrpSpPr>
                  <p:nvPr/>
                </p:nvGrpSpPr>
                <p:grpSpPr bwMode="auto">
                  <a:xfrm>
                    <a:off x="952" y="436"/>
                    <a:ext cx="305" cy="227"/>
                    <a:chOff x="589" y="436"/>
                    <a:chExt cx="305" cy="227"/>
                  </a:xfrm>
                </p:grpSpPr>
                <p:grpSp>
                  <p:nvGrpSpPr>
                    <p:cNvPr id="82126" name="Group 420"/>
                    <p:cNvGrpSpPr>
                      <a:grpSpLocks/>
                    </p:cNvGrpSpPr>
                    <p:nvPr/>
                  </p:nvGrpSpPr>
                  <p:grpSpPr bwMode="auto">
                    <a:xfrm>
                      <a:off x="589" y="436"/>
                      <a:ext cx="124" cy="227"/>
                      <a:chOff x="589" y="436"/>
                      <a:chExt cx="124" cy="227"/>
                    </a:xfrm>
                  </p:grpSpPr>
                  <p:grpSp>
                    <p:nvGrpSpPr>
                      <p:cNvPr id="82134" name="Group 421"/>
                      <p:cNvGrpSpPr>
                        <a:grpSpLocks/>
                      </p:cNvGrpSpPr>
                      <p:nvPr/>
                    </p:nvGrpSpPr>
                    <p:grpSpPr bwMode="auto">
                      <a:xfrm>
                        <a:off x="589" y="436"/>
                        <a:ext cx="33" cy="227"/>
                        <a:chOff x="295" y="981"/>
                        <a:chExt cx="33" cy="227"/>
                      </a:xfrm>
                    </p:grpSpPr>
                    <p:sp>
                      <p:nvSpPr>
                        <p:cNvPr id="82138" name="Line 42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39" name="Line 42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135" name="Group 424"/>
                      <p:cNvGrpSpPr>
                        <a:grpSpLocks/>
                      </p:cNvGrpSpPr>
                      <p:nvPr/>
                    </p:nvGrpSpPr>
                    <p:grpSpPr bwMode="auto">
                      <a:xfrm>
                        <a:off x="680" y="436"/>
                        <a:ext cx="33" cy="227"/>
                        <a:chOff x="295" y="981"/>
                        <a:chExt cx="33" cy="227"/>
                      </a:xfrm>
                    </p:grpSpPr>
                    <p:sp>
                      <p:nvSpPr>
                        <p:cNvPr id="82136" name="Line 42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37" name="Line 42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127" name="Group 427"/>
                    <p:cNvGrpSpPr>
                      <a:grpSpLocks/>
                    </p:cNvGrpSpPr>
                    <p:nvPr/>
                  </p:nvGrpSpPr>
                  <p:grpSpPr bwMode="auto">
                    <a:xfrm>
                      <a:off x="770" y="436"/>
                      <a:ext cx="124" cy="227"/>
                      <a:chOff x="589" y="436"/>
                      <a:chExt cx="124" cy="227"/>
                    </a:xfrm>
                  </p:grpSpPr>
                  <p:grpSp>
                    <p:nvGrpSpPr>
                      <p:cNvPr id="82128" name="Group 428"/>
                      <p:cNvGrpSpPr>
                        <a:grpSpLocks/>
                      </p:cNvGrpSpPr>
                      <p:nvPr/>
                    </p:nvGrpSpPr>
                    <p:grpSpPr bwMode="auto">
                      <a:xfrm>
                        <a:off x="589" y="436"/>
                        <a:ext cx="33" cy="227"/>
                        <a:chOff x="295" y="981"/>
                        <a:chExt cx="33" cy="227"/>
                      </a:xfrm>
                    </p:grpSpPr>
                    <p:sp>
                      <p:nvSpPr>
                        <p:cNvPr id="82132" name="Line 42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33" name="Line 43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129" name="Group 431"/>
                      <p:cNvGrpSpPr>
                        <a:grpSpLocks/>
                      </p:cNvGrpSpPr>
                      <p:nvPr/>
                    </p:nvGrpSpPr>
                    <p:grpSpPr bwMode="auto">
                      <a:xfrm>
                        <a:off x="680" y="436"/>
                        <a:ext cx="33" cy="227"/>
                        <a:chOff x="295" y="981"/>
                        <a:chExt cx="33" cy="227"/>
                      </a:xfrm>
                    </p:grpSpPr>
                    <p:sp>
                      <p:nvSpPr>
                        <p:cNvPr id="82130" name="Line 43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31" name="Line 43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2095" name="Group 434"/>
                  <p:cNvGrpSpPr>
                    <a:grpSpLocks/>
                  </p:cNvGrpSpPr>
                  <p:nvPr/>
                </p:nvGrpSpPr>
                <p:grpSpPr bwMode="auto">
                  <a:xfrm>
                    <a:off x="1314" y="436"/>
                    <a:ext cx="668" cy="227"/>
                    <a:chOff x="1338" y="981"/>
                    <a:chExt cx="668" cy="227"/>
                  </a:xfrm>
                </p:grpSpPr>
                <p:grpSp>
                  <p:nvGrpSpPr>
                    <p:cNvPr id="82096" name="Group 435"/>
                    <p:cNvGrpSpPr>
                      <a:grpSpLocks/>
                    </p:cNvGrpSpPr>
                    <p:nvPr/>
                  </p:nvGrpSpPr>
                  <p:grpSpPr bwMode="auto">
                    <a:xfrm>
                      <a:off x="1338" y="981"/>
                      <a:ext cx="305" cy="227"/>
                      <a:chOff x="589" y="436"/>
                      <a:chExt cx="305" cy="227"/>
                    </a:xfrm>
                  </p:grpSpPr>
                  <p:grpSp>
                    <p:nvGrpSpPr>
                      <p:cNvPr id="82112" name="Group 436"/>
                      <p:cNvGrpSpPr>
                        <a:grpSpLocks/>
                      </p:cNvGrpSpPr>
                      <p:nvPr/>
                    </p:nvGrpSpPr>
                    <p:grpSpPr bwMode="auto">
                      <a:xfrm>
                        <a:off x="589" y="436"/>
                        <a:ext cx="124" cy="227"/>
                        <a:chOff x="589" y="436"/>
                        <a:chExt cx="124" cy="227"/>
                      </a:xfrm>
                    </p:grpSpPr>
                    <p:grpSp>
                      <p:nvGrpSpPr>
                        <p:cNvPr id="82120" name="Group 437"/>
                        <p:cNvGrpSpPr>
                          <a:grpSpLocks/>
                        </p:cNvGrpSpPr>
                        <p:nvPr/>
                      </p:nvGrpSpPr>
                      <p:grpSpPr bwMode="auto">
                        <a:xfrm>
                          <a:off x="589" y="436"/>
                          <a:ext cx="33" cy="227"/>
                          <a:chOff x="295" y="981"/>
                          <a:chExt cx="33" cy="227"/>
                        </a:xfrm>
                      </p:grpSpPr>
                      <p:sp>
                        <p:nvSpPr>
                          <p:cNvPr id="82124" name="Line 43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25" name="Line 43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121" name="Group 440"/>
                        <p:cNvGrpSpPr>
                          <a:grpSpLocks/>
                        </p:cNvGrpSpPr>
                        <p:nvPr/>
                      </p:nvGrpSpPr>
                      <p:grpSpPr bwMode="auto">
                        <a:xfrm>
                          <a:off x="680" y="436"/>
                          <a:ext cx="33" cy="227"/>
                          <a:chOff x="295" y="981"/>
                          <a:chExt cx="33" cy="227"/>
                        </a:xfrm>
                      </p:grpSpPr>
                      <p:sp>
                        <p:nvSpPr>
                          <p:cNvPr id="82122" name="Line 44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23" name="Line 44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113" name="Group 443"/>
                      <p:cNvGrpSpPr>
                        <a:grpSpLocks/>
                      </p:cNvGrpSpPr>
                      <p:nvPr/>
                    </p:nvGrpSpPr>
                    <p:grpSpPr bwMode="auto">
                      <a:xfrm>
                        <a:off x="770" y="436"/>
                        <a:ext cx="124" cy="227"/>
                        <a:chOff x="589" y="436"/>
                        <a:chExt cx="124" cy="227"/>
                      </a:xfrm>
                    </p:grpSpPr>
                    <p:grpSp>
                      <p:nvGrpSpPr>
                        <p:cNvPr id="82114" name="Group 444"/>
                        <p:cNvGrpSpPr>
                          <a:grpSpLocks/>
                        </p:cNvGrpSpPr>
                        <p:nvPr/>
                      </p:nvGrpSpPr>
                      <p:grpSpPr bwMode="auto">
                        <a:xfrm>
                          <a:off x="589" y="436"/>
                          <a:ext cx="33" cy="227"/>
                          <a:chOff x="295" y="981"/>
                          <a:chExt cx="33" cy="227"/>
                        </a:xfrm>
                      </p:grpSpPr>
                      <p:sp>
                        <p:nvSpPr>
                          <p:cNvPr id="82118" name="Line 44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19" name="Line 44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115" name="Group 447"/>
                        <p:cNvGrpSpPr>
                          <a:grpSpLocks/>
                        </p:cNvGrpSpPr>
                        <p:nvPr/>
                      </p:nvGrpSpPr>
                      <p:grpSpPr bwMode="auto">
                        <a:xfrm>
                          <a:off x="680" y="436"/>
                          <a:ext cx="33" cy="227"/>
                          <a:chOff x="295" y="981"/>
                          <a:chExt cx="33" cy="227"/>
                        </a:xfrm>
                      </p:grpSpPr>
                      <p:sp>
                        <p:nvSpPr>
                          <p:cNvPr id="82116" name="Line 44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17" name="Line 44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2097" name="Group 450"/>
                    <p:cNvGrpSpPr>
                      <a:grpSpLocks/>
                    </p:cNvGrpSpPr>
                    <p:nvPr/>
                  </p:nvGrpSpPr>
                  <p:grpSpPr bwMode="auto">
                    <a:xfrm>
                      <a:off x="1701" y="981"/>
                      <a:ext cx="305" cy="227"/>
                      <a:chOff x="589" y="436"/>
                      <a:chExt cx="305" cy="227"/>
                    </a:xfrm>
                  </p:grpSpPr>
                  <p:grpSp>
                    <p:nvGrpSpPr>
                      <p:cNvPr id="82098" name="Group 451"/>
                      <p:cNvGrpSpPr>
                        <a:grpSpLocks/>
                      </p:cNvGrpSpPr>
                      <p:nvPr/>
                    </p:nvGrpSpPr>
                    <p:grpSpPr bwMode="auto">
                      <a:xfrm>
                        <a:off x="589" y="436"/>
                        <a:ext cx="124" cy="227"/>
                        <a:chOff x="589" y="436"/>
                        <a:chExt cx="124" cy="227"/>
                      </a:xfrm>
                    </p:grpSpPr>
                    <p:grpSp>
                      <p:nvGrpSpPr>
                        <p:cNvPr id="82106" name="Group 452"/>
                        <p:cNvGrpSpPr>
                          <a:grpSpLocks/>
                        </p:cNvGrpSpPr>
                        <p:nvPr/>
                      </p:nvGrpSpPr>
                      <p:grpSpPr bwMode="auto">
                        <a:xfrm>
                          <a:off x="589" y="436"/>
                          <a:ext cx="33" cy="227"/>
                          <a:chOff x="295" y="981"/>
                          <a:chExt cx="33" cy="227"/>
                        </a:xfrm>
                      </p:grpSpPr>
                      <p:sp>
                        <p:nvSpPr>
                          <p:cNvPr id="82110" name="Line 45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11" name="Line 45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107" name="Group 455"/>
                        <p:cNvGrpSpPr>
                          <a:grpSpLocks/>
                        </p:cNvGrpSpPr>
                        <p:nvPr/>
                      </p:nvGrpSpPr>
                      <p:grpSpPr bwMode="auto">
                        <a:xfrm>
                          <a:off x="680" y="436"/>
                          <a:ext cx="33" cy="227"/>
                          <a:chOff x="295" y="981"/>
                          <a:chExt cx="33" cy="227"/>
                        </a:xfrm>
                      </p:grpSpPr>
                      <p:sp>
                        <p:nvSpPr>
                          <p:cNvPr id="82108" name="Line 45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09" name="Line 45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099" name="Group 458"/>
                      <p:cNvGrpSpPr>
                        <a:grpSpLocks/>
                      </p:cNvGrpSpPr>
                      <p:nvPr/>
                    </p:nvGrpSpPr>
                    <p:grpSpPr bwMode="auto">
                      <a:xfrm>
                        <a:off x="770" y="436"/>
                        <a:ext cx="124" cy="227"/>
                        <a:chOff x="589" y="436"/>
                        <a:chExt cx="124" cy="227"/>
                      </a:xfrm>
                    </p:grpSpPr>
                    <p:grpSp>
                      <p:nvGrpSpPr>
                        <p:cNvPr id="82100" name="Group 459"/>
                        <p:cNvGrpSpPr>
                          <a:grpSpLocks/>
                        </p:cNvGrpSpPr>
                        <p:nvPr/>
                      </p:nvGrpSpPr>
                      <p:grpSpPr bwMode="auto">
                        <a:xfrm>
                          <a:off x="589" y="436"/>
                          <a:ext cx="33" cy="227"/>
                          <a:chOff x="295" y="981"/>
                          <a:chExt cx="33" cy="227"/>
                        </a:xfrm>
                      </p:grpSpPr>
                      <p:sp>
                        <p:nvSpPr>
                          <p:cNvPr id="82104" name="Line 46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05" name="Line 46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101" name="Group 462"/>
                        <p:cNvGrpSpPr>
                          <a:grpSpLocks/>
                        </p:cNvGrpSpPr>
                        <p:nvPr/>
                      </p:nvGrpSpPr>
                      <p:grpSpPr bwMode="auto">
                        <a:xfrm>
                          <a:off x="680" y="436"/>
                          <a:ext cx="33" cy="227"/>
                          <a:chOff x="295" y="981"/>
                          <a:chExt cx="33" cy="227"/>
                        </a:xfrm>
                      </p:grpSpPr>
                      <p:sp>
                        <p:nvSpPr>
                          <p:cNvPr id="82102" name="Line 46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103" name="Line 46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82028" name="Group 465"/>
                <p:cNvGrpSpPr>
                  <a:grpSpLocks/>
                </p:cNvGrpSpPr>
                <p:nvPr/>
              </p:nvGrpSpPr>
              <p:grpSpPr bwMode="auto">
                <a:xfrm>
                  <a:off x="3400" y="436"/>
                  <a:ext cx="1393" cy="227"/>
                  <a:chOff x="589" y="436"/>
                  <a:chExt cx="1393" cy="227"/>
                </a:xfrm>
              </p:grpSpPr>
              <p:grpSp>
                <p:nvGrpSpPr>
                  <p:cNvPr id="82032" name="Group 466"/>
                  <p:cNvGrpSpPr>
                    <a:grpSpLocks/>
                  </p:cNvGrpSpPr>
                  <p:nvPr/>
                </p:nvGrpSpPr>
                <p:grpSpPr bwMode="auto">
                  <a:xfrm>
                    <a:off x="589" y="436"/>
                    <a:ext cx="305" cy="227"/>
                    <a:chOff x="589" y="436"/>
                    <a:chExt cx="305" cy="227"/>
                  </a:xfrm>
                </p:grpSpPr>
                <p:grpSp>
                  <p:nvGrpSpPr>
                    <p:cNvPr id="82079" name="Group 467"/>
                    <p:cNvGrpSpPr>
                      <a:grpSpLocks/>
                    </p:cNvGrpSpPr>
                    <p:nvPr/>
                  </p:nvGrpSpPr>
                  <p:grpSpPr bwMode="auto">
                    <a:xfrm>
                      <a:off x="589" y="436"/>
                      <a:ext cx="124" cy="227"/>
                      <a:chOff x="589" y="436"/>
                      <a:chExt cx="124" cy="227"/>
                    </a:xfrm>
                  </p:grpSpPr>
                  <p:grpSp>
                    <p:nvGrpSpPr>
                      <p:cNvPr id="82087" name="Group 468"/>
                      <p:cNvGrpSpPr>
                        <a:grpSpLocks/>
                      </p:cNvGrpSpPr>
                      <p:nvPr/>
                    </p:nvGrpSpPr>
                    <p:grpSpPr bwMode="auto">
                      <a:xfrm>
                        <a:off x="589" y="436"/>
                        <a:ext cx="33" cy="227"/>
                        <a:chOff x="295" y="981"/>
                        <a:chExt cx="33" cy="227"/>
                      </a:xfrm>
                    </p:grpSpPr>
                    <p:sp>
                      <p:nvSpPr>
                        <p:cNvPr id="82091" name="Line 46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92" name="Line 47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088" name="Group 471"/>
                      <p:cNvGrpSpPr>
                        <a:grpSpLocks/>
                      </p:cNvGrpSpPr>
                      <p:nvPr/>
                    </p:nvGrpSpPr>
                    <p:grpSpPr bwMode="auto">
                      <a:xfrm>
                        <a:off x="680" y="436"/>
                        <a:ext cx="33" cy="227"/>
                        <a:chOff x="295" y="981"/>
                        <a:chExt cx="33" cy="227"/>
                      </a:xfrm>
                    </p:grpSpPr>
                    <p:sp>
                      <p:nvSpPr>
                        <p:cNvPr id="82089" name="Line 47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90" name="Line 47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080" name="Group 474"/>
                    <p:cNvGrpSpPr>
                      <a:grpSpLocks/>
                    </p:cNvGrpSpPr>
                    <p:nvPr/>
                  </p:nvGrpSpPr>
                  <p:grpSpPr bwMode="auto">
                    <a:xfrm>
                      <a:off x="770" y="436"/>
                      <a:ext cx="124" cy="227"/>
                      <a:chOff x="589" y="436"/>
                      <a:chExt cx="124" cy="227"/>
                    </a:xfrm>
                  </p:grpSpPr>
                  <p:grpSp>
                    <p:nvGrpSpPr>
                      <p:cNvPr id="82081" name="Group 475"/>
                      <p:cNvGrpSpPr>
                        <a:grpSpLocks/>
                      </p:cNvGrpSpPr>
                      <p:nvPr/>
                    </p:nvGrpSpPr>
                    <p:grpSpPr bwMode="auto">
                      <a:xfrm>
                        <a:off x="589" y="436"/>
                        <a:ext cx="33" cy="227"/>
                        <a:chOff x="295" y="981"/>
                        <a:chExt cx="33" cy="227"/>
                      </a:xfrm>
                    </p:grpSpPr>
                    <p:sp>
                      <p:nvSpPr>
                        <p:cNvPr id="82085" name="Line 47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86" name="Line 47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082" name="Group 478"/>
                      <p:cNvGrpSpPr>
                        <a:grpSpLocks/>
                      </p:cNvGrpSpPr>
                      <p:nvPr/>
                    </p:nvGrpSpPr>
                    <p:grpSpPr bwMode="auto">
                      <a:xfrm>
                        <a:off x="680" y="436"/>
                        <a:ext cx="33" cy="227"/>
                        <a:chOff x="295" y="981"/>
                        <a:chExt cx="33" cy="227"/>
                      </a:xfrm>
                    </p:grpSpPr>
                    <p:sp>
                      <p:nvSpPr>
                        <p:cNvPr id="82083" name="Line 47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84" name="Line 48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2033" name="Group 481"/>
                  <p:cNvGrpSpPr>
                    <a:grpSpLocks/>
                  </p:cNvGrpSpPr>
                  <p:nvPr/>
                </p:nvGrpSpPr>
                <p:grpSpPr bwMode="auto">
                  <a:xfrm>
                    <a:off x="952" y="436"/>
                    <a:ext cx="305" cy="227"/>
                    <a:chOff x="589" y="436"/>
                    <a:chExt cx="305" cy="227"/>
                  </a:xfrm>
                </p:grpSpPr>
                <p:grpSp>
                  <p:nvGrpSpPr>
                    <p:cNvPr id="82065" name="Group 482"/>
                    <p:cNvGrpSpPr>
                      <a:grpSpLocks/>
                    </p:cNvGrpSpPr>
                    <p:nvPr/>
                  </p:nvGrpSpPr>
                  <p:grpSpPr bwMode="auto">
                    <a:xfrm>
                      <a:off x="589" y="436"/>
                      <a:ext cx="124" cy="227"/>
                      <a:chOff x="589" y="436"/>
                      <a:chExt cx="124" cy="227"/>
                    </a:xfrm>
                  </p:grpSpPr>
                  <p:grpSp>
                    <p:nvGrpSpPr>
                      <p:cNvPr id="82073" name="Group 483"/>
                      <p:cNvGrpSpPr>
                        <a:grpSpLocks/>
                      </p:cNvGrpSpPr>
                      <p:nvPr/>
                    </p:nvGrpSpPr>
                    <p:grpSpPr bwMode="auto">
                      <a:xfrm>
                        <a:off x="589" y="436"/>
                        <a:ext cx="33" cy="227"/>
                        <a:chOff x="295" y="981"/>
                        <a:chExt cx="33" cy="227"/>
                      </a:xfrm>
                    </p:grpSpPr>
                    <p:sp>
                      <p:nvSpPr>
                        <p:cNvPr id="82077" name="Line 48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78" name="Line 48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074" name="Group 486"/>
                      <p:cNvGrpSpPr>
                        <a:grpSpLocks/>
                      </p:cNvGrpSpPr>
                      <p:nvPr/>
                    </p:nvGrpSpPr>
                    <p:grpSpPr bwMode="auto">
                      <a:xfrm>
                        <a:off x="680" y="436"/>
                        <a:ext cx="33" cy="227"/>
                        <a:chOff x="295" y="981"/>
                        <a:chExt cx="33" cy="227"/>
                      </a:xfrm>
                    </p:grpSpPr>
                    <p:sp>
                      <p:nvSpPr>
                        <p:cNvPr id="82075" name="Line 48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76" name="Line 48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066" name="Group 489"/>
                    <p:cNvGrpSpPr>
                      <a:grpSpLocks/>
                    </p:cNvGrpSpPr>
                    <p:nvPr/>
                  </p:nvGrpSpPr>
                  <p:grpSpPr bwMode="auto">
                    <a:xfrm>
                      <a:off x="770" y="436"/>
                      <a:ext cx="124" cy="227"/>
                      <a:chOff x="589" y="436"/>
                      <a:chExt cx="124" cy="227"/>
                    </a:xfrm>
                  </p:grpSpPr>
                  <p:grpSp>
                    <p:nvGrpSpPr>
                      <p:cNvPr id="82067" name="Group 490"/>
                      <p:cNvGrpSpPr>
                        <a:grpSpLocks/>
                      </p:cNvGrpSpPr>
                      <p:nvPr/>
                    </p:nvGrpSpPr>
                    <p:grpSpPr bwMode="auto">
                      <a:xfrm>
                        <a:off x="589" y="436"/>
                        <a:ext cx="33" cy="227"/>
                        <a:chOff x="295" y="981"/>
                        <a:chExt cx="33" cy="227"/>
                      </a:xfrm>
                    </p:grpSpPr>
                    <p:sp>
                      <p:nvSpPr>
                        <p:cNvPr id="82071" name="Line 49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72" name="Line 49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068" name="Group 493"/>
                      <p:cNvGrpSpPr>
                        <a:grpSpLocks/>
                      </p:cNvGrpSpPr>
                      <p:nvPr/>
                    </p:nvGrpSpPr>
                    <p:grpSpPr bwMode="auto">
                      <a:xfrm>
                        <a:off x="680" y="436"/>
                        <a:ext cx="33" cy="227"/>
                        <a:chOff x="295" y="981"/>
                        <a:chExt cx="33" cy="227"/>
                      </a:xfrm>
                    </p:grpSpPr>
                    <p:sp>
                      <p:nvSpPr>
                        <p:cNvPr id="82069" name="Line 49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70" name="Line 49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2034" name="Group 496"/>
                  <p:cNvGrpSpPr>
                    <a:grpSpLocks/>
                  </p:cNvGrpSpPr>
                  <p:nvPr/>
                </p:nvGrpSpPr>
                <p:grpSpPr bwMode="auto">
                  <a:xfrm>
                    <a:off x="1314" y="436"/>
                    <a:ext cx="668" cy="227"/>
                    <a:chOff x="1338" y="981"/>
                    <a:chExt cx="668" cy="227"/>
                  </a:xfrm>
                </p:grpSpPr>
                <p:grpSp>
                  <p:nvGrpSpPr>
                    <p:cNvPr id="82035" name="Group 497"/>
                    <p:cNvGrpSpPr>
                      <a:grpSpLocks/>
                    </p:cNvGrpSpPr>
                    <p:nvPr/>
                  </p:nvGrpSpPr>
                  <p:grpSpPr bwMode="auto">
                    <a:xfrm>
                      <a:off x="1338" y="981"/>
                      <a:ext cx="305" cy="227"/>
                      <a:chOff x="589" y="436"/>
                      <a:chExt cx="305" cy="227"/>
                    </a:xfrm>
                  </p:grpSpPr>
                  <p:grpSp>
                    <p:nvGrpSpPr>
                      <p:cNvPr id="82051" name="Group 498"/>
                      <p:cNvGrpSpPr>
                        <a:grpSpLocks/>
                      </p:cNvGrpSpPr>
                      <p:nvPr/>
                    </p:nvGrpSpPr>
                    <p:grpSpPr bwMode="auto">
                      <a:xfrm>
                        <a:off x="589" y="436"/>
                        <a:ext cx="124" cy="227"/>
                        <a:chOff x="589" y="436"/>
                        <a:chExt cx="124" cy="227"/>
                      </a:xfrm>
                    </p:grpSpPr>
                    <p:grpSp>
                      <p:nvGrpSpPr>
                        <p:cNvPr id="82059" name="Group 499"/>
                        <p:cNvGrpSpPr>
                          <a:grpSpLocks/>
                        </p:cNvGrpSpPr>
                        <p:nvPr/>
                      </p:nvGrpSpPr>
                      <p:grpSpPr bwMode="auto">
                        <a:xfrm>
                          <a:off x="589" y="436"/>
                          <a:ext cx="33" cy="227"/>
                          <a:chOff x="295" y="981"/>
                          <a:chExt cx="33" cy="227"/>
                        </a:xfrm>
                      </p:grpSpPr>
                      <p:sp>
                        <p:nvSpPr>
                          <p:cNvPr id="82063" name="Line 50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64" name="Line 50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060" name="Group 502"/>
                        <p:cNvGrpSpPr>
                          <a:grpSpLocks/>
                        </p:cNvGrpSpPr>
                        <p:nvPr/>
                      </p:nvGrpSpPr>
                      <p:grpSpPr bwMode="auto">
                        <a:xfrm>
                          <a:off x="680" y="436"/>
                          <a:ext cx="33" cy="227"/>
                          <a:chOff x="295" y="981"/>
                          <a:chExt cx="33" cy="227"/>
                        </a:xfrm>
                      </p:grpSpPr>
                      <p:sp>
                        <p:nvSpPr>
                          <p:cNvPr id="82061" name="Line 50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62" name="Line 50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052" name="Group 505"/>
                      <p:cNvGrpSpPr>
                        <a:grpSpLocks/>
                      </p:cNvGrpSpPr>
                      <p:nvPr/>
                    </p:nvGrpSpPr>
                    <p:grpSpPr bwMode="auto">
                      <a:xfrm>
                        <a:off x="770" y="436"/>
                        <a:ext cx="124" cy="227"/>
                        <a:chOff x="589" y="436"/>
                        <a:chExt cx="124" cy="227"/>
                      </a:xfrm>
                    </p:grpSpPr>
                    <p:grpSp>
                      <p:nvGrpSpPr>
                        <p:cNvPr id="82053" name="Group 506"/>
                        <p:cNvGrpSpPr>
                          <a:grpSpLocks/>
                        </p:cNvGrpSpPr>
                        <p:nvPr/>
                      </p:nvGrpSpPr>
                      <p:grpSpPr bwMode="auto">
                        <a:xfrm>
                          <a:off x="589" y="436"/>
                          <a:ext cx="33" cy="227"/>
                          <a:chOff x="295" y="981"/>
                          <a:chExt cx="33" cy="227"/>
                        </a:xfrm>
                      </p:grpSpPr>
                      <p:sp>
                        <p:nvSpPr>
                          <p:cNvPr id="82057" name="Line 50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58" name="Line 50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054" name="Group 509"/>
                        <p:cNvGrpSpPr>
                          <a:grpSpLocks/>
                        </p:cNvGrpSpPr>
                        <p:nvPr/>
                      </p:nvGrpSpPr>
                      <p:grpSpPr bwMode="auto">
                        <a:xfrm>
                          <a:off x="680" y="436"/>
                          <a:ext cx="33" cy="227"/>
                          <a:chOff x="295" y="981"/>
                          <a:chExt cx="33" cy="227"/>
                        </a:xfrm>
                      </p:grpSpPr>
                      <p:sp>
                        <p:nvSpPr>
                          <p:cNvPr id="82055" name="Line 51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56" name="Line 51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2036" name="Group 512"/>
                    <p:cNvGrpSpPr>
                      <a:grpSpLocks/>
                    </p:cNvGrpSpPr>
                    <p:nvPr/>
                  </p:nvGrpSpPr>
                  <p:grpSpPr bwMode="auto">
                    <a:xfrm>
                      <a:off x="1701" y="981"/>
                      <a:ext cx="305" cy="227"/>
                      <a:chOff x="589" y="436"/>
                      <a:chExt cx="305" cy="227"/>
                    </a:xfrm>
                  </p:grpSpPr>
                  <p:grpSp>
                    <p:nvGrpSpPr>
                      <p:cNvPr id="82037" name="Group 513"/>
                      <p:cNvGrpSpPr>
                        <a:grpSpLocks/>
                      </p:cNvGrpSpPr>
                      <p:nvPr/>
                    </p:nvGrpSpPr>
                    <p:grpSpPr bwMode="auto">
                      <a:xfrm>
                        <a:off x="589" y="436"/>
                        <a:ext cx="124" cy="227"/>
                        <a:chOff x="589" y="436"/>
                        <a:chExt cx="124" cy="227"/>
                      </a:xfrm>
                    </p:grpSpPr>
                    <p:grpSp>
                      <p:nvGrpSpPr>
                        <p:cNvPr id="82045" name="Group 514"/>
                        <p:cNvGrpSpPr>
                          <a:grpSpLocks/>
                        </p:cNvGrpSpPr>
                        <p:nvPr/>
                      </p:nvGrpSpPr>
                      <p:grpSpPr bwMode="auto">
                        <a:xfrm>
                          <a:off x="589" y="436"/>
                          <a:ext cx="33" cy="227"/>
                          <a:chOff x="295" y="981"/>
                          <a:chExt cx="33" cy="227"/>
                        </a:xfrm>
                      </p:grpSpPr>
                      <p:sp>
                        <p:nvSpPr>
                          <p:cNvPr id="82049" name="Line 51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50" name="Line 51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046" name="Group 517"/>
                        <p:cNvGrpSpPr>
                          <a:grpSpLocks/>
                        </p:cNvGrpSpPr>
                        <p:nvPr/>
                      </p:nvGrpSpPr>
                      <p:grpSpPr bwMode="auto">
                        <a:xfrm>
                          <a:off x="680" y="436"/>
                          <a:ext cx="33" cy="227"/>
                          <a:chOff x="295" y="981"/>
                          <a:chExt cx="33" cy="227"/>
                        </a:xfrm>
                      </p:grpSpPr>
                      <p:sp>
                        <p:nvSpPr>
                          <p:cNvPr id="82047" name="Line 51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48" name="Line 51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038" name="Group 520"/>
                      <p:cNvGrpSpPr>
                        <a:grpSpLocks/>
                      </p:cNvGrpSpPr>
                      <p:nvPr/>
                    </p:nvGrpSpPr>
                    <p:grpSpPr bwMode="auto">
                      <a:xfrm>
                        <a:off x="770" y="436"/>
                        <a:ext cx="124" cy="227"/>
                        <a:chOff x="589" y="436"/>
                        <a:chExt cx="124" cy="227"/>
                      </a:xfrm>
                    </p:grpSpPr>
                    <p:grpSp>
                      <p:nvGrpSpPr>
                        <p:cNvPr id="82039" name="Group 521"/>
                        <p:cNvGrpSpPr>
                          <a:grpSpLocks/>
                        </p:cNvGrpSpPr>
                        <p:nvPr/>
                      </p:nvGrpSpPr>
                      <p:grpSpPr bwMode="auto">
                        <a:xfrm>
                          <a:off x="589" y="436"/>
                          <a:ext cx="33" cy="227"/>
                          <a:chOff x="295" y="981"/>
                          <a:chExt cx="33" cy="227"/>
                        </a:xfrm>
                      </p:grpSpPr>
                      <p:sp>
                        <p:nvSpPr>
                          <p:cNvPr id="82043" name="Line 52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44" name="Line 52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040" name="Group 524"/>
                        <p:cNvGrpSpPr>
                          <a:grpSpLocks/>
                        </p:cNvGrpSpPr>
                        <p:nvPr/>
                      </p:nvGrpSpPr>
                      <p:grpSpPr bwMode="auto">
                        <a:xfrm>
                          <a:off x="680" y="436"/>
                          <a:ext cx="33" cy="227"/>
                          <a:chOff x="295" y="981"/>
                          <a:chExt cx="33" cy="227"/>
                        </a:xfrm>
                      </p:grpSpPr>
                      <p:sp>
                        <p:nvSpPr>
                          <p:cNvPr id="82041" name="Line 52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42" name="Line 52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82029" name="Group 527"/>
                <p:cNvGrpSpPr>
                  <a:grpSpLocks/>
                </p:cNvGrpSpPr>
                <p:nvPr/>
              </p:nvGrpSpPr>
              <p:grpSpPr bwMode="auto">
                <a:xfrm>
                  <a:off x="4851" y="436"/>
                  <a:ext cx="33" cy="227"/>
                  <a:chOff x="295" y="981"/>
                  <a:chExt cx="33" cy="227"/>
                </a:xfrm>
              </p:grpSpPr>
              <p:sp>
                <p:nvSpPr>
                  <p:cNvPr id="82030" name="Line 52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31" name="Line 52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1980" name="Group 530"/>
              <p:cNvGrpSpPr>
                <a:grpSpLocks/>
              </p:cNvGrpSpPr>
              <p:nvPr/>
            </p:nvGrpSpPr>
            <p:grpSpPr bwMode="auto">
              <a:xfrm>
                <a:off x="4907" y="481"/>
                <a:ext cx="476" cy="227"/>
                <a:chOff x="4978" y="436"/>
                <a:chExt cx="476" cy="227"/>
              </a:xfrm>
            </p:grpSpPr>
            <p:grpSp>
              <p:nvGrpSpPr>
                <p:cNvPr id="82002" name="Group 531"/>
                <p:cNvGrpSpPr>
                  <a:grpSpLocks/>
                </p:cNvGrpSpPr>
                <p:nvPr/>
              </p:nvGrpSpPr>
              <p:grpSpPr bwMode="auto">
                <a:xfrm>
                  <a:off x="4978" y="436"/>
                  <a:ext cx="33" cy="227"/>
                  <a:chOff x="295" y="981"/>
                  <a:chExt cx="33" cy="227"/>
                </a:xfrm>
              </p:grpSpPr>
              <p:sp>
                <p:nvSpPr>
                  <p:cNvPr id="82020" name="Line 53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21" name="Line 53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003" name="Group 534"/>
                <p:cNvGrpSpPr>
                  <a:grpSpLocks/>
                </p:cNvGrpSpPr>
                <p:nvPr/>
              </p:nvGrpSpPr>
              <p:grpSpPr bwMode="auto">
                <a:xfrm>
                  <a:off x="5062" y="436"/>
                  <a:ext cx="33" cy="227"/>
                  <a:chOff x="295" y="981"/>
                  <a:chExt cx="33" cy="227"/>
                </a:xfrm>
              </p:grpSpPr>
              <p:sp>
                <p:nvSpPr>
                  <p:cNvPr id="82018" name="Line 53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19" name="Line 53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004" name="Group 537"/>
                <p:cNvGrpSpPr>
                  <a:grpSpLocks/>
                </p:cNvGrpSpPr>
                <p:nvPr/>
              </p:nvGrpSpPr>
              <p:grpSpPr bwMode="auto">
                <a:xfrm>
                  <a:off x="5148" y="436"/>
                  <a:ext cx="124" cy="227"/>
                  <a:chOff x="589" y="436"/>
                  <a:chExt cx="124" cy="227"/>
                </a:xfrm>
              </p:grpSpPr>
              <p:grpSp>
                <p:nvGrpSpPr>
                  <p:cNvPr id="82012" name="Group 538"/>
                  <p:cNvGrpSpPr>
                    <a:grpSpLocks/>
                  </p:cNvGrpSpPr>
                  <p:nvPr/>
                </p:nvGrpSpPr>
                <p:grpSpPr bwMode="auto">
                  <a:xfrm>
                    <a:off x="589" y="436"/>
                    <a:ext cx="33" cy="227"/>
                    <a:chOff x="295" y="981"/>
                    <a:chExt cx="33" cy="227"/>
                  </a:xfrm>
                </p:grpSpPr>
                <p:sp>
                  <p:nvSpPr>
                    <p:cNvPr id="82016" name="Line 53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17" name="Line 54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013" name="Group 541"/>
                  <p:cNvGrpSpPr>
                    <a:grpSpLocks/>
                  </p:cNvGrpSpPr>
                  <p:nvPr/>
                </p:nvGrpSpPr>
                <p:grpSpPr bwMode="auto">
                  <a:xfrm>
                    <a:off x="680" y="436"/>
                    <a:ext cx="33" cy="227"/>
                    <a:chOff x="295" y="981"/>
                    <a:chExt cx="33" cy="227"/>
                  </a:xfrm>
                </p:grpSpPr>
                <p:sp>
                  <p:nvSpPr>
                    <p:cNvPr id="82014" name="Line 54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15" name="Line 54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2005" name="Group 544"/>
                <p:cNvGrpSpPr>
                  <a:grpSpLocks/>
                </p:cNvGrpSpPr>
                <p:nvPr/>
              </p:nvGrpSpPr>
              <p:grpSpPr bwMode="auto">
                <a:xfrm>
                  <a:off x="5330" y="436"/>
                  <a:ext cx="124" cy="227"/>
                  <a:chOff x="589" y="436"/>
                  <a:chExt cx="124" cy="227"/>
                </a:xfrm>
              </p:grpSpPr>
              <p:grpSp>
                <p:nvGrpSpPr>
                  <p:cNvPr id="82006" name="Group 545"/>
                  <p:cNvGrpSpPr>
                    <a:grpSpLocks/>
                  </p:cNvGrpSpPr>
                  <p:nvPr/>
                </p:nvGrpSpPr>
                <p:grpSpPr bwMode="auto">
                  <a:xfrm>
                    <a:off x="589" y="436"/>
                    <a:ext cx="33" cy="227"/>
                    <a:chOff x="295" y="981"/>
                    <a:chExt cx="33" cy="227"/>
                  </a:xfrm>
                </p:grpSpPr>
                <p:sp>
                  <p:nvSpPr>
                    <p:cNvPr id="82010" name="Line 54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11" name="Line 54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2007" name="Group 548"/>
                  <p:cNvGrpSpPr>
                    <a:grpSpLocks/>
                  </p:cNvGrpSpPr>
                  <p:nvPr/>
                </p:nvGrpSpPr>
                <p:grpSpPr bwMode="auto">
                  <a:xfrm>
                    <a:off x="680" y="436"/>
                    <a:ext cx="33" cy="227"/>
                    <a:chOff x="295" y="981"/>
                    <a:chExt cx="33" cy="227"/>
                  </a:xfrm>
                </p:grpSpPr>
                <p:sp>
                  <p:nvSpPr>
                    <p:cNvPr id="82008" name="Line 54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09" name="Line 55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81981" name="Group 551"/>
              <p:cNvGrpSpPr>
                <a:grpSpLocks/>
              </p:cNvGrpSpPr>
              <p:nvPr/>
            </p:nvGrpSpPr>
            <p:grpSpPr bwMode="auto">
              <a:xfrm>
                <a:off x="4907" y="799"/>
                <a:ext cx="476" cy="227"/>
                <a:chOff x="4978" y="436"/>
                <a:chExt cx="476" cy="227"/>
              </a:xfrm>
            </p:grpSpPr>
            <p:grpSp>
              <p:nvGrpSpPr>
                <p:cNvPr id="81982" name="Group 552"/>
                <p:cNvGrpSpPr>
                  <a:grpSpLocks/>
                </p:cNvGrpSpPr>
                <p:nvPr/>
              </p:nvGrpSpPr>
              <p:grpSpPr bwMode="auto">
                <a:xfrm>
                  <a:off x="4978" y="436"/>
                  <a:ext cx="33" cy="227"/>
                  <a:chOff x="295" y="981"/>
                  <a:chExt cx="33" cy="227"/>
                </a:xfrm>
              </p:grpSpPr>
              <p:sp>
                <p:nvSpPr>
                  <p:cNvPr id="82000" name="Line 55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2001" name="Line 55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1983" name="Group 555"/>
                <p:cNvGrpSpPr>
                  <a:grpSpLocks/>
                </p:cNvGrpSpPr>
                <p:nvPr/>
              </p:nvGrpSpPr>
              <p:grpSpPr bwMode="auto">
                <a:xfrm>
                  <a:off x="5062" y="436"/>
                  <a:ext cx="33" cy="227"/>
                  <a:chOff x="295" y="981"/>
                  <a:chExt cx="33" cy="227"/>
                </a:xfrm>
              </p:grpSpPr>
              <p:sp>
                <p:nvSpPr>
                  <p:cNvPr id="81998" name="Line 55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1999" name="Line 55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1984" name="Group 558"/>
                <p:cNvGrpSpPr>
                  <a:grpSpLocks/>
                </p:cNvGrpSpPr>
                <p:nvPr/>
              </p:nvGrpSpPr>
              <p:grpSpPr bwMode="auto">
                <a:xfrm>
                  <a:off x="5148" y="436"/>
                  <a:ext cx="124" cy="227"/>
                  <a:chOff x="589" y="436"/>
                  <a:chExt cx="124" cy="227"/>
                </a:xfrm>
              </p:grpSpPr>
              <p:grpSp>
                <p:nvGrpSpPr>
                  <p:cNvPr id="81992" name="Group 559"/>
                  <p:cNvGrpSpPr>
                    <a:grpSpLocks/>
                  </p:cNvGrpSpPr>
                  <p:nvPr/>
                </p:nvGrpSpPr>
                <p:grpSpPr bwMode="auto">
                  <a:xfrm>
                    <a:off x="589" y="436"/>
                    <a:ext cx="33" cy="227"/>
                    <a:chOff x="295" y="981"/>
                    <a:chExt cx="33" cy="227"/>
                  </a:xfrm>
                </p:grpSpPr>
                <p:sp>
                  <p:nvSpPr>
                    <p:cNvPr id="81996" name="Line 56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1997" name="Line 56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1993" name="Group 562"/>
                  <p:cNvGrpSpPr>
                    <a:grpSpLocks/>
                  </p:cNvGrpSpPr>
                  <p:nvPr/>
                </p:nvGrpSpPr>
                <p:grpSpPr bwMode="auto">
                  <a:xfrm>
                    <a:off x="680" y="436"/>
                    <a:ext cx="33" cy="227"/>
                    <a:chOff x="295" y="981"/>
                    <a:chExt cx="33" cy="227"/>
                  </a:xfrm>
                </p:grpSpPr>
                <p:sp>
                  <p:nvSpPr>
                    <p:cNvPr id="81994" name="Line 56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1995" name="Line 56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81985" name="Group 565"/>
                <p:cNvGrpSpPr>
                  <a:grpSpLocks/>
                </p:cNvGrpSpPr>
                <p:nvPr/>
              </p:nvGrpSpPr>
              <p:grpSpPr bwMode="auto">
                <a:xfrm>
                  <a:off x="5330" y="436"/>
                  <a:ext cx="124" cy="227"/>
                  <a:chOff x="589" y="436"/>
                  <a:chExt cx="124" cy="227"/>
                </a:xfrm>
              </p:grpSpPr>
              <p:grpSp>
                <p:nvGrpSpPr>
                  <p:cNvPr id="81986" name="Group 566"/>
                  <p:cNvGrpSpPr>
                    <a:grpSpLocks/>
                  </p:cNvGrpSpPr>
                  <p:nvPr/>
                </p:nvGrpSpPr>
                <p:grpSpPr bwMode="auto">
                  <a:xfrm>
                    <a:off x="589" y="436"/>
                    <a:ext cx="33" cy="227"/>
                    <a:chOff x="295" y="981"/>
                    <a:chExt cx="33" cy="227"/>
                  </a:xfrm>
                </p:grpSpPr>
                <p:sp>
                  <p:nvSpPr>
                    <p:cNvPr id="81990" name="Line 56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1991" name="Line 56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81987" name="Group 569"/>
                  <p:cNvGrpSpPr>
                    <a:grpSpLocks/>
                  </p:cNvGrpSpPr>
                  <p:nvPr/>
                </p:nvGrpSpPr>
                <p:grpSpPr bwMode="auto">
                  <a:xfrm>
                    <a:off x="680" y="436"/>
                    <a:ext cx="33" cy="227"/>
                    <a:chOff x="295" y="981"/>
                    <a:chExt cx="33" cy="227"/>
                  </a:xfrm>
                </p:grpSpPr>
                <p:sp>
                  <p:nvSpPr>
                    <p:cNvPr id="81988" name="Line 57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81989" name="Line 57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sp>
        <p:nvSpPr>
          <p:cNvPr id="93756" name="AutoShape 572"/>
          <p:cNvSpPr>
            <a:spLocks noChangeArrowheads="1"/>
          </p:cNvSpPr>
          <p:nvPr/>
        </p:nvSpPr>
        <p:spPr bwMode="auto">
          <a:xfrm>
            <a:off x="3500438" y="3159125"/>
            <a:ext cx="433387" cy="1584325"/>
          </a:xfrm>
          <a:prstGeom prst="roundRect">
            <a:avLst>
              <a:gd name="adj" fmla="val 50000"/>
            </a:avLst>
          </a:prstGeom>
          <a:solidFill>
            <a:srgbClr val="CCFFFF"/>
          </a:solidFill>
          <a:ln w="9525">
            <a:solidFill>
              <a:schemeClr val="tx1"/>
            </a:solidFill>
            <a:round/>
            <a:headEnd/>
            <a:tailEnd/>
          </a:ln>
          <a:effectLst/>
        </p:spPr>
        <p:txBody>
          <a:bodyPr wrap="none" anchor="b"/>
          <a:lstStyle/>
          <a:p>
            <a:pPr>
              <a:defRPr/>
            </a:pPr>
            <a:r>
              <a:rPr lang="en-US" altLang="zh-CN" sz="2000" b="1">
                <a:effectLst>
                  <a:outerShdw blurRad="38100" dist="38100" dir="2700000" algn="tl">
                    <a:srgbClr val="FFFFFF"/>
                  </a:outerShdw>
                </a:effectLst>
                <a:latin typeface="Times New Roman" pitchFamily="18" charset="0"/>
                <a:ea typeface="宋体" pitchFamily="2" charset="-122"/>
              </a:rPr>
              <a:t>Ⅲ </a:t>
            </a:r>
          </a:p>
        </p:txBody>
      </p:sp>
      <p:grpSp>
        <p:nvGrpSpPr>
          <p:cNvPr id="81925" name="Group 573"/>
          <p:cNvGrpSpPr>
            <a:grpSpLocks/>
          </p:cNvGrpSpPr>
          <p:nvPr/>
        </p:nvGrpSpPr>
        <p:grpSpPr bwMode="auto">
          <a:xfrm>
            <a:off x="979488" y="3014663"/>
            <a:ext cx="646112" cy="1657350"/>
            <a:chOff x="1006" y="1298"/>
            <a:chExt cx="513" cy="1044"/>
          </a:xfrm>
        </p:grpSpPr>
        <p:sp>
          <p:nvSpPr>
            <p:cNvPr id="81966" name="Freeform 574"/>
            <p:cNvSpPr>
              <a:spLocks/>
            </p:cNvSpPr>
            <p:nvPr/>
          </p:nvSpPr>
          <p:spPr bwMode="auto">
            <a:xfrm rot="-120435">
              <a:off x="1065" y="1298"/>
              <a:ext cx="454" cy="1044"/>
            </a:xfrm>
            <a:custGeom>
              <a:avLst/>
              <a:gdLst>
                <a:gd name="T0" fmla="*/ 23 w 544"/>
                <a:gd name="T1" fmla="*/ 45 h 1157"/>
                <a:gd name="T2" fmla="*/ 160 w 544"/>
                <a:gd name="T3" fmla="*/ 45 h 1157"/>
                <a:gd name="T4" fmla="*/ 160 w 544"/>
                <a:gd name="T5" fmla="*/ 143 h 1157"/>
                <a:gd name="T6" fmla="*/ 145 w 544"/>
                <a:gd name="T7" fmla="*/ 314 h 1157"/>
                <a:gd name="T8" fmla="*/ 160 w 544"/>
                <a:gd name="T9" fmla="*/ 560 h 1157"/>
                <a:gd name="T10" fmla="*/ 23 w 544"/>
                <a:gd name="T11" fmla="*/ 608 h 1157"/>
                <a:gd name="T12" fmla="*/ 23 w 544"/>
                <a:gd name="T13" fmla="*/ 462 h 1157"/>
                <a:gd name="T14" fmla="*/ 23 w 544"/>
                <a:gd name="T15" fmla="*/ 314 h 1157"/>
                <a:gd name="T16" fmla="*/ 23 w 544"/>
                <a:gd name="T17" fmla="*/ 45 h 1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4"/>
                <a:gd name="T28" fmla="*/ 0 h 1157"/>
                <a:gd name="T29" fmla="*/ 544 w 544"/>
                <a:gd name="T30" fmla="*/ 1157 h 1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4" h="1157">
                  <a:moveTo>
                    <a:pt x="68" y="83"/>
                  </a:moveTo>
                  <a:cubicBezTo>
                    <a:pt x="136" y="0"/>
                    <a:pt x="408" y="53"/>
                    <a:pt x="476" y="83"/>
                  </a:cubicBezTo>
                  <a:cubicBezTo>
                    <a:pt x="544" y="113"/>
                    <a:pt x="483" y="182"/>
                    <a:pt x="476" y="265"/>
                  </a:cubicBezTo>
                  <a:cubicBezTo>
                    <a:pt x="469" y="348"/>
                    <a:pt x="431" y="454"/>
                    <a:pt x="431" y="582"/>
                  </a:cubicBezTo>
                  <a:cubicBezTo>
                    <a:pt x="431" y="710"/>
                    <a:pt x="536" y="945"/>
                    <a:pt x="476" y="1036"/>
                  </a:cubicBezTo>
                  <a:cubicBezTo>
                    <a:pt x="416" y="1127"/>
                    <a:pt x="136" y="1157"/>
                    <a:pt x="68" y="1127"/>
                  </a:cubicBezTo>
                  <a:cubicBezTo>
                    <a:pt x="0" y="1097"/>
                    <a:pt x="68" y="945"/>
                    <a:pt x="68" y="854"/>
                  </a:cubicBezTo>
                  <a:cubicBezTo>
                    <a:pt x="68" y="763"/>
                    <a:pt x="76" y="710"/>
                    <a:pt x="68" y="582"/>
                  </a:cubicBezTo>
                  <a:cubicBezTo>
                    <a:pt x="60" y="454"/>
                    <a:pt x="0" y="166"/>
                    <a:pt x="68" y="83"/>
                  </a:cubicBezTo>
                  <a:close/>
                </a:path>
              </a:pathLst>
            </a:custGeom>
            <a:solidFill>
              <a:srgbClr val="CCFFFF"/>
            </a:solidFill>
            <a:ln w="9525" cap="flat" cmpd="sng">
              <a:solidFill>
                <a:schemeClr val="tx1"/>
              </a:solidFill>
              <a:prstDash val="solid"/>
              <a:round/>
              <a:headEnd/>
              <a:tailEnd/>
            </a:ln>
          </p:spPr>
          <p:txBody>
            <a:bodyPr wrap="none" anchor="ctr"/>
            <a:lstStyle/>
            <a:p>
              <a:endParaRPr lang="zh-CN" altLang="en-US"/>
            </a:p>
          </p:txBody>
        </p:sp>
        <p:sp>
          <p:nvSpPr>
            <p:cNvPr id="93759" name="Text Box 575"/>
            <p:cNvSpPr txBox="1">
              <a:spLocks noChangeArrowheads="1"/>
            </p:cNvSpPr>
            <p:nvPr/>
          </p:nvSpPr>
          <p:spPr bwMode="auto">
            <a:xfrm>
              <a:off x="1006" y="1978"/>
              <a:ext cx="451" cy="250"/>
            </a:xfrm>
            <a:prstGeom prst="rect">
              <a:avLst/>
            </a:prstGeom>
            <a:noFill/>
            <a:ln w="9525">
              <a:noFill/>
              <a:miter lim="800000"/>
              <a:headEnd/>
              <a:tailEnd/>
            </a:ln>
            <a:effectLst/>
          </p:spPr>
          <p:txBody>
            <a:bodyPr wrap="none">
              <a:spAutoFit/>
            </a:bodyPr>
            <a:lstStyle/>
            <a:p>
              <a:pPr>
                <a:defRPr/>
              </a:pPr>
              <a:r>
                <a:rPr lang="en-US" altLang="zh-CN" sz="2000" b="1">
                  <a:effectLst>
                    <a:outerShdw blurRad="38100" dist="38100" dir="2700000" algn="tl">
                      <a:srgbClr val="C0C0C0"/>
                    </a:outerShdw>
                  </a:effectLst>
                  <a:latin typeface="宋体" pitchFamily="2" charset="-122"/>
                  <a:ea typeface="宋体" pitchFamily="2" charset="-122"/>
                </a:rPr>
                <a:t>Ⅰ </a:t>
              </a:r>
            </a:p>
          </p:txBody>
        </p:sp>
      </p:grpSp>
      <p:grpSp>
        <p:nvGrpSpPr>
          <p:cNvPr id="81926" name="Group 576"/>
          <p:cNvGrpSpPr>
            <a:grpSpLocks/>
          </p:cNvGrpSpPr>
          <p:nvPr/>
        </p:nvGrpSpPr>
        <p:grpSpPr bwMode="auto">
          <a:xfrm>
            <a:off x="1989138" y="3733800"/>
            <a:ext cx="719137" cy="949325"/>
            <a:chOff x="1699" y="1707"/>
            <a:chExt cx="546" cy="598"/>
          </a:xfrm>
        </p:grpSpPr>
        <p:sp>
          <p:nvSpPr>
            <p:cNvPr id="81964" name="Freeform 577"/>
            <p:cNvSpPr>
              <a:spLocks/>
            </p:cNvSpPr>
            <p:nvPr/>
          </p:nvSpPr>
          <p:spPr bwMode="auto">
            <a:xfrm rot="-612728">
              <a:off x="1699" y="1707"/>
              <a:ext cx="546" cy="598"/>
            </a:xfrm>
            <a:custGeom>
              <a:avLst/>
              <a:gdLst>
                <a:gd name="T0" fmla="*/ 190 w 574"/>
                <a:gd name="T1" fmla="*/ 158 h 552"/>
                <a:gd name="T2" fmla="*/ 24 w 574"/>
                <a:gd name="T3" fmla="*/ 86 h 552"/>
                <a:gd name="T4" fmla="*/ 56 w 574"/>
                <a:gd name="T5" fmla="*/ 674 h 552"/>
                <a:gd name="T6" fmla="*/ 291 w 574"/>
                <a:gd name="T7" fmla="*/ 820 h 552"/>
                <a:gd name="T8" fmla="*/ 425 w 574"/>
                <a:gd name="T9" fmla="*/ 232 h 552"/>
                <a:gd name="T10" fmla="*/ 291 w 574"/>
                <a:gd name="T11" fmla="*/ 232 h 552"/>
                <a:gd name="T12" fmla="*/ 190 w 574"/>
                <a:gd name="T13" fmla="*/ 158 h 552"/>
                <a:gd name="T14" fmla="*/ 0 60000 65536"/>
                <a:gd name="T15" fmla="*/ 0 60000 65536"/>
                <a:gd name="T16" fmla="*/ 0 60000 65536"/>
                <a:gd name="T17" fmla="*/ 0 60000 65536"/>
                <a:gd name="T18" fmla="*/ 0 60000 65536"/>
                <a:gd name="T19" fmla="*/ 0 60000 65536"/>
                <a:gd name="T20" fmla="*/ 0 60000 65536"/>
                <a:gd name="T21" fmla="*/ 0 w 574"/>
                <a:gd name="T22" fmla="*/ 0 h 552"/>
                <a:gd name="T23" fmla="*/ 574 w 574"/>
                <a:gd name="T24" fmla="*/ 552 h 5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4" h="552">
                  <a:moveTo>
                    <a:pt x="256" y="98"/>
                  </a:moveTo>
                  <a:cubicBezTo>
                    <a:pt x="196" y="83"/>
                    <a:pt x="60" y="0"/>
                    <a:pt x="30" y="53"/>
                  </a:cubicBezTo>
                  <a:cubicBezTo>
                    <a:pt x="0" y="106"/>
                    <a:pt x="15" y="340"/>
                    <a:pt x="75" y="416"/>
                  </a:cubicBezTo>
                  <a:cubicBezTo>
                    <a:pt x="135" y="492"/>
                    <a:pt x="309" y="552"/>
                    <a:pt x="392" y="507"/>
                  </a:cubicBezTo>
                  <a:cubicBezTo>
                    <a:pt x="475" y="462"/>
                    <a:pt x="574" y="204"/>
                    <a:pt x="574" y="144"/>
                  </a:cubicBezTo>
                  <a:cubicBezTo>
                    <a:pt x="574" y="84"/>
                    <a:pt x="445" y="144"/>
                    <a:pt x="392" y="144"/>
                  </a:cubicBezTo>
                  <a:cubicBezTo>
                    <a:pt x="339" y="144"/>
                    <a:pt x="316" y="113"/>
                    <a:pt x="256" y="98"/>
                  </a:cubicBezTo>
                  <a:close/>
                </a:path>
              </a:pathLst>
            </a:custGeom>
            <a:solidFill>
              <a:srgbClr val="CCFFFF"/>
            </a:solidFill>
            <a:ln w="9525" cap="flat" cmpd="sng">
              <a:solidFill>
                <a:schemeClr val="tx1"/>
              </a:solidFill>
              <a:prstDash val="solid"/>
              <a:round/>
              <a:headEnd/>
              <a:tailEnd/>
            </a:ln>
          </p:spPr>
          <p:txBody>
            <a:bodyPr wrap="none" anchor="ctr"/>
            <a:lstStyle/>
            <a:p>
              <a:endParaRPr lang="zh-CN" altLang="en-US"/>
            </a:p>
          </p:txBody>
        </p:sp>
        <p:sp>
          <p:nvSpPr>
            <p:cNvPr id="93762" name="Rectangle 578"/>
            <p:cNvSpPr>
              <a:spLocks noChangeArrowheads="1"/>
            </p:cNvSpPr>
            <p:nvPr/>
          </p:nvSpPr>
          <p:spPr bwMode="auto">
            <a:xfrm>
              <a:off x="1738" y="1944"/>
              <a:ext cx="382" cy="250"/>
            </a:xfrm>
            <a:prstGeom prst="rect">
              <a:avLst/>
            </a:prstGeom>
            <a:noFill/>
            <a:ln w="9525">
              <a:noFill/>
              <a:miter lim="800000"/>
              <a:headEnd/>
              <a:tailEnd/>
            </a:ln>
            <a:effectLst/>
          </p:spPr>
          <p:txBody>
            <a:bodyPr wrap="none">
              <a:spAutoFit/>
            </a:bodyPr>
            <a:lstStyle/>
            <a:p>
              <a:pPr algn="ctr">
                <a:defRPr/>
              </a:pPr>
              <a:r>
                <a:rPr lang="en-US" altLang="zh-CN" sz="2000" b="1">
                  <a:effectLst>
                    <a:outerShdw blurRad="38100" dist="38100" dir="2700000" algn="tl">
                      <a:srgbClr val="C0C0C0"/>
                    </a:outerShdw>
                  </a:effectLst>
                  <a:latin typeface="Times New Roman" pitchFamily="18" charset="0"/>
                  <a:ea typeface="宋体" pitchFamily="2" charset="-122"/>
                </a:rPr>
                <a:t>Ⅱ </a:t>
              </a:r>
            </a:p>
          </p:txBody>
        </p:sp>
      </p:grpSp>
      <p:grpSp>
        <p:nvGrpSpPr>
          <p:cNvPr id="81927" name="Group 579"/>
          <p:cNvGrpSpPr>
            <a:grpSpLocks/>
          </p:cNvGrpSpPr>
          <p:nvPr/>
        </p:nvGrpSpPr>
        <p:grpSpPr bwMode="auto">
          <a:xfrm>
            <a:off x="5724525" y="3159125"/>
            <a:ext cx="993775" cy="2447925"/>
            <a:chOff x="3522" y="1729"/>
            <a:chExt cx="626" cy="1542"/>
          </a:xfrm>
        </p:grpSpPr>
        <p:sp>
          <p:nvSpPr>
            <p:cNvPr id="81957" name="Rectangle 580"/>
            <p:cNvSpPr>
              <a:spLocks noChangeArrowheads="1"/>
            </p:cNvSpPr>
            <p:nvPr/>
          </p:nvSpPr>
          <p:spPr bwMode="auto">
            <a:xfrm>
              <a:off x="3664" y="1787"/>
              <a:ext cx="317" cy="1438"/>
            </a:xfrm>
            <a:prstGeom prst="rect">
              <a:avLst/>
            </a:prstGeom>
            <a:solidFill>
              <a:srgbClr val="D181FD"/>
            </a:solidFill>
            <a:ln w="9525">
              <a:solidFill>
                <a:schemeClr val="tx1"/>
              </a:solidFill>
              <a:miter lim="800000"/>
              <a:headEnd/>
              <a:tailEnd/>
            </a:ln>
          </p:spPr>
          <p:txBody>
            <a:bodyPr wrap="none" anchor="ctr"/>
            <a:lstStyle/>
            <a:p>
              <a:endParaRPr lang="zh-CN" altLang="en-US"/>
            </a:p>
          </p:txBody>
        </p:sp>
        <p:sp>
          <p:nvSpPr>
            <p:cNvPr id="81958" name="Oval 581"/>
            <p:cNvSpPr>
              <a:spLocks noChangeArrowheads="1"/>
            </p:cNvSpPr>
            <p:nvPr/>
          </p:nvSpPr>
          <p:spPr bwMode="auto">
            <a:xfrm>
              <a:off x="3528" y="2681"/>
              <a:ext cx="226" cy="590"/>
            </a:xfrm>
            <a:prstGeom prst="ellipse">
              <a:avLst/>
            </a:prstGeom>
            <a:solidFill>
              <a:srgbClr val="FEE1FF"/>
            </a:solidFill>
            <a:ln w="9525">
              <a:solidFill>
                <a:schemeClr val="tx1"/>
              </a:solidFill>
              <a:round/>
              <a:headEnd/>
              <a:tailEnd/>
            </a:ln>
          </p:spPr>
          <p:txBody>
            <a:bodyPr wrap="none" anchor="ctr"/>
            <a:lstStyle/>
            <a:p>
              <a:endParaRPr lang="zh-CN" altLang="en-US"/>
            </a:p>
          </p:txBody>
        </p:sp>
        <p:sp>
          <p:nvSpPr>
            <p:cNvPr id="81959" name="Oval 582"/>
            <p:cNvSpPr>
              <a:spLocks noChangeArrowheads="1"/>
            </p:cNvSpPr>
            <p:nvPr/>
          </p:nvSpPr>
          <p:spPr bwMode="auto">
            <a:xfrm>
              <a:off x="3890" y="2681"/>
              <a:ext cx="227" cy="590"/>
            </a:xfrm>
            <a:prstGeom prst="ellipse">
              <a:avLst/>
            </a:prstGeom>
            <a:solidFill>
              <a:srgbClr val="FEE1FF"/>
            </a:solidFill>
            <a:ln w="9525">
              <a:solidFill>
                <a:schemeClr val="tx1"/>
              </a:solidFill>
              <a:round/>
              <a:headEnd/>
              <a:tailEnd/>
            </a:ln>
          </p:spPr>
          <p:txBody>
            <a:bodyPr wrap="none" anchor="ctr"/>
            <a:lstStyle/>
            <a:p>
              <a:endParaRPr lang="zh-CN" altLang="en-US"/>
            </a:p>
          </p:txBody>
        </p:sp>
        <p:sp>
          <p:nvSpPr>
            <p:cNvPr id="81960" name="AutoShape 583"/>
            <p:cNvSpPr>
              <a:spLocks noChangeArrowheads="1"/>
            </p:cNvSpPr>
            <p:nvPr/>
          </p:nvSpPr>
          <p:spPr bwMode="auto">
            <a:xfrm>
              <a:off x="3573" y="1746"/>
              <a:ext cx="227" cy="862"/>
            </a:xfrm>
            <a:prstGeom prst="roundRect">
              <a:avLst>
                <a:gd name="adj" fmla="val 44935"/>
              </a:avLst>
            </a:prstGeom>
            <a:solidFill>
              <a:srgbClr val="FEE1FF"/>
            </a:solidFill>
            <a:ln w="9525">
              <a:solidFill>
                <a:schemeClr val="tx1"/>
              </a:solidFill>
              <a:round/>
              <a:headEnd/>
              <a:tailEnd/>
            </a:ln>
          </p:spPr>
          <p:txBody>
            <a:bodyPr wrap="none" anchor="ctr"/>
            <a:lstStyle/>
            <a:p>
              <a:endParaRPr lang="zh-CN" altLang="en-US"/>
            </a:p>
          </p:txBody>
        </p:sp>
        <p:sp>
          <p:nvSpPr>
            <p:cNvPr id="81961" name="AutoShape 584"/>
            <p:cNvSpPr>
              <a:spLocks noChangeArrowheads="1"/>
            </p:cNvSpPr>
            <p:nvPr/>
          </p:nvSpPr>
          <p:spPr bwMode="auto">
            <a:xfrm>
              <a:off x="3890" y="1729"/>
              <a:ext cx="227" cy="862"/>
            </a:xfrm>
            <a:prstGeom prst="roundRect">
              <a:avLst>
                <a:gd name="adj" fmla="val 44935"/>
              </a:avLst>
            </a:prstGeom>
            <a:solidFill>
              <a:srgbClr val="FEE1FF"/>
            </a:solidFill>
            <a:ln w="9525">
              <a:solidFill>
                <a:schemeClr val="tx1"/>
              </a:solidFill>
              <a:round/>
              <a:headEnd/>
              <a:tailEnd/>
            </a:ln>
          </p:spPr>
          <p:txBody>
            <a:bodyPr wrap="none" anchor="ctr"/>
            <a:lstStyle/>
            <a:p>
              <a:endParaRPr lang="zh-CN" altLang="en-US"/>
            </a:p>
          </p:txBody>
        </p:sp>
        <p:sp>
          <p:nvSpPr>
            <p:cNvPr id="93769" name="Text Box 585"/>
            <p:cNvSpPr txBox="1">
              <a:spLocks noChangeArrowheads="1"/>
            </p:cNvSpPr>
            <p:nvPr/>
          </p:nvSpPr>
          <p:spPr bwMode="auto">
            <a:xfrm>
              <a:off x="3522" y="2047"/>
              <a:ext cx="312" cy="250"/>
            </a:xfrm>
            <a:prstGeom prst="rect">
              <a:avLst/>
            </a:prstGeom>
            <a:noFill/>
            <a:ln w="9525">
              <a:noFill/>
              <a:miter lim="800000"/>
              <a:headEnd/>
              <a:tailEnd/>
            </a:ln>
            <a:effectLst/>
          </p:spPr>
          <p:txBody>
            <a:bodyPr wrap="square">
              <a:spAutoFit/>
            </a:bodyPr>
            <a:lstStyle/>
            <a:p>
              <a:pPr algn="ctr">
                <a:defRPr/>
              </a:pPr>
              <a:r>
                <a:rPr lang="en-US" altLang="zh-CN" sz="2000" dirty="0" err="1">
                  <a:effectLst>
                    <a:outerShdw blurRad="38100" dist="38100" dir="2700000" algn="tl">
                      <a:srgbClr val="C0C0C0"/>
                    </a:outerShdw>
                  </a:effectLst>
                  <a:latin typeface="Times New Roman" pitchFamily="18" charset="0"/>
                  <a:ea typeface="宋体" pitchFamily="2" charset="-122"/>
                </a:rPr>
                <a:t>F</a:t>
              </a:r>
              <a:r>
                <a:rPr lang="en-US" altLang="zh-CN" sz="2000" baseline="-25000" dirty="0" err="1">
                  <a:effectLst>
                    <a:outerShdw blurRad="38100" dist="38100" dir="2700000" algn="tl">
                      <a:srgbClr val="C0C0C0"/>
                    </a:outerShdw>
                  </a:effectLst>
                  <a:latin typeface="Times New Roman" pitchFamily="18" charset="0"/>
                  <a:ea typeface="宋体" pitchFamily="2" charset="-122"/>
                </a:rPr>
                <a:t>o</a:t>
              </a:r>
              <a:r>
                <a:rPr lang="en-US" altLang="zh-CN" sz="2000" baseline="-25000" dirty="0">
                  <a:effectLst>
                    <a:outerShdw blurRad="38100" dist="38100" dir="2700000" algn="tl">
                      <a:srgbClr val="C0C0C0"/>
                    </a:outerShdw>
                  </a:effectLst>
                  <a:latin typeface="Times New Roman" pitchFamily="18" charset="0"/>
                  <a:ea typeface="宋体" pitchFamily="2" charset="-122"/>
                </a:rPr>
                <a:t> </a:t>
              </a:r>
            </a:p>
          </p:txBody>
        </p:sp>
        <p:sp>
          <p:nvSpPr>
            <p:cNvPr id="93770" name="Text Box 586"/>
            <p:cNvSpPr txBox="1">
              <a:spLocks noChangeArrowheads="1"/>
            </p:cNvSpPr>
            <p:nvPr/>
          </p:nvSpPr>
          <p:spPr bwMode="auto">
            <a:xfrm>
              <a:off x="3865" y="2840"/>
              <a:ext cx="283" cy="250"/>
            </a:xfrm>
            <a:prstGeom prst="rect">
              <a:avLst/>
            </a:prstGeom>
            <a:noFill/>
            <a:ln w="9525">
              <a:noFill/>
              <a:miter lim="800000"/>
              <a:headEnd/>
              <a:tailEnd/>
            </a:ln>
            <a:effectLst/>
          </p:spPr>
          <p:txBody>
            <a:bodyPr wrap="none">
              <a:spAutoFit/>
            </a:bodyPr>
            <a:lstStyle/>
            <a:p>
              <a:pPr algn="ctr">
                <a:defRPr/>
              </a:pPr>
              <a:r>
                <a:rPr lang="en-US" altLang="zh-CN" sz="2000">
                  <a:effectLst>
                    <a:outerShdw blurRad="38100" dist="38100" dir="2700000" algn="tl">
                      <a:srgbClr val="C0C0C0"/>
                    </a:outerShdw>
                  </a:effectLst>
                  <a:latin typeface="Times New Roman" pitchFamily="18" charset="0"/>
                  <a:ea typeface="宋体" pitchFamily="2" charset="-122"/>
                </a:rPr>
                <a:t>F</a:t>
              </a:r>
              <a:r>
                <a:rPr lang="en-US" altLang="zh-CN" sz="2000" baseline="-25000">
                  <a:effectLst>
                    <a:outerShdw blurRad="38100" dist="38100" dir="2700000" algn="tl">
                      <a:srgbClr val="C0C0C0"/>
                    </a:outerShdw>
                  </a:effectLst>
                  <a:latin typeface="Times New Roman" pitchFamily="18" charset="0"/>
                  <a:ea typeface="宋体" pitchFamily="2" charset="-122"/>
                </a:rPr>
                <a:t>1 </a:t>
              </a:r>
            </a:p>
          </p:txBody>
        </p:sp>
      </p:grpSp>
      <p:grpSp>
        <p:nvGrpSpPr>
          <p:cNvPr id="81928" name="Group 587"/>
          <p:cNvGrpSpPr>
            <a:grpSpLocks/>
          </p:cNvGrpSpPr>
          <p:nvPr/>
        </p:nvGrpSpPr>
        <p:grpSpPr bwMode="auto">
          <a:xfrm>
            <a:off x="4114800" y="2509838"/>
            <a:ext cx="1379538" cy="2303462"/>
            <a:chOff x="3333" y="890"/>
            <a:chExt cx="1033" cy="1451"/>
          </a:xfrm>
        </p:grpSpPr>
        <p:sp>
          <p:nvSpPr>
            <p:cNvPr id="81953" name="Oval 588"/>
            <p:cNvSpPr>
              <a:spLocks noChangeArrowheads="1"/>
            </p:cNvSpPr>
            <p:nvPr/>
          </p:nvSpPr>
          <p:spPr bwMode="auto">
            <a:xfrm>
              <a:off x="3583" y="1162"/>
              <a:ext cx="272" cy="272"/>
            </a:xfrm>
            <a:prstGeom prst="ellipse">
              <a:avLst/>
            </a:prstGeom>
            <a:solidFill>
              <a:srgbClr val="CCFFFF"/>
            </a:solidFill>
            <a:ln w="9525">
              <a:solidFill>
                <a:schemeClr val="tx1"/>
              </a:solidFill>
              <a:round/>
              <a:headEnd/>
              <a:tailEnd/>
            </a:ln>
          </p:spPr>
          <p:txBody>
            <a:bodyPr wrap="none" anchor="ctr"/>
            <a:lstStyle/>
            <a:p>
              <a:endParaRPr lang="zh-CN" altLang="en-US"/>
            </a:p>
          </p:txBody>
        </p:sp>
        <p:sp>
          <p:nvSpPr>
            <p:cNvPr id="81954" name="Freeform 589"/>
            <p:cNvSpPr>
              <a:spLocks/>
            </p:cNvSpPr>
            <p:nvPr/>
          </p:nvSpPr>
          <p:spPr bwMode="auto">
            <a:xfrm>
              <a:off x="3696" y="1207"/>
              <a:ext cx="590" cy="1134"/>
            </a:xfrm>
            <a:custGeom>
              <a:avLst/>
              <a:gdLst>
                <a:gd name="T0" fmla="*/ 72 w 673"/>
                <a:gd name="T1" fmla="*/ 1377 h 1080"/>
                <a:gd name="T2" fmla="*/ 31 w 673"/>
                <a:gd name="T3" fmla="*/ 1196 h 1080"/>
                <a:gd name="T4" fmla="*/ 11 w 673"/>
                <a:gd name="T5" fmla="*/ 648 h 1080"/>
                <a:gd name="T6" fmla="*/ 94 w 673"/>
                <a:gd name="T7" fmla="*/ 101 h 1080"/>
                <a:gd name="T8" fmla="*/ 155 w 673"/>
                <a:gd name="T9" fmla="*/ 41 h 1080"/>
                <a:gd name="T10" fmla="*/ 216 w 673"/>
                <a:gd name="T11" fmla="*/ 285 h 1080"/>
                <a:gd name="T12" fmla="*/ 216 w 673"/>
                <a:gd name="T13" fmla="*/ 404 h 1080"/>
                <a:gd name="T14" fmla="*/ 278 w 673"/>
                <a:gd name="T15" fmla="*/ 587 h 1080"/>
                <a:gd name="T16" fmla="*/ 299 w 673"/>
                <a:gd name="T17" fmla="*/ 1014 h 1080"/>
                <a:gd name="T18" fmla="*/ 238 w 673"/>
                <a:gd name="T19" fmla="*/ 1377 h 1080"/>
                <a:gd name="T20" fmla="*/ 155 w 673"/>
                <a:gd name="T21" fmla="*/ 1318 h 1080"/>
                <a:gd name="T22" fmla="*/ 94 w 673"/>
                <a:gd name="T23" fmla="*/ 1437 h 1080"/>
                <a:gd name="T24" fmla="*/ 72 w 673"/>
                <a:gd name="T25" fmla="*/ 1377 h 10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3"/>
                <a:gd name="T40" fmla="*/ 0 h 1080"/>
                <a:gd name="T41" fmla="*/ 673 w 673"/>
                <a:gd name="T42" fmla="*/ 1080 h 10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3" h="1080">
                  <a:moveTo>
                    <a:pt x="159" y="1028"/>
                  </a:moveTo>
                  <a:cubicBezTo>
                    <a:pt x="136" y="998"/>
                    <a:pt x="92" y="983"/>
                    <a:pt x="69" y="892"/>
                  </a:cubicBezTo>
                  <a:cubicBezTo>
                    <a:pt x="46" y="801"/>
                    <a:pt x="0" y="620"/>
                    <a:pt x="23" y="484"/>
                  </a:cubicBezTo>
                  <a:cubicBezTo>
                    <a:pt x="46" y="348"/>
                    <a:pt x="152" y="150"/>
                    <a:pt x="205" y="75"/>
                  </a:cubicBezTo>
                  <a:cubicBezTo>
                    <a:pt x="258" y="0"/>
                    <a:pt x="296" y="7"/>
                    <a:pt x="341" y="30"/>
                  </a:cubicBezTo>
                  <a:cubicBezTo>
                    <a:pt x="386" y="53"/>
                    <a:pt x="454" y="167"/>
                    <a:pt x="477" y="212"/>
                  </a:cubicBezTo>
                  <a:cubicBezTo>
                    <a:pt x="500" y="257"/>
                    <a:pt x="454" y="265"/>
                    <a:pt x="477" y="302"/>
                  </a:cubicBezTo>
                  <a:cubicBezTo>
                    <a:pt x="500" y="339"/>
                    <a:pt x="583" y="362"/>
                    <a:pt x="613" y="438"/>
                  </a:cubicBezTo>
                  <a:cubicBezTo>
                    <a:pt x="643" y="514"/>
                    <a:pt x="673" y="658"/>
                    <a:pt x="658" y="756"/>
                  </a:cubicBezTo>
                  <a:cubicBezTo>
                    <a:pt x="643" y="854"/>
                    <a:pt x="575" y="990"/>
                    <a:pt x="522" y="1028"/>
                  </a:cubicBezTo>
                  <a:cubicBezTo>
                    <a:pt x="469" y="1066"/>
                    <a:pt x="394" y="976"/>
                    <a:pt x="341" y="983"/>
                  </a:cubicBezTo>
                  <a:cubicBezTo>
                    <a:pt x="288" y="990"/>
                    <a:pt x="243" y="1066"/>
                    <a:pt x="205" y="1073"/>
                  </a:cubicBezTo>
                  <a:cubicBezTo>
                    <a:pt x="167" y="1080"/>
                    <a:pt x="182" y="1058"/>
                    <a:pt x="159" y="1028"/>
                  </a:cubicBezTo>
                  <a:close/>
                </a:path>
              </a:pathLst>
            </a:custGeom>
            <a:solidFill>
              <a:srgbClr val="CCFFFF"/>
            </a:solidFill>
            <a:ln w="9525" cap="flat" cmpd="sng">
              <a:solidFill>
                <a:schemeClr val="tx1"/>
              </a:solidFill>
              <a:prstDash val="solid"/>
              <a:round/>
              <a:headEnd/>
              <a:tailEnd/>
            </a:ln>
          </p:spPr>
          <p:txBody>
            <a:bodyPr wrap="none" anchor="ctr"/>
            <a:lstStyle/>
            <a:p>
              <a:endParaRPr lang="zh-CN" altLang="en-US"/>
            </a:p>
          </p:txBody>
        </p:sp>
        <p:sp>
          <p:nvSpPr>
            <p:cNvPr id="93774" name="Rectangle 590"/>
            <p:cNvSpPr>
              <a:spLocks noChangeArrowheads="1"/>
            </p:cNvSpPr>
            <p:nvPr/>
          </p:nvSpPr>
          <p:spPr bwMode="auto">
            <a:xfrm>
              <a:off x="3940" y="1933"/>
              <a:ext cx="426" cy="250"/>
            </a:xfrm>
            <a:prstGeom prst="rect">
              <a:avLst/>
            </a:prstGeom>
            <a:noFill/>
            <a:ln w="9525">
              <a:noFill/>
              <a:miter lim="800000"/>
              <a:headEnd/>
              <a:tailEnd/>
            </a:ln>
            <a:effectLst/>
          </p:spPr>
          <p:txBody>
            <a:bodyPr wrap="none">
              <a:spAutoFit/>
            </a:bodyPr>
            <a:lstStyle/>
            <a:p>
              <a:pPr algn="ctr">
                <a:defRPr/>
              </a:pPr>
              <a:r>
                <a:rPr lang="en-US" altLang="zh-CN" sz="2000" b="1">
                  <a:effectLst>
                    <a:outerShdw blurRad="38100" dist="38100" dir="2700000" algn="tl">
                      <a:srgbClr val="C0C0C0"/>
                    </a:outerShdw>
                  </a:effectLst>
                  <a:latin typeface="宋体" pitchFamily="2" charset="-122"/>
                  <a:ea typeface="宋体" pitchFamily="2" charset="-122"/>
                </a:rPr>
                <a:t>Ⅳ </a:t>
              </a:r>
              <a:endParaRPr lang="en-US" altLang="en-US" sz="2000" b="1">
                <a:effectLst>
                  <a:outerShdw blurRad="38100" dist="38100" dir="2700000" algn="tl">
                    <a:srgbClr val="C0C0C0"/>
                  </a:outerShdw>
                </a:effectLst>
                <a:latin typeface="宋体" pitchFamily="2" charset="-122"/>
                <a:ea typeface="宋体" pitchFamily="2" charset="-122"/>
              </a:endParaRPr>
            </a:p>
          </p:txBody>
        </p:sp>
        <p:sp>
          <p:nvSpPr>
            <p:cNvPr id="81956" name="Text Box 591"/>
            <p:cNvSpPr txBox="1">
              <a:spLocks noChangeArrowheads="1"/>
            </p:cNvSpPr>
            <p:nvPr/>
          </p:nvSpPr>
          <p:spPr bwMode="auto">
            <a:xfrm>
              <a:off x="3333" y="890"/>
              <a:ext cx="603" cy="250"/>
            </a:xfrm>
            <a:prstGeom prst="rect">
              <a:avLst/>
            </a:prstGeom>
            <a:noFill/>
            <a:ln w="9525">
              <a:noFill/>
              <a:miter lim="800000"/>
              <a:headEnd/>
              <a:tailEnd/>
            </a:ln>
          </p:spPr>
          <p:txBody>
            <a:bodyPr wrap="none">
              <a:spAutoFit/>
            </a:bodyPr>
            <a:lstStyle/>
            <a:p>
              <a:pPr algn="ctr"/>
              <a:r>
                <a:rPr lang="en-US" altLang="zh-CN" sz="2000" b="1">
                  <a:latin typeface="Arial" charset="0"/>
                </a:rPr>
                <a:t>Cyt c</a:t>
              </a:r>
            </a:p>
          </p:txBody>
        </p:sp>
      </p:grpSp>
      <p:sp>
        <p:nvSpPr>
          <p:cNvPr id="81929" name="Text Box 592"/>
          <p:cNvSpPr txBox="1">
            <a:spLocks noChangeArrowheads="1"/>
          </p:cNvSpPr>
          <p:nvPr/>
        </p:nvSpPr>
        <p:spPr bwMode="auto">
          <a:xfrm>
            <a:off x="2852738" y="3590925"/>
            <a:ext cx="420687" cy="457200"/>
          </a:xfrm>
          <a:prstGeom prst="rect">
            <a:avLst/>
          </a:prstGeom>
          <a:noFill/>
          <a:ln w="9525">
            <a:noFill/>
            <a:miter lim="800000"/>
            <a:headEnd/>
            <a:tailEnd/>
          </a:ln>
        </p:spPr>
        <p:txBody>
          <a:bodyPr wrap="none">
            <a:spAutoFit/>
          </a:bodyPr>
          <a:lstStyle/>
          <a:p>
            <a:pPr algn="ctr"/>
            <a:r>
              <a:rPr lang="en-US" altLang="zh-CN" b="1">
                <a:solidFill>
                  <a:srgbClr val="336699"/>
                </a:solidFill>
                <a:latin typeface="Arial" charset="0"/>
              </a:rPr>
              <a:t>Q</a:t>
            </a:r>
          </a:p>
        </p:txBody>
      </p:sp>
      <p:sp>
        <p:nvSpPr>
          <p:cNvPr id="81930" name="Text Box 593"/>
          <p:cNvSpPr txBox="1">
            <a:spLocks noChangeArrowheads="1"/>
          </p:cNvSpPr>
          <p:nvPr/>
        </p:nvSpPr>
        <p:spPr bwMode="auto">
          <a:xfrm>
            <a:off x="152400" y="2459038"/>
            <a:ext cx="1179513" cy="457200"/>
          </a:xfrm>
          <a:prstGeom prst="rect">
            <a:avLst/>
          </a:prstGeom>
          <a:noFill/>
          <a:ln w="9525">
            <a:noFill/>
            <a:miter lim="800000"/>
            <a:headEnd/>
            <a:tailEnd/>
          </a:ln>
        </p:spPr>
        <p:txBody>
          <a:bodyPr wrap="none">
            <a:spAutoFit/>
          </a:bodyPr>
          <a:lstStyle/>
          <a:p>
            <a:pPr algn="ctr"/>
            <a:r>
              <a:rPr lang="zh-CN" altLang="en-US" dirty="0">
                <a:latin typeface="Times New Roman" pitchFamily="18" charset="0"/>
                <a:ea typeface="黑体" pitchFamily="2" charset="-122"/>
              </a:rPr>
              <a:t>胞液侧 </a:t>
            </a:r>
          </a:p>
        </p:txBody>
      </p:sp>
      <p:sp>
        <p:nvSpPr>
          <p:cNvPr id="81931" name="Text Box 594"/>
          <p:cNvSpPr txBox="1">
            <a:spLocks noChangeArrowheads="1"/>
          </p:cNvSpPr>
          <p:nvPr/>
        </p:nvSpPr>
        <p:spPr bwMode="auto">
          <a:xfrm>
            <a:off x="152400" y="4906963"/>
            <a:ext cx="1179513" cy="457200"/>
          </a:xfrm>
          <a:prstGeom prst="rect">
            <a:avLst/>
          </a:prstGeom>
          <a:noFill/>
          <a:ln w="9525">
            <a:noFill/>
            <a:miter lim="800000"/>
            <a:headEnd/>
            <a:tailEnd/>
          </a:ln>
        </p:spPr>
        <p:txBody>
          <a:bodyPr wrap="none">
            <a:spAutoFit/>
          </a:bodyPr>
          <a:lstStyle/>
          <a:p>
            <a:pPr algn="ctr"/>
            <a:r>
              <a:rPr lang="zh-CN" altLang="en-US" dirty="0">
                <a:latin typeface="Times New Roman" pitchFamily="18" charset="0"/>
                <a:ea typeface="黑体" pitchFamily="2" charset="-122"/>
              </a:rPr>
              <a:t>基质侧 </a:t>
            </a:r>
          </a:p>
        </p:txBody>
      </p:sp>
      <p:grpSp>
        <p:nvGrpSpPr>
          <p:cNvPr id="68794" name="Group 607"/>
          <p:cNvGrpSpPr>
            <a:grpSpLocks/>
          </p:cNvGrpSpPr>
          <p:nvPr/>
        </p:nvGrpSpPr>
        <p:grpSpPr bwMode="auto">
          <a:xfrm>
            <a:off x="1331913" y="1790700"/>
            <a:ext cx="5951537" cy="4838700"/>
            <a:chOff x="755" y="867"/>
            <a:chExt cx="3749" cy="3048"/>
          </a:xfrm>
        </p:grpSpPr>
        <p:sp>
          <p:nvSpPr>
            <p:cNvPr id="81946" name="Line 608"/>
            <p:cNvSpPr>
              <a:spLocks noChangeShapeType="1"/>
            </p:cNvSpPr>
            <p:nvPr/>
          </p:nvSpPr>
          <p:spPr bwMode="auto">
            <a:xfrm>
              <a:off x="3074" y="1139"/>
              <a:ext cx="0" cy="2449"/>
            </a:xfrm>
            <a:prstGeom prst="line">
              <a:avLst/>
            </a:prstGeom>
            <a:noFill/>
            <a:ln w="38100">
              <a:solidFill>
                <a:srgbClr val="FF0066"/>
              </a:solidFill>
              <a:round/>
              <a:headEnd type="triangle" w="med" len="med"/>
              <a:tailEnd/>
            </a:ln>
          </p:spPr>
          <p:txBody>
            <a:bodyPr wrap="none" anchor="ctr"/>
            <a:lstStyle/>
            <a:p>
              <a:endParaRPr lang="zh-CN" altLang="en-US"/>
            </a:p>
          </p:txBody>
        </p:sp>
        <p:sp>
          <p:nvSpPr>
            <p:cNvPr id="81947" name="Arc 609"/>
            <p:cNvSpPr>
              <a:spLocks/>
            </p:cNvSpPr>
            <p:nvPr/>
          </p:nvSpPr>
          <p:spPr bwMode="auto">
            <a:xfrm rot="10608745">
              <a:off x="2206" y="983"/>
              <a:ext cx="2298" cy="2725"/>
            </a:xfrm>
            <a:custGeom>
              <a:avLst/>
              <a:gdLst>
                <a:gd name="T0" fmla="*/ 0 w 21600"/>
                <a:gd name="T1" fmla="*/ 0 h 18776"/>
                <a:gd name="T2" fmla="*/ 0 w 21600"/>
                <a:gd name="T3" fmla="*/ 0 h 18776"/>
                <a:gd name="T4" fmla="*/ 0 w 21600"/>
                <a:gd name="T5" fmla="*/ 0 h 18776"/>
                <a:gd name="T6" fmla="*/ 0 60000 65536"/>
                <a:gd name="T7" fmla="*/ 0 60000 65536"/>
                <a:gd name="T8" fmla="*/ 0 60000 65536"/>
                <a:gd name="T9" fmla="*/ 0 w 21600"/>
                <a:gd name="T10" fmla="*/ 0 h 18776"/>
                <a:gd name="T11" fmla="*/ 21600 w 21600"/>
                <a:gd name="T12" fmla="*/ 18776 h 18776"/>
              </a:gdLst>
              <a:ahLst/>
              <a:cxnLst>
                <a:cxn ang="T6">
                  <a:pos x="T0" y="T1"/>
                </a:cxn>
                <a:cxn ang="T7">
                  <a:pos x="T2" y="T3"/>
                </a:cxn>
                <a:cxn ang="T8">
                  <a:pos x="T4" y="T5"/>
                </a:cxn>
              </a:cxnLst>
              <a:rect l="T9" t="T10" r="T11" b="T12"/>
              <a:pathLst>
                <a:path w="21600" h="18776" fill="none" extrusionOk="0">
                  <a:moveTo>
                    <a:pt x="20266" y="0"/>
                  </a:moveTo>
                  <a:cubicBezTo>
                    <a:pt x="21148" y="2392"/>
                    <a:pt x="21600" y="4921"/>
                    <a:pt x="21600" y="7471"/>
                  </a:cubicBezTo>
                  <a:cubicBezTo>
                    <a:pt x="21600" y="11462"/>
                    <a:pt x="20494" y="15375"/>
                    <a:pt x="18405" y="18776"/>
                  </a:cubicBezTo>
                </a:path>
                <a:path w="21600" h="18776" stroke="0" extrusionOk="0">
                  <a:moveTo>
                    <a:pt x="20266" y="0"/>
                  </a:moveTo>
                  <a:cubicBezTo>
                    <a:pt x="21148" y="2392"/>
                    <a:pt x="21600" y="4921"/>
                    <a:pt x="21600" y="7471"/>
                  </a:cubicBezTo>
                  <a:cubicBezTo>
                    <a:pt x="21600" y="11462"/>
                    <a:pt x="20494" y="15375"/>
                    <a:pt x="18405" y="18776"/>
                  </a:cubicBezTo>
                  <a:lnTo>
                    <a:pt x="0" y="7471"/>
                  </a:lnTo>
                  <a:close/>
                </a:path>
              </a:pathLst>
            </a:custGeom>
            <a:noFill/>
            <a:ln w="38100">
              <a:solidFill>
                <a:srgbClr val="FF0066"/>
              </a:solidFill>
              <a:round/>
              <a:headEnd/>
              <a:tailEnd type="triangle" w="med" len="med"/>
            </a:ln>
          </p:spPr>
          <p:txBody>
            <a:bodyPr wrap="none" anchor="ctr"/>
            <a:lstStyle/>
            <a:p>
              <a:endParaRPr lang="zh-CN" altLang="en-US"/>
            </a:p>
          </p:txBody>
        </p:sp>
        <p:sp>
          <p:nvSpPr>
            <p:cNvPr id="81948" name="Arc 610"/>
            <p:cNvSpPr>
              <a:spLocks/>
            </p:cNvSpPr>
            <p:nvPr/>
          </p:nvSpPr>
          <p:spPr bwMode="auto">
            <a:xfrm rot="10608745">
              <a:off x="755" y="978"/>
              <a:ext cx="2298" cy="2746"/>
            </a:xfrm>
            <a:custGeom>
              <a:avLst/>
              <a:gdLst>
                <a:gd name="T0" fmla="*/ 0 w 21600"/>
                <a:gd name="T1" fmla="*/ 0 h 18916"/>
                <a:gd name="T2" fmla="*/ 0 w 21600"/>
                <a:gd name="T3" fmla="*/ 0 h 18916"/>
                <a:gd name="T4" fmla="*/ 0 w 21600"/>
                <a:gd name="T5" fmla="*/ 0 h 18916"/>
                <a:gd name="T6" fmla="*/ 0 60000 65536"/>
                <a:gd name="T7" fmla="*/ 0 60000 65536"/>
                <a:gd name="T8" fmla="*/ 0 60000 65536"/>
                <a:gd name="T9" fmla="*/ 0 w 21600"/>
                <a:gd name="T10" fmla="*/ 0 h 18916"/>
                <a:gd name="T11" fmla="*/ 21600 w 21600"/>
                <a:gd name="T12" fmla="*/ 18916 h 18916"/>
              </a:gdLst>
              <a:ahLst/>
              <a:cxnLst>
                <a:cxn ang="T6">
                  <a:pos x="T0" y="T1"/>
                </a:cxn>
                <a:cxn ang="T7">
                  <a:pos x="T2" y="T3"/>
                </a:cxn>
                <a:cxn ang="T8">
                  <a:pos x="T4" y="T5"/>
                </a:cxn>
              </a:cxnLst>
              <a:rect l="T9" t="T10" r="T11" b="T12"/>
              <a:pathLst>
                <a:path w="21600" h="18916" fill="none" extrusionOk="0">
                  <a:moveTo>
                    <a:pt x="20230" y="-1"/>
                  </a:moveTo>
                  <a:cubicBezTo>
                    <a:pt x="21136" y="2420"/>
                    <a:pt x="21600" y="4984"/>
                    <a:pt x="21600" y="7569"/>
                  </a:cubicBezTo>
                  <a:cubicBezTo>
                    <a:pt x="21600" y="11576"/>
                    <a:pt x="20484" y="15505"/>
                    <a:pt x="18379" y="18915"/>
                  </a:cubicBezTo>
                </a:path>
                <a:path w="21600" h="18916" stroke="0" extrusionOk="0">
                  <a:moveTo>
                    <a:pt x="20230" y="-1"/>
                  </a:moveTo>
                  <a:cubicBezTo>
                    <a:pt x="21136" y="2420"/>
                    <a:pt x="21600" y="4984"/>
                    <a:pt x="21600" y="7569"/>
                  </a:cubicBezTo>
                  <a:cubicBezTo>
                    <a:pt x="21600" y="11576"/>
                    <a:pt x="20484" y="15505"/>
                    <a:pt x="18379" y="18915"/>
                  </a:cubicBezTo>
                  <a:lnTo>
                    <a:pt x="0" y="7569"/>
                  </a:lnTo>
                  <a:close/>
                </a:path>
              </a:pathLst>
            </a:custGeom>
            <a:noFill/>
            <a:ln w="38100">
              <a:solidFill>
                <a:srgbClr val="FF0066"/>
              </a:solidFill>
              <a:round/>
              <a:headEnd/>
              <a:tailEnd type="triangle" w="med" len="med"/>
            </a:ln>
          </p:spPr>
          <p:txBody>
            <a:bodyPr wrap="none" anchor="ctr"/>
            <a:lstStyle/>
            <a:p>
              <a:endParaRPr lang="zh-CN" altLang="en-US"/>
            </a:p>
          </p:txBody>
        </p:sp>
        <p:sp>
          <p:nvSpPr>
            <p:cNvPr id="93795" name="Text Box 611"/>
            <p:cNvSpPr txBox="1">
              <a:spLocks noChangeArrowheads="1"/>
            </p:cNvSpPr>
            <p:nvPr/>
          </p:nvSpPr>
          <p:spPr bwMode="auto">
            <a:xfrm>
              <a:off x="2810" y="867"/>
              <a:ext cx="533" cy="327"/>
            </a:xfrm>
            <a:prstGeom prst="rect">
              <a:avLst/>
            </a:prstGeom>
            <a:noFill/>
            <a:ln w="9525">
              <a:noFill/>
              <a:miter lim="800000"/>
              <a:headEnd/>
              <a:tailEnd/>
            </a:ln>
            <a:effectLst/>
          </p:spPr>
          <p:txBody>
            <a:bodyPr wrap="none">
              <a:spAutoFit/>
            </a:bodyPr>
            <a:lstStyle/>
            <a:p>
              <a:pPr algn="ctr">
                <a:defRPr/>
              </a:pPr>
              <a:r>
                <a:rPr lang="en-US" altLang="zh-CN" sz="2800" b="1">
                  <a:solidFill>
                    <a:srgbClr val="FF0066"/>
                  </a:solidFill>
                  <a:effectLst>
                    <a:outerShdw blurRad="38100" dist="38100" dir="2700000" algn="tl">
                      <a:srgbClr val="C0C0C0"/>
                    </a:outerShdw>
                  </a:effectLst>
                  <a:latin typeface="Arial" charset="0"/>
                  <a:ea typeface="宋体" pitchFamily="2" charset="-122"/>
                </a:rPr>
                <a:t>  H</a:t>
              </a:r>
              <a:r>
                <a:rPr lang="en-US" altLang="zh-CN" sz="2800" b="1" baseline="30000">
                  <a:solidFill>
                    <a:srgbClr val="FF0066"/>
                  </a:solidFill>
                  <a:effectLst>
                    <a:outerShdw blurRad="38100" dist="38100" dir="2700000" algn="tl">
                      <a:srgbClr val="C0C0C0"/>
                    </a:outerShdw>
                  </a:effectLst>
                  <a:latin typeface="Arial" charset="0"/>
                  <a:ea typeface="宋体" pitchFamily="2" charset="-122"/>
                </a:rPr>
                <a:t>+ </a:t>
              </a:r>
              <a:endParaRPr lang="en-US" altLang="zh-CN" sz="2800" b="1">
                <a:solidFill>
                  <a:srgbClr val="FF0066"/>
                </a:solidFill>
                <a:effectLst>
                  <a:outerShdw blurRad="38100" dist="38100" dir="2700000" algn="tl">
                    <a:srgbClr val="C0C0C0"/>
                  </a:outerShdw>
                </a:effectLst>
                <a:latin typeface="Arial" charset="0"/>
                <a:ea typeface="宋体" pitchFamily="2" charset="-122"/>
              </a:endParaRPr>
            </a:p>
          </p:txBody>
        </p:sp>
        <p:sp>
          <p:nvSpPr>
            <p:cNvPr id="81950" name="Line 612"/>
            <p:cNvSpPr>
              <a:spLocks noChangeShapeType="1"/>
            </p:cNvSpPr>
            <p:nvPr/>
          </p:nvSpPr>
          <p:spPr bwMode="auto">
            <a:xfrm>
              <a:off x="1033" y="1048"/>
              <a:ext cx="1860" cy="0"/>
            </a:xfrm>
            <a:prstGeom prst="line">
              <a:avLst/>
            </a:prstGeom>
            <a:noFill/>
            <a:ln w="38100">
              <a:solidFill>
                <a:srgbClr val="FF0066"/>
              </a:solidFill>
              <a:round/>
              <a:headEnd/>
              <a:tailEnd/>
            </a:ln>
          </p:spPr>
          <p:txBody>
            <a:bodyPr wrap="none" anchor="ctr"/>
            <a:lstStyle/>
            <a:p>
              <a:endParaRPr lang="zh-CN" altLang="en-US"/>
            </a:p>
          </p:txBody>
        </p:sp>
        <p:sp>
          <p:nvSpPr>
            <p:cNvPr id="81951" name="Line 613"/>
            <p:cNvSpPr>
              <a:spLocks noChangeShapeType="1"/>
            </p:cNvSpPr>
            <p:nvPr/>
          </p:nvSpPr>
          <p:spPr bwMode="auto">
            <a:xfrm>
              <a:off x="987" y="3770"/>
              <a:ext cx="1906" cy="0"/>
            </a:xfrm>
            <a:prstGeom prst="line">
              <a:avLst/>
            </a:prstGeom>
            <a:noFill/>
            <a:ln w="38100">
              <a:solidFill>
                <a:srgbClr val="FF0066"/>
              </a:solidFill>
              <a:round/>
              <a:headEnd/>
              <a:tailEnd/>
            </a:ln>
          </p:spPr>
          <p:txBody>
            <a:bodyPr wrap="none" anchor="ctr"/>
            <a:lstStyle/>
            <a:p>
              <a:endParaRPr lang="zh-CN" altLang="en-US"/>
            </a:p>
          </p:txBody>
        </p:sp>
        <p:sp>
          <p:nvSpPr>
            <p:cNvPr id="93798" name="Text Box 614"/>
            <p:cNvSpPr txBox="1">
              <a:spLocks noChangeArrowheads="1"/>
            </p:cNvSpPr>
            <p:nvPr/>
          </p:nvSpPr>
          <p:spPr bwMode="auto">
            <a:xfrm>
              <a:off x="2758" y="3588"/>
              <a:ext cx="637" cy="327"/>
            </a:xfrm>
            <a:prstGeom prst="rect">
              <a:avLst/>
            </a:prstGeom>
            <a:noFill/>
            <a:ln w="9525">
              <a:noFill/>
              <a:miter lim="800000"/>
              <a:headEnd/>
              <a:tailEnd/>
            </a:ln>
            <a:effectLst/>
          </p:spPr>
          <p:txBody>
            <a:bodyPr wrap="none">
              <a:spAutoFit/>
            </a:bodyPr>
            <a:lstStyle/>
            <a:p>
              <a:pPr algn="ctr">
                <a:defRPr/>
              </a:pPr>
              <a:r>
                <a:rPr lang="en-US" altLang="zh-CN" sz="2800" b="1">
                  <a:solidFill>
                    <a:srgbClr val="FF0066"/>
                  </a:solidFill>
                  <a:effectLst>
                    <a:outerShdw blurRad="38100" dist="38100" dir="2700000" algn="tl">
                      <a:srgbClr val="C0C0C0"/>
                    </a:outerShdw>
                  </a:effectLst>
                  <a:latin typeface="Arial" charset="0"/>
                  <a:ea typeface="宋体" pitchFamily="2" charset="-122"/>
                </a:rPr>
                <a:t>   H</a:t>
              </a:r>
              <a:r>
                <a:rPr lang="en-US" altLang="zh-CN" sz="2800" b="1" baseline="30000">
                  <a:solidFill>
                    <a:srgbClr val="FF0066"/>
                  </a:solidFill>
                  <a:effectLst>
                    <a:outerShdw blurRad="38100" dist="38100" dir="2700000" algn="tl">
                      <a:srgbClr val="C0C0C0"/>
                    </a:outerShdw>
                  </a:effectLst>
                  <a:latin typeface="Arial" charset="0"/>
                  <a:ea typeface="宋体" pitchFamily="2" charset="-122"/>
                </a:rPr>
                <a:t>+  </a:t>
              </a:r>
              <a:endParaRPr lang="en-US" altLang="zh-CN" sz="2800" b="1">
                <a:solidFill>
                  <a:srgbClr val="FF0066"/>
                </a:solidFill>
                <a:effectLst>
                  <a:outerShdw blurRad="38100" dist="38100" dir="2700000" algn="tl">
                    <a:srgbClr val="C0C0C0"/>
                  </a:outerShdw>
                </a:effectLst>
                <a:latin typeface="Arial" charset="0"/>
                <a:ea typeface="宋体" pitchFamily="2" charset="-122"/>
              </a:endParaRPr>
            </a:p>
          </p:txBody>
        </p:sp>
      </p:grpSp>
      <p:grpSp>
        <p:nvGrpSpPr>
          <p:cNvPr id="68799" name="Group 615"/>
          <p:cNvGrpSpPr>
            <a:grpSpLocks/>
          </p:cNvGrpSpPr>
          <p:nvPr/>
        </p:nvGrpSpPr>
        <p:grpSpPr bwMode="auto">
          <a:xfrm>
            <a:off x="2636838" y="2071688"/>
            <a:ext cx="3648075" cy="4367212"/>
            <a:chOff x="1577" y="1044"/>
            <a:chExt cx="2298" cy="2751"/>
          </a:xfrm>
        </p:grpSpPr>
        <p:sp>
          <p:nvSpPr>
            <p:cNvPr id="81943" name="Arc 616"/>
            <p:cNvSpPr>
              <a:spLocks/>
            </p:cNvSpPr>
            <p:nvPr/>
          </p:nvSpPr>
          <p:spPr bwMode="auto">
            <a:xfrm>
              <a:off x="1577" y="1044"/>
              <a:ext cx="2298" cy="2751"/>
            </a:xfrm>
            <a:custGeom>
              <a:avLst/>
              <a:gdLst>
                <a:gd name="T0" fmla="*/ 0 w 21600"/>
                <a:gd name="T1" fmla="*/ 0 h 18950"/>
                <a:gd name="T2" fmla="*/ 0 w 21600"/>
                <a:gd name="T3" fmla="*/ 0 h 18950"/>
                <a:gd name="T4" fmla="*/ 0 w 21600"/>
                <a:gd name="T5" fmla="*/ 0 h 18950"/>
                <a:gd name="T6" fmla="*/ 0 60000 65536"/>
                <a:gd name="T7" fmla="*/ 0 60000 65536"/>
                <a:gd name="T8" fmla="*/ 0 60000 65536"/>
                <a:gd name="T9" fmla="*/ 0 w 21600"/>
                <a:gd name="T10" fmla="*/ 0 h 18950"/>
                <a:gd name="T11" fmla="*/ 21600 w 21600"/>
                <a:gd name="T12" fmla="*/ 18950 h 18950"/>
              </a:gdLst>
              <a:ahLst/>
              <a:cxnLst>
                <a:cxn ang="T6">
                  <a:pos x="T0" y="T1"/>
                </a:cxn>
                <a:cxn ang="T7">
                  <a:pos x="T2" y="T3"/>
                </a:cxn>
                <a:cxn ang="T8">
                  <a:pos x="T4" y="T5"/>
                </a:cxn>
              </a:cxnLst>
              <a:rect l="T9" t="T10" r="T11" b="T12"/>
              <a:pathLst>
                <a:path w="21600" h="18950" fill="none" extrusionOk="0">
                  <a:moveTo>
                    <a:pt x="19506" y="-1"/>
                  </a:moveTo>
                  <a:cubicBezTo>
                    <a:pt x="20884" y="2898"/>
                    <a:pt x="21600" y="6067"/>
                    <a:pt x="21600" y="9277"/>
                  </a:cubicBezTo>
                  <a:cubicBezTo>
                    <a:pt x="21600" y="12635"/>
                    <a:pt x="20816" y="15947"/>
                    <a:pt x="19313" y="18950"/>
                  </a:cubicBezTo>
                </a:path>
                <a:path w="21600" h="18950" stroke="0" extrusionOk="0">
                  <a:moveTo>
                    <a:pt x="19506" y="-1"/>
                  </a:moveTo>
                  <a:cubicBezTo>
                    <a:pt x="20884" y="2898"/>
                    <a:pt x="21600" y="6067"/>
                    <a:pt x="21600" y="9277"/>
                  </a:cubicBezTo>
                  <a:cubicBezTo>
                    <a:pt x="21600" y="12635"/>
                    <a:pt x="20816" y="15947"/>
                    <a:pt x="19313" y="18950"/>
                  </a:cubicBezTo>
                  <a:lnTo>
                    <a:pt x="0" y="9277"/>
                  </a:lnTo>
                  <a:close/>
                </a:path>
              </a:pathLst>
            </a:custGeom>
            <a:noFill/>
            <a:ln w="38100">
              <a:solidFill>
                <a:srgbClr val="FF0066"/>
              </a:solidFill>
              <a:prstDash val="dash"/>
              <a:round/>
              <a:headEnd/>
              <a:tailEnd type="triangle" w="med" len="med"/>
            </a:ln>
          </p:spPr>
          <p:txBody>
            <a:bodyPr wrap="none" anchor="ctr"/>
            <a:lstStyle/>
            <a:p>
              <a:endParaRPr lang="zh-CN" altLang="en-US"/>
            </a:p>
          </p:txBody>
        </p:sp>
        <p:sp>
          <p:nvSpPr>
            <p:cNvPr id="81944" name="Line 617"/>
            <p:cNvSpPr>
              <a:spLocks noChangeShapeType="1"/>
            </p:cNvSpPr>
            <p:nvPr/>
          </p:nvSpPr>
          <p:spPr bwMode="auto">
            <a:xfrm>
              <a:off x="3288" y="3770"/>
              <a:ext cx="363" cy="0"/>
            </a:xfrm>
            <a:prstGeom prst="line">
              <a:avLst/>
            </a:prstGeom>
            <a:noFill/>
            <a:ln w="38100">
              <a:solidFill>
                <a:srgbClr val="FF0066"/>
              </a:solidFill>
              <a:round/>
              <a:headEnd/>
              <a:tailEnd/>
            </a:ln>
          </p:spPr>
          <p:txBody>
            <a:bodyPr wrap="none" anchor="ctr"/>
            <a:lstStyle/>
            <a:p>
              <a:endParaRPr lang="zh-CN" altLang="en-US"/>
            </a:p>
          </p:txBody>
        </p:sp>
        <p:sp>
          <p:nvSpPr>
            <p:cNvPr id="81945" name="Line 618"/>
            <p:cNvSpPr>
              <a:spLocks noChangeShapeType="1"/>
            </p:cNvSpPr>
            <p:nvPr/>
          </p:nvSpPr>
          <p:spPr bwMode="auto">
            <a:xfrm>
              <a:off x="3243" y="1047"/>
              <a:ext cx="408" cy="0"/>
            </a:xfrm>
            <a:prstGeom prst="line">
              <a:avLst/>
            </a:prstGeom>
            <a:noFill/>
            <a:ln w="38100">
              <a:solidFill>
                <a:srgbClr val="FF0066"/>
              </a:solidFill>
              <a:round/>
              <a:headEnd/>
              <a:tailEnd/>
            </a:ln>
          </p:spPr>
          <p:txBody>
            <a:bodyPr wrap="none" anchor="ctr"/>
            <a:lstStyle/>
            <a:p>
              <a:endParaRPr lang="zh-CN" altLang="en-US"/>
            </a:p>
          </p:txBody>
        </p:sp>
      </p:grpSp>
      <p:grpSp>
        <p:nvGrpSpPr>
          <p:cNvPr id="68800" name="Group 623"/>
          <p:cNvGrpSpPr>
            <a:grpSpLocks/>
          </p:cNvGrpSpPr>
          <p:nvPr/>
        </p:nvGrpSpPr>
        <p:grpSpPr bwMode="auto">
          <a:xfrm>
            <a:off x="5049838" y="5534025"/>
            <a:ext cx="1917700" cy="733425"/>
            <a:chOff x="3980" y="2980"/>
            <a:chExt cx="1393" cy="586"/>
          </a:xfrm>
        </p:grpSpPr>
        <p:sp>
          <p:nvSpPr>
            <p:cNvPr id="81940" name="Arc 624"/>
            <p:cNvSpPr>
              <a:spLocks/>
            </p:cNvSpPr>
            <p:nvPr/>
          </p:nvSpPr>
          <p:spPr bwMode="auto">
            <a:xfrm>
              <a:off x="4541" y="2980"/>
              <a:ext cx="566" cy="278"/>
            </a:xfrm>
            <a:custGeom>
              <a:avLst/>
              <a:gdLst>
                <a:gd name="T0" fmla="*/ 0 w 43200"/>
                <a:gd name="T1" fmla="*/ 0 h 24931"/>
                <a:gd name="T2" fmla="*/ 0 w 43200"/>
                <a:gd name="T3" fmla="*/ 0 h 24931"/>
                <a:gd name="T4" fmla="*/ 0 w 43200"/>
                <a:gd name="T5" fmla="*/ 0 h 24931"/>
                <a:gd name="T6" fmla="*/ 0 60000 65536"/>
                <a:gd name="T7" fmla="*/ 0 60000 65536"/>
                <a:gd name="T8" fmla="*/ 0 60000 65536"/>
                <a:gd name="T9" fmla="*/ 0 w 43200"/>
                <a:gd name="T10" fmla="*/ 0 h 24931"/>
                <a:gd name="T11" fmla="*/ 43200 w 43200"/>
                <a:gd name="T12" fmla="*/ 24931 h 24931"/>
              </a:gdLst>
              <a:ahLst/>
              <a:cxnLst>
                <a:cxn ang="T6">
                  <a:pos x="T0" y="T1"/>
                </a:cxn>
                <a:cxn ang="T7">
                  <a:pos x="T2" y="T3"/>
                </a:cxn>
                <a:cxn ang="T8">
                  <a:pos x="T4" y="T5"/>
                </a:cxn>
              </a:cxnLst>
              <a:rect l="T9" t="T10" r="T11" b="T12"/>
              <a:pathLst>
                <a:path w="43200" h="24931" fill="none" extrusionOk="0">
                  <a:moveTo>
                    <a:pt x="251" y="24884"/>
                  </a:moveTo>
                  <a:cubicBezTo>
                    <a:pt x="83" y="23797"/>
                    <a:pt x="0" y="22699"/>
                    <a:pt x="0" y="21600"/>
                  </a:cubicBezTo>
                  <a:cubicBezTo>
                    <a:pt x="0" y="9670"/>
                    <a:pt x="9670" y="0"/>
                    <a:pt x="21600" y="0"/>
                  </a:cubicBezTo>
                  <a:cubicBezTo>
                    <a:pt x="33529" y="0"/>
                    <a:pt x="43200" y="9670"/>
                    <a:pt x="43200" y="21600"/>
                  </a:cubicBezTo>
                  <a:cubicBezTo>
                    <a:pt x="43200" y="22715"/>
                    <a:pt x="43113" y="23828"/>
                    <a:pt x="42941" y="24930"/>
                  </a:cubicBezTo>
                </a:path>
                <a:path w="43200" h="24931" stroke="0" extrusionOk="0">
                  <a:moveTo>
                    <a:pt x="251" y="24884"/>
                  </a:moveTo>
                  <a:cubicBezTo>
                    <a:pt x="83" y="23797"/>
                    <a:pt x="0" y="22699"/>
                    <a:pt x="0" y="21600"/>
                  </a:cubicBezTo>
                  <a:cubicBezTo>
                    <a:pt x="0" y="9670"/>
                    <a:pt x="9670" y="0"/>
                    <a:pt x="21600" y="0"/>
                  </a:cubicBezTo>
                  <a:cubicBezTo>
                    <a:pt x="33529" y="0"/>
                    <a:pt x="43200" y="9670"/>
                    <a:pt x="43200" y="21600"/>
                  </a:cubicBezTo>
                  <a:cubicBezTo>
                    <a:pt x="43200" y="22715"/>
                    <a:pt x="43113" y="23828"/>
                    <a:pt x="42941" y="24930"/>
                  </a:cubicBezTo>
                  <a:lnTo>
                    <a:pt x="21600" y="21600"/>
                  </a:lnTo>
                  <a:close/>
                </a:path>
              </a:pathLst>
            </a:custGeom>
            <a:noFill/>
            <a:ln w="19050">
              <a:solidFill>
                <a:schemeClr val="tx1"/>
              </a:solidFill>
              <a:round/>
              <a:headEnd/>
              <a:tailEnd type="triangle" w="med" len="med"/>
            </a:ln>
          </p:spPr>
          <p:txBody>
            <a:bodyPr wrap="none" anchor="ctr"/>
            <a:lstStyle/>
            <a:p>
              <a:endParaRPr lang="zh-CN" altLang="en-US"/>
            </a:p>
          </p:txBody>
        </p:sp>
        <p:sp>
          <p:nvSpPr>
            <p:cNvPr id="81941" name="Text Box 625"/>
            <p:cNvSpPr txBox="1">
              <a:spLocks noChangeArrowheads="1"/>
            </p:cNvSpPr>
            <p:nvPr/>
          </p:nvSpPr>
          <p:spPr bwMode="auto">
            <a:xfrm>
              <a:off x="3980" y="3249"/>
              <a:ext cx="857" cy="317"/>
            </a:xfrm>
            <a:prstGeom prst="rect">
              <a:avLst/>
            </a:prstGeom>
            <a:noFill/>
            <a:ln w="9525">
              <a:noFill/>
              <a:miter lim="800000"/>
              <a:headEnd/>
              <a:tailEnd/>
            </a:ln>
          </p:spPr>
          <p:txBody>
            <a:bodyPr wrap="none">
              <a:spAutoFit/>
            </a:bodyPr>
            <a:lstStyle/>
            <a:p>
              <a:pPr algn="ctr"/>
              <a:r>
                <a:rPr lang="en-US" altLang="zh-CN" sz="2000" b="1">
                  <a:latin typeface="Arial" charset="0"/>
                </a:rPr>
                <a:t>ADP+Pi </a:t>
              </a:r>
            </a:p>
          </p:txBody>
        </p:sp>
        <p:sp>
          <p:nvSpPr>
            <p:cNvPr id="81942" name="Text Box 626"/>
            <p:cNvSpPr txBox="1">
              <a:spLocks noChangeArrowheads="1"/>
            </p:cNvSpPr>
            <p:nvPr/>
          </p:nvSpPr>
          <p:spPr bwMode="auto">
            <a:xfrm>
              <a:off x="4819" y="3249"/>
              <a:ext cx="554" cy="317"/>
            </a:xfrm>
            <a:prstGeom prst="rect">
              <a:avLst/>
            </a:prstGeom>
            <a:noFill/>
            <a:ln w="9525">
              <a:noFill/>
              <a:miter lim="800000"/>
              <a:headEnd/>
              <a:tailEnd/>
            </a:ln>
          </p:spPr>
          <p:txBody>
            <a:bodyPr wrap="none">
              <a:spAutoFit/>
            </a:bodyPr>
            <a:lstStyle/>
            <a:p>
              <a:pPr algn="ctr"/>
              <a:r>
                <a:rPr lang="en-US" altLang="zh-CN" sz="2000" b="1">
                  <a:solidFill>
                    <a:srgbClr val="A50021"/>
                  </a:solidFill>
                  <a:latin typeface="Arial" charset="0"/>
                </a:rPr>
                <a:t>ATP </a:t>
              </a:r>
            </a:p>
          </p:txBody>
        </p:sp>
      </p:grpSp>
      <p:sp>
        <p:nvSpPr>
          <p:cNvPr id="93811" name="Oval 627"/>
          <p:cNvSpPr>
            <a:spLocks noChangeArrowheads="1"/>
          </p:cNvSpPr>
          <p:nvPr/>
        </p:nvSpPr>
        <p:spPr bwMode="auto">
          <a:xfrm>
            <a:off x="5562600" y="3645024"/>
            <a:ext cx="1457672" cy="525016"/>
          </a:xfrm>
          <a:prstGeom prst="ellipse">
            <a:avLst/>
          </a:prstGeom>
          <a:solidFill>
            <a:schemeClr val="accent3"/>
          </a:solidFill>
          <a:ln w="9525">
            <a:round/>
            <a:headEnd/>
            <a:tailEnd/>
          </a:ln>
          <a:effectLst/>
          <a:scene3d>
            <a:camera prst="legacyObliqueTopLeft"/>
            <a:lightRig rig="legacyFlat3" dir="t"/>
          </a:scene3d>
          <a:sp3d extrusionH="298450" prstMaterial="legacyMatte">
            <a:bevelT w="13500" h="13500" prst="angle"/>
            <a:bevelB w="13500" h="13500" prst="angle"/>
            <a:extrusionClr>
              <a:schemeClr val="accent1">
                <a:lumMod val="60000"/>
                <a:lumOff val="40000"/>
              </a:schemeClr>
            </a:extrusionClr>
          </a:sp3d>
        </p:spPr>
        <p:txBody>
          <a:bodyPr wrap="none" anchor="b" anchorCtr="1">
            <a:flatTx/>
          </a:bodyPr>
          <a:lstStyle/>
          <a:p>
            <a:pPr algn="ctr">
              <a:spcBef>
                <a:spcPts val="0"/>
              </a:spcBef>
              <a:spcAft>
                <a:spcPts val="2400"/>
              </a:spcAft>
              <a:defRPr/>
            </a:pPr>
            <a:r>
              <a:rPr lang="zh-CN" altLang="en-US" sz="2800" dirty="0">
                <a:latin typeface="黑体" pitchFamily="49" charset="-122"/>
                <a:ea typeface="黑体" pitchFamily="49" charset="-122"/>
              </a:rPr>
              <a:t>寡霉素</a:t>
            </a:r>
          </a:p>
        </p:txBody>
      </p:sp>
      <p:grpSp>
        <p:nvGrpSpPr>
          <p:cNvPr id="68801" name="Group 628"/>
          <p:cNvGrpSpPr>
            <a:grpSpLocks/>
          </p:cNvGrpSpPr>
          <p:nvPr/>
        </p:nvGrpSpPr>
        <p:grpSpPr bwMode="auto">
          <a:xfrm rot="2700000">
            <a:off x="5776913" y="2795588"/>
            <a:ext cx="838200" cy="838200"/>
            <a:chOff x="144" y="3591"/>
            <a:chExt cx="528" cy="528"/>
          </a:xfrm>
        </p:grpSpPr>
        <p:sp>
          <p:nvSpPr>
            <p:cNvPr id="81938" name="Line 629"/>
            <p:cNvSpPr>
              <a:spLocks noChangeShapeType="1"/>
            </p:cNvSpPr>
            <p:nvPr/>
          </p:nvSpPr>
          <p:spPr bwMode="auto">
            <a:xfrm>
              <a:off x="144" y="3840"/>
              <a:ext cx="528" cy="0"/>
            </a:xfrm>
            <a:prstGeom prst="line">
              <a:avLst/>
            </a:prstGeom>
            <a:noFill/>
            <a:ln w="38100">
              <a:solidFill>
                <a:schemeClr val="tx1"/>
              </a:solidFill>
              <a:miter lim="800000"/>
              <a:headEnd/>
              <a:tailEnd/>
            </a:ln>
          </p:spPr>
          <p:txBody>
            <a:bodyPr wrap="none"/>
            <a:lstStyle/>
            <a:p>
              <a:endParaRPr lang="zh-CN" altLang="en-US"/>
            </a:p>
          </p:txBody>
        </p:sp>
        <p:sp>
          <p:nvSpPr>
            <p:cNvPr id="81939" name="Line 630"/>
            <p:cNvSpPr>
              <a:spLocks noChangeShapeType="1"/>
            </p:cNvSpPr>
            <p:nvPr/>
          </p:nvSpPr>
          <p:spPr bwMode="auto">
            <a:xfrm rot="5400000">
              <a:off x="138" y="3855"/>
              <a:ext cx="528" cy="0"/>
            </a:xfrm>
            <a:prstGeom prst="line">
              <a:avLst/>
            </a:prstGeom>
            <a:noFill/>
            <a:ln w="38100">
              <a:solidFill>
                <a:schemeClr val="tx1"/>
              </a:solidFill>
              <a:miter lim="800000"/>
              <a:headEnd/>
              <a:tailEnd/>
            </a:ln>
          </p:spPr>
          <p:txBody>
            <a:bodyPr wrap="none"/>
            <a:lstStyle/>
            <a:p>
              <a:endParaRPr lang="zh-CN" altLang="en-US"/>
            </a:p>
          </p:txBody>
        </p:sp>
      </p:grpSp>
      <p:sp>
        <p:nvSpPr>
          <p:cNvPr id="81937" name="灯片编号占位符 611"/>
          <p:cNvSpPr>
            <a:spLocks noGrp="1"/>
          </p:cNvSpPr>
          <p:nvPr>
            <p:ph type="sldNum" sz="quarter" idx="12"/>
          </p:nvPr>
        </p:nvSpPr>
        <p:spPr>
          <a:noFill/>
        </p:spPr>
        <p:txBody>
          <a:bodyPr/>
          <a:lstStyle/>
          <a:p>
            <a:fld id="{E8BF41F2-2139-4FA9-964F-E7D157ADD150}" type="slidenum">
              <a:rPr lang="en-US" altLang="zh-CN" smtClean="0">
                <a:ea typeface="宋体" charset="-122"/>
              </a:rPr>
              <a:pPr/>
              <a:t>62</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8794"/>
                                        </p:tgtEl>
                                        <p:attrNameLst>
                                          <p:attrName>style.visibility</p:attrName>
                                        </p:attrNameLst>
                                      </p:cBhvr>
                                      <p:to>
                                        <p:strVal val="visible"/>
                                      </p:to>
                                    </p:set>
                                    <p:animEffect transition="in" filter="wipe(down)">
                                      <p:cBhvr>
                                        <p:cTn id="7" dur="500"/>
                                        <p:tgtEl>
                                          <p:spTgt spid="687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8799"/>
                                        </p:tgtEl>
                                        <p:attrNameLst>
                                          <p:attrName>style.visibility</p:attrName>
                                        </p:attrNameLst>
                                      </p:cBhvr>
                                      <p:to>
                                        <p:strVal val="visible"/>
                                      </p:to>
                                    </p:set>
                                    <p:animEffect transition="in" filter="wipe(up)">
                                      <p:cBhvr>
                                        <p:cTn id="12" dur="500"/>
                                        <p:tgtEl>
                                          <p:spTgt spid="6879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8800"/>
                                        </p:tgtEl>
                                        <p:attrNameLst>
                                          <p:attrName>style.visibility</p:attrName>
                                        </p:attrNameLst>
                                      </p:cBhvr>
                                      <p:to>
                                        <p:strVal val="visible"/>
                                      </p:to>
                                    </p:set>
                                    <p:animEffect transition="in" filter="wipe(left)">
                                      <p:cBhvr>
                                        <p:cTn id="16" dur="500"/>
                                        <p:tgtEl>
                                          <p:spTgt spid="6880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3811"/>
                                        </p:tgtEl>
                                        <p:attrNameLst>
                                          <p:attrName>style.visibility</p:attrName>
                                        </p:attrNameLst>
                                      </p:cBhvr>
                                      <p:to>
                                        <p:strVal val="visible"/>
                                      </p:to>
                                    </p:set>
                                    <p:anim calcmode="lin" valueType="num">
                                      <p:cBhvr additive="base">
                                        <p:cTn id="21" dur="500" fill="hold"/>
                                        <p:tgtEl>
                                          <p:spTgt spid="93811"/>
                                        </p:tgtEl>
                                        <p:attrNameLst>
                                          <p:attrName>ppt_x</p:attrName>
                                        </p:attrNameLst>
                                      </p:cBhvr>
                                      <p:tavLst>
                                        <p:tav tm="0">
                                          <p:val>
                                            <p:strVal val="1+#ppt_w/2"/>
                                          </p:val>
                                        </p:tav>
                                        <p:tav tm="100000">
                                          <p:val>
                                            <p:strVal val="#ppt_x"/>
                                          </p:val>
                                        </p:tav>
                                      </p:tavLst>
                                    </p:anim>
                                    <p:anim calcmode="lin" valueType="num">
                                      <p:cBhvr additive="base">
                                        <p:cTn id="22" dur="500" fill="hold"/>
                                        <p:tgtEl>
                                          <p:spTgt spid="93811"/>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68801"/>
                                        </p:tgtEl>
                                        <p:attrNameLst>
                                          <p:attrName>style.visibility</p:attrName>
                                        </p:attrNameLst>
                                      </p:cBhvr>
                                      <p:to>
                                        <p:strVal val="visible"/>
                                      </p:to>
                                    </p:set>
                                    <p:animEffect transition="in" filter="wipe(up)">
                                      <p:cBhvr>
                                        <p:cTn id="26" dur="500"/>
                                        <p:tgtEl>
                                          <p:spTgt spid="68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811"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 Box 5"/>
          <p:cNvSpPr txBox="1">
            <a:spLocks noChangeArrowheads="1"/>
          </p:cNvSpPr>
          <p:nvPr/>
        </p:nvSpPr>
        <p:spPr bwMode="auto">
          <a:xfrm>
            <a:off x="107380" y="1916113"/>
            <a:ext cx="8209036" cy="4186237"/>
          </a:xfrm>
          <a:prstGeom prst="rect">
            <a:avLst/>
          </a:prstGeom>
          <a:noFill/>
          <a:ln w="9525">
            <a:noFill/>
            <a:miter lim="800000"/>
            <a:headEnd/>
            <a:tailEnd/>
          </a:ln>
        </p:spPr>
        <p:txBody>
          <a:bodyPr wrap="square">
            <a:spAutoFit/>
          </a:bodyPr>
          <a:lstStyle/>
          <a:p>
            <a:pPr marL="701675" algn="just">
              <a:lnSpc>
                <a:spcPct val="150000"/>
              </a:lnSpc>
              <a:spcBef>
                <a:spcPct val="50000"/>
              </a:spcBef>
            </a:pPr>
            <a:r>
              <a:rPr lang="zh-CN" altLang="en-US" sz="2800" dirty="0">
                <a:latin typeface="Times New Roman" pitchFamily="18" charset="0"/>
                <a:ea typeface="黑体" pitchFamily="2" charset="-122"/>
                <a:cs typeface="Times New Roman" pitchFamily="18" charset="0"/>
              </a:rPr>
              <a:t>        可诱导</a:t>
            </a:r>
            <a:r>
              <a:rPr lang="en-US" altLang="zh-CN" sz="2800" dirty="0" err="1">
                <a:latin typeface="Times New Roman" pitchFamily="18" charset="0"/>
                <a:ea typeface="黑体" pitchFamily="2" charset="-122"/>
                <a:cs typeface="Times New Roman" pitchFamily="18" charset="0"/>
              </a:rPr>
              <a:t>Na</a:t>
            </a:r>
            <a:r>
              <a:rPr lang="en-US" altLang="zh-CN" sz="2800" baseline="30000" dirty="0" err="1">
                <a:latin typeface="Times New Roman" pitchFamily="18" charset="0"/>
                <a:ea typeface="黑体" pitchFamily="2" charset="-122"/>
                <a:cs typeface="Times New Roman" pitchFamily="18" charset="0"/>
              </a:rPr>
              <a:t>+</a:t>
            </a:r>
            <a:r>
              <a:rPr lang="en-US" altLang="zh-CN" sz="2800" dirty="0" err="1">
                <a:latin typeface="Times New Roman" pitchFamily="18" charset="0"/>
                <a:ea typeface="黑体" pitchFamily="2" charset="-122"/>
                <a:cs typeface="Times New Roman" pitchFamily="18" charset="0"/>
              </a:rPr>
              <a:t>,K</a:t>
            </a:r>
            <a:r>
              <a:rPr lang="en-US" altLang="zh-CN" sz="2800" baseline="30000" dirty="0">
                <a:latin typeface="Times New Roman" pitchFamily="18" charset="0"/>
                <a:ea typeface="黑体" pitchFamily="2" charset="-122"/>
                <a:cs typeface="Times New Roman" pitchFamily="18" charset="0"/>
              </a:rPr>
              <a:t>+</a:t>
            </a:r>
            <a:r>
              <a:rPr lang="en-US" altLang="zh-CN" sz="2800" dirty="0">
                <a:latin typeface="Times New Roman" pitchFamily="18" charset="0"/>
                <a:ea typeface="黑体" pitchFamily="2" charset="-122"/>
                <a:cs typeface="Times New Roman" pitchFamily="18" charset="0"/>
              </a:rPr>
              <a:t>–ATP</a:t>
            </a:r>
            <a:r>
              <a:rPr lang="zh-CN" altLang="en-US" sz="2800" dirty="0">
                <a:latin typeface="Times New Roman" pitchFamily="18" charset="0"/>
                <a:ea typeface="黑体" pitchFamily="2" charset="-122"/>
                <a:cs typeface="Times New Roman" pitchFamily="18" charset="0"/>
              </a:rPr>
              <a:t>酶的生成，使</a:t>
            </a:r>
            <a:r>
              <a:rPr lang="en-US" altLang="zh-CN" sz="2800" dirty="0">
                <a:latin typeface="Times New Roman" pitchFamily="18" charset="0"/>
                <a:ea typeface="黑体" pitchFamily="2" charset="-122"/>
                <a:cs typeface="Times New Roman" pitchFamily="18" charset="0"/>
              </a:rPr>
              <a:t>ATP</a:t>
            </a:r>
            <a:r>
              <a:rPr lang="zh-CN" altLang="en-US" sz="2800" dirty="0">
                <a:latin typeface="Times New Roman" pitchFamily="18" charset="0"/>
                <a:ea typeface="黑体" pitchFamily="2" charset="-122"/>
                <a:cs typeface="Times New Roman" pitchFamily="18" charset="0"/>
              </a:rPr>
              <a:t>含量降低，</a:t>
            </a:r>
            <a:r>
              <a:rPr lang="en-US" altLang="zh-CN" sz="2800" dirty="0">
                <a:latin typeface="Times New Roman" pitchFamily="18" charset="0"/>
                <a:ea typeface="黑体" pitchFamily="2" charset="-122"/>
                <a:cs typeface="Times New Roman" pitchFamily="18" charset="0"/>
              </a:rPr>
              <a:t>ADP</a:t>
            </a:r>
            <a:r>
              <a:rPr lang="zh-CN" altLang="en-US" sz="2800" dirty="0">
                <a:latin typeface="Times New Roman" pitchFamily="18" charset="0"/>
                <a:ea typeface="黑体" pitchFamily="2" charset="-122"/>
                <a:cs typeface="Times New Roman" pitchFamily="18" charset="0"/>
              </a:rPr>
              <a:t>增多，促进氧化磷酸化。</a:t>
            </a:r>
            <a:endParaRPr lang="en-US" altLang="zh-CN" sz="2800" dirty="0">
              <a:latin typeface="Times New Roman" pitchFamily="18" charset="0"/>
              <a:ea typeface="黑体" pitchFamily="2" charset="-122"/>
              <a:cs typeface="Times New Roman" pitchFamily="18" charset="0"/>
            </a:endParaRPr>
          </a:p>
          <a:p>
            <a:pPr marL="701675" algn="just">
              <a:lnSpc>
                <a:spcPct val="150000"/>
              </a:lnSpc>
              <a:spcBef>
                <a:spcPct val="50000"/>
              </a:spcBef>
            </a:pPr>
            <a:r>
              <a:rPr lang="zh-CN" altLang="en-US" sz="2800" dirty="0">
                <a:latin typeface="Times New Roman" pitchFamily="18" charset="0"/>
                <a:ea typeface="黑体" pitchFamily="2" charset="-122"/>
                <a:cs typeface="Times New Roman" pitchFamily="18" charset="0"/>
              </a:rPr>
              <a:t>        还可诱导解偶联蛋白基因的表达，使氧化与磷酸化的偶联脱离，从而机体耗氧量和产热增多，因此甲状腺功能亢进的患者基础代谢率增高。</a:t>
            </a:r>
          </a:p>
        </p:txBody>
      </p:sp>
      <p:sp>
        <p:nvSpPr>
          <p:cNvPr id="82947" name="Rectangle 2"/>
          <p:cNvSpPr>
            <a:spLocks noGrp="1" noChangeArrowheads="1"/>
          </p:cNvSpPr>
          <p:nvPr>
            <p:ph type="title"/>
          </p:nvPr>
        </p:nvSpPr>
        <p:spPr>
          <a:xfrm>
            <a:off x="546100" y="876300"/>
            <a:ext cx="8064500" cy="823913"/>
          </a:xfrm>
        </p:spPr>
        <p:txBody>
          <a:bodyPr/>
          <a:lstStyle/>
          <a:p>
            <a:pPr eaLnBrk="1" hangingPunct="1"/>
            <a:r>
              <a:rPr lang="zh-CN" altLang="en-US" sz="3200" dirty="0">
                <a:solidFill>
                  <a:schemeClr val="tx1"/>
                </a:solidFill>
                <a:latin typeface="黑体" pitchFamily="2" charset="-122"/>
                <a:ea typeface="黑体" pitchFamily="2" charset="-122"/>
              </a:rPr>
              <a:t>（三</a:t>
            </a:r>
            <a:r>
              <a:rPr lang="en-US" altLang="zh-CN" sz="3200" dirty="0">
                <a:solidFill>
                  <a:schemeClr val="tx1"/>
                </a:solidFill>
                <a:latin typeface="黑体" pitchFamily="2" charset="-122"/>
                <a:ea typeface="黑体" pitchFamily="2" charset="-122"/>
              </a:rPr>
              <a:t>)</a:t>
            </a:r>
            <a:r>
              <a:rPr lang="zh-CN" altLang="en-US" sz="3200" dirty="0">
                <a:solidFill>
                  <a:schemeClr val="tx1"/>
                </a:solidFill>
                <a:latin typeface="黑体" pitchFamily="2" charset="-122"/>
                <a:ea typeface="黑体" pitchFamily="2" charset="-122"/>
              </a:rPr>
              <a:t>甲状腺素</a:t>
            </a:r>
          </a:p>
        </p:txBody>
      </p:sp>
      <p:sp>
        <p:nvSpPr>
          <p:cNvPr id="82948" name="灯片编号占位符 3"/>
          <p:cNvSpPr>
            <a:spLocks noGrp="1"/>
          </p:cNvSpPr>
          <p:nvPr>
            <p:ph type="sldNum" sz="quarter" idx="12"/>
          </p:nvPr>
        </p:nvSpPr>
        <p:spPr>
          <a:noFill/>
        </p:spPr>
        <p:txBody>
          <a:bodyPr/>
          <a:lstStyle/>
          <a:p>
            <a:fld id="{BDC8D284-62E3-46D3-9FA7-35A1C41819CB}" type="slidenum">
              <a:rPr lang="en-US" altLang="zh-CN" smtClean="0">
                <a:ea typeface="宋体" charset="-122"/>
              </a:rPr>
              <a:pPr/>
              <a:t>63</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dissolve">
                                      <p:cBhvr>
                                        <p:cTn id="7" dur="500"/>
                                        <p:tgtEl>
                                          <p:spTgt spid="317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9">
                                            <p:txEl>
                                              <p:pRg st="1" end="1"/>
                                            </p:txEl>
                                          </p:spTgt>
                                        </p:tgtEl>
                                        <p:attrNameLst>
                                          <p:attrName>style.visibility</p:attrName>
                                        </p:attrNameLst>
                                      </p:cBhvr>
                                      <p:to>
                                        <p:strVal val="visible"/>
                                      </p:to>
                                    </p:set>
                                    <p:animEffect transition="in" filter="dissolve">
                                      <p:cBhvr>
                                        <p:cTn id="12" dur="500"/>
                                        <p:tgtEl>
                                          <p:spTgt spid="317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46100" y="836613"/>
            <a:ext cx="8064500" cy="823912"/>
          </a:xfrm>
        </p:spPr>
        <p:txBody>
          <a:bodyPr/>
          <a:lstStyle/>
          <a:p>
            <a:pPr eaLnBrk="1" hangingPunct="1"/>
            <a:r>
              <a:rPr lang="zh-CN" altLang="en-US" sz="3200" dirty="0">
                <a:solidFill>
                  <a:schemeClr val="tx1"/>
                </a:solidFill>
                <a:latin typeface="Arial" pitchFamily="34" charset="0"/>
                <a:ea typeface="黑体" pitchFamily="2" charset="-122"/>
                <a:cs typeface="Arial" pitchFamily="34" charset="0"/>
              </a:rPr>
              <a:t>（四）线粒体</a:t>
            </a:r>
            <a:r>
              <a:rPr lang="en-US" altLang="zh-CN" sz="3200" dirty="0">
                <a:solidFill>
                  <a:schemeClr val="tx1"/>
                </a:solidFill>
                <a:latin typeface="Arial" pitchFamily="34" charset="0"/>
                <a:ea typeface="黑体" pitchFamily="2" charset="-122"/>
                <a:cs typeface="Arial" pitchFamily="34" charset="0"/>
              </a:rPr>
              <a:t>DNA</a:t>
            </a:r>
            <a:r>
              <a:rPr lang="zh-CN" altLang="en-US" sz="3200" dirty="0">
                <a:solidFill>
                  <a:schemeClr val="tx1"/>
                </a:solidFill>
                <a:latin typeface="Arial" pitchFamily="34" charset="0"/>
                <a:ea typeface="黑体" pitchFamily="2" charset="-122"/>
                <a:cs typeface="Arial" pitchFamily="34" charset="0"/>
              </a:rPr>
              <a:t>突变</a:t>
            </a:r>
          </a:p>
        </p:txBody>
      </p:sp>
      <p:pic>
        <p:nvPicPr>
          <p:cNvPr id="172034" name="Picture 2" descr="http://b.hiphotos.baidu.com/baike/c0%3Dbaike150%2C5%2C5%2C150%2C50/sign=52616d089713b07ea9b0585a6dbefa46/e61190ef76c6a7ef6788420ff9faaf51f3de6669.jpg"/>
          <p:cNvPicPr>
            <a:picLocks noChangeAspect="1" noChangeArrowheads="1"/>
          </p:cNvPicPr>
          <p:nvPr/>
        </p:nvPicPr>
        <p:blipFill>
          <a:blip r:embed="rId3" cstate="print"/>
          <a:srcRect/>
          <a:stretch>
            <a:fillRect/>
          </a:stretch>
        </p:blipFill>
        <p:spPr bwMode="auto">
          <a:xfrm>
            <a:off x="4486275" y="2997200"/>
            <a:ext cx="4657725" cy="3852863"/>
          </a:xfrm>
          <a:prstGeom prst="rect">
            <a:avLst/>
          </a:prstGeom>
          <a:noFill/>
          <a:ln w="9525">
            <a:noFill/>
            <a:miter lim="800000"/>
            <a:headEnd/>
            <a:tailEnd/>
          </a:ln>
        </p:spPr>
      </p:pic>
      <p:sp>
        <p:nvSpPr>
          <p:cNvPr id="4" name="矩形 3"/>
          <p:cNvSpPr>
            <a:spLocks noChangeArrowheads="1"/>
          </p:cNvSpPr>
          <p:nvPr/>
        </p:nvSpPr>
        <p:spPr bwMode="auto">
          <a:xfrm>
            <a:off x="539750" y="1916113"/>
            <a:ext cx="7561263" cy="1201737"/>
          </a:xfrm>
          <a:prstGeom prst="rect">
            <a:avLst/>
          </a:prstGeom>
          <a:noFill/>
          <a:ln w="9525">
            <a:noFill/>
            <a:miter lim="800000"/>
            <a:headEnd/>
            <a:tailEnd/>
          </a:ln>
        </p:spPr>
        <p:txBody>
          <a:bodyPr>
            <a:spAutoFit/>
          </a:bodyPr>
          <a:lstStyle/>
          <a:p>
            <a:pPr>
              <a:lnSpc>
                <a:spcPct val="150000"/>
              </a:lnSpc>
              <a:buClr>
                <a:schemeClr val="tx2"/>
              </a:buClr>
              <a:buFont typeface="Wingdings" pitchFamily="2" charset="2"/>
              <a:buChar char="Ø"/>
            </a:pPr>
            <a:r>
              <a:rPr lang="zh-CN" altLang="en-US" dirty="0">
                <a:latin typeface="Times New Roman" pitchFamily="18" charset="0"/>
                <a:ea typeface="黑体" pitchFamily="2" charset="-122"/>
                <a:cs typeface="Times New Roman" pitchFamily="18" charset="0"/>
              </a:rPr>
              <a:t> 线粒体有自己的</a:t>
            </a:r>
            <a:r>
              <a:rPr lang="en-US" altLang="zh-CN" dirty="0">
                <a:latin typeface="Times New Roman" pitchFamily="18" charset="0"/>
                <a:ea typeface="黑体" pitchFamily="2" charset="-122"/>
                <a:cs typeface="Times New Roman" pitchFamily="18" charset="0"/>
              </a:rPr>
              <a:t>DNA——mitochondrial DNA(</a:t>
            </a:r>
            <a:r>
              <a:rPr lang="en-US" altLang="zh-CN" dirty="0" err="1">
                <a:latin typeface="Times New Roman" pitchFamily="18" charset="0"/>
                <a:ea typeface="黑体" pitchFamily="2" charset="-122"/>
                <a:cs typeface="Times New Roman" pitchFamily="18" charset="0"/>
              </a:rPr>
              <a:t>mtDNA</a:t>
            </a:r>
            <a:r>
              <a:rPr lang="en-US" altLang="zh-CN" dirty="0">
                <a:latin typeface="Times New Roman" pitchFamily="18" charset="0"/>
                <a:ea typeface="黑体" pitchFamily="2" charset="-122"/>
                <a:cs typeface="Times New Roman" pitchFamily="18" charset="0"/>
              </a:rPr>
              <a:t>)</a:t>
            </a:r>
          </a:p>
          <a:p>
            <a:pPr>
              <a:lnSpc>
                <a:spcPct val="150000"/>
              </a:lnSpc>
              <a:buClr>
                <a:schemeClr val="tx2"/>
              </a:buClr>
              <a:buFont typeface="Wingdings" pitchFamily="2" charset="2"/>
              <a:buChar char="Ø"/>
            </a:pPr>
            <a:r>
              <a:rPr lang="en-US" altLang="zh-CN" dirty="0">
                <a:latin typeface="Times New Roman" pitchFamily="18" charset="0"/>
                <a:ea typeface="黑体" pitchFamily="2" charset="-122"/>
                <a:cs typeface="Times New Roman" pitchFamily="18" charset="0"/>
              </a:rPr>
              <a:t> </a:t>
            </a:r>
            <a:r>
              <a:rPr lang="en-US" altLang="zh-CN" dirty="0" err="1">
                <a:latin typeface="Times New Roman" pitchFamily="18" charset="0"/>
                <a:ea typeface="黑体" pitchFamily="2" charset="-122"/>
                <a:cs typeface="Times New Roman" pitchFamily="18" charset="0"/>
              </a:rPr>
              <a:t>mtDNA</a:t>
            </a:r>
            <a:r>
              <a:rPr lang="zh-CN" altLang="en-US" dirty="0">
                <a:latin typeface="Times New Roman" pitchFamily="18" charset="0"/>
                <a:ea typeface="黑体" pitchFamily="2" charset="-122"/>
                <a:cs typeface="Times New Roman" pitchFamily="18" charset="0"/>
              </a:rPr>
              <a:t>呈裸露的环状双螺旋结构</a:t>
            </a:r>
            <a:r>
              <a:rPr lang="en-US" altLang="zh-CN" dirty="0">
                <a:latin typeface="Times New Roman" pitchFamily="18" charset="0"/>
                <a:ea typeface="黑体" pitchFamily="2" charset="-122"/>
                <a:cs typeface="Times New Roman" pitchFamily="18" charset="0"/>
              </a:rPr>
              <a:t>——</a:t>
            </a:r>
            <a:r>
              <a:rPr lang="zh-CN" altLang="en-US" dirty="0">
                <a:latin typeface="Times New Roman" pitchFamily="18" charset="0"/>
                <a:ea typeface="黑体" pitchFamily="2" charset="-122"/>
                <a:cs typeface="Times New Roman" pitchFamily="18" charset="0"/>
              </a:rPr>
              <a:t>易突变</a:t>
            </a:r>
            <a:endParaRPr lang="en-US" altLang="zh-CN" dirty="0">
              <a:latin typeface="Times New Roman" pitchFamily="18" charset="0"/>
              <a:ea typeface="黑体" pitchFamily="2" charset="-122"/>
              <a:cs typeface="Times New Roman" pitchFamily="18" charset="0"/>
            </a:endParaRPr>
          </a:p>
        </p:txBody>
      </p:sp>
      <p:sp>
        <p:nvSpPr>
          <p:cNvPr id="5" name="矩形 4"/>
          <p:cNvSpPr>
            <a:spLocks noChangeArrowheads="1"/>
          </p:cNvSpPr>
          <p:nvPr/>
        </p:nvSpPr>
        <p:spPr bwMode="auto">
          <a:xfrm>
            <a:off x="539750" y="3068638"/>
            <a:ext cx="4248150" cy="2862262"/>
          </a:xfrm>
          <a:prstGeom prst="rect">
            <a:avLst/>
          </a:prstGeom>
          <a:noFill/>
          <a:ln w="9525">
            <a:noFill/>
            <a:miter lim="800000"/>
            <a:headEnd/>
            <a:tailEnd/>
          </a:ln>
        </p:spPr>
        <p:txBody>
          <a:bodyPr>
            <a:spAutoFit/>
          </a:bodyPr>
          <a:lstStyle/>
          <a:p>
            <a:pPr>
              <a:lnSpc>
                <a:spcPct val="150000"/>
              </a:lnSpc>
              <a:buClr>
                <a:schemeClr val="tx2"/>
              </a:buClr>
              <a:buFont typeface="Wingdings" pitchFamily="2" charset="2"/>
              <a:buChar char="Ø"/>
            </a:pPr>
            <a:r>
              <a:rPr lang="zh-CN" altLang="en-US">
                <a:latin typeface="Times New Roman" pitchFamily="18" charset="0"/>
                <a:ea typeface="黑体" pitchFamily="2" charset="-122"/>
                <a:cs typeface="Times New Roman" pitchFamily="18" charset="0"/>
              </a:rPr>
              <a:t> </a:t>
            </a:r>
            <a:r>
              <a:rPr lang="en-US" altLang="zh-CN">
                <a:latin typeface="Times New Roman" pitchFamily="18" charset="0"/>
                <a:ea typeface="黑体" pitchFamily="2" charset="-122"/>
                <a:cs typeface="Times New Roman" pitchFamily="18" charset="0"/>
              </a:rPr>
              <a:t>mtDNA</a:t>
            </a:r>
            <a:r>
              <a:rPr lang="zh-CN" altLang="en-US">
                <a:latin typeface="Times New Roman" pitchFamily="18" charset="0"/>
                <a:ea typeface="黑体" pitchFamily="2" charset="-122"/>
                <a:cs typeface="Times New Roman" pitchFamily="18" charset="0"/>
              </a:rPr>
              <a:t>突变影响氧化磷酸化，使</a:t>
            </a:r>
            <a:r>
              <a:rPr lang="en-US" altLang="zh-CN">
                <a:latin typeface="Times New Roman" pitchFamily="18" charset="0"/>
                <a:ea typeface="黑体" pitchFamily="2" charset="-122"/>
                <a:cs typeface="Times New Roman" pitchFamily="18" charset="0"/>
              </a:rPr>
              <a:t>ATP</a:t>
            </a:r>
            <a:r>
              <a:rPr lang="zh-CN" altLang="en-US">
                <a:latin typeface="Times New Roman" pitchFamily="18" charset="0"/>
                <a:ea typeface="黑体" pitchFamily="2" charset="-122"/>
                <a:cs typeface="Times New Roman" pitchFamily="18" charset="0"/>
              </a:rPr>
              <a:t>生成减少</a:t>
            </a:r>
            <a:endParaRPr lang="en-US" altLang="zh-CN">
              <a:latin typeface="Times New Roman" pitchFamily="18" charset="0"/>
              <a:ea typeface="黑体" pitchFamily="2" charset="-122"/>
              <a:cs typeface="Times New Roman" pitchFamily="18" charset="0"/>
            </a:endParaRPr>
          </a:p>
          <a:p>
            <a:pPr>
              <a:lnSpc>
                <a:spcPct val="150000"/>
              </a:lnSpc>
              <a:buClr>
                <a:schemeClr val="tx2"/>
              </a:buClr>
              <a:buFont typeface="Wingdings" pitchFamily="2" charset="2"/>
              <a:buChar char="Ø"/>
            </a:pPr>
            <a:r>
              <a:rPr lang="en-US" altLang="zh-CN">
                <a:latin typeface="Times New Roman" pitchFamily="18" charset="0"/>
                <a:ea typeface="黑体" pitchFamily="2" charset="-122"/>
                <a:cs typeface="Times New Roman" pitchFamily="18" charset="0"/>
              </a:rPr>
              <a:t> mtDNA</a:t>
            </a:r>
            <a:r>
              <a:rPr lang="zh-CN" altLang="en-US">
                <a:latin typeface="Times New Roman" pitchFamily="18" charset="0"/>
                <a:ea typeface="黑体" pitchFamily="2" charset="-122"/>
                <a:cs typeface="Times New Roman" pitchFamily="18" charset="0"/>
              </a:rPr>
              <a:t>突变首先累及耗能较多的器官，如大脑、心脏</a:t>
            </a:r>
            <a:endParaRPr lang="en-US" altLang="zh-CN">
              <a:latin typeface="Times New Roman" pitchFamily="18" charset="0"/>
              <a:ea typeface="黑体" pitchFamily="2" charset="-122"/>
              <a:cs typeface="Times New Roman" pitchFamily="18" charset="0"/>
            </a:endParaRPr>
          </a:p>
          <a:p>
            <a:pPr>
              <a:lnSpc>
                <a:spcPct val="150000"/>
              </a:lnSpc>
              <a:buClr>
                <a:schemeClr val="tx2"/>
              </a:buClr>
              <a:buFont typeface="Wingdings" pitchFamily="2" charset="2"/>
              <a:buChar char="Ø"/>
            </a:pPr>
            <a:r>
              <a:rPr lang="en-US" altLang="zh-CN">
                <a:latin typeface="Times New Roman" pitchFamily="18" charset="0"/>
                <a:ea typeface="黑体" pitchFamily="2" charset="-122"/>
                <a:cs typeface="Times New Roman" pitchFamily="18" charset="0"/>
              </a:rPr>
              <a:t> mtDNA</a:t>
            </a:r>
            <a:r>
              <a:rPr lang="zh-CN" altLang="en-US">
                <a:latin typeface="Times New Roman" pitchFamily="18" charset="0"/>
                <a:ea typeface="黑体" pitchFamily="2" charset="-122"/>
                <a:cs typeface="Times New Roman" pitchFamily="18" charset="0"/>
              </a:rPr>
              <a:t>表现为母系遗传。</a:t>
            </a:r>
            <a:endParaRPr lang="en-US" altLang="zh-CN">
              <a:latin typeface="Times New Roman" pitchFamily="18" charset="0"/>
              <a:ea typeface="黑体" pitchFamily="2" charset="-122"/>
              <a:cs typeface="Times New Roman" pitchFamily="18" charset="0"/>
            </a:endParaRPr>
          </a:p>
        </p:txBody>
      </p:sp>
      <p:sp>
        <p:nvSpPr>
          <p:cNvPr id="83974" name="灯片编号占位符 5"/>
          <p:cNvSpPr>
            <a:spLocks noGrp="1"/>
          </p:cNvSpPr>
          <p:nvPr>
            <p:ph type="sldNum" sz="quarter" idx="12"/>
          </p:nvPr>
        </p:nvSpPr>
        <p:spPr>
          <a:noFill/>
        </p:spPr>
        <p:txBody>
          <a:bodyPr/>
          <a:lstStyle/>
          <a:p>
            <a:fld id="{C08057C0-468C-49BA-A671-56D31A07C15D}" type="slidenum">
              <a:rPr lang="en-US" altLang="zh-CN" smtClean="0">
                <a:ea typeface="宋体" charset="-122"/>
              </a:rPr>
              <a:pPr/>
              <a:t>64</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diamond(out)">
                                      <p:cBhvr>
                                        <p:cTn id="7" dur="2000"/>
                                        <p:tgtEl>
                                          <p:spTgt spid="172034"/>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slide(fromBottom)">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slide(fromBottom)">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slide(fromBottom)">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slide(fromBottom)">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slide(fromBottom)">
                                      <p:cBhvr>
                                        <p:cTn id="3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55650" y="790575"/>
            <a:ext cx="7850188" cy="838200"/>
          </a:xfrm>
        </p:spPr>
        <p:txBody>
          <a:bodyPr/>
          <a:lstStyle/>
          <a:p>
            <a:r>
              <a:rPr lang="zh-CN" altLang="en-US" sz="3200" dirty="0">
                <a:solidFill>
                  <a:schemeClr val="tx1"/>
                </a:solidFill>
                <a:latin typeface="黑体" pitchFamily="2" charset="-122"/>
                <a:ea typeface="黑体" pitchFamily="2" charset="-122"/>
              </a:rPr>
              <a:t>（五）线粒体内膜对物质的选择性转运</a:t>
            </a:r>
          </a:p>
        </p:txBody>
      </p:sp>
      <p:sp>
        <p:nvSpPr>
          <p:cNvPr id="199683" name="Text Box 3"/>
          <p:cNvSpPr txBox="1">
            <a:spLocks noChangeArrowheads="1"/>
          </p:cNvSpPr>
          <p:nvPr/>
        </p:nvSpPr>
        <p:spPr bwMode="auto">
          <a:xfrm>
            <a:off x="468313" y="1858840"/>
            <a:ext cx="5903912" cy="2434256"/>
          </a:xfrm>
          <a:prstGeom prst="rect">
            <a:avLst/>
          </a:prstGeom>
          <a:noFill/>
          <a:ln w="9525">
            <a:noFill/>
            <a:miter lim="800000"/>
            <a:headEnd/>
            <a:tailEnd/>
          </a:ln>
        </p:spPr>
        <p:txBody>
          <a:bodyPr>
            <a:spAutoFit/>
          </a:bodyPr>
          <a:lstStyle/>
          <a:p>
            <a:pPr indent="715963">
              <a:lnSpc>
                <a:spcPct val="140000"/>
              </a:lnSpc>
            </a:pPr>
            <a:r>
              <a:rPr lang="zh-CN" altLang="en-US" sz="2800" dirty="0">
                <a:latin typeface="Times New Roman" pitchFamily="18" charset="0"/>
                <a:ea typeface="黑体" pitchFamily="2" charset="-122"/>
                <a:cs typeface="Times New Roman" pitchFamily="18" charset="0"/>
              </a:rPr>
              <a:t>线粒体外膜通透性高，线粒体对氧化磷酸化相关代谢物的选择性转运主要依赖于内膜中的不同转运蛋白</a:t>
            </a:r>
            <a:r>
              <a:rPr lang="en-US" altLang="zh-CN" sz="2800" dirty="0">
                <a:latin typeface="Times New Roman" pitchFamily="18" charset="0"/>
                <a:ea typeface="黑体" pitchFamily="2" charset="-122"/>
                <a:cs typeface="Times New Roman" pitchFamily="18" charset="0"/>
              </a:rPr>
              <a:t>(transporter)</a:t>
            </a:r>
            <a:r>
              <a:rPr lang="zh-CN" altLang="en-US" sz="2800" dirty="0">
                <a:latin typeface="Times New Roman" pitchFamily="18" charset="0"/>
                <a:ea typeface="黑体" pitchFamily="2" charset="-122"/>
                <a:cs typeface="Times New Roman" pitchFamily="18" charset="0"/>
              </a:rPr>
              <a:t>。</a:t>
            </a:r>
          </a:p>
        </p:txBody>
      </p:sp>
      <p:pic>
        <p:nvPicPr>
          <p:cNvPr id="30724" name="Picture 7" descr="xianliti_clip_image002"/>
          <p:cNvPicPr>
            <a:picLocks noChangeAspect="1" noChangeArrowheads="1"/>
          </p:cNvPicPr>
          <p:nvPr/>
        </p:nvPicPr>
        <p:blipFill rotWithShape="1">
          <a:blip r:embed="rId2" cstate="print"/>
          <a:srcRect t="4239" r="2277" b="4620"/>
          <a:stretch/>
        </p:blipFill>
        <p:spPr bwMode="auto">
          <a:xfrm>
            <a:off x="4494783" y="3717031"/>
            <a:ext cx="4613721" cy="3096345"/>
          </a:xfrm>
          <a:prstGeom prst="rect">
            <a:avLst/>
          </a:prstGeom>
          <a:noFill/>
          <a:ln w="9525">
            <a:noFill/>
            <a:miter lim="800000"/>
            <a:headEnd/>
            <a:tailEnd/>
          </a:ln>
        </p:spPr>
      </p:pic>
      <p:sp>
        <p:nvSpPr>
          <p:cNvPr id="5" name="灯片编号占位符 4"/>
          <p:cNvSpPr>
            <a:spLocks noGrp="1"/>
          </p:cNvSpPr>
          <p:nvPr>
            <p:ph type="sldNum" sz="quarter" idx="12"/>
          </p:nvPr>
        </p:nvSpPr>
        <p:spPr/>
        <p:txBody>
          <a:bodyPr/>
          <a:lstStyle/>
          <a:p>
            <a:pPr>
              <a:defRPr/>
            </a:pPr>
            <a:fld id="{37FC0A87-4C66-4B29-BBA5-A2EB1CB1DC94}" type="slidenum">
              <a:rPr lang="en-US" altLang="zh-CN" smtClean="0"/>
              <a:pPr>
                <a:defRPr/>
              </a:pPr>
              <a:t>65</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99683"/>
                                        </p:tgtEl>
                                        <p:attrNameLst>
                                          <p:attrName>style.visibility</p:attrName>
                                        </p:attrNameLst>
                                      </p:cBhvr>
                                      <p:to>
                                        <p:strVal val="visible"/>
                                      </p:to>
                                    </p:set>
                                    <p:animEffect transition="in" filter="checkerboard(down)">
                                      <p:cBhvr>
                                        <p:cTn id="7" dur="500"/>
                                        <p:tgtEl>
                                          <p:spTgt spid="199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999380" y="404813"/>
            <a:ext cx="6884988" cy="579437"/>
          </a:xfrm>
          <a:prstGeom prst="rect">
            <a:avLst/>
          </a:prstGeom>
          <a:noFill/>
          <a:ln w="9525">
            <a:noFill/>
            <a:miter lim="800000"/>
            <a:headEnd/>
            <a:tailEnd/>
          </a:ln>
        </p:spPr>
        <p:txBody>
          <a:bodyPr anchor="ctr">
            <a:spAutoFit/>
          </a:bodyPr>
          <a:lstStyle/>
          <a:p>
            <a:pPr indent="363538" algn="ctr"/>
            <a:r>
              <a:rPr lang="zh-CN" altLang="en-US" sz="3200" dirty="0">
                <a:solidFill>
                  <a:schemeClr val="tx2"/>
                </a:solidFill>
                <a:latin typeface="黑体" pitchFamily="2" charset="-122"/>
                <a:ea typeface="黑体" pitchFamily="2" charset="-122"/>
              </a:rPr>
              <a:t>线粒体内膜的主要转运蛋白</a:t>
            </a:r>
            <a:endParaRPr lang="zh-CN" altLang="en-US" sz="2800" dirty="0">
              <a:solidFill>
                <a:schemeClr val="tx2"/>
              </a:solidFill>
              <a:latin typeface="黑体" pitchFamily="2" charset="-122"/>
              <a:ea typeface="黑体" pitchFamily="2" charset="-122"/>
            </a:endParaRPr>
          </a:p>
        </p:txBody>
      </p:sp>
      <p:graphicFrame>
        <p:nvGraphicFramePr>
          <p:cNvPr id="200707" name="Group 3"/>
          <p:cNvGraphicFramePr>
            <a:graphicFrameLocks noGrp="1"/>
          </p:cNvGraphicFramePr>
          <p:nvPr/>
        </p:nvGraphicFramePr>
        <p:xfrm>
          <a:off x="611188" y="1150938"/>
          <a:ext cx="7993062" cy="5456875"/>
        </p:xfrm>
        <a:graphic>
          <a:graphicData uri="http://schemas.openxmlformats.org/drawingml/2006/table">
            <a:tbl>
              <a:tblPr/>
              <a:tblGrid>
                <a:gridCol w="3673475">
                  <a:extLst>
                    <a:ext uri="{9D8B030D-6E8A-4147-A177-3AD203B41FA5}">
                      <a16:colId xmlns:a16="http://schemas.microsoft.com/office/drawing/2014/main" val="20000"/>
                    </a:ext>
                  </a:extLst>
                </a:gridCol>
                <a:gridCol w="2295525">
                  <a:extLst>
                    <a:ext uri="{9D8B030D-6E8A-4147-A177-3AD203B41FA5}">
                      <a16:colId xmlns:a16="http://schemas.microsoft.com/office/drawing/2014/main" val="20001"/>
                    </a:ext>
                  </a:extLst>
                </a:gridCol>
                <a:gridCol w="2024062">
                  <a:extLst>
                    <a:ext uri="{9D8B030D-6E8A-4147-A177-3AD203B41FA5}">
                      <a16:colId xmlns:a16="http://schemas.microsoft.com/office/drawing/2014/main" val="20002"/>
                    </a:ext>
                  </a:extLst>
                </a:gridCol>
              </a:tblGrid>
              <a:tr h="509588">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转运蛋白</a:t>
                      </a:r>
                    </a:p>
                  </a:txBody>
                  <a:tcPr anchor="ctr" horzOverflow="overflow">
                    <a:lnL cap="flat">
                      <a:noFill/>
                    </a:lnL>
                    <a:lnR>
                      <a:noFill/>
                    </a:lnR>
                    <a:lnT w="28575"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进入线粒体</a:t>
                      </a:r>
                    </a:p>
                  </a:txBody>
                  <a:tcPr anchor="ctr" horzOverflow="overflow">
                    <a:lnL>
                      <a:noFill/>
                    </a:lnL>
                    <a:lnR>
                      <a:noFill/>
                    </a:lnR>
                    <a:lnT w="28575"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出线粒体</a:t>
                      </a:r>
                    </a:p>
                  </a:txBody>
                  <a:tcPr anchor="ctr" horzOverflow="overflow">
                    <a:lnL>
                      <a:noFill/>
                    </a:lnL>
                    <a:lnR cap="flat">
                      <a:noFill/>
                    </a:lnR>
                    <a:lnT w="28575"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alpha val="50000"/>
                      </a:srgbClr>
                    </a:solidFill>
                  </a:tcPr>
                </a:tc>
                <a:extLst>
                  <a:ext uri="{0D108BD9-81ED-4DB2-BD59-A6C34878D82A}">
                    <a16:rowId xmlns:a16="http://schemas.microsoft.com/office/drawing/2014/main" val="10000"/>
                  </a:ext>
                </a:extLst>
              </a:tr>
              <a:tr h="498475">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en-US" altLang="zh-CN" sz="2400" b="0" i="0" u="none" strike="noStrike" cap="none" normalizeH="0" baseline="0">
                          <a:ln>
                            <a:noFill/>
                          </a:ln>
                          <a:solidFill>
                            <a:schemeClr val="tx1"/>
                          </a:solidFill>
                          <a:effectLst/>
                          <a:latin typeface="Arial" pitchFamily="34" charset="0"/>
                          <a:ea typeface="黑体" pitchFamily="49" charset="-122"/>
                          <a:cs typeface="Arial" pitchFamily="34" charset="0"/>
                        </a:rPr>
                        <a:t>ATP-ADP</a:t>
                      </a: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转位酶</a:t>
                      </a:r>
                    </a:p>
                  </a:txBody>
                  <a:tcPr anchor="ctr" horzOverflow="overflow">
                    <a:lnL cap="flat">
                      <a:noFill/>
                    </a:lnL>
                    <a:lnR>
                      <a:noFill/>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en-US" altLang="zh-CN" sz="2400" b="0" i="0" u="none" strike="noStrike" cap="none" normalizeH="0" baseline="0">
                          <a:ln>
                            <a:noFill/>
                          </a:ln>
                          <a:solidFill>
                            <a:schemeClr val="tx1"/>
                          </a:solidFill>
                          <a:effectLst/>
                          <a:latin typeface="Arial" pitchFamily="34" charset="0"/>
                          <a:ea typeface="黑体" pitchFamily="49" charset="-122"/>
                          <a:cs typeface="Arial" pitchFamily="34" charset="0"/>
                        </a:rPr>
                        <a:t>ADP</a:t>
                      </a:r>
                      <a:r>
                        <a:rPr kumimoji="1" lang="en-US" altLang="zh-CN" sz="2400" b="0" i="0" u="none" strike="noStrike" cap="none" normalizeH="0" baseline="30000">
                          <a:ln>
                            <a:noFill/>
                          </a:ln>
                          <a:solidFill>
                            <a:schemeClr val="tx1"/>
                          </a:solidFill>
                          <a:effectLst/>
                          <a:latin typeface="Arial" pitchFamily="34" charset="0"/>
                          <a:ea typeface="黑体" pitchFamily="49" charset="-122"/>
                          <a:cs typeface="Arial" pitchFamily="34" charset="0"/>
                        </a:rPr>
                        <a:t>3-</a:t>
                      </a:r>
                      <a:endParaRPr kumimoji="1" lang="en-US" altLang="zh-CN" sz="2400" b="0" i="0" u="none" strike="noStrike" cap="none" normalizeH="0" baseline="0">
                        <a:ln>
                          <a:noFill/>
                        </a:ln>
                        <a:solidFill>
                          <a:schemeClr val="tx1"/>
                        </a:solidFill>
                        <a:effectLst/>
                        <a:latin typeface="Arial" pitchFamily="34" charset="0"/>
                        <a:ea typeface="黑体" pitchFamily="49" charset="-122"/>
                        <a:cs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en-US" altLang="zh-CN" sz="2400" b="0" i="0" u="none" strike="noStrike" cap="none" normalizeH="0" baseline="0">
                          <a:ln>
                            <a:noFill/>
                          </a:ln>
                          <a:solidFill>
                            <a:schemeClr val="tx1"/>
                          </a:solidFill>
                          <a:effectLst/>
                          <a:latin typeface="Arial" pitchFamily="34" charset="0"/>
                          <a:ea typeface="黑体" pitchFamily="49" charset="-122"/>
                          <a:cs typeface="Arial" pitchFamily="34" charset="0"/>
                        </a:rPr>
                        <a:t>ATP</a:t>
                      </a:r>
                      <a:r>
                        <a:rPr kumimoji="1" lang="en-US" altLang="zh-CN" sz="2400" b="0" i="0" u="none" strike="noStrike" cap="none" normalizeH="0" baseline="30000">
                          <a:ln>
                            <a:noFill/>
                          </a:ln>
                          <a:solidFill>
                            <a:schemeClr val="tx1"/>
                          </a:solidFill>
                          <a:effectLst/>
                          <a:latin typeface="Arial" pitchFamily="34" charset="0"/>
                          <a:ea typeface="黑体" pitchFamily="49" charset="-122"/>
                          <a:cs typeface="Arial" pitchFamily="34" charset="0"/>
                        </a:rPr>
                        <a:t>4-</a:t>
                      </a:r>
                      <a:endParaRPr kumimoji="1" lang="en-US" altLang="zh-CN" sz="2400" b="0" i="0" u="none" strike="noStrike" cap="none" normalizeH="0" baseline="0">
                        <a:ln>
                          <a:noFill/>
                        </a:ln>
                        <a:solidFill>
                          <a:schemeClr val="tx1"/>
                        </a:solidFill>
                        <a:effectLst/>
                        <a:latin typeface="Arial" pitchFamily="34" charset="0"/>
                        <a:ea typeface="黑体" pitchFamily="49" charset="-122"/>
                        <a:cs typeface="Arial"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alpha val="50000"/>
                      </a:srgbClr>
                    </a:solidFill>
                  </a:tcPr>
                </a:tc>
                <a:extLst>
                  <a:ext uri="{0D108BD9-81ED-4DB2-BD59-A6C34878D82A}">
                    <a16:rowId xmlns:a16="http://schemas.microsoft.com/office/drawing/2014/main" val="10001"/>
                  </a:ext>
                </a:extLst>
              </a:tr>
              <a:tr h="563563">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磷酸盐转运蛋白</a:t>
                      </a:r>
                    </a:p>
                  </a:txBody>
                  <a:tcPr anchor="ctr" horzOverflow="overflow">
                    <a:lnL cap="flat">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FFFF">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en-US" altLang="zh-CN" sz="2400" b="0" i="0" u="none" strike="noStrike" cap="none" normalizeH="0" baseline="0">
                          <a:ln>
                            <a:noFill/>
                          </a:ln>
                          <a:solidFill>
                            <a:schemeClr val="tx1"/>
                          </a:solidFill>
                          <a:effectLst/>
                          <a:latin typeface="Arial" pitchFamily="34" charset="0"/>
                          <a:ea typeface="黑体" pitchFamily="49" charset="-122"/>
                          <a:cs typeface="Arial" pitchFamily="34" charset="0"/>
                        </a:rPr>
                        <a:t>H</a:t>
                      </a:r>
                      <a:r>
                        <a:rPr kumimoji="1" lang="en-US" altLang="zh-CN" sz="2400" b="0" i="0" u="none" strike="noStrike" cap="none" normalizeH="0" baseline="-30000">
                          <a:ln>
                            <a:noFill/>
                          </a:ln>
                          <a:solidFill>
                            <a:schemeClr val="tx1"/>
                          </a:solidFill>
                          <a:effectLst/>
                          <a:latin typeface="Arial" pitchFamily="34" charset="0"/>
                          <a:ea typeface="黑体" pitchFamily="49" charset="-122"/>
                          <a:cs typeface="Arial" pitchFamily="34" charset="0"/>
                        </a:rPr>
                        <a:t>2</a:t>
                      </a:r>
                      <a:r>
                        <a:rPr kumimoji="1" lang="en-US" altLang="zh-CN" sz="2400" b="0" i="0" u="none" strike="noStrike" cap="none" normalizeH="0" baseline="0">
                          <a:ln>
                            <a:noFill/>
                          </a:ln>
                          <a:solidFill>
                            <a:schemeClr val="tx1"/>
                          </a:solidFill>
                          <a:effectLst/>
                          <a:latin typeface="Arial" pitchFamily="34" charset="0"/>
                          <a:ea typeface="黑体" pitchFamily="49" charset="-122"/>
                          <a:cs typeface="Arial" pitchFamily="34" charset="0"/>
                        </a:rPr>
                        <a:t>PO</a:t>
                      </a:r>
                      <a:r>
                        <a:rPr kumimoji="1" lang="en-US" altLang="zh-CN" sz="2400" b="0" i="0" u="none" strike="noStrike" cap="none" normalizeH="0" baseline="-30000">
                          <a:ln>
                            <a:noFill/>
                          </a:ln>
                          <a:solidFill>
                            <a:schemeClr val="tx1"/>
                          </a:solidFill>
                          <a:effectLst/>
                          <a:latin typeface="Arial" pitchFamily="34" charset="0"/>
                          <a:ea typeface="黑体" pitchFamily="49" charset="-122"/>
                          <a:cs typeface="Arial" pitchFamily="34" charset="0"/>
                        </a:rPr>
                        <a:t>4</a:t>
                      </a:r>
                      <a:r>
                        <a:rPr kumimoji="1" lang="en-US" altLang="zh-CN" sz="2400" b="0" i="0" u="none" strike="noStrike" cap="none" normalizeH="0" baseline="30000">
                          <a:ln>
                            <a:noFill/>
                          </a:ln>
                          <a:solidFill>
                            <a:schemeClr val="tx1"/>
                          </a:solidFill>
                          <a:effectLst/>
                          <a:latin typeface="Arial" pitchFamily="34" charset="0"/>
                          <a:ea typeface="黑体" pitchFamily="49" charset="-122"/>
                          <a:cs typeface="Arial" pitchFamily="34" charset="0"/>
                        </a:rPr>
                        <a:t>- </a:t>
                      </a:r>
                      <a:r>
                        <a:rPr kumimoji="1" lang="en-US" altLang="zh-CN" sz="2400" b="0" i="0" u="none" strike="noStrike" cap="none" normalizeH="0" baseline="0">
                          <a:ln>
                            <a:noFill/>
                          </a:ln>
                          <a:solidFill>
                            <a:schemeClr val="tx1"/>
                          </a:solidFill>
                          <a:effectLst/>
                          <a:latin typeface="Arial" pitchFamily="34" charset="0"/>
                          <a:ea typeface="黑体" pitchFamily="49" charset="-122"/>
                          <a:cs typeface="Arial" pitchFamily="34" charset="0"/>
                        </a:rPr>
                        <a:t>+ H</a:t>
                      </a:r>
                      <a:r>
                        <a:rPr kumimoji="1" lang="en-US" altLang="zh-CN" sz="2400" b="0" i="0" u="none" strike="noStrike" cap="none" normalizeH="0" baseline="30000">
                          <a:ln>
                            <a:noFill/>
                          </a:ln>
                          <a:solidFill>
                            <a:schemeClr val="tx1"/>
                          </a:solidFill>
                          <a:effectLst/>
                          <a:latin typeface="Arial" pitchFamily="34" charset="0"/>
                          <a:ea typeface="黑体" pitchFamily="49" charset="-122"/>
                          <a:cs typeface="Arial" pitchFamily="34" charset="0"/>
                        </a:rPr>
                        <a:t>+</a:t>
                      </a:r>
                      <a:endParaRPr kumimoji="1" lang="en-US" altLang="zh-CN" sz="2400" b="0" i="0" u="none" strike="noStrike" cap="none" normalizeH="0" baseline="0">
                        <a:ln>
                          <a:noFill/>
                        </a:ln>
                        <a:solidFill>
                          <a:schemeClr val="tx1"/>
                        </a:solidFill>
                        <a:effectLst/>
                        <a:latin typeface="Arial" pitchFamily="34" charset="0"/>
                        <a:ea typeface="黑体" pitchFamily="49" charset="-122"/>
                        <a:cs typeface="Arial" pitchFamily="34" charset="0"/>
                      </a:endParaRPr>
                    </a:p>
                  </a:txBody>
                  <a:tcPr anchor="ctr"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zh-CN" altLang="zh-CN" sz="2400" b="0" i="0" u="none" strike="noStrike" cap="none" normalizeH="0" baseline="0">
                        <a:ln>
                          <a:noFill/>
                        </a:ln>
                        <a:solidFill>
                          <a:schemeClr val="tx1"/>
                        </a:solidFill>
                        <a:effectLst/>
                        <a:latin typeface="Arial" pitchFamily="34" charset="0"/>
                        <a:ea typeface="黑体" pitchFamily="49" charset="-122"/>
                        <a:cs typeface="Arial" pitchFamily="34" charset="0"/>
                      </a:endParaRPr>
                    </a:p>
                  </a:txBody>
                  <a:tcPr anchor="ctr" horzOverflow="overflow">
                    <a:lnL>
                      <a:noFill/>
                    </a:lnL>
                    <a:lnR cap="flat">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FFFF">
                        <a:alpha val="50000"/>
                      </a:srgbClr>
                    </a:solidFill>
                  </a:tcPr>
                </a:tc>
                <a:extLst>
                  <a:ext uri="{0D108BD9-81ED-4DB2-BD59-A6C34878D82A}">
                    <a16:rowId xmlns:a16="http://schemas.microsoft.com/office/drawing/2014/main" val="10002"/>
                  </a:ext>
                </a:extLst>
              </a:tr>
              <a:tr h="509588">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二羧酸转运蛋白</a:t>
                      </a:r>
                    </a:p>
                  </a:txBody>
                  <a:tcPr anchor="ctr" horzOverflow="overflow">
                    <a:lnL cap="flat">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en-US" altLang="zh-CN" sz="2400" b="0" i="0" u="none" strike="noStrike" cap="none" normalizeH="0" baseline="0">
                          <a:ln>
                            <a:noFill/>
                          </a:ln>
                          <a:solidFill>
                            <a:schemeClr val="tx1"/>
                          </a:solidFill>
                          <a:effectLst/>
                          <a:latin typeface="Arial" pitchFamily="34" charset="0"/>
                          <a:ea typeface="黑体" pitchFamily="49" charset="-122"/>
                          <a:cs typeface="Arial" pitchFamily="34" charset="0"/>
                        </a:rPr>
                        <a:t>HPO</a:t>
                      </a:r>
                      <a:r>
                        <a:rPr kumimoji="1" lang="en-US" altLang="zh-CN" sz="2400" b="0" i="0" u="none" strike="noStrike" cap="none" normalizeH="0" baseline="-30000">
                          <a:ln>
                            <a:noFill/>
                          </a:ln>
                          <a:solidFill>
                            <a:schemeClr val="tx1"/>
                          </a:solidFill>
                          <a:effectLst/>
                          <a:latin typeface="Arial" pitchFamily="34" charset="0"/>
                          <a:ea typeface="黑体" pitchFamily="49" charset="-122"/>
                          <a:cs typeface="Arial" pitchFamily="34" charset="0"/>
                        </a:rPr>
                        <a:t>4</a:t>
                      </a:r>
                      <a:r>
                        <a:rPr kumimoji="1" lang="en-US" altLang="zh-CN" sz="2400" b="0" i="0" u="none" strike="noStrike" cap="none" normalizeH="0" baseline="30000">
                          <a:ln>
                            <a:noFill/>
                          </a:ln>
                          <a:solidFill>
                            <a:schemeClr val="tx1"/>
                          </a:solidFill>
                          <a:effectLst/>
                          <a:latin typeface="Arial" pitchFamily="34" charset="0"/>
                          <a:ea typeface="黑体" pitchFamily="49" charset="-122"/>
                          <a:cs typeface="Arial" pitchFamily="34" charset="0"/>
                        </a:rPr>
                        <a:t>2-</a:t>
                      </a:r>
                      <a:endParaRPr kumimoji="1" lang="en-US" altLang="zh-CN" sz="2400" b="0" i="0" u="none" strike="noStrike" cap="none" normalizeH="0" baseline="0">
                        <a:ln>
                          <a:noFill/>
                        </a:ln>
                        <a:solidFill>
                          <a:schemeClr val="tx1"/>
                        </a:solidFill>
                        <a:effectLst/>
                        <a:latin typeface="Arial" pitchFamily="34" charset="0"/>
                        <a:ea typeface="黑体" pitchFamily="49" charset="-122"/>
                        <a:cs typeface="Arial" pitchFamily="34" charset="0"/>
                      </a:endParaRPr>
                    </a:p>
                  </a:txBody>
                  <a:tcPr anchor="ctr"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苹果酸</a:t>
                      </a:r>
                    </a:p>
                  </a:txBody>
                  <a:tcPr anchor="ctr" horzOverflow="overflow">
                    <a:lnL>
                      <a:noFill/>
                    </a:lnL>
                    <a:lnR cap="flat">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alpha val="50000"/>
                      </a:srgbClr>
                    </a:solidFill>
                  </a:tcPr>
                </a:tc>
                <a:extLst>
                  <a:ext uri="{0D108BD9-81ED-4DB2-BD59-A6C34878D82A}">
                    <a16:rowId xmlns:a16="http://schemas.microsoft.com/office/drawing/2014/main" val="10003"/>
                  </a:ext>
                </a:extLst>
              </a:tr>
              <a:tr h="511175">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en-US" altLang="zh-CN" sz="2400" b="0" i="0" u="none" strike="noStrike" cap="none" normalizeH="0" baseline="0">
                          <a:ln>
                            <a:noFill/>
                          </a:ln>
                          <a:solidFill>
                            <a:schemeClr val="tx1"/>
                          </a:solidFill>
                          <a:effectLst/>
                          <a:latin typeface="Arial" pitchFamily="34" charset="0"/>
                          <a:ea typeface="黑体" pitchFamily="49" charset="-122"/>
                          <a:cs typeface="Arial" pitchFamily="34" charset="0"/>
                        </a:rPr>
                        <a:t>α-</a:t>
                      </a: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酮戊二酸转运蛋白</a:t>
                      </a:r>
                    </a:p>
                  </a:txBody>
                  <a:tcPr anchor="ctr" horzOverflow="overflow">
                    <a:lnL cap="flat">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FFFF">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苹果酸</a:t>
                      </a:r>
                    </a:p>
                  </a:txBody>
                  <a:tcPr anchor="ctr"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FFFF">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en-US" altLang="zh-CN" sz="2400" b="0" i="0" u="none" strike="noStrike" cap="none" normalizeH="0" baseline="0">
                          <a:ln>
                            <a:noFill/>
                          </a:ln>
                          <a:solidFill>
                            <a:schemeClr val="tx1"/>
                          </a:solidFill>
                          <a:effectLst/>
                          <a:latin typeface="Arial" pitchFamily="34" charset="0"/>
                          <a:ea typeface="黑体" pitchFamily="49" charset="-122"/>
                          <a:cs typeface="Arial" pitchFamily="34" charset="0"/>
                        </a:rPr>
                        <a:t>α-</a:t>
                      </a: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酮戊二酸</a:t>
                      </a:r>
                    </a:p>
                  </a:txBody>
                  <a:tcPr anchor="ctr" horzOverflow="overflow">
                    <a:lnL>
                      <a:noFill/>
                    </a:lnL>
                    <a:lnR cap="flat">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FFFF">
                        <a:alpha val="50000"/>
                      </a:srgbClr>
                    </a:solidFill>
                  </a:tcPr>
                </a:tc>
                <a:extLst>
                  <a:ext uri="{0D108BD9-81ED-4DB2-BD59-A6C34878D82A}">
                    <a16:rowId xmlns:a16="http://schemas.microsoft.com/office/drawing/2014/main" val="10004"/>
                  </a:ext>
                </a:extLst>
              </a:tr>
              <a:tr h="509588">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天冬氨酸</a:t>
                      </a:r>
                      <a:r>
                        <a:rPr kumimoji="1" lang="en-US" altLang="zh-CN" sz="2400" b="0" i="0" u="none" strike="noStrike" cap="none" normalizeH="0" baseline="0">
                          <a:ln>
                            <a:noFill/>
                          </a:ln>
                          <a:solidFill>
                            <a:schemeClr val="tx1"/>
                          </a:solidFill>
                          <a:effectLst/>
                          <a:latin typeface="Arial" pitchFamily="34" charset="0"/>
                          <a:ea typeface="黑体" pitchFamily="49" charset="-122"/>
                          <a:cs typeface="Arial" pitchFamily="34" charset="0"/>
                        </a:rPr>
                        <a:t>-</a:t>
                      </a: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谷氨酸</a:t>
                      </a:r>
                    </a:p>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转运蛋白</a:t>
                      </a:r>
                    </a:p>
                  </a:txBody>
                  <a:tcPr anchor="ctr" horzOverflow="overflow">
                    <a:lnL cap="flat">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谷氨酸</a:t>
                      </a:r>
                    </a:p>
                  </a:txBody>
                  <a:tcPr anchor="ctr"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天冬氨酸</a:t>
                      </a:r>
                    </a:p>
                  </a:txBody>
                  <a:tcPr anchor="ctr" horzOverflow="overflow">
                    <a:lnL>
                      <a:noFill/>
                    </a:lnL>
                    <a:lnR cap="flat">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alpha val="50000"/>
                      </a:srgbClr>
                    </a:solidFill>
                  </a:tcPr>
                </a:tc>
                <a:extLst>
                  <a:ext uri="{0D108BD9-81ED-4DB2-BD59-A6C34878D82A}">
                    <a16:rowId xmlns:a16="http://schemas.microsoft.com/office/drawing/2014/main" val="10005"/>
                  </a:ext>
                </a:extLst>
              </a:tr>
              <a:tr h="511175">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单羧酸转运蛋白</a:t>
                      </a:r>
                    </a:p>
                  </a:txBody>
                  <a:tcPr anchor="ctr" horzOverflow="overflow">
                    <a:lnL cap="flat">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FFFF">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丙酮酸</a:t>
                      </a:r>
                    </a:p>
                  </a:txBody>
                  <a:tcPr anchor="ctr"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FFFF">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en-US" altLang="zh-CN" sz="2400" b="0" i="0" u="none" strike="noStrike" cap="none" normalizeH="0" baseline="0">
                          <a:ln>
                            <a:noFill/>
                          </a:ln>
                          <a:solidFill>
                            <a:schemeClr val="tx1"/>
                          </a:solidFill>
                          <a:effectLst/>
                          <a:latin typeface="Arial" pitchFamily="34" charset="0"/>
                          <a:ea typeface="黑体" pitchFamily="49" charset="-122"/>
                          <a:cs typeface="Arial" pitchFamily="34" charset="0"/>
                        </a:rPr>
                        <a:t>OH</a:t>
                      </a:r>
                      <a:r>
                        <a:rPr kumimoji="1" lang="en-US" altLang="zh-CN" sz="2400" b="0" i="0" u="none" strike="noStrike" cap="none" normalizeH="0" baseline="30000">
                          <a:ln>
                            <a:noFill/>
                          </a:ln>
                          <a:solidFill>
                            <a:schemeClr val="tx1"/>
                          </a:solidFill>
                          <a:effectLst/>
                          <a:latin typeface="Arial" pitchFamily="34" charset="0"/>
                          <a:ea typeface="黑体" pitchFamily="49" charset="-122"/>
                          <a:cs typeface="Arial" pitchFamily="34" charset="0"/>
                        </a:rPr>
                        <a:t>-</a:t>
                      </a:r>
                      <a:endParaRPr kumimoji="1" lang="en-US" altLang="zh-CN" sz="2400" b="0" i="0" u="none" strike="noStrike" cap="none" normalizeH="0" baseline="0">
                        <a:ln>
                          <a:noFill/>
                        </a:ln>
                        <a:solidFill>
                          <a:schemeClr val="tx1"/>
                        </a:solidFill>
                        <a:effectLst/>
                        <a:latin typeface="Arial" pitchFamily="34" charset="0"/>
                        <a:ea typeface="黑体" pitchFamily="49" charset="-122"/>
                        <a:cs typeface="Arial" pitchFamily="34" charset="0"/>
                      </a:endParaRPr>
                    </a:p>
                  </a:txBody>
                  <a:tcPr anchor="ctr" horzOverflow="overflow">
                    <a:lnL>
                      <a:noFill/>
                    </a:lnL>
                    <a:lnR cap="flat">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6FFFF">
                        <a:alpha val="50000"/>
                      </a:srgbClr>
                    </a:solidFill>
                  </a:tcPr>
                </a:tc>
                <a:extLst>
                  <a:ext uri="{0D108BD9-81ED-4DB2-BD59-A6C34878D82A}">
                    <a16:rowId xmlns:a16="http://schemas.microsoft.com/office/drawing/2014/main" val="10006"/>
                  </a:ext>
                </a:extLst>
              </a:tr>
              <a:tr h="509588">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三羧酸转运蛋白</a:t>
                      </a:r>
                    </a:p>
                  </a:txBody>
                  <a:tcPr anchor="ctr" horzOverflow="overflow">
                    <a:lnL cap="flat">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苹果酸</a:t>
                      </a:r>
                    </a:p>
                  </a:txBody>
                  <a:tcPr anchor="ctr"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柠檬酸</a:t>
                      </a:r>
                    </a:p>
                  </a:txBody>
                  <a:tcPr anchor="ctr" horzOverflow="overflow">
                    <a:lnL>
                      <a:noFill/>
                    </a:lnL>
                    <a:lnR cap="flat">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66">
                        <a:alpha val="50000"/>
                      </a:srgbClr>
                    </a:solidFill>
                  </a:tcPr>
                </a:tc>
                <a:extLst>
                  <a:ext uri="{0D108BD9-81ED-4DB2-BD59-A6C34878D82A}">
                    <a16:rowId xmlns:a16="http://schemas.microsoft.com/office/drawing/2014/main" val="10007"/>
                  </a:ext>
                </a:extLst>
              </a:tr>
              <a:tr h="511175">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碱性氨基酸转运蛋白</a:t>
                      </a:r>
                    </a:p>
                  </a:txBody>
                  <a:tcPr anchor="ctr" horzOverflow="overflow">
                    <a:lnL cap="flat">
                      <a:noFill/>
                    </a:lnL>
                    <a:lnR>
                      <a:noFill/>
                    </a:lnR>
                    <a:lnT w="9525" cap="flat" cmpd="sng" algn="ctr">
                      <a:solidFill>
                        <a:srgbClr val="000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鸟氨酸</a:t>
                      </a:r>
                    </a:p>
                  </a:txBody>
                  <a:tcPr anchor="ctr" horzOverflow="overflow">
                    <a:lnL>
                      <a:noFill/>
                    </a:lnL>
                    <a:lnR>
                      <a:noFill/>
                    </a:lnR>
                    <a:lnT w="9525" cap="flat" cmpd="sng" algn="ctr">
                      <a:solidFill>
                        <a:srgbClr val="000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瓜氨酸</a:t>
                      </a:r>
                    </a:p>
                  </a:txBody>
                  <a:tcPr anchor="ctr" horzOverflow="overflow">
                    <a:lnL>
                      <a:noFill/>
                    </a:lnL>
                    <a:lnR cap="flat">
                      <a:noFill/>
                    </a:lnR>
                    <a:lnT w="9525" cap="flat" cmpd="sng" algn="ctr">
                      <a:solidFill>
                        <a:srgbClr val="000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solidFill>
                      <a:srgbClr val="FFFF66">
                        <a:alpha val="50000"/>
                      </a:srgbClr>
                    </a:solidFill>
                  </a:tcPr>
                </a:tc>
                <a:extLst>
                  <a:ext uri="{0D108BD9-81ED-4DB2-BD59-A6C34878D82A}">
                    <a16:rowId xmlns:a16="http://schemas.microsoft.com/office/drawing/2014/main" val="10008"/>
                  </a:ext>
                </a:extLst>
              </a:tr>
              <a:tr h="509588">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肉碱转运蛋白</a:t>
                      </a:r>
                    </a:p>
                  </a:txBody>
                  <a:tcPr anchor="ctr" horzOverflow="overflow">
                    <a:lnL cap="flat">
                      <a:noFill/>
                    </a:lnL>
                    <a:lnR>
                      <a:noFill/>
                    </a:lnR>
                    <a:lnT w="12700"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lnTlToBr>
                      <a:noFill/>
                    </a:lnTlToBr>
                    <a:lnBlToTr>
                      <a:noFill/>
                    </a:lnBlToTr>
                    <a:solidFill>
                      <a:srgbClr val="66FFFF">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a:ln>
                            <a:noFill/>
                          </a:ln>
                          <a:solidFill>
                            <a:schemeClr val="tx1"/>
                          </a:solidFill>
                          <a:effectLst/>
                          <a:latin typeface="Arial" pitchFamily="34" charset="0"/>
                          <a:ea typeface="黑体" pitchFamily="49" charset="-122"/>
                          <a:cs typeface="Arial" pitchFamily="34" charset="0"/>
                        </a:rPr>
                        <a:t>脂酰肉碱</a:t>
                      </a:r>
                    </a:p>
                  </a:txBody>
                  <a:tcPr anchor="ctr" horzOverflow="overflow">
                    <a:lnL>
                      <a:noFill/>
                    </a:lnL>
                    <a:lnR>
                      <a:noFill/>
                    </a:lnR>
                    <a:lnT w="12700"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lnTlToBr>
                      <a:noFill/>
                    </a:lnTlToBr>
                    <a:lnBlToTr>
                      <a:noFill/>
                    </a:lnBlToTr>
                    <a:solidFill>
                      <a:srgbClr val="66FFFF">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1" lang="zh-CN" altLang="en-US" sz="2400" b="0" i="0" u="none" strike="noStrike" cap="none" normalizeH="0" baseline="0" dirty="0">
                          <a:ln>
                            <a:noFill/>
                          </a:ln>
                          <a:solidFill>
                            <a:schemeClr val="tx1"/>
                          </a:solidFill>
                          <a:effectLst/>
                          <a:latin typeface="Arial" pitchFamily="34" charset="0"/>
                          <a:ea typeface="黑体" pitchFamily="49" charset="-122"/>
                          <a:cs typeface="Arial" pitchFamily="34" charset="0"/>
                        </a:rPr>
                        <a:t>肉碱</a:t>
                      </a:r>
                    </a:p>
                  </a:txBody>
                  <a:tcPr anchor="ctr" horzOverflow="overflow">
                    <a:lnL>
                      <a:noFill/>
                    </a:lnL>
                    <a:lnR cap="flat">
                      <a:noFill/>
                    </a:lnR>
                    <a:lnT w="12700"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lnTlToBr>
                      <a:noFill/>
                    </a:lnTlToBr>
                    <a:lnBlToTr>
                      <a:noFill/>
                    </a:lnBlToTr>
                    <a:solidFill>
                      <a:srgbClr val="66FFFF">
                        <a:alpha val="50000"/>
                      </a:srgbClr>
                    </a:solidFill>
                  </a:tcPr>
                </a:tc>
                <a:extLst>
                  <a:ext uri="{0D108BD9-81ED-4DB2-BD59-A6C34878D82A}">
                    <a16:rowId xmlns:a16="http://schemas.microsoft.com/office/drawing/2014/main" val="10009"/>
                  </a:ext>
                </a:extLst>
              </a:tr>
            </a:tbl>
          </a:graphicData>
        </a:graphic>
      </p:graphicFrame>
      <p:sp>
        <p:nvSpPr>
          <p:cNvPr id="4" name="灯片编号占位符 3"/>
          <p:cNvSpPr>
            <a:spLocks noGrp="1"/>
          </p:cNvSpPr>
          <p:nvPr>
            <p:ph type="sldNum" sz="quarter" idx="12"/>
          </p:nvPr>
        </p:nvSpPr>
        <p:spPr/>
        <p:txBody>
          <a:bodyPr/>
          <a:lstStyle/>
          <a:p>
            <a:pPr>
              <a:defRPr/>
            </a:pPr>
            <a:fld id="{2CE99114-C155-4C8F-961B-77FF3A6CED96}" type="slidenum">
              <a:rPr lang="en-US" altLang="zh-CN" smtClean="0"/>
              <a:pPr>
                <a:defRPr/>
              </a:pPr>
              <a:t>66</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27088" y="935038"/>
            <a:ext cx="7416800" cy="838200"/>
          </a:xfrm>
        </p:spPr>
        <p:txBody>
          <a:bodyPr/>
          <a:lstStyle/>
          <a:p>
            <a:r>
              <a:rPr lang="en-US" altLang="zh-CN" sz="3200" dirty="0">
                <a:solidFill>
                  <a:schemeClr val="tx1"/>
                </a:solidFill>
                <a:latin typeface="Times New Roman" pitchFamily="18" charset="0"/>
                <a:ea typeface="黑体" pitchFamily="2" charset="-122"/>
              </a:rPr>
              <a:t>1. </a:t>
            </a:r>
            <a:r>
              <a:rPr lang="zh-CN" altLang="en-US" sz="3200" dirty="0">
                <a:solidFill>
                  <a:schemeClr val="tx1"/>
                </a:solidFill>
                <a:latin typeface="Times New Roman" pitchFamily="18" charset="0"/>
                <a:ea typeface="黑体" pitchFamily="2" charset="-122"/>
              </a:rPr>
              <a:t>胞质中</a:t>
            </a:r>
            <a:r>
              <a:rPr lang="en-US" altLang="zh-CN" sz="3200" dirty="0">
                <a:solidFill>
                  <a:schemeClr val="tx1"/>
                </a:solidFill>
                <a:latin typeface="Times New Roman" pitchFamily="18" charset="0"/>
                <a:ea typeface="黑体" pitchFamily="2" charset="-122"/>
              </a:rPr>
              <a:t>NADH</a:t>
            </a:r>
            <a:r>
              <a:rPr lang="zh-CN" altLang="en-US" sz="3200" dirty="0">
                <a:solidFill>
                  <a:schemeClr val="tx1"/>
                </a:solidFill>
                <a:latin typeface="Times New Roman" pitchFamily="18" charset="0"/>
                <a:ea typeface="黑体" pitchFamily="2" charset="-122"/>
              </a:rPr>
              <a:t>的氧化</a:t>
            </a:r>
          </a:p>
        </p:txBody>
      </p:sp>
      <p:sp>
        <p:nvSpPr>
          <p:cNvPr id="201731" name="Rectangle 3"/>
          <p:cNvSpPr>
            <a:spLocks noGrp="1" noChangeArrowheads="1"/>
          </p:cNvSpPr>
          <p:nvPr>
            <p:ph type="body" idx="1"/>
          </p:nvPr>
        </p:nvSpPr>
        <p:spPr>
          <a:xfrm>
            <a:off x="900113" y="1989138"/>
            <a:ext cx="7920359" cy="4464050"/>
          </a:xfrm>
        </p:spPr>
        <p:txBody>
          <a:bodyPr/>
          <a:lstStyle/>
          <a:p>
            <a:pPr marL="0" indent="0">
              <a:lnSpc>
                <a:spcPct val="120000"/>
              </a:lnSpc>
              <a:buFont typeface="Wingdings" pitchFamily="2" charset="2"/>
              <a:buChar char="Ø"/>
            </a:pPr>
            <a:r>
              <a:rPr lang="zh-CN" altLang="en-US" sz="3200" dirty="0">
                <a:ea typeface="黑体" pitchFamily="2" charset="-122"/>
              </a:rPr>
              <a:t> </a:t>
            </a:r>
            <a:r>
              <a:rPr lang="zh-CN" altLang="en-US" sz="2800" dirty="0">
                <a:ea typeface="黑体" pitchFamily="2" charset="-122"/>
              </a:rPr>
              <a:t>胞质中</a:t>
            </a:r>
            <a:r>
              <a:rPr lang="en-US" altLang="zh-CN" sz="2800" dirty="0">
                <a:ea typeface="黑体" pitchFamily="2" charset="-122"/>
              </a:rPr>
              <a:t>NADH</a:t>
            </a:r>
            <a:r>
              <a:rPr lang="zh-CN" altLang="en-US" sz="2800" dirty="0">
                <a:ea typeface="黑体" pitchFamily="2" charset="-122"/>
              </a:rPr>
              <a:t>必须经一定</a:t>
            </a:r>
            <a:r>
              <a:rPr lang="zh-CN" altLang="en-US" sz="2800" u="sng" dirty="0">
                <a:ea typeface="黑体" pitchFamily="2" charset="-122"/>
              </a:rPr>
              <a:t>转运机制</a:t>
            </a:r>
            <a:r>
              <a:rPr lang="zh-CN" altLang="en-US" sz="2800" dirty="0">
                <a:ea typeface="黑体" pitchFamily="2" charset="-122"/>
              </a:rPr>
              <a:t>进入线粒体，再经呼吸链进行氧化磷酸化。</a:t>
            </a:r>
            <a:endParaRPr lang="zh-CN" altLang="en-US" sz="3200" dirty="0">
              <a:ea typeface="黑体" pitchFamily="2" charset="-122"/>
            </a:endParaRPr>
          </a:p>
          <a:p>
            <a:pPr marL="274638" lvl="1" indent="0">
              <a:lnSpc>
                <a:spcPct val="120000"/>
              </a:lnSpc>
              <a:buFont typeface="Wingdings" pitchFamily="2" charset="2"/>
              <a:buNone/>
            </a:pPr>
            <a:r>
              <a:rPr lang="zh-CN" altLang="en-US" sz="2800" dirty="0">
                <a:solidFill>
                  <a:srgbClr val="B72415"/>
                </a:solidFill>
                <a:ea typeface="黑体" pitchFamily="2" charset="-122"/>
              </a:rPr>
              <a:t>   </a:t>
            </a:r>
            <a:r>
              <a:rPr lang="zh-CN" altLang="en-US" sz="2800" dirty="0">
                <a:ea typeface="黑体" pitchFamily="2" charset="-122"/>
              </a:rPr>
              <a:t>转运机制主要有：</a:t>
            </a:r>
            <a:endParaRPr lang="en-US" altLang="zh-CN" sz="2800" dirty="0">
              <a:ea typeface="黑体" pitchFamily="2" charset="-122"/>
            </a:endParaRPr>
          </a:p>
          <a:p>
            <a:pPr marL="674688" lvl="2" indent="0">
              <a:lnSpc>
                <a:spcPct val="120000"/>
              </a:lnSpc>
              <a:buFont typeface="Wingdings" pitchFamily="2" charset="2"/>
              <a:buNone/>
            </a:pPr>
            <a:r>
              <a:rPr lang="zh-CN" altLang="en-US" dirty="0">
                <a:solidFill>
                  <a:schemeClr val="tx2"/>
                </a:solidFill>
                <a:ea typeface="黑体" pitchFamily="2" charset="-122"/>
              </a:rPr>
              <a:t>（</a:t>
            </a:r>
            <a:r>
              <a:rPr lang="en-US" altLang="zh-CN" dirty="0">
                <a:solidFill>
                  <a:schemeClr val="tx2"/>
                </a:solidFill>
                <a:ea typeface="黑体" pitchFamily="2" charset="-122"/>
              </a:rPr>
              <a:t>1</a:t>
            </a:r>
            <a:r>
              <a:rPr lang="zh-CN" altLang="en-US" dirty="0">
                <a:solidFill>
                  <a:schemeClr val="tx2"/>
                </a:solidFill>
                <a:ea typeface="黑体" pitchFamily="2" charset="-122"/>
              </a:rPr>
              <a:t>）</a:t>
            </a:r>
            <a:r>
              <a:rPr lang="en-US" altLang="zh-CN" dirty="0">
                <a:solidFill>
                  <a:schemeClr val="tx2"/>
                </a:solidFill>
                <a:ea typeface="黑体" pitchFamily="2" charset="-122"/>
              </a:rPr>
              <a:t>α-</a:t>
            </a:r>
            <a:r>
              <a:rPr lang="zh-CN" altLang="en-US" dirty="0">
                <a:solidFill>
                  <a:schemeClr val="tx2"/>
                </a:solidFill>
                <a:ea typeface="黑体" pitchFamily="2" charset="-122"/>
              </a:rPr>
              <a:t>磷酸甘油穿梭</a:t>
            </a:r>
          </a:p>
          <a:p>
            <a:pPr marL="2139950" lvl="4">
              <a:lnSpc>
                <a:spcPct val="120000"/>
              </a:lnSpc>
              <a:buFont typeface="Wingdings" pitchFamily="2" charset="2"/>
              <a:buNone/>
            </a:pPr>
            <a:r>
              <a:rPr lang="en-US" altLang="zh-CN" dirty="0">
                <a:solidFill>
                  <a:schemeClr val="tx2"/>
                </a:solidFill>
                <a:ea typeface="黑体" pitchFamily="2" charset="-122"/>
              </a:rPr>
              <a:t>(α-glycerophosphate  shuttle)   </a:t>
            </a:r>
          </a:p>
          <a:p>
            <a:pPr marL="825500" lvl="1">
              <a:lnSpc>
                <a:spcPct val="120000"/>
              </a:lnSpc>
              <a:buFont typeface="Wingdings" pitchFamily="2" charset="2"/>
              <a:buNone/>
            </a:pPr>
            <a:r>
              <a:rPr lang="zh-CN" altLang="en-US" sz="2800" dirty="0">
                <a:solidFill>
                  <a:schemeClr val="tx2"/>
                </a:solidFill>
                <a:ea typeface="黑体" pitchFamily="2" charset="-122"/>
              </a:rPr>
              <a:t> （</a:t>
            </a:r>
            <a:r>
              <a:rPr lang="en-US" altLang="zh-CN" sz="2800" dirty="0">
                <a:solidFill>
                  <a:schemeClr val="tx2"/>
                </a:solidFill>
                <a:ea typeface="黑体" pitchFamily="2" charset="-122"/>
              </a:rPr>
              <a:t>2</a:t>
            </a:r>
            <a:r>
              <a:rPr lang="zh-CN" altLang="en-US" sz="2800" dirty="0">
                <a:solidFill>
                  <a:schemeClr val="tx2"/>
                </a:solidFill>
                <a:ea typeface="黑体" pitchFamily="2" charset="-122"/>
              </a:rPr>
              <a:t>）苹果酸</a:t>
            </a:r>
            <a:r>
              <a:rPr lang="en-US" altLang="zh-CN" sz="2800" dirty="0">
                <a:solidFill>
                  <a:schemeClr val="tx2"/>
                </a:solidFill>
                <a:ea typeface="黑体" pitchFamily="2" charset="-122"/>
              </a:rPr>
              <a:t>-</a:t>
            </a:r>
            <a:r>
              <a:rPr lang="zh-CN" altLang="en-US" sz="2800" dirty="0">
                <a:solidFill>
                  <a:schemeClr val="tx2"/>
                </a:solidFill>
                <a:ea typeface="黑体" pitchFamily="2" charset="-122"/>
              </a:rPr>
              <a:t>天冬氨酸穿梭 </a:t>
            </a:r>
          </a:p>
          <a:p>
            <a:pPr marL="2139950" lvl="4">
              <a:lnSpc>
                <a:spcPct val="120000"/>
              </a:lnSpc>
              <a:buFont typeface="Wingdings" pitchFamily="2" charset="2"/>
              <a:buNone/>
            </a:pPr>
            <a:r>
              <a:rPr lang="en-US" altLang="zh-CN" dirty="0">
                <a:solidFill>
                  <a:schemeClr val="tx2"/>
                </a:solidFill>
                <a:ea typeface="黑体" pitchFamily="2" charset="-122"/>
              </a:rPr>
              <a:t>(</a:t>
            </a:r>
            <a:r>
              <a:rPr lang="en-US" altLang="zh-CN" dirty="0" err="1">
                <a:solidFill>
                  <a:schemeClr val="tx2"/>
                </a:solidFill>
                <a:ea typeface="黑体" pitchFamily="2" charset="-122"/>
              </a:rPr>
              <a:t>malate-asparate</a:t>
            </a:r>
            <a:r>
              <a:rPr lang="en-US" altLang="zh-CN" dirty="0">
                <a:solidFill>
                  <a:schemeClr val="tx2"/>
                </a:solidFill>
                <a:ea typeface="黑体" pitchFamily="2" charset="-122"/>
              </a:rPr>
              <a:t>  shuttle)</a:t>
            </a:r>
          </a:p>
          <a:p>
            <a:pPr marL="1323975" lvl="2">
              <a:lnSpc>
                <a:spcPct val="120000"/>
              </a:lnSpc>
              <a:buFont typeface="Wingdings" pitchFamily="2" charset="2"/>
              <a:buNone/>
            </a:pPr>
            <a:r>
              <a:rPr lang="en-US" altLang="zh-CN" dirty="0">
                <a:solidFill>
                  <a:schemeClr val="hlink"/>
                </a:solidFill>
                <a:ea typeface="黑体" pitchFamily="2" charset="-122"/>
              </a:rPr>
              <a:t>   </a:t>
            </a:r>
            <a:endParaRPr lang="en-US" altLang="zh-CN" sz="2400" dirty="0">
              <a:solidFill>
                <a:schemeClr val="hlink"/>
              </a:solidFill>
              <a:ea typeface="黑体" pitchFamily="2" charset="-122"/>
            </a:endParaRPr>
          </a:p>
        </p:txBody>
      </p:sp>
      <p:sp>
        <p:nvSpPr>
          <p:cNvPr id="4" name="灯片编号占位符 3"/>
          <p:cNvSpPr>
            <a:spLocks noGrp="1"/>
          </p:cNvSpPr>
          <p:nvPr>
            <p:ph type="sldNum" sz="quarter" idx="12"/>
          </p:nvPr>
        </p:nvSpPr>
        <p:spPr/>
        <p:txBody>
          <a:bodyPr/>
          <a:lstStyle/>
          <a:p>
            <a:pPr>
              <a:defRPr/>
            </a:pPr>
            <a:fld id="{37FC0A87-4C66-4B29-BBA5-A2EB1CB1DC94}" type="slidenum">
              <a:rPr lang="en-US" altLang="zh-CN" smtClean="0"/>
              <a:pPr>
                <a:defRPr/>
              </a:pPr>
              <a:t>67</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slide(fromBottom)">
                                      <p:cBhvr>
                                        <p:cTn id="7" dur="500"/>
                                        <p:tgtEl>
                                          <p:spTgt spid="201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1731">
                                            <p:txEl>
                                              <p:pRg st="1" end="1"/>
                                            </p:txEl>
                                          </p:spTgt>
                                        </p:tgtEl>
                                        <p:attrNameLst>
                                          <p:attrName>style.visibility</p:attrName>
                                        </p:attrNameLst>
                                      </p:cBhvr>
                                      <p:to>
                                        <p:strVal val="visible"/>
                                      </p:to>
                                    </p:set>
                                    <p:animEffect transition="in" filter="slide(fromBottom)">
                                      <p:cBhvr>
                                        <p:cTn id="12" dur="500"/>
                                        <p:tgtEl>
                                          <p:spTgt spid="201731">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01731">
                                            <p:txEl>
                                              <p:pRg st="2" end="2"/>
                                            </p:txEl>
                                          </p:spTgt>
                                        </p:tgtEl>
                                        <p:attrNameLst>
                                          <p:attrName>style.visibility</p:attrName>
                                        </p:attrNameLst>
                                      </p:cBhvr>
                                      <p:to>
                                        <p:strVal val="visible"/>
                                      </p:to>
                                    </p:set>
                                    <p:animEffect transition="in" filter="slide(fromBottom)">
                                      <p:cBhvr>
                                        <p:cTn id="15" dur="500"/>
                                        <p:tgtEl>
                                          <p:spTgt spid="201731">
                                            <p:txEl>
                                              <p:pRg st="2" end="2"/>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201731">
                                            <p:txEl>
                                              <p:pRg st="3" end="3"/>
                                            </p:txEl>
                                          </p:spTgt>
                                        </p:tgtEl>
                                        <p:attrNameLst>
                                          <p:attrName>style.visibility</p:attrName>
                                        </p:attrNameLst>
                                      </p:cBhvr>
                                      <p:to>
                                        <p:strVal val="visible"/>
                                      </p:to>
                                    </p:set>
                                    <p:animEffect transition="in" filter="slide(fromBottom)">
                                      <p:cBhvr>
                                        <p:cTn id="18" dur="500"/>
                                        <p:tgtEl>
                                          <p:spTgt spid="201731">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01731">
                                            <p:txEl>
                                              <p:pRg st="4" end="4"/>
                                            </p:txEl>
                                          </p:spTgt>
                                        </p:tgtEl>
                                        <p:attrNameLst>
                                          <p:attrName>style.visibility</p:attrName>
                                        </p:attrNameLst>
                                      </p:cBhvr>
                                      <p:to>
                                        <p:strVal val="visible"/>
                                      </p:to>
                                    </p:set>
                                    <p:animEffect transition="in" filter="slide(fromBottom)">
                                      <p:cBhvr>
                                        <p:cTn id="21" dur="500"/>
                                        <p:tgtEl>
                                          <p:spTgt spid="201731">
                                            <p:txEl>
                                              <p:pRg st="4" end="4"/>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201731">
                                            <p:txEl>
                                              <p:pRg st="5" end="5"/>
                                            </p:txEl>
                                          </p:spTgt>
                                        </p:tgtEl>
                                        <p:attrNameLst>
                                          <p:attrName>style.visibility</p:attrName>
                                        </p:attrNameLst>
                                      </p:cBhvr>
                                      <p:to>
                                        <p:strVal val="visible"/>
                                      </p:to>
                                    </p:set>
                                    <p:animEffect transition="in" filter="slide(fromBottom)">
                                      <p:cBhvr>
                                        <p:cTn id="24" dur="500"/>
                                        <p:tgtEl>
                                          <p:spTgt spid="2017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468313" y="473075"/>
            <a:ext cx="5184775" cy="579438"/>
          </a:xfrm>
          <a:prstGeom prst="rect">
            <a:avLst/>
          </a:prstGeom>
          <a:noFill/>
          <a:ln w="9525">
            <a:noFill/>
            <a:miter lim="800000"/>
            <a:headEnd/>
            <a:tailEnd/>
          </a:ln>
        </p:spPr>
        <p:txBody>
          <a:bodyPr>
            <a:spAutoFit/>
          </a:bodyPr>
          <a:lstStyle/>
          <a:p>
            <a:r>
              <a:rPr lang="zh-CN" altLang="en-US" sz="3200" dirty="0">
                <a:solidFill>
                  <a:schemeClr val="folHlink"/>
                </a:solidFill>
                <a:latin typeface="Times New Roman" pitchFamily="18" charset="0"/>
                <a:ea typeface="黑体" pitchFamily="2" charset="-122"/>
                <a:cs typeface="Times New Roman" pitchFamily="18" charset="0"/>
              </a:rPr>
              <a:t>（</a:t>
            </a:r>
            <a:r>
              <a:rPr lang="en-US" altLang="zh-CN" sz="3200" dirty="0">
                <a:solidFill>
                  <a:schemeClr val="folHlink"/>
                </a:solidFill>
                <a:latin typeface="Times New Roman" pitchFamily="18" charset="0"/>
                <a:ea typeface="黑体" pitchFamily="2" charset="-122"/>
                <a:cs typeface="Times New Roman" pitchFamily="18" charset="0"/>
              </a:rPr>
              <a:t>1</a:t>
            </a:r>
            <a:r>
              <a:rPr lang="zh-CN" altLang="en-US" sz="3200" dirty="0">
                <a:solidFill>
                  <a:schemeClr val="folHlink"/>
                </a:solidFill>
                <a:latin typeface="Times New Roman" pitchFamily="18" charset="0"/>
                <a:ea typeface="黑体" pitchFamily="2" charset="-122"/>
                <a:cs typeface="Times New Roman" pitchFamily="18" charset="0"/>
              </a:rPr>
              <a:t>）</a:t>
            </a:r>
            <a:r>
              <a:rPr lang="en-US" altLang="zh-CN" sz="3200" dirty="0">
                <a:solidFill>
                  <a:schemeClr val="folHlink"/>
                </a:solidFill>
                <a:latin typeface="Symbol" pitchFamily="18" charset="2"/>
                <a:ea typeface="黑体" pitchFamily="2" charset="-122"/>
                <a:cs typeface="Times New Roman" pitchFamily="18" charset="0"/>
              </a:rPr>
              <a:t>a</a:t>
            </a:r>
            <a:r>
              <a:rPr lang="en-US" altLang="zh-CN" sz="3200" dirty="0">
                <a:solidFill>
                  <a:schemeClr val="folHlink"/>
                </a:solidFill>
                <a:latin typeface="Times New Roman" pitchFamily="18" charset="0"/>
                <a:ea typeface="黑体" pitchFamily="2" charset="-122"/>
                <a:cs typeface="Times New Roman" pitchFamily="18" charset="0"/>
              </a:rPr>
              <a:t>-</a:t>
            </a:r>
            <a:r>
              <a:rPr lang="zh-CN" altLang="en-US" sz="3200" dirty="0">
                <a:solidFill>
                  <a:schemeClr val="folHlink"/>
                </a:solidFill>
                <a:latin typeface="Times New Roman" pitchFamily="18" charset="0"/>
                <a:ea typeface="黑体" pitchFamily="2" charset="-122"/>
                <a:cs typeface="Times New Roman" pitchFamily="18" charset="0"/>
              </a:rPr>
              <a:t>磷酸甘油穿梭 </a:t>
            </a:r>
            <a:endParaRPr lang="el-GR" altLang="zh-CN" sz="3200" dirty="0">
              <a:solidFill>
                <a:schemeClr val="folHlink"/>
              </a:solidFill>
              <a:latin typeface="Times New Roman" pitchFamily="18" charset="0"/>
              <a:ea typeface="黑体" pitchFamily="2" charset="-122"/>
              <a:cs typeface="Times New Roman" pitchFamily="18" charset="0"/>
            </a:endParaRPr>
          </a:p>
        </p:txBody>
      </p:sp>
      <p:pic>
        <p:nvPicPr>
          <p:cNvPr id="89091" name="Picture 3" descr="7-9"/>
          <p:cNvPicPr>
            <a:picLocks noChangeAspect="1" noChangeArrowheads="1"/>
          </p:cNvPicPr>
          <p:nvPr/>
        </p:nvPicPr>
        <p:blipFill>
          <a:blip r:embed="rId2" cstate="print"/>
          <a:srcRect l="4565" r="4601" b="9676"/>
          <a:stretch>
            <a:fillRect/>
          </a:stretch>
        </p:blipFill>
        <p:spPr bwMode="auto">
          <a:xfrm>
            <a:off x="0" y="1003300"/>
            <a:ext cx="9144000" cy="4730750"/>
          </a:xfrm>
          <a:prstGeom prst="rect">
            <a:avLst/>
          </a:prstGeom>
          <a:noFill/>
          <a:ln w="9525">
            <a:noFill/>
            <a:miter lim="800000"/>
            <a:headEnd/>
            <a:tailEnd/>
          </a:ln>
        </p:spPr>
      </p:pic>
      <p:sp>
        <p:nvSpPr>
          <p:cNvPr id="154628" name="Text Box 4"/>
          <p:cNvSpPr txBox="1">
            <a:spLocks noChangeArrowheads="1"/>
          </p:cNvSpPr>
          <p:nvPr/>
        </p:nvSpPr>
        <p:spPr bwMode="auto">
          <a:xfrm>
            <a:off x="1115665" y="5949950"/>
            <a:ext cx="5616575" cy="584775"/>
          </a:xfrm>
          <a:prstGeom prst="rect">
            <a:avLst/>
          </a:prstGeom>
          <a:solidFill>
            <a:srgbClr val="FFCCFF"/>
          </a:solidFill>
          <a:ln w="9525">
            <a:solidFill>
              <a:srgbClr val="FFCCFF"/>
            </a:solidFill>
            <a:miter lim="800000"/>
            <a:headEnd/>
            <a:tailEnd/>
          </a:ln>
        </p:spPr>
        <p:txBody>
          <a:bodyPr>
            <a:spAutoFit/>
          </a:bodyPr>
          <a:lstStyle/>
          <a:p>
            <a:pPr>
              <a:spcBef>
                <a:spcPct val="50000"/>
              </a:spcBef>
            </a:pPr>
            <a:r>
              <a:rPr lang="zh-CN" altLang="en-US" sz="3200" dirty="0">
                <a:latin typeface="黑体" pitchFamily="2" charset="-122"/>
                <a:ea typeface="黑体" pitchFamily="2" charset="-122"/>
              </a:rPr>
              <a:t>主要存在于脑和骨骼肌细胞</a:t>
            </a:r>
          </a:p>
        </p:txBody>
      </p:sp>
      <p:sp>
        <p:nvSpPr>
          <p:cNvPr id="89093" name="灯片编号占位符 4"/>
          <p:cNvSpPr>
            <a:spLocks noGrp="1"/>
          </p:cNvSpPr>
          <p:nvPr>
            <p:ph type="sldNum" sz="quarter" idx="12"/>
          </p:nvPr>
        </p:nvSpPr>
        <p:spPr>
          <a:noFill/>
        </p:spPr>
        <p:txBody>
          <a:bodyPr/>
          <a:lstStyle/>
          <a:p>
            <a:fld id="{1C8EE3B6-FACB-4871-A612-B3CBA7F60106}" type="slidenum">
              <a:rPr lang="en-US" altLang="zh-CN" smtClean="0">
                <a:ea typeface="宋体" charset="-122"/>
              </a:rPr>
              <a:pPr/>
              <a:t>68</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628"/>
                                        </p:tgtEl>
                                        <p:attrNameLst>
                                          <p:attrName>style.visibility</p:attrName>
                                        </p:attrNameLst>
                                      </p:cBhvr>
                                      <p:to>
                                        <p:strVal val="visible"/>
                                      </p:to>
                                    </p:set>
                                    <p:animEffect transition="in" filter="wipe(left)">
                                      <p:cBhvr>
                                        <p:cTn id="7" dur="500"/>
                                        <p:tgtEl>
                                          <p:spTgt spid="154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02" name="Group 2"/>
          <p:cNvGrpSpPr>
            <a:grpSpLocks/>
          </p:cNvGrpSpPr>
          <p:nvPr/>
        </p:nvGrpSpPr>
        <p:grpSpPr bwMode="auto">
          <a:xfrm rot="5400000">
            <a:off x="4424363" y="2492375"/>
            <a:ext cx="5761037" cy="1439863"/>
            <a:chOff x="443" y="1819"/>
            <a:chExt cx="4353" cy="725"/>
          </a:xfrm>
        </p:grpSpPr>
        <p:grpSp>
          <p:nvGrpSpPr>
            <p:cNvPr id="4635" name="Group 3"/>
            <p:cNvGrpSpPr>
              <a:grpSpLocks/>
            </p:cNvGrpSpPr>
            <p:nvPr/>
          </p:nvGrpSpPr>
          <p:grpSpPr bwMode="auto">
            <a:xfrm>
              <a:off x="443" y="1819"/>
              <a:ext cx="271" cy="90"/>
              <a:chOff x="567" y="346"/>
              <a:chExt cx="271" cy="90"/>
            </a:xfrm>
          </p:grpSpPr>
          <p:sp>
            <p:nvSpPr>
              <p:cNvPr id="90126" name="Oval 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90127" name="Oval 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90128" name="Oval 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636" name="Group 7"/>
            <p:cNvGrpSpPr>
              <a:grpSpLocks/>
            </p:cNvGrpSpPr>
            <p:nvPr/>
          </p:nvGrpSpPr>
          <p:grpSpPr bwMode="auto">
            <a:xfrm>
              <a:off x="715" y="1819"/>
              <a:ext cx="271" cy="90"/>
              <a:chOff x="567" y="346"/>
              <a:chExt cx="271" cy="90"/>
            </a:xfrm>
          </p:grpSpPr>
          <p:sp>
            <p:nvSpPr>
              <p:cNvPr id="90123" name="Oval 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90124" name="Oval 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90125" name="Oval 1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637" name="Group 11"/>
            <p:cNvGrpSpPr>
              <a:grpSpLocks/>
            </p:cNvGrpSpPr>
            <p:nvPr/>
          </p:nvGrpSpPr>
          <p:grpSpPr bwMode="auto">
            <a:xfrm>
              <a:off x="987" y="1819"/>
              <a:ext cx="271" cy="90"/>
              <a:chOff x="567" y="346"/>
              <a:chExt cx="271" cy="90"/>
            </a:xfrm>
          </p:grpSpPr>
          <p:sp>
            <p:nvSpPr>
              <p:cNvPr id="90120" name="Oval 1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90121" name="Oval 1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90122" name="Oval 1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638" name="Group 15"/>
            <p:cNvGrpSpPr>
              <a:grpSpLocks/>
            </p:cNvGrpSpPr>
            <p:nvPr/>
          </p:nvGrpSpPr>
          <p:grpSpPr bwMode="auto">
            <a:xfrm>
              <a:off x="1259" y="1819"/>
              <a:ext cx="271" cy="90"/>
              <a:chOff x="567" y="346"/>
              <a:chExt cx="271" cy="90"/>
            </a:xfrm>
          </p:grpSpPr>
          <p:sp>
            <p:nvSpPr>
              <p:cNvPr id="90117" name="Oval 1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90118" name="Oval 1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90119" name="Oval 1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639" name="Group 19"/>
            <p:cNvGrpSpPr>
              <a:grpSpLocks/>
            </p:cNvGrpSpPr>
            <p:nvPr/>
          </p:nvGrpSpPr>
          <p:grpSpPr bwMode="auto">
            <a:xfrm>
              <a:off x="1532" y="1819"/>
              <a:ext cx="271" cy="90"/>
              <a:chOff x="567" y="346"/>
              <a:chExt cx="271" cy="90"/>
            </a:xfrm>
          </p:grpSpPr>
          <p:sp>
            <p:nvSpPr>
              <p:cNvPr id="90114" name="Oval 2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90115" name="Oval 2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90116" name="Oval 2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640" name="Group 23"/>
            <p:cNvGrpSpPr>
              <a:grpSpLocks/>
            </p:cNvGrpSpPr>
            <p:nvPr/>
          </p:nvGrpSpPr>
          <p:grpSpPr bwMode="auto">
            <a:xfrm>
              <a:off x="1804" y="1819"/>
              <a:ext cx="271" cy="90"/>
              <a:chOff x="567" y="346"/>
              <a:chExt cx="271" cy="90"/>
            </a:xfrm>
          </p:grpSpPr>
          <p:sp>
            <p:nvSpPr>
              <p:cNvPr id="5119" name="Oval 2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90112" name="Oval 2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90113" name="Oval 2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641" name="Group 27"/>
            <p:cNvGrpSpPr>
              <a:grpSpLocks/>
            </p:cNvGrpSpPr>
            <p:nvPr/>
          </p:nvGrpSpPr>
          <p:grpSpPr bwMode="auto">
            <a:xfrm>
              <a:off x="2076" y="1819"/>
              <a:ext cx="271" cy="90"/>
              <a:chOff x="567" y="346"/>
              <a:chExt cx="271" cy="90"/>
            </a:xfrm>
          </p:grpSpPr>
          <p:sp>
            <p:nvSpPr>
              <p:cNvPr id="5116" name="Oval 2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117" name="Oval 2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118" name="Oval 3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642" name="Group 31"/>
            <p:cNvGrpSpPr>
              <a:grpSpLocks/>
            </p:cNvGrpSpPr>
            <p:nvPr/>
          </p:nvGrpSpPr>
          <p:grpSpPr bwMode="auto">
            <a:xfrm>
              <a:off x="2348" y="1819"/>
              <a:ext cx="271" cy="90"/>
              <a:chOff x="567" y="346"/>
              <a:chExt cx="271" cy="90"/>
            </a:xfrm>
          </p:grpSpPr>
          <p:sp>
            <p:nvSpPr>
              <p:cNvPr id="5113" name="Oval 3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114" name="Oval 3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115" name="Oval 3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643" name="Group 35"/>
            <p:cNvGrpSpPr>
              <a:grpSpLocks/>
            </p:cNvGrpSpPr>
            <p:nvPr/>
          </p:nvGrpSpPr>
          <p:grpSpPr bwMode="auto">
            <a:xfrm>
              <a:off x="2620" y="1819"/>
              <a:ext cx="271" cy="90"/>
              <a:chOff x="567" y="346"/>
              <a:chExt cx="271" cy="90"/>
            </a:xfrm>
          </p:grpSpPr>
          <p:sp>
            <p:nvSpPr>
              <p:cNvPr id="5110" name="Oval 3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111" name="Oval 3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112" name="Oval 3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644" name="Group 39"/>
            <p:cNvGrpSpPr>
              <a:grpSpLocks/>
            </p:cNvGrpSpPr>
            <p:nvPr/>
          </p:nvGrpSpPr>
          <p:grpSpPr bwMode="auto">
            <a:xfrm>
              <a:off x="2892" y="1819"/>
              <a:ext cx="271" cy="90"/>
              <a:chOff x="567" y="346"/>
              <a:chExt cx="271" cy="90"/>
            </a:xfrm>
          </p:grpSpPr>
          <p:sp>
            <p:nvSpPr>
              <p:cNvPr id="5107" name="Oval 4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108" name="Oval 4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109" name="Oval 4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645" name="Group 43"/>
            <p:cNvGrpSpPr>
              <a:grpSpLocks/>
            </p:cNvGrpSpPr>
            <p:nvPr/>
          </p:nvGrpSpPr>
          <p:grpSpPr bwMode="auto">
            <a:xfrm>
              <a:off x="3164" y="1819"/>
              <a:ext cx="271" cy="90"/>
              <a:chOff x="567" y="346"/>
              <a:chExt cx="271" cy="90"/>
            </a:xfrm>
          </p:grpSpPr>
          <p:sp>
            <p:nvSpPr>
              <p:cNvPr id="5104" name="Oval 4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105" name="Oval 4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106" name="Oval 4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646" name="Group 47"/>
            <p:cNvGrpSpPr>
              <a:grpSpLocks/>
            </p:cNvGrpSpPr>
            <p:nvPr/>
          </p:nvGrpSpPr>
          <p:grpSpPr bwMode="auto">
            <a:xfrm>
              <a:off x="3436" y="1819"/>
              <a:ext cx="271" cy="90"/>
              <a:chOff x="567" y="346"/>
              <a:chExt cx="271" cy="90"/>
            </a:xfrm>
          </p:grpSpPr>
          <p:sp>
            <p:nvSpPr>
              <p:cNvPr id="5101" name="Oval 4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102" name="Oval 4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103" name="Oval 5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647" name="Group 51"/>
            <p:cNvGrpSpPr>
              <a:grpSpLocks/>
            </p:cNvGrpSpPr>
            <p:nvPr/>
          </p:nvGrpSpPr>
          <p:grpSpPr bwMode="auto">
            <a:xfrm>
              <a:off x="3709" y="1819"/>
              <a:ext cx="271" cy="90"/>
              <a:chOff x="567" y="346"/>
              <a:chExt cx="271" cy="90"/>
            </a:xfrm>
          </p:grpSpPr>
          <p:sp>
            <p:nvSpPr>
              <p:cNvPr id="5098" name="Oval 5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99" name="Oval 5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100" name="Oval 5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648" name="Group 55"/>
            <p:cNvGrpSpPr>
              <a:grpSpLocks/>
            </p:cNvGrpSpPr>
            <p:nvPr/>
          </p:nvGrpSpPr>
          <p:grpSpPr bwMode="auto">
            <a:xfrm>
              <a:off x="3981" y="1819"/>
              <a:ext cx="271" cy="90"/>
              <a:chOff x="567" y="346"/>
              <a:chExt cx="271" cy="90"/>
            </a:xfrm>
          </p:grpSpPr>
          <p:sp>
            <p:nvSpPr>
              <p:cNvPr id="5095" name="Oval 5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96" name="Oval 5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97" name="Oval 5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649" name="Group 59"/>
            <p:cNvGrpSpPr>
              <a:grpSpLocks/>
            </p:cNvGrpSpPr>
            <p:nvPr/>
          </p:nvGrpSpPr>
          <p:grpSpPr bwMode="auto">
            <a:xfrm>
              <a:off x="4253" y="1819"/>
              <a:ext cx="271" cy="90"/>
              <a:chOff x="567" y="346"/>
              <a:chExt cx="271" cy="90"/>
            </a:xfrm>
          </p:grpSpPr>
          <p:sp>
            <p:nvSpPr>
              <p:cNvPr id="5092" name="Oval 6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93" name="Oval 6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94" name="Oval 6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650" name="Group 63"/>
            <p:cNvGrpSpPr>
              <a:grpSpLocks/>
            </p:cNvGrpSpPr>
            <p:nvPr/>
          </p:nvGrpSpPr>
          <p:grpSpPr bwMode="auto">
            <a:xfrm>
              <a:off x="4525" y="1819"/>
              <a:ext cx="271" cy="90"/>
              <a:chOff x="567" y="346"/>
              <a:chExt cx="271" cy="90"/>
            </a:xfrm>
          </p:grpSpPr>
          <p:sp>
            <p:nvSpPr>
              <p:cNvPr id="5089" name="Oval 6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90" name="Oval 6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91" name="Oval 6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651" name="Group 67"/>
            <p:cNvGrpSpPr>
              <a:grpSpLocks/>
            </p:cNvGrpSpPr>
            <p:nvPr/>
          </p:nvGrpSpPr>
          <p:grpSpPr bwMode="auto">
            <a:xfrm>
              <a:off x="443" y="2454"/>
              <a:ext cx="4353" cy="90"/>
              <a:chOff x="567" y="754"/>
              <a:chExt cx="4353" cy="90"/>
            </a:xfrm>
          </p:grpSpPr>
          <p:grpSp>
            <p:nvGrpSpPr>
              <p:cNvPr id="5025" name="Group 68"/>
              <p:cNvGrpSpPr>
                <a:grpSpLocks/>
              </p:cNvGrpSpPr>
              <p:nvPr/>
            </p:nvGrpSpPr>
            <p:grpSpPr bwMode="auto">
              <a:xfrm>
                <a:off x="567" y="754"/>
                <a:ext cx="271" cy="90"/>
                <a:chOff x="567" y="346"/>
                <a:chExt cx="271" cy="90"/>
              </a:xfrm>
            </p:grpSpPr>
            <p:sp>
              <p:nvSpPr>
                <p:cNvPr id="5086" name="Oval 6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87" name="Oval 7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88" name="Oval 7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026" name="Group 72"/>
              <p:cNvGrpSpPr>
                <a:grpSpLocks/>
              </p:cNvGrpSpPr>
              <p:nvPr/>
            </p:nvGrpSpPr>
            <p:grpSpPr bwMode="auto">
              <a:xfrm>
                <a:off x="839" y="754"/>
                <a:ext cx="271" cy="90"/>
                <a:chOff x="567" y="346"/>
                <a:chExt cx="271" cy="90"/>
              </a:xfrm>
            </p:grpSpPr>
            <p:sp>
              <p:nvSpPr>
                <p:cNvPr id="5083" name="Oval 7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84" name="Oval 7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85" name="Oval 7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027" name="Group 76"/>
              <p:cNvGrpSpPr>
                <a:grpSpLocks/>
              </p:cNvGrpSpPr>
              <p:nvPr/>
            </p:nvGrpSpPr>
            <p:grpSpPr bwMode="auto">
              <a:xfrm>
                <a:off x="1111" y="754"/>
                <a:ext cx="271" cy="90"/>
                <a:chOff x="567" y="346"/>
                <a:chExt cx="271" cy="90"/>
              </a:xfrm>
            </p:grpSpPr>
            <p:sp>
              <p:nvSpPr>
                <p:cNvPr id="5080" name="Oval 7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81" name="Oval 7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82" name="Oval 7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028" name="Group 80"/>
              <p:cNvGrpSpPr>
                <a:grpSpLocks/>
              </p:cNvGrpSpPr>
              <p:nvPr/>
            </p:nvGrpSpPr>
            <p:grpSpPr bwMode="auto">
              <a:xfrm>
                <a:off x="1383" y="754"/>
                <a:ext cx="271" cy="90"/>
                <a:chOff x="567" y="346"/>
                <a:chExt cx="271" cy="90"/>
              </a:xfrm>
            </p:grpSpPr>
            <p:sp>
              <p:nvSpPr>
                <p:cNvPr id="5077" name="Oval 8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78" name="Oval 8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79" name="Oval 8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029" name="Group 84"/>
              <p:cNvGrpSpPr>
                <a:grpSpLocks/>
              </p:cNvGrpSpPr>
              <p:nvPr/>
            </p:nvGrpSpPr>
            <p:grpSpPr bwMode="auto">
              <a:xfrm>
                <a:off x="1656" y="754"/>
                <a:ext cx="271" cy="90"/>
                <a:chOff x="567" y="346"/>
                <a:chExt cx="271" cy="90"/>
              </a:xfrm>
            </p:grpSpPr>
            <p:sp>
              <p:nvSpPr>
                <p:cNvPr id="5074" name="Oval 8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75" name="Oval 8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76" name="Oval 8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030" name="Group 88"/>
              <p:cNvGrpSpPr>
                <a:grpSpLocks/>
              </p:cNvGrpSpPr>
              <p:nvPr/>
            </p:nvGrpSpPr>
            <p:grpSpPr bwMode="auto">
              <a:xfrm>
                <a:off x="1928" y="754"/>
                <a:ext cx="271" cy="90"/>
                <a:chOff x="567" y="346"/>
                <a:chExt cx="271" cy="90"/>
              </a:xfrm>
            </p:grpSpPr>
            <p:sp>
              <p:nvSpPr>
                <p:cNvPr id="5071" name="Oval 8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72" name="Oval 9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73" name="Oval 9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031" name="Group 92"/>
              <p:cNvGrpSpPr>
                <a:grpSpLocks/>
              </p:cNvGrpSpPr>
              <p:nvPr/>
            </p:nvGrpSpPr>
            <p:grpSpPr bwMode="auto">
              <a:xfrm>
                <a:off x="2200" y="754"/>
                <a:ext cx="271" cy="90"/>
                <a:chOff x="567" y="346"/>
                <a:chExt cx="271" cy="90"/>
              </a:xfrm>
            </p:grpSpPr>
            <p:sp>
              <p:nvSpPr>
                <p:cNvPr id="5068" name="Oval 9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69" name="Oval 9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70" name="Oval 9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032" name="Group 96"/>
              <p:cNvGrpSpPr>
                <a:grpSpLocks/>
              </p:cNvGrpSpPr>
              <p:nvPr/>
            </p:nvGrpSpPr>
            <p:grpSpPr bwMode="auto">
              <a:xfrm>
                <a:off x="2472" y="754"/>
                <a:ext cx="271" cy="90"/>
                <a:chOff x="567" y="346"/>
                <a:chExt cx="271" cy="90"/>
              </a:xfrm>
            </p:grpSpPr>
            <p:sp>
              <p:nvSpPr>
                <p:cNvPr id="5065" name="Oval 9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66" name="Oval 9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67" name="Oval 9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033" name="Group 100"/>
              <p:cNvGrpSpPr>
                <a:grpSpLocks/>
              </p:cNvGrpSpPr>
              <p:nvPr/>
            </p:nvGrpSpPr>
            <p:grpSpPr bwMode="auto">
              <a:xfrm>
                <a:off x="2744" y="754"/>
                <a:ext cx="271" cy="90"/>
                <a:chOff x="567" y="346"/>
                <a:chExt cx="271" cy="90"/>
              </a:xfrm>
            </p:grpSpPr>
            <p:sp>
              <p:nvSpPr>
                <p:cNvPr id="5062" name="Oval 10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63" name="Oval 10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64" name="Oval 10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034" name="Group 104"/>
              <p:cNvGrpSpPr>
                <a:grpSpLocks/>
              </p:cNvGrpSpPr>
              <p:nvPr/>
            </p:nvGrpSpPr>
            <p:grpSpPr bwMode="auto">
              <a:xfrm>
                <a:off x="3016" y="754"/>
                <a:ext cx="271" cy="90"/>
                <a:chOff x="567" y="346"/>
                <a:chExt cx="271" cy="90"/>
              </a:xfrm>
            </p:grpSpPr>
            <p:sp>
              <p:nvSpPr>
                <p:cNvPr id="5059" name="Oval 10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60" name="Oval 10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61" name="Oval 10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035" name="Group 108"/>
              <p:cNvGrpSpPr>
                <a:grpSpLocks/>
              </p:cNvGrpSpPr>
              <p:nvPr/>
            </p:nvGrpSpPr>
            <p:grpSpPr bwMode="auto">
              <a:xfrm>
                <a:off x="3288" y="754"/>
                <a:ext cx="271" cy="90"/>
                <a:chOff x="567" y="346"/>
                <a:chExt cx="271" cy="90"/>
              </a:xfrm>
            </p:grpSpPr>
            <p:sp>
              <p:nvSpPr>
                <p:cNvPr id="5056" name="Oval 10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57" name="Oval 11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58" name="Oval 11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036" name="Group 112"/>
              <p:cNvGrpSpPr>
                <a:grpSpLocks/>
              </p:cNvGrpSpPr>
              <p:nvPr/>
            </p:nvGrpSpPr>
            <p:grpSpPr bwMode="auto">
              <a:xfrm>
                <a:off x="3560" y="754"/>
                <a:ext cx="271" cy="90"/>
                <a:chOff x="567" y="346"/>
                <a:chExt cx="271" cy="90"/>
              </a:xfrm>
            </p:grpSpPr>
            <p:sp>
              <p:nvSpPr>
                <p:cNvPr id="5053" name="Oval 11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54" name="Oval 11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55" name="Oval 11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037" name="Group 116"/>
              <p:cNvGrpSpPr>
                <a:grpSpLocks/>
              </p:cNvGrpSpPr>
              <p:nvPr/>
            </p:nvGrpSpPr>
            <p:grpSpPr bwMode="auto">
              <a:xfrm>
                <a:off x="3833" y="754"/>
                <a:ext cx="271" cy="90"/>
                <a:chOff x="567" y="346"/>
                <a:chExt cx="271" cy="90"/>
              </a:xfrm>
            </p:grpSpPr>
            <p:sp>
              <p:nvSpPr>
                <p:cNvPr id="5050" name="Oval 11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51" name="Oval 11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52" name="Oval 11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038" name="Group 120"/>
              <p:cNvGrpSpPr>
                <a:grpSpLocks/>
              </p:cNvGrpSpPr>
              <p:nvPr/>
            </p:nvGrpSpPr>
            <p:grpSpPr bwMode="auto">
              <a:xfrm>
                <a:off x="4105" y="754"/>
                <a:ext cx="271" cy="90"/>
                <a:chOff x="567" y="346"/>
                <a:chExt cx="271" cy="90"/>
              </a:xfrm>
            </p:grpSpPr>
            <p:sp>
              <p:nvSpPr>
                <p:cNvPr id="5047" name="Oval 12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48" name="Oval 12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49" name="Oval 12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039" name="Group 124"/>
              <p:cNvGrpSpPr>
                <a:grpSpLocks/>
              </p:cNvGrpSpPr>
              <p:nvPr/>
            </p:nvGrpSpPr>
            <p:grpSpPr bwMode="auto">
              <a:xfrm>
                <a:off x="4377" y="754"/>
                <a:ext cx="271" cy="90"/>
                <a:chOff x="567" y="346"/>
                <a:chExt cx="271" cy="90"/>
              </a:xfrm>
            </p:grpSpPr>
            <p:sp>
              <p:nvSpPr>
                <p:cNvPr id="5044" name="Oval 12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45" name="Oval 12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46" name="Oval 12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040" name="Group 128"/>
              <p:cNvGrpSpPr>
                <a:grpSpLocks/>
              </p:cNvGrpSpPr>
              <p:nvPr/>
            </p:nvGrpSpPr>
            <p:grpSpPr bwMode="auto">
              <a:xfrm>
                <a:off x="4649" y="754"/>
                <a:ext cx="271" cy="90"/>
                <a:chOff x="567" y="346"/>
                <a:chExt cx="271" cy="90"/>
              </a:xfrm>
            </p:grpSpPr>
            <p:sp>
              <p:nvSpPr>
                <p:cNvPr id="5041" name="Oval 12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42" name="Oval 13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043" name="Oval 13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grpSp>
          <p:nvGrpSpPr>
            <p:cNvPr id="4652" name="Group 132"/>
            <p:cNvGrpSpPr>
              <a:grpSpLocks/>
            </p:cNvGrpSpPr>
            <p:nvPr/>
          </p:nvGrpSpPr>
          <p:grpSpPr bwMode="auto">
            <a:xfrm>
              <a:off x="476" y="1909"/>
              <a:ext cx="33" cy="227"/>
              <a:chOff x="295" y="981"/>
              <a:chExt cx="33" cy="227"/>
            </a:xfrm>
          </p:grpSpPr>
          <p:sp>
            <p:nvSpPr>
              <p:cNvPr id="5023" name="Line 13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024" name="Line 13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653" name="Group 135"/>
            <p:cNvGrpSpPr>
              <a:grpSpLocks/>
            </p:cNvGrpSpPr>
            <p:nvPr/>
          </p:nvGrpSpPr>
          <p:grpSpPr bwMode="auto">
            <a:xfrm>
              <a:off x="560" y="1909"/>
              <a:ext cx="33" cy="227"/>
              <a:chOff x="295" y="981"/>
              <a:chExt cx="33" cy="227"/>
            </a:xfrm>
          </p:grpSpPr>
          <p:sp>
            <p:nvSpPr>
              <p:cNvPr id="5021" name="Line 13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022" name="Line 13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654" name="Group 138"/>
            <p:cNvGrpSpPr>
              <a:grpSpLocks/>
            </p:cNvGrpSpPr>
            <p:nvPr/>
          </p:nvGrpSpPr>
          <p:grpSpPr bwMode="auto">
            <a:xfrm>
              <a:off x="646" y="1909"/>
              <a:ext cx="124" cy="227"/>
              <a:chOff x="589" y="436"/>
              <a:chExt cx="124" cy="227"/>
            </a:xfrm>
          </p:grpSpPr>
          <p:grpSp>
            <p:nvGrpSpPr>
              <p:cNvPr id="5015" name="Group 139"/>
              <p:cNvGrpSpPr>
                <a:grpSpLocks/>
              </p:cNvGrpSpPr>
              <p:nvPr/>
            </p:nvGrpSpPr>
            <p:grpSpPr bwMode="auto">
              <a:xfrm>
                <a:off x="589" y="436"/>
                <a:ext cx="33" cy="227"/>
                <a:chOff x="295" y="981"/>
                <a:chExt cx="33" cy="227"/>
              </a:xfrm>
            </p:grpSpPr>
            <p:sp>
              <p:nvSpPr>
                <p:cNvPr id="5019" name="Line 14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020" name="Line 14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016" name="Group 142"/>
              <p:cNvGrpSpPr>
                <a:grpSpLocks/>
              </p:cNvGrpSpPr>
              <p:nvPr/>
            </p:nvGrpSpPr>
            <p:grpSpPr bwMode="auto">
              <a:xfrm>
                <a:off x="680" y="436"/>
                <a:ext cx="33" cy="227"/>
                <a:chOff x="295" y="981"/>
                <a:chExt cx="33" cy="227"/>
              </a:xfrm>
            </p:grpSpPr>
            <p:sp>
              <p:nvSpPr>
                <p:cNvPr id="5017" name="Line 14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018" name="Line 14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655" name="Group 145"/>
            <p:cNvGrpSpPr>
              <a:grpSpLocks/>
            </p:cNvGrpSpPr>
            <p:nvPr/>
          </p:nvGrpSpPr>
          <p:grpSpPr bwMode="auto">
            <a:xfrm>
              <a:off x="828" y="1909"/>
              <a:ext cx="305" cy="227"/>
              <a:chOff x="589" y="436"/>
              <a:chExt cx="305" cy="227"/>
            </a:xfrm>
          </p:grpSpPr>
          <p:grpSp>
            <p:nvGrpSpPr>
              <p:cNvPr id="5001" name="Group 146"/>
              <p:cNvGrpSpPr>
                <a:grpSpLocks/>
              </p:cNvGrpSpPr>
              <p:nvPr/>
            </p:nvGrpSpPr>
            <p:grpSpPr bwMode="auto">
              <a:xfrm>
                <a:off x="589" y="436"/>
                <a:ext cx="124" cy="227"/>
                <a:chOff x="589" y="436"/>
                <a:chExt cx="124" cy="227"/>
              </a:xfrm>
            </p:grpSpPr>
            <p:grpSp>
              <p:nvGrpSpPr>
                <p:cNvPr id="5009" name="Group 147"/>
                <p:cNvGrpSpPr>
                  <a:grpSpLocks/>
                </p:cNvGrpSpPr>
                <p:nvPr/>
              </p:nvGrpSpPr>
              <p:grpSpPr bwMode="auto">
                <a:xfrm>
                  <a:off x="589" y="436"/>
                  <a:ext cx="33" cy="227"/>
                  <a:chOff x="295" y="981"/>
                  <a:chExt cx="33" cy="227"/>
                </a:xfrm>
              </p:grpSpPr>
              <p:sp>
                <p:nvSpPr>
                  <p:cNvPr id="5013" name="Line 14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014" name="Line 14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010" name="Group 150"/>
                <p:cNvGrpSpPr>
                  <a:grpSpLocks/>
                </p:cNvGrpSpPr>
                <p:nvPr/>
              </p:nvGrpSpPr>
              <p:grpSpPr bwMode="auto">
                <a:xfrm>
                  <a:off x="680" y="436"/>
                  <a:ext cx="33" cy="227"/>
                  <a:chOff x="295" y="981"/>
                  <a:chExt cx="33" cy="227"/>
                </a:xfrm>
              </p:grpSpPr>
              <p:sp>
                <p:nvSpPr>
                  <p:cNvPr id="5011" name="Line 15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012" name="Line 15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002" name="Group 153"/>
              <p:cNvGrpSpPr>
                <a:grpSpLocks/>
              </p:cNvGrpSpPr>
              <p:nvPr/>
            </p:nvGrpSpPr>
            <p:grpSpPr bwMode="auto">
              <a:xfrm>
                <a:off x="770" y="436"/>
                <a:ext cx="124" cy="227"/>
                <a:chOff x="589" y="436"/>
                <a:chExt cx="124" cy="227"/>
              </a:xfrm>
            </p:grpSpPr>
            <p:grpSp>
              <p:nvGrpSpPr>
                <p:cNvPr id="5003" name="Group 154"/>
                <p:cNvGrpSpPr>
                  <a:grpSpLocks/>
                </p:cNvGrpSpPr>
                <p:nvPr/>
              </p:nvGrpSpPr>
              <p:grpSpPr bwMode="auto">
                <a:xfrm>
                  <a:off x="589" y="436"/>
                  <a:ext cx="33" cy="227"/>
                  <a:chOff x="295" y="981"/>
                  <a:chExt cx="33" cy="227"/>
                </a:xfrm>
              </p:grpSpPr>
              <p:sp>
                <p:nvSpPr>
                  <p:cNvPr id="5007" name="Line 15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008" name="Line 15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004" name="Group 157"/>
                <p:cNvGrpSpPr>
                  <a:grpSpLocks/>
                </p:cNvGrpSpPr>
                <p:nvPr/>
              </p:nvGrpSpPr>
              <p:grpSpPr bwMode="auto">
                <a:xfrm>
                  <a:off x="680" y="436"/>
                  <a:ext cx="33" cy="227"/>
                  <a:chOff x="295" y="981"/>
                  <a:chExt cx="33" cy="227"/>
                </a:xfrm>
              </p:grpSpPr>
              <p:sp>
                <p:nvSpPr>
                  <p:cNvPr id="5005" name="Line 15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006" name="Line 15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656" name="Group 160"/>
            <p:cNvGrpSpPr>
              <a:grpSpLocks/>
            </p:cNvGrpSpPr>
            <p:nvPr/>
          </p:nvGrpSpPr>
          <p:grpSpPr bwMode="auto">
            <a:xfrm>
              <a:off x="1190" y="1909"/>
              <a:ext cx="668" cy="227"/>
              <a:chOff x="1338" y="981"/>
              <a:chExt cx="668" cy="227"/>
            </a:xfrm>
          </p:grpSpPr>
          <p:grpSp>
            <p:nvGrpSpPr>
              <p:cNvPr id="4971" name="Group 161"/>
              <p:cNvGrpSpPr>
                <a:grpSpLocks/>
              </p:cNvGrpSpPr>
              <p:nvPr/>
            </p:nvGrpSpPr>
            <p:grpSpPr bwMode="auto">
              <a:xfrm>
                <a:off x="1338" y="981"/>
                <a:ext cx="305" cy="227"/>
                <a:chOff x="589" y="436"/>
                <a:chExt cx="305" cy="227"/>
              </a:xfrm>
            </p:grpSpPr>
            <p:grpSp>
              <p:nvGrpSpPr>
                <p:cNvPr id="4987" name="Group 162"/>
                <p:cNvGrpSpPr>
                  <a:grpSpLocks/>
                </p:cNvGrpSpPr>
                <p:nvPr/>
              </p:nvGrpSpPr>
              <p:grpSpPr bwMode="auto">
                <a:xfrm>
                  <a:off x="589" y="436"/>
                  <a:ext cx="124" cy="227"/>
                  <a:chOff x="589" y="436"/>
                  <a:chExt cx="124" cy="227"/>
                </a:xfrm>
              </p:grpSpPr>
              <p:grpSp>
                <p:nvGrpSpPr>
                  <p:cNvPr id="4995" name="Group 163"/>
                  <p:cNvGrpSpPr>
                    <a:grpSpLocks/>
                  </p:cNvGrpSpPr>
                  <p:nvPr/>
                </p:nvGrpSpPr>
                <p:grpSpPr bwMode="auto">
                  <a:xfrm>
                    <a:off x="589" y="436"/>
                    <a:ext cx="33" cy="227"/>
                    <a:chOff x="295" y="981"/>
                    <a:chExt cx="33" cy="227"/>
                  </a:xfrm>
                </p:grpSpPr>
                <p:sp>
                  <p:nvSpPr>
                    <p:cNvPr id="4999" name="Line 16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000" name="Line 16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996" name="Group 166"/>
                  <p:cNvGrpSpPr>
                    <a:grpSpLocks/>
                  </p:cNvGrpSpPr>
                  <p:nvPr/>
                </p:nvGrpSpPr>
                <p:grpSpPr bwMode="auto">
                  <a:xfrm>
                    <a:off x="680" y="436"/>
                    <a:ext cx="33" cy="227"/>
                    <a:chOff x="295" y="981"/>
                    <a:chExt cx="33" cy="227"/>
                  </a:xfrm>
                </p:grpSpPr>
                <p:sp>
                  <p:nvSpPr>
                    <p:cNvPr id="4997" name="Line 16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98" name="Line 16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988" name="Group 169"/>
                <p:cNvGrpSpPr>
                  <a:grpSpLocks/>
                </p:cNvGrpSpPr>
                <p:nvPr/>
              </p:nvGrpSpPr>
              <p:grpSpPr bwMode="auto">
                <a:xfrm>
                  <a:off x="770" y="436"/>
                  <a:ext cx="124" cy="227"/>
                  <a:chOff x="589" y="436"/>
                  <a:chExt cx="124" cy="227"/>
                </a:xfrm>
              </p:grpSpPr>
              <p:grpSp>
                <p:nvGrpSpPr>
                  <p:cNvPr id="4989" name="Group 170"/>
                  <p:cNvGrpSpPr>
                    <a:grpSpLocks/>
                  </p:cNvGrpSpPr>
                  <p:nvPr/>
                </p:nvGrpSpPr>
                <p:grpSpPr bwMode="auto">
                  <a:xfrm>
                    <a:off x="589" y="436"/>
                    <a:ext cx="33" cy="227"/>
                    <a:chOff x="295" y="981"/>
                    <a:chExt cx="33" cy="227"/>
                  </a:xfrm>
                </p:grpSpPr>
                <p:sp>
                  <p:nvSpPr>
                    <p:cNvPr id="4993" name="Line 17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94" name="Line 17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990" name="Group 173"/>
                  <p:cNvGrpSpPr>
                    <a:grpSpLocks/>
                  </p:cNvGrpSpPr>
                  <p:nvPr/>
                </p:nvGrpSpPr>
                <p:grpSpPr bwMode="auto">
                  <a:xfrm>
                    <a:off x="680" y="436"/>
                    <a:ext cx="33" cy="227"/>
                    <a:chOff x="295" y="981"/>
                    <a:chExt cx="33" cy="227"/>
                  </a:xfrm>
                </p:grpSpPr>
                <p:sp>
                  <p:nvSpPr>
                    <p:cNvPr id="4991" name="Line 17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92" name="Line 17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972" name="Group 176"/>
              <p:cNvGrpSpPr>
                <a:grpSpLocks/>
              </p:cNvGrpSpPr>
              <p:nvPr/>
            </p:nvGrpSpPr>
            <p:grpSpPr bwMode="auto">
              <a:xfrm>
                <a:off x="1701" y="981"/>
                <a:ext cx="305" cy="227"/>
                <a:chOff x="589" y="436"/>
                <a:chExt cx="305" cy="227"/>
              </a:xfrm>
            </p:grpSpPr>
            <p:grpSp>
              <p:nvGrpSpPr>
                <p:cNvPr id="4973" name="Group 177"/>
                <p:cNvGrpSpPr>
                  <a:grpSpLocks/>
                </p:cNvGrpSpPr>
                <p:nvPr/>
              </p:nvGrpSpPr>
              <p:grpSpPr bwMode="auto">
                <a:xfrm>
                  <a:off x="589" y="436"/>
                  <a:ext cx="124" cy="227"/>
                  <a:chOff x="589" y="436"/>
                  <a:chExt cx="124" cy="227"/>
                </a:xfrm>
              </p:grpSpPr>
              <p:grpSp>
                <p:nvGrpSpPr>
                  <p:cNvPr id="4981" name="Group 178"/>
                  <p:cNvGrpSpPr>
                    <a:grpSpLocks/>
                  </p:cNvGrpSpPr>
                  <p:nvPr/>
                </p:nvGrpSpPr>
                <p:grpSpPr bwMode="auto">
                  <a:xfrm>
                    <a:off x="589" y="436"/>
                    <a:ext cx="33" cy="227"/>
                    <a:chOff x="295" y="981"/>
                    <a:chExt cx="33" cy="227"/>
                  </a:xfrm>
                </p:grpSpPr>
                <p:sp>
                  <p:nvSpPr>
                    <p:cNvPr id="4985" name="Line 17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86" name="Line 18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982" name="Group 181"/>
                  <p:cNvGrpSpPr>
                    <a:grpSpLocks/>
                  </p:cNvGrpSpPr>
                  <p:nvPr/>
                </p:nvGrpSpPr>
                <p:grpSpPr bwMode="auto">
                  <a:xfrm>
                    <a:off x="680" y="436"/>
                    <a:ext cx="33" cy="227"/>
                    <a:chOff x="295" y="981"/>
                    <a:chExt cx="33" cy="227"/>
                  </a:xfrm>
                </p:grpSpPr>
                <p:sp>
                  <p:nvSpPr>
                    <p:cNvPr id="4983" name="Line 18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84" name="Line 18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974" name="Group 184"/>
                <p:cNvGrpSpPr>
                  <a:grpSpLocks/>
                </p:cNvGrpSpPr>
                <p:nvPr/>
              </p:nvGrpSpPr>
              <p:grpSpPr bwMode="auto">
                <a:xfrm>
                  <a:off x="770" y="436"/>
                  <a:ext cx="124" cy="227"/>
                  <a:chOff x="589" y="436"/>
                  <a:chExt cx="124" cy="227"/>
                </a:xfrm>
              </p:grpSpPr>
              <p:grpSp>
                <p:nvGrpSpPr>
                  <p:cNvPr id="4975" name="Group 185"/>
                  <p:cNvGrpSpPr>
                    <a:grpSpLocks/>
                  </p:cNvGrpSpPr>
                  <p:nvPr/>
                </p:nvGrpSpPr>
                <p:grpSpPr bwMode="auto">
                  <a:xfrm>
                    <a:off x="589" y="436"/>
                    <a:ext cx="33" cy="227"/>
                    <a:chOff x="295" y="981"/>
                    <a:chExt cx="33" cy="227"/>
                  </a:xfrm>
                </p:grpSpPr>
                <p:sp>
                  <p:nvSpPr>
                    <p:cNvPr id="4979" name="Line 18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80" name="Line 18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976" name="Group 188"/>
                  <p:cNvGrpSpPr>
                    <a:grpSpLocks/>
                  </p:cNvGrpSpPr>
                  <p:nvPr/>
                </p:nvGrpSpPr>
                <p:grpSpPr bwMode="auto">
                  <a:xfrm>
                    <a:off x="680" y="436"/>
                    <a:ext cx="33" cy="227"/>
                    <a:chOff x="295" y="981"/>
                    <a:chExt cx="33" cy="227"/>
                  </a:xfrm>
                </p:grpSpPr>
                <p:sp>
                  <p:nvSpPr>
                    <p:cNvPr id="4977" name="Line 18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78" name="Line 19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nvGrpSpPr>
            <p:cNvPr id="4657" name="Group 191"/>
            <p:cNvGrpSpPr>
              <a:grpSpLocks/>
            </p:cNvGrpSpPr>
            <p:nvPr/>
          </p:nvGrpSpPr>
          <p:grpSpPr bwMode="auto">
            <a:xfrm>
              <a:off x="1825" y="1909"/>
              <a:ext cx="1393" cy="227"/>
              <a:chOff x="589" y="436"/>
              <a:chExt cx="1393" cy="227"/>
            </a:xfrm>
          </p:grpSpPr>
          <p:grpSp>
            <p:nvGrpSpPr>
              <p:cNvPr id="4910" name="Group 192"/>
              <p:cNvGrpSpPr>
                <a:grpSpLocks/>
              </p:cNvGrpSpPr>
              <p:nvPr/>
            </p:nvGrpSpPr>
            <p:grpSpPr bwMode="auto">
              <a:xfrm>
                <a:off x="589" y="436"/>
                <a:ext cx="305" cy="227"/>
                <a:chOff x="589" y="436"/>
                <a:chExt cx="305" cy="227"/>
              </a:xfrm>
            </p:grpSpPr>
            <p:grpSp>
              <p:nvGrpSpPr>
                <p:cNvPr id="4957" name="Group 193"/>
                <p:cNvGrpSpPr>
                  <a:grpSpLocks/>
                </p:cNvGrpSpPr>
                <p:nvPr/>
              </p:nvGrpSpPr>
              <p:grpSpPr bwMode="auto">
                <a:xfrm>
                  <a:off x="589" y="436"/>
                  <a:ext cx="124" cy="227"/>
                  <a:chOff x="589" y="436"/>
                  <a:chExt cx="124" cy="227"/>
                </a:xfrm>
              </p:grpSpPr>
              <p:grpSp>
                <p:nvGrpSpPr>
                  <p:cNvPr id="4965" name="Group 194"/>
                  <p:cNvGrpSpPr>
                    <a:grpSpLocks/>
                  </p:cNvGrpSpPr>
                  <p:nvPr/>
                </p:nvGrpSpPr>
                <p:grpSpPr bwMode="auto">
                  <a:xfrm>
                    <a:off x="589" y="436"/>
                    <a:ext cx="33" cy="227"/>
                    <a:chOff x="295" y="981"/>
                    <a:chExt cx="33" cy="227"/>
                  </a:xfrm>
                </p:grpSpPr>
                <p:sp>
                  <p:nvSpPr>
                    <p:cNvPr id="4969" name="Line 19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70" name="Line 19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966" name="Group 197"/>
                  <p:cNvGrpSpPr>
                    <a:grpSpLocks/>
                  </p:cNvGrpSpPr>
                  <p:nvPr/>
                </p:nvGrpSpPr>
                <p:grpSpPr bwMode="auto">
                  <a:xfrm>
                    <a:off x="680" y="436"/>
                    <a:ext cx="33" cy="227"/>
                    <a:chOff x="295" y="981"/>
                    <a:chExt cx="33" cy="227"/>
                  </a:xfrm>
                </p:grpSpPr>
                <p:sp>
                  <p:nvSpPr>
                    <p:cNvPr id="4967" name="Line 19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68" name="Line 19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958" name="Group 200"/>
                <p:cNvGrpSpPr>
                  <a:grpSpLocks/>
                </p:cNvGrpSpPr>
                <p:nvPr/>
              </p:nvGrpSpPr>
              <p:grpSpPr bwMode="auto">
                <a:xfrm>
                  <a:off x="770" y="436"/>
                  <a:ext cx="124" cy="227"/>
                  <a:chOff x="589" y="436"/>
                  <a:chExt cx="124" cy="227"/>
                </a:xfrm>
              </p:grpSpPr>
              <p:grpSp>
                <p:nvGrpSpPr>
                  <p:cNvPr id="4959" name="Group 201"/>
                  <p:cNvGrpSpPr>
                    <a:grpSpLocks/>
                  </p:cNvGrpSpPr>
                  <p:nvPr/>
                </p:nvGrpSpPr>
                <p:grpSpPr bwMode="auto">
                  <a:xfrm>
                    <a:off x="589" y="436"/>
                    <a:ext cx="33" cy="227"/>
                    <a:chOff x="295" y="981"/>
                    <a:chExt cx="33" cy="227"/>
                  </a:xfrm>
                </p:grpSpPr>
                <p:sp>
                  <p:nvSpPr>
                    <p:cNvPr id="4963" name="Line 20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64" name="Line 20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960" name="Group 204"/>
                  <p:cNvGrpSpPr>
                    <a:grpSpLocks/>
                  </p:cNvGrpSpPr>
                  <p:nvPr/>
                </p:nvGrpSpPr>
                <p:grpSpPr bwMode="auto">
                  <a:xfrm>
                    <a:off x="680" y="436"/>
                    <a:ext cx="33" cy="227"/>
                    <a:chOff x="295" y="981"/>
                    <a:chExt cx="33" cy="227"/>
                  </a:xfrm>
                </p:grpSpPr>
                <p:sp>
                  <p:nvSpPr>
                    <p:cNvPr id="4961" name="Line 20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62" name="Line 20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911" name="Group 207"/>
              <p:cNvGrpSpPr>
                <a:grpSpLocks/>
              </p:cNvGrpSpPr>
              <p:nvPr/>
            </p:nvGrpSpPr>
            <p:grpSpPr bwMode="auto">
              <a:xfrm>
                <a:off x="952" y="436"/>
                <a:ext cx="305" cy="227"/>
                <a:chOff x="589" y="436"/>
                <a:chExt cx="305" cy="227"/>
              </a:xfrm>
            </p:grpSpPr>
            <p:grpSp>
              <p:nvGrpSpPr>
                <p:cNvPr id="4943" name="Group 208"/>
                <p:cNvGrpSpPr>
                  <a:grpSpLocks/>
                </p:cNvGrpSpPr>
                <p:nvPr/>
              </p:nvGrpSpPr>
              <p:grpSpPr bwMode="auto">
                <a:xfrm>
                  <a:off x="589" y="436"/>
                  <a:ext cx="124" cy="227"/>
                  <a:chOff x="589" y="436"/>
                  <a:chExt cx="124" cy="227"/>
                </a:xfrm>
              </p:grpSpPr>
              <p:grpSp>
                <p:nvGrpSpPr>
                  <p:cNvPr id="4951" name="Group 209"/>
                  <p:cNvGrpSpPr>
                    <a:grpSpLocks/>
                  </p:cNvGrpSpPr>
                  <p:nvPr/>
                </p:nvGrpSpPr>
                <p:grpSpPr bwMode="auto">
                  <a:xfrm>
                    <a:off x="589" y="436"/>
                    <a:ext cx="33" cy="227"/>
                    <a:chOff x="295" y="981"/>
                    <a:chExt cx="33" cy="227"/>
                  </a:xfrm>
                </p:grpSpPr>
                <p:sp>
                  <p:nvSpPr>
                    <p:cNvPr id="4955" name="Line 21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56" name="Line 21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952" name="Group 212"/>
                  <p:cNvGrpSpPr>
                    <a:grpSpLocks/>
                  </p:cNvGrpSpPr>
                  <p:nvPr/>
                </p:nvGrpSpPr>
                <p:grpSpPr bwMode="auto">
                  <a:xfrm>
                    <a:off x="680" y="436"/>
                    <a:ext cx="33" cy="227"/>
                    <a:chOff x="295" y="981"/>
                    <a:chExt cx="33" cy="227"/>
                  </a:xfrm>
                </p:grpSpPr>
                <p:sp>
                  <p:nvSpPr>
                    <p:cNvPr id="4953" name="Line 21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54" name="Line 21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944" name="Group 215"/>
                <p:cNvGrpSpPr>
                  <a:grpSpLocks/>
                </p:cNvGrpSpPr>
                <p:nvPr/>
              </p:nvGrpSpPr>
              <p:grpSpPr bwMode="auto">
                <a:xfrm>
                  <a:off x="770" y="436"/>
                  <a:ext cx="124" cy="227"/>
                  <a:chOff x="589" y="436"/>
                  <a:chExt cx="124" cy="227"/>
                </a:xfrm>
              </p:grpSpPr>
              <p:grpSp>
                <p:nvGrpSpPr>
                  <p:cNvPr id="4945" name="Group 216"/>
                  <p:cNvGrpSpPr>
                    <a:grpSpLocks/>
                  </p:cNvGrpSpPr>
                  <p:nvPr/>
                </p:nvGrpSpPr>
                <p:grpSpPr bwMode="auto">
                  <a:xfrm>
                    <a:off x="589" y="436"/>
                    <a:ext cx="33" cy="227"/>
                    <a:chOff x="295" y="981"/>
                    <a:chExt cx="33" cy="227"/>
                  </a:xfrm>
                </p:grpSpPr>
                <p:sp>
                  <p:nvSpPr>
                    <p:cNvPr id="4949" name="Line 21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50" name="Line 21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946" name="Group 219"/>
                  <p:cNvGrpSpPr>
                    <a:grpSpLocks/>
                  </p:cNvGrpSpPr>
                  <p:nvPr/>
                </p:nvGrpSpPr>
                <p:grpSpPr bwMode="auto">
                  <a:xfrm>
                    <a:off x="680" y="436"/>
                    <a:ext cx="33" cy="227"/>
                    <a:chOff x="295" y="981"/>
                    <a:chExt cx="33" cy="227"/>
                  </a:xfrm>
                </p:grpSpPr>
                <p:sp>
                  <p:nvSpPr>
                    <p:cNvPr id="4947" name="Line 22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48" name="Line 22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912" name="Group 222"/>
              <p:cNvGrpSpPr>
                <a:grpSpLocks/>
              </p:cNvGrpSpPr>
              <p:nvPr/>
            </p:nvGrpSpPr>
            <p:grpSpPr bwMode="auto">
              <a:xfrm>
                <a:off x="1314" y="436"/>
                <a:ext cx="668" cy="227"/>
                <a:chOff x="1338" y="981"/>
                <a:chExt cx="668" cy="227"/>
              </a:xfrm>
            </p:grpSpPr>
            <p:grpSp>
              <p:nvGrpSpPr>
                <p:cNvPr id="4913" name="Group 223"/>
                <p:cNvGrpSpPr>
                  <a:grpSpLocks/>
                </p:cNvGrpSpPr>
                <p:nvPr/>
              </p:nvGrpSpPr>
              <p:grpSpPr bwMode="auto">
                <a:xfrm>
                  <a:off x="1338" y="981"/>
                  <a:ext cx="305" cy="227"/>
                  <a:chOff x="589" y="436"/>
                  <a:chExt cx="305" cy="227"/>
                </a:xfrm>
              </p:grpSpPr>
              <p:grpSp>
                <p:nvGrpSpPr>
                  <p:cNvPr id="4929" name="Group 224"/>
                  <p:cNvGrpSpPr>
                    <a:grpSpLocks/>
                  </p:cNvGrpSpPr>
                  <p:nvPr/>
                </p:nvGrpSpPr>
                <p:grpSpPr bwMode="auto">
                  <a:xfrm>
                    <a:off x="589" y="436"/>
                    <a:ext cx="124" cy="227"/>
                    <a:chOff x="589" y="436"/>
                    <a:chExt cx="124" cy="227"/>
                  </a:xfrm>
                </p:grpSpPr>
                <p:grpSp>
                  <p:nvGrpSpPr>
                    <p:cNvPr id="4937" name="Group 225"/>
                    <p:cNvGrpSpPr>
                      <a:grpSpLocks/>
                    </p:cNvGrpSpPr>
                    <p:nvPr/>
                  </p:nvGrpSpPr>
                  <p:grpSpPr bwMode="auto">
                    <a:xfrm>
                      <a:off x="589" y="436"/>
                      <a:ext cx="33" cy="227"/>
                      <a:chOff x="295" y="981"/>
                      <a:chExt cx="33" cy="227"/>
                    </a:xfrm>
                  </p:grpSpPr>
                  <p:sp>
                    <p:nvSpPr>
                      <p:cNvPr id="4941" name="Line 22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42" name="Line 22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938" name="Group 228"/>
                    <p:cNvGrpSpPr>
                      <a:grpSpLocks/>
                    </p:cNvGrpSpPr>
                    <p:nvPr/>
                  </p:nvGrpSpPr>
                  <p:grpSpPr bwMode="auto">
                    <a:xfrm>
                      <a:off x="680" y="436"/>
                      <a:ext cx="33" cy="227"/>
                      <a:chOff x="295" y="981"/>
                      <a:chExt cx="33" cy="227"/>
                    </a:xfrm>
                  </p:grpSpPr>
                  <p:sp>
                    <p:nvSpPr>
                      <p:cNvPr id="4939" name="Line 22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40" name="Line 23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930" name="Group 231"/>
                  <p:cNvGrpSpPr>
                    <a:grpSpLocks/>
                  </p:cNvGrpSpPr>
                  <p:nvPr/>
                </p:nvGrpSpPr>
                <p:grpSpPr bwMode="auto">
                  <a:xfrm>
                    <a:off x="770" y="436"/>
                    <a:ext cx="124" cy="227"/>
                    <a:chOff x="589" y="436"/>
                    <a:chExt cx="124" cy="227"/>
                  </a:xfrm>
                </p:grpSpPr>
                <p:grpSp>
                  <p:nvGrpSpPr>
                    <p:cNvPr id="4931" name="Group 232"/>
                    <p:cNvGrpSpPr>
                      <a:grpSpLocks/>
                    </p:cNvGrpSpPr>
                    <p:nvPr/>
                  </p:nvGrpSpPr>
                  <p:grpSpPr bwMode="auto">
                    <a:xfrm>
                      <a:off x="589" y="436"/>
                      <a:ext cx="33" cy="227"/>
                      <a:chOff x="295" y="981"/>
                      <a:chExt cx="33" cy="227"/>
                    </a:xfrm>
                  </p:grpSpPr>
                  <p:sp>
                    <p:nvSpPr>
                      <p:cNvPr id="4935" name="Line 23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36" name="Line 23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932" name="Group 235"/>
                    <p:cNvGrpSpPr>
                      <a:grpSpLocks/>
                    </p:cNvGrpSpPr>
                    <p:nvPr/>
                  </p:nvGrpSpPr>
                  <p:grpSpPr bwMode="auto">
                    <a:xfrm>
                      <a:off x="680" y="436"/>
                      <a:ext cx="33" cy="227"/>
                      <a:chOff x="295" y="981"/>
                      <a:chExt cx="33" cy="227"/>
                    </a:xfrm>
                  </p:grpSpPr>
                  <p:sp>
                    <p:nvSpPr>
                      <p:cNvPr id="4933" name="Line 23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34" name="Line 23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914" name="Group 238"/>
                <p:cNvGrpSpPr>
                  <a:grpSpLocks/>
                </p:cNvGrpSpPr>
                <p:nvPr/>
              </p:nvGrpSpPr>
              <p:grpSpPr bwMode="auto">
                <a:xfrm>
                  <a:off x="1701" y="981"/>
                  <a:ext cx="305" cy="227"/>
                  <a:chOff x="589" y="436"/>
                  <a:chExt cx="305" cy="227"/>
                </a:xfrm>
              </p:grpSpPr>
              <p:grpSp>
                <p:nvGrpSpPr>
                  <p:cNvPr id="4915" name="Group 239"/>
                  <p:cNvGrpSpPr>
                    <a:grpSpLocks/>
                  </p:cNvGrpSpPr>
                  <p:nvPr/>
                </p:nvGrpSpPr>
                <p:grpSpPr bwMode="auto">
                  <a:xfrm>
                    <a:off x="589" y="436"/>
                    <a:ext cx="124" cy="227"/>
                    <a:chOff x="589" y="436"/>
                    <a:chExt cx="124" cy="227"/>
                  </a:xfrm>
                </p:grpSpPr>
                <p:grpSp>
                  <p:nvGrpSpPr>
                    <p:cNvPr id="4923" name="Group 240"/>
                    <p:cNvGrpSpPr>
                      <a:grpSpLocks/>
                    </p:cNvGrpSpPr>
                    <p:nvPr/>
                  </p:nvGrpSpPr>
                  <p:grpSpPr bwMode="auto">
                    <a:xfrm>
                      <a:off x="589" y="436"/>
                      <a:ext cx="33" cy="227"/>
                      <a:chOff x="295" y="981"/>
                      <a:chExt cx="33" cy="227"/>
                    </a:xfrm>
                  </p:grpSpPr>
                  <p:sp>
                    <p:nvSpPr>
                      <p:cNvPr id="4927" name="Line 24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28" name="Line 24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924" name="Group 243"/>
                    <p:cNvGrpSpPr>
                      <a:grpSpLocks/>
                    </p:cNvGrpSpPr>
                    <p:nvPr/>
                  </p:nvGrpSpPr>
                  <p:grpSpPr bwMode="auto">
                    <a:xfrm>
                      <a:off x="680" y="436"/>
                      <a:ext cx="33" cy="227"/>
                      <a:chOff x="295" y="981"/>
                      <a:chExt cx="33" cy="227"/>
                    </a:xfrm>
                  </p:grpSpPr>
                  <p:sp>
                    <p:nvSpPr>
                      <p:cNvPr id="4925" name="Line 24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26" name="Line 24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916" name="Group 246"/>
                  <p:cNvGrpSpPr>
                    <a:grpSpLocks/>
                  </p:cNvGrpSpPr>
                  <p:nvPr/>
                </p:nvGrpSpPr>
                <p:grpSpPr bwMode="auto">
                  <a:xfrm>
                    <a:off x="770" y="436"/>
                    <a:ext cx="124" cy="227"/>
                    <a:chOff x="589" y="436"/>
                    <a:chExt cx="124" cy="227"/>
                  </a:xfrm>
                </p:grpSpPr>
                <p:grpSp>
                  <p:nvGrpSpPr>
                    <p:cNvPr id="4917" name="Group 247"/>
                    <p:cNvGrpSpPr>
                      <a:grpSpLocks/>
                    </p:cNvGrpSpPr>
                    <p:nvPr/>
                  </p:nvGrpSpPr>
                  <p:grpSpPr bwMode="auto">
                    <a:xfrm>
                      <a:off x="589" y="436"/>
                      <a:ext cx="33" cy="227"/>
                      <a:chOff x="295" y="981"/>
                      <a:chExt cx="33" cy="227"/>
                    </a:xfrm>
                  </p:grpSpPr>
                  <p:sp>
                    <p:nvSpPr>
                      <p:cNvPr id="4921" name="Line 24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22" name="Line 24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918" name="Group 250"/>
                    <p:cNvGrpSpPr>
                      <a:grpSpLocks/>
                    </p:cNvGrpSpPr>
                    <p:nvPr/>
                  </p:nvGrpSpPr>
                  <p:grpSpPr bwMode="auto">
                    <a:xfrm>
                      <a:off x="680" y="436"/>
                      <a:ext cx="33" cy="227"/>
                      <a:chOff x="295" y="981"/>
                      <a:chExt cx="33" cy="227"/>
                    </a:xfrm>
                  </p:grpSpPr>
                  <p:sp>
                    <p:nvSpPr>
                      <p:cNvPr id="4919" name="Line 25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20" name="Line 25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4658" name="Group 253"/>
            <p:cNvGrpSpPr>
              <a:grpSpLocks/>
            </p:cNvGrpSpPr>
            <p:nvPr/>
          </p:nvGrpSpPr>
          <p:grpSpPr bwMode="auto">
            <a:xfrm>
              <a:off x="3276" y="1909"/>
              <a:ext cx="1393" cy="227"/>
              <a:chOff x="589" y="436"/>
              <a:chExt cx="1393" cy="227"/>
            </a:xfrm>
          </p:grpSpPr>
          <p:grpSp>
            <p:nvGrpSpPr>
              <p:cNvPr id="4849" name="Group 254"/>
              <p:cNvGrpSpPr>
                <a:grpSpLocks/>
              </p:cNvGrpSpPr>
              <p:nvPr/>
            </p:nvGrpSpPr>
            <p:grpSpPr bwMode="auto">
              <a:xfrm>
                <a:off x="589" y="436"/>
                <a:ext cx="305" cy="227"/>
                <a:chOff x="589" y="436"/>
                <a:chExt cx="305" cy="227"/>
              </a:xfrm>
            </p:grpSpPr>
            <p:grpSp>
              <p:nvGrpSpPr>
                <p:cNvPr id="4896" name="Group 255"/>
                <p:cNvGrpSpPr>
                  <a:grpSpLocks/>
                </p:cNvGrpSpPr>
                <p:nvPr/>
              </p:nvGrpSpPr>
              <p:grpSpPr bwMode="auto">
                <a:xfrm>
                  <a:off x="589" y="436"/>
                  <a:ext cx="124" cy="227"/>
                  <a:chOff x="589" y="436"/>
                  <a:chExt cx="124" cy="227"/>
                </a:xfrm>
              </p:grpSpPr>
              <p:grpSp>
                <p:nvGrpSpPr>
                  <p:cNvPr id="4904" name="Group 256"/>
                  <p:cNvGrpSpPr>
                    <a:grpSpLocks/>
                  </p:cNvGrpSpPr>
                  <p:nvPr/>
                </p:nvGrpSpPr>
                <p:grpSpPr bwMode="auto">
                  <a:xfrm>
                    <a:off x="589" y="436"/>
                    <a:ext cx="33" cy="227"/>
                    <a:chOff x="295" y="981"/>
                    <a:chExt cx="33" cy="227"/>
                  </a:xfrm>
                </p:grpSpPr>
                <p:sp>
                  <p:nvSpPr>
                    <p:cNvPr id="4908" name="Line 25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09" name="Line 25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905" name="Group 259"/>
                  <p:cNvGrpSpPr>
                    <a:grpSpLocks/>
                  </p:cNvGrpSpPr>
                  <p:nvPr/>
                </p:nvGrpSpPr>
                <p:grpSpPr bwMode="auto">
                  <a:xfrm>
                    <a:off x="680" y="436"/>
                    <a:ext cx="33" cy="227"/>
                    <a:chOff x="295" y="981"/>
                    <a:chExt cx="33" cy="227"/>
                  </a:xfrm>
                </p:grpSpPr>
                <p:sp>
                  <p:nvSpPr>
                    <p:cNvPr id="4906" name="Line 26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07" name="Line 26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897" name="Group 262"/>
                <p:cNvGrpSpPr>
                  <a:grpSpLocks/>
                </p:cNvGrpSpPr>
                <p:nvPr/>
              </p:nvGrpSpPr>
              <p:grpSpPr bwMode="auto">
                <a:xfrm>
                  <a:off x="770" y="436"/>
                  <a:ext cx="124" cy="227"/>
                  <a:chOff x="589" y="436"/>
                  <a:chExt cx="124" cy="227"/>
                </a:xfrm>
              </p:grpSpPr>
              <p:grpSp>
                <p:nvGrpSpPr>
                  <p:cNvPr id="4898" name="Group 263"/>
                  <p:cNvGrpSpPr>
                    <a:grpSpLocks/>
                  </p:cNvGrpSpPr>
                  <p:nvPr/>
                </p:nvGrpSpPr>
                <p:grpSpPr bwMode="auto">
                  <a:xfrm>
                    <a:off x="589" y="436"/>
                    <a:ext cx="33" cy="227"/>
                    <a:chOff x="295" y="981"/>
                    <a:chExt cx="33" cy="227"/>
                  </a:xfrm>
                </p:grpSpPr>
                <p:sp>
                  <p:nvSpPr>
                    <p:cNvPr id="4902" name="Line 26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03" name="Line 26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899" name="Group 266"/>
                  <p:cNvGrpSpPr>
                    <a:grpSpLocks/>
                  </p:cNvGrpSpPr>
                  <p:nvPr/>
                </p:nvGrpSpPr>
                <p:grpSpPr bwMode="auto">
                  <a:xfrm>
                    <a:off x="680" y="436"/>
                    <a:ext cx="33" cy="227"/>
                    <a:chOff x="295" y="981"/>
                    <a:chExt cx="33" cy="227"/>
                  </a:xfrm>
                </p:grpSpPr>
                <p:sp>
                  <p:nvSpPr>
                    <p:cNvPr id="4900" name="Line 26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901" name="Line 26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850" name="Group 269"/>
              <p:cNvGrpSpPr>
                <a:grpSpLocks/>
              </p:cNvGrpSpPr>
              <p:nvPr/>
            </p:nvGrpSpPr>
            <p:grpSpPr bwMode="auto">
              <a:xfrm>
                <a:off x="952" y="436"/>
                <a:ext cx="305" cy="227"/>
                <a:chOff x="589" y="436"/>
                <a:chExt cx="305" cy="227"/>
              </a:xfrm>
            </p:grpSpPr>
            <p:grpSp>
              <p:nvGrpSpPr>
                <p:cNvPr id="4882" name="Group 270"/>
                <p:cNvGrpSpPr>
                  <a:grpSpLocks/>
                </p:cNvGrpSpPr>
                <p:nvPr/>
              </p:nvGrpSpPr>
              <p:grpSpPr bwMode="auto">
                <a:xfrm>
                  <a:off x="589" y="436"/>
                  <a:ext cx="124" cy="227"/>
                  <a:chOff x="589" y="436"/>
                  <a:chExt cx="124" cy="227"/>
                </a:xfrm>
              </p:grpSpPr>
              <p:grpSp>
                <p:nvGrpSpPr>
                  <p:cNvPr id="4890" name="Group 271"/>
                  <p:cNvGrpSpPr>
                    <a:grpSpLocks/>
                  </p:cNvGrpSpPr>
                  <p:nvPr/>
                </p:nvGrpSpPr>
                <p:grpSpPr bwMode="auto">
                  <a:xfrm>
                    <a:off x="589" y="436"/>
                    <a:ext cx="33" cy="227"/>
                    <a:chOff x="295" y="981"/>
                    <a:chExt cx="33" cy="227"/>
                  </a:xfrm>
                </p:grpSpPr>
                <p:sp>
                  <p:nvSpPr>
                    <p:cNvPr id="4894" name="Line 27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95" name="Line 27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891" name="Group 274"/>
                  <p:cNvGrpSpPr>
                    <a:grpSpLocks/>
                  </p:cNvGrpSpPr>
                  <p:nvPr/>
                </p:nvGrpSpPr>
                <p:grpSpPr bwMode="auto">
                  <a:xfrm>
                    <a:off x="680" y="436"/>
                    <a:ext cx="33" cy="227"/>
                    <a:chOff x="295" y="981"/>
                    <a:chExt cx="33" cy="227"/>
                  </a:xfrm>
                </p:grpSpPr>
                <p:sp>
                  <p:nvSpPr>
                    <p:cNvPr id="4892" name="Line 27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93" name="Line 27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883" name="Group 277"/>
                <p:cNvGrpSpPr>
                  <a:grpSpLocks/>
                </p:cNvGrpSpPr>
                <p:nvPr/>
              </p:nvGrpSpPr>
              <p:grpSpPr bwMode="auto">
                <a:xfrm>
                  <a:off x="770" y="436"/>
                  <a:ext cx="124" cy="227"/>
                  <a:chOff x="589" y="436"/>
                  <a:chExt cx="124" cy="227"/>
                </a:xfrm>
              </p:grpSpPr>
              <p:grpSp>
                <p:nvGrpSpPr>
                  <p:cNvPr id="4884" name="Group 278"/>
                  <p:cNvGrpSpPr>
                    <a:grpSpLocks/>
                  </p:cNvGrpSpPr>
                  <p:nvPr/>
                </p:nvGrpSpPr>
                <p:grpSpPr bwMode="auto">
                  <a:xfrm>
                    <a:off x="589" y="436"/>
                    <a:ext cx="33" cy="227"/>
                    <a:chOff x="295" y="981"/>
                    <a:chExt cx="33" cy="227"/>
                  </a:xfrm>
                </p:grpSpPr>
                <p:sp>
                  <p:nvSpPr>
                    <p:cNvPr id="4888" name="Line 27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89" name="Line 28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885" name="Group 281"/>
                  <p:cNvGrpSpPr>
                    <a:grpSpLocks/>
                  </p:cNvGrpSpPr>
                  <p:nvPr/>
                </p:nvGrpSpPr>
                <p:grpSpPr bwMode="auto">
                  <a:xfrm>
                    <a:off x="680" y="436"/>
                    <a:ext cx="33" cy="227"/>
                    <a:chOff x="295" y="981"/>
                    <a:chExt cx="33" cy="227"/>
                  </a:xfrm>
                </p:grpSpPr>
                <p:sp>
                  <p:nvSpPr>
                    <p:cNvPr id="4886" name="Line 28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87" name="Line 28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851" name="Group 284"/>
              <p:cNvGrpSpPr>
                <a:grpSpLocks/>
              </p:cNvGrpSpPr>
              <p:nvPr/>
            </p:nvGrpSpPr>
            <p:grpSpPr bwMode="auto">
              <a:xfrm>
                <a:off x="1314" y="436"/>
                <a:ext cx="668" cy="227"/>
                <a:chOff x="1338" y="981"/>
                <a:chExt cx="668" cy="227"/>
              </a:xfrm>
            </p:grpSpPr>
            <p:grpSp>
              <p:nvGrpSpPr>
                <p:cNvPr id="4852" name="Group 285"/>
                <p:cNvGrpSpPr>
                  <a:grpSpLocks/>
                </p:cNvGrpSpPr>
                <p:nvPr/>
              </p:nvGrpSpPr>
              <p:grpSpPr bwMode="auto">
                <a:xfrm>
                  <a:off x="1338" y="981"/>
                  <a:ext cx="305" cy="227"/>
                  <a:chOff x="589" y="436"/>
                  <a:chExt cx="305" cy="227"/>
                </a:xfrm>
              </p:grpSpPr>
              <p:grpSp>
                <p:nvGrpSpPr>
                  <p:cNvPr id="4868" name="Group 286"/>
                  <p:cNvGrpSpPr>
                    <a:grpSpLocks/>
                  </p:cNvGrpSpPr>
                  <p:nvPr/>
                </p:nvGrpSpPr>
                <p:grpSpPr bwMode="auto">
                  <a:xfrm>
                    <a:off x="589" y="436"/>
                    <a:ext cx="124" cy="227"/>
                    <a:chOff x="589" y="436"/>
                    <a:chExt cx="124" cy="227"/>
                  </a:xfrm>
                </p:grpSpPr>
                <p:grpSp>
                  <p:nvGrpSpPr>
                    <p:cNvPr id="4876" name="Group 287"/>
                    <p:cNvGrpSpPr>
                      <a:grpSpLocks/>
                    </p:cNvGrpSpPr>
                    <p:nvPr/>
                  </p:nvGrpSpPr>
                  <p:grpSpPr bwMode="auto">
                    <a:xfrm>
                      <a:off x="589" y="436"/>
                      <a:ext cx="33" cy="227"/>
                      <a:chOff x="295" y="981"/>
                      <a:chExt cx="33" cy="227"/>
                    </a:xfrm>
                  </p:grpSpPr>
                  <p:sp>
                    <p:nvSpPr>
                      <p:cNvPr id="4880" name="Line 28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81" name="Line 28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877" name="Group 290"/>
                    <p:cNvGrpSpPr>
                      <a:grpSpLocks/>
                    </p:cNvGrpSpPr>
                    <p:nvPr/>
                  </p:nvGrpSpPr>
                  <p:grpSpPr bwMode="auto">
                    <a:xfrm>
                      <a:off x="680" y="436"/>
                      <a:ext cx="33" cy="227"/>
                      <a:chOff x="295" y="981"/>
                      <a:chExt cx="33" cy="227"/>
                    </a:xfrm>
                  </p:grpSpPr>
                  <p:sp>
                    <p:nvSpPr>
                      <p:cNvPr id="4878" name="Line 29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79" name="Line 29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869" name="Group 293"/>
                  <p:cNvGrpSpPr>
                    <a:grpSpLocks/>
                  </p:cNvGrpSpPr>
                  <p:nvPr/>
                </p:nvGrpSpPr>
                <p:grpSpPr bwMode="auto">
                  <a:xfrm>
                    <a:off x="770" y="436"/>
                    <a:ext cx="124" cy="227"/>
                    <a:chOff x="589" y="436"/>
                    <a:chExt cx="124" cy="227"/>
                  </a:xfrm>
                </p:grpSpPr>
                <p:grpSp>
                  <p:nvGrpSpPr>
                    <p:cNvPr id="4870" name="Group 294"/>
                    <p:cNvGrpSpPr>
                      <a:grpSpLocks/>
                    </p:cNvGrpSpPr>
                    <p:nvPr/>
                  </p:nvGrpSpPr>
                  <p:grpSpPr bwMode="auto">
                    <a:xfrm>
                      <a:off x="589" y="436"/>
                      <a:ext cx="33" cy="227"/>
                      <a:chOff x="295" y="981"/>
                      <a:chExt cx="33" cy="227"/>
                    </a:xfrm>
                  </p:grpSpPr>
                  <p:sp>
                    <p:nvSpPr>
                      <p:cNvPr id="4874" name="Line 29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75" name="Line 29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871" name="Group 297"/>
                    <p:cNvGrpSpPr>
                      <a:grpSpLocks/>
                    </p:cNvGrpSpPr>
                    <p:nvPr/>
                  </p:nvGrpSpPr>
                  <p:grpSpPr bwMode="auto">
                    <a:xfrm>
                      <a:off x="680" y="436"/>
                      <a:ext cx="33" cy="227"/>
                      <a:chOff x="295" y="981"/>
                      <a:chExt cx="33" cy="227"/>
                    </a:xfrm>
                  </p:grpSpPr>
                  <p:sp>
                    <p:nvSpPr>
                      <p:cNvPr id="4872" name="Line 29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73" name="Line 29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853" name="Group 300"/>
                <p:cNvGrpSpPr>
                  <a:grpSpLocks/>
                </p:cNvGrpSpPr>
                <p:nvPr/>
              </p:nvGrpSpPr>
              <p:grpSpPr bwMode="auto">
                <a:xfrm>
                  <a:off x="1701" y="981"/>
                  <a:ext cx="305" cy="227"/>
                  <a:chOff x="589" y="436"/>
                  <a:chExt cx="305" cy="227"/>
                </a:xfrm>
              </p:grpSpPr>
              <p:grpSp>
                <p:nvGrpSpPr>
                  <p:cNvPr id="4854" name="Group 301"/>
                  <p:cNvGrpSpPr>
                    <a:grpSpLocks/>
                  </p:cNvGrpSpPr>
                  <p:nvPr/>
                </p:nvGrpSpPr>
                <p:grpSpPr bwMode="auto">
                  <a:xfrm>
                    <a:off x="589" y="436"/>
                    <a:ext cx="124" cy="227"/>
                    <a:chOff x="589" y="436"/>
                    <a:chExt cx="124" cy="227"/>
                  </a:xfrm>
                </p:grpSpPr>
                <p:grpSp>
                  <p:nvGrpSpPr>
                    <p:cNvPr id="4862" name="Group 302"/>
                    <p:cNvGrpSpPr>
                      <a:grpSpLocks/>
                    </p:cNvGrpSpPr>
                    <p:nvPr/>
                  </p:nvGrpSpPr>
                  <p:grpSpPr bwMode="auto">
                    <a:xfrm>
                      <a:off x="589" y="436"/>
                      <a:ext cx="33" cy="227"/>
                      <a:chOff x="295" y="981"/>
                      <a:chExt cx="33" cy="227"/>
                    </a:xfrm>
                  </p:grpSpPr>
                  <p:sp>
                    <p:nvSpPr>
                      <p:cNvPr id="4866" name="Line 30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67" name="Line 30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863" name="Group 305"/>
                    <p:cNvGrpSpPr>
                      <a:grpSpLocks/>
                    </p:cNvGrpSpPr>
                    <p:nvPr/>
                  </p:nvGrpSpPr>
                  <p:grpSpPr bwMode="auto">
                    <a:xfrm>
                      <a:off x="680" y="436"/>
                      <a:ext cx="33" cy="227"/>
                      <a:chOff x="295" y="981"/>
                      <a:chExt cx="33" cy="227"/>
                    </a:xfrm>
                  </p:grpSpPr>
                  <p:sp>
                    <p:nvSpPr>
                      <p:cNvPr id="4864" name="Line 30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65" name="Line 30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855" name="Group 308"/>
                  <p:cNvGrpSpPr>
                    <a:grpSpLocks/>
                  </p:cNvGrpSpPr>
                  <p:nvPr/>
                </p:nvGrpSpPr>
                <p:grpSpPr bwMode="auto">
                  <a:xfrm>
                    <a:off x="770" y="436"/>
                    <a:ext cx="124" cy="227"/>
                    <a:chOff x="589" y="436"/>
                    <a:chExt cx="124" cy="227"/>
                  </a:xfrm>
                </p:grpSpPr>
                <p:grpSp>
                  <p:nvGrpSpPr>
                    <p:cNvPr id="4856" name="Group 309"/>
                    <p:cNvGrpSpPr>
                      <a:grpSpLocks/>
                    </p:cNvGrpSpPr>
                    <p:nvPr/>
                  </p:nvGrpSpPr>
                  <p:grpSpPr bwMode="auto">
                    <a:xfrm>
                      <a:off x="589" y="436"/>
                      <a:ext cx="33" cy="227"/>
                      <a:chOff x="295" y="981"/>
                      <a:chExt cx="33" cy="227"/>
                    </a:xfrm>
                  </p:grpSpPr>
                  <p:sp>
                    <p:nvSpPr>
                      <p:cNvPr id="4860" name="Line 31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61" name="Line 31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857" name="Group 312"/>
                    <p:cNvGrpSpPr>
                      <a:grpSpLocks/>
                    </p:cNvGrpSpPr>
                    <p:nvPr/>
                  </p:nvGrpSpPr>
                  <p:grpSpPr bwMode="auto">
                    <a:xfrm>
                      <a:off x="680" y="436"/>
                      <a:ext cx="33" cy="227"/>
                      <a:chOff x="295" y="981"/>
                      <a:chExt cx="33" cy="227"/>
                    </a:xfrm>
                  </p:grpSpPr>
                  <p:sp>
                    <p:nvSpPr>
                      <p:cNvPr id="4858" name="Line 31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59" name="Line 31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4659" name="Group 315"/>
            <p:cNvGrpSpPr>
              <a:grpSpLocks/>
            </p:cNvGrpSpPr>
            <p:nvPr/>
          </p:nvGrpSpPr>
          <p:grpSpPr bwMode="auto">
            <a:xfrm>
              <a:off x="4727" y="1909"/>
              <a:ext cx="33" cy="227"/>
              <a:chOff x="295" y="981"/>
              <a:chExt cx="33" cy="227"/>
            </a:xfrm>
          </p:grpSpPr>
          <p:sp>
            <p:nvSpPr>
              <p:cNvPr id="4847" name="Line 31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48" name="Line 31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660" name="Group 318"/>
            <p:cNvGrpSpPr>
              <a:grpSpLocks/>
            </p:cNvGrpSpPr>
            <p:nvPr/>
          </p:nvGrpSpPr>
          <p:grpSpPr bwMode="auto">
            <a:xfrm>
              <a:off x="488" y="2227"/>
              <a:ext cx="4284" cy="227"/>
              <a:chOff x="600" y="436"/>
              <a:chExt cx="4284" cy="227"/>
            </a:xfrm>
          </p:grpSpPr>
          <p:grpSp>
            <p:nvGrpSpPr>
              <p:cNvPr id="4661" name="Group 319"/>
              <p:cNvGrpSpPr>
                <a:grpSpLocks/>
              </p:cNvGrpSpPr>
              <p:nvPr/>
            </p:nvGrpSpPr>
            <p:grpSpPr bwMode="auto">
              <a:xfrm>
                <a:off x="600" y="436"/>
                <a:ext cx="33" cy="227"/>
                <a:chOff x="295" y="981"/>
                <a:chExt cx="33" cy="227"/>
              </a:xfrm>
            </p:grpSpPr>
            <p:sp>
              <p:nvSpPr>
                <p:cNvPr id="4845" name="Line 32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46" name="Line 32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662" name="Group 322"/>
              <p:cNvGrpSpPr>
                <a:grpSpLocks/>
              </p:cNvGrpSpPr>
              <p:nvPr/>
            </p:nvGrpSpPr>
            <p:grpSpPr bwMode="auto">
              <a:xfrm>
                <a:off x="684" y="436"/>
                <a:ext cx="33" cy="227"/>
                <a:chOff x="295" y="981"/>
                <a:chExt cx="33" cy="227"/>
              </a:xfrm>
            </p:grpSpPr>
            <p:sp>
              <p:nvSpPr>
                <p:cNvPr id="4843" name="Line 32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44" name="Line 32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663" name="Group 325"/>
              <p:cNvGrpSpPr>
                <a:grpSpLocks/>
              </p:cNvGrpSpPr>
              <p:nvPr/>
            </p:nvGrpSpPr>
            <p:grpSpPr bwMode="auto">
              <a:xfrm>
                <a:off x="770" y="436"/>
                <a:ext cx="124" cy="227"/>
                <a:chOff x="589" y="436"/>
                <a:chExt cx="124" cy="227"/>
              </a:xfrm>
            </p:grpSpPr>
            <p:grpSp>
              <p:nvGrpSpPr>
                <p:cNvPr id="4837" name="Group 326"/>
                <p:cNvGrpSpPr>
                  <a:grpSpLocks/>
                </p:cNvGrpSpPr>
                <p:nvPr/>
              </p:nvGrpSpPr>
              <p:grpSpPr bwMode="auto">
                <a:xfrm>
                  <a:off x="589" y="436"/>
                  <a:ext cx="33" cy="227"/>
                  <a:chOff x="295" y="981"/>
                  <a:chExt cx="33" cy="227"/>
                </a:xfrm>
              </p:grpSpPr>
              <p:sp>
                <p:nvSpPr>
                  <p:cNvPr id="4841" name="Line 32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42" name="Line 32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838" name="Group 329"/>
                <p:cNvGrpSpPr>
                  <a:grpSpLocks/>
                </p:cNvGrpSpPr>
                <p:nvPr/>
              </p:nvGrpSpPr>
              <p:grpSpPr bwMode="auto">
                <a:xfrm>
                  <a:off x="680" y="436"/>
                  <a:ext cx="33" cy="227"/>
                  <a:chOff x="295" y="981"/>
                  <a:chExt cx="33" cy="227"/>
                </a:xfrm>
              </p:grpSpPr>
              <p:sp>
                <p:nvSpPr>
                  <p:cNvPr id="4839" name="Line 33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40" name="Line 33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664" name="Group 332"/>
              <p:cNvGrpSpPr>
                <a:grpSpLocks/>
              </p:cNvGrpSpPr>
              <p:nvPr/>
            </p:nvGrpSpPr>
            <p:grpSpPr bwMode="auto">
              <a:xfrm>
                <a:off x="952" y="436"/>
                <a:ext cx="305" cy="227"/>
                <a:chOff x="589" y="436"/>
                <a:chExt cx="305" cy="227"/>
              </a:xfrm>
            </p:grpSpPr>
            <p:grpSp>
              <p:nvGrpSpPr>
                <p:cNvPr id="4823" name="Group 333"/>
                <p:cNvGrpSpPr>
                  <a:grpSpLocks/>
                </p:cNvGrpSpPr>
                <p:nvPr/>
              </p:nvGrpSpPr>
              <p:grpSpPr bwMode="auto">
                <a:xfrm>
                  <a:off x="589" y="436"/>
                  <a:ext cx="124" cy="227"/>
                  <a:chOff x="589" y="436"/>
                  <a:chExt cx="124" cy="227"/>
                </a:xfrm>
              </p:grpSpPr>
              <p:grpSp>
                <p:nvGrpSpPr>
                  <p:cNvPr id="4831" name="Group 334"/>
                  <p:cNvGrpSpPr>
                    <a:grpSpLocks/>
                  </p:cNvGrpSpPr>
                  <p:nvPr/>
                </p:nvGrpSpPr>
                <p:grpSpPr bwMode="auto">
                  <a:xfrm>
                    <a:off x="589" y="436"/>
                    <a:ext cx="33" cy="227"/>
                    <a:chOff x="295" y="981"/>
                    <a:chExt cx="33" cy="227"/>
                  </a:xfrm>
                </p:grpSpPr>
                <p:sp>
                  <p:nvSpPr>
                    <p:cNvPr id="4835" name="Line 33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36" name="Line 33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832" name="Group 337"/>
                  <p:cNvGrpSpPr>
                    <a:grpSpLocks/>
                  </p:cNvGrpSpPr>
                  <p:nvPr/>
                </p:nvGrpSpPr>
                <p:grpSpPr bwMode="auto">
                  <a:xfrm>
                    <a:off x="680" y="436"/>
                    <a:ext cx="33" cy="227"/>
                    <a:chOff x="295" y="981"/>
                    <a:chExt cx="33" cy="227"/>
                  </a:xfrm>
                </p:grpSpPr>
                <p:sp>
                  <p:nvSpPr>
                    <p:cNvPr id="4833" name="Line 33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34" name="Line 33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824" name="Group 340"/>
                <p:cNvGrpSpPr>
                  <a:grpSpLocks/>
                </p:cNvGrpSpPr>
                <p:nvPr/>
              </p:nvGrpSpPr>
              <p:grpSpPr bwMode="auto">
                <a:xfrm>
                  <a:off x="770" y="436"/>
                  <a:ext cx="124" cy="227"/>
                  <a:chOff x="589" y="436"/>
                  <a:chExt cx="124" cy="227"/>
                </a:xfrm>
              </p:grpSpPr>
              <p:grpSp>
                <p:nvGrpSpPr>
                  <p:cNvPr id="4825" name="Group 341"/>
                  <p:cNvGrpSpPr>
                    <a:grpSpLocks/>
                  </p:cNvGrpSpPr>
                  <p:nvPr/>
                </p:nvGrpSpPr>
                <p:grpSpPr bwMode="auto">
                  <a:xfrm>
                    <a:off x="589" y="436"/>
                    <a:ext cx="33" cy="227"/>
                    <a:chOff x="295" y="981"/>
                    <a:chExt cx="33" cy="227"/>
                  </a:xfrm>
                </p:grpSpPr>
                <p:sp>
                  <p:nvSpPr>
                    <p:cNvPr id="4829" name="Line 34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30" name="Line 34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826" name="Group 344"/>
                  <p:cNvGrpSpPr>
                    <a:grpSpLocks/>
                  </p:cNvGrpSpPr>
                  <p:nvPr/>
                </p:nvGrpSpPr>
                <p:grpSpPr bwMode="auto">
                  <a:xfrm>
                    <a:off x="680" y="436"/>
                    <a:ext cx="33" cy="227"/>
                    <a:chOff x="295" y="981"/>
                    <a:chExt cx="33" cy="227"/>
                  </a:xfrm>
                </p:grpSpPr>
                <p:sp>
                  <p:nvSpPr>
                    <p:cNvPr id="4827" name="Line 34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28" name="Line 34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665" name="Group 347"/>
              <p:cNvGrpSpPr>
                <a:grpSpLocks/>
              </p:cNvGrpSpPr>
              <p:nvPr/>
            </p:nvGrpSpPr>
            <p:grpSpPr bwMode="auto">
              <a:xfrm>
                <a:off x="1314" y="436"/>
                <a:ext cx="668" cy="227"/>
                <a:chOff x="1338" y="981"/>
                <a:chExt cx="668" cy="227"/>
              </a:xfrm>
            </p:grpSpPr>
            <p:grpSp>
              <p:nvGrpSpPr>
                <p:cNvPr id="4793" name="Group 348"/>
                <p:cNvGrpSpPr>
                  <a:grpSpLocks/>
                </p:cNvGrpSpPr>
                <p:nvPr/>
              </p:nvGrpSpPr>
              <p:grpSpPr bwMode="auto">
                <a:xfrm>
                  <a:off x="1338" y="981"/>
                  <a:ext cx="305" cy="227"/>
                  <a:chOff x="589" y="436"/>
                  <a:chExt cx="305" cy="227"/>
                </a:xfrm>
              </p:grpSpPr>
              <p:grpSp>
                <p:nvGrpSpPr>
                  <p:cNvPr id="4809" name="Group 349"/>
                  <p:cNvGrpSpPr>
                    <a:grpSpLocks/>
                  </p:cNvGrpSpPr>
                  <p:nvPr/>
                </p:nvGrpSpPr>
                <p:grpSpPr bwMode="auto">
                  <a:xfrm>
                    <a:off x="589" y="436"/>
                    <a:ext cx="124" cy="227"/>
                    <a:chOff x="589" y="436"/>
                    <a:chExt cx="124" cy="227"/>
                  </a:xfrm>
                </p:grpSpPr>
                <p:grpSp>
                  <p:nvGrpSpPr>
                    <p:cNvPr id="4817" name="Group 350"/>
                    <p:cNvGrpSpPr>
                      <a:grpSpLocks/>
                    </p:cNvGrpSpPr>
                    <p:nvPr/>
                  </p:nvGrpSpPr>
                  <p:grpSpPr bwMode="auto">
                    <a:xfrm>
                      <a:off x="589" y="436"/>
                      <a:ext cx="33" cy="227"/>
                      <a:chOff x="295" y="981"/>
                      <a:chExt cx="33" cy="227"/>
                    </a:xfrm>
                  </p:grpSpPr>
                  <p:sp>
                    <p:nvSpPr>
                      <p:cNvPr id="4821" name="Line 35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22" name="Line 35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818" name="Group 353"/>
                    <p:cNvGrpSpPr>
                      <a:grpSpLocks/>
                    </p:cNvGrpSpPr>
                    <p:nvPr/>
                  </p:nvGrpSpPr>
                  <p:grpSpPr bwMode="auto">
                    <a:xfrm>
                      <a:off x="680" y="436"/>
                      <a:ext cx="33" cy="227"/>
                      <a:chOff x="295" y="981"/>
                      <a:chExt cx="33" cy="227"/>
                    </a:xfrm>
                  </p:grpSpPr>
                  <p:sp>
                    <p:nvSpPr>
                      <p:cNvPr id="4819" name="Line 35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20" name="Line 35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810" name="Group 356"/>
                  <p:cNvGrpSpPr>
                    <a:grpSpLocks/>
                  </p:cNvGrpSpPr>
                  <p:nvPr/>
                </p:nvGrpSpPr>
                <p:grpSpPr bwMode="auto">
                  <a:xfrm>
                    <a:off x="770" y="436"/>
                    <a:ext cx="124" cy="227"/>
                    <a:chOff x="589" y="436"/>
                    <a:chExt cx="124" cy="227"/>
                  </a:xfrm>
                </p:grpSpPr>
                <p:grpSp>
                  <p:nvGrpSpPr>
                    <p:cNvPr id="4811" name="Group 357"/>
                    <p:cNvGrpSpPr>
                      <a:grpSpLocks/>
                    </p:cNvGrpSpPr>
                    <p:nvPr/>
                  </p:nvGrpSpPr>
                  <p:grpSpPr bwMode="auto">
                    <a:xfrm>
                      <a:off x="589" y="436"/>
                      <a:ext cx="33" cy="227"/>
                      <a:chOff x="295" y="981"/>
                      <a:chExt cx="33" cy="227"/>
                    </a:xfrm>
                  </p:grpSpPr>
                  <p:sp>
                    <p:nvSpPr>
                      <p:cNvPr id="4815" name="Line 35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16" name="Line 35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812" name="Group 360"/>
                    <p:cNvGrpSpPr>
                      <a:grpSpLocks/>
                    </p:cNvGrpSpPr>
                    <p:nvPr/>
                  </p:nvGrpSpPr>
                  <p:grpSpPr bwMode="auto">
                    <a:xfrm>
                      <a:off x="680" y="436"/>
                      <a:ext cx="33" cy="227"/>
                      <a:chOff x="295" y="981"/>
                      <a:chExt cx="33" cy="227"/>
                    </a:xfrm>
                  </p:grpSpPr>
                  <p:sp>
                    <p:nvSpPr>
                      <p:cNvPr id="4813" name="Line 36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14" name="Line 36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794" name="Group 363"/>
                <p:cNvGrpSpPr>
                  <a:grpSpLocks/>
                </p:cNvGrpSpPr>
                <p:nvPr/>
              </p:nvGrpSpPr>
              <p:grpSpPr bwMode="auto">
                <a:xfrm>
                  <a:off x="1701" y="981"/>
                  <a:ext cx="305" cy="227"/>
                  <a:chOff x="589" y="436"/>
                  <a:chExt cx="305" cy="227"/>
                </a:xfrm>
              </p:grpSpPr>
              <p:grpSp>
                <p:nvGrpSpPr>
                  <p:cNvPr id="4795" name="Group 364"/>
                  <p:cNvGrpSpPr>
                    <a:grpSpLocks/>
                  </p:cNvGrpSpPr>
                  <p:nvPr/>
                </p:nvGrpSpPr>
                <p:grpSpPr bwMode="auto">
                  <a:xfrm>
                    <a:off x="589" y="436"/>
                    <a:ext cx="124" cy="227"/>
                    <a:chOff x="589" y="436"/>
                    <a:chExt cx="124" cy="227"/>
                  </a:xfrm>
                </p:grpSpPr>
                <p:grpSp>
                  <p:nvGrpSpPr>
                    <p:cNvPr id="4803" name="Group 365"/>
                    <p:cNvGrpSpPr>
                      <a:grpSpLocks/>
                    </p:cNvGrpSpPr>
                    <p:nvPr/>
                  </p:nvGrpSpPr>
                  <p:grpSpPr bwMode="auto">
                    <a:xfrm>
                      <a:off x="589" y="436"/>
                      <a:ext cx="33" cy="227"/>
                      <a:chOff x="295" y="981"/>
                      <a:chExt cx="33" cy="227"/>
                    </a:xfrm>
                  </p:grpSpPr>
                  <p:sp>
                    <p:nvSpPr>
                      <p:cNvPr id="4807" name="Line 36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08" name="Line 36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804" name="Group 368"/>
                    <p:cNvGrpSpPr>
                      <a:grpSpLocks/>
                    </p:cNvGrpSpPr>
                    <p:nvPr/>
                  </p:nvGrpSpPr>
                  <p:grpSpPr bwMode="auto">
                    <a:xfrm>
                      <a:off x="680" y="436"/>
                      <a:ext cx="33" cy="227"/>
                      <a:chOff x="295" y="981"/>
                      <a:chExt cx="33" cy="227"/>
                    </a:xfrm>
                  </p:grpSpPr>
                  <p:sp>
                    <p:nvSpPr>
                      <p:cNvPr id="4805" name="Line 36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06" name="Line 37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796" name="Group 371"/>
                  <p:cNvGrpSpPr>
                    <a:grpSpLocks/>
                  </p:cNvGrpSpPr>
                  <p:nvPr/>
                </p:nvGrpSpPr>
                <p:grpSpPr bwMode="auto">
                  <a:xfrm>
                    <a:off x="770" y="436"/>
                    <a:ext cx="124" cy="227"/>
                    <a:chOff x="589" y="436"/>
                    <a:chExt cx="124" cy="227"/>
                  </a:xfrm>
                </p:grpSpPr>
                <p:grpSp>
                  <p:nvGrpSpPr>
                    <p:cNvPr id="4797" name="Group 372"/>
                    <p:cNvGrpSpPr>
                      <a:grpSpLocks/>
                    </p:cNvGrpSpPr>
                    <p:nvPr/>
                  </p:nvGrpSpPr>
                  <p:grpSpPr bwMode="auto">
                    <a:xfrm>
                      <a:off x="589" y="436"/>
                      <a:ext cx="33" cy="227"/>
                      <a:chOff x="295" y="981"/>
                      <a:chExt cx="33" cy="227"/>
                    </a:xfrm>
                  </p:grpSpPr>
                  <p:sp>
                    <p:nvSpPr>
                      <p:cNvPr id="4801" name="Line 37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02" name="Line 37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798" name="Group 375"/>
                    <p:cNvGrpSpPr>
                      <a:grpSpLocks/>
                    </p:cNvGrpSpPr>
                    <p:nvPr/>
                  </p:nvGrpSpPr>
                  <p:grpSpPr bwMode="auto">
                    <a:xfrm>
                      <a:off x="680" y="436"/>
                      <a:ext cx="33" cy="227"/>
                      <a:chOff x="295" y="981"/>
                      <a:chExt cx="33" cy="227"/>
                    </a:xfrm>
                  </p:grpSpPr>
                  <p:sp>
                    <p:nvSpPr>
                      <p:cNvPr id="4799" name="Line 37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800" name="Line 37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nvGrpSpPr>
              <p:cNvPr id="4666" name="Group 378"/>
              <p:cNvGrpSpPr>
                <a:grpSpLocks/>
              </p:cNvGrpSpPr>
              <p:nvPr/>
            </p:nvGrpSpPr>
            <p:grpSpPr bwMode="auto">
              <a:xfrm>
                <a:off x="1949" y="436"/>
                <a:ext cx="1393" cy="227"/>
                <a:chOff x="589" y="436"/>
                <a:chExt cx="1393" cy="227"/>
              </a:xfrm>
            </p:grpSpPr>
            <p:grpSp>
              <p:nvGrpSpPr>
                <p:cNvPr id="2" name="Group 379"/>
                <p:cNvGrpSpPr>
                  <a:grpSpLocks/>
                </p:cNvGrpSpPr>
                <p:nvPr/>
              </p:nvGrpSpPr>
              <p:grpSpPr bwMode="auto">
                <a:xfrm>
                  <a:off x="589" y="436"/>
                  <a:ext cx="305" cy="227"/>
                  <a:chOff x="589" y="436"/>
                  <a:chExt cx="305" cy="227"/>
                </a:xfrm>
              </p:grpSpPr>
              <p:grpSp>
                <p:nvGrpSpPr>
                  <p:cNvPr id="4779" name="Group 380"/>
                  <p:cNvGrpSpPr>
                    <a:grpSpLocks/>
                  </p:cNvGrpSpPr>
                  <p:nvPr/>
                </p:nvGrpSpPr>
                <p:grpSpPr bwMode="auto">
                  <a:xfrm>
                    <a:off x="589" y="436"/>
                    <a:ext cx="124" cy="227"/>
                    <a:chOff x="589" y="436"/>
                    <a:chExt cx="124" cy="227"/>
                  </a:xfrm>
                </p:grpSpPr>
                <p:grpSp>
                  <p:nvGrpSpPr>
                    <p:cNvPr id="4787" name="Group 381"/>
                    <p:cNvGrpSpPr>
                      <a:grpSpLocks/>
                    </p:cNvGrpSpPr>
                    <p:nvPr/>
                  </p:nvGrpSpPr>
                  <p:grpSpPr bwMode="auto">
                    <a:xfrm>
                      <a:off x="589" y="436"/>
                      <a:ext cx="33" cy="227"/>
                      <a:chOff x="295" y="981"/>
                      <a:chExt cx="33" cy="227"/>
                    </a:xfrm>
                  </p:grpSpPr>
                  <p:sp>
                    <p:nvSpPr>
                      <p:cNvPr id="4791" name="Line 38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92" name="Line 38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788" name="Group 384"/>
                    <p:cNvGrpSpPr>
                      <a:grpSpLocks/>
                    </p:cNvGrpSpPr>
                    <p:nvPr/>
                  </p:nvGrpSpPr>
                  <p:grpSpPr bwMode="auto">
                    <a:xfrm>
                      <a:off x="680" y="436"/>
                      <a:ext cx="33" cy="227"/>
                      <a:chOff x="295" y="981"/>
                      <a:chExt cx="33" cy="227"/>
                    </a:xfrm>
                  </p:grpSpPr>
                  <p:sp>
                    <p:nvSpPr>
                      <p:cNvPr id="4789" name="Line 38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90" name="Line 38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780" name="Group 387"/>
                  <p:cNvGrpSpPr>
                    <a:grpSpLocks/>
                  </p:cNvGrpSpPr>
                  <p:nvPr/>
                </p:nvGrpSpPr>
                <p:grpSpPr bwMode="auto">
                  <a:xfrm>
                    <a:off x="770" y="436"/>
                    <a:ext cx="124" cy="227"/>
                    <a:chOff x="589" y="436"/>
                    <a:chExt cx="124" cy="227"/>
                  </a:xfrm>
                </p:grpSpPr>
                <p:grpSp>
                  <p:nvGrpSpPr>
                    <p:cNvPr id="4781" name="Group 388"/>
                    <p:cNvGrpSpPr>
                      <a:grpSpLocks/>
                    </p:cNvGrpSpPr>
                    <p:nvPr/>
                  </p:nvGrpSpPr>
                  <p:grpSpPr bwMode="auto">
                    <a:xfrm>
                      <a:off x="589" y="436"/>
                      <a:ext cx="33" cy="227"/>
                      <a:chOff x="295" y="981"/>
                      <a:chExt cx="33" cy="227"/>
                    </a:xfrm>
                  </p:grpSpPr>
                  <p:sp>
                    <p:nvSpPr>
                      <p:cNvPr id="4785" name="Line 38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86" name="Line 39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782" name="Group 391"/>
                    <p:cNvGrpSpPr>
                      <a:grpSpLocks/>
                    </p:cNvGrpSpPr>
                    <p:nvPr/>
                  </p:nvGrpSpPr>
                  <p:grpSpPr bwMode="auto">
                    <a:xfrm>
                      <a:off x="680" y="436"/>
                      <a:ext cx="33" cy="227"/>
                      <a:chOff x="295" y="981"/>
                      <a:chExt cx="33" cy="227"/>
                    </a:xfrm>
                  </p:grpSpPr>
                  <p:sp>
                    <p:nvSpPr>
                      <p:cNvPr id="4783" name="Line 39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84" name="Line 39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3" name="Group 394"/>
                <p:cNvGrpSpPr>
                  <a:grpSpLocks/>
                </p:cNvGrpSpPr>
                <p:nvPr/>
              </p:nvGrpSpPr>
              <p:grpSpPr bwMode="auto">
                <a:xfrm>
                  <a:off x="952" y="436"/>
                  <a:ext cx="305" cy="227"/>
                  <a:chOff x="589" y="436"/>
                  <a:chExt cx="305" cy="227"/>
                </a:xfrm>
              </p:grpSpPr>
              <p:grpSp>
                <p:nvGrpSpPr>
                  <p:cNvPr id="4765" name="Group 395"/>
                  <p:cNvGrpSpPr>
                    <a:grpSpLocks/>
                  </p:cNvGrpSpPr>
                  <p:nvPr/>
                </p:nvGrpSpPr>
                <p:grpSpPr bwMode="auto">
                  <a:xfrm>
                    <a:off x="589" y="436"/>
                    <a:ext cx="124" cy="227"/>
                    <a:chOff x="589" y="436"/>
                    <a:chExt cx="124" cy="227"/>
                  </a:xfrm>
                </p:grpSpPr>
                <p:grpSp>
                  <p:nvGrpSpPr>
                    <p:cNvPr id="4773" name="Group 396"/>
                    <p:cNvGrpSpPr>
                      <a:grpSpLocks/>
                    </p:cNvGrpSpPr>
                    <p:nvPr/>
                  </p:nvGrpSpPr>
                  <p:grpSpPr bwMode="auto">
                    <a:xfrm>
                      <a:off x="589" y="436"/>
                      <a:ext cx="33" cy="227"/>
                      <a:chOff x="295" y="981"/>
                      <a:chExt cx="33" cy="227"/>
                    </a:xfrm>
                  </p:grpSpPr>
                  <p:sp>
                    <p:nvSpPr>
                      <p:cNvPr id="4777" name="Line 39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78" name="Line 39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774" name="Group 399"/>
                    <p:cNvGrpSpPr>
                      <a:grpSpLocks/>
                    </p:cNvGrpSpPr>
                    <p:nvPr/>
                  </p:nvGrpSpPr>
                  <p:grpSpPr bwMode="auto">
                    <a:xfrm>
                      <a:off x="680" y="436"/>
                      <a:ext cx="33" cy="227"/>
                      <a:chOff x="295" y="981"/>
                      <a:chExt cx="33" cy="227"/>
                    </a:xfrm>
                  </p:grpSpPr>
                  <p:sp>
                    <p:nvSpPr>
                      <p:cNvPr id="4775" name="Line 40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76" name="Line 40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766" name="Group 402"/>
                  <p:cNvGrpSpPr>
                    <a:grpSpLocks/>
                  </p:cNvGrpSpPr>
                  <p:nvPr/>
                </p:nvGrpSpPr>
                <p:grpSpPr bwMode="auto">
                  <a:xfrm>
                    <a:off x="770" y="436"/>
                    <a:ext cx="124" cy="227"/>
                    <a:chOff x="589" y="436"/>
                    <a:chExt cx="124" cy="227"/>
                  </a:xfrm>
                </p:grpSpPr>
                <p:grpSp>
                  <p:nvGrpSpPr>
                    <p:cNvPr id="4767" name="Group 403"/>
                    <p:cNvGrpSpPr>
                      <a:grpSpLocks/>
                    </p:cNvGrpSpPr>
                    <p:nvPr/>
                  </p:nvGrpSpPr>
                  <p:grpSpPr bwMode="auto">
                    <a:xfrm>
                      <a:off x="589" y="436"/>
                      <a:ext cx="33" cy="227"/>
                      <a:chOff x="295" y="981"/>
                      <a:chExt cx="33" cy="227"/>
                    </a:xfrm>
                  </p:grpSpPr>
                  <p:sp>
                    <p:nvSpPr>
                      <p:cNvPr id="4771" name="Line 40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72" name="Line 40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768" name="Group 406"/>
                    <p:cNvGrpSpPr>
                      <a:grpSpLocks/>
                    </p:cNvGrpSpPr>
                    <p:nvPr/>
                  </p:nvGrpSpPr>
                  <p:grpSpPr bwMode="auto">
                    <a:xfrm>
                      <a:off x="680" y="436"/>
                      <a:ext cx="33" cy="227"/>
                      <a:chOff x="295" y="981"/>
                      <a:chExt cx="33" cy="227"/>
                    </a:xfrm>
                  </p:grpSpPr>
                  <p:sp>
                    <p:nvSpPr>
                      <p:cNvPr id="4769" name="Line 40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70" name="Line 40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734" name="Group 409"/>
                <p:cNvGrpSpPr>
                  <a:grpSpLocks/>
                </p:cNvGrpSpPr>
                <p:nvPr/>
              </p:nvGrpSpPr>
              <p:grpSpPr bwMode="auto">
                <a:xfrm>
                  <a:off x="1314" y="436"/>
                  <a:ext cx="668" cy="227"/>
                  <a:chOff x="1338" y="981"/>
                  <a:chExt cx="668" cy="227"/>
                </a:xfrm>
              </p:grpSpPr>
              <p:grpSp>
                <p:nvGrpSpPr>
                  <p:cNvPr id="4735" name="Group 410"/>
                  <p:cNvGrpSpPr>
                    <a:grpSpLocks/>
                  </p:cNvGrpSpPr>
                  <p:nvPr/>
                </p:nvGrpSpPr>
                <p:grpSpPr bwMode="auto">
                  <a:xfrm>
                    <a:off x="1338" y="981"/>
                    <a:ext cx="305" cy="227"/>
                    <a:chOff x="589" y="436"/>
                    <a:chExt cx="305" cy="227"/>
                  </a:xfrm>
                </p:grpSpPr>
                <p:grpSp>
                  <p:nvGrpSpPr>
                    <p:cNvPr id="4751" name="Group 411"/>
                    <p:cNvGrpSpPr>
                      <a:grpSpLocks/>
                    </p:cNvGrpSpPr>
                    <p:nvPr/>
                  </p:nvGrpSpPr>
                  <p:grpSpPr bwMode="auto">
                    <a:xfrm>
                      <a:off x="589" y="436"/>
                      <a:ext cx="124" cy="227"/>
                      <a:chOff x="589" y="436"/>
                      <a:chExt cx="124" cy="227"/>
                    </a:xfrm>
                  </p:grpSpPr>
                  <p:grpSp>
                    <p:nvGrpSpPr>
                      <p:cNvPr id="4759" name="Group 412"/>
                      <p:cNvGrpSpPr>
                        <a:grpSpLocks/>
                      </p:cNvGrpSpPr>
                      <p:nvPr/>
                    </p:nvGrpSpPr>
                    <p:grpSpPr bwMode="auto">
                      <a:xfrm>
                        <a:off x="589" y="436"/>
                        <a:ext cx="33" cy="227"/>
                        <a:chOff x="295" y="981"/>
                        <a:chExt cx="33" cy="227"/>
                      </a:xfrm>
                    </p:grpSpPr>
                    <p:sp>
                      <p:nvSpPr>
                        <p:cNvPr id="4763" name="Line 41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64" name="Line 41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760" name="Group 415"/>
                      <p:cNvGrpSpPr>
                        <a:grpSpLocks/>
                      </p:cNvGrpSpPr>
                      <p:nvPr/>
                    </p:nvGrpSpPr>
                    <p:grpSpPr bwMode="auto">
                      <a:xfrm>
                        <a:off x="680" y="436"/>
                        <a:ext cx="33" cy="227"/>
                        <a:chOff x="295" y="981"/>
                        <a:chExt cx="33" cy="227"/>
                      </a:xfrm>
                    </p:grpSpPr>
                    <p:sp>
                      <p:nvSpPr>
                        <p:cNvPr id="4761" name="Line 41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62" name="Line 41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752" name="Group 418"/>
                    <p:cNvGrpSpPr>
                      <a:grpSpLocks/>
                    </p:cNvGrpSpPr>
                    <p:nvPr/>
                  </p:nvGrpSpPr>
                  <p:grpSpPr bwMode="auto">
                    <a:xfrm>
                      <a:off x="770" y="436"/>
                      <a:ext cx="124" cy="227"/>
                      <a:chOff x="589" y="436"/>
                      <a:chExt cx="124" cy="227"/>
                    </a:xfrm>
                  </p:grpSpPr>
                  <p:grpSp>
                    <p:nvGrpSpPr>
                      <p:cNvPr id="4753" name="Group 419"/>
                      <p:cNvGrpSpPr>
                        <a:grpSpLocks/>
                      </p:cNvGrpSpPr>
                      <p:nvPr/>
                    </p:nvGrpSpPr>
                    <p:grpSpPr bwMode="auto">
                      <a:xfrm>
                        <a:off x="589" y="436"/>
                        <a:ext cx="33" cy="227"/>
                        <a:chOff x="295" y="981"/>
                        <a:chExt cx="33" cy="227"/>
                      </a:xfrm>
                    </p:grpSpPr>
                    <p:sp>
                      <p:nvSpPr>
                        <p:cNvPr id="4757" name="Line 42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58" name="Line 42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754" name="Group 422"/>
                      <p:cNvGrpSpPr>
                        <a:grpSpLocks/>
                      </p:cNvGrpSpPr>
                      <p:nvPr/>
                    </p:nvGrpSpPr>
                    <p:grpSpPr bwMode="auto">
                      <a:xfrm>
                        <a:off x="680" y="436"/>
                        <a:ext cx="33" cy="227"/>
                        <a:chOff x="295" y="981"/>
                        <a:chExt cx="33" cy="227"/>
                      </a:xfrm>
                    </p:grpSpPr>
                    <p:sp>
                      <p:nvSpPr>
                        <p:cNvPr id="4755" name="Line 42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56" name="Line 42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736" name="Group 425"/>
                  <p:cNvGrpSpPr>
                    <a:grpSpLocks/>
                  </p:cNvGrpSpPr>
                  <p:nvPr/>
                </p:nvGrpSpPr>
                <p:grpSpPr bwMode="auto">
                  <a:xfrm>
                    <a:off x="1701" y="981"/>
                    <a:ext cx="305" cy="227"/>
                    <a:chOff x="589" y="436"/>
                    <a:chExt cx="305" cy="227"/>
                  </a:xfrm>
                </p:grpSpPr>
                <p:grpSp>
                  <p:nvGrpSpPr>
                    <p:cNvPr id="4737" name="Group 426"/>
                    <p:cNvGrpSpPr>
                      <a:grpSpLocks/>
                    </p:cNvGrpSpPr>
                    <p:nvPr/>
                  </p:nvGrpSpPr>
                  <p:grpSpPr bwMode="auto">
                    <a:xfrm>
                      <a:off x="589" y="436"/>
                      <a:ext cx="124" cy="227"/>
                      <a:chOff x="589" y="436"/>
                      <a:chExt cx="124" cy="227"/>
                    </a:xfrm>
                  </p:grpSpPr>
                  <p:grpSp>
                    <p:nvGrpSpPr>
                      <p:cNvPr id="4745" name="Group 427"/>
                      <p:cNvGrpSpPr>
                        <a:grpSpLocks/>
                      </p:cNvGrpSpPr>
                      <p:nvPr/>
                    </p:nvGrpSpPr>
                    <p:grpSpPr bwMode="auto">
                      <a:xfrm>
                        <a:off x="589" y="436"/>
                        <a:ext cx="33" cy="227"/>
                        <a:chOff x="295" y="981"/>
                        <a:chExt cx="33" cy="227"/>
                      </a:xfrm>
                    </p:grpSpPr>
                    <p:sp>
                      <p:nvSpPr>
                        <p:cNvPr id="4749" name="Line 42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50" name="Line 42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746" name="Group 430"/>
                      <p:cNvGrpSpPr>
                        <a:grpSpLocks/>
                      </p:cNvGrpSpPr>
                      <p:nvPr/>
                    </p:nvGrpSpPr>
                    <p:grpSpPr bwMode="auto">
                      <a:xfrm>
                        <a:off x="680" y="436"/>
                        <a:ext cx="33" cy="227"/>
                        <a:chOff x="295" y="981"/>
                        <a:chExt cx="33" cy="227"/>
                      </a:xfrm>
                    </p:grpSpPr>
                    <p:sp>
                      <p:nvSpPr>
                        <p:cNvPr id="4747" name="Line 43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48" name="Line 43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738" name="Group 433"/>
                    <p:cNvGrpSpPr>
                      <a:grpSpLocks/>
                    </p:cNvGrpSpPr>
                    <p:nvPr/>
                  </p:nvGrpSpPr>
                  <p:grpSpPr bwMode="auto">
                    <a:xfrm>
                      <a:off x="770" y="436"/>
                      <a:ext cx="124" cy="227"/>
                      <a:chOff x="589" y="436"/>
                      <a:chExt cx="124" cy="227"/>
                    </a:xfrm>
                  </p:grpSpPr>
                  <p:grpSp>
                    <p:nvGrpSpPr>
                      <p:cNvPr id="4739" name="Group 434"/>
                      <p:cNvGrpSpPr>
                        <a:grpSpLocks/>
                      </p:cNvGrpSpPr>
                      <p:nvPr/>
                    </p:nvGrpSpPr>
                    <p:grpSpPr bwMode="auto">
                      <a:xfrm>
                        <a:off x="589" y="436"/>
                        <a:ext cx="33" cy="227"/>
                        <a:chOff x="295" y="981"/>
                        <a:chExt cx="33" cy="227"/>
                      </a:xfrm>
                    </p:grpSpPr>
                    <p:sp>
                      <p:nvSpPr>
                        <p:cNvPr id="4743" name="Line 43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44" name="Line 43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740" name="Group 437"/>
                      <p:cNvGrpSpPr>
                        <a:grpSpLocks/>
                      </p:cNvGrpSpPr>
                      <p:nvPr/>
                    </p:nvGrpSpPr>
                    <p:grpSpPr bwMode="auto">
                      <a:xfrm>
                        <a:off x="680" y="436"/>
                        <a:ext cx="33" cy="227"/>
                        <a:chOff x="295" y="981"/>
                        <a:chExt cx="33" cy="227"/>
                      </a:xfrm>
                    </p:grpSpPr>
                    <p:sp>
                      <p:nvSpPr>
                        <p:cNvPr id="4741" name="Line 43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42" name="Line 43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4667" name="Group 440"/>
              <p:cNvGrpSpPr>
                <a:grpSpLocks/>
              </p:cNvGrpSpPr>
              <p:nvPr/>
            </p:nvGrpSpPr>
            <p:grpSpPr bwMode="auto">
              <a:xfrm>
                <a:off x="3400" y="436"/>
                <a:ext cx="1393" cy="227"/>
                <a:chOff x="589" y="436"/>
                <a:chExt cx="1393" cy="227"/>
              </a:xfrm>
            </p:grpSpPr>
            <p:grpSp>
              <p:nvGrpSpPr>
                <p:cNvPr id="4671" name="Group 441"/>
                <p:cNvGrpSpPr>
                  <a:grpSpLocks/>
                </p:cNvGrpSpPr>
                <p:nvPr/>
              </p:nvGrpSpPr>
              <p:grpSpPr bwMode="auto">
                <a:xfrm>
                  <a:off x="589" y="436"/>
                  <a:ext cx="305" cy="227"/>
                  <a:chOff x="589" y="436"/>
                  <a:chExt cx="305" cy="227"/>
                </a:xfrm>
              </p:grpSpPr>
              <p:grpSp>
                <p:nvGrpSpPr>
                  <p:cNvPr id="4718" name="Group 442"/>
                  <p:cNvGrpSpPr>
                    <a:grpSpLocks/>
                  </p:cNvGrpSpPr>
                  <p:nvPr/>
                </p:nvGrpSpPr>
                <p:grpSpPr bwMode="auto">
                  <a:xfrm>
                    <a:off x="589" y="436"/>
                    <a:ext cx="124" cy="227"/>
                    <a:chOff x="589" y="436"/>
                    <a:chExt cx="124" cy="227"/>
                  </a:xfrm>
                </p:grpSpPr>
                <p:grpSp>
                  <p:nvGrpSpPr>
                    <p:cNvPr id="4" name="Group 443"/>
                    <p:cNvGrpSpPr>
                      <a:grpSpLocks/>
                    </p:cNvGrpSpPr>
                    <p:nvPr/>
                  </p:nvGrpSpPr>
                  <p:grpSpPr bwMode="auto">
                    <a:xfrm>
                      <a:off x="589" y="436"/>
                      <a:ext cx="33" cy="227"/>
                      <a:chOff x="295" y="981"/>
                      <a:chExt cx="33" cy="227"/>
                    </a:xfrm>
                  </p:grpSpPr>
                  <p:sp>
                    <p:nvSpPr>
                      <p:cNvPr id="4730" name="Line 44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 name="Line 44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727" name="Group 446"/>
                    <p:cNvGrpSpPr>
                      <a:grpSpLocks/>
                    </p:cNvGrpSpPr>
                    <p:nvPr/>
                  </p:nvGrpSpPr>
                  <p:grpSpPr bwMode="auto">
                    <a:xfrm>
                      <a:off x="680" y="436"/>
                      <a:ext cx="33" cy="227"/>
                      <a:chOff x="295" y="981"/>
                      <a:chExt cx="33" cy="227"/>
                    </a:xfrm>
                  </p:grpSpPr>
                  <p:sp>
                    <p:nvSpPr>
                      <p:cNvPr id="4728" name="Line 44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29" name="Line 44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719" name="Group 449"/>
                  <p:cNvGrpSpPr>
                    <a:grpSpLocks/>
                  </p:cNvGrpSpPr>
                  <p:nvPr/>
                </p:nvGrpSpPr>
                <p:grpSpPr bwMode="auto">
                  <a:xfrm>
                    <a:off x="770" y="436"/>
                    <a:ext cx="124" cy="227"/>
                    <a:chOff x="589" y="436"/>
                    <a:chExt cx="124" cy="227"/>
                  </a:xfrm>
                </p:grpSpPr>
                <p:grpSp>
                  <p:nvGrpSpPr>
                    <p:cNvPr id="6" name="Group 450"/>
                    <p:cNvGrpSpPr>
                      <a:grpSpLocks/>
                    </p:cNvGrpSpPr>
                    <p:nvPr/>
                  </p:nvGrpSpPr>
                  <p:grpSpPr bwMode="auto">
                    <a:xfrm>
                      <a:off x="589" y="436"/>
                      <a:ext cx="33" cy="227"/>
                      <a:chOff x="295" y="981"/>
                      <a:chExt cx="33" cy="227"/>
                    </a:xfrm>
                  </p:grpSpPr>
                  <p:sp>
                    <p:nvSpPr>
                      <p:cNvPr id="4724" name="Line 45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7" name="Line 45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721" name="Group 453"/>
                    <p:cNvGrpSpPr>
                      <a:grpSpLocks/>
                    </p:cNvGrpSpPr>
                    <p:nvPr/>
                  </p:nvGrpSpPr>
                  <p:grpSpPr bwMode="auto">
                    <a:xfrm>
                      <a:off x="680" y="436"/>
                      <a:ext cx="33" cy="227"/>
                      <a:chOff x="295" y="981"/>
                      <a:chExt cx="33" cy="227"/>
                    </a:xfrm>
                  </p:grpSpPr>
                  <p:sp>
                    <p:nvSpPr>
                      <p:cNvPr id="4722" name="Line 45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23" name="Line 45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672" name="Group 456"/>
                <p:cNvGrpSpPr>
                  <a:grpSpLocks/>
                </p:cNvGrpSpPr>
                <p:nvPr/>
              </p:nvGrpSpPr>
              <p:grpSpPr bwMode="auto">
                <a:xfrm>
                  <a:off x="952" y="436"/>
                  <a:ext cx="305" cy="227"/>
                  <a:chOff x="589" y="436"/>
                  <a:chExt cx="305" cy="227"/>
                </a:xfrm>
              </p:grpSpPr>
              <p:grpSp>
                <p:nvGrpSpPr>
                  <p:cNvPr id="4704" name="Group 457"/>
                  <p:cNvGrpSpPr>
                    <a:grpSpLocks/>
                  </p:cNvGrpSpPr>
                  <p:nvPr/>
                </p:nvGrpSpPr>
                <p:grpSpPr bwMode="auto">
                  <a:xfrm>
                    <a:off x="589" y="436"/>
                    <a:ext cx="124" cy="227"/>
                    <a:chOff x="589" y="436"/>
                    <a:chExt cx="124" cy="227"/>
                  </a:xfrm>
                </p:grpSpPr>
                <p:grpSp>
                  <p:nvGrpSpPr>
                    <p:cNvPr id="4712" name="Group 458"/>
                    <p:cNvGrpSpPr>
                      <a:grpSpLocks/>
                    </p:cNvGrpSpPr>
                    <p:nvPr/>
                  </p:nvGrpSpPr>
                  <p:grpSpPr bwMode="auto">
                    <a:xfrm>
                      <a:off x="589" y="436"/>
                      <a:ext cx="33" cy="227"/>
                      <a:chOff x="295" y="981"/>
                      <a:chExt cx="33" cy="227"/>
                    </a:xfrm>
                  </p:grpSpPr>
                  <p:sp>
                    <p:nvSpPr>
                      <p:cNvPr id="4716" name="Line 45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17" name="Line 46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713" name="Group 461"/>
                    <p:cNvGrpSpPr>
                      <a:grpSpLocks/>
                    </p:cNvGrpSpPr>
                    <p:nvPr/>
                  </p:nvGrpSpPr>
                  <p:grpSpPr bwMode="auto">
                    <a:xfrm>
                      <a:off x="680" y="436"/>
                      <a:ext cx="33" cy="227"/>
                      <a:chOff x="295" y="981"/>
                      <a:chExt cx="33" cy="227"/>
                    </a:xfrm>
                  </p:grpSpPr>
                  <p:sp>
                    <p:nvSpPr>
                      <p:cNvPr id="4714" name="Line 46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15" name="Line 46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705" name="Group 464"/>
                  <p:cNvGrpSpPr>
                    <a:grpSpLocks/>
                  </p:cNvGrpSpPr>
                  <p:nvPr/>
                </p:nvGrpSpPr>
                <p:grpSpPr bwMode="auto">
                  <a:xfrm>
                    <a:off x="770" y="436"/>
                    <a:ext cx="124" cy="227"/>
                    <a:chOff x="589" y="436"/>
                    <a:chExt cx="124" cy="227"/>
                  </a:xfrm>
                </p:grpSpPr>
                <p:grpSp>
                  <p:nvGrpSpPr>
                    <p:cNvPr id="4706" name="Group 465"/>
                    <p:cNvGrpSpPr>
                      <a:grpSpLocks/>
                    </p:cNvGrpSpPr>
                    <p:nvPr/>
                  </p:nvGrpSpPr>
                  <p:grpSpPr bwMode="auto">
                    <a:xfrm>
                      <a:off x="589" y="436"/>
                      <a:ext cx="33" cy="227"/>
                      <a:chOff x="295" y="981"/>
                      <a:chExt cx="33" cy="227"/>
                    </a:xfrm>
                  </p:grpSpPr>
                  <p:sp>
                    <p:nvSpPr>
                      <p:cNvPr id="4710" name="Line 46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11" name="Line 46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707" name="Group 468"/>
                    <p:cNvGrpSpPr>
                      <a:grpSpLocks/>
                    </p:cNvGrpSpPr>
                    <p:nvPr/>
                  </p:nvGrpSpPr>
                  <p:grpSpPr bwMode="auto">
                    <a:xfrm>
                      <a:off x="680" y="436"/>
                      <a:ext cx="33" cy="227"/>
                      <a:chOff x="295" y="981"/>
                      <a:chExt cx="33" cy="227"/>
                    </a:xfrm>
                  </p:grpSpPr>
                  <p:sp>
                    <p:nvSpPr>
                      <p:cNvPr id="4708" name="Line 46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09" name="Line 47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673" name="Group 471"/>
                <p:cNvGrpSpPr>
                  <a:grpSpLocks/>
                </p:cNvGrpSpPr>
                <p:nvPr/>
              </p:nvGrpSpPr>
              <p:grpSpPr bwMode="auto">
                <a:xfrm>
                  <a:off x="1314" y="436"/>
                  <a:ext cx="668" cy="227"/>
                  <a:chOff x="1338" y="981"/>
                  <a:chExt cx="668" cy="227"/>
                </a:xfrm>
              </p:grpSpPr>
              <p:grpSp>
                <p:nvGrpSpPr>
                  <p:cNvPr id="4674" name="Group 472"/>
                  <p:cNvGrpSpPr>
                    <a:grpSpLocks/>
                  </p:cNvGrpSpPr>
                  <p:nvPr/>
                </p:nvGrpSpPr>
                <p:grpSpPr bwMode="auto">
                  <a:xfrm>
                    <a:off x="1338" y="981"/>
                    <a:ext cx="305" cy="227"/>
                    <a:chOff x="589" y="436"/>
                    <a:chExt cx="305" cy="227"/>
                  </a:xfrm>
                </p:grpSpPr>
                <p:grpSp>
                  <p:nvGrpSpPr>
                    <p:cNvPr id="4690" name="Group 473"/>
                    <p:cNvGrpSpPr>
                      <a:grpSpLocks/>
                    </p:cNvGrpSpPr>
                    <p:nvPr/>
                  </p:nvGrpSpPr>
                  <p:grpSpPr bwMode="auto">
                    <a:xfrm>
                      <a:off x="589" y="436"/>
                      <a:ext cx="124" cy="227"/>
                      <a:chOff x="589" y="436"/>
                      <a:chExt cx="124" cy="227"/>
                    </a:xfrm>
                  </p:grpSpPr>
                  <p:grpSp>
                    <p:nvGrpSpPr>
                      <p:cNvPr id="4698" name="Group 474"/>
                      <p:cNvGrpSpPr>
                        <a:grpSpLocks/>
                      </p:cNvGrpSpPr>
                      <p:nvPr/>
                    </p:nvGrpSpPr>
                    <p:grpSpPr bwMode="auto">
                      <a:xfrm>
                        <a:off x="589" y="436"/>
                        <a:ext cx="33" cy="227"/>
                        <a:chOff x="295" y="981"/>
                        <a:chExt cx="33" cy="227"/>
                      </a:xfrm>
                    </p:grpSpPr>
                    <p:sp>
                      <p:nvSpPr>
                        <p:cNvPr id="4702" name="Line 47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03" name="Line 47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699" name="Group 477"/>
                      <p:cNvGrpSpPr>
                        <a:grpSpLocks/>
                      </p:cNvGrpSpPr>
                      <p:nvPr/>
                    </p:nvGrpSpPr>
                    <p:grpSpPr bwMode="auto">
                      <a:xfrm>
                        <a:off x="680" y="436"/>
                        <a:ext cx="33" cy="227"/>
                        <a:chOff x="295" y="981"/>
                        <a:chExt cx="33" cy="227"/>
                      </a:xfrm>
                    </p:grpSpPr>
                    <p:sp>
                      <p:nvSpPr>
                        <p:cNvPr id="4700" name="Line 47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701" name="Line 47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691" name="Group 480"/>
                    <p:cNvGrpSpPr>
                      <a:grpSpLocks/>
                    </p:cNvGrpSpPr>
                    <p:nvPr/>
                  </p:nvGrpSpPr>
                  <p:grpSpPr bwMode="auto">
                    <a:xfrm>
                      <a:off x="770" y="436"/>
                      <a:ext cx="124" cy="227"/>
                      <a:chOff x="589" y="436"/>
                      <a:chExt cx="124" cy="227"/>
                    </a:xfrm>
                  </p:grpSpPr>
                  <p:grpSp>
                    <p:nvGrpSpPr>
                      <p:cNvPr id="4692" name="Group 481"/>
                      <p:cNvGrpSpPr>
                        <a:grpSpLocks/>
                      </p:cNvGrpSpPr>
                      <p:nvPr/>
                    </p:nvGrpSpPr>
                    <p:grpSpPr bwMode="auto">
                      <a:xfrm>
                        <a:off x="589" y="436"/>
                        <a:ext cx="33" cy="227"/>
                        <a:chOff x="295" y="981"/>
                        <a:chExt cx="33" cy="227"/>
                      </a:xfrm>
                    </p:grpSpPr>
                    <p:sp>
                      <p:nvSpPr>
                        <p:cNvPr id="4696" name="Line 48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697" name="Line 48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693" name="Group 484"/>
                      <p:cNvGrpSpPr>
                        <a:grpSpLocks/>
                      </p:cNvGrpSpPr>
                      <p:nvPr/>
                    </p:nvGrpSpPr>
                    <p:grpSpPr bwMode="auto">
                      <a:xfrm>
                        <a:off x="680" y="436"/>
                        <a:ext cx="33" cy="227"/>
                        <a:chOff x="295" y="981"/>
                        <a:chExt cx="33" cy="227"/>
                      </a:xfrm>
                    </p:grpSpPr>
                    <p:sp>
                      <p:nvSpPr>
                        <p:cNvPr id="4694" name="Line 48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695" name="Line 48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675" name="Group 487"/>
                  <p:cNvGrpSpPr>
                    <a:grpSpLocks/>
                  </p:cNvGrpSpPr>
                  <p:nvPr/>
                </p:nvGrpSpPr>
                <p:grpSpPr bwMode="auto">
                  <a:xfrm>
                    <a:off x="1701" y="981"/>
                    <a:ext cx="305" cy="227"/>
                    <a:chOff x="589" y="436"/>
                    <a:chExt cx="305" cy="227"/>
                  </a:xfrm>
                </p:grpSpPr>
                <p:grpSp>
                  <p:nvGrpSpPr>
                    <p:cNvPr id="4676" name="Group 488"/>
                    <p:cNvGrpSpPr>
                      <a:grpSpLocks/>
                    </p:cNvGrpSpPr>
                    <p:nvPr/>
                  </p:nvGrpSpPr>
                  <p:grpSpPr bwMode="auto">
                    <a:xfrm>
                      <a:off x="589" y="436"/>
                      <a:ext cx="124" cy="227"/>
                      <a:chOff x="589" y="436"/>
                      <a:chExt cx="124" cy="227"/>
                    </a:xfrm>
                  </p:grpSpPr>
                  <p:grpSp>
                    <p:nvGrpSpPr>
                      <p:cNvPr id="4684" name="Group 489"/>
                      <p:cNvGrpSpPr>
                        <a:grpSpLocks/>
                      </p:cNvGrpSpPr>
                      <p:nvPr/>
                    </p:nvGrpSpPr>
                    <p:grpSpPr bwMode="auto">
                      <a:xfrm>
                        <a:off x="589" y="436"/>
                        <a:ext cx="33" cy="227"/>
                        <a:chOff x="295" y="981"/>
                        <a:chExt cx="33" cy="227"/>
                      </a:xfrm>
                    </p:grpSpPr>
                    <p:sp>
                      <p:nvSpPr>
                        <p:cNvPr id="4688" name="Line 49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689" name="Line 49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685" name="Group 492"/>
                      <p:cNvGrpSpPr>
                        <a:grpSpLocks/>
                      </p:cNvGrpSpPr>
                      <p:nvPr/>
                    </p:nvGrpSpPr>
                    <p:grpSpPr bwMode="auto">
                      <a:xfrm>
                        <a:off x="680" y="436"/>
                        <a:ext cx="33" cy="227"/>
                        <a:chOff x="295" y="981"/>
                        <a:chExt cx="33" cy="227"/>
                      </a:xfrm>
                    </p:grpSpPr>
                    <p:sp>
                      <p:nvSpPr>
                        <p:cNvPr id="4686" name="Line 49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687" name="Line 49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677" name="Group 495"/>
                    <p:cNvGrpSpPr>
                      <a:grpSpLocks/>
                    </p:cNvGrpSpPr>
                    <p:nvPr/>
                  </p:nvGrpSpPr>
                  <p:grpSpPr bwMode="auto">
                    <a:xfrm>
                      <a:off x="770" y="436"/>
                      <a:ext cx="124" cy="227"/>
                      <a:chOff x="589" y="436"/>
                      <a:chExt cx="124" cy="227"/>
                    </a:xfrm>
                  </p:grpSpPr>
                  <p:grpSp>
                    <p:nvGrpSpPr>
                      <p:cNvPr id="4678" name="Group 496"/>
                      <p:cNvGrpSpPr>
                        <a:grpSpLocks/>
                      </p:cNvGrpSpPr>
                      <p:nvPr/>
                    </p:nvGrpSpPr>
                    <p:grpSpPr bwMode="auto">
                      <a:xfrm>
                        <a:off x="589" y="436"/>
                        <a:ext cx="33" cy="227"/>
                        <a:chOff x="295" y="981"/>
                        <a:chExt cx="33" cy="227"/>
                      </a:xfrm>
                    </p:grpSpPr>
                    <p:sp>
                      <p:nvSpPr>
                        <p:cNvPr id="4682" name="Line 49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683" name="Line 49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679" name="Group 499"/>
                      <p:cNvGrpSpPr>
                        <a:grpSpLocks/>
                      </p:cNvGrpSpPr>
                      <p:nvPr/>
                    </p:nvGrpSpPr>
                    <p:grpSpPr bwMode="auto">
                      <a:xfrm>
                        <a:off x="680" y="436"/>
                        <a:ext cx="33" cy="227"/>
                        <a:chOff x="295" y="981"/>
                        <a:chExt cx="33" cy="227"/>
                      </a:xfrm>
                    </p:grpSpPr>
                    <p:sp>
                      <p:nvSpPr>
                        <p:cNvPr id="4680" name="Line 50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681" name="Line 50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4668" name="Group 502"/>
              <p:cNvGrpSpPr>
                <a:grpSpLocks/>
              </p:cNvGrpSpPr>
              <p:nvPr/>
            </p:nvGrpSpPr>
            <p:grpSpPr bwMode="auto">
              <a:xfrm>
                <a:off x="4851" y="436"/>
                <a:ext cx="33" cy="227"/>
                <a:chOff x="295" y="981"/>
                <a:chExt cx="33" cy="227"/>
              </a:xfrm>
            </p:grpSpPr>
            <p:sp>
              <p:nvSpPr>
                <p:cNvPr id="4669" name="Line 50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670" name="Line 50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sp>
        <p:nvSpPr>
          <p:cNvPr id="4103" name="Text Box 505"/>
          <p:cNvSpPr txBox="1">
            <a:spLocks noChangeArrowheads="1"/>
          </p:cNvSpPr>
          <p:nvPr/>
        </p:nvSpPr>
        <p:spPr bwMode="auto">
          <a:xfrm>
            <a:off x="0" y="1514475"/>
            <a:ext cx="1609725" cy="457200"/>
          </a:xfrm>
          <a:prstGeom prst="rect">
            <a:avLst/>
          </a:prstGeom>
          <a:noFill/>
          <a:ln w="9525">
            <a:noFill/>
            <a:miter lim="800000"/>
            <a:headEnd/>
            <a:tailEnd/>
          </a:ln>
        </p:spPr>
        <p:txBody>
          <a:bodyPr wrap="none">
            <a:spAutoFit/>
          </a:bodyPr>
          <a:lstStyle/>
          <a:p>
            <a:r>
              <a:rPr lang="en-US" altLang="zh-CN" b="1">
                <a:solidFill>
                  <a:srgbClr val="FF6600"/>
                </a:solidFill>
                <a:latin typeface="Arial" charset="0"/>
                <a:ea typeface="华文楷体" pitchFamily="2" charset="-122"/>
              </a:rPr>
              <a:t>  </a:t>
            </a:r>
            <a:r>
              <a:rPr lang="en-US" altLang="zh-CN" sz="2000" b="1">
                <a:solidFill>
                  <a:schemeClr val="hlink"/>
                </a:solidFill>
                <a:latin typeface="Arial" charset="0"/>
                <a:ea typeface="华文楷体" pitchFamily="2" charset="-122"/>
              </a:rPr>
              <a:t>NADH+H</a:t>
            </a:r>
            <a:r>
              <a:rPr lang="en-US" altLang="zh-CN" sz="2000" b="1" baseline="30000">
                <a:solidFill>
                  <a:schemeClr val="hlink"/>
                </a:solidFill>
                <a:latin typeface="Arial" charset="0"/>
                <a:ea typeface="华文楷体" pitchFamily="2" charset="-122"/>
              </a:rPr>
              <a:t>+</a:t>
            </a:r>
            <a:r>
              <a:rPr lang="en-US" altLang="zh-CN" sz="2000" b="1" baseline="30000">
                <a:solidFill>
                  <a:srgbClr val="FF6600"/>
                </a:solidFill>
                <a:latin typeface="Arial" charset="0"/>
                <a:ea typeface="华文楷体" pitchFamily="2" charset="-122"/>
              </a:rPr>
              <a:t>  </a:t>
            </a:r>
          </a:p>
        </p:txBody>
      </p:sp>
      <p:sp>
        <p:nvSpPr>
          <p:cNvPr id="156154" name="Text Box 506"/>
          <p:cNvSpPr txBox="1">
            <a:spLocks noChangeArrowheads="1"/>
          </p:cNvSpPr>
          <p:nvPr/>
        </p:nvSpPr>
        <p:spPr bwMode="auto">
          <a:xfrm>
            <a:off x="6888163" y="2276475"/>
            <a:ext cx="1100137" cy="396875"/>
          </a:xfrm>
          <a:prstGeom prst="rect">
            <a:avLst/>
          </a:prstGeom>
          <a:noFill/>
          <a:ln w="9525">
            <a:noFill/>
            <a:miter lim="800000"/>
            <a:headEnd/>
            <a:tailEnd/>
          </a:ln>
        </p:spPr>
        <p:txBody>
          <a:bodyPr wrap="none">
            <a:spAutoFit/>
          </a:bodyPr>
          <a:lstStyle/>
          <a:p>
            <a:pPr algn="ctr"/>
            <a:r>
              <a:rPr lang="en-US" altLang="zh-CN" sz="2000" b="1">
                <a:solidFill>
                  <a:srgbClr val="0099CC"/>
                </a:solidFill>
                <a:latin typeface="Arial" charset="0"/>
              </a:rPr>
              <a:t> FAD</a:t>
            </a:r>
            <a:r>
              <a:rPr lang="en-US" altLang="zh-CN" sz="2000" b="1">
                <a:solidFill>
                  <a:schemeClr val="hlink"/>
                </a:solidFill>
                <a:latin typeface="Arial" charset="0"/>
              </a:rPr>
              <a:t>H</a:t>
            </a:r>
            <a:r>
              <a:rPr lang="en-US" altLang="zh-CN" sz="2000" b="1" baseline="-25000">
                <a:solidFill>
                  <a:schemeClr val="hlink"/>
                </a:solidFill>
                <a:latin typeface="Arial" charset="0"/>
              </a:rPr>
              <a:t>2</a:t>
            </a:r>
            <a:r>
              <a:rPr lang="en-US" altLang="zh-CN" sz="2000" b="1" baseline="-25000">
                <a:solidFill>
                  <a:srgbClr val="FF5050"/>
                </a:solidFill>
                <a:latin typeface="Arial" charset="0"/>
              </a:rPr>
              <a:t> </a:t>
            </a:r>
          </a:p>
        </p:txBody>
      </p:sp>
      <p:sp>
        <p:nvSpPr>
          <p:cNvPr id="156155" name="Text Box 507"/>
          <p:cNvSpPr txBox="1">
            <a:spLocks noChangeArrowheads="1"/>
          </p:cNvSpPr>
          <p:nvPr/>
        </p:nvSpPr>
        <p:spPr bwMode="auto">
          <a:xfrm>
            <a:off x="536575" y="4021138"/>
            <a:ext cx="925513" cy="396875"/>
          </a:xfrm>
          <a:prstGeom prst="rect">
            <a:avLst/>
          </a:prstGeom>
          <a:noFill/>
          <a:ln w="9525">
            <a:noFill/>
            <a:miter lim="800000"/>
            <a:headEnd/>
            <a:tailEnd/>
          </a:ln>
        </p:spPr>
        <p:txBody>
          <a:bodyPr wrap="none">
            <a:spAutoFit/>
          </a:bodyPr>
          <a:lstStyle/>
          <a:p>
            <a:r>
              <a:rPr lang="en-US" altLang="zh-CN" sz="2000" b="1">
                <a:solidFill>
                  <a:schemeClr val="hlink"/>
                </a:solidFill>
                <a:latin typeface="Arial" charset="0"/>
                <a:ea typeface="华文楷体" pitchFamily="2" charset="-122"/>
              </a:rPr>
              <a:t>NAD</a:t>
            </a:r>
            <a:r>
              <a:rPr lang="en-US" altLang="zh-CN" sz="2000" b="1" baseline="30000">
                <a:solidFill>
                  <a:schemeClr val="hlink"/>
                </a:solidFill>
                <a:latin typeface="Arial" charset="0"/>
                <a:ea typeface="华文楷体" pitchFamily="2" charset="-122"/>
              </a:rPr>
              <a:t>+</a:t>
            </a:r>
            <a:r>
              <a:rPr lang="en-US" altLang="zh-CN" sz="2000" b="1" baseline="30000">
                <a:solidFill>
                  <a:srgbClr val="FF6600"/>
                </a:solidFill>
                <a:latin typeface="Arial" charset="0"/>
                <a:ea typeface="华文楷体" pitchFamily="2" charset="-122"/>
              </a:rPr>
              <a:t>  </a:t>
            </a:r>
          </a:p>
        </p:txBody>
      </p:sp>
      <p:sp>
        <p:nvSpPr>
          <p:cNvPr id="156156" name="Text Box 508"/>
          <p:cNvSpPr txBox="1">
            <a:spLocks noChangeArrowheads="1"/>
          </p:cNvSpPr>
          <p:nvPr/>
        </p:nvSpPr>
        <p:spPr bwMode="auto">
          <a:xfrm>
            <a:off x="6946900" y="3284538"/>
            <a:ext cx="847725" cy="396875"/>
          </a:xfrm>
          <a:prstGeom prst="rect">
            <a:avLst/>
          </a:prstGeom>
          <a:noFill/>
          <a:ln w="9525">
            <a:noFill/>
            <a:miter lim="800000"/>
            <a:headEnd/>
            <a:tailEnd/>
          </a:ln>
        </p:spPr>
        <p:txBody>
          <a:bodyPr wrap="none">
            <a:spAutoFit/>
          </a:bodyPr>
          <a:lstStyle/>
          <a:p>
            <a:pPr algn="ctr"/>
            <a:r>
              <a:rPr lang="en-US" altLang="zh-CN" sz="2000" b="1">
                <a:solidFill>
                  <a:srgbClr val="0099CC"/>
                </a:solidFill>
                <a:latin typeface="Arial" charset="0"/>
              </a:rPr>
              <a:t> FAD </a:t>
            </a:r>
          </a:p>
        </p:txBody>
      </p:sp>
      <p:grpSp>
        <p:nvGrpSpPr>
          <p:cNvPr id="4107" name="Group 509"/>
          <p:cNvGrpSpPr>
            <a:grpSpLocks/>
          </p:cNvGrpSpPr>
          <p:nvPr/>
        </p:nvGrpSpPr>
        <p:grpSpPr bwMode="auto">
          <a:xfrm rot="5400000">
            <a:off x="1328738" y="2636838"/>
            <a:ext cx="5761037" cy="1150937"/>
            <a:chOff x="443" y="1819"/>
            <a:chExt cx="4353" cy="725"/>
          </a:xfrm>
        </p:grpSpPr>
        <p:grpSp>
          <p:nvGrpSpPr>
            <p:cNvPr id="4133" name="Group 510"/>
            <p:cNvGrpSpPr>
              <a:grpSpLocks/>
            </p:cNvGrpSpPr>
            <p:nvPr/>
          </p:nvGrpSpPr>
          <p:grpSpPr bwMode="auto">
            <a:xfrm>
              <a:off x="443" y="1819"/>
              <a:ext cx="271" cy="90"/>
              <a:chOff x="567" y="346"/>
              <a:chExt cx="271" cy="90"/>
            </a:xfrm>
          </p:grpSpPr>
          <p:sp>
            <p:nvSpPr>
              <p:cNvPr id="4632" name="Oval 51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33" name="Oval 51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34" name="Oval 51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134" name="Group 514"/>
            <p:cNvGrpSpPr>
              <a:grpSpLocks/>
            </p:cNvGrpSpPr>
            <p:nvPr/>
          </p:nvGrpSpPr>
          <p:grpSpPr bwMode="auto">
            <a:xfrm>
              <a:off x="715" y="1819"/>
              <a:ext cx="271" cy="90"/>
              <a:chOff x="567" y="346"/>
              <a:chExt cx="271" cy="90"/>
            </a:xfrm>
          </p:grpSpPr>
          <p:sp>
            <p:nvSpPr>
              <p:cNvPr id="4629" name="Oval 51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30" name="Oval 51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31" name="Oval 51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135" name="Group 518"/>
            <p:cNvGrpSpPr>
              <a:grpSpLocks/>
            </p:cNvGrpSpPr>
            <p:nvPr/>
          </p:nvGrpSpPr>
          <p:grpSpPr bwMode="auto">
            <a:xfrm>
              <a:off x="987" y="1819"/>
              <a:ext cx="271" cy="90"/>
              <a:chOff x="567" y="346"/>
              <a:chExt cx="271" cy="90"/>
            </a:xfrm>
          </p:grpSpPr>
          <p:sp>
            <p:nvSpPr>
              <p:cNvPr id="4626" name="Oval 51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27" name="Oval 52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28" name="Oval 52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136" name="Group 522"/>
            <p:cNvGrpSpPr>
              <a:grpSpLocks/>
            </p:cNvGrpSpPr>
            <p:nvPr/>
          </p:nvGrpSpPr>
          <p:grpSpPr bwMode="auto">
            <a:xfrm>
              <a:off x="1259" y="1819"/>
              <a:ext cx="271" cy="90"/>
              <a:chOff x="567" y="346"/>
              <a:chExt cx="271" cy="90"/>
            </a:xfrm>
          </p:grpSpPr>
          <p:sp>
            <p:nvSpPr>
              <p:cNvPr id="4623" name="Oval 52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24" name="Oval 52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25" name="Oval 52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137" name="Group 526"/>
            <p:cNvGrpSpPr>
              <a:grpSpLocks/>
            </p:cNvGrpSpPr>
            <p:nvPr/>
          </p:nvGrpSpPr>
          <p:grpSpPr bwMode="auto">
            <a:xfrm>
              <a:off x="1532" y="1819"/>
              <a:ext cx="271" cy="90"/>
              <a:chOff x="567" y="346"/>
              <a:chExt cx="271" cy="90"/>
            </a:xfrm>
          </p:grpSpPr>
          <p:sp>
            <p:nvSpPr>
              <p:cNvPr id="4620" name="Oval 52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21" name="Oval 52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22" name="Oval 52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138" name="Group 530"/>
            <p:cNvGrpSpPr>
              <a:grpSpLocks/>
            </p:cNvGrpSpPr>
            <p:nvPr/>
          </p:nvGrpSpPr>
          <p:grpSpPr bwMode="auto">
            <a:xfrm>
              <a:off x="1804" y="1819"/>
              <a:ext cx="271" cy="90"/>
              <a:chOff x="567" y="346"/>
              <a:chExt cx="271" cy="90"/>
            </a:xfrm>
          </p:grpSpPr>
          <p:sp>
            <p:nvSpPr>
              <p:cNvPr id="4617" name="Oval 53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18" name="Oval 53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19" name="Oval 53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139" name="Group 534"/>
            <p:cNvGrpSpPr>
              <a:grpSpLocks/>
            </p:cNvGrpSpPr>
            <p:nvPr/>
          </p:nvGrpSpPr>
          <p:grpSpPr bwMode="auto">
            <a:xfrm>
              <a:off x="2076" y="1819"/>
              <a:ext cx="271" cy="90"/>
              <a:chOff x="567" y="346"/>
              <a:chExt cx="271" cy="90"/>
            </a:xfrm>
          </p:grpSpPr>
          <p:sp>
            <p:nvSpPr>
              <p:cNvPr id="4614" name="Oval 53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15" name="Oval 53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16" name="Oval 53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140" name="Group 538"/>
            <p:cNvGrpSpPr>
              <a:grpSpLocks/>
            </p:cNvGrpSpPr>
            <p:nvPr/>
          </p:nvGrpSpPr>
          <p:grpSpPr bwMode="auto">
            <a:xfrm>
              <a:off x="2348" y="1819"/>
              <a:ext cx="271" cy="90"/>
              <a:chOff x="567" y="346"/>
              <a:chExt cx="271" cy="90"/>
            </a:xfrm>
          </p:grpSpPr>
          <p:sp>
            <p:nvSpPr>
              <p:cNvPr id="4611" name="Oval 53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12" name="Oval 54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13" name="Oval 54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141" name="Group 542"/>
            <p:cNvGrpSpPr>
              <a:grpSpLocks/>
            </p:cNvGrpSpPr>
            <p:nvPr/>
          </p:nvGrpSpPr>
          <p:grpSpPr bwMode="auto">
            <a:xfrm>
              <a:off x="2620" y="1819"/>
              <a:ext cx="271" cy="90"/>
              <a:chOff x="567" y="346"/>
              <a:chExt cx="271" cy="90"/>
            </a:xfrm>
          </p:grpSpPr>
          <p:sp>
            <p:nvSpPr>
              <p:cNvPr id="4608" name="Oval 54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09" name="Oval 54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10" name="Oval 54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142" name="Group 546"/>
            <p:cNvGrpSpPr>
              <a:grpSpLocks/>
            </p:cNvGrpSpPr>
            <p:nvPr/>
          </p:nvGrpSpPr>
          <p:grpSpPr bwMode="auto">
            <a:xfrm>
              <a:off x="2892" y="1819"/>
              <a:ext cx="271" cy="90"/>
              <a:chOff x="567" y="346"/>
              <a:chExt cx="271" cy="90"/>
            </a:xfrm>
          </p:grpSpPr>
          <p:sp>
            <p:nvSpPr>
              <p:cNvPr id="4605" name="Oval 54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06" name="Oval 54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07" name="Oval 54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143" name="Group 550"/>
            <p:cNvGrpSpPr>
              <a:grpSpLocks/>
            </p:cNvGrpSpPr>
            <p:nvPr/>
          </p:nvGrpSpPr>
          <p:grpSpPr bwMode="auto">
            <a:xfrm>
              <a:off x="3164" y="1819"/>
              <a:ext cx="271" cy="90"/>
              <a:chOff x="567" y="346"/>
              <a:chExt cx="271" cy="90"/>
            </a:xfrm>
          </p:grpSpPr>
          <p:sp>
            <p:nvSpPr>
              <p:cNvPr id="4602" name="Oval 55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03" name="Oval 55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04" name="Oval 55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144" name="Group 554"/>
            <p:cNvGrpSpPr>
              <a:grpSpLocks/>
            </p:cNvGrpSpPr>
            <p:nvPr/>
          </p:nvGrpSpPr>
          <p:grpSpPr bwMode="auto">
            <a:xfrm>
              <a:off x="3436" y="1819"/>
              <a:ext cx="271" cy="90"/>
              <a:chOff x="567" y="346"/>
              <a:chExt cx="271" cy="90"/>
            </a:xfrm>
          </p:grpSpPr>
          <p:sp>
            <p:nvSpPr>
              <p:cNvPr id="4599" name="Oval 55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00" name="Oval 55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601" name="Oval 55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145" name="Group 558"/>
            <p:cNvGrpSpPr>
              <a:grpSpLocks/>
            </p:cNvGrpSpPr>
            <p:nvPr/>
          </p:nvGrpSpPr>
          <p:grpSpPr bwMode="auto">
            <a:xfrm>
              <a:off x="3709" y="1819"/>
              <a:ext cx="271" cy="90"/>
              <a:chOff x="567" y="346"/>
              <a:chExt cx="271" cy="90"/>
            </a:xfrm>
          </p:grpSpPr>
          <p:sp>
            <p:nvSpPr>
              <p:cNvPr id="4596" name="Oval 55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97" name="Oval 56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98" name="Oval 56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146" name="Group 562"/>
            <p:cNvGrpSpPr>
              <a:grpSpLocks/>
            </p:cNvGrpSpPr>
            <p:nvPr/>
          </p:nvGrpSpPr>
          <p:grpSpPr bwMode="auto">
            <a:xfrm>
              <a:off x="3981" y="1819"/>
              <a:ext cx="271" cy="90"/>
              <a:chOff x="567" y="346"/>
              <a:chExt cx="271" cy="90"/>
            </a:xfrm>
          </p:grpSpPr>
          <p:sp>
            <p:nvSpPr>
              <p:cNvPr id="4593" name="Oval 56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94" name="Oval 56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95" name="Oval 56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147" name="Group 566"/>
            <p:cNvGrpSpPr>
              <a:grpSpLocks/>
            </p:cNvGrpSpPr>
            <p:nvPr/>
          </p:nvGrpSpPr>
          <p:grpSpPr bwMode="auto">
            <a:xfrm>
              <a:off x="4253" y="1819"/>
              <a:ext cx="271" cy="90"/>
              <a:chOff x="567" y="346"/>
              <a:chExt cx="271" cy="90"/>
            </a:xfrm>
          </p:grpSpPr>
          <p:sp>
            <p:nvSpPr>
              <p:cNvPr id="4590" name="Oval 56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91" name="Oval 56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92" name="Oval 56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148" name="Group 570"/>
            <p:cNvGrpSpPr>
              <a:grpSpLocks/>
            </p:cNvGrpSpPr>
            <p:nvPr/>
          </p:nvGrpSpPr>
          <p:grpSpPr bwMode="auto">
            <a:xfrm>
              <a:off x="4525" y="1819"/>
              <a:ext cx="271" cy="90"/>
              <a:chOff x="567" y="346"/>
              <a:chExt cx="271" cy="90"/>
            </a:xfrm>
          </p:grpSpPr>
          <p:sp>
            <p:nvSpPr>
              <p:cNvPr id="4587" name="Oval 57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88" name="Oval 57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89" name="Oval 57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149" name="Group 574"/>
            <p:cNvGrpSpPr>
              <a:grpSpLocks/>
            </p:cNvGrpSpPr>
            <p:nvPr/>
          </p:nvGrpSpPr>
          <p:grpSpPr bwMode="auto">
            <a:xfrm>
              <a:off x="443" y="2454"/>
              <a:ext cx="4353" cy="90"/>
              <a:chOff x="567" y="754"/>
              <a:chExt cx="4353" cy="90"/>
            </a:xfrm>
          </p:grpSpPr>
          <p:grpSp>
            <p:nvGrpSpPr>
              <p:cNvPr id="4523" name="Group 575"/>
              <p:cNvGrpSpPr>
                <a:grpSpLocks/>
              </p:cNvGrpSpPr>
              <p:nvPr/>
            </p:nvGrpSpPr>
            <p:grpSpPr bwMode="auto">
              <a:xfrm>
                <a:off x="567" y="754"/>
                <a:ext cx="271" cy="90"/>
                <a:chOff x="567" y="346"/>
                <a:chExt cx="271" cy="90"/>
              </a:xfrm>
            </p:grpSpPr>
            <p:sp>
              <p:nvSpPr>
                <p:cNvPr id="4584" name="Oval 57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85" name="Oval 57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86" name="Oval 57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524" name="Group 579"/>
              <p:cNvGrpSpPr>
                <a:grpSpLocks/>
              </p:cNvGrpSpPr>
              <p:nvPr/>
            </p:nvGrpSpPr>
            <p:grpSpPr bwMode="auto">
              <a:xfrm>
                <a:off x="839" y="754"/>
                <a:ext cx="271" cy="90"/>
                <a:chOff x="567" y="346"/>
                <a:chExt cx="271" cy="90"/>
              </a:xfrm>
            </p:grpSpPr>
            <p:sp>
              <p:nvSpPr>
                <p:cNvPr id="4581" name="Oval 58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82" name="Oval 58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83" name="Oval 58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525" name="Group 583"/>
              <p:cNvGrpSpPr>
                <a:grpSpLocks/>
              </p:cNvGrpSpPr>
              <p:nvPr/>
            </p:nvGrpSpPr>
            <p:grpSpPr bwMode="auto">
              <a:xfrm>
                <a:off x="1111" y="754"/>
                <a:ext cx="271" cy="90"/>
                <a:chOff x="567" y="346"/>
                <a:chExt cx="271" cy="90"/>
              </a:xfrm>
            </p:grpSpPr>
            <p:sp>
              <p:nvSpPr>
                <p:cNvPr id="4578" name="Oval 58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79" name="Oval 58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80" name="Oval 58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526" name="Group 587"/>
              <p:cNvGrpSpPr>
                <a:grpSpLocks/>
              </p:cNvGrpSpPr>
              <p:nvPr/>
            </p:nvGrpSpPr>
            <p:grpSpPr bwMode="auto">
              <a:xfrm>
                <a:off x="1383" y="754"/>
                <a:ext cx="271" cy="90"/>
                <a:chOff x="567" y="346"/>
                <a:chExt cx="271" cy="90"/>
              </a:xfrm>
            </p:grpSpPr>
            <p:sp>
              <p:nvSpPr>
                <p:cNvPr id="4575" name="Oval 58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76" name="Oval 58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77" name="Oval 59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527" name="Group 591"/>
              <p:cNvGrpSpPr>
                <a:grpSpLocks/>
              </p:cNvGrpSpPr>
              <p:nvPr/>
            </p:nvGrpSpPr>
            <p:grpSpPr bwMode="auto">
              <a:xfrm>
                <a:off x="1656" y="754"/>
                <a:ext cx="271" cy="90"/>
                <a:chOff x="567" y="346"/>
                <a:chExt cx="271" cy="90"/>
              </a:xfrm>
            </p:grpSpPr>
            <p:sp>
              <p:nvSpPr>
                <p:cNvPr id="4572" name="Oval 59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73" name="Oval 59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74" name="Oval 59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528" name="Group 595"/>
              <p:cNvGrpSpPr>
                <a:grpSpLocks/>
              </p:cNvGrpSpPr>
              <p:nvPr/>
            </p:nvGrpSpPr>
            <p:grpSpPr bwMode="auto">
              <a:xfrm>
                <a:off x="1928" y="754"/>
                <a:ext cx="271" cy="90"/>
                <a:chOff x="567" y="346"/>
                <a:chExt cx="271" cy="90"/>
              </a:xfrm>
            </p:grpSpPr>
            <p:sp>
              <p:nvSpPr>
                <p:cNvPr id="4569" name="Oval 59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70" name="Oval 59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71" name="Oval 59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529" name="Group 599"/>
              <p:cNvGrpSpPr>
                <a:grpSpLocks/>
              </p:cNvGrpSpPr>
              <p:nvPr/>
            </p:nvGrpSpPr>
            <p:grpSpPr bwMode="auto">
              <a:xfrm>
                <a:off x="2200" y="754"/>
                <a:ext cx="271" cy="90"/>
                <a:chOff x="567" y="346"/>
                <a:chExt cx="271" cy="90"/>
              </a:xfrm>
            </p:grpSpPr>
            <p:sp>
              <p:nvSpPr>
                <p:cNvPr id="4566" name="Oval 60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67" name="Oval 60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68" name="Oval 60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530" name="Group 603"/>
              <p:cNvGrpSpPr>
                <a:grpSpLocks/>
              </p:cNvGrpSpPr>
              <p:nvPr/>
            </p:nvGrpSpPr>
            <p:grpSpPr bwMode="auto">
              <a:xfrm>
                <a:off x="2472" y="754"/>
                <a:ext cx="271" cy="90"/>
                <a:chOff x="567" y="346"/>
                <a:chExt cx="271" cy="90"/>
              </a:xfrm>
            </p:grpSpPr>
            <p:sp>
              <p:nvSpPr>
                <p:cNvPr id="4563" name="Oval 60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64" name="Oval 60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65" name="Oval 60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531" name="Group 607"/>
              <p:cNvGrpSpPr>
                <a:grpSpLocks/>
              </p:cNvGrpSpPr>
              <p:nvPr/>
            </p:nvGrpSpPr>
            <p:grpSpPr bwMode="auto">
              <a:xfrm>
                <a:off x="2744" y="754"/>
                <a:ext cx="271" cy="90"/>
                <a:chOff x="567" y="346"/>
                <a:chExt cx="271" cy="90"/>
              </a:xfrm>
            </p:grpSpPr>
            <p:sp>
              <p:nvSpPr>
                <p:cNvPr id="4560" name="Oval 60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61" name="Oval 60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62" name="Oval 61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532" name="Group 611"/>
              <p:cNvGrpSpPr>
                <a:grpSpLocks/>
              </p:cNvGrpSpPr>
              <p:nvPr/>
            </p:nvGrpSpPr>
            <p:grpSpPr bwMode="auto">
              <a:xfrm>
                <a:off x="3016" y="754"/>
                <a:ext cx="271" cy="90"/>
                <a:chOff x="567" y="346"/>
                <a:chExt cx="271" cy="90"/>
              </a:xfrm>
            </p:grpSpPr>
            <p:sp>
              <p:nvSpPr>
                <p:cNvPr id="4557" name="Oval 61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58" name="Oval 61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59" name="Oval 61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533" name="Group 615"/>
              <p:cNvGrpSpPr>
                <a:grpSpLocks/>
              </p:cNvGrpSpPr>
              <p:nvPr/>
            </p:nvGrpSpPr>
            <p:grpSpPr bwMode="auto">
              <a:xfrm>
                <a:off x="3288" y="754"/>
                <a:ext cx="271" cy="90"/>
                <a:chOff x="567" y="346"/>
                <a:chExt cx="271" cy="90"/>
              </a:xfrm>
            </p:grpSpPr>
            <p:sp>
              <p:nvSpPr>
                <p:cNvPr id="4554" name="Oval 61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55" name="Oval 61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56" name="Oval 61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534" name="Group 619"/>
              <p:cNvGrpSpPr>
                <a:grpSpLocks/>
              </p:cNvGrpSpPr>
              <p:nvPr/>
            </p:nvGrpSpPr>
            <p:grpSpPr bwMode="auto">
              <a:xfrm>
                <a:off x="3560" y="754"/>
                <a:ext cx="271" cy="90"/>
                <a:chOff x="567" y="346"/>
                <a:chExt cx="271" cy="90"/>
              </a:xfrm>
            </p:grpSpPr>
            <p:sp>
              <p:nvSpPr>
                <p:cNvPr id="4551" name="Oval 62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52" name="Oval 62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53" name="Oval 62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535" name="Group 623"/>
              <p:cNvGrpSpPr>
                <a:grpSpLocks/>
              </p:cNvGrpSpPr>
              <p:nvPr/>
            </p:nvGrpSpPr>
            <p:grpSpPr bwMode="auto">
              <a:xfrm>
                <a:off x="3833" y="754"/>
                <a:ext cx="271" cy="90"/>
                <a:chOff x="567" y="346"/>
                <a:chExt cx="271" cy="90"/>
              </a:xfrm>
            </p:grpSpPr>
            <p:sp>
              <p:nvSpPr>
                <p:cNvPr id="4548" name="Oval 62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49" name="Oval 62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50" name="Oval 62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536" name="Group 627"/>
              <p:cNvGrpSpPr>
                <a:grpSpLocks/>
              </p:cNvGrpSpPr>
              <p:nvPr/>
            </p:nvGrpSpPr>
            <p:grpSpPr bwMode="auto">
              <a:xfrm>
                <a:off x="4105" y="754"/>
                <a:ext cx="271" cy="90"/>
                <a:chOff x="567" y="346"/>
                <a:chExt cx="271" cy="90"/>
              </a:xfrm>
            </p:grpSpPr>
            <p:sp>
              <p:nvSpPr>
                <p:cNvPr id="4545" name="Oval 62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46" name="Oval 62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47" name="Oval 63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537" name="Group 631"/>
              <p:cNvGrpSpPr>
                <a:grpSpLocks/>
              </p:cNvGrpSpPr>
              <p:nvPr/>
            </p:nvGrpSpPr>
            <p:grpSpPr bwMode="auto">
              <a:xfrm>
                <a:off x="4377" y="754"/>
                <a:ext cx="271" cy="90"/>
                <a:chOff x="567" y="346"/>
                <a:chExt cx="271" cy="90"/>
              </a:xfrm>
            </p:grpSpPr>
            <p:sp>
              <p:nvSpPr>
                <p:cNvPr id="4542" name="Oval 63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43" name="Oval 63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44" name="Oval 63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4538" name="Group 635"/>
              <p:cNvGrpSpPr>
                <a:grpSpLocks/>
              </p:cNvGrpSpPr>
              <p:nvPr/>
            </p:nvGrpSpPr>
            <p:grpSpPr bwMode="auto">
              <a:xfrm>
                <a:off x="4649" y="754"/>
                <a:ext cx="271" cy="90"/>
                <a:chOff x="567" y="346"/>
                <a:chExt cx="271" cy="90"/>
              </a:xfrm>
            </p:grpSpPr>
            <p:sp>
              <p:nvSpPr>
                <p:cNvPr id="4539" name="Oval 63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40" name="Oval 63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4541" name="Oval 63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grpSp>
          <p:nvGrpSpPr>
            <p:cNvPr id="4150" name="Group 639"/>
            <p:cNvGrpSpPr>
              <a:grpSpLocks/>
            </p:cNvGrpSpPr>
            <p:nvPr/>
          </p:nvGrpSpPr>
          <p:grpSpPr bwMode="auto">
            <a:xfrm>
              <a:off x="476" y="1909"/>
              <a:ext cx="33" cy="227"/>
              <a:chOff x="295" y="981"/>
              <a:chExt cx="33" cy="227"/>
            </a:xfrm>
          </p:grpSpPr>
          <p:sp>
            <p:nvSpPr>
              <p:cNvPr id="4521" name="Line 64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522" name="Line 64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151" name="Group 642"/>
            <p:cNvGrpSpPr>
              <a:grpSpLocks/>
            </p:cNvGrpSpPr>
            <p:nvPr/>
          </p:nvGrpSpPr>
          <p:grpSpPr bwMode="auto">
            <a:xfrm>
              <a:off x="560" y="1909"/>
              <a:ext cx="33" cy="227"/>
              <a:chOff x="295" y="981"/>
              <a:chExt cx="33" cy="227"/>
            </a:xfrm>
          </p:grpSpPr>
          <p:sp>
            <p:nvSpPr>
              <p:cNvPr id="4519" name="Line 64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520" name="Line 64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152" name="Group 645"/>
            <p:cNvGrpSpPr>
              <a:grpSpLocks/>
            </p:cNvGrpSpPr>
            <p:nvPr/>
          </p:nvGrpSpPr>
          <p:grpSpPr bwMode="auto">
            <a:xfrm>
              <a:off x="646" y="1909"/>
              <a:ext cx="124" cy="227"/>
              <a:chOff x="589" y="436"/>
              <a:chExt cx="124" cy="227"/>
            </a:xfrm>
          </p:grpSpPr>
          <p:grpSp>
            <p:nvGrpSpPr>
              <p:cNvPr id="4513" name="Group 646"/>
              <p:cNvGrpSpPr>
                <a:grpSpLocks/>
              </p:cNvGrpSpPr>
              <p:nvPr/>
            </p:nvGrpSpPr>
            <p:grpSpPr bwMode="auto">
              <a:xfrm>
                <a:off x="589" y="436"/>
                <a:ext cx="33" cy="227"/>
                <a:chOff x="295" y="981"/>
                <a:chExt cx="33" cy="227"/>
              </a:xfrm>
            </p:grpSpPr>
            <p:sp>
              <p:nvSpPr>
                <p:cNvPr id="4517" name="Line 64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518" name="Line 64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514" name="Group 649"/>
              <p:cNvGrpSpPr>
                <a:grpSpLocks/>
              </p:cNvGrpSpPr>
              <p:nvPr/>
            </p:nvGrpSpPr>
            <p:grpSpPr bwMode="auto">
              <a:xfrm>
                <a:off x="680" y="436"/>
                <a:ext cx="33" cy="227"/>
                <a:chOff x="295" y="981"/>
                <a:chExt cx="33" cy="227"/>
              </a:xfrm>
            </p:grpSpPr>
            <p:sp>
              <p:nvSpPr>
                <p:cNvPr id="4515" name="Line 65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516" name="Line 65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153" name="Group 652"/>
            <p:cNvGrpSpPr>
              <a:grpSpLocks/>
            </p:cNvGrpSpPr>
            <p:nvPr/>
          </p:nvGrpSpPr>
          <p:grpSpPr bwMode="auto">
            <a:xfrm>
              <a:off x="828" y="1909"/>
              <a:ext cx="305" cy="227"/>
              <a:chOff x="589" y="436"/>
              <a:chExt cx="305" cy="227"/>
            </a:xfrm>
          </p:grpSpPr>
          <p:grpSp>
            <p:nvGrpSpPr>
              <p:cNvPr id="4499" name="Group 653"/>
              <p:cNvGrpSpPr>
                <a:grpSpLocks/>
              </p:cNvGrpSpPr>
              <p:nvPr/>
            </p:nvGrpSpPr>
            <p:grpSpPr bwMode="auto">
              <a:xfrm>
                <a:off x="589" y="436"/>
                <a:ext cx="124" cy="227"/>
                <a:chOff x="589" y="436"/>
                <a:chExt cx="124" cy="227"/>
              </a:xfrm>
            </p:grpSpPr>
            <p:grpSp>
              <p:nvGrpSpPr>
                <p:cNvPr id="4507" name="Group 654"/>
                <p:cNvGrpSpPr>
                  <a:grpSpLocks/>
                </p:cNvGrpSpPr>
                <p:nvPr/>
              </p:nvGrpSpPr>
              <p:grpSpPr bwMode="auto">
                <a:xfrm>
                  <a:off x="589" y="436"/>
                  <a:ext cx="33" cy="227"/>
                  <a:chOff x="295" y="981"/>
                  <a:chExt cx="33" cy="227"/>
                </a:xfrm>
              </p:grpSpPr>
              <p:sp>
                <p:nvSpPr>
                  <p:cNvPr id="4511" name="Line 65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512" name="Line 65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508" name="Group 657"/>
                <p:cNvGrpSpPr>
                  <a:grpSpLocks/>
                </p:cNvGrpSpPr>
                <p:nvPr/>
              </p:nvGrpSpPr>
              <p:grpSpPr bwMode="auto">
                <a:xfrm>
                  <a:off x="680" y="436"/>
                  <a:ext cx="33" cy="227"/>
                  <a:chOff x="295" y="981"/>
                  <a:chExt cx="33" cy="227"/>
                </a:xfrm>
              </p:grpSpPr>
              <p:sp>
                <p:nvSpPr>
                  <p:cNvPr id="4509" name="Line 65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510" name="Line 65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500" name="Group 660"/>
              <p:cNvGrpSpPr>
                <a:grpSpLocks/>
              </p:cNvGrpSpPr>
              <p:nvPr/>
            </p:nvGrpSpPr>
            <p:grpSpPr bwMode="auto">
              <a:xfrm>
                <a:off x="770" y="436"/>
                <a:ext cx="124" cy="227"/>
                <a:chOff x="589" y="436"/>
                <a:chExt cx="124" cy="227"/>
              </a:xfrm>
            </p:grpSpPr>
            <p:grpSp>
              <p:nvGrpSpPr>
                <p:cNvPr id="4501" name="Group 661"/>
                <p:cNvGrpSpPr>
                  <a:grpSpLocks/>
                </p:cNvGrpSpPr>
                <p:nvPr/>
              </p:nvGrpSpPr>
              <p:grpSpPr bwMode="auto">
                <a:xfrm>
                  <a:off x="589" y="436"/>
                  <a:ext cx="33" cy="227"/>
                  <a:chOff x="295" y="981"/>
                  <a:chExt cx="33" cy="227"/>
                </a:xfrm>
              </p:grpSpPr>
              <p:sp>
                <p:nvSpPr>
                  <p:cNvPr id="4505" name="Line 66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506" name="Line 66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502" name="Group 664"/>
                <p:cNvGrpSpPr>
                  <a:grpSpLocks/>
                </p:cNvGrpSpPr>
                <p:nvPr/>
              </p:nvGrpSpPr>
              <p:grpSpPr bwMode="auto">
                <a:xfrm>
                  <a:off x="680" y="436"/>
                  <a:ext cx="33" cy="227"/>
                  <a:chOff x="295" y="981"/>
                  <a:chExt cx="33" cy="227"/>
                </a:xfrm>
              </p:grpSpPr>
              <p:sp>
                <p:nvSpPr>
                  <p:cNvPr id="4503" name="Line 66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504" name="Line 66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154" name="Group 667"/>
            <p:cNvGrpSpPr>
              <a:grpSpLocks/>
            </p:cNvGrpSpPr>
            <p:nvPr/>
          </p:nvGrpSpPr>
          <p:grpSpPr bwMode="auto">
            <a:xfrm>
              <a:off x="1190" y="1909"/>
              <a:ext cx="668" cy="227"/>
              <a:chOff x="1338" y="981"/>
              <a:chExt cx="668" cy="227"/>
            </a:xfrm>
          </p:grpSpPr>
          <p:grpSp>
            <p:nvGrpSpPr>
              <p:cNvPr id="4469" name="Group 668"/>
              <p:cNvGrpSpPr>
                <a:grpSpLocks/>
              </p:cNvGrpSpPr>
              <p:nvPr/>
            </p:nvGrpSpPr>
            <p:grpSpPr bwMode="auto">
              <a:xfrm>
                <a:off x="1338" y="981"/>
                <a:ext cx="305" cy="227"/>
                <a:chOff x="589" y="436"/>
                <a:chExt cx="305" cy="227"/>
              </a:xfrm>
            </p:grpSpPr>
            <p:grpSp>
              <p:nvGrpSpPr>
                <p:cNvPr id="4485" name="Group 669"/>
                <p:cNvGrpSpPr>
                  <a:grpSpLocks/>
                </p:cNvGrpSpPr>
                <p:nvPr/>
              </p:nvGrpSpPr>
              <p:grpSpPr bwMode="auto">
                <a:xfrm>
                  <a:off x="589" y="436"/>
                  <a:ext cx="124" cy="227"/>
                  <a:chOff x="589" y="436"/>
                  <a:chExt cx="124" cy="227"/>
                </a:xfrm>
              </p:grpSpPr>
              <p:grpSp>
                <p:nvGrpSpPr>
                  <p:cNvPr id="4493" name="Group 670"/>
                  <p:cNvGrpSpPr>
                    <a:grpSpLocks/>
                  </p:cNvGrpSpPr>
                  <p:nvPr/>
                </p:nvGrpSpPr>
                <p:grpSpPr bwMode="auto">
                  <a:xfrm>
                    <a:off x="589" y="436"/>
                    <a:ext cx="33" cy="227"/>
                    <a:chOff x="295" y="981"/>
                    <a:chExt cx="33" cy="227"/>
                  </a:xfrm>
                </p:grpSpPr>
                <p:sp>
                  <p:nvSpPr>
                    <p:cNvPr id="4497" name="Line 67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98" name="Line 67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494" name="Group 673"/>
                  <p:cNvGrpSpPr>
                    <a:grpSpLocks/>
                  </p:cNvGrpSpPr>
                  <p:nvPr/>
                </p:nvGrpSpPr>
                <p:grpSpPr bwMode="auto">
                  <a:xfrm>
                    <a:off x="680" y="436"/>
                    <a:ext cx="33" cy="227"/>
                    <a:chOff x="295" y="981"/>
                    <a:chExt cx="33" cy="227"/>
                  </a:xfrm>
                </p:grpSpPr>
                <p:sp>
                  <p:nvSpPr>
                    <p:cNvPr id="4495" name="Line 67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96" name="Line 67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486" name="Group 676"/>
                <p:cNvGrpSpPr>
                  <a:grpSpLocks/>
                </p:cNvGrpSpPr>
                <p:nvPr/>
              </p:nvGrpSpPr>
              <p:grpSpPr bwMode="auto">
                <a:xfrm>
                  <a:off x="770" y="436"/>
                  <a:ext cx="124" cy="227"/>
                  <a:chOff x="589" y="436"/>
                  <a:chExt cx="124" cy="227"/>
                </a:xfrm>
              </p:grpSpPr>
              <p:grpSp>
                <p:nvGrpSpPr>
                  <p:cNvPr id="4487" name="Group 677"/>
                  <p:cNvGrpSpPr>
                    <a:grpSpLocks/>
                  </p:cNvGrpSpPr>
                  <p:nvPr/>
                </p:nvGrpSpPr>
                <p:grpSpPr bwMode="auto">
                  <a:xfrm>
                    <a:off x="589" y="436"/>
                    <a:ext cx="33" cy="227"/>
                    <a:chOff x="295" y="981"/>
                    <a:chExt cx="33" cy="227"/>
                  </a:xfrm>
                </p:grpSpPr>
                <p:sp>
                  <p:nvSpPr>
                    <p:cNvPr id="4491" name="Line 67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92" name="Line 67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488" name="Group 680"/>
                  <p:cNvGrpSpPr>
                    <a:grpSpLocks/>
                  </p:cNvGrpSpPr>
                  <p:nvPr/>
                </p:nvGrpSpPr>
                <p:grpSpPr bwMode="auto">
                  <a:xfrm>
                    <a:off x="680" y="436"/>
                    <a:ext cx="33" cy="227"/>
                    <a:chOff x="295" y="981"/>
                    <a:chExt cx="33" cy="227"/>
                  </a:xfrm>
                </p:grpSpPr>
                <p:sp>
                  <p:nvSpPr>
                    <p:cNvPr id="4489" name="Line 68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90" name="Line 68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470" name="Group 683"/>
              <p:cNvGrpSpPr>
                <a:grpSpLocks/>
              </p:cNvGrpSpPr>
              <p:nvPr/>
            </p:nvGrpSpPr>
            <p:grpSpPr bwMode="auto">
              <a:xfrm>
                <a:off x="1701" y="981"/>
                <a:ext cx="305" cy="227"/>
                <a:chOff x="589" y="436"/>
                <a:chExt cx="305" cy="227"/>
              </a:xfrm>
            </p:grpSpPr>
            <p:grpSp>
              <p:nvGrpSpPr>
                <p:cNvPr id="4471" name="Group 684"/>
                <p:cNvGrpSpPr>
                  <a:grpSpLocks/>
                </p:cNvGrpSpPr>
                <p:nvPr/>
              </p:nvGrpSpPr>
              <p:grpSpPr bwMode="auto">
                <a:xfrm>
                  <a:off x="589" y="436"/>
                  <a:ext cx="124" cy="227"/>
                  <a:chOff x="589" y="436"/>
                  <a:chExt cx="124" cy="227"/>
                </a:xfrm>
              </p:grpSpPr>
              <p:grpSp>
                <p:nvGrpSpPr>
                  <p:cNvPr id="4479" name="Group 685"/>
                  <p:cNvGrpSpPr>
                    <a:grpSpLocks/>
                  </p:cNvGrpSpPr>
                  <p:nvPr/>
                </p:nvGrpSpPr>
                <p:grpSpPr bwMode="auto">
                  <a:xfrm>
                    <a:off x="589" y="436"/>
                    <a:ext cx="33" cy="227"/>
                    <a:chOff x="295" y="981"/>
                    <a:chExt cx="33" cy="227"/>
                  </a:xfrm>
                </p:grpSpPr>
                <p:sp>
                  <p:nvSpPr>
                    <p:cNvPr id="4483" name="Line 68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84" name="Line 68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480" name="Group 688"/>
                  <p:cNvGrpSpPr>
                    <a:grpSpLocks/>
                  </p:cNvGrpSpPr>
                  <p:nvPr/>
                </p:nvGrpSpPr>
                <p:grpSpPr bwMode="auto">
                  <a:xfrm>
                    <a:off x="680" y="436"/>
                    <a:ext cx="33" cy="227"/>
                    <a:chOff x="295" y="981"/>
                    <a:chExt cx="33" cy="227"/>
                  </a:xfrm>
                </p:grpSpPr>
                <p:sp>
                  <p:nvSpPr>
                    <p:cNvPr id="4481" name="Line 68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82" name="Line 69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472" name="Group 691"/>
                <p:cNvGrpSpPr>
                  <a:grpSpLocks/>
                </p:cNvGrpSpPr>
                <p:nvPr/>
              </p:nvGrpSpPr>
              <p:grpSpPr bwMode="auto">
                <a:xfrm>
                  <a:off x="770" y="436"/>
                  <a:ext cx="124" cy="227"/>
                  <a:chOff x="589" y="436"/>
                  <a:chExt cx="124" cy="227"/>
                </a:xfrm>
              </p:grpSpPr>
              <p:grpSp>
                <p:nvGrpSpPr>
                  <p:cNvPr id="4473" name="Group 692"/>
                  <p:cNvGrpSpPr>
                    <a:grpSpLocks/>
                  </p:cNvGrpSpPr>
                  <p:nvPr/>
                </p:nvGrpSpPr>
                <p:grpSpPr bwMode="auto">
                  <a:xfrm>
                    <a:off x="589" y="436"/>
                    <a:ext cx="33" cy="227"/>
                    <a:chOff x="295" y="981"/>
                    <a:chExt cx="33" cy="227"/>
                  </a:xfrm>
                </p:grpSpPr>
                <p:sp>
                  <p:nvSpPr>
                    <p:cNvPr id="4477" name="Line 69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78" name="Line 69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474" name="Group 695"/>
                  <p:cNvGrpSpPr>
                    <a:grpSpLocks/>
                  </p:cNvGrpSpPr>
                  <p:nvPr/>
                </p:nvGrpSpPr>
                <p:grpSpPr bwMode="auto">
                  <a:xfrm>
                    <a:off x="680" y="436"/>
                    <a:ext cx="33" cy="227"/>
                    <a:chOff x="295" y="981"/>
                    <a:chExt cx="33" cy="227"/>
                  </a:xfrm>
                </p:grpSpPr>
                <p:sp>
                  <p:nvSpPr>
                    <p:cNvPr id="4475" name="Line 69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76" name="Line 69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nvGrpSpPr>
            <p:cNvPr id="4155" name="Group 698"/>
            <p:cNvGrpSpPr>
              <a:grpSpLocks/>
            </p:cNvGrpSpPr>
            <p:nvPr/>
          </p:nvGrpSpPr>
          <p:grpSpPr bwMode="auto">
            <a:xfrm>
              <a:off x="1825" y="1909"/>
              <a:ext cx="1393" cy="227"/>
              <a:chOff x="589" y="436"/>
              <a:chExt cx="1393" cy="227"/>
            </a:xfrm>
          </p:grpSpPr>
          <p:grpSp>
            <p:nvGrpSpPr>
              <p:cNvPr id="4408" name="Group 699"/>
              <p:cNvGrpSpPr>
                <a:grpSpLocks/>
              </p:cNvGrpSpPr>
              <p:nvPr/>
            </p:nvGrpSpPr>
            <p:grpSpPr bwMode="auto">
              <a:xfrm>
                <a:off x="589" y="436"/>
                <a:ext cx="305" cy="227"/>
                <a:chOff x="589" y="436"/>
                <a:chExt cx="305" cy="227"/>
              </a:xfrm>
            </p:grpSpPr>
            <p:grpSp>
              <p:nvGrpSpPr>
                <p:cNvPr id="4455" name="Group 700"/>
                <p:cNvGrpSpPr>
                  <a:grpSpLocks/>
                </p:cNvGrpSpPr>
                <p:nvPr/>
              </p:nvGrpSpPr>
              <p:grpSpPr bwMode="auto">
                <a:xfrm>
                  <a:off x="589" y="436"/>
                  <a:ext cx="124" cy="227"/>
                  <a:chOff x="589" y="436"/>
                  <a:chExt cx="124" cy="227"/>
                </a:xfrm>
              </p:grpSpPr>
              <p:grpSp>
                <p:nvGrpSpPr>
                  <p:cNvPr id="4463" name="Group 701"/>
                  <p:cNvGrpSpPr>
                    <a:grpSpLocks/>
                  </p:cNvGrpSpPr>
                  <p:nvPr/>
                </p:nvGrpSpPr>
                <p:grpSpPr bwMode="auto">
                  <a:xfrm>
                    <a:off x="589" y="436"/>
                    <a:ext cx="33" cy="227"/>
                    <a:chOff x="295" y="981"/>
                    <a:chExt cx="33" cy="227"/>
                  </a:xfrm>
                </p:grpSpPr>
                <p:sp>
                  <p:nvSpPr>
                    <p:cNvPr id="4467" name="Line 70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68" name="Line 70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464" name="Group 704"/>
                  <p:cNvGrpSpPr>
                    <a:grpSpLocks/>
                  </p:cNvGrpSpPr>
                  <p:nvPr/>
                </p:nvGrpSpPr>
                <p:grpSpPr bwMode="auto">
                  <a:xfrm>
                    <a:off x="680" y="436"/>
                    <a:ext cx="33" cy="227"/>
                    <a:chOff x="295" y="981"/>
                    <a:chExt cx="33" cy="227"/>
                  </a:xfrm>
                </p:grpSpPr>
                <p:sp>
                  <p:nvSpPr>
                    <p:cNvPr id="4465" name="Line 70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66" name="Line 70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456" name="Group 707"/>
                <p:cNvGrpSpPr>
                  <a:grpSpLocks/>
                </p:cNvGrpSpPr>
                <p:nvPr/>
              </p:nvGrpSpPr>
              <p:grpSpPr bwMode="auto">
                <a:xfrm>
                  <a:off x="770" y="436"/>
                  <a:ext cx="124" cy="227"/>
                  <a:chOff x="589" y="436"/>
                  <a:chExt cx="124" cy="227"/>
                </a:xfrm>
              </p:grpSpPr>
              <p:grpSp>
                <p:nvGrpSpPr>
                  <p:cNvPr id="4457" name="Group 708"/>
                  <p:cNvGrpSpPr>
                    <a:grpSpLocks/>
                  </p:cNvGrpSpPr>
                  <p:nvPr/>
                </p:nvGrpSpPr>
                <p:grpSpPr bwMode="auto">
                  <a:xfrm>
                    <a:off x="589" y="436"/>
                    <a:ext cx="33" cy="227"/>
                    <a:chOff x="295" y="981"/>
                    <a:chExt cx="33" cy="227"/>
                  </a:xfrm>
                </p:grpSpPr>
                <p:sp>
                  <p:nvSpPr>
                    <p:cNvPr id="4461" name="Line 70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62" name="Line 71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458" name="Group 711"/>
                  <p:cNvGrpSpPr>
                    <a:grpSpLocks/>
                  </p:cNvGrpSpPr>
                  <p:nvPr/>
                </p:nvGrpSpPr>
                <p:grpSpPr bwMode="auto">
                  <a:xfrm>
                    <a:off x="680" y="436"/>
                    <a:ext cx="33" cy="227"/>
                    <a:chOff x="295" y="981"/>
                    <a:chExt cx="33" cy="227"/>
                  </a:xfrm>
                </p:grpSpPr>
                <p:sp>
                  <p:nvSpPr>
                    <p:cNvPr id="4459" name="Line 71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60" name="Line 71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409" name="Group 714"/>
              <p:cNvGrpSpPr>
                <a:grpSpLocks/>
              </p:cNvGrpSpPr>
              <p:nvPr/>
            </p:nvGrpSpPr>
            <p:grpSpPr bwMode="auto">
              <a:xfrm>
                <a:off x="952" y="436"/>
                <a:ext cx="305" cy="227"/>
                <a:chOff x="589" y="436"/>
                <a:chExt cx="305" cy="227"/>
              </a:xfrm>
            </p:grpSpPr>
            <p:grpSp>
              <p:nvGrpSpPr>
                <p:cNvPr id="4441" name="Group 715"/>
                <p:cNvGrpSpPr>
                  <a:grpSpLocks/>
                </p:cNvGrpSpPr>
                <p:nvPr/>
              </p:nvGrpSpPr>
              <p:grpSpPr bwMode="auto">
                <a:xfrm>
                  <a:off x="589" y="436"/>
                  <a:ext cx="124" cy="227"/>
                  <a:chOff x="589" y="436"/>
                  <a:chExt cx="124" cy="227"/>
                </a:xfrm>
              </p:grpSpPr>
              <p:grpSp>
                <p:nvGrpSpPr>
                  <p:cNvPr id="4449" name="Group 716"/>
                  <p:cNvGrpSpPr>
                    <a:grpSpLocks/>
                  </p:cNvGrpSpPr>
                  <p:nvPr/>
                </p:nvGrpSpPr>
                <p:grpSpPr bwMode="auto">
                  <a:xfrm>
                    <a:off x="589" y="436"/>
                    <a:ext cx="33" cy="227"/>
                    <a:chOff x="295" y="981"/>
                    <a:chExt cx="33" cy="227"/>
                  </a:xfrm>
                </p:grpSpPr>
                <p:sp>
                  <p:nvSpPr>
                    <p:cNvPr id="4453" name="Line 71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54" name="Line 71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450" name="Group 719"/>
                  <p:cNvGrpSpPr>
                    <a:grpSpLocks/>
                  </p:cNvGrpSpPr>
                  <p:nvPr/>
                </p:nvGrpSpPr>
                <p:grpSpPr bwMode="auto">
                  <a:xfrm>
                    <a:off x="680" y="436"/>
                    <a:ext cx="33" cy="227"/>
                    <a:chOff x="295" y="981"/>
                    <a:chExt cx="33" cy="227"/>
                  </a:xfrm>
                </p:grpSpPr>
                <p:sp>
                  <p:nvSpPr>
                    <p:cNvPr id="4451" name="Line 72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52" name="Line 72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442" name="Group 722"/>
                <p:cNvGrpSpPr>
                  <a:grpSpLocks/>
                </p:cNvGrpSpPr>
                <p:nvPr/>
              </p:nvGrpSpPr>
              <p:grpSpPr bwMode="auto">
                <a:xfrm>
                  <a:off x="770" y="436"/>
                  <a:ext cx="124" cy="227"/>
                  <a:chOff x="589" y="436"/>
                  <a:chExt cx="124" cy="227"/>
                </a:xfrm>
              </p:grpSpPr>
              <p:grpSp>
                <p:nvGrpSpPr>
                  <p:cNvPr id="4443" name="Group 723"/>
                  <p:cNvGrpSpPr>
                    <a:grpSpLocks/>
                  </p:cNvGrpSpPr>
                  <p:nvPr/>
                </p:nvGrpSpPr>
                <p:grpSpPr bwMode="auto">
                  <a:xfrm>
                    <a:off x="589" y="436"/>
                    <a:ext cx="33" cy="227"/>
                    <a:chOff x="295" y="981"/>
                    <a:chExt cx="33" cy="227"/>
                  </a:xfrm>
                </p:grpSpPr>
                <p:sp>
                  <p:nvSpPr>
                    <p:cNvPr id="4447" name="Line 72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48" name="Line 72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444" name="Group 726"/>
                  <p:cNvGrpSpPr>
                    <a:grpSpLocks/>
                  </p:cNvGrpSpPr>
                  <p:nvPr/>
                </p:nvGrpSpPr>
                <p:grpSpPr bwMode="auto">
                  <a:xfrm>
                    <a:off x="680" y="436"/>
                    <a:ext cx="33" cy="227"/>
                    <a:chOff x="295" y="981"/>
                    <a:chExt cx="33" cy="227"/>
                  </a:xfrm>
                </p:grpSpPr>
                <p:sp>
                  <p:nvSpPr>
                    <p:cNvPr id="4445" name="Line 72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46" name="Line 72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410" name="Group 729"/>
              <p:cNvGrpSpPr>
                <a:grpSpLocks/>
              </p:cNvGrpSpPr>
              <p:nvPr/>
            </p:nvGrpSpPr>
            <p:grpSpPr bwMode="auto">
              <a:xfrm>
                <a:off x="1314" y="436"/>
                <a:ext cx="668" cy="227"/>
                <a:chOff x="1338" y="981"/>
                <a:chExt cx="668" cy="227"/>
              </a:xfrm>
            </p:grpSpPr>
            <p:grpSp>
              <p:nvGrpSpPr>
                <p:cNvPr id="4411" name="Group 730"/>
                <p:cNvGrpSpPr>
                  <a:grpSpLocks/>
                </p:cNvGrpSpPr>
                <p:nvPr/>
              </p:nvGrpSpPr>
              <p:grpSpPr bwMode="auto">
                <a:xfrm>
                  <a:off x="1338" y="981"/>
                  <a:ext cx="305" cy="227"/>
                  <a:chOff x="589" y="436"/>
                  <a:chExt cx="305" cy="227"/>
                </a:xfrm>
              </p:grpSpPr>
              <p:grpSp>
                <p:nvGrpSpPr>
                  <p:cNvPr id="4427" name="Group 731"/>
                  <p:cNvGrpSpPr>
                    <a:grpSpLocks/>
                  </p:cNvGrpSpPr>
                  <p:nvPr/>
                </p:nvGrpSpPr>
                <p:grpSpPr bwMode="auto">
                  <a:xfrm>
                    <a:off x="589" y="436"/>
                    <a:ext cx="124" cy="227"/>
                    <a:chOff x="589" y="436"/>
                    <a:chExt cx="124" cy="227"/>
                  </a:xfrm>
                </p:grpSpPr>
                <p:grpSp>
                  <p:nvGrpSpPr>
                    <p:cNvPr id="4435" name="Group 732"/>
                    <p:cNvGrpSpPr>
                      <a:grpSpLocks/>
                    </p:cNvGrpSpPr>
                    <p:nvPr/>
                  </p:nvGrpSpPr>
                  <p:grpSpPr bwMode="auto">
                    <a:xfrm>
                      <a:off x="589" y="436"/>
                      <a:ext cx="33" cy="227"/>
                      <a:chOff x="295" y="981"/>
                      <a:chExt cx="33" cy="227"/>
                    </a:xfrm>
                  </p:grpSpPr>
                  <p:sp>
                    <p:nvSpPr>
                      <p:cNvPr id="4439" name="Line 73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40" name="Line 73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436" name="Group 735"/>
                    <p:cNvGrpSpPr>
                      <a:grpSpLocks/>
                    </p:cNvGrpSpPr>
                    <p:nvPr/>
                  </p:nvGrpSpPr>
                  <p:grpSpPr bwMode="auto">
                    <a:xfrm>
                      <a:off x="680" y="436"/>
                      <a:ext cx="33" cy="227"/>
                      <a:chOff x="295" y="981"/>
                      <a:chExt cx="33" cy="227"/>
                    </a:xfrm>
                  </p:grpSpPr>
                  <p:sp>
                    <p:nvSpPr>
                      <p:cNvPr id="4437" name="Line 73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38" name="Line 73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428" name="Group 738"/>
                  <p:cNvGrpSpPr>
                    <a:grpSpLocks/>
                  </p:cNvGrpSpPr>
                  <p:nvPr/>
                </p:nvGrpSpPr>
                <p:grpSpPr bwMode="auto">
                  <a:xfrm>
                    <a:off x="770" y="436"/>
                    <a:ext cx="124" cy="227"/>
                    <a:chOff x="589" y="436"/>
                    <a:chExt cx="124" cy="227"/>
                  </a:xfrm>
                </p:grpSpPr>
                <p:grpSp>
                  <p:nvGrpSpPr>
                    <p:cNvPr id="4429" name="Group 739"/>
                    <p:cNvGrpSpPr>
                      <a:grpSpLocks/>
                    </p:cNvGrpSpPr>
                    <p:nvPr/>
                  </p:nvGrpSpPr>
                  <p:grpSpPr bwMode="auto">
                    <a:xfrm>
                      <a:off x="589" y="436"/>
                      <a:ext cx="33" cy="227"/>
                      <a:chOff x="295" y="981"/>
                      <a:chExt cx="33" cy="227"/>
                    </a:xfrm>
                  </p:grpSpPr>
                  <p:sp>
                    <p:nvSpPr>
                      <p:cNvPr id="4433" name="Line 74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34" name="Line 74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430" name="Group 742"/>
                    <p:cNvGrpSpPr>
                      <a:grpSpLocks/>
                    </p:cNvGrpSpPr>
                    <p:nvPr/>
                  </p:nvGrpSpPr>
                  <p:grpSpPr bwMode="auto">
                    <a:xfrm>
                      <a:off x="680" y="436"/>
                      <a:ext cx="33" cy="227"/>
                      <a:chOff x="295" y="981"/>
                      <a:chExt cx="33" cy="227"/>
                    </a:xfrm>
                  </p:grpSpPr>
                  <p:sp>
                    <p:nvSpPr>
                      <p:cNvPr id="4431" name="Line 74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32" name="Line 74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412" name="Group 745"/>
                <p:cNvGrpSpPr>
                  <a:grpSpLocks/>
                </p:cNvGrpSpPr>
                <p:nvPr/>
              </p:nvGrpSpPr>
              <p:grpSpPr bwMode="auto">
                <a:xfrm>
                  <a:off x="1701" y="981"/>
                  <a:ext cx="305" cy="227"/>
                  <a:chOff x="589" y="436"/>
                  <a:chExt cx="305" cy="227"/>
                </a:xfrm>
              </p:grpSpPr>
              <p:grpSp>
                <p:nvGrpSpPr>
                  <p:cNvPr id="4413" name="Group 746"/>
                  <p:cNvGrpSpPr>
                    <a:grpSpLocks/>
                  </p:cNvGrpSpPr>
                  <p:nvPr/>
                </p:nvGrpSpPr>
                <p:grpSpPr bwMode="auto">
                  <a:xfrm>
                    <a:off x="589" y="436"/>
                    <a:ext cx="124" cy="227"/>
                    <a:chOff x="589" y="436"/>
                    <a:chExt cx="124" cy="227"/>
                  </a:xfrm>
                </p:grpSpPr>
                <p:grpSp>
                  <p:nvGrpSpPr>
                    <p:cNvPr id="4421" name="Group 747"/>
                    <p:cNvGrpSpPr>
                      <a:grpSpLocks/>
                    </p:cNvGrpSpPr>
                    <p:nvPr/>
                  </p:nvGrpSpPr>
                  <p:grpSpPr bwMode="auto">
                    <a:xfrm>
                      <a:off x="589" y="436"/>
                      <a:ext cx="33" cy="227"/>
                      <a:chOff x="295" y="981"/>
                      <a:chExt cx="33" cy="227"/>
                    </a:xfrm>
                  </p:grpSpPr>
                  <p:sp>
                    <p:nvSpPr>
                      <p:cNvPr id="4425" name="Line 74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26" name="Line 74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422" name="Group 750"/>
                    <p:cNvGrpSpPr>
                      <a:grpSpLocks/>
                    </p:cNvGrpSpPr>
                    <p:nvPr/>
                  </p:nvGrpSpPr>
                  <p:grpSpPr bwMode="auto">
                    <a:xfrm>
                      <a:off x="680" y="436"/>
                      <a:ext cx="33" cy="227"/>
                      <a:chOff x="295" y="981"/>
                      <a:chExt cx="33" cy="227"/>
                    </a:xfrm>
                  </p:grpSpPr>
                  <p:sp>
                    <p:nvSpPr>
                      <p:cNvPr id="4423" name="Line 75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24" name="Line 75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414" name="Group 753"/>
                  <p:cNvGrpSpPr>
                    <a:grpSpLocks/>
                  </p:cNvGrpSpPr>
                  <p:nvPr/>
                </p:nvGrpSpPr>
                <p:grpSpPr bwMode="auto">
                  <a:xfrm>
                    <a:off x="770" y="436"/>
                    <a:ext cx="124" cy="227"/>
                    <a:chOff x="589" y="436"/>
                    <a:chExt cx="124" cy="227"/>
                  </a:xfrm>
                </p:grpSpPr>
                <p:grpSp>
                  <p:nvGrpSpPr>
                    <p:cNvPr id="4415" name="Group 754"/>
                    <p:cNvGrpSpPr>
                      <a:grpSpLocks/>
                    </p:cNvGrpSpPr>
                    <p:nvPr/>
                  </p:nvGrpSpPr>
                  <p:grpSpPr bwMode="auto">
                    <a:xfrm>
                      <a:off x="589" y="436"/>
                      <a:ext cx="33" cy="227"/>
                      <a:chOff x="295" y="981"/>
                      <a:chExt cx="33" cy="227"/>
                    </a:xfrm>
                  </p:grpSpPr>
                  <p:sp>
                    <p:nvSpPr>
                      <p:cNvPr id="4419" name="Line 75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20" name="Line 75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416" name="Group 757"/>
                    <p:cNvGrpSpPr>
                      <a:grpSpLocks/>
                    </p:cNvGrpSpPr>
                    <p:nvPr/>
                  </p:nvGrpSpPr>
                  <p:grpSpPr bwMode="auto">
                    <a:xfrm>
                      <a:off x="680" y="436"/>
                      <a:ext cx="33" cy="227"/>
                      <a:chOff x="295" y="981"/>
                      <a:chExt cx="33" cy="227"/>
                    </a:xfrm>
                  </p:grpSpPr>
                  <p:sp>
                    <p:nvSpPr>
                      <p:cNvPr id="4417" name="Line 75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18" name="Line 75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4156" name="Group 760"/>
            <p:cNvGrpSpPr>
              <a:grpSpLocks/>
            </p:cNvGrpSpPr>
            <p:nvPr/>
          </p:nvGrpSpPr>
          <p:grpSpPr bwMode="auto">
            <a:xfrm>
              <a:off x="3276" y="1909"/>
              <a:ext cx="1393" cy="227"/>
              <a:chOff x="589" y="436"/>
              <a:chExt cx="1393" cy="227"/>
            </a:xfrm>
          </p:grpSpPr>
          <p:grpSp>
            <p:nvGrpSpPr>
              <p:cNvPr id="4347" name="Group 761"/>
              <p:cNvGrpSpPr>
                <a:grpSpLocks/>
              </p:cNvGrpSpPr>
              <p:nvPr/>
            </p:nvGrpSpPr>
            <p:grpSpPr bwMode="auto">
              <a:xfrm>
                <a:off x="589" y="436"/>
                <a:ext cx="305" cy="227"/>
                <a:chOff x="589" y="436"/>
                <a:chExt cx="305" cy="227"/>
              </a:xfrm>
            </p:grpSpPr>
            <p:grpSp>
              <p:nvGrpSpPr>
                <p:cNvPr id="4394" name="Group 762"/>
                <p:cNvGrpSpPr>
                  <a:grpSpLocks/>
                </p:cNvGrpSpPr>
                <p:nvPr/>
              </p:nvGrpSpPr>
              <p:grpSpPr bwMode="auto">
                <a:xfrm>
                  <a:off x="589" y="436"/>
                  <a:ext cx="124" cy="227"/>
                  <a:chOff x="589" y="436"/>
                  <a:chExt cx="124" cy="227"/>
                </a:xfrm>
              </p:grpSpPr>
              <p:grpSp>
                <p:nvGrpSpPr>
                  <p:cNvPr id="4402" name="Group 763"/>
                  <p:cNvGrpSpPr>
                    <a:grpSpLocks/>
                  </p:cNvGrpSpPr>
                  <p:nvPr/>
                </p:nvGrpSpPr>
                <p:grpSpPr bwMode="auto">
                  <a:xfrm>
                    <a:off x="589" y="436"/>
                    <a:ext cx="33" cy="227"/>
                    <a:chOff x="295" y="981"/>
                    <a:chExt cx="33" cy="227"/>
                  </a:xfrm>
                </p:grpSpPr>
                <p:sp>
                  <p:nvSpPr>
                    <p:cNvPr id="4406" name="Line 76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07" name="Line 76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403" name="Group 766"/>
                  <p:cNvGrpSpPr>
                    <a:grpSpLocks/>
                  </p:cNvGrpSpPr>
                  <p:nvPr/>
                </p:nvGrpSpPr>
                <p:grpSpPr bwMode="auto">
                  <a:xfrm>
                    <a:off x="680" y="436"/>
                    <a:ext cx="33" cy="227"/>
                    <a:chOff x="295" y="981"/>
                    <a:chExt cx="33" cy="227"/>
                  </a:xfrm>
                </p:grpSpPr>
                <p:sp>
                  <p:nvSpPr>
                    <p:cNvPr id="4404" name="Line 76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05" name="Line 76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395" name="Group 769"/>
                <p:cNvGrpSpPr>
                  <a:grpSpLocks/>
                </p:cNvGrpSpPr>
                <p:nvPr/>
              </p:nvGrpSpPr>
              <p:grpSpPr bwMode="auto">
                <a:xfrm>
                  <a:off x="770" y="436"/>
                  <a:ext cx="124" cy="227"/>
                  <a:chOff x="589" y="436"/>
                  <a:chExt cx="124" cy="227"/>
                </a:xfrm>
              </p:grpSpPr>
              <p:grpSp>
                <p:nvGrpSpPr>
                  <p:cNvPr id="4396" name="Group 770"/>
                  <p:cNvGrpSpPr>
                    <a:grpSpLocks/>
                  </p:cNvGrpSpPr>
                  <p:nvPr/>
                </p:nvGrpSpPr>
                <p:grpSpPr bwMode="auto">
                  <a:xfrm>
                    <a:off x="589" y="436"/>
                    <a:ext cx="33" cy="227"/>
                    <a:chOff x="295" y="981"/>
                    <a:chExt cx="33" cy="227"/>
                  </a:xfrm>
                </p:grpSpPr>
                <p:sp>
                  <p:nvSpPr>
                    <p:cNvPr id="4400" name="Line 77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401" name="Line 77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97" name="Group 773"/>
                  <p:cNvGrpSpPr>
                    <a:grpSpLocks/>
                  </p:cNvGrpSpPr>
                  <p:nvPr/>
                </p:nvGrpSpPr>
                <p:grpSpPr bwMode="auto">
                  <a:xfrm>
                    <a:off x="680" y="436"/>
                    <a:ext cx="33" cy="227"/>
                    <a:chOff x="295" y="981"/>
                    <a:chExt cx="33" cy="227"/>
                  </a:xfrm>
                </p:grpSpPr>
                <p:sp>
                  <p:nvSpPr>
                    <p:cNvPr id="4398" name="Line 77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99" name="Line 77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348" name="Group 776"/>
              <p:cNvGrpSpPr>
                <a:grpSpLocks/>
              </p:cNvGrpSpPr>
              <p:nvPr/>
            </p:nvGrpSpPr>
            <p:grpSpPr bwMode="auto">
              <a:xfrm>
                <a:off x="952" y="436"/>
                <a:ext cx="305" cy="227"/>
                <a:chOff x="589" y="436"/>
                <a:chExt cx="305" cy="227"/>
              </a:xfrm>
            </p:grpSpPr>
            <p:grpSp>
              <p:nvGrpSpPr>
                <p:cNvPr id="4380" name="Group 777"/>
                <p:cNvGrpSpPr>
                  <a:grpSpLocks/>
                </p:cNvGrpSpPr>
                <p:nvPr/>
              </p:nvGrpSpPr>
              <p:grpSpPr bwMode="auto">
                <a:xfrm>
                  <a:off x="589" y="436"/>
                  <a:ext cx="124" cy="227"/>
                  <a:chOff x="589" y="436"/>
                  <a:chExt cx="124" cy="227"/>
                </a:xfrm>
              </p:grpSpPr>
              <p:grpSp>
                <p:nvGrpSpPr>
                  <p:cNvPr id="4388" name="Group 778"/>
                  <p:cNvGrpSpPr>
                    <a:grpSpLocks/>
                  </p:cNvGrpSpPr>
                  <p:nvPr/>
                </p:nvGrpSpPr>
                <p:grpSpPr bwMode="auto">
                  <a:xfrm>
                    <a:off x="589" y="436"/>
                    <a:ext cx="33" cy="227"/>
                    <a:chOff x="295" y="981"/>
                    <a:chExt cx="33" cy="227"/>
                  </a:xfrm>
                </p:grpSpPr>
                <p:sp>
                  <p:nvSpPr>
                    <p:cNvPr id="4392" name="Line 77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93" name="Line 78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89" name="Group 781"/>
                  <p:cNvGrpSpPr>
                    <a:grpSpLocks/>
                  </p:cNvGrpSpPr>
                  <p:nvPr/>
                </p:nvGrpSpPr>
                <p:grpSpPr bwMode="auto">
                  <a:xfrm>
                    <a:off x="680" y="436"/>
                    <a:ext cx="33" cy="227"/>
                    <a:chOff x="295" y="981"/>
                    <a:chExt cx="33" cy="227"/>
                  </a:xfrm>
                </p:grpSpPr>
                <p:sp>
                  <p:nvSpPr>
                    <p:cNvPr id="4390" name="Line 78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91" name="Line 78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381" name="Group 784"/>
                <p:cNvGrpSpPr>
                  <a:grpSpLocks/>
                </p:cNvGrpSpPr>
                <p:nvPr/>
              </p:nvGrpSpPr>
              <p:grpSpPr bwMode="auto">
                <a:xfrm>
                  <a:off x="770" y="436"/>
                  <a:ext cx="124" cy="227"/>
                  <a:chOff x="589" y="436"/>
                  <a:chExt cx="124" cy="227"/>
                </a:xfrm>
              </p:grpSpPr>
              <p:grpSp>
                <p:nvGrpSpPr>
                  <p:cNvPr id="4382" name="Group 785"/>
                  <p:cNvGrpSpPr>
                    <a:grpSpLocks/>
                  </p:cNvGrpSpPr>
                  <p:nvPr/>
                </p:nvGrpSpPr>
                <p:grpSpPr bwMode="auto">
                  <a:xfrm>
                    <a:off x="589" y="436"/>
                    <a:ext cx="33" cy="227"/>
                    <a:chOff x="295" y="981"/>
                    <a:chExt cx="33" cy="227"/>
                  </a:xfrm>
                </p:grpSpPr>
                <p:sp>
                  <p:nvSpPr>
                    <p:cNvPr id="4386" name="Line 78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87" name="Line 78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83" name="Group 788"/>
                  <p:cNvGrpSpPr>
                    <a:grpSpLocks/>
                  </p:cNvGrpSpPr>
                  <p:nvPr/>
                </p:nvGrpSpPr>
                <p:grpSpPr bwMode="auto">
                  <a:xfrm>
                    <a:off x="680" y="436"/>
                    <a:ext cx="33" cy="227"/>
                    <a:chOff x="295" y="981"/>
                    <a:chExt cx="33" cy="227"/>
                  </a:xfrm>
                </p:grpSpPr>
                <p:sp>
                  <p:nvSpPr>
                    <p:cNvPr id="4384" name="Line 78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85" name="Line 79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349" name="Group 791"/>
              <p:cNvGrpSpPr>
                <a:grpSpLocks/>
              </p:cNvGrpSpPr>
              <p:nvPr/>
            </p:nvGrpSpPr>
            <p:grpSpPr bwMode="auto">
              <a:xfrm>
                <a:off x="1314" y="436"/>
                <a:ext cx="668" cy="227"/>
                <a:chOff x="1338" y="981"/>
                <a:chExt cx="668" cy="227"/>
              </a:xfrm>
            </p:grpSpPr>
            <p:grpSp>
              <p:nvGrpSpPr>
                <p:cNvPr id="4350" name="Group 792"/>
                <p:cNvGrpSpPr>
                  <a:grpSpLocks/>
                </p:cNvGrpSpPr>
                <p:nvPr/>
              </p:nvGrpSpPr>
              <p:grpSpPr bwMode="auto">
                <a:xfrm>
                  <a:off x="1338" y="981"/>
                  <a:ext cx="305" cy="227"/>
                  <a:chOff x="589" y="436"/>
                  <a:chExt cx="305" cy="227"/>
                </a:xfrm>
              </p:grpSpPr>
              <p:grpSp>
                <p:nvGrpSpPr>
                  <p:cNvPr id="4366" name="Group 793"/>
                  <p:cNvGrpSpPr>
                    <a:grpSpLocks/>
                  </p:cNvGrpSpPr>
                  <p:nvPr/>
                </p:nvGrpSpPr>
                <p:grpSpPr bwMode="auto">
                  <a:xfrm>
                    <a:off x="589" y="436"/>
                    <a:ext cx="124" cy="227"/>
                    <a:chOff x="589" y="436"/>
                    <a:chExt cx="124" cy="227"/>
                  </a:xfrm>
                </p:grpSpPr>
                <p:grpSp>
                  <p:nvGrpSpPr>
                    <p:cNvPr id="4374" name="Group 794"/>
                    <p:cNvGrpSpPr>
                      <a:grpSpLocks/>
                    </p:cNvGrpSpPr>
                    <p:nvPr/>
                  </p:nvGrpSpPr>
                  <p:grpSpPr bwMode="auto">
                    <a:xfrm>
                      <a:off x="589" y="436"/>
                      <a:ext cx="33" cy="227"/>
                      <a:chOff x="295" y="981"/>
                      <a:chExt cx="33" cy="227"/>
                    </a:xfrm>
                  </p:grpSpPr>
                  <p:sp>
                    <p:nvSpPr>
                      <p:cNvPr id="4378" name="Line 79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79" name="Line 79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75" name="Group 797"/>
                    <p:cNvGrpSpPr>
                      <a:grpSpLocks/>
                    </p:cNvGrpSpPr>
                    <p:nvPr/>
                  </p:nvGrpSpPr>
                  <p:grpSpPr bwMode="auto">
                    <a:xfrm>
                      <a:off x="680" y="436"/>
                      <a:ext cx="33" cy="227"/>
                      <a:chOff x="295" y="981"/>
                      <a:chExt cx="33" cy="227"/>
                    </a:xfrm>
                  </p:grpSpPr>
                  <p:sp>
                    <p:nvSpPr>
                      <p:cNvPr id="4376" name="Line 79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77" name="Line 79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367" name="Group 800"/>
                  <p:cNvGrpSpPr>
                    <a:grpSpLocks/>
                  </p:cNvGrpSpPr>
                  <p:nvPr/>
                </p:nvGrpSpPr>
                <p:grpSpPr bwMode="auto">
                  <a:xfrm>
                    <a:off x="770" y="436"/>
                    <a:ext cx="124" cy="227"/>
                    <a:chOff x="589" y="436"/>
                    <a:chExt cx="124" cy="227"/>
                  </a:xfrm>
                </p:grpSpPr>
                <p:grpSp>
                  <p:nvGrpSpPr>
                    <p:cNvPr id="4368" name="Group 801"/>
                    <p:cNvGrpSpPr>
                      <a:grpSpLocks/>
                    </p:cNvGrpSpPr>
                    <p:nvPr/>
                  </p:nvGrpSpPr>
                  <p:grpSpPr bwMode="auto">
                    <a:xfrm>
                      <a:off x="589" y="436"/>
                      <a:ext cx="33" cy="227"/>
                      <a:chOff x="295" y="981"/>
                      <a:chExt cx="33" cy="227"/>
                    </a:xfrm>
                  </p:grpSpPr>
                  <p:sp>
                    <p:nvSpPr>
                      <p:cNvPr id="4372" name="Line 80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73" name="Line 80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69" name="Group 804"/>
                    <p:cNvGrpSpPr>
                      <a:grpSpLocks/>
                    </p:cNvGrpSpPr>
                    <p:nvPr/>
                  </p:nvGrpSpPr>
                  <p:grpSpPr bwMode="auto">
                    <a:xfrm>
                      <a:off x="680" y="436"/>
                      <a:ext cx="33" cy="227"/>
                      <a:chOff x="295" y="981"/>
                      <a:chExt cx="33" cy="227"/>
                    </a:xfrm>
                  </p:grpSpPr>
                  <p:sp>
                    <p:nvSpPr>
                      <p:cNvPr id="4370" name="Line 80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71" name="Line 80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351" name="Group 807"/>
                <p:cNvGrpSpPr>
                  <a:grpSpLocks/>
                </p:cNvGrpSpPr>
                <p:nvPr/>
              </p:nvGrpSpPr>
              <p:grpSpPr bwMode="auto">
                <a:xfrm>
                  <a:off x="1701" y="981"/>
                  <a:ext cx="305" cy="227"/>
                  <a:chOff x="589" y="436"/>
                  <a:chExt cx="305" cy="227"/>
                </a:xfrm>
              </p:grpSpPr>
              <p:grpSp>
                <p:nvGrpSpPr>
                  <p:cNvPr id="4352" name="Group 808"/>
                  <p:cNvGrpSpPr>
                    <a:grpSpLocks/>
                  </p:cNvGrpSpPr>
                  <p:nvPr/>
                </p:nvGrpSpPr>
                <p:grpSpPr bwMode="auto">
                  <a:xfrm>
                    <a:off x="589" y="436"/>
                    <a:ext cx="124" cy="227"/>
                    <a:chOff x="589" y="436"/>
                    <a:chExt cx="124" cy="227"/>
                  </a:xfrm>
                </p:grpSpPr>
                <p:grpSp>
                  <p:nvGrpSpPr>
                    <p:cNvPr id="4360" name="Group 809"/>
                    <p:cNvGrpSpPr>
                      <a:grpSpLocks/>
                    </p:cNvGrpSpPr>
                    <p:nvPr/>
                  </p:nvGrpSpPr>
                  <p:grpSpPr bwMode="auto">
                    <a:xfrm>
                      <a:off x="589" y="436"/>
                      <a:ext cx="33" cy="227"/>
                      <a:chOff x="295" y="981"/>
                      <a:chExt cx="33" cy="227"/>
                    </a:xfrm>
                  </p:grpSpPr>
                  <p:sp>
                    <p:nvSpPr>
                      <p:cNvPr id="4364" name="Line 81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65" name="Line 81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61" name="Group 812"/>
                    <p:cNvGrpSpPr>
                      <a:grpSpLocks/>
                    </p:cNvGrpSpPr>
                    <p:nvPr/>
                  </p:nvGrpSpPr>
                  <p:grpSpPr bwMode="auto">
                    <a:xfrm>
                      <a:off x="680" y="436"/>
                      <a:ext cx="33" cy="227"/>
                      <a:chOff x="295" y="981"/>
                      <a:chExt cx="33" cy="227"/>
                    </a:xfrm>
                  </p:grpSpPr>
                  <p:sp>
                    <p:nvSpPr>
                      <p:cNvPr id="4362" name="Line 81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63" name="Line 81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353" name="Group 815"/>
                  <p:cNvGrpSpPr>
                    <a:grpSpLocks/>
                  </p:cNvGrpSpPr>
                  <p:nvPr/>
                </p:nvGrpSpPr>
                <p:grpSpPr bwMode="auto">
                  <a:xfrm>
                    <a:off x="770" y="436"/>
                    <a:ext cx="124" cy="227"/>
                    <a:chOff x="589" y="436"/>
                    <a:chExt cx="124" cy="227"/>
                  </a:xfrm>
                </p:grpSpPr>
                <p:grpSp>
                  <p:nvGrpSpPr>
                    <p:cNvPr id="4354" name="Group 816"/>
                    <p:cNvGrpSpPr>
                      <a:grpSpLocks/>
                    </p:cNvGrpSpPr>
                    <p:nvPr/>
                  </p:nvGrpSpPr>
                  <p:grpSpPr bwMode="auto">
                    <a:xfrm>
                      <a:off x="589" y="436"/>
                      <a:ext cx="33" cy="227"/>
                      <a:chOff x="295" y="981"/>
                      <a:chExt cx="33" cy="227"/>
                    </a:xfrm>
                  </p:grpSpPr>
                  <p:sp>
                    <p:nvSpPr>
                      <p:cNvPr id="4358" name="Line 81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59" name="Line 81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55" name="Group 819"/>
                    <p:cNvGrpSpPr>
                      <a:grpSpLocks/>
                    </p:cNvGrpSpPr>
                    <p:nvPr/>
                  </p:nvGrpSpPr>
                  <p:grpSpPr bwMode="auto">
                    <a:xfrm>
                      <a:off x="680" y="436"/>
                      <a:ext cx="33" cy="227"/>
                      <a:chOff x="295" y="981"/>
                      <a:chExt cx="33" cy="227"/>
                    </a:xfrm>
                  </p:grpSpPr>
                  <p:sp>
                    <p:nvSpPr>
                      <p:cNvPr id="4356" name="Line 82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57" name="Line 82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4157" name="Group 822"/>
            <p:cNvGrpSpPr>
              <a:grpSpLocks/>
            </p:cNvGrpSpPr>
            <p:nvPr/>
          </p:nvGrpSpPr>
          <p:grpSpPr bwMode="auto">
            <a:xfrm>
              <a:off x="4727" y="1909"/>
              <a:ext cx="33" cy="227"/>
              <a:chOff x="295" y="981"/>
              <a:chExt cx="33" cy="227"/>
            </a:xfrm>
          </p:grpSpPr>
          <p:sp>
            <p:nvSpPr>
              <p:cNvPr id="4345" name="Line 82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46" name="Line 82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158" name="Group 825"/>
            <p:cNvGrpSpPr>
              <a:grpSpLocks/>
            </p:cNvGrpSpPr>
            <p:nvPr/>
          </p:nvGrpSpPr>
          <p:grpSpPr bwMode="auto">
            <a:xfrm>
              <a:off x="488" y="2227"/>
              <a:ext cx="4284" cy="227"/>
              <a:chOff x="600" y="436"/>
              <a:chExt cx="4284" cy="227"/>
            </a:xfrm>
          </p:grpSpPr>
          <p:grpSp>
            <p:nvGrpSpPr>
              <p:cNvPr id="4159" name="Group 826"/>
              <p:cNvGrpSpPr>
                <a:grpSpLocks/>
              </p:cNvGrpSpPr>
              <p:nvPr/>
            </p:nvGrpSpPr>
            <p:grpSpPr bwMode="auto">
              <a:xfrm>
                <a:off x="600" y="436"/>
                <a:ext cx="33" cy="227"/>
                <a:chOff x="295" y="981"/>
                <a:chExt cx="33" cy="227"/>
              </a:xfrm>
            </p:grpSpPr>
            <p:sp>
              <p:nvSpPr>
                <p:cNvPr id="4343" name="Line 82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44" name="Line 82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160" name="Group 829"/>
              <p:cNvGrpSpPr>
                <a:grpSpLocks/>
              </p:cNvGrpSpPr>
              <p:nvPr/>
            </p:nvGrpSpPr>
            <p:grpSpPr bwMode="auto">
              <a:xfrm>
                <a:off x="684" y="436"/>
                <a:ext cx="33" cy="227"/>
                <a:chOff x="295" y="981"/>
                <a:chExt cx="33" cy="227"/>
              </a:xfrm>
            </p:grpSpPr>
            <p:sp>
              <p:nvSpPr>
                <p:cNvPr id="4341" name="Line 83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42" name="Line 83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161" name="Group 832"/>
              <p:cNvGrpSpPr>
                <a:grpSpLocks/>
              </p:cNvGrpSpPr>
              <p:nvPr/>
            </p:nvGrpSpPr>
            <p:grpSpPr bwMode="auto">
              <a:xfrm>
                <a:off x="770" y="436"/>
                <a:ext cx="124" cy="227"/>
                <a:chOff x="589" y="436"/>
                <a:chExt cx="124" cy="227"/>
              </a:xfrm>
            </p:grpSpPr>
            <p:grpSp>
              <p:nvGrpSpPr>
                <p:cNvPr id="4335" name="Group 833"/>
                <p:cNvGrpSpPr>
                  <a:grpSpLocks/>
                </p:cNvGrpSpPr>
                <p:nvPr/>
              </p:nvGrpSpPr>
              <p:grpSpPr bwMode="auto">
                <a:xfrm>
                  <a:off x="589" y="436"/>
                  <a:ext cx="33" cy="227"/>
                  <a:chOff x="295" y="981"/>
                  <a:chExt cx="33" cy="227"/>
                </a:xfrm>
              </p:grpSpPr>
              <p:sp>
                <p:nvSpPr>
                  <p:cNvPr id="4339" name="Line 83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40" name="Line 83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36" name="Group 836"/>
                <p:cNvGrpSpPr>
                  <a:grpSpLocks/>
                </p:cNvGrpSpPr>
                <p:nvPr/>
              </p:nvGrpSpPr>
              <p:grpSpPr bwMode="auto">
                <a:xfrm>
                  <a:off x="680" y="436"/>
                  <a:ext cx="33" cy="227"/>
                  <a:chOff x="295" y="981"/>
                  <a:chExt cx="33" cy="227"/>
                </a:xfrm>
              </p:grpSpPr>
              <p:sp>
                <p:nvSpPr>
                  <p:cNvPr id="4337" name="Line 83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38" name="Line 83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162" name="Group 839"/>
              <p:cNvGrpSpPr>
                <a:grpSpLocks/>
              </p:cNvGrpSpPr>
              <p:nvPr/>
            </p:nvGrpSpPr>
            <p:grpSpPr bwMode="auto">
              <a:xfrm>
                <a:off x="952" y="436"/>
                <a:ext cx="305" cy="227"/>
                <a:chOff x="589" y="436"/>
                <a:chExt cx="305" cy="227"/>
              </a:xfrm>
            </p:grpSpPr>
            <p:grpSp>
              <p:nvGrpSpPr>
                <p:cNvPr id="4321" name="Group 840"/>
                <p:cNvGrpSpPr>
                  <a:grpSpLocks/>
                </p:cNvGrpSpPr>
                <p:nvPr/>
              </p:nvGrpSpPr>
              <p:grpSpPr bwMode="auto">
                <a:xfrm>
                  <a:off x="589" y="436"/>
                  <a:ext cx="124" cy="227"/>
                  <a:chOff x="589" y="436"/>
                  <a:chExt cx="124" cy="227"/>
                </a:xfrm>
              </p:grpSpPr>
              <p:grpSp>
                <p:nvGrpSpPr>
                  <p:cNvPr id="4329" name="Group 841"/>
                  <p:cNvGrpSpPr>
                    <a:grpSpLocks/>
                  </p:cNvGrpSpPr>
                  <p:nvPr/>
                </p:nvGrpSpPr>
                <p:grpSpPr bwMode="auto">
                  <a:xfrm>
                    <a:off x="589" y="436"/>
                    <a:ext cx="33" cy="227"/>
                    <a:chOff x="295" y="981"/>
                    <a:chExt cx="33" cy="227"/>
                  </a:xfrm>
                </p:grpSpPr>
                <p:sp>
                  <p:nvSpPr>
                    <p:cNvPr id="4333" name="Line 84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34" name="Line 84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30" name="Group 844"/>
                  <p:cNvGrpSpPr>
                    <a:grpSpLocks/>
                  </p:cNvGrpSpPr>
                  <p:nvPr/>
                </p:nvGrpSpPr>
                <p:grpSpPr bwMode="auto">
                  <a:xfrm>
                    <a:off x="680" y="436"/>
                    <a:ext cx="33" cy="227"/>
                    <a:chOff x="295" y="981"/>
                    <a:chExt cx="33" cy="227"/>
                  </a:xfrm>
                </p:grpSpPr>
                <p:sp>
                  <p:nvSpPr>
                    <p:cNvPr id="4331" name="Line 84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32" name="Line 84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322" name="Group 847"/>
                <p:cNvGrpSpPr>
                  <a:grpSpLocks/>
                </p:cNvGrpSpPr>
                <p:nvPr/>
              </p:nvGrpSpPr>
              <p:grpSpPr bwMode="auto">
                <a:xfrm>
                  <a:off x="770" y="436"/>
                  <a:ext cx="124" cy="227"/>
                  <a:chOff x="589" y="436"/>
                  <a:chExt cx="124" cy="227"/>
                </a:xfrm>
              </p:grpSpPr>
              <p:grpSp>
                <p:nvGrpSpPr>
                  <p:cNvPr id="4323" name="Group 848"/>
                  <p:cNvGrpSpPr>
                    <a:grpSpLocks/>
                  </p:cNvGrpSpPr>
                  <p:nvPr/>
                </p:nvGrpSpPr>
                <p:grpSpPr bwMode="auto">
                  <a:xfrm>
                    <a:off x="589" y="436"/>
                    <a:ext cx="33" cy="227"/>
                    <a:chOff x="295" y="981"/>
                    <a:chExt cx="33" cy="227"/>
                  </a:xfrm>
                </p:grpSpPr>
                <p:sp>
                  <p:nvSpPr>
                    <p:cNvPr id="4327" name="Line 84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28" name="Line 85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24" name="Group 851"/>
                  <p:cNvGrpSpPr>
                    <a:grpSpLocks/>
                  </p:cNvGrpSpPr>
                  <p:nvPr/>
                </p:nvGrpSpPr>
                <p:grpSpPr bwMode="auto">
                  <a:xfrm>
                    <a:off x="680" y="436"/>
                    <a:ext cx="33" cy="227"/>
                    <a:chOff x="295" y="981"/>
                    <a:chExt cx="33" cy="227"/>
                  </a:xfrm>
                </p:grpSpPr>
                <p:sp>
                  <p:nvSpPr>
                    <p:cNvPr id="4325" name="Line 85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26" name="Line 85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163" name="Group 854"/>
              <p:cNvGrpSpPr>
                <a:grpSpLocks/>
              </p:cNvGrpSpPr>
              <p:nvPr/>
            </p:nvGrpSpPr>
            <p:grpSpPr bwMode="auto">
              <a:xfrm>
                <a:off x="1314" y="436"/>
                <a:ext cx="668" cy="227"/>
                <a:chOff x="1338" y="981"/>
                <a:chExt cx="668" cy="227"/>
              </a:xfrm>
            </p:grpSpPr>
            <p:grpSp>
              <p:nvGrpSpPr>
                <p:cNvPr id="4291" name="Group 855"/>
                <p:cNvGrpSpPr>
                  <a:grpSpLocks/>
                </p:cNvGrpSpPr>
                <p:nvPr/>
              </p:nvGrpSpPr>
              <p:grpSpPr bwMode="auto">
                <a:xfrm>
                  <a:off x="1338" y="981"/>
                  <a:ext cx="305" cy="227"/>
                  <a:chOff x="589" y="436"/>
                  <a:chExt cx="305" cy="227"/>
                </a:xfrm>
              </p:grpSpPr>
              <p:grpSp>
                <p:nvGrpSpPr>
                  <p:cNvPr id="4307" name="Group 856"/>
                  <p:cNvGrpSpPr>
                    <a:grpSpLocks/>
                  </p:cNvGrpSpPr>
                  <p:nvPr/>
                </p:nvGrpSpPr>
                <p:grpSpPr bwMode="auto">
                  <a:xfrm>
                    <a:off x="589" y="436"/>
                    <a:ext cx="124" cy="227"/>
                    <a:chOff x="589" y="436"/>
                    <a:chExt cx="124" cy="227"/>
                  </a:xfrm>
                </p:grpSpPr>
                <p:grpSp>
                  <p:nvGrpSpPr>
                    <p:cNvPr id="4315" name="Group 857"/>
                    <p:cNvGrpSpPr>
                      <a:grpSpLocks/>
                    </p:cNvGrpSpPr>
                    <p:nvPr/>
                  </p:nvGrpSpPr>
                  <p:grpSpPr bwMode="auto">
                    <a:xfrm>
                      <a:off x="589" y="436"/>
                      <a:ext cx="33" cy="227"/>
                      <a:chOff x="295" y="981"/>
                      <a:chExt cx="33" cy="227"/>
                    </a:xfrm>
                  </p:grpSpPr>
                  <p:sp>
                    <p:nvSpPr>
                      <p:cNvPr id="4319" name="Line 85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20" name="Line 85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16" name="Group 860"/>
                    <p:cNvGrpSpPr>
                      <a:grpSpLocks/>
                    </p:cNvGrpSpPr>
                    <p:nvPr/>
                  </p:nvGrpSpPr>
                  <p:grpSpPr bwMode="auto">
                    <a:xfrm>
                      <a:off x="680" y="436"/>
                      <a:ext cx="33" cy="227"/>
                      <a:chOff x="295" y="981"/>
                      <a:chExt cx="33" cy="227"/>
                    </a:xfrm>
                  </p:grpSpPr>
                  <p:sp>
                    <p:nvSpPr>
                      <p:cNvPr id="4317" name="Line 86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18" name="Line 86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308" name="Group 863"/>
                  <p:cNvGrpSpPr>
                    <a:grpSpLocks/>
                  </p:cNvGrpSpPr>
                  <p:nvPr/>
                </p:nvGrpSpPr>
                <p:grpSpPr bwMode="auto">
                  <a:xfrm>
                    <a:off x="770" y="436"/>
                    <a:ext cx="124" cy="227"/>
                    <a:chOff x="589" y="436"/>
                    <a:chExt cx="124" cy="227"/>
                  </a:xfrm>
                </p:grpSpPr>
                <p:grpSp>
                  <p:nvGrpSpPr>
                    <p:cNvPr id="4309" name="Group 864"/>
                    <p:cNvGrpSpPr>
                      <a:grpSpLocks/>
                    </p:cNvGrpSpPr>
                    <p:nvPr/>
                  </p:nvGrpSpPr>
                  <p:grpSpPr bwMode="auto">
                    <a:xfrm>
                      <a:off x="589" y="436"/>
                      <a:ext cx="33" cy="227"/>
                      <a:chOff x="295" y="981"/>
                      <a:chExt cx="33" cy="227"/>
                    </a:xfrm>
                  </p:grpSpPr>
                  <p:sp>
                    <p:nvSpPr>
                      <p:cNvPr id="4313" name="Line 86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14" name="Line 86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10" name="Group 867"/>
                    <p:cNvGrpSpPr>
                      <a:grpSpLocks/>
                    </p:cNvGrpSpPr>
                    <p:nvPr/>
                  </p:nvGrpSpPr>
                  <p:grpSpPr bwMode="auto">
                    <a:xfrm>
                      <a:off x="680" y="436"/>
                      <a:ext cx="33" cy="227"/>
                      <a:chOff x="295" y="981"/>
                      <a:chExt cx="33" cy="227"/>
                    </a:xfrm>
                  </p:grpSpPr>
                  <p:sp>
                    <p:nvSpPr>
                      <p:cNvPr id="4311" name="Line 86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12" name="Line 86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292" name="Group 870"/>
                <p:cNvGrpSpPr>
                  <a:grpSpLocks/>
                </p:cNvGrpSpPr>
                <p:nvPr/>
              </p:nvGrpSpPr>
              <p:grpSpPr bwMode="auto">
                <a:xfrm>
                  <a:off x="1701" y="981"/>
                  <a:ext cx="305" cy="227"/>
                  <a:chOff x="589" y="436"/>
                  <a:chExt cx="305" cy="227"/>
                </a:xfrm>
              </p:grpSpPr>
              <p:grpSp>
                <p:nvGrpSpPr>
                  <p:cNvPr id="4293" name="Group 871"/>
                  <p:cNvGrpSpPr>
                    <a:grpSpLocks/>
                  </p:cNvGrpSpPr>
                  <p:nvPr/>
                </p:nvGrpSpPr>
                <p:grpSpPr bwMode="auto">
                  <a:xfrm>
                    <a:off x="589" y="436"/>
                    <a:ext cx="124" cy="227"/>
                    <a:chOff x="589" y="436"/>
                    <a:chExt cx="124" cy="227"/>
                  </a:xfrm>
                </p:grpSpPr>
                <p:grpSp>
                  <p:nvGrpSpPr>
                    <p:cNvPr id="4301" name="Group 872"/>
                    <p:cNvGrpSpPr>
                      <a:grpSpLocks/>
                    </p:cNvGrpSpPr>
                    <p:nvPr/>
                  </p:nvGrpSpPr>
                  <p:grpSpPr bwMode="auto">
                    <a:xfrm>
                      <a:off x="589" y="436"/>
                      <a:ext cx="33" cy="227"/>
                      <a:chOff x="295" y="981"/>
                      <a:chExt cx="33" cy="227"/>
                    </a:xfrm>
                  </p:grpSpPr>
                  <p:sp>
                    <p:nvSpPr>
                      <p:cNvPr id="4305" name="Line 87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06" name="Line 87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302" name="Group 875"/>
                    <p:cNvGrpSpPr>
                      <a:grpSpLocks/>
                    </p:cNvGrpSpPr>
                    <p:nvPr/>
                  </p:nvGrpSpPr>
                  <p:grpSpPr bwMode="auto">
                    <a:xfrm>
                      <a:off x="680" y="436"/>
                      <a:ext cx="33" cy="227"/>
                      <a:chOff x="295" y="981"/>
                      <a:chExt cx="33" cy="227"/>
                    </a:xfrm>
                  </p:grpSpPr>
                  <p:sp>
                    <p:nvSpPr>
                      <p:cNvPr id="4303" name="Line 87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04" name="Line 87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294" name="Group 878"/>
                  <p:cNvGrpSpPr>
                    <a:grpSpLocks/>
                  </p:cNvGrpSpPr>
                  <p:nvPr/>
                </p:nvGrpSpPr>
                <p:grpSpPr bwMode="auto">
                  <a:xfrm>
                    <a:off x="770" y="436"/>
                    <a:ext cx="124" cy="227"/>
                    <a:chOff x="589" y="436"/>
                    <a:chExt cx="124" cy="227"/>
                  </a:xfrm>
                </p:grpSpPr>
                <p:grpSp>
                  <p:nvGrpSpPr>
                    <p:cNvPr id="4295" name="Group 879"/>
                    <p:cNvGrpSpPr>
                      <a:grpSpLocks/>
                    </p:cNvGrpSpPr>
                    <p:nvPr/>
                  </p:nvGrpSpPr>
                  <p:grpSpPr bwMode="auto">
                    <a:xfrm>
                      <a:off x="589" y="436"/>
                      <a:ext cx="33" cy="227"/>
                      <a:chOff x="295" y="981"/>
                      <a:chExt cx="33" cy="227"/>
                    </a:xfrm>
                  </p:grpSpPr>
                  <p:sp>
                    <p:nvSpPr>
                      <p:cNvPr id="4299" name="Line 88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300" name="Line 88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296" name="Group 882"/>
                    <p:cNvGrpSpPr>
                      <a:grpSpLocks/>
                    </p:cNvGrpSpPr>
                    <p:nvPr/>
                  </p:nvGrpSpPr>
                  <p:grpSpPr bwMode="auto">
                    <a:xfrm>
                      <a:off x="680" y="436"/>
                      <a:ext cx="33" cy="227"/>
                      <a:chOff x="295" y="981"/>
                      <a:chExt cx="33" cy="227"/>
                    </a:xfrm>
                  </p:grpSpPr>
                  <p:sp>
                    <p:nvSpPr>
                      <p:cNvPr id="4297" name="Line 88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98" name="Line 88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nvGrpSpPr>
              <p:cNvPr id="4164" name="Group 885"/>
              <p:cNvGrpSpPr>
                <a:grpSpLocks/>
              </p:cNvGrpSpPr>
              <p:nvPr/>
            </p:nvGrpSpPr>
            <p:grpSpPr bwMode="auto">
              <a:xfrm>
                <a:off x="1949" y="436"/>
                <a:ext cx="1393" cy="227"/>
                <a:chOff x="589" y="436"/>
                <a:chExt cx="1393" cy="227"/>
              </a:xfrm>
            </p:grpSpPr>
            <p:grpSp>
              <p:nvGrpSpPr>
                <p:cNvPr id="4230" name="Group 886"/>
                <p:cNvGrpSpPr>
                  <a:grpSpLocks/>
                </p:cNvGrpSpPr>
                <p:nvPr/>
              </p:nvGrpSpPr>
              <p:grpSpPr bwMode="auto">
                <a:xfrm>
                  <a:off x="589" y="436"/>
                  <a:ext cx="305" cy="227"/>
                  <a:chOff x="589" y="436"/>
                  <a:chExt cx="305" cy="227"/>
                </a:xfrm>
              </p:grpSpPr>
              <p:grpSp>
                <p:nvGrpSpPr>
                  <p:cNvPr id="4277" name="Group 887"/>
                  <p:cNvGrpSpPr>
                    <a:grpSpLocks/>
                  </p:cNvGrpSpPr>
                  <p:nvPr/>
                </p:nvGrpSpPr>
                <p:grpSpPr bwMode="auto">
                  <a:xfrm>
                    <a:off x="589" y="436"/>
                    <a:ext cx="124" cy="227"/>
                    <a:chOff x="589" y="436"/>
                    <a:chExt cx="124" cy="227"/>
                  </a:xfrm>
                </p:grpSpPr>
                <p:grpSp>
                  <p:nvGrpSpPr>
                    <p:cNvPr id="4285" name="Group 888"/>
                    <p:cNvGrpSpPr>
                      <a:grpSpLocks/>
                    </p:cNvGrpSpPr>
                    <p:nvPr/>
                  </p:nvGrpSpPr>
                  <p:grpSpPr bwMode="auto">
                    <a:xfrm>
                      <a:off x="589" y="436"/>
                      <a:ext cx="33" cy="227"/>
                      <a:chOff x="295" y="981"/>
                      <a:chExt cx="33" cy="227"/>
                    </a:xfrm>
                  </p:grpSpPr>
                  <p:sp>
                    <p:nvSpPr>
                      <p:cNvPr id="4289" name="Line 88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90" name="Line 89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286" name="Group 891"/>
                    <p:cNvGrpSpPr>
                      <a:grpSpLocks/>
                    </p:cNvGrpSpPr>
                    <p:nvPr/>
                  </p:nvGrpSpPr>
                  <p:grpSpPr bwMode="auto">
                    <a:xfrm>
                      <a:off x="680" y="436"/>
                      <a:ext cx="33" cy="227"/>
                      <a:chOff x="295" y="981"/>
                      <a:chExt cx="33" cy="227"/>
                    </a:xfrm>
                  </p:grpSpPr>
                  <p:sp>
                    <p:nvSpPr>
                      <p:cNvPr id="4287" name="Line 89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88" name="Line 89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278" name="Group 894"/>
                  <p:cNvGrpSpPr>
                    <a:grpSpLocks/>
                  </p:cNvGrpSpPr>
                  <p:nvPr/>
                </p:nvGrpSpPr>
                <p:grpSpPr bwMode="auto">
                  <a:xfrm>
                    <a:off x="770" y="436"/>
                    <a:ext cx="124" cy="227"/>
                    <a:chOff x="589" y="436"/>
                    <a:chExt cx="124" cy="227"/>
                  </a:xfrm>
                </p:grpSpPr>
                <p:grpSp>
                  <p:nvGrpSpPr>
                    <p:cNvPr id="4279" name="Group 895"/>
                    <p:cNvGrpSpPr>
                      <a:grpSpLocks/>
                    </p:cNvGrpSpPr>
                    <p:nvPr/>
                  </p:nvGrpSpPr>
                  <p:grpSpPr bwMode="auto">
                    <a:xfrm>
                      <a:off x="589" y="436"/>
                      <a:ext cx="33" cy="227"/>
                      <a:chOff x="295" y="981"/>
                      <a:chExt cx="33" cy="227"/>
                    </a:xfrm>
                  </p:grpSpPr>
                  <p:sp>
                    <p:nvSpPr>
                      <p:cNvPr id="4283" name="Line 89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84" name="Line 89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280" name="Group 898"/>
                    <p:cNvGrpSpPr>
                      <a:grpSpLocks/>
                    </p:cNvGrpSpPr>
                    <p:nvPr/>
                  </p:nvGrpSpPr>
                  <p:grpSpPr bwMode="auto">
                    <a:xfrm>
                      <a:off x="680" y="436"/>
                      <a:ext cx="33" cy="227"/>
                      <a:chOff x="295" y="981"/>
                      <a:chExt cx="33" cy="227"/>
                    </a:xfrm>
                  </p:grpSpPr>
                  <p:sp>
                    <p:nvSpPr>
                      <p:cNvPr id="4281" name="Line 89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82" name="Line 90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231" name="Group 901"/>
                <p:cNvGrpSpPr>
                  <a:grpSpLocks/>
                </p:cNvGrpSpPr>
                <p:nvPr/>
              </p:nvGrpSpPr>
              <p:grpSpPr bwMode="auto">
                <a:xfrm>
                  <a:off x="952" y="436"/>
                  <a:ext cx="305" cy="227"/>
                  <a:chOff x="589" y="436"/>
                  <a:chExt cx="305" cy="227"/>
                </a:xfrm>
              </p:grpSpPr>
              <p:grpSp>
                <p:nvGrpSpPr>
                  <p:cNvPr id="4263" name="Group 902"/>
                  <p:cNvGrpSpPr>
                    <a:grpSpLocks/>
                  </p:cNvGrpSpPr>
                  <p:nvPr/>
                </p:nvGrpSpPr>
                <p:grpSpPr bwMode="auto">
                  <a:xfrm>
                    <a:off x="589" y="436"/>
                    <a:ext cx="124" cy="227"/>
                    <a:chOff x="589" y="436"/>
                    <a:chExt cx="124" cy="227"/>
                  </a:xfrm>
                </p:grpSpPr>
                <p:grpSp>
                  <p:nvGrpSpPr>
                    <p:cNvPr id="4271" name="Group 903"/>
                    <p:cNvGrpSpPr>
                      <a:grpSpLocks/>
                    </p:cNvGrpSpPr>
                    <p:nvPr/>
                  </p:nvGrpSpPr>
                  <p:grpSpPr bwMode="auto">
                    <a:xfrm>
                      <a:off x="589" y="436"/>
                      <a:ext cx="33" cy="227"/>
                      <a:chOff x="295" y="981"/>
                      <a:chExt cx="33" cy="227"/>
                    </a:xfrm>
                  </p:grpSpPr>
                  <p:sp>
                    <p:nvSpPr>
                      <p:cNvPr id="4275" name="Line 90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76" name="Line 90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272" name="Group 906"/>
                    <p:cNvGrpSpPr>
                      <a:grpSpLocks/>
                    </p:cNvGrpSpPr>
                    <p:nvPr/>
                  </p:nvGrpSpPr>
                  <p:grpSpPr bwMode="auto">
                    <a:xfrm>
                      <a:off x="680" y="436"/>
                      <a:ext cx="33" cy="227"/>
                      <a:chOff x="295" y="981"/>
                      <a:chExt cx="33" cy="227"/>
                    </a:xfrm>
                  </p:grpSpPr>
                  <p:sp>
                    <p:nvSpPr>
                      <p:cNvPr id="4273" name="Line 90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74" name="Line 90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264" name="Group 909"/>
                  <p:cNvGrpSpPr>
                    <a:grpSpLocks/>
                  </p:cNvGrpSpPr>
                  <p:nvPr/>
                </p:nvGrpSpPr>
                <p:grpSpPr bwMode="auto">
                  <a:xfrm>
                    <a:off x="770" y="436"/>
                    <a:ext cx="124" cy="227"/>
                    <a:chOff x="589" y="436"/>
                    <a:chExt cx="124" cy="227"/>
                  </a:xfrm>
                </p:grpSpPr>
                <p:grpSp>
                  <p:nvGrpSpPr>
                    <p:cNvPr id="4265" name="Group 910"/>
                    <p:cNvGrpSpPr>
                      <a:grpSpLocks/>
                    </p:cNvGrpSpPr>
                    <p:nvPr/>
                  </p:nvGrpSpPr>
                  <p:grpSpPr bwMode="auto">
                    <a:xfrm>
                      <a:off x="589" y="436"/>
                      <a:ext cx="33" cy="227"/>
                      <a:chOff x="295" y="981"/>
                      <a:chExt cx="33" cy="227"/>
                    </a:xfrm>
                  </p:grpSpPr>
                  <p:sp>
                    <p:nvSpPr>
                      <p:cNvPr id="4269" name="Line 91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70" name="Line 91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266" name="Group 913"/>
                    <p:cNvGrpSpPr>
                      <a:grpSpLocks/>
                    </p:cNvGrpSpPr>
                    <p:nvPr/>
                  </p:nvGrpSpPr>
                  <p:grpSpPr bwMode="auto">
                    <a:xfrm>
                      <a:off x="680" y="436"/>
                      <a:ext cx="33" cy="227"/>
                      <a:chOff x="295" y="981"/>
                      <a:chExt cx="33" cy="227"/>
                    </a:xfrm>
                  </p:grpSpPr>
                  <p:sp>
                    <p:nvSpPr>
                      <p:cNvPr id="4267" name="Line 91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68" name="Line 91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232" name="Group 916"/>
                <p:cNvGrpSpPr>
                  <a:grpSpLocks/>
                </p:cNvGrpSpPr>
                <p:nvPr/>
              </p:nvGrpSpPr>
              <p:grpSpPr bwMode="auto">
                <a:xfrm>
                  <a:off x="1314" y="436"/>
                  <a:ext cx="668" cy="227"/>
                  <a:chOff x="1338" y="981"/>
                  <a:chExt cx="668" cy="227"/>
                </a:xfrm>
              </p:grpSpPr>
              <p:grpSp>
                <p:nvGrpSpPr>
                  <p:cNvPr id="4233" name="Group 917"/>
                  <p:cNvGrpSpPr>
                    <a:grpSpLocks/>
                  </p:cNvGrpSpPr>
                  <p:nvPr/>
                </p:nvGrpSpPr>
                <p:grpSpPr bwMode="auto">
                  <a:xfrm>
                    <a:off x="1338" y="981"/>
                    <a:ext cx="305" cy="227"/>
                    <a:chOff x="589" y="436"/>
                    <a:chExt cx="305" cy="227"/>
                  </a:xfrm>
                </p:grpSpPr>
                <p:grpSp>
                  <p:nvGrpSpPr>
                    <p:cNvPr id="4249" name="Group 918"/>
                    <p:cNvGrpSpPr>
                      <a:grpSpLocks/>
                    </p:cNvGrpSpPr>
                    <p:nvPr/>
                  </p:nvGrpSpPr>
                  <p:grpSpPr bwMode="auto">
                    <a:xfrm>
                      <a:off x="589" y="436"/>
                      <a:ext cx="124" cy="227"/>
                      <a:chOff x="589" y="436"/>
                      <a:chExt cx="124" cy="227"/>
                    </a:xfrm>
                  </p:grpSpPr>
                  <p:grpSp>
                    <p:nvGrpSpPr>
                      <p:cNvPr id="4257" name="Group 919"/>
                      <p:cNvGrpSpPr>
                        <a:grpSpLocks/>
                      </p:cNvGrpSpPr>
                      <p:nvPr/>
                    </p:nvGrpSpPr>
                    <p:grpSpPr bwMode="auto">
                      <a:xfrm>
                        <a:off x="589" y="436"/>
                        <a:ext cx="33" cy="227"/>
                        <a:chOff x="295" y="981"/>
                        <a:chExt cx="33" cy="227"/>
                      </a:xfrm>
                    </p:grpSpPr>
                    <p:sp>
                      <p:nvSpPr>
                        <p:cNvPr id="4261" name="Line 92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62" name="Line 92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258" name="Group 922"/>
                      <p:cNvGrpSpPr>
                        <a:grpSpLocks/>
                      </p:cNvGrpSpPr>
                      <p:nvPr/>
                    </p:nvGrpSpPr>
                    <p:grpSpPr bwMode="auto">
                      <a:xfrm>
                        <a:off x="680" y="436"/>
                        <a:ext cx="33" cy="227"/>
                        <a:chOff x="295" y="981"/>
                        <a:chExt cx="33" cy="227"/>
                      </a:xfrm>
                    </p:grpSpPr>
                    <p:sp>
                      <p:nvSpPr>
                        <p:cNvPr id="4259" name="Line 92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60" name="Line 92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250" name="Group 925"/>
                    <p:cNvGrpSpPr>
                      <a:grpSpLocks/>
                    </p:cNvGrpSpPr>
                    <p:nvPr/>
                  </p:nvGrpSpPr>
                  <p:grpSpPr bwMode="auto">
                    <a:xfrm>
                      <a:off x="770" y="436"/>
                      <a:ext cx="124" cy="227"/>
                      <a:chOff x="589" y="436"/>
                      <a:chExt cx="124" cy="227"/>
                    </a:xfrm>
                  </p:grpSpPr>
                  <p:grpSp>
                    <p:nvGrpSpPr>
                      <p:cNvPr id="4251" name="Group 926"/>
                      <p:cNvGrpSpPr>
                        <a:grpSpLocks/>
                      </p:cNvGrpSpPr>
                      <p:nvPr/>
                    </p:nvGrpSpPr>
                    <p:grpSpPr bwMode="auto">
                      <a:xfrm>
                        <a:off x="589" y="436"/>
                        <a:ext cx="33" cy="227"/>
                        <a:chOff x="295" y="981"/>
                        <a:chExt cx="33" cy="227"/>
                      </a:xfrm>
                    </p:grpSpPr>
                    <p:sp>
                      <p:nvSpPr>
                        <p:cNvPr id="4255" name="Line 92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56" name="Line 92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252" name="Group 929"/>
                      <p:cNvGrpSpPr>
                        <a:grpSpLocks/>
                      </p:cNvGrpSpPr>
                      <p:nvPr/>
                    </p:nvGrpSpPr>
                    <p:grpSpPr bwMode="auto">
                      <a:xfrm>
                        <a:off x="680" y="436"/>
                        <a:ext cx="33" cy="227"/>
                        <a:chOff x="295" y="981"/>
                        <a:chExt cx="33" cy="227"/>
                      </a:xfrm>
                    </p:grpSpPr>
                    <p:sp>
                      <p:nvSpPr>
                        <p:cNvPr id="4253" name="Line 93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54" name="Line 93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234" name="Group 932"/>
                  <p:cNvGrpSpPr>
                    <a:grpSpLocks/>
                  </p:cNvGrpSpPr>
                  <p:nvPr/>
                </p:nvGrpSpPr>
                <p:grpSpPr bwMode="auto">
                  <a:xfrm>
                    <a:off x="1701" y="981"/>
                    <a:ext cx="305" cy="227"/>
                    <a:chOff x="589" y="436"/>
                    <a:chExt cx="305" cy="227"/>
                  </a:xfrm>
                </p:grpSpPr>
                <p:grpSp>
                  <p:nvGrpSpPr>
                    <p:cNvPr id="4235" name="Group 933"/>
                    <p:cNvGrpSpPr>
                      <a:grpSpLocks/>
                    </p:cNvGrpSpPr>
                    <p:nvPr/>
                  </p:nvGrpSpPr>
                  <p:grpSpPr bwMode="auto">
                    <a:xfrm>
                      <a:off x="589" y="436"/>
                      <a:ext cx="124" cy="227"/>
                      <a:chOff x="589" y="436"/>
                      <a:chExt cx="124" cy="227"/>
                    </a:xfrm>
                  </p:grpSpPr>
                  <p:grpSp>
                    <p:nvGrpSpPr>
                      <p:cNvPr id="4243" name="Group 934"/>
                      <p:cNvGrpSpPr>
                        <a:grpSpLocks/>
                      </p:cNvGrpSpPr>
                      <p:nvPr/>
                    </p:nvGrpSpPr>
                    <p:grpSpPr bwMode="auto">
                      <a:xfrm>
                        <a:off x="589" y="436"/>
                        <a:ext cx="33" cy="227"/>
                        <a:chOff x="295" y="981"/>
                        <a:chExt cx="33" cy="227"/>
                      </a:xfrm>
                    </p:grpSpPr>
                    <p:sp>
                      <p:nvSpPr>
                        <p:cNvPr id="4247" name="Line 93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48" name="Line 93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244" name="Group 937"/>
                      <p:cNvGrpSpPr>
                        <a:grpSpLocks/>
                      </p:cNvGrpSpPr>
                      <p:nvPr/>
                    </p:nvGrpSpPr>
                    <p:grpSpPr bwMode="auto">
                      <a:xfrm>
                        <a:off x="680" y="436"/>
                        <a:ext cx="33" cy="227"/>
                        <a:chOff x="295" y="981"/>
                        <a:chExt cx="33" cy="227"/>
                      </a:xfrm>
                    </p:grpSpPr>
                    <p:sp>
                      <p:nvSpPr>
                        <p:cNvPr id="4245" name="Line 93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46" name="Line 93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236" name="Group 940"/>
                    <p:cNvGrpSpPr>
                      <a:grpSpLocks/>
                    </p:cNvGrpSpPr>
                    <p:nvPr/>
                  </p:nvGrpSpPr>
                  <p:grpSpPr bwMode="auto">
                    <a:xfrm>
                      <a:off x="770" y="436"/>
                      <a:ext cx="124" cy="227"/>
                      <a:chOff x="589" y="436"/>
                      <a:chExt cx="124" cy="227"/>
                    </a:xfrm>
                  </p:grpSpPr>
                  <p:grpSp>
                    <p:nvGrpSpPr>
                      <p:cNvPr id="4237" name="Group 941"/>
                      <p:cNvGrpSpPr>
                        <a:grpSpLocks/>
                      </p:cNvGrpSpPr>
                      <p:nvPr/>
                    </p:nvGrpSpPr>
                    <p:grpSpPr bwMode="auto">
                      <a:xfrm>
                        <a:off x="589" y="436"/>
                        <a:ext cx="33" cy="227"/>
                        <a:chOff x="295" y="981"/>
                        <a:chExt cx="33" cy="227"/>
                      </a:xfrm>
                    </p:grpSpPr>
                    <p:sp>
                      <p:nvSpPr>
                        <p:cNvPr id="4241" name="Line 94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42" name="Line 94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238" name="Group 944"/>
                      <p:cNvGrpSpPr>
                        <a:grpSpLocks/>
                      </p:cNvGrpSpPr>
                      <p:nvPr/>
                    </p:nvGrpSpPr>
                    <p:grpSpPr bwMode="auto">
                      <a:xfrm>
                        <a:off x="680" y="436"/>
                        <a:ext cx="33" cy="227"/>
                        <a:chOff x="295" y="981"/>
                        <a:chExt cx="33" cy="227"/>
                      </a:xfrm>
                    </p:grpSpPr>
                    <p:sp>
                      <p:nvSpPr>
                        <p:cNvPr id="4239" name="Line 94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40" name="Line 94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4165" name="Group 947"/>
              <p:cNvGrpSpPr>
                <a:grpSpLocks/>
              </p:cNvGrpSpPr>
              <p:nvPr/>
            </p:nvGrpSpPr>
            <p:grpSpPr bwMode="auto">
              <a:xfrm>
                <a:off x="3400" y="436"/>
                <a:ext cx="1393" cy="227"/>
                <a:chOff x="589" y="436"/>
                <a:chExt cx="1393" cy="227"/>
              </a:xfrm>
            </p:grpSpPr>
            <p:grpSp>
              <p:nvGrpSpPr>
                <p:cNvPr id="4169" name="Group 948"/>
                <p:cNvGrpSpPr>
                  <a:grpSpLocks/>
                </p:cNvGrpSpPr>
                <p:nvPr/>
              </p:nvGrpSpPr>
              <p:grpSpPr bwMode="auto">
                <a:xfrm>
                  <a:off x="589" y="436"/>
                  <a:ext cx="305" cy="227"/>
                  <a:chOff x="589" y="436"/>
                  <a:chExt cx="305" cy="227"/>
                </a:xfrm>
              </p:grpSpPr>
              <p:grpSp>
                <p:nvGrpSpPr>
                  <p:cNvPr id="4216" name="Group 949"/>
                  <p:cNvGrpSpPr>
                    <a:grpSpLocks/>
                  </p:cNvGrpSpPr>
                  <p:nvPr/>
                </p:nvGrpSpPr>
                <p:grpSpPr bwMode="auto">
                  <a:xfrm>
                    <a:off x="589" y="436"/>
                    <a:ext cx="124" cy="227"/>
                    <a:chOff x="589" y="436"/>
                    <a:chExt cx="124" cy="227"/>
                  </a:xfrm>
                </p:grpSpPr>
                <p:grpSp>
                  <p:nvGrpSpPr>
                    <p:cNvPr id="4224" name="Group 950"/>
                    <p:cNvGrpSpPr>
                      <a:grpSpLocks/>
                    </p:cNvGrpSpPr>
                    <p:nvPr/>
                  </p:nvGrpSpPr>
                  <p:grpSpPr bwMode="auto">
                    <a:xfrm>
                      <a:off x="589" y="436"/>
                      <a:ext cx="33" cy="227"/>
                      <a:chOff x="295" y="981"/>
                      <a:chExt cx="33" cy="227"/>
                    </a:xfrm>
                  </p:grpSpPr>
                  <p:sp>
                    <p:nvSpPr>
                      <p:cNvPr id="4228" name="Line 95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29" name="Line 95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225" name="Group 953"/>
                    <p:cNvGrpSpPr>
                      <a:grpSpLocks/>
                    </p:cNvGrpSpPr>
                    <p:nvPr/>
                  </p:nvGrpSpPr>
                  <p:grpSpPr bwMode="auto">
                    <a:xfrm>
                      <a:off x="680" y="436"/>
                      <a:ext cx="33" cy="227"/>
                      <a:chOff x="295" y="981"/>
                      <a:chExt cx="33" cy="227"/>
                    </a:xfrm>
                  </p:grpSpPr>
                  <p:sp>
                    <p:nvSpPr>
                      <p:cNvPr id="4226" name="Line 95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27" name="Line 95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217" name="Group 956"/>
                  <p:cNvGrpSpPr>
                    <a:grpSpLocks/>
                  </p:cNvGrpSpPr>
                  <p:nvPr/>
                </p:nvGrpSpPr>
                <p:grpSpPr bwMode="auto">
                  <a:xfrm>
                    <a:off x="770" y="436"/>
                    <a:ext cx="124" cy="227"/>
                    <a:chOff x="589" y="436"/>
                    <a:chExt cx="124" cy="227"/>
                  </a:xfrm>
                </p:grpSpPr>
                <p:grpSp>
                  <p:nvGrpSpPr>
                    <p:cNvPr id="4218" name="Group 957"/>
                    <p:cNvGrpSpPr>
                      <a:grpSpLocks/>
                    </p:cNvGrpSpPr>
                    <p:nvPr/>
                  </p:nvGrpSpPr>
                  <p:grpSpPr bwMode="auto">
                    <a:xfrm>
                      <a:off x="589" y="436"/>
                      <a:ext cx="33" cy="227"/>
                      <a:chOff x="295" y="981"/>
                      <a:chExt cx="33" cy="227"/>
                    </a:xfrm>
                  </p:grpSpPr>
                  <p:sp>
                    <p:nvSpPr>
                      <p:cNvPr id="4222" name="Line 95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23" name="Line 95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219" name="Group 960"/>
                    <p:cNvGrpSpPr>
                      <a:grpSpLocks/>
                    </p:cNvGrpSpPr>
                    <p:nvPr/>
                  </p:nvGrpSpPr>
                  <p:grpSpPr bwMode="auto">
                    <a:xfrm>
                      <a:off x="680" y="436"/>
                      <a:ext cx="33" cy="227"/>
                      <a:chOff x="295" y="981"/>
                      <a:chExt cx="33" cy="227"/>
                    </a:xfrm>
                  </p:grpSpPr>
                  <p:sp>
                    <p:nvSpPr>
                      <p:cNvPr id="4220" name="Line 96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21" name="Line 96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170" name="Group 963"/>
                <p:cNvGrpSpPr>
                  <a:grpSpLocks/>
                </p:cNvGrpSpPr>
                <p:nvPr/>
              </p:nvGrpSpPr>
              <p:grpSpPr bwMode="auto">
                <a:xfrm>
                  <a:off x="952" y="436"/>
                  <a:ext cx="305" cy="227"/>
                  <a:chOff x="589" y="436"/>
                  <a:chExt cx="305" cy="227"/>
                </a:xfrm>
              </p:grpSpPr>
              <p:grpSp>
                <p:nvGrpSpPr>
                  <p:cNvPr id="4202" name="Group 964"/>
                  <p:cNvGrpSpPr>
                    <a:grpSpLocks/>
                  </p:cNvGrpSpPr>
                  <p:nvPr/>
                </p:nvGrpSpPr>
                <p:grpSpPr bwMode="auto">
                  <a:xfrm>
                    <a:off x="589" y="436"/>
                    <a:ext cx="124" cy="227"/>
                    <a:chOff x="589" y="436"/>
                    <a:chExt cx="124" cy="227"/>
                  </a:xfrm>
                </p:grpSpPr>
                <p:grpSp>
                  <p:nvGrpSpPr>
                    <p:cNvPr id="4210" name="Group 965"/>
                    <p:cNvGrpSpPr>
                      <a:grpSpLocks/>
                    </p:cNvGrpSpPr>
                    <p:nvPr/>
                  </p:nvGrpSpPr>
                  <p:grpSpPr bwMode="auto">
                    <a:xfrm>
                      <a:off x="589" y="436"/>
                      <a:ext cx="33" cy="227"/>
                      <a:chOff x="295" y="981"/>
                      <a:chExt cx="33" cy="227"/>
                    </a:xfrm>
                  </p:grpSpPr>
                  <p:sp>
                    <p:nvSpPr>
                      <p:cNvPr id="4214" name="Line 96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15" name="Line 96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211" name="Group 968"/>
                    <p:cNvGrpSpPr>
                      <a:grpSpLocks/>
                    </p:cNvGrpSpPr>
                    <p:nvPr/>
                  </p:nvGrpSpPr>
                  <p:grpSpPr bwMode="auto">
                    <a:xfrm>
                      <a:off x="680" y="436"/>
                      <a:ext cx="33" cy="227"/>
                      <a:chOff x="295" y="981"/>
                      <a:chExt cx="33" cy="227"/>
                    </a:xfrm>
                  </p:grpSpPr>
                  <p:sp>
                    <p:nvSpPr>
                      <p:cNvPr id="4212" name="Line 96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13" name="Line 97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203" name="Group 971"/>
                  <p:cNvGrpSpPr>
                    <a:grpSpLocks/>
                  </p:cNvGrpSpPr>
                  <p:nvPr/>
                </p:nvGrpSpPr>
                <p:grpSpPr bwMode="auto">
                  <a:xfrm>
                    <a:off x="770" y="436"/>
                    <a:ext cx="124" cy="227"/>
                    <a:chOff x="589" y="436"/>
                    <a:chExt cx="124" cy="227"/>
                  </a:xfrm>
                </p:grpSpPr>
                <p:grpSp>
                  <p:nvGrpSpPr>
                    <p:cNvPr id="4204" name="Group 972"/>
                    <p:cNvGrpSpPr>
                      <a:grpSpLocks/>
                    </p:cNvGrpSpPr>
                    <p:nvPr/>
                  </p:nvGrpSpPr>
                  <p:grpSpPr bwMode="auto">
                    <a:xfrm>
                      <a:off x="589" y="436"/>
                      <a:ext cx="33" cy="227"/>
                      <a:chOff x="295" y="981"/>
                      <a:chExt cx="33" cy="227"/>
                    </a:xfrm>
                  </p:grpSpPr>
                  <p:sp>
                    <p:nvSpPr>
                      <p:cNvPr id="4208" name="Line 97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09" name="Line 97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205" name="Group 975"/>
                    <p:cNvGrpSpPr>
                      <a:grpSpLocks/>
                    </p:cNvGrpSpPr>
                    <p:nvPr/>
                  </p:nvGrpSpPr>
                  <p:grpSpPr bwMode="auto">
                    <a:xfrm>
                      <a:off x="680" y="436"/>
                      <a:ext cx="33" cy="227"/>
                      <a:chOff x="295" y="981"/>
                      <a:chExt cx="33" cy="227"/>
                    </a:xfrm>
                  </p:grpSpPr>
                  <p:sp>
                    <p:nvSpPr>
                      <p:cNvPr id="4206" name="Line 97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07" name="Line 97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171" name="Group 978"/>
                <p:cNvGrpSpPr>
                  <a:grpSpLocks/>
                </p:cNvGrpSpPr>
                <p:nvPr/>
              </p:nvGrpSpPr>
              <p:grpSpPr bwMode="auto">
                <a:xfrm>
                  <a:off x="1314" y="436"/>
                  <a:ext cx="668" cy="227"/>
                  <a:chOff x="1338" y="981"/>
                  <a:chExt cx="668" cy="227"/>
                </a:xfrm>
              </p:grpSpPr>
              <p:grpSp>
                <p:nvGrpSpPr>
                  <p:cNvPr id="4172" name="Group 979"/>
                  <p:cNvGrpSpPr>
                    <a:grpSpLocks/>
                  </p:cNvGrpSpPr>
                  <p:nvPr/>
                </p:nvGrpSpPr>
                <p:grpSpPr bwMode="auto">
                  <a:xfrm>
                    <a:off x="1338" y="981"/>
                    <a:ext cx="305" cy="227"/>
                    <a:chOff x="589" y="436"/>
                    <a:chExt cx="305" cy="227"/>
                  </a:xfrm>
                </p:grpSpPr>
                <p:grpSp>
                  <p:nvGrpSpPr>
                    <p:cNvPr id="4188" name="Group 980"/>
                    <p:cNvGrpSpPr>
                      <a:grpSpLocks/>
                    </p:cNvGrpSpPr>
                    <p:nvPr/>
                  </p:nvGrpSpPr>
                  <p:grpSpPr bwMode="auto">
                    <a:xfrm>
                      <a:off x="589" y="436"/>
                      <a:ext cx="124" cy="227"/>
                      <a:chOff x="589" y="436"/>
                      <a:chExt cx="124" cy="227"/>
                    </a:xfrm>
                  </p:grpSpPr>
                  <p:grpSp>
                    <p:nvGrpSpPr>
                      <p:cNvPr id="4196" name="Group 981"/>
                      <p:cNvGrpSpPr>
                        <a:grpSpLocks/>
                      </p:cNvGrpSpPr>
                      <p:nvPr/>
                    </p:nvGrpSpPr>
                    <p:grpSpPr bwMode="auto">
                      <a:xfrm>
                        <a:off x="589" y="436"/>
                        <a:ext cx="33" cy="227"/>
                        <a:chOff x="295" y="981"/>
                        <a:chExt cx="33" cy="227"/>
                      </a:xfrm>
                    </p:grpSpPr>
                    <p:sp>
                      <p:nvSpPr>
                        <p:cNvPr id="4200" name="Line 98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201" name="Line 98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197" name="Group 984"/>
                      <p:cNvGrpSpPr>
                        <a:grpSpLocks/>
                      </p:cNvGrpSpPr>
                      <p:nvPr/>
                    </p:nvGrpSpPr>
                    <p:grpSpPr bwMode="auto">
                      <a:xfrm>
                        <a:off x="680" y="436"/>
                        <a:ext cx="33" cy="227"/>
                        <a:chOff x="295" y="981"/>
                        <a:chExt cx="33" cy="227"/>
                      </a:xfrm>
                    </p:grpSpPr>
                    <p:sp>
                      <p:nvSpPr>
                        <p:cNvPr id="4198" name="Line 98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199" name="Line 98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189" name="Group 987"/>
                    <p:cNvGrpSpPr>
                      <a:grpSpLocks/>
                    </p:cNvGrpSpPr>
                    <p:nvPr/>
                  </p:nvGrpSpPr>
                  <p:grpSpPr bwMode="auto">
                    <a:xfrm>
                      <a:off x="770" y="436"/>
                      <a:ext cx="124" cy="227"/>
                      <a:chOff x="589" y="436"/>
                      <a:chExt cx="124" cy="227"/>
                    </a:xfrm>
                  </p:grpSpPr>
                  <p:grpSp>
                    <p:nvGrpSpPr>
                      <p:cNvPr id="4190" name="Group 988"/>
                      <p:cNvGrpSpPr>
                        <a:grpSpLocks/>
                      </p:cNvGrpSpPr>
                      <p:nvPr/>
                    </p:nvGrpSpPr>
                    <p:grpSpPr bwMode="auto">
                      <a:xfrm>
                        <a:off x="589" y="436"/>
                        <a:ext cx="33" cy="227"/>
                        <a:chOff x="295" y="981"/>
                        <a:chExt cx="33" cy="227"/>
                      </a:xfrm>
                    </p:grpSpPr>
                    <p:sp>
                      <p:nvSpPr>
                        <p:cNvPr id="4194" name="Line 98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195" name="Line 99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191" name="Group 991"/>
                      <p:cNvGrpSpPr>
                        <a:grpSpLocks/>
                      </p:cNvGrpSpPr>
                      <p:nvPr/>
                    </p:nvGrpSpPr>
                    <p:grpSpPr bwMode="auto">
                      <a:xfrm>
                        <a:off x="680" y="436"/>
                        <a:ext cx="33" cy="227"/>
                        <a:chOff x="295" y="981"/>
                        <a:chExt cx="33" cy="227"/>
                      </a:xfrm>
                    </p:grpSpPr>
                    <p:sp>
                      <p:nvSpPr>
                        <p:cNvPr id="4192" name="Line 99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193" name="Line 99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4173" name="Group 994"/>
                  <p:cNvGrpSpPr>
                    <a:grpSpLocks/>
                  </p:cNvGrpSpPr>
                  <p:nvPr/>
                </p:nvGrpSpPr>
                <p:grpSpPr bwMode="auto">
                  <a:xfrm>
                    <a:off x="1701" y="981"/>
                    <a:ext cx="305" cy="227"/>
                    <a:chOff x="589" y="436"/>
                    <a:chExt cx="305" cy="227"/>
                  </a:xfrm>
                </p:grpSpPr>
                <p:grpSp>
                  <p:nvGrpSpPr>
                    <p:cNvPr id="4174" name="Group 995"/>
                    <p:cNvGrpSpPr>
                      <a:grpSpLocks/>
                    </p:cNvGrpSpPr>
                    <p:nvPr/>
                  </p:nvGrpSpPr>
                  <p:grpSpPr bwMode="auto">
                    <a:xfrm>
                      <a:off x="589" y="436"/>
                      <a:ext cx="124" cy="227"/>
                      <a:chOff x="589" y="436"/>
                      <a:chExt cx="124" cy="227"/>
                    </a:xfrm>
                  </p:grpSpPr>
                  <p:grpSp>
                    <p:nvGrpSpPr>
                      <p:cNvPr id="4182" name="Group 996"/>
                      <p:cNvGrpSpPr>
                        <a:grpSpLocks/>
                      </p:cNvGrpSpPr>
                      <p:nvPr/>
                    </p:nvGrpSpPr>
                    <p:grpSpPr bwMode="auto">
                      <a:xfrm>
                        <a:off x="589" y="436"/>
                        <a:ext cx="33" cy="227"/>
                        <a:chOff x="295" y="981"/>
                        <a:chExt cx="33" cy="227"/>
                      </a:xfrm>
                    </p:grpSpPr>
                    <p:sp>
                      <p:nvSpPr>
                        <p:cNvPr id="4186" name="Line 99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187" name="Line 99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183" name="Group 999"/>
                      <p:cNvGrpSpPr>
                        <a:grpSpLocks/>
                      </p:cNvGrpSpPr>
                      <p:nvPr/>
                    </p:nvGrpSpPr>
                    <p:grpSpPr bwMode="auto">
                      <a:xfrm>
                        <a:off x="680" y="436"/>
                        <a:ext cx="33" cy="227"/>
                        <a:chOff x="295" y="981"/>
                        <a:chExt cx="33" cy="227"/>
                      </a:xfrm>
                    </p:grpSpPr>
                    <p:sp>
                      <p:nvSpPr>
                        <p:cNvPr id="4184" name="Line 100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185" name="Line 100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4175" name="Group 1002"/>
                    <p:cNvGrpSpPr>
                      <a:grpSpLocks/>
                    </p:cNvGrpSpPr>
                    <p:nvPr/>
                  </p:nvGrpSpPr>
                  <p:grpSpPr bwMode="auto">
                    <a:xfrm>
                      <a:off x="770" y="436"/>
                      <a:ext cx="124" cy="227"/>
                      <a:chOff x="589" y="436"/>
                      <a:chExt cx="124" cy="227"/>
                    </a:xfrm>
                  </p:grpSpPr>
                  <p:grpSp>
                    <p:nvGrpSpPr>
                      <p:cNvPr id="4176" name="Group 1003"/>
                      <p:cNvGrpSpPr>
                        <a:grpSpLocks/>
                      </p:cNvGrpSpPr>
                      <p:nvPr/>
                    </p:nvGrpSpPr>
                    <p:grpSpPr bwMode="auto">
                      <a:xfrm>
                        <a:off x="589" y="436"/>
                        <a:ext cx="33" cy="227"/>
                        <a:chOff x="295" y="981"/>
                        <a:chExt cx="33" cy="227"/>
                      </a:xfrm>
                    </p:grpSpPr>
                    <p:sp>
                      <p:nvSpPr>
                        <p:cNvPr id="4180" name="Line 100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181" name="Line 100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4177" name="Group 1006"/>
                      <p:cNvGrpSpPr>
                        <a:grpSpLocks/>
                      </p:cNvGrpSpPr>
                      <p:nvPr/>
                    </p:nvGrpSpPr>
                    <p:grpSpPr bwMode="auto">
                      <a:xfrm>
                        <a:off x="680" y="436"/>
                        <a:ext cx="33" cy="227"/>
                        <a:chOff x="295" y="981"/>
                        <a:chExt cx="33" cy="227"/>
                      </a:xfrm>
                    </p:grpSpPr>
                    <p:sp>
                      <p:nvSpPr>
                        <p:cNvPr id="4178" name="Line 100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179" name="Line 100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4166" name="Group 1009"/>
              <p:cNvGrpSpPr>
                <a:grpSpLocks/>
              </p:cNvGrpSpPr>
              <p:nvPr/>
            </p:nvGrpSpPr>
            <p:grpSpPr bwMode="auto">
              <a:xfrm>
                <a:off x="4851" y="436"/>
                <a:ext cx="33" cy="227"/>
                <a:chOff x="295" y="981"/>
                <a:chExt cx="33" cy="227"/>
              </a:xfrm>
            </p:grpSpPr>
            <p:sp>
              <p:nvSpPr>
                <p:cNvPr id="4167" name="Line 101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4168" name="Line 101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sp>
        <p:nvSpPr>
          <p:cNvPr id="4108" name="Text Box 1012"/>
          <p:cNvSpPr txBox="1">
            <a:spLocks noChangeArrowheads="1"/>
          </p:cNvSpPr>
          <p:nvPr/>
        </p:nvSpPr>
        <p:spPr bwMode="auto">
          <a:xfrm>
            <a:off x="6227763" y="6207125"/>
            <a:ext cx="2089150" cy="461963"/>
          </a:xfrm>
          <a:prstGeom prst="rect">
            <a:avLst/>
          </a:prstGeom>
          <a:noFill/>
          <a:ln w="9525">
            <a:noFill/>
            <a:miter lim="800000"/>
            <a:headEnd/>
            <a:tailEnd/>
          </a:ln>
        </p:spPr>
        <p:txBody>
          <a:bodyPr>
            <a:spAutoFit/>
          </a:bodyPr>
          <a:lstStyle/>
          <a:p>
            <a:pPr algn="ctr"/>
            <a:r>
              <a:rPr lang="en-US" altLang="zh-CN">
                <a:latin typeface="黑体" pitchFamily="2" charset="-122"/>
                <a:ea typeface="黑体" pitchFamily="2" charset="-122"/>
              </a:rPr>
              <a:t> </a:t>
            </a:r>
            <a:r>
              <a:rPr lang="zh-CN" altLang="en-US">
                <a:latin typeface="黑体" pitchFamily="2" charset="-122"/>
                <a:ea typeface="黑体" pitchFamily="2" charset="-122"/>
              </a:rPr>
              <a:t>线粒体内膜</a:t>
            </a:r>
          </a:p>
        </p:txBody>
      </p:sp>
      <p:sp>
        <p:nvSpPr>
          <p:cNvPr id="4109" name="Text Box 1013"/>
          <p:cNvSpPr txBox="1">
            <a:spLocks noChangeArrowheads="1"/>
          </p:cNvSpPr>
          <p:nvPr/>
        </p:nvSpPr>
        <p:spPr bwMode="auto">
          <a:xfrm>
            <a:off x="3059113" y="6207125"/>
            <a:ext cx="2089150" cy="461963"/>
          </a:xfrm>
          <a:prstGeom prst="rect">
            <a:avLst/>
          </a:prstGeom>
          <a:noFill/>
          <a:ln w="9525">
            <a:noFill/>
            <a:miter lim="800000"/>
            <a:headEnd/>
            <a:tailEnd/>
          </a:ln>
        </p:spPr>
        <p:txBody>
          <a:bodyPr>
            <a:spAutoFit/>
          </a:bodyPr>
          <a:lstStyle/>
          <a:p>
            <a:pPr algn="ctr"/>
            <a:r>
              <a:rPr lang="en-US" altLang="zh-CN">
                <a:latin typeface="黑体" pitchFamily="2" charset="-122"/>
                <a:ea typeface="黑体" pitchFamily="2" charset="-122"/>
              </a:rPr>
              <a:t> </a:t>
            </a:r>
            <a:r>
              <a:rPr lang="zh-CN" altLang="en-US">
                <a:latin typeface="黑体" pitchFamily="2" charset="-122"/>
                <a:ea typeface="黑体" pitchFamily="2" charset="-122"/>
              </a:rPr>
              <a:t>线粒体外膜</a:t>
            </a:r>
          </a:p>
        </p:txBody>
      </p:sp>
      <p:sp>
        <p:nvSpPr>
          <p:cNvPr id="4110" name="Text Box 1014"/>
          <p:cNvSpPr txBox="1">
            <a:spLocks noChangeArrowheads="1"/>
          </p:cNvSpPr>
          <p:nvPr/>
        </p:nvSpPr>
        <p:spPr bwMode="auto">
          <a:xfrm>
            <a:off x="5148263" y="5372100"/>
            <a:ext cx="1112837" cy="461963"/>
          </a:xfrm>
          <a:prstGeom prst="rect">
            <a:avLst/>
          </a:prstGeom>
          <a:noFill/>
          <a:ln w="9525">
            <a:noFill/>
            <a:miter lim="800000"/>
            <a:headEnd/>
            <a:tailEnd/>
          </a:ln>
        </p:spPr>
        <p:txBody>
          <a:bodyPr wrap="none">
            <a:spAutoFit/>
          </a:bodyPr>
          <a:lstStyle/>
          <a:p>
            <a:pPr algn="r"/>
            <a:r>
              <a:rPr lang="zh-CN" altLang="en-US" dirty="0">
                <a:latin typeface="黑体" pitchFamily="2" charset="-122"/>
                <a:ea typeface="黑体" pitchFamily="2" charset="-122"/>
              </a:rPr>
              <a:t>膜间隙</a:t>
            </a:r>
          </a:p>
        </p:txBody>
      </p:sp>
      <p:sp>
        <p:nvSpPr>
          <p:cNvPr id="4111" name="Text Box 1015"/>
          <p:cNvSpPr txBox="1">
            <a:spLocks noChangeArrowheads="1"/>
          </p:cNvSpPr>
          <p:nvPr/>
        </p:nvSpPr>
        <p:spPr bwMode="auto">
          <a:xfrm>
            <a:off x="7820025" y="5300663"/>
            <a:ext cx="1360488" cy="831850"/>
          </a:xfrm>
          <a:prstGeom prst="rect">
            <a:avLst/>
          </a:prstGeom>
          <a:noFill/>
          <a:ln w="9525">
            <a:noFill/>
            <a:miter lim="800000"/>
            <a:headEnd/>
            <a:tailEnd/>
          </a:ln>
        </p:spPr>
        <p:txBody>
          <a:bodyPr>
            <a:spAutoFit/>
          </a:bodyPr>
          <a:lstStyle/>
          <a:p>
            <a:pPr algn="ctr"/>
            <a:r>
              <a:rPr lang="en-US" altLang="zh-CN" dirty="0">
                <a:latin typeface="黑体" pitchFamily="2" charset="-122"/>
                <a:ea typeface="黑体" pitchFamily="2" charset="-122"/>
              </a:rPr>
              <a:t> </a:t>
            </a:r>
            <a:r>
              <a:rPr lang="zh-CN" altLang="en-US" dirty="0">
                <a:latin typeface="黑体" pitchFamily="2" charset="-122"/>
                <a:ea typeface="黑体" pitchFamily="2" charset="-122"/>
              </a:rPr>
              <a:t>线粒体  </a:t>
            </a:r>
          </a:p>
          <a:p>
            <a:pPr algn="ctr"/>
            <a:r>
              <a:rPr lang="zh-CN" altLang="en-US" dirty="0">
                <a:latin typeface="黑体" pitchFamily="2" charset="-122"/>
                <a:ea typeface="黑体" pitchFamily="2" charset="-122"/>
              </a:rPr>
              <a:t>基质</a:t>
            </a:r>
          </a:p>
        </p:txBody>
      </p:sp>
      <p:sp>
        <p:nvSpPr>
          <p:cNvPr id="156664" name="Line 1016"/>
          <p:cNvSpPr>
            <a:spLocks noChangeShapeType="1"/>
          </p:cNvSpPr>
          <p:nvPr/>
        </p:nvSpPr>
        <p:spPr bwMode="auto">
          <a:xfrm>
            <a:off x="3200400" y="1700213"/>
            <a:ext cx="1800225" cy="0"/>
          </a:xfrm>
          <a:prstGeom prst="line">
            <a:avLst/>
          </a:prstGeom>
          <a:noFill/>
          <a:ln w="38100">
            <a:solidFill>
              <a:schemeClr val="tx1"/>
            </a:solidFill>
            <a:round/>
            <a:headEnd type="triangle" w="med" len="med"/>
            <a:tailEnd/>
          </a:ln>
        </p:spPr>
        <p:txBody>
          <a:bodyPr wrap="none" anchor="ctr"/>
          <a:lstStyle/>
          <a:p>
            <a:endParaRPr lang="zh-CN" altLang="en-US"/>
          </a:p>
        </p:txBody>
      </p:sp>
      <p:sp>
        <p:nvSpPr>
          <p:cNvPr id="156665" name="Line 1017"/>
          <p:cNvSpPr>
            <a:spLocks noChangeShapeType="1"/>
          </p:cNvSpPr>
          <p:nvPr/>
        </p:nvSpPr>
        <p:spPr bwMode="auto">
          <a:xfrm>
            <a:off x="3200400" y="4219575"/>
            <a:ext cx="1800225" cy="0"/>
          </a:xfrm>
          <a:prstGeom prst="line">
            <a:avLst/>
          </a:prstGeom>
          <a:noFill/>
          <a:ln w="38100">
            <a:solidFill>
              <a:schemeClr val="tx1"/>
            </a:solidFill>
            <a:round/>
            <a:headEnd/>
            <a:tailEnd type="triangle" w="med" len="med"/>
          </a:ln>
        </p:spPr>
        <p:txBody>
          <a:bodyPr wrap="none" anchor="ctr"/>
          <a:lstStyle/>
          <a:p>
            <a:endParaRPr lang="zh-CN" altLang="en-US"/>
          </a:p>
        </p:txBody>
      </p:sp>
      <p:grpSp>
        <p:nvGrpSpPr>
          <p:cNvPr id="4720" name="Group 1018"/>
          <p:cNvGrpSpPr>
            <a:grpSpLocks/>
          </p:cNvGrpSpPr>
          <p:nvPr/>
        </p:nvGrpSpPr>
        <p:grpSpPr bwMode="auto">
          <a:xfrm>
            <a:off x="4929188" y="1771650"/>
            <a:ext cx="2592387" cy="2514600"/>
            <a:chOff x="3107" y="1298"/>
            <a:chExt cx="1633" cy="1584"/>
          </a:xfrm>
        </p:grpSpPr>
        <p:sp>
          <p:nvSpPr>
            <p:cNvPr id="4130" name="Arc 1019"/>
            <p:cNvSpPr>
              <a:spLocks/>
            </p:cNvSpPr>
            <p:nvPr/>
          </p:nvSpPr>
          <p:spPr bwMode="auto">
            <a:xfrm>
              <a:off x="3107" y="1298"/>
              <a:ext cx="1225" cy="1584"/>
            </a:xfrm>
            <a:custGeom>
              <a:avLst/>
              <a:gdLst>
                <a:gd name="T0" fmla="*/ 0 w 21600"/>
                <a:gd name="T1" fmla="*/ 0 h 38351"/>
                <a:gd name="T2" fmla="*/ 0 w 21600"/>
                <a:gd name="T3" fmla="*/ 0 h 38351"/>
                <a:gd name="T4" fmla="*/ 0 w 21600"/>
                <a:gd name="T5" fmla="*/ 0 h 38351"/>
                <a:gd name="T6" fmla="*/ 0 60000 65536"/>
                <a:gd name="T7" fmla="*/ 0 60000 65536"/>
                <a:gd name="T8" fmla="*/ 0 60000 65536"/>
                <a:gd name="T9" fmla="*/ 0 w 21600"/>
                <a:gd name="T10" fmla="*/ 0 h 38351"/>
                <a:gd name="T11" fmla="*/ 21600 w 21600"/>
                <a:gd name="T12" fmla="*/ 38351 h 38351"/>
              </a:gdLst>
              <a:ahLst/>
              <a:cxnLst>
                <a:cxn ang="T6">
                  <a:pos x="T0" y="T1"/>
                </a:cxn>
                <a:cxn ang="T7">
                  <a:pos x="T2" y="T3"/>
                </a:cxn>
                <a:cxn ang="T8">
                  <a:pos x="T4" y="T5"/>
                </a:cxn>
              </a:cxnLst>
              <a:rect l="T9" t="T10" r="T11" b="T12"/>
              <a:pathLst>
                <a:path w="21600" h="38351" fill="none" extrusionOk="0">
                  <a:moveTo>
                    <a:pt x="9758" y="-1"/>
                  </a:moveTo>
                  <a:cubicBezTo>
                    <a:pt x="17021" y="3678"/>
                    <a:pt x="21600" y="11128"/>
                    <a:pt x="21600" y="19270"/>
                  </a:cubicBezTo>
                  <a:cubicBezTo>
                    <a:pt x="21600" y="27263"/>
                    <a:pt x="17185" y="34603"/>
                    <a:pt x="10123" y="38350"/>
                  </a:cubicBezTo>
                </a:path>
                <a:path w="21600" h="38351" stroke="0" extrusionOk="0">
                  <a:moveTo>
                    <a:pt x="9758" y="-1"/>
                  </a:moveTo>
                  <a:cubicBezTo>
                    <a:pt x="17021" y="3678"/>
                    <a:pt x="21600" y="11128"/>
                    <a:pt x="21600" y="19270"/>
                  </a:cubicBezTo>
                  <a:cubicBezTo>
                    <a:pt x="21600" y="27263"/>
                    <a:pt x="17185" y="34603"/>
                    <a:pt x="10123" y="38350"/>
                  </a:cubicBezTo>
                  <a:lnTo>
                    <a:pt x="0" y="19270"/>
                  </a:lnTo>
                  <a:close/>
                </a:path>
              </a:pathLst>
            </a:custGeom>
            <a:noFill/>
            <a:ln w="28575">
              <a:solidFill>
                <a:schemeClr val="tx1"/>
              </a:solidFill>
              <a:round/>
              <a:headEnd type="triangle" w="med" len="med"/>
              <a:tailEnd/>
            </a:ln>
          </p:spPr>
          <p:txBody>
            <a:bodyPr wrap="none" anchor="ctr"/>
            <a:lstStyle/>
            <a:p>
              <a:endParaRPr lang="zh-CN" altLang="en-US"/>
            </a:p>
          </p:txBody>
        </p:sp>
        <p:sp>
          <p:nvSpPr>
            <p:cNvPr id="4131" name="Arc 1020"/>
            <p:cNvSpPr>
              <a:spLocks/>
            </p:cNvSpPr>
            <p:nvPr/>
          </p:nvSpPr>
          <p:spPr bwMode="auto">
            <a:xfrm flipH="1">
              <a:off x="4332" y="1752"/>
              <a:ext cx="408" cy="635"/>
            </a:xfrm>
            <a:custGeom>
              <a:avLst/>
              <a:gdLst>
                <a:gd name="T0" fmla="*/ 0 w 21600"/>
                <a:gd name="T1" fmla="*/ 0 h 29566"/>
                <a:gd name="T2" fmla="*/ 0 w 21600"/>
                <a:gd name="T3" fmla="*/ 0 h 29566"/>
                <a:gd name="T4" fmla="*/ 0 w 21600"/>
                <a:gd name="T5" fmla="*/ 0 h 29566"/>
                <a:gd name="T6" fmla="*/ 0 60000 65536"/>
                <a:gd name="T7" fmla="*/ 0 60000 65536"/>
                <a:gd name="T8" fmla="*/ 0 60000 65536"/>
                <a:gd name="T9" fmla="*/ 0 w 21600"/>
                <a:gd name="T10" fmla="*/ 0 h 29566"/>
                <a:gd name="T11" fmla="*/ 21600 w 21600"/>
                <a:gd name="T12" fmla="*/ 29566 h 29566"/>
              </a:gdLst>
              <a:ahLst/>
              <a:cxnLst>
                <a:cxn ang="T6">
                  <a:pos x="T0" y="T1"/>
                </a:cxn>
                <a:cxn ang="T7">
                  <a:pos x="T2" y="T3"/>
                </a:cxn>
                <a:cxn ang="T8">
                  <a:pos x="T4" y="T5"/>
                </a:cxn>
              </a:cxnLst>
              <a:rect l="T9" t="T10" r="T11" b="T12"/>
              <a:pathLst>
                <a:path w="21600" h="29566" fill="none" extrusionOk="0">
                  <a:moveTo>
                    <a:pt x="16372" y="0"/>
                  </a:moveTo>
                  <a:cubicBezTo>
                    <a:pt x="19745" y="3919"/>
                    <a:pt x="21600" y="8918"/>
                    <a:pt x="21600" y="14089"/>
                  </a:cubicBezTo>
                  <a:cubicBezTo>
                    <a:pt x="21600" y="19918"/>
                    <a:pt x="19243" y="25499"/>
                    <a:pt x="15067" y="29566"/>
                  </a:cubicBezTo>
                </a:path>
                <a:path w="21600" h="29566" stroke="0" extrusionOk="0">
                  <a:moveTo>
                    <a:pt x="16372" y="0"/>
                  </a:moveTo>
                  <a:cubicBezTo>
                    <a:pt x="19745" y="3919"/>
                    <a:pt x="21600" y="8918"/>
                    <a:pt x="21600" y="14089"/>
                  </a:cubicBezTo>
                  <a:cubicBezTo>
                    <a:pt x="21600" y="19918"/>
                    <a:pt x="19243" y="25499"/>
                    <a:pt x="15067" y="29566"/>
                  </a:cubicBezTo>
                  <a:lnTo>
                    <a:pt x="0" y="14089"/>
                  </a:lnTo>
                  <a:close/>
                </a:path>
              </a:pathLst>
            </a:custGeom>
            <a:noFill/>
            <a:ln w="28575">
              <a:solidFill>
                <a:schemeClr val="tx1"/>
              </a:solidFill>
              <a:round/>
              <a:headEnd type="triangle" w="med" len="med"/>
              <a:tailEnd/>
            </a:ln>
          </p:spPr>
          <p:txBody>
            <a:bodyPr wrap="none" anchor="ctr"/>
            <a:lstStyle/>
            <a:p>
              <a:endParaRPr lang="zh-CN" altLang="en-US"/>
            </a:p>
          </p:txBody>
        </p:sp>
        <p:sp>
          <p:nvSpPr>
            <p:cNvPr id="4132" name="Oval 1021"/>
            <p:cNvSpPr>
              <a:spLocks noChangeArrowheads="1"/>
            </p:cNvSpPr>
            <p:nvPr/>
          </p:nvSpPr>
          <p:spPr bwMode="auto">
            <a:xfrm>
              <a:off x="4241" y="1797"/>
              <a:ext cx="181" cy="726"/>
            </a:xfrm>
            <a:prstGeom prst="ellipse">
              <a:avLst/>
            </a:prstGeom>
            <a:solidFill>
              <a:srgbClr val="FF99CC">
                <a:alpha val="50195"/>
              </a:srgbClr>
            </a:solidFill>
            <a:ln w="9525">
              <a:solidFill>
                <a:schemeClr val="tx1"/>
              </a:solidFill>
              <a:round/>
              <a:headEnd/>
              <a:tailEnd/>
            </a:ln>
          </p:spPr>
          <p:txBody>
            <a:bodyPr wrap="none" anchor="ctr"/>
            <a:lstStyle/>
            <a:p>
              <a:endParaRPr lang="zh-CN" altLang="en-US"/>
            </a:p>
          </p:txBody>
        </p:sp>
      </p:grpSp>
      <p:grpSp>
        <p:nvGrpSpPr>
          <p:cNvPr id="4725" name="Group 1022"/>
          <p:cNvGrpSpPr>
            <a:grpSpLocks/>
          </p:cNvGrpSpPr>
          <p:nvPr/>
        </p:nvGrpSpPr>
        <p:grpSpPr bwMode="auto">
          <a:xfrm>
            <a:off x="330200" y="1773238"/>
            <a:ext cx="2598738" cy="2447925"/>
            <a:chOff x="210" y="1253"/>
            <a:chExt cx="1637" cy="1542"/>
          </a:xfrm>
        </p:grpSpPr>
        <p:sp>
          <p:nvSpPr>
            <p:cNvPr id="4127" name="Arc 1023"/>
            <p:cNvSpPr>
              <a:spLocks/>
            </p:cNvSpPr>
            <p:nvPr/>
          </p:nvSpPr>
          <p:spPr bwMode="auto">
            <a:xfrm>
              <a:off x="340" y="1253"/>
              <a:ext cx="816" cy="1542"/>
            </a:xfrm>
            <a:custGeom>
              <a:avLst/>
              <a:gdLst>
                <a:gd name="T0" fmla="*/ 0 w 21600"/>
                <a:gd name="T1" fmla="*/ 0 h 29465"/>
                <a:gd name="T2" fmla="*/ 0 w 21600"/>
                <a:gd name="T3" fmla="*/ 0 h 29465"/>
                <a:gd name="T4" fmla="*/ 0 w 21600"/>
                <a:gd name="T5" fmla="*/ 0 h 29465"/>
                <a:gd name="T6" fmla="*/ 0 60000 65536"/>
                <a:gd name="T7" fmla="*/ 0 60000 65536"/>
                <a:gd name="T8" fmla="*/ 0 60000 65536"/>
                <a:gd name="T9" fmla="*/ 0 w 21600"/>
                <a:gd name="T10" fmla="*/ 0 h 29465"/>
                <a:gd name="T11" fmla="*/ 21600 w 21600"/>
                <a:gd name="T12" fmla="*/ 29465 h 29465"/>
              </a:gdLst>
              <a:ahLst/>
              <a:cxnLst>
                <a:cxn ang="T6">
                  <a:pos x="T0" y="T1"/>
                </a:cxn>
                <a:cxn ang="T7">
                  <a:pos x="T2" y="T3"/>
                </a:cxn>
                <a:cxn ang="T8">
                  <a:pos x="T4" y="T5"/>
                </a:cxn>
              </a:cxnLst>
              <a:rect l="T9" t="T10" r="T11" b="T12"/>
              <a:pathLst>
                <a:path w="21600" h="29465" fill="none" extrusionOk="0">
                  <a:moveTo>
                    <a:pt x="16372" y="0"/>
                  </a:moveTo>
                  <a:cubicBezTo>
                    <a:pt x="19745" y="3919"/>
                    <a:pt x="21600" y="8918"/>
                    <a:pt x="21600" y="14089"/>
                  </a:cubicBezTo>
                  <a:cubicBezTo>
                    <a:pt x="21600" y="19867"/>
                    <a:pt x="19284" y="25405"/>
                    <a:pt x="15170" y="29464"/>
                  </a:cubicBezTo>
                </a:path>
                <a:path w="21600" h="29465" stroke="0" extrusionOk="0">
                  <a:moveTo>
                    <a:pt x="16372" y="0"/>
                  </a:moveTo>
                  <a:cubicBezTo>
                    <a:pt x="19745" y="3919"/>
                    <a:pt x="21600" y="8918"/>
                    <a:pt x="21600" y="14089"/>
                  </a:cubicBezTo>
                  <a:cubicBezTo>
                    <a:pt x="21600" y="19867"/>
                    <a:pt x="19284" y="25405"/>
                    <a:pt x="15170" y="29464"/>
                  </a:cubicBezTo>
                  <a:lnTo>
                    <a:pt x="0" y="14089"/>
                  </a:lnTo>
                  <a:close/>
                </a:path>
              </a:pathLst>
            </a:custGeom>
            <a:noFill/>
            <a:ln w="28575">
              <a:solidFill>
                <a:schemeClr val="tx1"/>
              </a:solidFill>
              <a:round/>
              <a:headEnd/>
              <a:tailEnd type="triangle" w="med" len="med"/>
            </a:ln>
          </p:spPr>
          <p:txBody>
            <a:bodyPr wrap="none" anchor="ctr"/>
            <a:lstStyle/>
            <a:p>
              <a:endParaRPr lang="zh-CN" altLang="en-US"/>
            </a:p>
          </p:txBody>
        </p:sp>
        <p:sp>
          <p:nvSpPr>
            <p:cNvPr id="4128" name="Arc 1024"/>
            <p:cNvSpPr>
              <a:spLocks/>
            </p:cNvSpPr>
            <p:nvPr/>
          </p:nvSpPr>
          <p:spPr bwMode="auto">
            <a:xfrm flipH="1">
              <a:off x="1156" y="1253"/>
              <a:ext cx="691" cy="1542"/>
            </a:xfrm>
            <a:custGeom>
              <a:avLst/>
              <a:gdLst>
                <a:gd name="T0" fmla="*/ 0 w 21600"/>
                <a:gd name="T1" fmla="*/ 0 h 29465"/>
                <a:gd name="T2" fmla="*/ 0 w 21600"/>
                <a:gd name="T3" fmla="*/ 0 h 29465"/>
                <a:gd name="T4" fmla="*/ 0 w 21600"/>
                <a:gd name="T5" fmla="*/ 0 h 29465"/>
                <a:gd name="T6" fmla="*/ 0 60000 65536"/>
                <a:gd name="T7" fmla="*/ 0 60000 65536"/>
                <a:gd name="T8" fmla="*/ 0 60000 65536"/>
                <a:gd name="T9" fmla="*/ 0 w 21600"/>
                <a:gd name="T10" fmla="*/ 0 h 29465"/>
                <a:gd name="T11" fmla="*/ 21600 w 21600"/>
                <a:gd name="T12" fmla="*/ 29465 h 29465"/>
              </a:gdLst>
              <a:ahLst/>
              <a:cxnLst>
                <a:cxn ang="T6">
                  <a:pos x="T0" y="T1"/>
                </a:cxn>
                <a:cxn ang="T7">
                  <a:pos x="T2" y="T3"/>
                </a:cxn>
                <a:cxn ang="T8">
                  <a:pos x="T4" y="T5"/>
                </a:cxn>
              </a:cxnLst>
              <a:rect l="T9" t="T10" r="T11" b="T12"/>
              <a:pathLst>
                <a:path w="21600" h="29465" fill="none" extrusionOk="0">
                  <a:moveTo>
                    <a:pt x="16372" y="0"/>
                  </a:moveTo>
                  <a:cubicBezTo>
                    <a:pt x="19745" y="3919"/>
                    <a:pt x="21600" y="8918"/>
                    <a:pt x="21600" y="14089"/>
                  </a:cubicBezTo>
                  <a:cubicBezTo>
                    <a:pt x="21600" y="19867"/>
                    <a:pt x="19284" y="25405"/>
                    <a:pt x="15170" y="29464"/>
                  </a:cubicBezTo>
                </a:path>
                <a:path w="21600" h="29465" stroke="0" extrusionOk="0">
                  <a:moveTo>
                    <a:pt x="16372" y="0"/>
                  </a:moveTo>
                  <a:cubicBezTo>
                    <a:pt x="19745" y="3919"/>
                    <a:pt x="21600" y="8918"/>
                    <a:pt x="21600" y="14089"/>
                  </a:cubicBezTo>
                  <a:cubicBezTo>
                    <a:pt x="21600" y="19867"/>
                    <a:pt x="19284" y="25405"/>
                    <a:pt x="15170" y="29464"/>
                  </a:cubicBezTo>
                  <a:lnTo>
                    <a:pt x="0" y="14089"/>
                  </a:lnTo>
                  <a:close/>
                </a:path>
              </a:pathLst>
            </a:custGeom>
            <a:noFill/>
            <a:ln w="28575">
              <a:solidFill>
                <a:schemeClr val="tx1"/>
              </a:solidFill>
              <a:round/>
              <a:headEnd/>
              <a:tailEnd type="triangle" w="med" len="med"/>
            </a:ln>
          </p:spPr>
          <p:txBody>
            <a:bodyPr wrap="none" anchor="ctr"/>
            <a:lstStyle/>
            <a:p>
              <a:endParaRPr lang="zh-CN" altLang="en-US"/>
            </a:p>
          </p:txBody>
        </p:sp>
        <p:sp>
          <p:nvSpPr>
            <p:cNvPr id="4129" name="Text Box 1025"/>
            <p:cNvSpPr txBox="1">
              <a:spLocks noChangeArrowheads="1"/>
            </p:cNvSpPr>
            <p:nvPr/>
          </p:nvSpPr>
          <p:spPr bwMode="auto">
            <a:xfrm>
              <a:off x="210" y="1888"/>
              <a:ext cx="961" cy="442"/>
            </a:xfrm>
            <a:prstGeom prst="rect">
              <a:avLst/>
            </a:prstGeom>
            <a:noFill/>
            <a:ln w="9525">
              <a:noFill/>
              <a:miter lim="800000"/>
              <a:headEnd/>
              <a:tailEnd/>
            </a:ln>
          </p:spPr>
          <p:txBody>
            <a:bodyPr wrap="none">
              <a:spAutoFit/>
            </a:bodyPr>
            <a:lstStyle/>
            <a:p>
              <a:pPr algn="ctr"/>
              <a:r>
                <a:rPr lang="zh-CN" altLang="en-US" sz="2000" b="1" u="sng" dirty="0">
                  <a:solidFill>
                    <a:srgbClr val="FF0000"/>
                  </a:solidFill>
                  <a:latin typeface="Times New Roman" pitchFamily="18" charset="0"/>
                  <a:cs typeface="Times New Roman" pitchFamily="18" charset="0"/>
                </a:rPr>
                <a:t>胞质</a:t>
              </a:r>
              <a:r>
                <a:rPr lang="en-US" altLang="zh-CN" sz="2000" b="1" dirty="0">
                  <a:latin typeface="Symbol" pitchFamily="18" charset="2"/>
                  <a:cs typeface="Times New Roman" pitchFamily="18" charset="0"/>
                </a:rPr>
                <a:t>a</a:t>
              </a:r>
              <a:r>
                <a:rPr lang="en-US" altLang="zh-CN" sz="2000" b="1" dirty="0">
                  <a:latin typeface="Times New Roman" pitchFamily="18" charset="0"/>
                  <a:cs typeface="Times New Roman" pitchFamily="18" charset="0"/>
                </a:rPr>
                <a:t>-</a:t>
              </a:r>
              <a:r>
                <a:rPr lang="zh-CN" altLang="en-US" sz="2000" b="1" dirty="0">
                  <a:latin typeface="Times New Roman" pitchFamily="18" charset="0"/>
                  <a:cs typeface="Times New Roman" pitchFamily="18" charset="0"/>
                </a:rPr>
                <a:t>磷酸</a:t>
              </a:r>
            </a:p>
            <a:p>
              <a:pPr algn="ctr"/>
              <a:r>
                <a:rPr lang="zh-CN" altLang="en-US" sz="2000" b="1" dirty="0">
                  <a:latin typeface="Times New Roman" pitchFamily="18" charset="0"/>
                  <a:cs typeface="Times New Roman" pitchFamily="18" charset="0"/>
                </a:rPr>
                <a:t>甘油脱氢酶 </a:t>
              </a:r>
              <a:endParaRPr lang="el-GR" altLang="zh-CN" sz="2000" b="1" dirty="0">
                <a:latin typeface="Times New Roman" pitchFamily="18" charset="0"/>
                <a:cs typeface="Times New Roman" pitchFamily="18" charset="0"/>
              </a:endParaRPr>
            </a:p>
          </p:txBody>
        </p:sp>
      </p:grpSp>
      <p:grpSp>
        <p:nvGrpSpPr>
          <p:cNvPr id="4726" name="Group 1026"/>
          <p:cNvGrpSpPr>
            <a:grpSpLocks/>
          </p:cNvGrpSpPr>
          <p:nvPr/>
        </p:nvGrpSpPr>
        <p:grpSpPr bwMode="auto">
          <a:xfrm>
            <a:off x="6732588" y="1123950"/>
            <a:ext cx="1219200" cy="1079500"/>
            <a:chOff x="4294" y="935"/>
            <a:chExt cx="677" cy="680"/>
          </a:xfrm>
        </p:grpSpPr>
        <p:sp>
          <p:nvSpPr>
            <p:cNvPr id="4125" name="Line 1027"/>
            <p:cNvSpPr>
              <a:spLocks noChangeShapeType="1"/>
            </p:cNvSpPr>
            <p:nvPr/>
          </p:nvSpPr>
          <p:spPr bwMode="auto">
            <a:xfrm flipV="1">
              <a:off x="4649" y="1207"/>
              <a:ext cx="0" cy="408"/>
            </a:xfrm>
            <a:prstGeom prst="line">
              <a:avLst/>
            </a:prstGeom>
            <a:noFill/>
            <a:ln w="38100">
              <a:solidFill>
                <a:srgbClr val="FF5050"/>
              </a:solidFill>
              <a:round/>
              <a:headEnd/>
              <a:tailEnd type="triangle" w="med" len="med"/>
            </a:ln>
          </p:spPr>
          <p:txBody>
            <a:bodyPr wrap="none" anchor="ctr"/>
            <a:lstStyle/>
            <a:p>
              <a:endParaRPr lang="zh-CN" altLang="en-US"/>
            </a:p>
          </p:txBody>
        </p:sp>
        <p:sp>
          <p:nvSpPr>
            <p:cNvPr id="4126" name="Text Box 1028"/>
            <p:cNvSpPr txBox="1">
              <a:spLocks noChangeArrowheads="1"/>
            </p:cNvSpPr>
            <p:nvPr/>
          </p:nvSpPr>
          <p:spPr bwMode="auto">
            <a:xfrm>
              <a:off x="4294" y="935"/>
              <a:ext cx="677" cy="291"/>
            </a:xfrm>
            <a:prstGeom prst="rect">
              <a:avLst/>
            </a:prstGeom>
            <a:noFill/>
            <a:ln w="9525">
              <a:noFill/>
              <a:miter lim="800000"/>
              <a:headEnd/>
              <a:tailEnd/>
            </a:ln>
          </p:spPr>
          <p:txBody>
            <a:bodyPr>
              <a:spAutoFit/>
            </a:bodyPr>
            <a:lstStyle/>
            <a:p>
              <a:pPr algn="ctr"/>
              <a:r>
                <a:rPr lang="zh-CN" altLang="en-US" dirty="0">
                  <a:latin typeface="黑体" pitchFamily="2" charset="-122"/>
                  <a:ea typeface="黑体" pitchFamily="2" charset="-122"/>
                </a:rPr>
                <a:t>呼吸链 </a:t>
              </a:r>
            </a:p>
          </p:txBody>
        </p:sp>
      </p:grpSp>
      <p:grpSp>
        <p:nvGrpSpPr>
          <p:cNvPr id="4731" name="Group 1029"/>
          <p:cNvGrpSpPr>
            <a:grpSpLocks/>
          </p:cNvGrpSpPr>
          <p:nvPr/>
        </p:nvGrpSpPr>
        <p:grpSpPr bwMode="auto">
          <a:xfrm>
            <a:off x="1905000" y="835025"/>
            <a:ext cx="1844675" cy="2125663"/>
            <a:chOff x="1202" y="799"/>
            <a:chExt cx="1162" cy="1339"/>
          </a:xfrm>
        </p:grpSpPr>
        <p:sp>
          <p:nvSpPr>
            <p:cNvPr id="4124" name="Text Box 1030"/>
            <p:cNvSpPr txBox="1">
              <a:spLocks noChangeArrowheads="1"/>
            </p:cNvSpPr>
            <p:nvPr/>
          </p:nvSpPr>
          <p:spPr bwMode="auto">
            <a:xfrm>
              <a:off x="1202" y="1888"/>
              <a:ext cx="1162" cy="250"/>
            </a:xfrm>
            <a:prstGeom prst="rect">
              <a:avLst/>
            </a:prstGeom>
            <a:noFill/>
            <a:ln w="9525">
              <a:noFill/>
              <a:miter lim="800000"/>
              <a:headEnd/>
              <a:tailEnd/>
            </a:ln>
          </p:spPr>
          <p:txBody>
            <a:bodyPr wrap="none">
              <a:spAutoFit/>
            </a:bodyPr>
            <a:lstStyle/>
            <a:p>
              <a:pPr algn="ctr"/>
              <a:r>
                <a:rPr lang="zh-CN" altLang="en-US" sz="2000" b="1">
                  <a:latin typeface="Times New Roman" pitchFamily="18" charset="0"/>
                </a:rPr>
                <a:t>磷酸二羟丙酮  </a:t>
              </a:r>
            </a:p>
          </p:txBody>
        </p:sp>
        <p:graphicFrame>
          <p:nvGraphicFramePr>
            <p:cNvPr id="4101" name="Object 5"/>
            <p:cNvGraphicFramePr>
              <a:graphicFrameLocks noChangeAspect="1"/>
            </p:cNvGraphicFramePr>
            <p:nvPr/>
          </p:nvGraphicFramePr>
          <p:xfrm>
            <a:off x="1429" y="799"/>
            <a:ext cx="822" cy="1122"/>
          </p:xfrm>
          <a:graphic>
            <a:graphicData uri="http://schemas.openxmlformats.org/presentationml/2006/ole">
              <mc:AlternateContent xmlns:mc="http://schemas.openxmlformats.org/markup-compatibility/2006">
                <mc:Choice xmlns:v="urn:schemas-microsoft-com:vml" Requires="v">
                  <p:oleObj spid="_x0000_s4102" name="Document" r:id="rId3" imgW="13049250" imgH="17811750" progId="">
                    <p:embed/>
                  </p:oleObj>
                </mc:Choice>
                <mc:Fallback>
                  <p:oleObj name="Document" r:id="rId3" imgW="13049250" imgH="17811750" progId="">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9" y="799"/>
                          <a:ext cx="822" cy="1122"/>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56680" name="Object 2"/>
          <p:cNvGraphicFramePr>
            <a:graphicFrameLocks noChangeAspect="1"/>
          </p:cNvGraphicFramePr>
          <p:nvPr/>
        </p:nvGraphicFramePr>
        <p:xfrm>
          <a:off x="5000625" y="835025"/>
          <a:ext cx="1304925" cy="1781175"/>
        </p:xfrm>
        <a:graphic>
          <a:graphicData uri="http://schemas.openxmlformats.org/presentationml/2006/ole">
            <mc:AlternateContent xmlns:mc="http://schemas.openxmlformats.org/markup-compatibility/2006">
              <mc:Choice xmlns:v="urn:schemas-microsoft-com:vml" Requires="v">
                <p:oleObj spid="_x0000_s4103" name="Document" r:id="rId5" imgW="13049250" imgH="17811750" progId="">
                  <p:embed/>
                </p:oleObj>
              </mc:Choice>
              <mc:Fallback>
                <p:oleObj name="Document" r:id="rId5" imgW="13049250" imgH="17811750" progId="">
                  <p:embed/>
                  <p:pic>
                    <p:nvPicPr>
                      <p:cNvPr id="0" name="Picture 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835025"/>
                        <a:ext cx="1304925" cy="178117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732" name="Group 1033"/>
          <p:cNvGrpSpPr>
            <a:grpSpLocks/>
          </p:cNvGrpSpPr>
          <p:nvPr/>
        </p:nvGrpSpPr>
        <p:grpSpPr bwMode="auto">
          <a:xfrm>
            <a:off x="2047875" y="3427413"/>
            <a:ext cx="1544638" cy="2054225"/>
            <a:chOff x="1292" y="2432"/>
            <a:chExt cx="973" cy="1294"/>
          </a:xfrm>
        </p:grpSpPr>
        <p:sp>
          <p:nvSpPr>
            <p:cNvPr id="4123" name="Text Box 1034"/>
            <p:cNvSpPr txBox="1">
              <a:spLocks noChangeArrowheads="1"/>
            </p:cNvSpPr>
            <p:nvPr/>
          </p:nvSpPr>
          <p:spPr bwMode="auto">
            <a:xfrm>
              <a:off x="1292" y="3476"/>
              <a:ext cx="973" cy="250"/>
            </a:xfrm>
            <a:prstGeom prst="rect">
              <a:avLst/>
            </a:prstGeom>
            <a:noFill/>
            <a:ln w="9525">
              <a:noFill/>
              <a:miter lim="800000"/>
              <a:headEnd/>
              <a:tailEnd/>
            </a:ln>
          </p:spPr>
          <p:txBody>
            <a:bodyPr wrap="none">
              <a:spAutoFit/>
            </a:bodyPr>
            <a:lstStyle/>
            <a:p>
              <a:pPr algn="ctr"/>
              <a:r>
                <a:rPr lang="en-US" altLang="zh-CN" sz="2000" b="1">
                  <a:latin typeface="Times New Roman" pitchFamily="18" charset="0"/>
                  <a:cs typeface="Times New Roman" pitchFamily="18" charset="0"/>
                </a:rPr>
                <a:t>3-</a:t>
              </a:r>
              <a:r>
                <a:rPr lang="zh-CN" altLang="en-US" sz="2000" b="1">
                  <a:latin typeface="Times New Roman" pitchFamily="18" charset="0"/>
                  <a:cs typeface="Times New Roman" pitchFamily="18" charset="0"/>
                </a:rPr>
                <a:t>磷酸甘油  </a:t>
              </a:r>
              <a:endParaRPr lang="zh-CN" altLang="el-GR" sz="2000" b="1">
                <a:latin typeface="Times New Roman" pitchFamily="18" charset="0"/>
                <a:cs typeface="Times New Roman" pitchFamily="18" charset="0"/>
              </a:endParaRPr>
            </a:p>
          </p:txBody>
        </p:sp>
        <p:graphicFrame>
          <p:nvGraphicFramePr>
            <p:cNvPr id="4100" name="Object 4"/>
            <p:cNvGraphicFramePr>
              <a:graphicFrameLocks noChangeAspect="1"/>
            </p:cNvGraphicFramePr>
            <p:nvPr/>
          </p:nvGraphicFramePr>
          <p:xfrm>
            <a:off x="1383" y="2432"/>
            <a:ext cx="822" cy="1062"/>
          </p:xfrm>
          <a:graphic>
            <a:graphicData uri="http://schemas.openxmlformats.org/presentationml/2006/ole">
              <mc:AlternateContent xmlns:mc="http://schemas.openxmlformats.org/markup-compatibility/2006">
                <mc:Choice xmlns:v="urn:schemas-microsoft-com:vml" Requires="v">
                  <p:oleObj spid="_x0000_s4104" name="Document" r:id="rId6" imgW="13049250" imgH="16859250" progId="">
                    <p:embed/>
                  </p:oleObj>
                </mc:Choice>
                <mc:Fallback>
                  <p:oleObj name="Document" r:id="rId6" imgW="13049250" imgH="16859250" progId="">
                    <p:embed/>
                    <p:pic>
                      <p:nvPicPr>
                        <p:cNvPr id="0" name="Picture 1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3" y="2432"/>
                          <a:ext cx="822" cy="1062"/>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56684" name="Object 3"/>
          <p:cNvGraphicFramePr>
            <a:graphicFrameLocks noChangeAspect="1"/>
          </p:cNvGraphicFramePr>
          <p:nvPr/>
        </p:nvGraphicFramePr>
        <p:xfrm>
          <a:off x="4929188" y="3427413"/>
          <a:ext cx="1304925" cy="1685925"/>
        </p:xfrm>
        <a:graphic>
          <a:graphicData uri="http://schemas.openxmlformats.org/presentationml/2006/ole">
            <mc:AlternateContent xmlns:mc="http://schemas.openxmlformats.org/markup-compatibility/2006">
              <mc:Choice xmlns:v="urn:schemas-microsoft-com:vml" Requires="v">
                <p:oleObj spid="_x0000_s4105" name="Document" r:id="rId8" imgW="13049250" imgH="16859250" progId="">
                  <p:embed/>
                </p:oleObj>
              </mc:Choice>
              <mc:Fallback>
                <p:oleObj name="Document" r:id="rId8" imgW="13049250" imgH="16859250" progId="">
                  <p:embed/>
                  <p:pic>
                    <p:nvPicPr>
                      <p:cNvPr id="0" name="Picture 1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9188" y="3427413"/>
                        <a:ext cx="1304925" cy="168592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733" name="Group 1041"/>
          <p:cNvGrpSpPr>
            <a:grpSpLocks/>
          </p:cNvGrpSpPr>
          <p:nvPr/>
        </p:nvGrpSpPr>
        <p:grpSpPr bwMode="auto">
          <a:xfrm>
            <a:off x="4645025" y="2708275"/>
            <a:ext cx="2159000" cy="701675"/>
            <a:chOff x="2926" y="1797"/>
            <a:chExt cx="1360" cy="442"/>
          </a:xfrm>
        </p:grpSpPr>
        <p:sp>
          <p:nvSpPr>
            <p:cNvPr id="4121" name="Text Box 1038"/>
            <p:cNvSpPr txBox="1">
              <a:spLocks noChangeArrowheads="1"/>
            </p:cNvSpPr>
            <p:nvPr/>
          </p:nvSpPr>
          <p:spPr bwMode="auto">
            <a:xfrm>
              <a:off x="2926" y="1797"/>
              <a:ext cx="1179" cy="442"/>
            </a:xfrm>
            <a:prstGeom prst="rect">
              <a:avLst/>
            </a:prstGeom>
            <a:noFill/>
            <a:ln w="9525">
              <a:noFill/>
              <a:miter lim="800000"/>
              <a:headEnd/>
              <a:tailEnd/>
            </a:ln>
          </p:spPr>
          <p:txBody>
            <a:bodyPr>
              <a:spAutoFit/>
            </a:bodyPr>
            <a:lstStyle/>
            <a:p>
              <a:pPr algn="ctr"/>
              <a:r>
                <a:rPr lang="zh-CN" altLang="en-US" sz="2000" b="1" u="sng" dirty="0">
                  <a:solidFill>
                    <a:srgbClr val="FF0000"/>
                  </a:solidFill>
                </a:rPr>
                <a:t>线粒体</a:t>
              </a:r>
              <a:r>
                <a:rPr lang="en-US" altLang="zh-CN" sz="2000" b="1" dirty="0">
                  <a:latin typeface="Symbol" pitchFamily="18" charset="2"/>
                </a:rPr>
                <a:t>a</a:t>
              </a:r>
              <a:r>
                <a:rPr lang="en-US" altLang="zh-CN" sz="2000" b="1" dirty="0"/>
                <a:t>-</a:t>
              </a:r>
              <a:r>
                <a:rPr lang="zh-CN" altLang="en-US" sz="2000" b="1" dirty="0"/>
                <a:t>磷酸甘油脱氢酶</a:t>
              </a:r>
            </a:p>
          </p:txBody>
        </p:sp>
        <p:sp>
          <p:nvSpPr>
            <p:cNvPr id="4122" name="Line 1039"/>
            <p:cNvSpPr>
              <a:spLocks noChangeShapeType="1"/>
            </p:cNvSpPr>
            <p:nvPr/>
          </p:nvSpPr>
          <p:spPr bwMode="auto">
            <a:xfrm flipV="1">
              <a:off x="3923" y="2045"/>
              <a:ext cx="363" cy="0"/>
            </a:xfrm>
            <a:prstGeom prst="line">
              <a:avLst/>
            </a:prstGeom>
            <a:noFill/>
            <a:ln w="28575">
              <a:solidFill>
                <a:schemeClr val="tx1"/>
              </a:solidFill>
              <a:miter lim="800000"/>
              <a:headEnd/>
              <a:tailEnd type="triangle" w="med" len="med"/>
            </a:ln>
          </p:spPr>
          <p:txBody>
            <a:bodyPr wrap="none"/>
            <a:lstStyle/>
            <a:p>
              <a:endParaRPr lang="zh-CN" altLang="en-US"/>
            </a:p>
          </p:txBody>
        </p:sp>
      </p:grpSp>
      <p:sp>
        <p:nvSpPr>
          <p:cNvPr id="4120" name="灯片编号占位符 1039"/>
          <p:cNvSpPr>
            <a:spLocks noGrp="1"/>
          </p:cNvSpPr>
          <p:nvPr>
            <p:ph type="sldNum" sz="quarter" idx="12"/>
          </p:nvPr>
        </p:nvSpPr>
        <p:spPr>
          <a:noFill/>
        </p:spPr>
        <p:txBody>
          <a:bodyPr/>
          <a:lstStyle/>
          <a:p>
            <a:fld id="{FB70685C-12AD-4DA7-B524-C28CB95A0C44}" type="slidenum">
              <a:rPr lang="en-US" altLang="zh-CN" smtClean="0">
                <a:ea typeface="宋体" charset="-122"/>
              </a:rPr>
              <a:pPr/>
              <a:t>69</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725"/>
                                        </p:tgtEl>
                                        <p:attrNameLst>
                                          <p:attrName>style.visibility</p:attrName>
                                        </p:attrNameLst>
                                      </p:cBhvr>
                                      <p:to>
                                        <p:strVal val="visible"/>
                                      </p:to>
                                    </p:set>
                                    <p:animEffect transition="in" filter="wipe(up)">
                                      <p:cBhvr>
                                        <p:cTn id="7" dur="500"/>
                                        <p:tgtEl>
                                          <p:spTgt spid="472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731"/>
                                        </p:tgtEl>
                                        <p:attrNameLst>
                                          <p:attrName>style.visibility</p:attrName>
                                        </p:attrNameLst>
                                      </p:cBhvr>
                                      <p:to>
                                        <p:strVal val="visible"/>
                                      </p:to>
                                    </p:set>
                                    <p:animEffect transition="in" filter="dissolve">
                                      <p:cBhvr>
                                        <p:cTn id="11" dur="500"/>
                                        <p:tgtEl>
                                          <p:spTgt spid="473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56155"/>
                                        </p:tgtEl>
                                        <p:attrNameLst>
                                          <p:attrName>style.visibility</p:attrName>
                                        </p:attrNameLst>
                                      </p:cBhvr>
                                      <p:to>
                                        <p:strVal val="visible"/>
                                      </p:to>
                                    </p:set>
                                    <p:animEffect transition="in" filter="randombar(horizontal)">
                                      <p:cBhvr>
                                        <p:cTn id="15" dur="500"/>
                                        <p:tgtEl>
                                          <p:spTgt spid="15615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732"/>
                                        </p:tgtEl>
                                        <p:attrNameLst>
                                          <p:attrName>style.visibility</p:attrName>
                                        </p:attrNameLst>
                                      </p:cBhvr>
                                      <p:to>
                                        <p:strVal val="visible"/>
                                      </p:to>
                                    </p:set>
                                    <p:animEffect transition="in" filter="wipe(up)">
                                      <p:cBhvr>
                                        <p:cTn id="19" dur="500"/>
                                        <p:tgtEl>
                                          <p:spTgt spid="473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6665"/>
                                        </p:tgtEl>
                                        <p:attrNameLst>
                                          <p:attrName>style.visibility</p:attrName>
                                        </p:attrNameLst>
                                      </p:cBhvr>
                                      <p:to>
                                        <p:strVal val="visible"/>
                                      </p:to>
                                    </p:set>
                                    <p:animEffect transition="in" filter="wipe(left)">
                                      <p:cBhvr>
                                        <p:cTn id="24" dur="500"/>
                                        <p:tgtEl>
                                          <p:spTgt spid="156665"/>
                                        </p:tgtEl>
                                      </p:cBhvr>
                                    </p:animEffect>
                                  </p:childTnLst>
                                </p:cTn>
                              </p:par>
                            </p:childTnLst>
                          </p:cTn>
                        </p:par>
                        <p:par>
                          <p:cTn id="25" fill="hold">
                            <p:stCondLst>
                              <p:cond delay="500"/>
                            </p:stCondLst>
                            <p:childTnLst>
                              <p:par>
                                <p:cTn id="26" presetID="12" presetClass="entr" presetSubtype="8" fill="hold" nodeType="afterEffect">
                                  <p:stCondLst>
                                    <p:cond delay="0"/>
                                  </p:stCondLst>
                                  <p:childTnLst>
                                    <p:set>
                                      <p:cBhvr>
                                        <p:cTn id="27" dur="1" fill="hold">
                                          <p:stCondLst>
                                            <p:cond delay="0"/>
                                          </p:stCondLst>
                                        </p:cTn>
                                        <p:tgtEl>
                                          <p:spTgt spid="156684"/>
                                        </p:tgtEl>
                                        <p:attrNameLst>
                                          <p:attrName>style.visibility</p:attrName>
                                        </p:attrNameLst>
                                      </p:cBhvr>
                                      <p:to>
                                        <p:strVal val="visible"/>
                                      </p:to>
                                    </p:set>
                                    <p:animEffect transition="in" filter="slide(fromLeft)">
                                      <p:cBhvr>
                                        <p:cTn id="28" dur="500"/>
                                        <p:tgtEl>
                                          <p:spTgt spid="15668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6156"/>
                                        </p:tgtEl>
                                        <p:attrNameLst>
                                          <p:attrName>style.visibility</p:attrName>
                                        </p:attrNameLst>
                                      </p:cBhvr>
                                      <p:to>
                                        <p:strVal val="visible"/>
                                      </p:to>
                                    </p:set>
                                    <p:animEffect transition="in" filter="dissolve">
                                      <p:cBhvr>
                                        <p:cTn id="33" dur="500"/>
                                        <p:tgtEl>
                                          <p:spTgt spid="156156"/>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4720"/>
                                        </p:tgtEl>
                                        <p:attrNameLst>
                                          <p:attrName>style.visibility</p:attrName>
                                        </p:attrNameLst>
                                      </p:cBhvr>
                                      <p:to>
                                        <p:strVal val="visible"/>
                                      </p:to>
                                    </p:set>
                                    <p:animEffect transition="in" filter="wipe(down)">
                                      <p:cBhvr>
                                        <p:cTn id="37" dur="500"/>
                                        <p:tgtEl>
                                          <p:spTgt spid="4720"/>
                                        </p:tgtEl>
                                      </p:cBhvr>
                                    </p:animEffect>
                                  </p:childTnLst>
                                </p:cTn>
                              </p:par>
                            </p:childTnLst>
                          </p:cTn>
                        </p:par>
                        <p:par>
                          <p:cTn id="38" fill="hold">
                            <p:stCondLst>
                              <p:cond delay="1000"/>
                            </p:stCondLst>
                            <p:childTnLst>
                              <p:par>
                                <p:cTn id="39" presetID="12" presetClass="entr" presetSubtype="4" fill="hold" grpId="0" nodeType="afterEffect">
                                  <p:stCondLst>
                                    <p:cond delay="0"/>
                                  </p:stCondLst>
                                  <p:childTnLst>
                                    <p:set>
                                      <p:cBhvr>
                                        <p:cTn id="40" dur="1" fill="hold">
                                          <p:stCondLst>
                                            <p:cond delay="0"/>
                                          </p:stCondLst>
                                        </p:cTn>
                                        <p:tgtEl>
                                          <p:spTgt spid="156154"/>
                                        </p:tgtEl>
                                        <p:attrNameLst>
                                          <p:attrName>style.visibility</p:attrName>
                                        </p:attrNameLst>
                                      </p:cBhvr>
                                      <p:to>
                                        <p:strVal val="visible"/>
                                      </p:to>
                                    </p:set>
                                    <p:animEffect transition="in" filter="slide(fromBottom)">
                                      <p:cBhvr>
                                        <p:cTn id="41" dur="500"/>
                                        <p:tgtEl>
                                          <p:spTgt spid="156154"/>
                                        </p:tgtEl>
                                      </p:cBhvr>
                                    </p:animEffect>
                                  </p:childTnLst>
                                </p:cTn>
                              </p:par>
                            </p:childTnLst>
                          </p:cTn>
                        </p:par>
                        <p:par>
                          <p:cTn id="42" fill="hold">
                            <p:stCondLst>
                              <p:cond delay="1500"/>
                            </p:stCondLst>
                            <p:childTnLst>
                              <p:par>
                                <p:cTn id="43" presetID="18" presetClass="entr" presetSubtype="9" fill="hold" nodeType="afterEffect">
                                  <p:stCondLst>
                                    <p:cond delay="0"/>
                                  </p:stCondLst>
                                  <p:childTnLst>
                                    <p:set>
                                      <p:cBhvr>
                                        <p:cTn id="44" dur="1" fill="hold">
                                          <p:stCondLst>
                                            <p:cond delay="0"/>
                                          </p:stCondLst>
                                        </p:cTn>
                                        <p:tgtEl>
                                          <p:spTgt spid="156680"/>
                                        </p:tgtEl>
                                        <p:attrNameLst>
                                          <p:attrName>style.visibility</p:attrName>
                                        </p:attrNameLst>
                                      </p:cBhvr>
                                      <p:to>
                                        <p:strVal val="visible"/>
                                      </p:to>
                                    </p:set>
                                    <p:animEffect transition="in" filter="strips(upLeft)">
                                      <p:cBhvr>
                                        <p:cTn id="45" dur="500"/>
                                        <p:tgtEl>
                                          <p:spTgt spid="156680"/>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4733"/>
                                        </p:tgtEl>
                                        <p:attrNameLst>
                                          <p:attrName>style.visibility</p:attrName>
                                        </p:attrNameLst>
                                      </p:cBhvr>
                                      <p:to>
                                        <p:strVal val="visible"/>
                                      </p:to>
                                    </p:set>
                                    <p:animEffect transition="in" filter="wipe(left)">
                                      <p:cBhvr>
                                        <p:cTn id="49" dur="500"/>
                                        <p:tgtEl>
                                          <p:spTgt spid="4733"/>
                                        </p:tgtEl>
                                      </p:cBhvr>
                                    </p:animEffect>
                                  </p:childTnLst>
                                  <p:subTnLst>
                                    <p:set>
                                      <p:cBhvr override="childStyle">
                                        <p:cTn dur="1" fill="hold" display="0" masterRel="nextClick" afterEffect="1"/>
                                        <p:tgtEl>
                                          <p:spTgt spid="4733"/>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156664"/>
                                        </p:tgtEl>
                                        <p:attrNameLst>
                                          <p:attrName>style.visibility</p:attrName>
                                        </p:attrNameLst>
                                      </p:cBhvr>
                                      <p:to>
                                        <p:strVal val="visible"/>
                                      </p:to>
                                    </p:set>
                                    <p:animEffect transition="in" filter="wipe(right)">
                                      <p:cBhvr>
                                        <p:cTn id="54" dur="500"/>
                                        <p:tgtEl>
                                          <p:spTgt spid="15666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4726"/>
                                        </p:tgtEl>
                                        <p:attrNameLst>
                                          <p:attrName>style.visibility</p:attrName>
                                        </p:attrNameLst>
                                      </p:cBhvr>
                                      <p:to>
                                        <p:strVal val="visible"/>
                                      </p:to>
                                    </p:set>
                                    <p:animEffect transition="in" filter="wipe(down)">
                                      <p:cBhvr>
                                        <p:cTn id="59" dur="500"/>
                                        <p:tgtEl>
                                          <p:spTgt spid="4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154" grpId="0" autoUpdateAnimBg="0"/>
      <p:bldP spid="156155" grpId="0" autoUpdateAnimBg="0"/>
      <p:bldP spid="156156" grpId="0" autoUpdateAnimBg="0"/>
      <p:bldP spid="156664" grpId="0" animBg="1"/>
      <p:bldP spid="15666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1619672" y="332656"/>
            <a:ext cx="6036469" cy="579437"/>
          </a:xfrm>
          <a:solidFill>
            <a:srgbClr val="FFFF00"/>
          </a:solidFill>
          <a:ln/>
        </p:spPr>
        <p:txBody>
          <a:bodyPr wrap="square">
            <a:spAutoFit/>
          </a:bodyPr>
          <a:lstStyle/>
          <a:p>
            <a:r>
              <a:rPr lang="zh-CN" altLang="en-US" sz="3200" dirty="0">
                <a:solidFill>
                  <a:schemeClr val="tx1"/>
                </a:solidFill>
                <a:latin typeface="Arial" charset="0"/>
              </a:rPr>
              <a:t>葡萄糖有氧氧化生成的</a:t>
            </a:r>
            <a:r>
              <a:rPr lang="en-US" altLang="zh-CN" sz="3200" dirty="0">
                <a:solidFill>
                  <a:schemeClr val="tx1"/>
                </a:solidFill>
                <a:latin typeface="Arial" charset="0"/>
              </a:rPr>
              <a:t>ATP</a:t>
            </a:r>
          </a:p>
        </p:txBody>
      </p:sp>
      <p:sp>
        <p:nvSpPr>
          <p:cNvPr id="252931" name="Rectangle 3"/>
          <p:cNvSpPr>
            <a:spLocks noChangeArrowheads="1"/>
          </p:cNvSpPr>
          <p:nvPr/>
        </p:nvSpPr>
        <p:spPr bwMode="auto">
          <a:xfrm>
            <a:off x="152400" y="6039718"/>
            <a:ext cx="7010400" cy="455613"/>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zh-CN" altLang="en-US" sz="2400" i="1" dirty="0">
                <a:latin typeface="黑体" pitchFamily="49" charset="-122"/>
                <a:ea typeface="黑体" pitchFamily="49" charset="-122"/>
                <a:cs typeface="Arial" pitchFamily="34" charset="0"/>
              </a:rPr>
              <a:t>合               计</a:t>
            </a:r>
          </a:p>
        </p:txBody>
      </p:sp>
      <p:sp>
        <p:nvSpPr>
          <p:cNvPr id="252932" name="Rectangle 4"/>
          <p:cNvSpPr>
            <a:spLocks noChangeArrowheads="1"/>
          </p:cNvSpPr>
          <p:nvPr/>
        </p:nvSpPr>
        <p:spPr bwMode="auto">
          <a:xfrm>
            <a:off x="152400" y="4007718"/>
            <a:ext cx="1295400" cy="450850"/>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zh-CN" altLang="en-US" sz="2000" b="1">
                <a:latin typeface="Arial" pitchFamily="34" charset="0"/>
                <a:ea typeface="+mj-ea"/>
                <a:cs typeface="Arial" pitchFamily="34" charset="0"/>
              </a:rPr>
              <a:t>第三阶段</a:t>
            </a:r>
          </a:p>
        </p:txBody>
      </p:sp>
      <p:sp>
        <p:nvSpPr>
          <p:cNvPr id="252933" name="Rectangle 5"/>
          <p:cNvSpPr>
            <a:spLocks noChangeArrowheads="1"/>
          </p:cNvSpPr>
          <p:nvPr/>
        </p:nvSpPr>
        <p:spPr bwMode="auto">
          <a:xfrm>
            <a:off x="152400" y="3612431"/>
            <a:ext cx="1295400" cy="395287"/>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zh-CN" altLang="en-US" sz="2000" b="1">
                <a:latin typeface="Arial" pitchFamily="34" charset="0"/>
                <a:ea typeface="+mj-ea"/>
                <a:cs typeface="Arial" pitchFamily="34" charset="0"/>
              </a:rPr>
              <a:t>第二阶段</a:t>
            </a:r>
          </a:p>
        </p:txBody>
      </p:sp>
      <p:sp>
        <p:nvSpPr>
          <p:cNvPr id="252934" name="Rectangle 6"/>
          <p:cNvSpPr>
            <a:spLocks noChangeArrowheads="1"/>
          </p:cNvSpPr>
          <p:nvPr/>
        </p:nvSpPr>
        <p:spPr bwMode="auto">
          <a:xfrm>
            <a:off x="152400" y="3217143"/>
            <a:ext cx="1295400" cy="395288"/>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endParaRPr lang="zh-CN" altLang="en-US" sz="2000" b="1">
              <a:latin typeface="Arial" pitchFamily="34" charset="0"/>
              <a:ea typeface="+mj-ea"/>
              <a:cs typeface="Arial" pitchFamily="34" charset="0"/>
            </a:endParaRPr>
          </a:p>
        </p:txBody>
      </p:sp>
      <p:sp>
        <p:nvSpPr>
          <p:cNvPr id="252935" name="Rectangle 7"/>
          <p:cNvSpPr>
            <a:spLocks noChangeArrowheads="1"/>
          </p:cNvSpPr>
          <p:nvPr/>
        </p:nvSpPr>
        <p:spPr bwMode="auto">
          <a:xfrm>
            <a:off x="152400" y="1635993"/>
            <a:ext cx="1295400" cy="395288"/>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zh-CN" altLang="en-US" sz="2000" b="1">
                <a:latin typeface="Arial" pitchFamily="34" charset="0"/>
                <a:ea typeface="+mj-ea"/>
                <a:cs typeface="Arial" pitchFamily="34" charset="0"/>
              </a:rPr>
              <a:t>第一阶段</a:t>
            </a:r>
          </a:p>
        </p:txBody>
      </p:sp>
      <p:sp>
        <p:nvSpPr>
          <p:cNvPr id="252936" name="Rectangle 8"/>
          <p:cNvSpPr>
            <a:spLocks noChangeArrowheads="1"/>
          </p:cNvSpPr>
          <p:nvPr/>
        </p:nvSpPr>
        <p:spPr bwMode="auto">
          <a:xfrm>
            <a:off x="179388" y="1145456"/>
            <a:ext cx="1295400" cy="517525"/>
          </a:xfrm>
          <a:prstGeom prst="rect">
            <a:avLst/>
          </a:prstGeom>
          <a:noFill/>
          <a:ln w="12700">
            <a:noFill/>
            <a:miter lim="800000"/>
            <a:headEnd type="none" w="sm" len="sm"/>
            <a:tailEnd type="none" w="sm" len="sm"/>
          </a:ln>
          <a:effectLst/>
        </p:spPr>
        <p:txBody>
          <a:bodyPr/>
          <a:lstStyle/>
          <a:p>
            <a:pPr>
              <a:spcBef>
                <a:spcPct val="20000"/>
              </a:spcBef>
              <a:buClr>
                <a:schemeClr val="hlink"/>
              </a:buClr>
              <a:buSzPct val="75000"/>
              <a:buFont typeface="Wingdings" pitchFamily="2" charset="2"/>
              <a:buNone/>
            </a:pPr>
            <a:endParaRPr lang="zh-CN" altLang="en-US" sz="2400" b="1">
              <a:latin typeface="Arial" pitchFamily="34" charset="0"/>
              <a:ea typeface="黑体" pitchFamily="49" charset="-122"/>
              <a:cs typeface="Arial" pitchFamily="34" charset="0"/>
            </a:endParaRPr>
          </a:p>
        </p:txBody>
      </p:sp>
      <p:sp>
        <p:nvSpPr>
          <p:cNvPr id="252937" name="Rectangle 9"/>
          <p:cNvSpPr>
            <a:spLocks noChangeArrowheads="1"/>
          </p:cNvSpPr>
          <p:nvPr/>
        </p:nvSpPr>
        <p:spPr bwMode="auto">
          <a:xfrm>
            <a:off x="7137176" y="6039718"/>
            <a:ext cx="1971328" cy="455613"/>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pPr>
            <a:r>
              <a:rPr lang="en-US" altLang="zh-CN" sz="2400" b="1" i="1" dirty="0">
                <a:solidFill>
                  <a:srgbClr val="FF0066"/>
                </a:solidFill>
                <a:latin typeface="Arial" pitchFamily="34" charset="0"/>
                <a:ea typeface="+mj-ea"/>
                <a:cs typeface="Arial" pitchFamily="34" charset="0"/>
              </a:rPr>
              <a:t>32</a:t>
            </a:r>
            <a:r>
              <a:rPr lang="zh-CN" altLang="en-US" sz="2400" b="1" i="1" dirty="0">
                <a:solidFill>
                  <a:srgbClr val="FF0066"/>
                </a:solidFill>
                <a:latin typeface="Arial" pitchFamily="34" charset="0"/>
                <a:ea typeface="+mj-ea"/>
                <a:cs typeface="Arial" pitchFamily="34" charset="0"/>
              </a:rPr>
              <a:t>或</a:t>
            </a:r>
            <a:r>
              <a:rPr lang="en-US" altLang="zh-CN" sz="2400" b="1" i="1" dirty="0">
                <a:solidFill>
                  <a:srgbClr val="FF0066"/>
                </a:solidFill>
                <a:latin typeface="Arial" pitchFamily="34" charset="0"/>
                <a:ea typeface="+mj-ea"/>
                <a:cs typeface="Arial" pitchFamily="34" charset="0"/>
              </a:rPr>
              <a:t>30</a:t>
            </a:r>
          </a:p>
        </p:txBody>
      </p:sp>
      <p:sp>
        <p:nvSpPr>
          <p:cNvPr id="252938" name="Rectangle 10"/>
          <p:cNvSpPr>
            <a:spLocks noChangeArrowheads="1"/>
          </p:cNvSpPr>
          <p:nvPr/>
        </p:nvSpPr>
        <p:spPr bwMode="auto">
          <a:xfrm>
            <a:off x="6011863" y="4853856"/>
            <a:ext cx="1150937" cy="395287"/>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endParaRPr lang="zh-CN" altLang="en-US" sz="2000" b="1">
              <a:latin typeface="Arial" pitchFamily="34" charset="0"/>
              <a:ea typeface="+mj-ea"/>
              <a:cs typeface="Arial" pitchFamily="34" charset="0"/>
            </a:endParaRPr>
          </a:p>
        </p:txBody>
      </p:sp>
      <p:sp>
        <p:nvSpPr>
          <p:cNvPr id="252939" name="Rectangle 11"/>
          <p:cNvSpPr>
            <a:spLocks noChangeArrowheads="1"/>
          </p:cNvSpPr>
          <p:nvPr/>
        </p:nvSpPr>
        <p:spPr bwMode="auto">
          <a:xfrm>
            <a:off x="6096000" y="3217143"/>
            <a:ext cx="1066800" cy="395288"/>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endParaRPr lang="zh-CN" altLang="en-US" sz="2000" b="1">
              <a:latin typeface="Arial" pitchFamily="34" charset="0"/>
              <a:ea typeface="+mj-ea"/>
              <a:cs typeface="Arial" pitchFamily="34" charset="0"/>
            </a:endParaRPr>
          </a:p>
        </p:txBody>
      </p:sp>
      <p:sp>
        <p:nvSpPr>
          <p:cNvPr id="252940" name="Rectangle 12"/>
          <p:cNvSpPr>
            <a:spLocks noChangeArrowheads="1"/>
          </p:cNvSpPr>
          <p:nvPr/>
        </p:nvSpPr>
        <p:spPr bwMode="auto">
          <a:xfrm>
            <a:off x="6096000" y="2821856"/>
            <a:ext cx="1066800" cy="395287"/>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endParaRPr lang="zh-CN" altLang="en-US" sz="2000" b="1">
              <a:latin typeface="Arial" pitchFamily="34" charset="0"/>
              <a:ea typeface="+mj-ea"/>
              <a:cs typeface="Arial" pitchFamily="34" charset="0"/>
            </a:endParaRPr>
          </a:p>
        </p:txBody>
      </p:sp>
      <p:sp>
        <p:nvSpPr>
          <p:cNvPr id="252941" name="Rectangle 13"/>
          <p:cNvSpPr>
            <a:spLocks noChangeArrowheads="1"/>
          </p:cNvSpPr>
          <p:nvPr/>
        </p:nvSpPr>
        <p:spPr bwMode="auto">
          <a:xfrm>
            <a:off x="6096000" y="2031281"/>
            <a:ext cx="1066800" cy="395287"/>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endParaRPr lang="zh-CN" altLang="en-US" sz="2000" b="1">
              <a:latin typeface="Arial" pitchFamily="34" charset="0"/>
              <a:ea typeface="+mj-ea"/>
              <a:cs typeface="Arial" pitchFamily="34" charset="0"/>
            </a:endParaRPr>
          </a:p>
        </p:txBody>
      </p:sp>
      <p:sp>
        <p:nvSpPr>
          <p:cNvPr id="252942" name="Rectangle 14"/>
          <p:cNvSpPr>
            <a:spLocks noChangeArrowheads="1"/>
          </p:cNvSpPr>
          <p:nvPr/>
        </p:nvSpPr>
        <p:spPr bwMode="auto">
          <a:xfrm>
            <a:off x="6096000" y="1635993"/>
            <a:ext cx="1066800" cy="395288"/>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endParaRPr lang="zh-CN" altLang="en-US" sz="2000" b="1">
              <a:latin typeface="Arial" pitchFamily="34" charset="0"/>
              <a:ea typeface="+mj-ea"/>
              <a:cs typeface="Arial" pitchFamily="34" charset="0"/>
            </a:endParaRPr>
          </a:p>
        </p:txBody>
      </p:sp>
      <p:sp>
        <p:nvSpPr>
          <p:cNvPr id="252943" name="Rectangle 15"/>
          <p:cNvSpPr>
            <a:spLocks noChangeArrowheads="1"/>
          </p:cNvSpPr>
          <p:nvPr/>
        </p:nvSpPr>
        <p:spPr bwMode="auto">
          <a:xfrm>
            <a:off x="7315200" y="1099418"/>
            <a:ext cx="1828800" cy="517525"/>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en-US" altLang="zh-CN" sz="2800" dirty="0">
                <a:latin typeface="Arial" pitchFamily="34" charset="0"/>
                <a:ea typeface="黑体" pitchFamily="49" charset="-122"/>
                <a:cs typeface="Arial" pitchFamily="34" charset="0"/>
              </a:rPr>
              <a:t>ATP</a:t>
            </a:r>
            <a:r>
              <a:rPr lang="zh-CN" altLang="en-US" sz="2800" dirty="0">
                <a:latin typeface="Arial" pitchFamily="34" charset="0"/>
                <a:ea typeface="黑体" pitchFamily="49" charset="-122"/>
                <a:cs typeface="Arial" pitchFamily="34" charset="0"/>
              </a:rPr>
              <a:t>产生</a:t>
            </a:r>
          </a:p>
        </p:txBody>
      </p:sp>
      <p:sp>
        <p:nvSpPr>
          <p:cNvPr id="252944" name="Rectangle 16"/>
          <p:cNvSpPr>
            <a:spLocks noChangeArrowheads="1"/>
          </p:cNvSpPr>
          <p:nvPr/>
        </p:nvSpPr>
        <p:spPr bwMode="auto">
          <a:xfrm>
            <a:off x="6096000" y="1118468"/>
            <a:ext cx="1066800" cy="517525"/>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zh-CN" altLang="en-US" sz="2800" dirty="0">
                <a:latin typeface="Arial" pitchFamily="34" charset="0"/>
                <a:ea typeface="黑体" pitchFamily="49" charset="-122"/>
                <a:cs typeface="Arial" pitchFamily="34" charset="0"/>
              </a:rPr>
              <a:t>辅酶</a:t>
            </a:r>
          </a:p>
        </p:txBody>
      </p:sp>
      <p:sp>
        <p:nvSpPr>
          <p:cNvPr id="252945" name="Rectangle 17"/>
          <p:cNvSpPr>
            <a:spLocks noChangeArrowheads="1"/>
          </p:cNvSpPr>
          <p:nvPr/>
        </p:nvSpPr>
        <p:spPr bwMode="auto">
          <a:xfrm>
            <a:off x="1447800" y="1118468"/>
            <a:ext cx="4648200" cy="517525"/>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zh-CN" altLang="en-US" sz="2800" dirty="0">
                <a:latin typeface="Arial" pitchFamily="34" charset="0"/>
                <a:ea typeface="黑体" pitchFamily="49" charset="-122"/>
                <a:cs typeface="Arial" pitchFamily="34" charset="0"/>
              </a:rPr>
              <a:t>反       应</a:t>
            </a:r>
            <a:r>
              <a:rPr lang="zh-CN" altLang="en-US" sz="2400" dirty="0">
                <a:latin typeface="Arial" pitchFamily="34" charset="0"/>
                <a:ea typeface="黑体" pitchFamily="49" charset="-122"/>
                <a:cs typeface="Arial" pitchFamily="34" charset="0"/>
              </a:rPr>
              <a:t> </a:t>
            </a:r>
          </a:p>
        </p:txBody>
      </p:sp>
      <p:sp>
        <p:nvSpPr>
          <p:cNvPr id="252946" name="Line 18"/>
          <p:cNvSpPr>
            <a:spLocks noChangeShapeType="1"/>
          </p:cNvSpPr>
          <p:nvPr/>
        </p:nvSpPr>
        <p:spPr bwMode="auto">
          <a:xfrm>
            <a:off x="152400" y="1118468"/>
            <a:ext cx="8839200" cy="0"/>
          </a:xfrm>
          <a:prstGeom prst="line">
            <a:avLst/>
          </a:prstGeom>
          <a:noFill/>
          <a:ln w="28575" cap="sq">
            <a:solidFill>
              <a:schemeClr val="tx1"/>
            </a:solidFill>
            <a:round/>
            <a:headEnd type="none" w="sm" len="sm"/>
            <a:tailEnd type="none" w="sm" len="sm"/>
          </a:ln>
          <a:effectLst/>
        </p:spPr>
        <p:txBody>
          <a:bodyPr wrap="none"/>
          <a:lstStyle/>
          <a:p>
            <a:endParaRPr lang="zh-CN" altLang="en-US" b="1">
              <a:latin typeface="Arial" pitchFamily="34" charset="0"/>
              <a:ea typeface="黑体" pitchFamily="49" charset="-122"/>
              <a:cs typeface="Arial" pitchFamily="34" charset="0"/>
            </a:endParaRPr>
          </a:p>
        </p:txBody>
      </p:sp>
      <p:grpSp>
        <p:nvGrpSpPr>
          <p:cNvPr id="2" name="Group 19"/>
          <p:cNvGrpSpPr>
            <a:grpSpLocks/>
          </p:cNvGrpSpPr>
          <p:nvPr/>
        </p:nvGrpSpPr>
        <p:grpSpPr bwMode="auto">
          <a:xfrm>
            <a:off x="1447800" y="1635993"/>
            <a:ext cx="7543800" cy="395288"/>
            <a:chOff x="912" y="1154"/>
            <a:chExt cx="4752" cy="249"/>
          </a:xfrm>
        </p:grpSpPr>
        <p:sp>
          <p:nvSpPr>
            <p:cNvPr id="252948" name="Rectangle 20"/>
            <p:cNvSpPr>
              <a:spLocks noChangeArrowheads="1"/>
            </p:cNvSpPr>
            <p:nvPr/>
          </p:nvSpPr>
          <p:spPr bwMode="auto">
            <a:xfrm>
              <a:off x="4512" y="1154"/>
              <a:ext cx="1152" cy="249"/>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en-US" altLang="zh-CN" sz="2000" b="1">
                  <a:latin typeface="Arial" pitchFamily="34" charset="0"/>
                  <a:ea typeface="+mj-ea"/>
                  <a:cs typeface="Arial" pitchFamily="34" charset="0"/>
                </a:rPr>
                <a:t>-1</a:t>
              </a:r>
            </a:p>
          </p:txBody>
        </p:sp>
        <p:sp>
          <p:nvSpPr>
            <p:cNvPr id="252949" name="Rectangle 21"/>
            <p:cNvSpPr>
              <a:spLocks noChangeArrowheads="1"/>
            </p:cNvSpPr>
            <p:nvPr/>
          </p:nvSpPr>
          <p:spPr bwMode="auto">
            <a:xfrm>
              <a:off x="912" y="1154"/>
              <a:ext cx="2928" cy="249"/>
            </a:xfrm>
            <a:prstGeom prst="rect">
              <a:avLst/>
            </a:prstGeom>
            <a:noFill/>
            <a:ln w="12700">
              <a:noFill/>
              <a:miter lim="800000"/>
              <a:headEnd type="none" w="sm" len="sm"/>
              <a:tailEnd type="none" w="sm" len="sm"/>
            </a:ln>
            <a:effectLst/>
          </p:spPr>
          <p:txBody>
            <a:bodyPr/>
            <a:lstStyle/>
            <a:p>
              <a:pPr>
                <a:spcBef>
                  <a:spcPct val="20000"/>
                </a:spcBef>
                <a:buClr>
                  <a:schemeClr val="hlink"/>
                </a:buClr>
                <a:buSzPct val="75000"/>
                <a:buFont typeface="Wingdings" pitchFamily="2" charset="2"/>
                <a:buNone/>
              </a:pPr>
              <a:r>
                <a:rPr lang="zh-CN" altLang="en-US" sz="2000" b="1" dirty="0">
                  <a:latin typeface="Arial" pitchFamily="34" charset="0"/>
                  <a:ea typeface="+mj-ea"/>
                  <a:cs typeface="Arial" pitchFamily="34" charset="0"/>
                </a:rPr>
                <a:t>葡萄糖        </a:t>
              </a:r>
              <a:r>
                <a:rPr lang="en-US" altLang="zh-CN" sz="2000" b="1" dirty="0">
                  <a:latin typeface="Arial" pitchFamily="34" charset="0"/>
                  <a:ea typeface="+mj-ea"/>
                  <a:cs typeface="Arial" pitchFamily="34" charset="0"/>
                </a:rPr>
                <a:t>6-</a:t>
              </a:r>
              <a:r>
                <a:rPr lang="zh-CN" altLang="en-US" sz="2000" b="1" dirty="0">
                  <a:latin typeface="Arial" pitchFamily="34" charset="0"/>
                  <a:ea typeface="+mj-ea"/>
                  <a:cs typeface="Arial" pitchFamily="34" charset="0"/>
                </a:rPr>
                <a:t>磷酸葡萄糖</a:t>
              </a:r>
            </a:p>
          </p:txBody>
        </p:sp>
        <p:sp>
          <p:nvSpPr>
            <p:cNvPr id="252950" name="Line 22"/>
            <p:cNvSpPr>
              <a:spLocks noChangeShapeType="1"/>
            </p:cNvSpPr>
            <p:nvPr/>
          </p:nvSpPr>
          <p:spPr bwMode="auto">
            <a:xfrm>
              <a:off x="1488" y="1284"/>
              <a:ext cx="288" cy="0"/>
            </a:xfrm>
            <a:prstGeom prst="line">
              <a:avLst/>
            </a:prstGeom>
            <a:noFill/>
            <a:ln w="19050">
              <a:solidFill>
                <a:schemeClr val="tx1"/>
              </a:solidFill>
              <a:round/>
              <a:headEnd/>
              <a:tailEnd type="triangle" w="med" len="med"/>
            </a:ln>
            <a:effectLst/>
          </p:spPr>
          <p:txBody>
            <a:bodyPr wrap="none"/>
            <a:lstStyle/>
            <a:p>
              <a:endParaRPr lang="zh-CN" altLang="en-US" b="1">
                <a:latin typeface="Arial" pitchFamily="34" charset="0"/>
                <a:ea typeface="+mj-ea"/>
                <a:cs typeface="Arial" pitchFamily="34" charset="0"/>
              </a:endParaRPr>
            </a:p>
          </p:txBody>
        </p:sp>
      </p:grpSp>
      <p:grpSp>
        <p:nvGrpSpPr>
          <p:cNvPr id="3" name="Group 23"/>
          <p:cNvGrpSpPr>
            <a:grpSpLocks/>
          </p:cNvGrpSpPr>
          <p:nvPr/>
        </p:nvGrpSpPr>
        <p:grpSpPr bwMode="auto">
          <a:xfrm>
            <a:off x="1447800" y="5644431"/>
            <a:ext cx="7543800" cy="395287"/>
            <a:chOff x="912" y="3679"/>
            <a:chExt cx="4752" cy="249"/>
          </a:xfrm>
        </p:grpSpPr>
        <p:sp>
          <p:nvSpPr>
            <p:cNvPr id="252952" name="Rectangle 24"/>
            <p:cNvSpPr>
              <a:spLocks noChangeArrowheads="1"/>
            </p:cNvSpPr>
            <p:nvPr/>
          </p:nvSpPr>
          <p:spPr bwMode="auto">
            <a:xfrm>
              <a:off x="4512" y="3679"/>
              <a:ext cx="1152" cy="249"/>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en-US" altLang="zh-CN" sz="2000" b="1" dirty="0">
                  <a:latin typeface="Arial" pitchFamily="34" charset="0"/>
                  <a:ea typeface="+mj-ea"/>
                  <a:cs typeface="Arial" pitchFamily="34" charset="0"/>
                </a:rPr>
                <a:t>2.5×2</a:t>
              </a:r>
            </a:p>
          </p:txBody>
        </p:sp>
        <p:sp>
          <p:nvSpPr>
            <p:cNvPr id="252953" name="Rectangle 25"/>
            <p:cNvSpPr>
              <a:spLocks noChangeArrowheads="1"/>
            </p:cNvSpPr>
            <p:nvPr/>
          </p:nvSpPr>
          <p:spPr bwMode="auto">
            <a:xfrm>
              <a:off x="3840" y="3679"/>
              <a:ext cx="672" cy="249"/>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zh-CN" altLang="en-US" sz="2000" b="1">
                  <a:latin typeface="Arial" pitchFamily="34" charset="0"/>
                  <a:ea typeface="+mj-ea"/>
                  <a:cs typeface="Arial" pitchFamily="34" charset="0"/>
                </a:rPr>
                <a:t> </a:t>
              </a:r>
              <a:r>
                <a:rPr lang="en-US" altLang="zh-CN" sz="2000" b="1">
                  <a:latin typeface="Arial" pitchFamily="34" charset="0"/>
                  <a:ea typeface="+mj-ea"/>
                  <a:cs typeface="Arial" pitchFamily="34" charset="0"/>
                </a:rPr>
                <a:t>NAD</a:t>
              </a:r>
              <a:r>
                <a:rPr lang="en-US" altLang="zh-CN" sz="2000" b="1" baseline="30000">
                  <a:latin typeface="Arial" pitchFamily="34" charset="0"/>
                  <a:ea typeface="+mj-ea"/>
                  <a:cs typeface="Arial" pitchFamily="34" charset="0"/>
                </a:rPr>
                <a:t>+</a:t>
              </a:r>
            </a:p>
          </p:txBody>
        </p:sp>
        <p:sp>
          <p:nvSpPr>
            <p:cNvPr id="252954" name="Rectangle 26"/>
            <p:cNvSpPr>
              <a:spLocks noChangeArrowheads="1"/>
            </p:cNvSpPr>
            <p:nvPr/>
          </p:nvSpPr>
          <p:spPr bwMode="auto">
            <a:xfrm>
              <a:off x="912" y="3679"/>
              <a:ext cx="2928" cy="249"/>
            </a:xfrm>
            <a:prstGeom prst="rect">
              <a:avLst/>
            </a:prstGeom>
            <a:noFill/>
            <a:ln w="12700">
              <a:noFill/>
              <a:miter lim="800000"/>
              <a:headEnd type="none" w="sm" len="sm"/>
              <a:tailEnd type="none" w="sm" len="sm"/>
            </a:ln>
            <a:effectLst/>
          </p:spPr>
          <p:txBody>
            <a:bodyPr/>
            <a:lstStyle/>
            <a:p>
              <a:pPr>
                <a:spcBef>
                  <a:spcPct val="20000"/>
                </a:spcBef>
                <a:buClr>
                  <a:schemeClr val="hlink"/>
                </a:buClr>
                <a:buSzPct val="75000"/>
                <a:buFont typeface="Wingdings" pitchFamily="2" charset="2"/>
                <a:buNone/>
              </a:pPr>
              <a:r>
                <a:rPr lang="zh-CN" altLang="en-US" sz="2000" b="1">
                  <a:latin typeface="Arial" pitchFamily="34" charset="0"/>
                  <a:ea typeface="+mj-ea"/>
                  <a:cs typeface="Arial" pitchFamily="34" charset="0"/>
                </a:rPr>
                <a:t>苹果酸         草酰乙酸</a:t>
              </a:r>
            </a:p>
          </p:txBody>
        </p:sp>
        <p:sp>
          <p:nvSpPr>
            <p:cNvPr id="252955" name="Line 27"/>
            <p:cNvSpPr>
              <a:spLocks noChangeShapeType="1"/>
            </p:cNvSpPr>
            <p:nvPr/>
          </p:nvSpPr>
          <p:spPr bwMode="auto">
            <a:xfrm>
              <a:off x="1512" y="3792"/>
              <a:ext cx="288" cy="0"/>
            </a:xfrm>
            <a:prstGeom prst="line">
              <a:avLst/>
            </a:prstGeom>
            <a:noFill/>
            <a:ln w="19050">
              <a:solidFill>
                <a:schemeClr val="tx1"/>
              </a:solidFill>
              <a:round/>
              <a:headEnd/>
              <a:tailEnd type="triangle" w="med" len="med"/>
            </a:ln>
            <a:effectLst/>
          </p:spPr>
          <p:txBody>
            <a:bodyPr wrap="none"/>
            <a:lstStyle/>
            <a:p>
              <a:endParaRPr lang="zh-CN" altLang="en-US" b="1">
                <a:latin typeface="Arial" pitchFamily="34" charset="0"/>
                <a:ea typeface="+mj-ea"/>
                <a:cs typeface="Arial" pitchFamily="34" charset="0"/>
              </a:endParaRPr>
            </a:p>
          </p:txBody>
        </p:sp>
      </p:grpSp>
      <p:sp>
        <p:nvSpPr>
          <p:cNvPr id="252957" name="Rectangle 29"/>
          <p:cNvSpPr>
            <a:spLocks noChangeArrowheads="1"/>
          </p:cNvSpPr>
          <p:nvPr/>
        </p:nvSpPr>
        <p:spPr bwMode="auto">
          <a:xfrm>
            <a:off x="7162800" y="5249143"/>
            <a:ext cx="1828800" cy="395288"/>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en-US" altLang="zh-CN" sz="2000" b="1" dirty="0">
                <a:latin typeface="Arial" pitchFamily="34" charset="0"/>
                <a:ea typeface="+mj-ea"/>
                <a:cs typeface="Arial" pitchFamily="34" charset="0"/>
              </a:rPr>
              <a:t>1.5×2</a:t>
            </a:r>
          </a:p>
        </p:txBody>
      </p:sp>
      <p:sp>
        <p:nvSpPr>
          <p:cNvPr id="252958" name="Rectangle 30"/>
          <p:cNvSpPr>
            <a:spLocks noChangeArrowheads="1"/>
          </p:cNvSpPr>
          <p:nvPr/>
        </p:nvSpPr>
        <p:spPr bwMode="auto">
          <a:xfrm>
            <a:off x="6096000" y="5249143"/>
            <a:ext cx="1066800" cy="395288"/>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en-US" altLang="zh-CN" sz="2000" b="1">
                <a:latin typeface="Arial" pitchFamily="34" charset="0"/>
                <a:ea typeface="+mj-ea"/>
                <a:cs typeface="Arial" pitchFamily="34" charset="0"/>
              </a:rPr>
              <a:t>FAD</a:t>
            </a:r>
          </a:p>
        </p:txBody>
      </p:sp>
      <p:sp>
        <p:nvSpPr>
          <p:cNvPr id="252959" name="Rectangle 31"/>
          <p:cNvSpPr>
            <a:spLocks noChangeArrowheads="1"/>
          </p:cNvSpPr>
          <p:nvPr/>
        </p:nvSpPr>
        <p:spPr bwMode="auto">
          <a:xfrm>
            <a:off x="1447800" y="5249143"/>
            <a:ext cx="4648200" cy="395288"/>
          </a:xfrm>
          <a:prstGeom prst="rect">
            <a:avLst/>
          </a:prstGeom>
          <a:noFill/>
          <a:ln w="12700">
            <a:noFill/>
            <a:miter lim="800000"/>
            <a:headEnd type="none" w="sm" len="sm"/>
            <a:tailEnd type="none" w="sm" len="sm"/>
          </a:ln>
          <a:effectLst/>
        </p:spPr>
        <p:txBody>
          <a:bodyPr/>
          <a:lstStyle/>
          <a:p>
            <a:pPr>
              <a:spcBef>
                <a:spcPct val="20000"/>
              </a:spcBef>
              <a:buClr>
                <a:schemeClr val="hlink"/>
              </a:buClr>
              <a:buSzPct val="75000"/>
              <a:buFont typeface="Wingdings" pitchFamily="2" charset="2"/>
              <a:buNone/>
            </a:pPr>
            <a:r>
              <a:rPr lang="zh-CN" altLang="en-US" sz="2000" b="1">
                <a:latin typeface="Arial" pitchFamily="34" charset="0"/>
                <a:ea typeface="+mj-ea"/>
                <a:cs typeface="Arial" pitchFamily="34" charset="0"/>
              </a:rPr>
              <a:t>琥珀酸         延胡索酸</a:t>
            </a:r>
          </a:p>
        </p:txBody>
      </p:sp>
      <p:sp>
        <p:nvSpPr>
          <p:cNvPr id="252960" name="Line 32"/>
          <p:cNvSpPr>
            <a:spLocks noChangeShapeType="1"/>
          </p:cNvSpPr>
          <p:nvPr/>
        </p:nvSpPr>
        <p:spPr bwMode="auto">
          <a:xfrm>
            <a:off x="2400300" y="5442818"/>
            <a:ext cx="457200" cy="0"/>
          </a:xfrm>
          <a:prstGeom prst="line">
            <a:avLst/>
          </a:prstGeom>
          <a:noFill/>
          <a:ln w="28575">
            <a:solidFill>
              <a:schemeClr val="tx1"/>
            </a:solidFill>
            <a:round/>
            <a:headEnd/>
            <a:tailEnd type="triangle" w="med" len="med"/>
          </a:ln>
          <a:effectLst/>
        </p:spPr>
        <p:txBody>
          <a:bodyPr wrap="none"/>
          <a:lstStyle/>
          <a:p>
            <a:endParaRPr lang="zh-CN" altLang="en-US" b="1">
              <a:latin typeface="Arial" pitchFamily="34" charset="0"/>
              <a:ea typeface="+mj-ea"/>
              <a:cs typeface="Arial" pitchFamily="34" charset="0"/>
            </a:endParaRPr>
          </a:p>
        </p:txBody>
      </p:sp>
      <p:grpSp>
        <p:nvGrpSpPr>
          <p:cNvPr id="5" name="Group 33"/>
          <p:cNvGrpSpPr>
            <a:grpSpLocks/>
          </p:cNvGrpSpPr>
          <p:nvPr/>
        </p:nvGrpSpPr>
        <p:grpSpPr bwMode="auto">
          <a:xfrm>
            <a:off x="1447800" y="4853856"/>
            <a:ext cx="7543800" cy="395287"/>
            <a:chOff x="912" y="3181"/>
            <a:chExt cx="4752" cy="249"/>
          </a:xfrm>
        </p:grpSpPr>
        <p:sp>
          <p:nvSpPr>
            <p:cNvPr id="252962" name="Rectangle 34"/>
            <p:cNvSpPr>
              <a:spLocks noChangeArrowheads="1"/>
            </p:cNvSpPr>
            <p:nvPr/>
          </p:nvSpPr>
          <p:spPr bwMode="auto">
            <a:xfrm>
              <a:off x="3833" y="3181"/>
              <a:ext cx="1831" cy="249"/>
            </a:xfrm>
            <a:prstGeom prst="rect">
              <a:avLst/>
            </a:prstGeom>
            <a:solidFill>
              <a:srgbClr val="FFFFFF"/>
            </a:solid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zh-CN" altLang="en-US" sz="2000" b="1" dirty="0">
                  <a:latin typeface="Arial" pitchFamily="34" charset="0"/>
                  <a:ea typeface="+mj-ea"/>
                  <a:cs typeface="Arial" pitchFamily="34" charset="0"/>
                </a:rPr>
                <a:t>              </a:t>
              </a:r>
              <a:r>
                <a:rPr lang="en-US" altLang="zh-CN" sz="2000" b="1" dirty="0">
                  <a:latin typeface="Arial" pitchFamily="34" charset="0"/>
                  <a:ea typeface="+mj-ea"/>
                  <a:cs typeface="Arial" pitchFamily="34" charset="0"/>
                </a:rPr>
                <a:t>1×2</a:t>
              </a:r>
            </a:p>
          </p:txBody>
        </p:sp>
        <p:sp>
          <p:nvSpPr>
            <p:cNvPr id="252963" name="Rectangle 35"/>
            <p:cNvSpPr>
              <a:spLocks noChangeArrowheads="1"/>
            </p:cNvSpPr>
            <p:nvPr/>
          </p:nvSpPr>
          <p:spPr bwMode="auto">
            <a:xfrm>
              <a:off x="912" y="3181"/>
              <a:ext cx="2928" cy="249"/>
            </a:xfrm>
            <a:prstGeom prst="rect">
              <a:avLst/>
            </a:prstGeom>
            <a:solidFill>
              <a:srgbClr val="FFFFFF"/>
            </a:solidFill>
            <a:ln w="12700">
              <a:noFill/>
              <a:miter lim="800000"/>
              <a:headEnd type="none" w="sm" len="sm"/>
              <a:tailEnd type="none" w="sm" len="sm"/>
            </a:ln>
            <a:effectLst/>
          </p:spPr>
          <p:txBody>
            <a:bodyPr/>
            <a:lstStyle/>
            <a:p>
              <a:pPr>
                <a:spcBef>
                  <a:spcPct val="20000"/>
                </a:spcBef>
                <a:buClr>
                  <a:schemeClr val="hlink"/>
                </a:buClr>
                <a:buSzPct val="75000"/>
                <a:buFont typeface="Wingdings" pitchFamily="2" charset="2"/>
                <a:buNone/>
              </a:pPr>
              <a:r>
                <a:rPr lang="zh-CN" altLang="en-US" sz="2000" b="1">
                  <a:latin typeface="Arial" pitchFamily="34" charset="0"/>
                  <a:ea typeface="+mj-ea"/>
                  <a:cs typeface="Arial" pitchFamily="34" charset="0"/>
                </a:rPr>
                <a:t>琥珀酰辅酶</a:t>
              </a:r>
              <a:r>
                <a:rPr lang="en-US" altLang="zh-CN" sz="2000" b="1">
                  <a:latin typeface="Arial" pitchFamily="34" charset="0"/>
                  <a:ea typeface="+mj-ea"/>
                  <a:cs typeface="Arial" pitchFamily="34" charset="0"/>
                </a:rPr>
                <a:t>A         </a:t>
              </a:r>
              <a:r>
                <a:rPr lang="zh-CN" altLang="en-US" sz="2000" b="1">
                  <a:latin typeface="Arial" pitchFamily="34" charset="0"/>
                  <a:ea typeface="+mj-ea"/>
                  <a:cs typeface="Arial" pitchFamily="34" charset="0"/>
                </a:rPr>
                <a:t>琥珀酸</a:t>
              </a:r>
            </a:p>
          </p:txBody>
        </p:sp>
        <p:sp>
          <p:nvSpPr>
            <p:cNvPr id="252964" name="Line 36"/>
            <p:cNvSpPr>
              <a:spLocks noChangeShapeType="1"/>
            </p:cNvSpPr>
            <p:nvPr/>
          </p:nvSpPr>
          <p:spPr bwMode="auto">
            <a:xfrm>
              <a:off x="1927" y="3305"/>
              <a:ext cx="288" cy="0"/>
            </a:xfrm>
            <a:prstGeom prst="line">
              <a:avLst/>
            </a:prstGeom>
            <a:noFill/>
            <a:ln w="28575">
              <a:solidFill>
                <a:schemeClr val="tx1"/>
              </a:solidFill>
              <a:round/>
              <a:headEnd/>
              <a:tailEnd type="triangle" w="med" len="med"/>
            </a:ln>
            <a:effectLst/>
          </p:spPr>
          <p:txBody>
            <a:bodyPr wrap="none"/>
            <a:lstStyle/>
            <a:p>
              <a:endParaRPr lang="zh-CN" altLang="en-US" b="1">
                <a:latin typeface="Arial" pitchFamily="34" charset="0"/>
                <a:ea typeface="+mj-ea"/>
                <a:cs typeface="Arial" pitchFamily="34" charset="0"/>
              </a:endParaRPr>
            </a:p>
          </p:txBody>
        </p:sp>
      </p:grpSp>
      <p:grpSp>
        <p:nvGrpSpPr>
          <p:cNvPr id="6" name="Group 37"/>
          <p:cNvGrpSpPr>
            <a:grpSpLocks/>
          </p:cNvGrpSpPr>
          <p:nvPr/>
        </p:nvGrpSpPr>
        <p:grpSpPr bwMode="auto">
          <a:xfrm>
            <a:off x="1447800" y="4458568"/>
            <a:ext cx="7543800" cy="395288"/>
            <a:chOff x="912" y="2932"/>
            <a:chExt cx="4752" cy="249"/>
          </a:xfrm>
        </p:grpSpPr>
        <p:sp>
          <p:nvSpPr>
            <p:cNvPr id="252966" name="Rectangle 38"/>
            <p:cNvSpPr>
              <a:spLocks noChangeArrowheads="1"/>
            </p:cNvSpPr>
            <p:nvPr/>
          </p:nvSpPr>
          <p:spPr bwMode="auto">
            <a:xfrm>
              <a:off x="4512" y="2932"/>
              <a:ext cx="1152" cy="249"/>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en-US" altLang="zh-CN" sz="2000" b="1" dirty="0">
                  <a:latin typeface="Arial" pitchFamily="34" charset="0"/>
                  <a:ea typeface="+mj-ea"/>
                  <a:cs typeface="Arial" pitchFamily="34" charset="0"/>
                </a:rPr>
                <a:t>2.5×2</a:t>
              </a:r>
            </a:p>
          </p:txBody>
        </p:sp>
        <p:sp>
          <p:nvSpPr>
            <p:cNvPr id="252967" name="Rectangle 39"/>
            <p:cNvSpPr>
              <a:spLocks noChangeArrowheads="1"/>
            </p:cNvSpPr>
            <p:nvPr/>
          </p:nvSpPr>
          <p:spPr bwMode="auto">
            <a:xfrm>
              <a:off x="3840" y="2932"/>
              <a:ext cx="672" cy="249"/>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en-US" altLang="zh-CN" sz="2000" b="1">
                  <a:latin typeface="Arial" pitchFamily="34" charset="0"/>
                  <a:ea typeface="+mj-ea"/>
                  <a:cs typeface="Arial" pitchFamily="34" charset="0"/>
                </a:rPr>
                <a:t>NAD</a:t>
              </a:r>
              <a:r>
                <a:rPr lang="en-US" altLang="zh-CN" sz="2000" b="1" baseline="30000">
                  <a:latin typeface="Arial" pitchFamily="34" charset="0"/>
                  <a:ea typeface="+mj-ea"/>
                  <a:cs typeface="Arial" pitchFamily="34" charset="0"/>
                </a:rPr>
                <a:t>+</a:t>
              </a:r>
            </a:p>
          </p:txBody>
        </p:sp>
        <p:sp>
          <p:nvSpPr>
            <p:cNvPr id="252968" name="Rectangle 40"/>
            <p:cNvSpPr>
              <a:spLocks noChangeArrowheads="1"/>
            </p:cNvSpPr>
            <p:nvPr/>
          </p:nvSpPr>
          <p:spPr bwMode="auto">
            <a:xfrm>
              <a:off x="912" y="2932"/>
              <a:ext cx="2928" cy="249"/>
            </a:xfrm>
            <a:prstGeom prst="rect">
              <a:avLst/>
            </a:prstGeom>
            <a:noFill/>
            <a:ln w="12700">
              <a:noFill/>
              <a:miter lim="800000"/>
              <a:headEnd type="none" w="sm" len="sm"/>
              <a:tailEnd type="none" w="sm" len="sm"/>
            </a:ln>
            <a:effectLst/>
          </p:spPr>
          <p:txBody>
            <a:bodyPr/>
            <a:lstStyle/>
            <a:p>
              <a:pPr>
                <a:spcBef>
                  <a:spcPct val="20000"/>
                </a:spcBef>
                <a:buClr>
                  <a:schemeClr val="hlink"/>
                </a:buClr>
                <a:buSzPct val="75000"/>
                <a:buFont typeface="Wingdings" pitchFamily="2" charset="2"/>
                <a:buNone/>
              </a:pPr>
              <a:r>
                <a:rPr lang="en-US" altLang="zh-CN" sz="2000" b="1" dirty="0">
                  <a:latin typeface="Symbol" pitchFamily="18" charset="2"/>
                  <a:ea typeface="+mj-ea"/>
                  <a:cs typeface="Arial" pitchFamily="34" charset="0"/>
                </a:rPr>
                <a:t>a</a:t>
              </a:r>
              <a:r>
                <a:rPr lang="en-US" altLang="zh-CN" sz="2000" b="1" dirty="0">
                  <a:latin typeface="Arial" pitchFamily="34" charset="0"/>
                  <a:ea typeface="+mj-ea"/>
                  <a:cs typeface="Arial" pitchFamily="34" charset="0"/>
                </a:rPr>
                <a:t>-</a:t>
              </a:r>
              <a:r>
                <a:rPr lang="zh-CN" altLang="en-US" sz="2000" b="1" dirty="0">
                  <a:latin typeface="Arial" pitchFamily="34" charset="0"/>
                  <a:ea typeface="+mj-ea"/>
                  <a:cs typeface="Arial" pitchFamily="34" charset="0"/>
                </a:rPr>
                <a:t>酮戊二酸         琥珀酰辅酶</a:t>
              </a:r>
              <a:r>
                <a:rPr lang="en-US" altLang="zh-CN" sz="2000" b="1" dirty="0">
                  <a:latin typeface="Arial" pitchFamily="34" charset="0"/>
                  <a:ea typeface="+mj-ea"/>
                  <a:cs typeface="Arial" pitchFamily="34" charset="0"/>
                </a:rPr>
                <a:t>A</a:t>
              </a:r>
            </a:p>
          </p:txBody>
        </p:sp>
        <p:sp>
          <p:nvSpPr>
            <p:cNvPr id="252969" name="Line 41"/>
            <p:cNvSpPr>
              <a:spLocks noChangeShapeType="1"/>
            </p:cNvSpPr>
            <p:nvPr/>
          </p:nvSpPr>
          <p:spPr bwMode="auto">
            <a:xfrm>
              <a:off x="1812" y="3060"/>
              <a:ext cx="288" cy="0"/>
            </a:xfrm>
            <a:prstGeom prst="line">
              <a:avLst/>
            </a:prstGeom>
            <a:noFill/>
            <a:ln w="19050">
              <a:solidFill>
                <a:schemeClr val="tx1"/>
              </a:solidFill>
              <a:round/>
              <a:headEnd/>
              <a:tailEnd type="triangle" w="med" len="med"/>
            </a:ln>
            <a:effectLst/>
          </p:spPr>
          <p:txBody>
            <a:bodyPr wrap="none"/>
            <a:lstStyle/>
            <a:p>
              <a:endParaRPr lang="zh-CN" altLang="en-US" b="1">
                <a:latin typeface="Arial" pitchFamily="34" charset="0"/>
                <a:ea typeface="+mj-ea"/>
                <a:cs typeface="Arial" pitchFamily="34" charset="0"/>
              </a:endParaRPr>
            </a:p>
          </p:txBody>
        </p:sp>
      </p:grpSp>
      <p:grpSp>
        <p:nvGrpSpPr>
          <p:cNvPr id="7" name="Group 42"/>
          <p:cNvGrpSpPr>
            <a:grpSpLocks/>
          </p:cNvGrpSpPr>
          <p:nvPr/>
        </p:nvGrpSpPr>
        <p:grpSpPr bwMode="auto">
          <a:xfrm>
            <a:off x="1447800" y="4007718"/>
            <a:ext cx="7543800" cy="450850"/>
            <a:chOff x="912" y="2648"/>
            <a:chExt cx="4752" cy="284"/>
          </a:xfrm>
        </p:grpSpPr>
        <p:sp>
          <p:nvSpPr>
            <p:cNvPr id="252971" name="Rectangle 43"/>
            <p:cNvSpPr>
              <a:spLocks noChangeArrowheads="1"/>
            </p:cNvSpPr>
            <p:nvPr/>
          </p:nvSpPr>
          <p:spPr bwMode="auto">
            <a:xfrm>
              <a:off x="4512" y="2648"/>
              <a:ext cx="1152" cy="284"/>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en-US" altLang="zh-CN" sz="2000" b="1" dirty="0">
                  <a:latin typeface="Arial" pitchFamily="34" charset="0"/>
                  <a:ea typeface="+mj-ea"/>
                  <a:cs typeface="Arial" pitchFamily="34" charset="0"/>
                </a:rPr>
                <a:t>2.5×2</a:t>
              </a:r>
            </a:p>
          </p:txBody>
        </p:sp>
        <p:sp>
          <p:nvSpPr>
            <p:cNvPr id="252972" name="Rectangle 44"/>
            <p:cNvSpPr>
              <a:spLocks noChangeArrowheads="1"/>
            </p:cNvSpPr>
            <p:nvPr/>
          </p:nvSpPr>
          <p:spPr bwMode="auto">
            <a:xfrm>
              <a:off x="3840" y="2648"/>
              <a:ext cx="672" cy="284"/>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en-US" altLang="zh-CN" sz="2000" b="1">
                  <a:latin typeface="Arial" pitchFamily="34" charset="0"/>
                  <a:ea typeface="+mj-ea"/>
                  <a:cs typeface="Arial" pitchFamily="34" charset="0"/>
                </a:rPr>
                <a:t>NAD</a:t>
              </a:r>
              <a:r>
                <a:rPr lang="en-US" altLang="zh-CN" sz="2000" b="1" baseline="30000">
                  <a:latin typeface="Arial" pitchFamily="34" charset="0"/>
                  <a:ea typeface="+mj-ea"/>
                  <a:cs typeface="Arial" pitchFamily="34" charset="0"/>
                </a:rPr>
                <a:t>+</a:t>
              </a:r>
            </a:p>
          </p:txBody>
        </p:sp>
        <p:sp>
          <p:nvSpPr>
            <p:cNvPr id="252973" name="Rectangle 45"/>
            <p:cNvSpPr>
              <a:spLocks noChangeArrowheads="1"/>
            </p:cNvSpPr>
            <p:nvPr/>
          </p:nvSpPr>
          <p:spPr bwMode="auto">
            <a:xfrm>
              <a:off x="912" y="2648"/>
              <a:ext cx="2928" cy="284"/>
            </a:xfrm>
            <a:prstGeom prst="rect">
              <a:avLst/>
            </a:prstGeom>
            <a:noFill/>
            <a:ln w="12700">
              <a:noFill/>
              <a:miter lim="800000"/>
              <a:headEnd type="none" w="sm" len="sm"/>
              <a:tailEnd type="none" w="sm" len="sm"/>
            </a:ln>
            <a:effectLst/>
          </p:spPr>
          <p:txBody>
            <a:bodyPr/>
            <a:lstStyle/>
            <a:p>
              <a:pPr>
                <a:spcBef>
                  <a:spcPct val="20000"/>
                </a:spcBef>
                <a:buClr>
                  <a:schemeClr val="hlink"/>
                </a:buClr>
                <a:buSzPct val="75000"/>
                <a:buFont typeface="Wingdings" pitchFamily="2" charset="2"/>
                <a:buNone/>
              </a:pPr>
              <a:r>
                <a:rPr lang="zh-CN" altLang="en-US" sz="2000" b="1" dirty="0">
                  <a:latin typeface="Arial" pitchFamily="34" charset="0"/>
                  <a:ea typeface="+mj-ea"/>
                  <a:cs typeface="Arial" pitchFamily="34" charset="0"/>
                </a:rPr>
                <a:t>异柠檬酸         </a:t>
              </a:r>
              <a:r>
                <a:rPr lang="en-US" altLang="zh-CN" sz="2000" b="1" dirty="0">
                  <a:latin typeface="Symbol" pitchFamily="18" charset="2"/>
                  <a:ea typeface="+mj-ea"/>
                  <a:cs typeface="Arial" pitchFamily="34" charset="0"/>
                </a:rPr>
                <a:t>a</a:t>
              </a:r>
              <a:r>
                <a:rPr lang="en-US" altLang="zh-CN" sz="2000" b="1" dirty="0">
                  <a:latin typeface="Arial" pitchFamily="34" charset="0"/>
                  <a:ea typeface="+mj-ea"/>
                  <a:cs typeface="Arial" pitchFamily="34" charset="0"/>
                </a:rPr>
                <a:t>-</a:t>
              </a:r>
              <a:r>
                <a:rPr lang="zh-CN" altLang="en-US" sz="2000" b="1" dirty="0">
                  <a:latin typeface="Arial" pitchFamily="34" charset="0"/>
                  <a:ea typeface="+mj-ea"/>
                  <a:cs typeface="Arial" pitchFamily="34" charset="0"/>
                </a:rPr>
                <a:t>酮戊二酸</a:t>
              </a:r>
            </a:p>
          </p:txBody>
        </p:sp>
        <p:sp>
          <p:nvSpPr>
            <p:cNvPr id="252974" name="Line 46"/>
            <p:cNvSpPr>
              <a:spLocks noChangeShapeType="1"/>
            </p:cNvSpPr>
            <p:nvPr/>
          </p:nvSpPr>
          <p:spPr bwMode="auto">
            <a:xfrm>
              <a:off x="1656" y="2784"/>
              <a:ext cx="288" cy="0"/>
            </a:xfrm>
            <a:prstGeom prst="line">
              <a:avLst/>
            </a:prstGeom>
            <a:noFill/>
            <a:ln w="19050">
              <a:solidFill>
                <a:schemeClr val="tx1"/>
              </a:solidFill>
              <a:round/>
              <a:headEnd/>
              <a:tailEnd type="triangle" w="med" len="med"/>
            </a:ln>
            <a:effectLst/>
          </p:spPr>
          <p:txBody>
            <a:bodyPr wrap="none"/>
            <a:lstStyle/>
            <a:p>
              <a:endParaRPr lang="zh-CN" altLang="en-US" b="1">
                <a:latin typeface="Arial" pitchFamily="34" charset="0"/>
                <a:ea typeface="+mj-ea"/>
                <a:cs typeface="Arial" pitchFamily="34" charset="0"/>
              </a:endParaRPr>
            </a:p>
          </p:txBody>
        </p:sp>
      </p:grpSp>
      <p:grpSp>
        <p:nvGrpSpPr>
          <p:cNvPr id="8" name="Group 47"/>
          <p:cNvGrpSpPr>
            <a:grpSpLocks/>
          </p:cNvGrpSpPr>
          <p:nvPr/>
        </p:nvGrpSpPr>
        <p:grpSpPr bwMode="auto">
          <a:xfrm>
            <a:off x="1447800" y="3612431"/>
            <a:ext cx="7543800" cy="395287"/>
            <a:chOff x="912" y="2399"/>
            <a:chExt cx="4752" cy="249"/>
          </a:xfrm>
        </p:grpSpPr>
        <p:sp>
          <p:nvSpPr>
            <p:cNvPr id="252976" name="Rectangle 48"/>
            <p:cNvSpPr>
              <a:spLocks noChangeArrowheads="1"/>
            </p:cNvSpPr>
            <p:nvPr/>
          </p:nvSpPr>
          <p:spPr bwMode="auto">
            <a:xfrm>
              <a:off x="4512" y="2399"/>
              <a:ext cx="1152" cy="249"/>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en-US" altLang="zh-CN" sz="2000" b="1" dirty="0">
                  <a:latin typeface="Arial" pitchFamily="34" charset="0"/>
                  <a:ea typeface="+mj-ea"/>
                  <a:cs typeface="Arial" pitchFamily="34" charset="0"/>
                </a:rPr>
                <a:t>2.5×2</a:t>
              </a:r>
            </a:p>
          </p:txBody>
        </p:sp>
        <p:sp>
          <p:nvSpPr>
            <p:cNvPr id="252977" name="Rectangle 49"/>
            <p:cNvSpPr>
              <a:spLocks noChangeArrowheads="1"/>
            </p:cNvSpPr>
            <p:nvPr/>
          </p:nvSpPr>
          <p:spPr bwMode="auto">
            <a:xfrm>
              <a:off x="3840" y="2399"/>
              <a:ext cx="672" cy="249"/>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en-US" altLang="zh-CN" sz="2000" b="1">
                  <a:latin typeface="Arial" pitchFamily="34" charset="0"/>
                  <a:ea typeface="+mj-ea"/>
                  <a:cs typeface="Arial" pitchFamily="34" charset="0"/>
                </a:rPr>
                <a:t>NAD</a:t>
              </a:r>
              <a:r>
                <a:rPr lang="en-US" altLang="zh-CN" sz="2000" b="1" baseline="30000">
                  <a:latin typeface="Arial" pitchFamily="34" charset="0"/>
                  <a:ea typeface="+mj-ea"/>
                  <a:cs typeface="Arial" pitchFamily="34" charset="0"/>
                </a:rPr>
                <a:t>+</a:t>
              </a:r>
            </a:p>
          </p:txBody>
        </p:sp>
        <p:sp>
          <p:nvSpPr>
            <p:cNvPr id="252978" name="Rectangle 50"/>
            <p:cNvSpPr>
              <a:spLocks noChangeArrowheads="1"/>
            </p:cNvSpPr>
            <p:nvPr/>
          </p:nvSpPr>
          <p:spPr bwMode="auto">
            <a:xfrm>
              <a:off x="912" y="2399"/>
              <a:ext cx="2928" cy="249"/>
            </a:xfrm>
            <a:prstGeom prst="rect">
              <a:avLst/>
            </a:prstGeom>
            <a:noFill/>
            <a:ln w="12700">
              <a:noFill/>
              <a:miter lim="800000"/>
              <a:headEnd type="none" w="sm" len="sm"/>
              <a:tailEnd type="none" w="sm" len="sm"/>
            </a:ln>
            <a:effectLst/>
          </p:spPr>
          <p:txBody>
            <a:bodyPr/>
            <a:lstStyle/>
            <a:p>
              <a:pPr>
                <a:spcBef>
                  <a:spcPct val="20000"/>
                </a:spcBef>
                <a:buClr>
                  <a:schemeClr val="hlink"/>
                </a:buClr>
                <a:buSzPct val="75000"/>
                <a:buFont typeface="Wingdings" pitchFamily="2" charset="2"/>
                <a:buNone/>
              </a:pPr>
              <a:r>
                <a:rPr lang="zh-CN" altLang="en-US" sz="2000" b="1">
                  <a:latin typeface="Arial" pitchFamily="34" charset="0"/>
                  <a:ea typeface="+mj-ea"/>
                  <a:cs typeface="Arial" pitchFamily="34" charset="0"/>
                </a:rPr>
                <a:t>丙酮酸         乙酰辅酶</a:t>
              </a:r>
              <a:r>
                <a:rPr lang="en-US" altLang="zh-CN" sz="2000" b="1">
                  <a:latin typeface="Arial" pitchFamily="34" charset="0"/>
                  <a:ea typeface="+mj-ea"/>
                  <a:cs typeface="Arial" pitchFamily="34" charset="0"/>
                </a:rPr>
                <a:t>A</a:t>
              </a:r>
            </a:p>
          </p:txBody>
        </p:sp>
        <p:sp>
          <p:nvSpPr>
            <p:cNvPr id="252979" name="Line 51"/>
            <p:cNvSpPr>
              <a:spLocks noChangeShapeType="1"/>
            </p:cNvSpPr>
            <p:nvPr/>
          </p:nvSpPr>
          <p:spPr bwMode="auto">
            <a:xfrm>
              <a:off x="1512" y="2532"/>
              <a:ext cx="288" cy="0"/>
            </a:xfrm>
            <a:prstGeom prst="line">
              <a:avLst/>
            </a:prstGeom>
            <a:noFill/>
            <a:ln w="19050">
              <a:solidFill>
                <a:schemeClr val="tx1"/>
              </a:solidFill>
              <a:round/>
              <a:headEnd/>
              <a:tailEnd type="triangle" w="med" len="med"/>
            </a:ln>
            <a:effectLst/>
          </p:spPr>
          <p:txBody>
            <a:bodyPr wrap="none"/>
            <a:lstStyle/>
            <a:p>
              <a:endParaRPr lang="zh-CN" altLang="en-US" b="1">
                <a:latin typeface="Arial" pitchFamily="34" charset="0"/>
                <a:ea typeface="+mj-ea"/>
                <a:cs typeface="Arial" pitchFamily="34" charset="0"/>
              </a:endParaRPr>
            </a:p>
          </p:txBody>
        </p:sp>
      </p:grpSp>
      <p:grpSp>
        <p:nvGrpSpPr>
          <p:cNvPr id="9" name="Group 52"/>
          <p:cNvGrpSpPr>
            <a:grpSpLocks/>
          </p:cNvGrpSpPr>
          <p:nvPr/>
        </p:nvGrpSpPr>
        <p:grpSpPr bwMode="auto">
          <a:xfrm>
            <a:off x="1447800" y="3217143"/>
            <a:ext cx="7543800" cy="395288"/>
            <a:chOff x="912" y="2150"/>
            <a:chExt cx="4752" cy="249"/>
          </a:xfrm>
        </p:grpSpPr>
        <p:sp>
          <p:nvSpPr>
            <p:cNvPr id="252981" name="Rectangle 53"/>
            <p:cNvSpPr>
              <a:spLocks noChangeArrowheads="1"/>
            </p:cNvSpPr>
            <p:nvPr/>
          </p:nvSpPr>
          <p:spPr bwMode="auto">
            <a:xfrm>
              <a:off x="3787" y="2150"/>
              <a:ext cx="1877" cy="249"/>
            </a:xfrm>
            <a:prstGeom prst="rect">
              <a:avLst/>
            </a:prstGeom>
            <a:solidFill>
              <a:srgbClr val="FFFFFF"/>
            </a:solid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zh-CN" altLang="en-US" sz="2000" b="1" dirty="0">
                  <a:latin typeface="Arial" pitchFamily="34" charset="0"/>
                  <a:ea typeface="+mj-ea"/>
                  <a:cs typeface="Arial" pitchFamily="34" charset="0"/>
                </a:rPr>
                <a:t>               </a:t>
              </a:r>
              <a:r>
                <a:rPr lang="en-US" altLang="zh-CN" sz="2000" b="1" dirty="0">
                  <a:latin typeface="Arial" pitchFamily="34" charset="0"/>
                  <a:ea typeface="+mj-ea"/>
                  <a:cs typeface="Arial" pitchFamily="34" charset="0"/>
                </a:rPr>
                <a:t>1×2</a:t>
              </a:r>
            </a:p>
          </p:txBody>
        </p:sp>
        <p:sp>
          <p:nvSpPr>
            <p:cNvPr id="252982" name="Rectangle 54"/>
            <p:cNvSpPr>
              <a:spLocks noChangeArrowheads="1"/>
            </p:cNvSpPr>
            <p:nvPr/>
          </p:nvSpPr>
          <p:spPr bwMode="auto">
            <a:xfrm>
              <a:off x="912" y="2150"/>
              <a:ext cx="2928" cy="249"/>
            </a:xfrm>
            <a:prstGeom prst="rect">
              <a:avLst/>
            </a:prstGeom>
            <a:solidFill>
              <a:srgbClr val="FFFFFF"/>
            </a:solidFill>
            <a:ln w="12700">
              <a:noFill/>
              <a:miter lim="800000"/>
              <a:headEnd type="none" w="sm" len="sm"/>
              <a:tailEnd type="none" w="sm" len="sm"/>
            </a:ln>
            <a:effectLst/>
          </p:spPr>
          <p:txBody>
            <a:bodyPr/>
            <a:lstStyle/>
            <a:p>
              <a:pPr>
                <a:spcBef>
                  <a:spcPct val="20000"/>
                </a:spcBef>
                <a:buClr>
                  <a:schemeClr val="hlink"/>
                </a:buClr>
                <a:buSzPct val="75000"/>
                <a:buFont typeface="Wingdings" pitchFamily="2" charset="2"/>
                <a:buNone/>
              </a:pPr>
              <a:r>
                <a:rPr lang="zh-CN" altLang="en-US" sz="2000" b="1">
                  <a:latin typeface="Arial" pitchFamily="34" charset="0"/>
                  <a:ea typeface="+mj-ea"/>
                  <a:cs typeface="Arial" pitchFamily="34" charset="0"/>
                </a:rPr>
                <a:t>磷酸烯醇式丙酮酸         丙酮酸</a:t>
              </a:r>
            </a:p>
          </p:txBody>
        </p:sp>
        <p:sp>
          <p:nvSpPr>
            <p:cNvPr id="252983" name="Line 55"/>
            <p:cNvSpPr>
              <a:spLocks noChangeShapeType="1"/>
            </p:cNvSpPr>
            <p:nvPr/>
          </p:nvSpPr>
          <p:spPr bwMode="auto">
            <a:xfrm>
              <a:off x="2268" y="2280"/>
              <a:ext cx="288" cy="0"/>
            </a:xfrm>
            <a:prstGeom prst="line">
              <a:avLst/>
            </a:prstGeom>
            <a:noFill/>
            <a:ln w="28575">
              <a:solidFill>
                <a:schemeClr val="tx1"/>
              </a:solidFill>
              <a:round/>
              <a:headEnd/>
              <a:tailEnd type="triangle" w="med" len="med"/>
            </a:ln>
            <a:effectLst/>
          </p:spPr>
          <p:txBody>
            <a:bodyPr wrap="none"/>
            <a:lstStyle/>
            <a:p>
              <a:endParaRPr lang="zh-CN" altLang="en-US" b="1">
                <a:latin typeface="Arial" pitchFamily="34" charset="0"/>
                <a:ea typeface="+mj-ea"/>
                <a:cs typeface="Arial" pitchFamily="34" charset="0"/>
              </a:endParaRPr>
            </a:p>
          </p:txBody>
        </p:sp>
      </p:grpSp>
      <p:grpSp>
        <p:nvGrpSpPr>
          <p:cNvPr id="10" name="Group 56"/>
          <p:cNvGrpSpPr>
            <a:grpSpLocks/>
          </p:cNvGrpSpPr>
          <p:nvPr/>
        </p:nvGrpSpPr>
        <p:grpSpPr bwMode="auto">
          <a:xfrm>
            <a:off x="1447800" y="2821856"/>
            <a:ext cx="7543800" cy="395287"/>
            <a:chOff x="912" y="1901"/>
            <a:chExt cx="4752" cy="249"/>
          </a:xfrm>
        </p:grpSpPr>
        <p:sp>
          <p:nvSpPr>
            <p:cNvPr id="252985" name="Rectangle 57"/>
            <p:cNvSpPr>
              <a:spLocks noChangeArrowheads="1"/>
            </p:cNvSpPr>
            <p:nvPr/>
          </p:nvSpPr>
          <p:spPr bwMode="auto">
            <a:xfrm>
              <a:off x="3833" y="1901"/>
              <a:ext cx="1831" cy="249"/>
            </a:xfrm>
            <a:prstGeom prst="rect">
              <a:avLst/>
            </a:prstGeom>
            <a:solidFill>
              <a:srgbClr val="FFFFFF"/>
            </a:solid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zh-CN" altLang="en-US" sz="2000" b="1" dirty="0">
                  <a:latin typeface="Arial" pitchFamily="34" charset="0"/>
                  <a:ea typeface="+mj-ea"/>
                  <a:cs typeface="Arial" pitchFamily="34" charset="0"/>
                </a:rPr>
                <a:t>              </a:t>
              </a:r>
              <a:r>
                <a:rPr lang="en-US" altLang="zh-CN" sz="2000" b="1" dirty="0">
                  <a:latin typeface="Arial" pitchFamily="34" charset="0"/>
                  <a:ea typeface="+mj-ea"/>
                  <a:cs typeface="Arial" pitchFamily="34" charset="0"/>
                </a:rPr>
                <a:t>1×2</a:t>
              </a:r>
            </a:p>
          </p:txBody>
        </p:sp>
        <p:grpSp>
          <p:nvGrpSpPr>
            <p:cNvPr id="11" name="Group 58"/>
            <p:cNvGrpSpPr>
              <a:grpSpLocks/>
            </p:cNvGrpSpPr>
            <p:nvPr/>
          </p:nvGrpSpPr>
          <p:grpSpPr bwMode="auto">
            <a:xfrm>
              <a:off x="912" y="1901"/>
              <a:ext cx="2928" cy="249"/>
              <a:chOff x="912" y="1901"/>
              <a:chExt cx="2928" cy="249"/>
            </a:xfrm>
          </p:grpSpPr>
          <p:sp>
            <p:nvSpPr>
              <p:cNvPr id="252987" name="Rectangle 59"/>
              <p:cNvSpPr>
                <a:spLocks noChangeArrowheads="1"/>
              </p:cNvSpPr>
              <p:nvPr/>
            </p:nvSpPr>
            <p:spPr bwMode="auto">
              <a:xfrm>
                <a:off x="912" y="1901"/>
                <a:ext cx="2928" cy="249"/>
              </a:xfrm>
              <a:prstGeom prst="rect">
                <a:avLst/>
              </a:prstGeom>
              <a:solidFill>
                <a:srgbClr val="FFFFFF"/>
              </a:solidFill>
              <a:ln w="12700">
                <a:noFill/>
                <a:miter lim="800000"/>
                <a:headEnd type="none" w="sm" len="sm"/>
                <a:tailEnd type="none" w="sm" len="sm"/>
              </a:ln>
              <a:effectLst/>
            </p:spPr>
            <p:txBody>
              <a:bodyPr/>
              <a:lstStyle/>
              <a:p>
                <a:pPr>
                  <a:spcBef>
                    <a:spcPct val="20000"/>
                  </a:spcBef>
                  <a:buClr>
                    <a:schemeClr val="hlink"/>
                  </a:buClr>
                  <a:buSzPct val="75000"/>
                  <a:buFont typeface="Wingdings" pitchFamily="2" charset="2"/>
                  <a:buNone/>
                </a:pPr>
                <a:r>
                  <a:rPr lang="en-US" altLang="zh-CN" sz="2000" b="1" dirty="0">
                    <a:latin typeface="Arial" pitchFamily="34" charset="0"/>
                    <a:ea typeface="+mj-ea"/>
                    <a:cs typeface="Arial" pitchFamily="34" charset="0"/>
                  </a:rPr>
                  <a:t>1,3-</a:t>
                </a:r>
                <a:r>
                  <a:rPr lang="zh-CN" altLang="en-US" sz="2000" b="1" dirty="0">
                    <a:latin typeface="Arial" pitchFamily="34" charset="0"/>
                    <a:ea typeface="+mj-ea"/>
                    <a:cs typeface="Arial" pitchFamily="34" charset="0"/>
                  </a:rPr>
                  <a:t>二磷酸甘油酸          </a:t>
                </a:r>
                <a:r>
                  <a:rPr lang="en-US" altLang="zh-CN" sz="2000" b="1" dirty="0">
                    <a:latin typeface="Arial" pitchFamily="34" charset="0"/>
                    <a:ea typeface="+mj-ea"/>
                    <a:cs typeface="Arial" pitchFamily="34" charset="0"/>
                  </a:rPr>
                  <a:t>3-</a:t>
                </a:r>
                <a:r>
                  <a:rPr lang="zh-CN" altLang="en-US" sz="2000" b="1" dirty="0">
                    <a:latin typeface="Arial" pitchFamily="34" charset="0"/>
                    <a:ea typeface="+mj-ea"/>
                    <a:cs typeface="Arial" pitchFamily="34" charset="0"/>
                  </a:rPr>
                  <a:t>磷酸甘油酸</a:t>
                </a:r>
              </a:p>
            </p:txBody>
          </p:sp>
          <p:sp>
            <p:nvSpPr>
              <p:cNvPr id="252988" name="Line 60"/>
              <p:cNvSpPr>
                <a:spLocks noChangeShapeType="1"/>
              </p:cNvSpPr>
              <p:nvPr/>
            </p:nvSpPr>
            <p:spPr bwMode="auto">
              <a:xfrm>
                <a:off x="2268" y="2028"/>
                <a:ext cx="288" cy="0"/>
              </a:xfrm>
              <a:prstGeom prst="line">
                <a:avLst/>
              </a:prstGeom>
              <a:noFill/>
              <a:ln w="28575">
                <a:solidFill>
                  <a:schemeClr val="tx1"/>
                </a:solidFill>
                <a:round/>
                <a:headEnd/>
                <a:tailEnd type="triangle" w="med" len="med"/>
              </a:ln>
              <a:effectLst/>
            </p:spPr>
            <p:txBody>
              <a:bodyPr wrap="none"/>
              <a:lstStyle/>
              <a:p>
                <a:endParaRPr lang="zh-CN" altLang="en-US" b="1">
                  <a:latin typeface="Arial" pitchFamily="34" charset="0"/>
                  <a:ea typeface="+mj-ea"/>
                  <a:cs typeface="Arial" pitchFamily="34" charset="0"/>
                </a:endParaRPr>
              </a:p>
            </p:txBody>
          </p:sp>
        </p:grpSp>
      </p:grpSp>
      <p:grpSp>
        <p:nvGrpSpPr>
          <p:cNvPr id="12" name="Group 61"/>
          <p:cNvGrpSpPr>
            <a:grpSpLocks/>
          </p:cNvGrpSpPr>
          <p:nvPr/>
        </p:nvGrpSpPr>
        <p:grpSpPr bwMode="auto">
          <a:xfrm>
            <a:off x="1476375" y="2440856"/>
            <a:ext cx="7515225" cy="431800"/>
            <a:chOff x="930" y="1661"/>
            <a:chExt cx="4734" cy="272"/>
          </a:xfrm>
        </p:grpSpPr>
        <p:sp>
          <p:nvSpPr>
            <p:cNvPr id="252990" name="Rectangle 62"/>
            <p:cNvSpPr>
              <a:spLocks noChangeArrowheads="1"/>
            </p:cNvSpPr>
            <p:nvPr/>
          </p:nvSpPr>
          <p:spPr bwMode="auto">
            <a:xfrm>
              <a:off x="4512" y="1661"/>
              <a:ext cx="1152" cy="272"/>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en-US" altLang="zh-CN" sz="2000" b="1" dirty="0">
                  <a:latin typeface="Arial" pitchFamily="34" charset="0"/>
                  <a:ea typeface="+mj-ea"/>
                  <a:cs typeface="Arial" pitchFamily="34" charset="0"/>
                  <a:hlinkClick r:id="rId2" action="ppaction://hlinksldjump"/>
                </a:rPr>
                <a:t>2.5(</a:t>
              </a:r>
              <a:r>
                <a:rPr lang="zh-CN" altLang="en-US" sz="2000" b="1" dirty="0">
                  <a:latin typeface="Arial" pitchFamily="34" charset="0"/>
                  <a:ea typeface="+mj-ea"/>
                  <a:cs typeface="Arial" pitchFamily="34" charset="0"/>
                  <a:hlinkClick r:id="rId2" action="ppaction://hlinksldjump"/>
                </a:rPr>
                <a:t>或</a:t>
              </a:r>
              <a:r>
                <a:rPr lang="en-US" altLang="zh-CN" sz="2000" b="1" dirty="0">
                  <a:latin typeface="Arial" pitchFamily="34" charset="0"/>
                  <a:ea typeface="+mj-ea"/>
                  <a:cs typeface="Arial" pitchFamily="34" charset="0"/>
                  <a:hlinkClick r:id="rId2" action="ppaction://hlinksldjump"/>
                </a:rPr>
                <a:t>1.5)×2</a:t>
              </a:r>
              <a:endParaRPr lang="en-US" altLang="zh-CN" sz="2000" b="1" dirty="0">
                <a:latin typeface="Arial" pitchFamily="34" charset="0"/>
                <a:ea typeface="+mj-ea"/>
                <a:cs typeface="Arial" pitchFamily="34" charset="0"/>
              </a:endParaRPr>
            </a:p>
          </p:txBody>
        </p:sp>
        <p:sp>
          <p:nvSpPr>
            <p:cNvPr id="252991" name="Rectangle 63"/>
            <p:cNvSpPr>
              <a:spLocks noChangeArrowheads="1"/>
            </p:cNvSpPr>
            <p:nvPr/>
          </p:nvSpPr>
          <p:spPr bwMode="auto">
            <a:xfrm>
              <a:off x="3833" y="1661"/>
              <a:ext cx="679" cy="272"/>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en-US" altLang="zh-CN" sz="2000" b="1">
                  <a:latin typeface="Arial" pitchFamily="34" charset="0"/>
                  <a:ea typeface="+mj-ea"/>
                  <a:cs typeface="Arial" pitchFamily="34" charset="0"/>
                </a:rPr>
                <a:t>NAD</a:t>
              </a:r>
              <a:r>
                <a:rPr lang="en-US" altLang="zh-CN" sz="2000" b="1" baseline="30000">
                  <a:latin typeface="Arial" pitchFamily="34" charset="0"/>
                  <a:ea typeface="+mj-ea"/>
                  <a:cs typeface="Arial" pitchFamily="34" charset="0"/>
                </a:rPr>
                <a:t>+</a:t>
              </a:r>
            </a:p>
          </p:txBody>
        </p:sp>
        <p:grpSp>
          <p:nvGrpSpPr>
            <p:cNvPr id="13" name="Group 64"/>
            <p:cNvGrpSpPr>
              <a:grpSpLocks/>
            </p:cNvGrpSpPr>
            <p:nvPr/>
          </p:nvGrpSpPr>
          <p:grpSpPr bwMode="auto">
            <a:xfrm>
              <a:off x="930" y="1661"/>
              <a:ext cx="2903" cy="249"/>
              <a:chOff x="930" y="1661"/>
              <a:chExt cx="2928" cy="249"/>
            </a:xfrm>
          </p:grpSpPr>
          <p:sp>
            <p:nvSpPr>
              <p:cNvPr id="252993" name="Rectangle 65"/>
              <p:cNvSpPr>
                <a:spLocks noChangeArrowheads="1"/>
              </p:cNvSpPr>
              <p:nvPr/>
            </p:nvSpPr>
            <p:spPr bwMode="auto">
              <a:xfrm>
                <a:off x="930" y="1661"/>
                <a:ext cx="2928" cy="249"/>
              </a:xfrm>
              <a:prstGeom prst="rect">
                <a:avLst/>
              </a:prstGeom>
              <a:noFill/>
              <a:ln w="12700">
                <a:noFill/>
                <a:miter lim="800000"/>
                <a:headEnd type="none" w="sm" len="sm"/>
                <a:tailEnd type="none" w="sm" len="sm"/>
              </a:ln>
              <a:effectLst/>
            </p:spPr>
            <p:txBody>
              <a:bodyPr/>
              <a:lstStyle/>
              <a:p>
                <a:pPr>
                  <a:spcBef>
                    <a:spcPct val="20000"/>
                  </a:spcBef>
                  <a:buClr>
                    <a:schemeClr val="hlink"/>
                  </a:buClr>
                  <a:buSzPct val="75000"/>
                  <a:buFont typeface="Wingdings" pitchFamily="2" charset="2"/>
                  <a:buNone/>
                </a:pPr>
                <a:r>
                  <a:rPr lang="en-US" altLang="zh-CN" sz="2000" b="1">
                    <a:latin typeface="Arial" pitchFamily="34" charset="0"/>
                    <a:ea typeface="+mj-ea"/>
                    <a:cs typeface="Arial" pitchFamily="34" charset="0"/>
                  </a:rPr>
                  <a:t>3-</a:t>
                </a:r>
                <a:r>
                  <a:rPr lang="zh-CN" altLang="en-US" sz="2000" b="1">
                    <a:latin typeface="Arial" pitchFamily="34" charset="0"/>
                    <a:ea typeface="+mj-ea"/>
                    <a:cs typeface="Arial" pitchFamily="34" charset="0"/>
                  </a:rPr>
                  <a:t>磷酸甘油醛         </a:t>
                </a:r>
                <a:r>
                  <a:rPr lang="en-US" altLang="zh-CN" sz="2000" b="1">
                    <a:latin typeface="Arial" pitchFamily="34" charset="0"/>
                    <a:ea typeface="+mj-ea"/>
                    <a:cs typeface="Arial" pitchFamily="34" charset="0"/>
                  </a:rPr>
                  <a:t>1,3-</a:t>
                </a:r>
                <a:r>
                  <a:rPr lang="zh-CN" altLang="en-US" sz="2000" b="1">
                    <a:latin typeface="Arial" pitchFamily="34" charset="0"/>
                    <a:ea typeface="+mj-ea"/>
                    <a:cs typeface="Arial" pitchFamily="34" charset="0"/>
                  </a:rPr>
                  <a:t>二磷酸甘油酸</a:t>
                </a:r>
              </a:p>
            </p:txBody>
          </p:sp>
          <p:sp>
            <p:nvSpPr>
              <p:cNvPr id="252994" name="Line 66"/>
              <p:cNvSpPr>
                <a:spLocks noChangeShapeType="1"/>
              </p:cNvSpPr>
              <p:nvPr/>
            </p:nvSpPr>
            <p:spPr bwMode="auto">
              <a:xfrm>
                <a:off x="2010" y="1776"/>
                <a:ext cx="288" cy="0"/>
              </a:xfrm>
              <a:prstGeom prst="line">
                <a:avLst/>
              </a:prstGeom>
              <a:noFill/>
              <a:ln w="19050">
                <a:solidFill>
                  <a:schemeClr val="tx1"/>
                </a:solidFill>
                <a:round/>
                <a:headEnd/>
                <a:tailEnd type="triangle" w="med" len="med"/>
              </a:ln>
              <a:effectLst/>
            </p:spPr>
            <p:txBody>
              <a:bodyPr wrap="none"/>
              <a:lstStyle/>
              <a:p>
                <a:endParaRPr lang="zh-CN" altLang="en-US" b="1">
                  <a:latin typeface="Arial" pitchFamily="34" charset="0"/>
                  <a:ea typeface="+mj-ea"/>
                  <a:cs typeface="Arial" pitchFamily="34" charset="0"/>
                </a:endParaRPr>
              </a:p>
            </p:txBody>
          </p:sp>
        </p:grpSp>
      </p:grpSp>
      <p:grpSp>
        <p:nvGrpSpPr>
          <p:cNvPr id="14" name="Group 67"/>
          <p:cNvGrpSpPr>
            <a:grpSpLocks/>
          </p:cNvGrpSpPr>
          <p:nvPr/>
        </p:nvGrpSpPr>
        <p:grpSpPr bwMode="auto">
          <a:xfrm>
            <a:off x="1403350" y="2031281"/>
            <a:ext cx="7543800" cy="395287"/>
            <a:chOff x="912" y="1403"/>
            <a:chExt cx="4752" cy="249"/>
          </a:xfrm>
        </p:grpSpPr>
        <p:sp>
          <p:nvSpPr>
            <p:cNvPr id="252996" name="Rectangle 68"/>
            <p:cNvSpPr>
              <a:spLocks noChangeArrowheads="1"/>
            </p:cNvSpPr>
            <p:nvPr/>
          </p:nvSpPr>
          <p:spPr bwMode="auto">
            <a:xfrm>
              <a:off x="4512" y="1403"/>
              <a:ext cx="1152" cy="249"/>
            </a:xfrm>
            <a:prstGeom prst="rect">
              <a:avLst/>
            </a:prstGeom>
            <a:noFill/>
            <a:ln w="12700">
              <a:noFill/>
              <a:miter lim="800000"/>
              <a:headEnd type="none" w="sm" len="sm"/>
              <a:tailEnd type="none" w="sm" len="sm"/>
            </a:ln>
            <a:effectLst/>
          </p:spPr>
          <p:txBody>
            <a:bodyPr/>
            <a:lstStyle/>
            <a:p>
              <a:pPr algn="ctr">
                <a:spcBef>
                  <a:spcPct val="20000"/>
                </a:spcBef>
                <a:buClr>
                  <a:schemeClr val="hlink"/>
                </a:buClr>
                <a:buSzPct val="75000"/>
                <a:buFont typeface="Wingdings" pitchFamily="2" charset="2"/>
                <a:buNone/>
              </a:pPr>
              <a:r>
                <a:rPr lang="en-US" altLang="zh-CN" sz="2000" b="1">
                  <a:latin typeface="Arial" pitchFamily="34" charset="0"/>
                  <a:ea typeface="+mj-ea"/>
                  <a:cs typeface="Arial" pitchFamily="34" charset="0"/>
                </a:rPr>
                <a:t>  -1</a:t>
              </a:r>
            </a:p>
          </p:txBody>
        </p:sp>
        <p:sp>
          <p:nvSpPr>
            <p:cNvPr id="252997" name="Rectangle 69"/>
            <p:cNvSpPr>
              <a:spLocks noChangeArrowheads="1"/>
            </p:cNvSpPr>
            <p:nvPr/>
          </p:nvSpPr>
          <p:spPr bwMode="auto">
            <a:xfrm>
              <a:off x="912" y="1403"/>
              <a:ext cx="2928" cy="249"/>
            </a:xfrm>
            <a:prstGeom prst="rect">
              <a:avLst/>
            </a:prstGeom>
            <a:noFill/>
            <a:ln w="12700">
              <a:noFill/>
              <a:miter lim="800000"/>
              <a:headEnd type="none" w="sm" len="sm"/>
              <a:tailEnd type="none" w="sm" len="sm"/>
            </a:ln>
            <a:effectLst/>
          </p:spPr>
          <p:txBody>
            <a:bodyPr/>
            <a:lstStyle/>
            <a:p>
              <a:pPr>
                <a:spcBef>
                  <a:spcPct val="20000"/>
                </a:spcBef>
                <a:buClr>
                  <a:schemeClr val="hlink"/>
                </a:buClr>
                <a:buSzPct val="75000"/>
                <a:buFont typeface="Wingdings" pitchFamily="2" charset="2"/>
                <a:buNone/>
              </a:pPr>
              <a:r>
                <a:rPr lang="en-US" altLang="zh-CN" sz="2000" b="1">
                  <a:latin typeface="Arial" pitchFamily="34" charset="0"/>
                  <a:ea typeface="+mj-ea"/>
                  <a:cs typeface="Arial" pitchFamily="34" charset="0"/>
                </a:rPr>
                <a:t> 6-</a:t>
              </a:r>
              <a:r>
                <a:rPr lang="zh-CN" altLang="en-US" sz="2000" b="1">
                  <a:latin typeface="Arial" pitchFamily="34" charset="0"/>
                  <a:ea typeface="+mj-ea"/>
                  <a:cs typeface="Arial" pitchFamily="34" charset="0"/>
                </a:rPr>
                <a:t>磷酸果糖            </a:t>
              </a:r>
              <a:r>
                <a:rPr lang="en-US" altLang="zh-CN" sz="2000" b="1">
                  <a:latin typeface="Arial" pitchFamily="34" charset="0"/>
                  <a:ea typeface="+mj-ea"/>
                  <a:cs typeface="Arial" pitchFamily="34" charset="0"/>
                </a:rPr>
                <a:t>1,6-</a:t>
              </a:r>
              <a:r>
                <a:rPr lang="zh-CN" altLang="en-US" sz="2000" b="1">
                  <a:latin typeface="Arial" pitchFamily="34" charset="0"/>
                  <a:ea typeface="+mj-ea"/>
                  <a:cs typeface="Arial" pitchFamily="34" charset="0"/>
                </a:rPr>
                <a:t>二磷酸果糖</a:t>
              </a:r>
            </a:p>
          </p:txBody>
        </p:sp>
        <p:sp>
          <p:nvSpPr>
            <p:cNvPr id="252998" name="Line 70"/>
            <p:cNvSpPr>
              <a:spLocks noChangeShapeType="1"/>
            </p:cNvSpPr>
            <p:nvPr/>
          </p:nvSpPr>
          <p:spPr bwMode="auto">
            <a:xfrm>
              <a:off x="1992" y="1524"/>
              <a:ext cx="288" cy="0"/>
            </a:xfrm>
            <a:prstGeom prst="line">
              <a:avLst/>
            </a:prstGeom>
            <a:noFill/>
            <a:ln w="19050">
              <a:solidFill>
                <a:schemeClr val="tx1"/>
              </a:solidFill>
              <a:round/>
              <a:headEnd/>
              <a:tailEnd type="triangle" w="med" len="med"/>
            </a:ln>
            <a:effectLst/>
          </p:spPr>
          <p:txBody>
            <a:bodyPr wrap="none"/>
            <a:lstStyle/>
            <a:p>
              <a:endParaRPr lang="zh-CN" altLang="en-US" b="1">
                <a:latin typeface="Arial" pitchFamily="34" charset="0"/>
                <a:ea typeface="+mj-ea"/>
                <a:cs typeface="Arial" pitchFamily="34" charset="0"/>
              </a:endParaRPr>
            </a:p>
          </p:txBody>
        </p:sp>
      </p:grpSp>
      <p:sp>
        <p:nvSpPr>
          <p:cNvPr id="252999" name="Line 71"/>
          <p:cNvSpPr>
            <a:spLocks noChangeShapeType="1"/>
          </p:cNvSpPr>
          <p:nvPr/>
        </p:nvSpPr>
        <p:spPr bwMode="auto">
          <a:xfrm>
            <a:off x="179388" y="1648693"/>
            <a:ext cx="8839200" cy="0"/>
          </a:xfrm>
          <a:prstGeom prst="line">
            <a:avLst/>
          </a:prstGeom>
          <a:noFill/>
          <a:ln w="28575" cap="sq">
            <a:solidFill>
              <a:schemeClr val="tx1"/>
            </a:solidFill>
            <a:round/>
            <a:headEnd type="none" w="sm" len="sm"/>
            <a:tailEnd type="none" w="sm" len="sm"/>
          </a:ln>
          <a:effectLst/>
        </p:spPr>
        <p:txBody>
          <a:bodyPr wrap="none"/>
          <a:lstStyle/>
          <a:p>
            <a:endParaRPr lang="zh-CN" altLang="en-US" b="1">
              <a:latin typeface="Arial" pitchFamily="34" charset="0"/>
              <a:ea typeface="黑体" pitchFamily="49" charset="-122"/>
              <a:cs typeface="Arial" pitchFamily="34" charset="0"/>
            </a:endParaRPr>
          </a:p>
        </p:txBody>
      </p:sp>
      <p:sp>
        <p:nvSpPr>
          <p:cNvPr id="253000" name="Line 72"/>
          <p:cNvSpPr>
            <a:spLocks noChangeShapeType="1"/>
          </p:cNvSpPr>
          <p:nvPr/>
        </p:nvSpPr>
        <p:spPr bwMode="auto">
          <a:xfrm>
            <a:off x="179388" y="6473106"/>
            <a:ext cx="8839200" cy="0"/>
          </a:xfrm>
          <a:prstGeom prst="line">
            <a:avLst/>
          </a:prstGeom>
          <a:noFill/>
          <a:ln w="28575" cap="sq">
            <a:solidFill>
              <a:schemeClr val="tx1"/>
            </a:solidFill>
            <a:round/>
            <a:headEnd type="none" w="sm" len="sm"/>
            <a:tailEnd type="none" w="sm" len="sm"/>
          </a:ln>
          <a:effectLst/>
        </p:spPr>
        <p:txBody>
          <a:bodyPr wrap="none"/>
          <a:lstStyle/>
          <a:p>
            <a:endParaRPr lang="zh-CN" altLang="en-US" b="1">
              <a:latin typeface="Arial" pitchFamily="34" charset="0"/>
              <a:ea typeface="+mj-ea"/>
              <a:cs typeface="Arial" pitchFamily="34" charset="0"/>
            </a:endParaRPr>
          </a:p>
        </p:txBody>
      </p:sp>
      <p:sp>
        <p:nvSpPr>
          <p:cNvPr id="253001" name="Line 73"/>
          <p:cNvSpPr>
            <a:spLocks noChangeShapeType="1"/>
          </p:cNvSpPr>
          <p:nvPr/>
        </p:nvSpPr>
        <p:spPr bwMode="auto">
          <a:xfrm>
            <a:off x="304800" y="3593381"/>
            <a:ext cx="8839200" cy="0"/>
          </a:xfrm>
          <a:prstGeom prst="line">
            <a:avLst/>
          </a:prstGeom>
          <a:noFill/>
          <a:ln w="28575" cap="sq">
            <a:solidFill>
              <a:schemeClr val="tx1"/>
            </a:solidFill>
            <a:round/>
            <a:headEnd type="none" w="sm" len="sm"/>
            <a:tailEnd type="none" w="sm" len="sm"/>
          </a:ln>
          <a:effectLst/>
        </p:spPr>
        <p:txBody>
          <a:bodyPr wrap="none"/>
          <a:lstStyle/>
          <a:p>
            <a:endParaRPr lang="zh-CN" altLang="en-US" b="1">
              <a:latin typeface="Arial" pitchFamily="34" charset="0"/>
              <a:ea typeface="+mj-ea"/>
              <a:cs typeface="Arial" pitchFamily="34" charset="0"/>
            </a:endParaRPr>
          </a:p>
        </p:txBody>
      </p:sp>
      <p:sp>
        <p:nvSpPr>
          <p:cNvPr id="253002" name="Line 74"/>
          <p:cNvSpPr>
            <a:spLocks noChangeShapeType="1"/>
          </p:cNvSpPr>
          <p:nvPr/>
        </p:nvSpPr>
        <p:spPr bwMode="auto">
          <a:xfrm>
            <a:off x="304800" y="4025181"/>
            <a:ext cx="8839200" cy="0"/>
          </a:xfrm>
          <a:prstGeom prst="line">
            <a:avLst/>
          </a:prstGeom>
          <a:noFill/>
          <a:ln w="28575" cap="sq">
            <a:solidFill>
              <a:schemeClr val="tx1"/>
            </a:solidFill>
            <a:round/>
            <a:headEnd type="none" w="sm" len="sm"/>
            <a:tailEnd type="none" w="sm" len="sm"/>
          </a:ln>
          <a:effectLst/>
        </p:spPr>
        <p:txBody>
          <a:bodyPr wrap="none"/>
          <a:lstStyle/>
          <a:p>
            <a:endParaRPr lang="zh-CN" altLang="en-US" b="1">
              <a:latin typeface="Arial" pitchFamily="34" charset="0"/>
              <a:ea typeface="+mj-ea"/>
              <a:cs typeface="Arial" pitchFamily="34" charset="0"/>
            </a:endParaRPr>
          </a:p>
        </p:txBody>
      </p:sp>
      <p:sp>
        <p:nvSpPr>
          <p:cNvPr id="253003" name="Line 75"/>
          <p:cNvSpPr>
            <a:spLocks noChangeShapeType="1"/>
          </p:cNvSpPr>
          <p:nvPr/>
        </p:nvSpPr>
        <p:spPr bwMode="auto">
          <a:xfrm>
            <a:off x="179388" y="6041306"/>
            <a:ext cx="8839200" cy="0"/>
          </a:xfrm>
          <a:prstGeom prst="line">
            <a:avLst/>
          </a:prstGeom>
          <a:noFill/>
          <a:ln w="28575" cap="sq">
            <a:solidFill>
              <a:schemeClr val="tx1"/>
            </a:solidFill>
            <a:round/>
            <a:headEnd type="none" w="sm" len="sm"/>
            <a:tailEnd type="none" w="sm" len="sm"/>
          </a:ln>
          <a:effectLst/>
        </p:spPr>
        <p:txBody>
          <a:bodyPr wrap="none"/>
          <a:lstStyle/>
          <a:p>
            <a:endParaRPr lang="zh-CN" altLang="en-US" b="1">
              <a:latin typeface="Arial" pitchFamily="34" charset="0"/>
              <a:ea typeface="+mj-ea"/>
              <a:cs typeface="Arial" pitchFamily="34" charset="0"/>
            </a:endParaRPr>
          </a:p>
        </p:txBody>
      </p:sp>
      <p:sp>
        <p:nvSpPr>
          <p:cNvPr id="253004" name="Rectangle 76"/>
          <p:cNvSpPr>
            <a:spLocks noChangeArrowheads="1"/>
          </p:cNvSpPr>
          <p:nvPr/>
        </p:nvSpPr>
        <p:spPr bwMode="auto">
          <a:xfrm>
            <a:off x="322263" y="2440856"/>
            <a:ext cx="936625" cy="504825"/>
          </a:xfrm>
          <a:prstGeom prst="rect">
            <a:avLst/>
          </a:prstGeom>
          <a:solidFill>
            <a:srgbClr val="FFCCCC"/>
          </a:solidFill>
          <a:ln w="9525">
            <a:noFill/>
            <a:miter lim="800000"/>
            <a:headEnd/>
            <a:tailEnd/>
          </a:ln>
          <a:effectLst/>
        </p:spPr>
        <p:txBody>
          <a:bodyPr wrap="none" anchor="ctr"/>
          <a:lstStyle/>
          <a:p>
            <a:pPr algn="ctr"/>
            <a:r>
              <a:rPr lang="zh-CN" altLang="en-US" sz="2400" dirty="0">
                <a:latin typeface="黑体" pitchFamily="49" charset="-122"/>
                <a:ea typeface="黑体" pitchFamily="49" charset="-122"/>
                <a:cs typeface="Arial" pitchFamily="34" charset="0"/>
              </a:rPr>
              <a:t>胞质</a:t>
            </a:r>
          </a:p>
        </p:txBody>
      </p:sp>
      <p:sp>
        <p:nvSpPr>
          <p:cNvPr id="253005" name="Rectangle 77"/>
          <p:cNvSpPr>
            <a:spLocks noChangeArrowheads="1"/>
          </p:cNvSpPr>
          <p:nvPr/>
        </p:nvSpPr>
        <p:spPr bwMode="auto">
          <a:xfrm>
            <a:off x="468313" y="4528418"/>
            <a:ext cx="503237" cy="1152525"/>
          </a:xfrm>
          <a:prstGeom prst="rect">
            <a:avLst/>
          </a:prstGeom>
          <a:solidFill>
            <a:srgbClr val="FFCCCC"/>
          </a:solidFill>
          <a:ln w="9525">
            <a:noFill/>
            <a:miter lim="800000"/>
            <a:headEnd/>
            <a:tailEnd/>
          </a:ln>
          <a:effectLst/>
        </p:spPr>
        <p:txBody>
          <a:bodyPr wrap="none" anchor="ctr"/>
          <a:lstStyle/>
          <a:p>
            <a:pPr algn="ctr"/>
            <a:r>
              <a:rPr lang="zh-CN" altLang="en-US" sz="2400" dirty="0">
                <a:latin typeface="黑体" pitchFamily="49" charset="-122"/>
                <a:ea typeface="黑体" pitchFamily="49" charset="-122"/>
                <a:cs typeface="Arial" pitchFamily="34" charset="0"/>
              </a:rPr>
              <a:t>线</a:t>
            </a:r>
          </a:p>
          <a:p>
            <a:pPr algn="ctr"/>
            <a:r>
              <a:rPr lang="zh-CN" altLang="en-US" sz="2400" dirty="0">
                <a:latin typeface="黑体" pitchFamily="49" charset="-122"/>
                <a:ea typeface="黑体" pitchFamily="49" charset="-122"/>
                <a:cs typeface="Arial" pitchFamily="34" charset="0"/>
              </a:rPr>
              <a:t>粒</a:t>
            </a:r>
          </a:p>
          <a:p>
            <a:pPr algn="ctr"/>
            <a:r>
              <a:rPr lang="zh-CN" altLang="en-US" sz="2400" dirty="0">
                <a:latin typeface="黑体" pitchFamily="49" charset="-122"/>
                <a:ea typeface="黑体" pitchFamily="49" charset="-122"/>
                <a:cs typeface="Arial" pitchFamily="34" charset="0"/>
              </a:rPr>
              <a:t>体</a:t>
            </a:r>
          </a:p>
        </p:txBody>
      </p:sp>
      <p:sp>
        <p:nvSpPr>
          <p:cNvPr id="78" name="灯片编号占位符 77"/>
          <p:cNvSpPr>
            <a:spLocks noGrp="1"/>
          </p:cNvSpPr>
          <p:nvPr>
            <p:ph type="sldNum" sz="quarter" idx="4294967295"/>
          </p:nvPr>
        </p:nvSpPr>
        <p:spPr>
          <a:xfrm>
            <a:off x="64" y="6597352"/>
            <a:ext cx="576064" cy="257002"/>
          </a:xfrm>
          <a:prstGeom prst="rect">
            <a:avLst/>
          </a:prstGeom>
        </p:spPr>
        <p:txBody>
          <a:bodyPr/>
          <a:lstStyle/>
          <a:p>
            <a:fld id="{49165904-5083-45A9-86CE-5522EFBEBE6A}" type="slidenum">
              <a:rPr lang="zh-CN" altLang="en-US" smtClean="0"/>
              <a:pPr/>
              <a:t>7</a:t>
            </a:fld>
            <a:endParaRPr lang="zh-CN" altLang="en-US" dirty="0"/>
          </a:p>
        </p:txBody>
      </p:sp>
      <p:cxnSp>
        <p:nvCxnSpPr>
          <p:cNvPr id="80" name="直接连接符 79"/>
          <p:cNvCxnSpPr/>
          <p:nvPr/>
        </p:nvCxnSpPr>
        <p:spPr bwMode="auto">
          <a:xfrm>
            <a:off x="1475656" y="4437112"/>
            <a:ext cx="7056784" cy="0"/>
          </a:xfrm>
          <a:prstGeom prst="line">
            <a:avLst/>
          </a:prstGeom>
          <a:solidFill>
            <a:schemeClr val="accent1"/>
          </a:solidFill>
          <a:ln w="38100" cap="flat" cmpd="sng" algn="ctr">
            <a:solidFill>
              <a:srgbClr val="FF3300"/>
            </a:solidFill>
            <a:prstDash val="solid"/>
            <a:miter lim="800000"/>
            <a:headEnd type="none" w="med" len="med"/>
            <a:tailEnd type="none" w="med" len="med"/>
          </a:ln>
          <a:effectLst/>
        </p:spPr>
      </p:cxnSp>
      <p:cxnSp>
        <p:nvCxnSpPr>
          <p:cNvPr id="81" name="直接连接符 80"/>
          <p:cNvCxnSpPr/>
          <p:nvPr/>
        </p:nvCxnSpPr>
        <p:spPr bwMode="auto">
          <a:xfrm>
            <a:off x="1475656" y="5661248"/>
            <a:ext cx="7056784" cy="0"/>
          </a:xfrm>
          <a:prstGeom prst="line">
            <a:avLst/>
          </a:prstGeom>
          <a:solidFill>
            <a:schemeClr val="accent1"/>
          </a:solidFill>
          <a:ln w="38100" cap="flat" cmpd="sng" algn="ctr">
            <a:solidFill>
              <a:srgbClr val="FF3300"/>
            </a:solidFill>
            <a:prstDash val="solid"/>
            <a:miter lim="800000"/>
            <a:headEnd type="none" w="med" len="med"/>
            <a:tailEnd type="none" w="med" len="med"/>
          </a:ln>
          <a:effectLst/>
        </p:spPr>
      </p:cxnSp>
      <p:sp>
        <p:nvSpPr>
          <p:cNvPr id="82" name="矩形 81"/>
          <p:cNvSpPr>
            <a:spLocks noChangeAspect="1"/>
          </p:cNvSpPr>
          <p:nvPr/>
        </p:nvSpPr>
        <p:spPr>
          <a:xfrm>
            <a:off x="2267744" y="2060848"/>
            <a:ext cx="4623500" cy="3170099"/>
          </a:xfrm>
          <a:prstGeom prst="rect">
            <a:avLst/>
          </a:prstGeom>
          <a:noFill/>
        </p:spPr>
        <p:txBody>
          <a:bodyPr wrap="square" lIns="91440" tIns="45720" rIns="91440" bIns="45720">
            <a:spAutoFit/>
          </a:bodyPr>
          <a:lstStyle/>
          <a:p>
            <a:pPr algn="ctr"/>
            <a:r>
              <a:rPr lang="zh-CN" altLang="en-US" sz="20000" b="1" cap="none" spc="0" dirty="0">
                <a:ln w="10541" cmpd="sng">
                  <a:solidFill>
                    <a:schemeClr val="accent1">
                      <a:shade val="88000"/>
                      <a:satMod val="110000"/>
                    </a:schemeClr>
                  </a:solidFill>
                  <a:prstDash val="solid"/>
                </a:ln>
                <a:solidFill>
                  <a:srgbClr val="FF0066"/>
                </a:solidFill>
                <a:effectLst>
                  <a:glow rad="228600">
                    <a:schemeClr val="accent6">
                      <a:satMod val="175000"/>
                      <a:alpha val="40000"/>
                    </a:schemeClr>
                  </a:glow>
                </a:effectLst>
                <a:latin typeface="Arial" pitchFamily="34" charset="0"/>
                <a:cs typeface="Arial" pitchFamily="34" charset="0"/>
              </a:rPr>
              <a:t>？</a:t>
            </a:r>
          </a:p>
        </p:txBody>
      </p:sp>
      <p:sp>
        <p:nvSpPr>
          <p:cNvPr id="83" name="动作按钮: 前进或下一项 82">
            <a:hlinkClick r:id="rId3" action="ppaction://hlinksldjump" highlightClick="1"/>
          </p:cNvPr>
          <p:cNvSpPr/>
          <p:nvPr/>
        </p:nvSpPr>
        <p:spPr bwMode="auto">
          <a:xfrm>
            <a:off x="8604448" y="6597352"/>
            <a:ext cx="360040" cy="260648"/>
          </a:xfrm>
          <a:prstGeom prst="actionButtonForwardNex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1000"/>
                                        <p:tgtEl>
                                          <p:spTgt spid="8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1000"/>
                                        <p:tgtEl>
                                          <p:spTgt spid="81"/>
                                        </p:tgtEl>
                                      </p:cBhvr>
                                    </p:animEffec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12"/>
                                        </p:tgtEl>
                                        <p:attrNameLst>
                                          <p:attrName>r</p:attrName>
                                        </p:attrNameLst>
                                      </p:cBhvr>
                                    </p:animRot>
                                    <p:animRot by="-240000">
                                      <p:cBhvr>
                                        <p:cTn id="21" dur="200" fill="hold">
                                          <p:stCondLst>
                                            <p:cond delay="200"/>
                                          </p:stCondLst>
                                        </p:cTn>
                                        <p:tgtEl>
                                          <p:spTgt spid="12"/>
                                        </p:tgtEl>
                                        <p:attrNameLst>
                                          <p:attrName>r</p:attrName>
                                        </p:attrNameLst>
                                      </p:cBhvr>
                                    </p:animRot>
                                    <p:animRot by="240000">
                                      <p:cBhvr>
                                        <p:cTn id="22" dur="200" fill="hold">
                                          <p:stCondLst>
                                            <p:cond delay="400"/>
                                          </p:stCondLst>
                                        </p:cTn>
                                        <p:tgtEl>
                                          <p:spTgt spid="12"/>
                                        </p:tgtEl>
                                        <p:attrNameLst>
                                          <p:attrName>r</p:attrName>
                                        </p:attrNameLst>
                                      </p:cBhvr>
                                    </p:animRot>
                                    <p:animRot by="-240000">
                                      <p:cBhvr>
                                        <p:cTn id="23" dur="200" fill="hold">
                                          <p:stCondLst>
                                            <p:cond delay="600"/>
                                          </p:stCondLst>
                                        </p:cTn>
                                        <p:tgtEl>
                                          <p:spTgt spid="12"/>
                                        </p:tgtEl>
                                        <p:attrNameLst>
                                          <p:attrName>r</p:attrName>
                                        </p:attrNameLst>
                                      </p:cBhvr>
                                    </p:animRot>
                                    <p:animRot by="120000">
                                      <p:cBhvr>
                                        <p:cTn id="24" dur="200" fill="hold">
                                          <p:stCondLst>
                                            <p:cond delay="800"/>
                                          </p:stCondLst>
                                        </p:cTn>
                                        <p:tgtEl>
                                          <p:spTgt spid="12"/>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grpId="0" nodeType="click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2000"/>
                                        <p:tgtEl>
                                          <p:spTgt spid="82"/>
                                        </p:tgtEl>
                                      </p:cBhvr>
                                    </p:animEffect>
                                    <p:anim calcmode="lin" valueType="num">
                                      <p:cBhvr>
                                        <p:cTn id="30" dur="2000" fill="hold"/>
                                        <p:tgtEl>
                                          <p:spTgt spid="82"/>
                                        </p:tgtEl>
                                        <p:attrNameLst>
                                          <p:attrName>style.rotation</p:attrName>
                                        </p:attrNameLst>
                                      </p:cBhvr>
                                      <p:tavLst>
                                        <p:tav tm="0">
                                          <p:val>
                                            <p:fltVal val="720"/>
                                          </p:val>
                                        </p:tav>
                                        <p:tav tm="100000">
                                          <p:val>
                                            <p:fltVal val="0"/>
                                          </p:val>
                                        </p:tav>
                                      </p:tavLst>
                                    </p:anim>
                                    <p:anim calcmode="lin" valueType="num">
                                      <p:cBhvr>
                                        <p:cTn id="31" dur="2000" fill="hold"/>
                                        <p:tgtEl>
                                          <p:spTgt spid="82"/>
                                        </p:tgtEl>
                                        <p:attrNameLst>
                                          <p:attrName>ppt_h</p:attrName>
                                        </p:attrNameLst>
                                      </p:cBhvr>
                                      <p:tavLst>
                                        <p:tav tm="0">
                                          <p:val>
                                            <p:fltVal val="0"/>
                                          </p:val>
                                        </p:tav>
                                        <p:tav tm="100000">
                                          <p:val>
                                            <p:strVal val="#ppt_h"/>
                                          </p:val>
                                        </p:tav>
                                      </p:tavLst>
                                    </p:anim>
                                    <p:anim calcmode="lin" valueType="num">
                                      <p:cBhvr>
                                        <p:cTn id="32" dur="2000" fill="hold"/>
                                        <p:tgtEl>
                                          <p:spTgt spid="8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7" grpId="0"/>
      <p:bldP spid="82"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95288" y="476250"/>
            <a:ext cx="7129462" cy="627063"/>
          </a:xfrm>
          <a:prstGeom prst="rect">
            <a:avLst/>
          </a:prstGeom>
          <a:noFill/>
          <a:ln w="9525">
            <a:noFill/>
            <a:miter lim="800000"/>
            <a:headEnd/>
            <a:tailEnd/>
          </a:ln>
        </p:spPr>
        <p:txBody>
          <a:bodyPr>
            <a:spAutoFit/>
          </a:bodyPr>
          <a:lstStyle/>
          <a:p>
            <a:pPr>
              <a:lnSpc>
                <a:spcPct val="120000"/>
              </a:lnSpc>
              <a:spcBef>
                <a:spcPct val="20000"/>
              </a:spcBef>
              <a:buClr>
                <a:schemeClr val="accent2"/>
              </a:buClr>
              <a:buFont typeface="Wingdings" pitchFamily="2" charset="2"/>
              <a:buNone/>
            </a:pPr>
            <a:r>
              <a:rPr lang="zh-CN" altLang="en-US" sz="3200" dirty="0">
                <a:solidFill>
                  <a:schemeClr val="folHlink"/>
                </a:solidFill>
                <a:latin typeface="Times New Roman" pitchFamily="18" charset="0"/>
                <a:ea typeface="黑体" pitchFamily="2" charset="-122"/>
                <a:cs typeface="Times New Roman" pitchFamily="18" charset="0"/>
              </a:rPr>
              <a:t>（</a:t>
            </a:r>
            <a:r>
              <a:rPr lang="en-US" altLang="zh-CN" sz="3200" dirty="0">
                <a:solidFill>
                  <a:schemeClr val="folHlink"/>
                </a:solidFill>
                <a:latin typeface="Times New Roman" pitchFamily="18" charset="0"/>
                <a:ea typeface="黑体" pitchFamily="2" charset="-122"/>
                <a:cs typeface="Times New Roman" pitchFamily="18" charset="0"/>
              </a:rPr>
              <a:t>2</a:t>
            </a:r>
            <a:r>
              <a:rPr lang="zh-CN" altLang="en-US" sz="3200" dirty="0">
                <a:solidFill>
                  <a:schemeClr val="folHlink"/>
                </a:solidFill>
                <a:latin typeface="Times New Roman" pitchFamily="18" charset="0"/>
                <a:ea typeface="黑体" pitchFamily="2" charset="-122"/>
                <a:cs typeface="Times New Roman" pitchFamily="18" charset="0"/>
              </a:rPr>
              <a:t>）苹果酸</a:t>
            </a:r>
            <a:r>
              <a:rPr lang="en-US" altLang="zh-CN" sz="3200" dirty="0">
                <a:solidFill>
                  <a:schemeClr val="folHlink"/>
                </a:solidFill>
                <a:latin typeface="Times New Roman" pitchFamily="18" charset="0"/>
                <a:ea typeface="黑体" pitchFamily="2" charset="-122"/>
                <a:cs typeface="Times New Roman" pitchFamily="18" charset="0"/>
              </a:rPr>
              <a:t>-</a:t>
            </a:r>
            <a:r>
              <a:rPr lang="zh-CN" altLang="en-US" sz="3200" dirty="0">
                <a:solidFill>
                  <a:schemeClr val="folHlink"/>
                </a:solidFill>
                <a:latin typeface="Times New Roman" pitchFamily="18" charset="0"/>
                <a:ea typeface="黑体" pitchFamily="2" charset="-122"/>
                <a:cs typeface="Times New Roman" pitchFamily="18" charset="0"/>
              </a:rPr>
              <a:t>天冬氨酸穿梭</a:t>
            </a:r>
          </a:p>
        </p:txBody>
      </p:sp>
      <p:pic>
        <p:nvPicPr>
          <p:cNvPr id="91139" name="Picture 3" descr="苹果酸-天冬氨酸穿梭"/>
          <p:cNvPicPr>
            <a:picLocks noChangeAspect="1" noChangeArrowheads="1"/>
          </p:cNvPicPr>
          <p:nvPr/>
        </p:nvPicPr>
        <p:blipFill>
          <a:blip r:embed="rId2" cstate="print"/>
          <a:srcRect/>
          <a:stretch>
            <a:fillRect/>
          </a:stretch>
        </p:blipFill>
        <p:spPr bwMode="auto">
          <a:xfrm>
            <a:off x="0" y="1196975"/>
            <a:ext cx="9144000" cy="4630738"/>
          </a:xfrm>
          <a:prstGeom prst="rect">
            <a:avLst/>
          </a:prstGeom>
          <a:noFill/>
          <a:ln w="9525">
            <a:noFill/>
            <a:miter lim="800000"/>
            <a:headEnd/>
            <a:tailEnd/>
          </a:ln>
        </p:spPr>
      </p:pic>
      <p:sp>
        <p:nvSpPr>
          <p:cNvPr id="157700" name="Text Box 4"/>
          <p:cNvSpPr txBox="1">
            <a:spLocks noChangeArrowheads="1"/>
          </p:cNvSpPr>
          <p:nvPr/>
        </p:nvSpPr>
        <p:spPr bwMode="auto">
          <a:xfrm>
            <a:off x="1403201" y="5949950"/>
            <a:ext cx="5833095" cy="584775"/>
          </a:xfrm>
          <a:prstGeom prst="rect">
            <a:avLst/>
          </a:prstGeom>
          <a:solidFill>
            <a:srgbClr val="FFCCFF"/>
          </a:solidFill>
          <a:ln w="9525">
            <a:solidFill>
              <a:srgbClr val="FFCCFF"/>
            </a:solidFill>
            <a:miter lim="800000"/>
            <a:headEnd/>
            <a:tailEnd/>
          </a:ln>
        </p:spPr>
        <p:txBody>
          <a:bodyPr wrap="square">
            <a:spAutoFit/>
          </a:bodyPr>
          <a:lstStyle/>
          <a:p>
            <a:pPr>
              <a:spcBef>
                <a:spcPct val="50000"/>
              </a:spcBef>
            </a:pPr>
            <a:r>
              <a:rPr lang="zh-CN" altLang="en-US" sz="3200" dirty="0">
                <a:latin typeface="黑体" pitchFamily="2" charset="-122"/>
                <a:ea typeface="黑体" pitchFamily="2" charset="-122"/>
              </a:rPr>
              <a:t>主要存在于肝、肾和心肌细胞</a:t>
            </a:r>
          </a:p>
        </p:txBody>
      </p:sp>
      <p:sp>
        <p:nvSpPr>
          <p:cNvPr id="91141" name="灯片编号占位符 4"/>
          <p:cNvSpPr>
            <a:spLocks noGrp="1"/>
          </p:cNvSpPr>
          <p:nvPr>
            <p:ph type="sldNum" sz="quarter" idx="12"/>
          </p:nvPr>
        </p:nvSpPr>
        <p:spPr>
          <a:noFill/>
        </p:spPr>
        <p:txBody>
          <a:bodyPr/>
          <a:lstStyle/>
          <a:p>
            <a:fld id="{FBAE4F7F-94B5-4334-B9F8-AAFA20D0DCB5}" type="slidenum">
              <a:rPr lang="en-US" altLang="zh-CN" smtClean="0">
                <a:ea typeface="宋体" charset="-122"/>
              </a:rPr>
              <a:pPr/>
              <a:t>70</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wipe(left)">
                                      <p:cBhvr>
                                        <p:cTn id="7" dur="500"/>
                                        <p:tgtEl>
                                          <p:spTgt spid="15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126" name="Group 2"/>
          <p:cNvGrpSpPr>
            <a:grpSpLocks/>
          </p:cNvGrpSpPr>
          <p:nvPr/>
        </p:nvGrpSpPr>
        <p:grpSpPr bwMode="auto">
          <a:xfrm rot="5400000">
            <a:off x="1681162" y="3140076"/>
            <a:ext cx="5688013" cy="792162"/>
            <a:chOff x="443" y="1819"/>
            <a:chExt cx="4353" cy="725"/>
          </a:xfrm>
        </p:grpSpPr>
        <p:grpSp>
          <p:nvGrpSpPr>
            <p:cNvPr id="5182" name="Group 3"/>
            <p:cNvGrpSpPr>
              <a:grpSpLocks/>
            </p:cNvGrpSpPr>
            <p:nvPr/>
          </p:nvGrpSpPr>
          <p:grpSpPr bwMode="auto">
            <a:xfrm>
              <a:off x="443" y="1819"/>
              <a:ext cx="271" cy="90"/>
              <a:chOff x="567" y="346"/>
              <a:chExt cx="271" cy="90"/>
            </a:xfrm>
          </p:grpSpPr>
          <p:sp>
            <p:nvSpPr>
              <p:cNvPr id="5681" name="Oval 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2" name="Oval 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3" name="Oval 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183" name="Group 7"/>
            <p:cNvGrpSpPr>
              <a:grpSpLocks/>
            </p:cNvGrpSpPr>
            <p:nvPr/>
          </p:nvGrpSpPr>
          <p:grpSpPr bwMode="auto">
            <a:xfrm>
              <a:off x="715" y="1819"/>
              <a:ext cx="271" cy="90"/>
              <a:chOff x="567" y="346"/>
              <a:chExt cx="271" cy="90"/>
            </a:xfrm>
          </p:grpSpPr>
          <p:sp>
            <p:nvSpPr>
              <p:cNvPr id="5678" name="Oval 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79" name="Oval 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80" name="Oval 1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184" name="Group 11"/>
            <p:cNvGrpSpPr>
              <a:grpSpLocks/>
            </p:cNvGrpSpPr>
            <p:nvPr/>
          </p:nvGrpSpPr>
          <p:grpSpPr bwMode="auto">
            <a:xfrm>
              <a:off x="987" y="1819"/>
              <a:ext cx="271" cy="90"/>
              <a:chOff x="567" y="346"/>
              <a:chExt cx="271" cy="90"/>
            </a:xfrm>
          </p:grpSpPr>
          <p:sp>
            <p:nvSpPr>
              <p:cNvPr id="5675" name="Oval 1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76" name="Oval 1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77" name="Oval 1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185" name="Group 15"/>
            <p:cNvGrpSpPr>
              <a:grpSpLocks/>
            </p:cNvGrpSpPr>
            <p:nvPr/>
          </p:nvGrpSpPr>
          <p:grpSpPr bwMode="auto">
            <a:xfrm>
              <a:off x="1259" y="1819"/>
              <a:ext cx="271" cy="90"/>
              <a:chOff x="567" y="346"/>
              <a:chExt cx="271" cy="90"/>
            </a:xfrm>
          </p:grpSpPr>
          <p:sp>
            <p:nvSpPr>
              <p:cNvPr id="5672" name="Oval 1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73" name="Oval 1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74" name="Oval 1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186" name="Group 19"/>
            <p:cNvGrpSpPr>
              <a:grpSpLocks/>
            </p:cNvGrpSpPr>
            <p:nvPr/>
          </p:nvGrpSpPr>
          <p:grpSpPr bwMode="auto">
            <a:xfrm>
              <a:off x="1532" y="1819"/>
              <a:ext cx="271" cy="90"/>
              <a:chOff x="567" y="346"/>
              <a:chExt cx="271" cy="90"/>
            </a:xfrm>
          </p:grpSpPr>
          <p:sp>
            <p:nvSpPr>
              <p:cNvPr id="5669" name="Oval 2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70" name="Oval 2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71" name="Oval 2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187" name="Group 23"/>
            <p:cNvGrpSpPr>
              <a:grpSpLocks/>
            </p:cNvGrpSpPr>
            <p:nvPr/>
          </p:nvGrpSpPr>
          <p:grpSpPr bwMode="auto">
            <a:xfrm>
              <a:off x="1804" y="1819"/>
              <a:ext cx="271" cy="90"/>
              <a:chOff x="567" y="346"/>
              <a:chExt cx="271" cy="90"/>
            </a:xfrm>
          </p:grpSpPr>
          <p:sp>
            <p:nvSpPr>
              <p:cNvPr id="5666" name="Oval 2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67" name="Oval 2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68" name="Oval 2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188" name="Group 27"/>
            <p:cNvGrpSpPr>
              <a:grpSpLocks/>
            </p:cNvGrpSpPr>
            <p:nvPr/>
          </p:nvGrpSpPr>
          <p:grpSpPr bwMode="auto">
            <a:xfrm>
              <a:off x="2076" y="1819"/>
              <a:ext cx="271" cy="90"/>
              <a:chOff x="567" y="346"/>
              <a:chExt cx="271" cy="90"/>
            </a:xfrm>
          </p:grpSpPr>
          <p:sp>
            <p:nvSpPr>
              <p:cNvPr id="5663" name="Oval 2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64" name="Oval 2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65" name="Oval 3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189" name="Group 31"/>
            <p:cNvGrpSpPr>
              <a:grpSpLocks/>
            </p:cNvGrpSpPr>
            <p:nvPr/>
          </p:nvGrpSpPr>
          <p:grpSpPr bwMode="auto">
            <a:xfrm>
              <a:off x="2348" y="1819"/>
              <a:ext cx="271" cy="90"/>
              <a:chOff x="567" y="346"/>
              <a:chExt cx="271" cy="90"/>
            </a:xfrm>
          </p:grpSpPr>
          <p:sp>
            <p:nvSpPr>
              <p:cNvPr id="5660" name="Oval 3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61" name="Oval 3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62" name="Oval 3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190" name="Group 35"/>
            <p:cNvGrpSpPr>
              <a:grpSpLocks/>
            </p:cNvGrpSpPr>
            <p:nvPr/>
          </p:nvGrpSpPr>
          <p:grpSpPr bwMode="auto">
            <a:xfrm>
              <a:off x="2620" y="1819"/>
              <a:ext cx="271" cy="90"/>
              <a:chOff x="567" y="346"/>
              <a:chExt cx="271" cy="90"/>
            </a:xfrm>
          </p:grpSpPr>
          <p:sp>
            <p:nvSpPr>
              <p:cNvPr id="5657" name="Oval 3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58" name="Oval 3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59" name="Oval 3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191" name="Group 39"/>
            <p:cNvGrpSpPr>
              <a:grpSpLocks/>
            </p:cNvGrpSpPr>
            <p:nvPr/>
          </p:nvGrpSpPr>
          <p:grpSpPr bwMode="auto">
            <a:xfrm>
              <a:off x="2892" y="1819"/>
              <a:ext cx="271" cy="90"/>
              <a:chOff x="567" y="346"/>
              <a:chExt cx="271" cy="90"/>
            </a:xfrm>
          </p:grpSpPr>
          <p:sp>
            <p:nvSpPr>
              <p:cNvPr id="5654" name="Oval 4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55" name="Oval 4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56" name="Oval 4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192" name="Group 43"/>
            <p:cNvGrpSpPr>
              <a:grpSpLocks/>
            </p:cNvGrpSpPr>
            <p:nvPr/>
          </p:nvGrpSpPr>
          <p:grpSpPr bwMode="auto">
            <a:xfrm>
              <a:off x="3164" y="1819"/>
              <a:ext cx="271" cy="90"/>
              <a:chOff x="567" y="346"/>
              <a:chExt cx="271" cy="90"/>
            </a:xfrm>
          </p:grpSpPr>
          <p:sp>
            <p:nvSpPr>
              <p:cNvPr id="5651" name="Oval 4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52" name="Oval 4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53" name="Oval 4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193" name="Group 47"/>
            <p:cNvGrpSpPr>
              <a:grpSpLocks/>
            </p:cNvGrpSpPr>
            <p:nvPr/>
          </p:nvGrpSpPr>
          <p:grpSpPr bwMode="auto">
            <a:xfrm>
              <a:off x="3436" y="1819"/>
              <a:ext cx="271" cy="90"/>
              <a:chOff x="567" y="346"/>
              <a:chExt cx="271" cy="90"/>
            </a:xfrm>
          </p:grpSpPr>
          <p:sp>
            <p:nvSpPr>
              <p:cNvPr id="5648" name="Oval 48"/>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49" name="Oval 49"/>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50" name="Oval 50"/>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194" name="Group 51"/>
            <p:cNvGrpSpPr>
              <a:grpSpLocks/>
            </p:cNvGrpSpPr>
            <p:nvPr/>
          </p:nvGrpSpPr>
          <p:grpSpPr bwMode="auto">
            <a:xfrm>
              <a:off x="3709" y="1819"/>
              <a:ext cx="271" cy="90"/>
              <a:chOff x="567" y="346"/>
              <a:chExt cx="271" cy="90"/>
            </a:xfrm>
          </p:grpSpPr>
          <p:sp>
            <p:nvSpPr>
              <p:cNvPr id="5645" name="Oval 52"/>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46" name="Oval 53"/>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47" name="Oval 54"/>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195" name="Group 55"/>
            <p:cNvGrpSpPr>
              <a:grpSpLocks/>
            </p:cNvGrpSpPr>
            <p:nvPr/>
          </p:nvGrpSpPr>
          <p:grpSpPr bwMode="auto">
            <a:xfrm>
              <a:off x="3981" y="1819"/>
              <a:ext cx="271" cy="90"/>
              <a:chOff x="567" y="346"/>
              <a:chExt cx="271" cy="90"/>
            </a:xfrm>
          </p:grpSpPr>
          <p:sp>
            <p:nvSpPr>
              <p:cNvPr id="5642" name="Oval 56"/>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43" name="Oval 57"/>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44" name="Oval 58"/>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196" name="Group 59"/>
            <p:cNvGrpSpPr>
              <a:grpSpLocks/>
            </p:cNvGrpSpPr>
            <p:nvPr/>
          </p:nvGrpSpPr>
          <p:grpSpPr bwMode="auto">
            <a:xfrm>
              <a:off x="4253" y="1819"/>
              <a:ext cx="271" cy="90"/>
              <a:chOff x="567" y="346"/>
              <a:chExt cx="271" cy="90"/>
            </a:xfrm>
          </p:grpSpPr>
          <p:sp>
            <p:nvSpPr>
              <p:cNvPr id="5639" name="Oval 60"/>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40" name="Oval 61"/>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41" name="Oval 62"/>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197" name="Group 63"/>
            <p:cNvGrpSpPr>
              <a:grpSpLocks/>
            </p:cNvGrpSpPr>
            <p:nvPr/>
          </p:nvGrpSpPr>
          <p:grpSpPr bwMode="auto">
            <a:xfrm>
              <a:off x="4525" y="1819"/>
              <a:ext cx="271" cy="90"/>
              <a:chOff x="567" y="346"/>
              <a:chExt cx="271" cy="90"/>
            </a:xfrm>
          </p:grpSpPr>
          <p:sp>
            <p:nvSpPr>
              <p:cNvPr id="5636" name="Oval 64"/>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37" name="Oval 65"/>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38" name="Oval 66"/>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198" name="Group 67"/>
            <p:cNvGrpSpPr>
              <a:grpSpLocks/>
            </p:cNvGrpSpPr>
            <p:nvPr/>
          </p:nvGrpSpPr>
          <p:grpSpPr bwMode="auto">
            <a:xfrm>
              <a:off x="443" y="2454"/>
              <a:ext cx="4353" cy="90"/>
              <a:chOff x="567" y="754"/>
              <a:chExt cx="4353" cy="90"/>
            </a:xfrm>
          </p:grpSpPr>
          <p:grpSp>
            <p:nvGrpSpPr>
              <p:cNvPr id="5572" name="Group 68"/>
              <p:cNvGrpSpPr>
                <a:grpSpLocks/>
              </p:cNvGrpSpPr>
              <p:nvPr/>
            </p:nvGrpSpPr>
            <p:grpSpPr bwMode="auto">
              <a:xfrm>
                <a:off x="567" y="754"/>
                <a:ext cx="271" cy="90"/>
                <a:chOff x="567" y="346"/>
                <a:chExt cx="271" cy="90"/>
              </a:xfrm>
            </p:grpSpPr>
            <p:sp>
              <p:nvSpPr>
                <p:cNvPr id="5633" name="Oval 6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34" name="Oval 7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35" name="Oval 7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573" name="Group 72"/>
              <p:cNvGrpSpPr>
                <a:grpSpLocks/>
              </p:cNvGrpSpPr>
              <p:nvPr/>
            </p:nvGrpSpPr>
            <p:grpSpPr bwMode="auto">
              <a:xfrm>
                <a:off x="839" y="754"/>
                <a:ext cx="271" cy="90"/>
                <a:chOff x="567" y="346"/>
                <a:chExt cx="271" cy="90"/>
              </a:xfrm>
            </p:grpSpPr>
            <p:sp>
              <p:nvSpPr>
                <p:cNvPr id="5630" name="Oval 7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31" name="Oval 7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32" name="Oval 7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574" name="Group 76"/>
              <p:cNvGrpSpPr>
                <a:grpSpLocks/>
              </p:cNvGrpSpPr>
              <p:nvPr/>
            </p:nvGrpSpPr>
            <p:grpSpPr bwMode="auto">
              <a:xfrm>
                <a:off x="1111" y="754"/>
                <a:ext cx="271" cy="90"/>
                <a:chOff x="567" y="346"/>
                <a:chExt cx="271" cy="90"/>
              </a:xfrm>
            </p:grpSpPr>
            <p:sp>
              <p:nvSpPr>
                <p:cNvPr id="5627" name="Oval 7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28" name="Oval 7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29" name="Oval 7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575" name="Group 80"/>
              <p:cNvGrpSpPr>
                <a:grpSpLocks/>
              </p:cNvGrpSpPr>
              <p:nvPr/>
            </p:nvGrpSpPr>
            <p:grpSpPr bwMode="auto">
              <a:xfrm>
                <a:off x="1383" y="754"/>
                <a:ext cx="271" cy="90"/>
                <a:chOff x="567" y="346"/>
                <a:chExt cx="271" cy="90"/>
              </a:xfrm>
            </p:grpSpPr>
            <p:sp>
              <p:nvSpPr>
                <p:cNvPr id="5624" name="Oval 8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25" name="Oval 8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26" name="Oval 8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576" name="Group 84"/>
              <p:cNvGrpSpPr>
                <a:grpSpLocks/>
              </p:cNvGrpSpPr>
              <p:nvPr/>
            </p:nvGrpSpPr>
            <p:grpSpPr bwMode="auto">
              <a:xfrm>
                <a:off x="1656" y="754"/>
                <a:ext cx="271" cy="90"/>
                <a:chOff x="567" y="346"/>
                <a:chExt cx="271" cy="90"/>
              </a:xfrm>
            </p:grpSpPr>
            <p:sp>
              <p:nvSpPr>
                <p:cNvPr id="5621" name="Oval 8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22" name="Oval 8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23" name="Oval 8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577" name="Group 88"/>
              <p:cNvGrpSpPr>
                <a:grpSpLocks/>
              </p:cNvGrpSpPr>
              <p:nvPr/>
            </p:nvGrpSpPr>
            <p:grpSpPr bwMode="auto">
              <a:xfrm>
                <a:off x="1928" y="754"/>
                <a:ext cx="271" cy="90"/>
                <a:chOff x="567" y="346"/>
                <a:chExt cx="271" cy="90"/>
              </a:xfrm>
            </p:grpSpPr>
            <p:sp>
              <p:nvSpPr>
                <p:cNvPr id="5618" name="Oval 8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19" name="Oval 9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20" name="Oval 9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578" name="Group 92"/>
              <p:cNvGrpSpPr>
                <a:grpSpLocks/>
              </p:cNvGrpSpPr>
              <p:nvPr/>
            </p:nvGrpSpPr>
            <p:grpSpPr bwMode="auto">
              <a:xfrm>
                <a:off x="2200" y="754"/>
                <a:ext cx="271" cy="90"/>
                <a:chOff x="567" y="346"/>
                <a:chExt cx="271" cy="90"/>
              </a:xfrm>
            </p:grpSpPr>
            <p:sp>
              <p:nvSpPr>
                <p:cNvPr id="5615" name="Oval 9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16" name="Oval 9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17" name="Oval 9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579" name="Group 96"/>
              <p:cNvGrpSpPr>
                <a:grpSpLocks/>
              </p:cNvGrpSpPr>
              <p:nvPr/>
            </p:nvGrpSpPr>
            <p:grpSpPr bwMode="auto">
              <a:xfrm>
                <a:off x="2472" y="754"/>
                <a:ext cx="271" cy="90"/>
                <a:chOff x="567" y="346"/>
                <a:chExt cx="271" cy="90"/>
              </a:xfrm>
            </p:grpSpPr>
            <p:sp>
              <p:nvSpPr>
                <p:cNvPr id="5612" name="Oval 9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13" name="Oval 9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14" name="Oval 9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580" name="Group 100"/>
              <p:cNvGrpSpPr>
                <a:grpSpLocks/>
              </p:cNvGrpSpPr>
              <p:nvPr/>
            </p:nvGrpSpPr>
            <p:grpSpPr bwMode="auto">
              <a:xfrm>
                <a:off x="2744" y="754"/>
                <a:ext cx="271" cy="90"/>
                <a:chOff x="567" y="346"/>
                <a:chExt cx="271" cy="90"/>
              </a:xfrm>
            </p:grpSpPr>
            <p:sp>
              <p:nvSpPr>
                <p:cNvPr id="5609" name="Oval 10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10" name="Oval 10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11" name="Oval 10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581" name="Group 104"/>
              <p:cNvGrpSpPr>
                <a:grpSpLocks/>
              </p:cNvGrpSpPr>
              <p:nvPr/>
            </p:nvGrpSpPr>
            <p:grpSpPr bwMode="auto">
              <a:xfrm>
                <a:off x="3016" y="754"/>
                <a:ext cx="271" cy="90"/>
                <a:chOff x="567" y="346"/>
                <a:chExt cx="271" cy="90"/>
              </a:xfrm>
            </p:grpSpPr>
            <p:sp>
              <p:nvSpPr>
                <p:cNvPr id="5606" name="Oval 10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07" name="Oval 10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08" name="Oval 10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582" name="Group 108"/>
              <p:cNvGrpSpPr>
                <a:grpSpLocks/>
              </p:cNvGrpSpPr>
              <p:nvPr/>
            </p:nvGrpSpPr>
            <p:grpSpPr bwMode="auto">
              <a:xfrm>
                <a:off x="3288" y="754"/>
                <a:ext cx="271" cy="90"/>
                <a:chOff x="567" y="346"/>
                <a:chExt cx="271" cy="90"/>
              </a:xfrm>
            </p:grpSpPr>
            <p:sp>
              <p:nvSpPr>
                <p:cNvPr id="5603" name="Oval 10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04" name="Oval 11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05" name="Oval 11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583" name="Group 112"/>
              <p:cNvGrpSpPr>
                <a:grpSpLocks/>
              </p:cNvGrpSpPr>
              <p:nvPr/>
            </p:nvGrpSpPr>
            <p:grpSpPr bwMode="auto">
              <a:xfrm>
                <a:off x="3560" y="754"/>
                <a:ext cx="271" cy="90"/>
                <a:chOff x="567" y="346"/>
                <a:chExt cx="271" cy="90"/>
              </a:xfrm>
            </p:grpSpPr>
            <p:sp>
              <p:nvSpPr>
                <p:cNvPr id="5600" name="Oval 113"/>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01" name="Oval 114"/>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602" name="Oval 115"/>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584" name="Group 116"/>
              <p:cNvGrpSpPr>
                <a:grpSpLocks/>
              </p:cNvGrpSpPr>
              <p:nvPr/>
            </p:nvGrpSpPr>
            <p:grpSpPr bwMode="auto">
              <a:xfrm>
                <a:off x="3833" y="754"/>
                <a:ext cx="271" cy="90"/>
                <a:chOff x="567" y="346"/>
                <a:chExt cx="271" cy="90"/>
              </a:xfrm>
            </p:grpSpPr>
            <p:sp>
              <p:nvSpPr>
                <p:cNvPr id="5597" name="Oval 117"/>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598" name="Oval 118"/>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599" name="Oval 119"/>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585" name="Group 120"/>
              <p:cNvGrpSpPr>
                <a:grpSpLocks/>
              </p:cNvGrpSpPr>
              <p:nvPr/>
            </p:nvGrpSpPr>
            <p:grpSpPr bwMode="auto">
              <a:xfrm>
                <a:off x="4105" y="754"/>
                <a:ext cx="271" cy="90"/>
                <a:chOff x="567" y="346"/>
                <a:chExt cx="271" cy="90"/>
              </a:xfrm>
            </p:grpSpPr>
            <p:sp>
              <p:nvSpPr>
                <p:cNvPr id="5594" name="Oval 121"/>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595" name="Oval 122"/>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596" name="Oval 123"/>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586" name="Group 124"/>
              <p:cNvGrpSpPr>
                <a:grpSpLocks/>
              </p:cNvGrpSpPr>
              <p:nvPr/>
            </p:nvGrpSpPr>
            <p:grpSpPr bwMode="auto">
              <a:xfrm>
                <a:off x="4377" y="754"/>
                <a:ext cx="271" cy="90"/>
                <a:chOff x="567" y="346"/>
                <a:chExt cx="271" cy="90"/>
              </a:xfrm>
            </p:grpSpPr>
            <p:sp>
              <p:nvSpPr>
                <p:cNvPr id="5591" name="Oval 125"/>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592" name="Oval 126"/>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593" name="Oval 127"/>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nvGrpSpPr>
              <p:cNvPr id="5587" name="Group 128"/>
              <p:cNvGrpSpPr>
                <a:grpSpLocks/>
              </p:cNvGrpSpPr>
              <p:nvPr/>
            </p:nvGrpSpPr>
            <p:grpSpPr bwMode="auto">
              <a:xfrm>
                <a:off x="4649" y="754"/>
                <a:ext cx="271" cy="90"/>
                <a:chOff x="567" y="346"/>
                <a:chExt cx="271" cy="90"/>
              </a:xfrm>
            </p:grpSpPr>
            <p:sp>
              <p:nvSpPr>
                <p:cNvPr id="5588" name="Oval 129"/>
                <p:cNvSpPr>
                  <a:spLocks noChangeArrowheads="1"/>
                </p:cNvSpPr>
                <p:nvPr/>
              </p:nvSpPr>
              <p:spPr bwMode="auto">
                <a:xfrm>
                  <a:off x="56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589" name="Oval 130"/>
                <p:cNvSpPr>
                  <a:spLocks noChangeArrowheads="1"/>
                </p:cNvSpPr>
                <p:nvPr/>
              </p:nvSpPr>
              <p:spPr bwMode="auto">
                <a:xfrm>
                  <a:off x="657"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sp>
              <p:nvSpPr>
                <p:cNvPr id="5590" name="Oval 131"/>
                <p:cNvSpPr>
                  <a:spLocks noChangeArrowheads="1"/>
                </p:cNvSpPr>
                <p:nvPr/>
              </p:nvSpPr>
              <p:spPr bwMode="auto">
                <a:xfrm>
                  <a:off x="748" y="346"/>
                  <a:ext cx="90" cy="90"/>
                </a:xfrm>
                <a:prstGeom prst="ellipse">
                  <a:avLst/>
                </a:prstGeom>
                <a:solidFill>
                  <a:srgbClr val="AD7BFF">
                    <a:alpha val="50195"/>
                  </a:srgbClr>
                </a:solidFill>
                <a:ln w="9525">
                  <a:solidFill>
                    <a:schemeClr val="tx1"/>
                  </a:solidFill>
                  <a:round/>
                  <a:headEnd/>
                  <a:tailEnd/>
                </a:ln>
              </p:spPr>
              <p:txBody>
                <a:bodyPr wrap="none" anchor="ctr"/>
                <a:lstStyle/>
                <a:p>
                  <a:endParaRPr lang="zh-CN" altLang="en-US"/>
                </a:p>
              </p:txBody>
            </p:sp>
          </p:grpSp>
        </p:grpSp>
        <p:grpSp>
          <p:nvGrpSpPr>
            <p:cNvPr id="5199" name="Group 132"/>
            <p:cNvGrpSpPr>
              <a:grpSpLocks/>
            </p:cNvGrpSpPr>
            <p:nvPr/>
          </p:nvGrpSpPr>
          <p:grpSpPr bwMode="auto">
            <a:xfrm>
              <a:off x="476" y="1909"/>
              <a:ext cx="33" cy="227"/>
              <a:chOff x="295" y="981"/>
              <a:chExt cx="33" cy="227"/>
            </a:xfrm>
          </p:grpSpPr>
          <p:sp>
            <p:nvSpPr>
              <p:cNvPr id="5570" name="Line 13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71" name="Line 13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200" name="Group 135"/>
            <p:cNvGrpSpPr>
              <a:grpSpLocks/>
            </p:cNvGrpSpPr>
            <p:nvPr/>
          </p:nvGrpSpPr>
          <p:grpSpPr bwMode="auto">
            <a:xfrm>
              <a:off x="560" y="1909"/>
              <a:ext cx="33" cy="227"/>
              <a:chOff x="295" y="981"/>
              <a:chExt cx="33" cy="227"/>
            </a:xfrm>
          </p:grpSpPr>
          <p:sp>
            <p:nvSpPr>
              <p:cNvPr id="5568" name="Line 13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69" name="Line 13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201" name="Group 138"/>
            <p:cNvGrpSpPr>
              <a:grpSpLocks/>
            </p:cNvGrpSpPr>
            <p:nvPr/>
          </p:nvGrpSpPr>
          <p:grpSpPr bwMode="auto">
            <a:xfrm>
              <a:off x="646" y="1909"/>
              <a:ext cx="124" cy="227"/>
              <a:chOff x="589" y="436"/>
              <a:chExt cx="124" cy="227"/>
            </a:xfrm>
          </p:grpSpPr>
          <p:grpSp>
            <p:nvGrpSpPr>
              <p:cNvPr id="5562" name="Group 139"/>
              <p:cNvGrpSpPr>
                <a:grpSpLocks/>
              </p:cNvGrpSpPr>
              <p:nvPr/>
            </p:nvGrpSpPr>
            <p:grpSpPr bwMode="auto">
              <a:xfrm>
                <a:off x="589" y="436"/>
                <a:ext cx="33" cy="227"/>
                <a:chOff x="295" y="981"/>
                <a:chExt cx="33" cy="227"/>
              </a:xfrm>
            </p:grpSpPr>
            <p:sp>
              <p:nvSpPr>
                <p:cNvPr id="5566" name="Line 14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67" name="Line 14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563" name="Group 142"/>
              <p:cNvGrpSpPr>
                <a:grpSpLocks/>
              </p:cNvGrpSpPr>
              <p:nvPr/>
            </p:nvGrpSpPr>
            <p:grpSpPr bwMode="auto">
              <a:xfrm>
                <a:off x="680" y="436"/>
                <a:ext cx="33" cy="227"/>
                <a:chOff x="295" y="981"/>
                <a:chExt cx="33" cy="227"/>
              </a:xfrm>
            </p:grpSpPr>
            <p:sp>
              <p:nvSpPr>
                <p:cNvPr id="5564" name="Line 14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65" name="Line 14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202" name="Group 145"/>
            <p:cNvGrpSpPr>
              <a:grpSpLocks/>
            </p:cNvGrpSpPr>
            <p:nvPr/>
          </p:nvGrpSpPr>
          <p:grpSpPr bwMode="auto">
            <a:xfrm>
              <a:off x="828" y="1909"/>
              <a:ext cx="305" cy="227"/>
              <a:chOff x="589" y="436"/>
              <a:chExt cx="305" cy="227"/>
            </a:xfrm>
          </p:grpSpPr>
          <p:grpSp>
            <p:nvGrpSpPr>
              <p:cNvPr id="5548" name="Group 146"/>
              <p:cNvGrpSpPr>
                <a:grpSpLocks/>
              </p:cNvGrpSpPr>
              <p:nvPr/>
            </p:nvGrpSpPr>
            <p:grpSpPr bwMode="auto">
              <a:xfrm>
                <a:off x="589" y="436"/>
                <a:ext cx="124" cy="227"/>
                <a:chOff x="589" y="436"/>
                <a:chExt cx="124" cy="227"/>
              </a:xfrm>
            </p:grpSpPr>
            <p:grpSp>
              <p:nvGrpSpPr>
                <p:cNvPr id="5556" name="Group 147"/>
                <p:cNvGrpSpPr>
                  <a:grpSpLocks/>
                </p:cNvGrpSpPr>
                <p:nvPr/>
              </p:nvGrpSpPr>
              <p:grpSpPr bwMode="auto">
                <a:xfrm>
                  <a:off x="589" y="436"/>
                  <a:ext cx="33" cy="227"/>
                  <a:chOff x="295" y="981"/>
                  <a:chExt cx="33" cy="227"/>
                </a:xfrm>
              </p:grpSpPr>
              <p:sp>
                <p:nvSpPr>
                  <p:cNvPr id="5560" name="Line 14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61" name="Line 14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557" name="Group 150"/>
                <p:cNvGrpSpPr>
                  <a:grpSpLocks/>
                </p:cNvGrpSpPr>
                <p:nvPr/>
              </p:nvGrpSpPr>
              <p:grpSpPr bwMode="auto">
                <a:xfrm>
                  <a:off x="680" y="436"/>
                  <a:ext cx="33" cy="227"/>
                  <a:chOff x="295" y="981"/>
                  <a:chExt cx="33" cy="227"/>
                </a:xfrm>
              </p:grpSpPr>
              <p:sp>
                <p:nvSpPr>
                  <p:cNvPr id="5558" name="Line 15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59" name="Line 15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549" name="Group 153"/>
              <p:cNvGrpSpPr>
                <a:grpSpLocks/>
              </p:cNvGrpSpPr>
              <p:nvPr/>
            </p:nvGrpSpPr>
            <p:grpSpPr bwMode="auto">
              <a:xfrm>
                <a:off x="770" y="436"/>
                <a:ext cx="124" cy="227"/>
                <a:chOff x="589" y="436"/>
                <a:chExt cx="124" cy="227"/>
              </a:xfrm>
            </p:grpSpPr>
            <p:grpSp>
              <p:nvGrpSpPr>
                <p:cNvPr id="5550" name="Group 154"/>
                <p:cNvGrpSpPr>
                  <a:grpSpLocks/>
                </p:cNvGrpSpPr>
                <p:nvPr/>
              </p:nvGrpSpPr>
              <p:grpSpPr bwMode="auto">
                <a:xfrm>
                  <a:off x="589" y="436"/>
                  <a:ext cx="33" cy="227"/>
                  <a:chOff x="295" y="981"/>
                  <a:chExt cx="33" cy="227"/>
                </a:xfrm>
              </p:grpSpPr>
              <p:sp>
                <p:nvSpPr>
                  <p:cNvPr id="5554" name="Line 15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55" name="Line 15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551" name="Group 157"/>
                <p:cNvGrpSpPr>
                  <a:grpSpLocks/>
                </p:cNvGrpSpPr>
                <p:nvPr/>
              </p:nvGrpSpPr>
              <p:grpSpPr bwMode="auto">
                <a:xfrm>
                  <a:off x="680" y="436"/>
                  <a:ext cx="33" cy="227"/>
                  <a:chOff x="295" y="981"/>
                  <a:chExt cx="33" cy="227"/>
                </a:xfrm>
              </p:grpSpPr>
              <p:sp>
                <p:nvSpPr>
                  <p:cNvPr id="5552" name="Line 15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53" name="Line 15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203" name="Group 160"/>
            <p:cNvGrpSpPr>
              <a:grpSpLocks/>
            </p:cNvGrpSpPr>
            <p:nvPr/>
          </p:nvGrpSpPr>
          <p:grpSpPr bwMode="auto">
            <a:xfrm>
              <a:off x="1190" y="1909"/>
              <a:ext cx="668" cy="227"/>
              <a:chOff x="1338" y="981"/>
              <a:chExt cx="668" cy="227"/>
            </a:xfrm>
          </p:grpSpPr>
          <p:grpSp>
            <p:nvGrpSpPr>
              <p:cNvPr id="5518" name="Group 161"/>
              <p:cNvGrpSpPr>
                <a:grpSpLocks/>
              </p:cNvGrpSpPr>
              <p:nvPr/>
            </p:nvGrpSpPr>
            <p:grpSpPr bwMode="auto">
              <a:xfrm>
                <a:off x="1338" y="981"/>
                <a:ext cx="305" cy="227"/>
                <a:chOff x="589" y="436"/>
                <a:chExt cx="305" cy="227"/>
              </a:xfrm>
            </p:grpSpPr>
            <p:grpSp>
              <p:nvGrpSpPr>
                <p:cNvPr id="5534" name="Group 162"/>
                <p:cNvGrpSpPr>
                  <a:grpSpLocks/>
                </p:cNvGrpSpPr>
                <p:nvPr/>
              </p:nvGrpSpPr>
              <p:grpSpPr bwMode="auto">
                <a:xfrm>
                  <a:off x="589" y="436"/>
                  <a:ext cx="124" cy="227"/>
                  <a:chOff x="589" y="436"/>
                  <a:chExt cx="124" cy="227"/>
                </a:xfrm>
              </p:grpSpPr>
              <p:grpSp>
                <p:nvGrpSpPr>
                  <p:cNvPr id="5542" name="Group 163"/>
                  <p:cNvGrpSpPr>
                    <a:grpSpLocks/>
                  </p:cNvGrpSpPr>
                  <p:nvPr/>
                </p:nvGrpSpPr>
                <p:grpSpPr bwMode="auto">
                  <a:xfrm>
                    <a:off x="589" y="436"/>
                    <a:ext cx="33" cy="227"/>
                    <a:chOff x="295" y="981"/>
                    <a:chExt cx="33" cy="227"/>
                  </a:xfrm>
                </p:grpSpPr>
                <p:sp>
                  <p:nvSpPr>
                    <p:cNvPr id="5546" name="Line 16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47" name="Line 16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543" name="Group 166"/>
                  <p:cNvGrpSpPr>
                    <a:grpSpLocks/>
                  </p:cNvGrpSpPr>
                  <p:nvPr/>
                </p:nvGrpSpPr>
                <p:grpSpPr bwMode="auto">
                  <a:xfrm>
                    <a:off x="680" y="436"/>
                    <a:ext cx="33" cy="227"/>
                    <a:chOff x="295" y="981"/>
                    <a:chExt cx="33" cy="227"/>
                  </a:xfrm>
                </p:grpSpPr>
                <p:sp>
                  <p:nvSpPr>
                    <p:cNvPr id="5544" name="Line 16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45" name="Line 16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535" name="Group 169"/>
                <p:cNvGrpSpPr>
                  <a:grpSpLocks/>
                </p:cNvGrpSpPr>
                <p:nvPr/>
              </p:nvGrpSpPr>
              <p:grpSpPr bwMode="auto">
                <a:xfrm>
                  <a:off x="770" y="436"/>
                  <a:ext cx="124" cy="227"/>
                  <a:chOff x="589" y="436"/>
                  <a:chExt cx="124" cy="227"/>
                </a:xfrm>
              </p:grpSpPr>
              <p:grpSp>
                <p:nvGrpSpPr>
                  <p:cNvPr id="5536" name="Group 170"/>
                  <p:cNvGrpSpPr>
                    <a:grpSpLocks/>
                  </p:cNvGrpSpPr>
                  <p:nvPr/>
                </p:nvGrpSpPr>
                <p:grpSpPr bwMode="auto">
                  <a:xfrm>
                    <a:off x="589" y="436"/>
                    <a:ext cx="33" cy="227"/>
                    <a:chOff x="295" y="981"/>
                    <a:chExt cx="33" cy="227"/>
                  </a:xfrm>
                </p:grpSpPr>
                <p:sp>
                  <p:nvSpPr>
                    <p:cNvPr id="5540" name="Line 17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41" name="Line 17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537" name="Group 173"/>
                  <p:cNvGrpSpPr>
                    <a:grpSpLocks/>
                  </p:cNvGrpSpPr>
                  <p:nvPr/>
                </p:nvGrpSpPr>
                <p:grpSpPr bwMode="auto">
                  <a:xfrm>
                    <a:off x="680" y="436"/>
                    <a:ext cx="33" cy="227"/>
                    <a:chOff x="295" y="981"/>
                    <a:chExt cx="33" cy="227"/>
                  </a:xfrm>
                </p:grpSpPr>
                <p:sp>
                  <p:nvSpPr>
                    <p:cNvPr id="5538" name="Line 17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39" name="Line 17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519" name="Group 176"/>
              <p:cNvGrpSpPr>
                <a:grpSpLocks/>
              </p:cNvGrpSpPr>
              <p:nvPr/>
            </p:nvGrpSpPr>
            <p:grpSpPr bwMode="auto">
              <a:xfrm>
                <a:off x="1701" y="981"/>
                <a:ext cx="305" cy="227"/>
                <a:chOff x="589" y="436"/>
                <a:chExt cx="305" cy="227"/>
              </a:xfrm>
            </p:grpSpPr>
            <p:grpSp>
              <p:nvGrpSpPr>
                <p:cNvPr id="5520" name="Group 177"/>
                <p:cNvGrpSpPr>
                  <a:grpSpLocks/>
                </p:cNvGrpSpPr>
                <p:nvPr/>
              </p:nvGrpSpPr>
              <p:grpSpPr bwMode="auto">
                <a:xfrm>
                  <a:off x="589" y="436"/>
                  <a:ext cx="124" cy="227"/>
                  <a:chOff x="589" y="436"/>
                  <a:chExt cx="124" cy="227"/>
                </a:xfrm>
              </p:grpSpPr>
              <p:grpSp>
                <p:nvGrpSpPr>
                  <p:cNvPr id="5528" name="Group 178"/>
                  <p:cNvGrpSpPr>
                    <a:grpSpLocks/>
                  </p:cNvGrpSpPr>
                  <p:nvPr/>
                </p:nvGrpSpPr>
                <p:grpSpPr bwMode="auto">
                  <a:xfrm>
                    <a:off x="589" y="436"/>
                    <a:ext cx="33" cy="227"/>
                    <a:chOff x="295" y="981"/>
                    <a:chExt cx="33" cy="227"/>
                  </a:xfrm>
                </p:grpSpPr>
                <p:sp>
                  <p:nvSpPr>
                    <p:cNvPr id="5532" name="Line 17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33" name="Line 18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529" name="Group 181"/>
                  <p:cNvGrpSpPr>
                    <a:grpSpLocks/>
                  </p:cNvGrpSpPr>
                  <p:nvPr/>
                </p:nvGrpSpPr>
                <p:grpSpPr bwMode="auto">
                  <a:xfrm>
                    <a:off x="680" y="436"/>
                    <a:ext cx="33" cy="227"/>
                    <a:chOff x="295" y="981"/>
                    <a:chExt cx="33" cy="227"/>
                  </a:xfrm>
                </p:grpSpPr>
                <p:sp>
                  <p:nvSpPr>
                    <p:cNvPr id="5530" name="Line 18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31" name="Line 18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521" name="Group 184"/>
                <p:cNvGrpSpPr>
                  <a:grpSpLocks/>
                </p:cNvGrpSpPr>
                <p:nvPr/>
              </p:nvGrpSpPr>
              <p:grpSpPr bwMode="auto">
                <a:xfrm>
                  <a:off x="770" y="436"/>
                  <a:ext cx="124" cy="227"/>
                  <a:chOff x="589" y="436"/>
                  <a:chExt cx="124" cy="227"/>
                </a:xfrm>
              </p:grpSpPr>
              <p:grpSp>
                <p:nvGrpSpPr>
                  <p:cNvPr id="5522" name="Group 185"/>
                  <p:cNvGrpSpPr>
                    <a:grpSpLocks/>
                  </p:cNvGrpSpPr>
                  <p:nvPr/>
                </p:nvGrpSpPr>
                <p:grpSpPr bwMode="auto">
                  <a:xfrm>
                    <a:off x="589" y="436"/>
                    <a:ext cx="33" cy="227"/>
                    <a:chOff x="295" y="981"/>
                    <a:chExt cx="33" cy="227"/>
                  </a:xfrm>
                </p:grpSpPr>
                <p:sp>
                  <p:nvSpPr>
                    <p:cNvPr id="5526" name="Line 18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27" name="Line 18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523" name="Group 188"/>
                  <p:cNvGrpSpPr>
                    <a:grpSpLocks/>
                  </p:cNvGrpSpPr>
                  <p:nvPr/>
                </p:nvGrpSpPr>
                <p:grpSpPr bwMode="auto">
                  <a:xfrm>
                    <a:off x="680" y="436"/>
                    <a:ext cx="33" cy="227"/>
                    <a:chOff x="295" y="981"/>
                    <a:chExt cx="33" cy="227"/>
                  </a:xfrm>
                </p:grpSpPr>
                <p:sp>
                  <p:nvSpPr>
                    <p:cNvPr id="5524" name="Line 18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25" name="Line 19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nvGrpSpPr>
            <p:cNvPr id="5204" name="Group 191"/>
            <p:cNvGrpSpPr>
              <a:grpSpLocks/>
            </p:cNvGrpSpPr>
            <p:nvPr/>
          </p:nvGrpSpPr>
          <p:grpSpPr bwMode="auto">
            <a:xfrm>
              <a:off x="1825" y="1909"/>
              <a:ext cx="1393" cy="227"/>
              <a:chOff x="589" y="436"/>
              <a:chExt cx="1393" cy="227"/>
            </a:xfrm>
          </p:grpSpPr>
          <p:grpSp>
            <p:nvGrpSpPr>
              <p:cNvPr id="5457" name="Group 192"/>
              <p:cNvGrpSpPr>
                <a:grpSpLocks/>
              </p:cNvGrpSpPr>
              <p:nvPr/>
            </p:nvGrpSpPr>
            <p:grpSpPr bwMode="auto">
              <a:xfrm>
                <a:off x="589" y="436"/>
                <a:ext cx="305" cy="227"/>
                <a:chOff x="589" y="436"/>
                <a:chExt cx="305" cy="227"/>
              </a:xfrm>
            </p:grpSpPr>
            <p:grpSp>
              <p:nvGrpSpPr>
                <p:cNvPr id="5504" name="Group 193"/>
                <p:cNvGrpSpPr>
                  <a:grpSpLocks/>
                </p:cNvGrpSpPr>
                <p:nvPr/>
              </p:nvGrpSpPr>
              <p:grpSpPr bwMode="auto">
                <a:xfrm>
                  <a:off x="589" y="436"/>
                  <a:ext cx="124" cy="227"/>
                  <a:chOff x="589" y="436"/>
                  <a:chExt cx="124" cy="227"/>
                </a:xfrm>
              </p:grpSpPr>
              <p:grpSp>
                <p:nvGrpSpPr>
                  <p:cNvPr id="5512" name="Group 194"/>
                  <p:cNvGrpSpPr>
                    <a:grpSpLocks/>
                  </p:cNvGrpSpPr>
                  <p:nvPr/>
                </p:nvGrpSpPr>
                <p:grpSpPr bwMode="auto">
                  <a:xfrm>
                    <a:off x="589" y="436"/>
                    <a:ext cx="33" cy="227"/>
                    <a:chOff x="295" y="981"/>
                    <a:chExt cx="33" cy="227"/>
                  </a:xfrm>
                </p:grpSpPr>
                <p:sp>
                  <p:nvSpPr>
                    <p:cNvPr id="5516" name="Line 19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17" name="Line 19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513" name="Group 197"/>
                  <p:cNvGrpSpPr>
                    <a:grpSpLocks/>
                  </p:cNvGrpSpPr>
                  <p:nvPr/>
                </p:nvGrpSpPr>
                <p:grpSpPr bwMode="auto">
                  <a:xfrm>
                    <a:off x="680" y="436"/>
                    <a:ext cx="33" cy="227"/>
                    <a:chOff x="295" y="981"/>
                    <a:chExt cx="33" cy="227"/>
                  </a:xfrm>
                </p:grpSpPr>
                <p:sp>
                  <p:nvSpPr>
                    <p:cNvPr id="5514" name="Line 19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15" name="Line 19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505" name="Group 200"/>
                <p:cNvGrpSpPr>
                  <a:grpSpLocks/>
                </p:cNvGrpSpPr>
                <p:nvPr/>
              </p:nvGrpSpPr>
              <p:grpSpPr bwMode="auto">
                <a:xfrm>
                  <a:off x="770" y="436"/>
                  <a:ext cx="124" cy="227"/>
                  <a:chOff x="589" y="436"/>
                  <a:chExt cx="124" cy="227"/>
                </a:xfrm>
              </p:grpSpPr>
              <p:grpSp>
                <p:nvGrpSpPr>
                  <p:cNvPr id="5506" name="Group 201"/>
                  <p:cNvGrpSpPr>
                    <a:grpSpLocks/>
                  </p:cNvGrpSpPr>
                  <p:nvPr/>
                </p:nvGrpSpPr>
                <p:grpSpPr bwMode="auto">
                  <a:xfrm>
                    <a:off x="589" y="436"/>
                    <a:ext cx="33" cy="227"/>
                    <a:chOff x="295" y="981"/>
                    <a:chExt cx="33" cy="227"/>
                  </a:xfrm>
                </p:grpSpPr>
                <p:sp>
                  <p:nvSpPr>
                    <p:cNvPr id="5510" name="Line 20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11" name="Line 20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507" name="Group 204"/>
                  <p:cNvGrpSpPr>
                    <a:grpSpLocks/>
                  </p:cNvGrpSpPr>
                  <p:nvPr/>
                </p:nvGrpSpPr>
                <p:grpSpPr bwMode="auto">
                  <a:xfrm>
                    <a:off x="680" y="436"/>
                    <a:ext cx="33" cy="227"/>
                    <a:chOff x="295" y="981"/>
                    <a:chExt cx="33" cy="227"/>
                  </a:xfrm>
                </p:grpSpPr>
                <p:sp>
                  <p:nvSpPr>
                    <p:cNvPr id="5508" name="Line 20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09" name="Line 20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458" name="Group 207"/>
              <p:cNvGrpSpPr>
                <a:grpSpLocks/>
              </p:cNvGrpSpPr>
              <p:nvPr/>
            </p:nvGrpSpPr>
            <p:grpSpPr bwMode="auto">
              <a:xfrm>
                <a:off x="952" y="436"/>
                <a:ext cx="305" cy="227"/>
                <a:chOff x="589" y="436"/>
                <a:chExt cx="305" cy="227"/>
              </a:xfrm>
            </p:grpSpPr>
            <p:grpSp>
              <p:nvGrpSpPr>
                <p:cNvPr id="5490" name="Group 208"/>
                <p:cNvGrpSpPr>
                  <a:grpSpLocks/>
                </p:cNvGrpSpPr>
                <p:nvPr/>
              </p:nvGrpSpPr>
              <p:grpSpPr bwMode="auto">
                <a:xfrm>
                  <a:off x="589" y="436"/>
                  <a:ext cx="124" cy="227"/>
                  <a:chOff x="589" y="436"/>
                  <a:chExt cx="124" cy="227"/>
                </a:xfrm>
              </p:grpSpPr>
              <p:grpSp>
                <p:nvGrpSpPr>
                  <p:cNvPr id="5498" name="Group 209"/>
                  <p:cNvGrpSpPr>
                    <a:grpSpLocks/>
                  </p:cNvGrpSpPr>
                  <p:nvPr/>
                </p:nvGrpSpPr>
                <p:grpSpPr bwMode="auto">
                  <a:xfrm>
                    <a:off x="589" y="436"/>
                    <a:ext cx="33" cy="227"/>
                    <a:chOff x="295" y="981"/>
                    <a:chExt cx="33" cy="227"/>
                  </a:xfrm>
                </p:grpSpPr>
                <p:sp>
                  <p:nvSpPr>
                    <p:cNvPr id="5502" name="Line 21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03" name="Line 21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499" name="Group 212"/>
                  <p:cNvGrpSpPr>
                    <a:grpSpLocks/>
                  </p:cNvGrpSpPr>
                  <p:nvPr/>
                </p:nvGrpSpPr>
                <p:grpSpPr bwMode="auto">
                  <a:xfrm>
                    <a:off x="680" y="436"/>
                    <a:ext cx="33" cy="227"/>
                    <a:chOff x="295" y="981"/>
                    <a:chExt cx="33" cy="227"/>
                  </a:xfrm>
                </p:grpSpPr>
                <p:sp>
                  <p:nvSpPr>
                    <p:cNvPr id="5500" name="Line 21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501" name="Line 21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491" name="Group 215"/>
                <p:cNvGrpSpPr>
                  <a:grpSpLocks/>
                </p:cNvGrpSpPr>
                <p:nvPr/>
              </p:nvGrpSpPr>
              <p:grpSpPr bwMode="auto">
                <a:xfrm>
                  <a:off x="770" y="436"/>
                  <a:ext cx="124" cy="227"/>
                  <a:chOff x="589" y="436"/>
                  <a:chExt cx="124" cy="227"/>
                </a:xfrm>
              </p:grpSpPr>
              <p:grpSp>
                <p:nvGrpSpPr>
                  <p:cNvPr id="5492" name="Group 216"/>
                  <p:cNvGrpSpPr>
                    <a:grpSpLocks/>
                  </p:cNvGrpSpPr>
                  <p:nvPr/>
                </p:nvGrpSpPr>
                <p:grpSpPr bwMode="auto">
                  <a:xfrm>
                    <a:off x="589" y="436"/>
                    <a:ext cx="33" cy="227"/>
                    <a:chOff x="295" y="981"/>
                    <a:chExt cx="33" cy="227"/>
                  </a:xfrm>
                </p:grpSpPr>
                <p:sp>
                  <p:nvSpPr>
                    <p:cNvPr id="5496" name="Line 21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97" name="Line 21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493" name="Group 219"/>
                  <p:cNvGrpSpPr>
                    <a:grpSpLocks/>
                  </p:cNvGrpSpPr>
                  <p:nvPr/>
                </p:nvGrpSpPr>
                <p:grpSpPr bwMode="auto">
                  <a:xfrm>
                    <a:off x="680" y="436"/>
                    <a:ext cx="33" cy="227"/>
                    <a:chOff x="295" y="981"/>
                    <a:chExt cx="33" cy="227"/>
                  </a:xfrm>
                </p:grpSpPr>
                <p:sp>
                  <p:nvSpPr>
                    <p:cNvPr id="5494" name="Line 22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95" name="Line 22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459" name="Group 222"/>
              <p:cNvGrpSpPr>
                <a:grpSpLocks/>
              </p:cNvGrpSpPr>
              <p:nvPr/>
            </p:nvGrpSpPr>
            <p:grpSpPr bwMode="auto">
              <a:xfrm>
                <a:off x="1314" y="436"/>
                <a:ext cx="668" cy="227"/>
                <a:chOff x="1338" y="981"/>
                <a:chExt cx="668" cy="227"/>
              </a:xfrm>
            </p:grpSpPr>
            <p:grpSp>
              <p:nvGrpSpPr>
                <p:cNvPr id="5460" name="Group 223"/>
                <p:cNvGrpSpPr>
                  <a:grpSpLocks/>
                </p:cNvGrpSpPr>
                <p:nvPr/>
              </p:nvGrpSpPr>
              <p:grpSpPr bwMode="auto">
                <a:xfrm>
                  <a:off x="1338" y="981"/>
                  <a:ext cx="305" cy="227"/>
                  <a:chOff x="589" y="436"/>
                  <a:chExt cx="305" cy="227"/>
                </a:xfrm>
              </p:grpSpPr>
              <p:grpSp>
                <p:nvGrpSpPr>
                  <p:cNvPr id="5476" name="Group 224"/>
                  <p:cNvGrpSpPr>
                    <a:grpSpLocks/>
                  </p:cNvGrpSpPr>
                  <p:nvPr/>
                </p:nvGrpSpPr>
                <p:grpSpPr bwMode="auto">
                  <a:xfrm>
                    <a:off x="589" y="436"/>
                    <a:ext cx="124" cy="227"/>
                    <a:chOff x="589" y="436"/>
                    <a:chExt cx="124" cy="227"/>
                  </a:xfrm>
                </p:grpSpPr>
                <p:grpSp>
                  <p:nvGrpSpPr>
                    <p:cNvPr id="5484" name="Group 225"/>
                    <p:cNvGrpSpPr>
                      <a:grpSpLocks/>
                    </p:cNvGrpSpPr>
                    <p:nvPr/>
                  </p:nvGrpSpPr>
                  <p:grpSpPr bwMode="auto">
                    <a:xfrm>
                      <a:off x="589" y="436"/>
                      <a:ext cx="33" cy="227"/>
                      <a:chOff x="295" y="981"/>
                      <a:chExt cx="33" cy="227"/>
                    </a:xfrm>
                  </p:grpSpPr>
                  <p:sp>
                    <p:nvSpPr>
                      <p:cNvPr id="5488" name="Line 22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89" name="Line 22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485" name="Group 228"/>
                    <p:cNvGrpSpPr>
                      <a:grpSpLocks/>
                    </p:cNvGrpSpPr>
                    <p:nvPr/>
                  </p:nvGrpSpPr>
                  <p:grpSpPr bwMode="auto">
                    <a:xfrm>
                      <a:off x="680" y="436"/>
                      <a:ext cx="33" cy="227"/>
                      <a:chOff x="295" y="981"/>
                      <a:chExt cx="33" cy="227"/>
                    </a:xfrm>
                  </p:grpSpPr>
                  <p:sp>
                    <p:nvSpPr>
                      <p:cNvPr id="5486" name="Line 22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87" name="Line 23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477" name="Group 231"/>
                  <p:cNvGrpSpPr>
                    <a:grpSpLocks/>
                  </p:cNvGrpSpPr>
                  <p:nvPr/>
                </p:nvGrpSpPr>
                <p:grpSpPr bwMode="auto">
                  <a:xfrm>
                    <a:off x="770" y="436"/>
                    <a:ext cx="124" cy="227"/>
                    <a:chOff x="589" y="436"/>
                    <a:chExt cx="124" cy="227"/>
                  </a:xfrm>
                </p:grpSpPr>
                <p:grpSp>
                  <p:nvGrpSpPr>
                    <p:cNvPr id="5478" name="Group 232"/>
                    <p:cNvGrpSpPr>
                      <a:grpSpLocks/>
                    </p:cNvGrpSpPr>
                    <p:nvPr/>
                  </p:nvGrpSpPr>
                  <p:grpSpPr bwMode="auto">
                    <a:xfrm>
                      <a:off x="589" y="436"/>
                      <a:ext cx="33" cy="227"/>
                      <a:chOff x="295" y="981"/>
                      <a:chExt cx="33" cy="227"/>
                    </a:xfrm>
                  </p:grpSpPr>
                  <p:sp>
                    <p:nvSpPr>
                      <p:cNvPr id="5482" name="Line 23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83" name="Line 23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479" name="Group 235"/>
                    <p:cNvGrpSpPr>
                      <a:grpSpLocks/>
                    </p:cNvGrpSpPr>
                    <p:nvPr/>
                  </p:nvGrpSpPr>
                  <p:grpSpPr bwMode="auto">
                    <a:xfrm>
                      <a:off x="680" y="436"/>
                      <a:ext cx="33" cy="227"/>
                      <a:chOff x="295" y="981"/>
                      <a:chExt cx="33" cy="227"/>
                    </a:xfrm>
                  </p:grpSpPr>
                  <p:sp>
                    <p:nvSpPr>
                      <p:cNvPr id="5480" name="Line 23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81" name="Line 23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461" name="Group 238"/>
                <p:cNvGrpSpPr>
                  <a:grpSpLocks/>
                </p:cNvGrpSpPr>
                <p:nvPr/>
              </p:nvGrpSpPr>
              <p:grpSpPr bwMode="auto">
                <a:xfrm>
                  <a:off x="1701" y="981"/>
                  <a:ext cx="305" cy="227"/>
                  <a:chOff x="589" y="436"/>
                  <a:chExt cx="305" cy="227"/>
                </a:xfrm>
              </p:grpSpPr>
              <p:grpSp>
                <p:nvGrpSpPr>
                  <p:cNvPr id="5462" name="Group 239"/>
                  <p:cNvGrpSpPr>
                    <a:grpSpLocks/>
                  </p:cNvGrpSpPr>
                  <p:nvPr/>
                </p:nvGrpSpPr>
                <p:grpSpPr bwMode="auto">
                  <a:xfrm>
                    <a:off x="589" y="436"/>
                    <a:ext cx="124" cy="227"/>
                    <a:chOff x="589" y="436"/>
                    <a:chExt cx="124" cy="227"/>
                  </a:xfrm>
                </p:grpSpPr>
                <p:grpSp>
                  <p:nvGrpSpPr>
                    <p:cNvPr id="5470" name="Group 240"/>
                    <p:cNvGrpSpPr>
                      <a:grpSpLocks/>
                    </p:cNvGrpSpPr>
                    <p:nvPr/>
                  </p:nvGrpSpPr>
                  <p:grpSpPr bwMode="auto">
                    <a:xfrm>
                      <a:off x="589" y="436"/>
                      <a:ext cx="33" cy="227"/>
                      <a:chOff x="295" y="981"/>
                      <a:chExt cx="33" cy="227"/>
                    </a:xfrm>
                  </p:grpSpPr>
                  <p:sp>
                    <p:nvSpPr>
                      <p:cNvPr id="5474" name="Line 24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75" name="Line 24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471" name="Group 243"/>
                    <p:cNvGrpSpPr>
                      <a:grpSpLocks/>
                    </p:cNvGrpSpPr>
                    <p:nvPr/>
                  </p:nvGrpSpPr>
                  <p:grpSpPr bwMode="auto">
                    <a:xfrm>
                      <a:off x="680" y="436"/>
                      <a:ext cx="33" cy="227"/>
                      <a:chOff x="295" y="981"/>
                      <a:chExt cx="33" cy="227"/>
                    </a:xfrm>
                  </p:grpSpPr>
                  <p:sp>
                    <p:nvSpPr>
                      <p:cNvPr id="5472" name="Line 24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73" name="Line 24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463" name="Group 246"/>
                  <p:cNvGrpSpPr>
                    <a:grpSpLocks/>
                  </p:cNvGrpSpPr>
                  <p:nvPr/>
                </p:nvGrpSpPr>
                <p:grpSpPr bwMode="auto">
                  <a:xfrm>
                    <a:off x="770" y="436"/>
                    <a:ext cx="124" cy="227"/>
                    <a:chOff x="589" y="436"/>
                    <a:chExt cx="124" cy="227"/>
                  </a:xfrm>
                </p:grpSpPr>
                <p:grpSp>
                  <p:nvGrpSpPr>
                    <p:cNvPr id="5464" name="Group 247"/>
                    <p:cNvGrpSpPr>
                      <a:grpSpLocks/>
                    </p:cNvGrpSpPr>
                    <p:nvPr/>
                  </p:nvGrpSpPr>
                  <p:grpSpPr bwMode="auto">
                    <a:xfrm>
                      <a:off x="589" y="436"/>
                      <a:ext cx="33" cy="227"/>
                      <a:chOff x="295" y="981"/>
                      <a:chExt cx="33" cy="227"/>
                    </a:xfrm>
                  </p:grpSpPr>
                  <p:sp>
                    <p:nvSpPr>
                      <p:cNvPr id="5468" name="Line 24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69" name="Line 24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465" name="Group 250"/>
                    <p:cNvGrpSpPr>
                      <a:grpSpLocks/>
                    </p:cNvGrpSpPr>
                    <p:nvPr/>
                  </p:nvGrpSpPr>
                  <p:grpSpPr bwMode="auto">
                    <a:xfrm>
                      <a:off x="680" y="436"/>
                      <a:ext cx="33" cy="227"/>
                      <a:chOff x="295" y="981"/>
                      <a:chExt cx="33" cy="227"/>
                    </a:xfrm>
                  </p:grpSpPr>
                  <p:sp>
                    <p:nvSpPr>
                      <p:cNvPr id="5466" name="Line 25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67" name="Line 25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5205" name="Group 253"/>
            <p:cNvGrpSpPr>
              <a:grpSpLocks/>
            </p:cNvGrpSpPr>
            <p:nvPr/>
          </p:nvGrpSpPr>
          <p:grpSpPr bwMode="auto">
            <a:xfrm>
              <a:off x="3276" y="1909"/>
              <a:ext cx="1393" cy="227"/>
              <a:chOff x="589" y="436"/>
              <a:chExt cx="1393" cy="227"/>
            </a:xfrm>
          </p:grpSpPr>
          <p:grpSp>
            <p:nvGrpSpPr>
              <p:cNvPr id="5396" name="Group 254"/>
              <p:cNvGrpSpPr>
                <a:grpSpLocks/>
              </p:cNvGrpSpPr>
              <p:nvPr/>
            </p:nvGrpSpPr>
            <p:grpSpPr bwMode="auto">
              <a:xfrm>
                <a:off x="589" y="436"/>
                <a:ext cx="305" cy="227"/>
                <a:chOff x="589" y="436"/>
                <a:chExt cx="305" cy="227"/>
              </a:xfrm>
            </p:grpSpPr>
            <p:grpSp>
              <p:nvGrpSpPr>
                <p:cNvPr id="5443" name="Group 255"/>
                <p:cNvGrpSpPr>
                  <a:grpSpLocks/>
                </p:cNvGrpSpPr>
                <p:nvPr/>
              </p:nvGrpSpPr>
              <p:grpSpPr bwMode="auto">
                <a:xfrm>
                  <a:off x="589" y="436"/>
                  <a:ext cx="124" cy="227"/>
                  <a:chOff x="589" y="436"/>
                  <a:chExt cx="124" cy="227"/>
                </a:xfrm>
              </p:grpSpPr>
              <p:grpSp>
                <p:nvGrpSpPr>
                  <p:cNvPr id="5451" name="Group 256"/>
                  <p:cNvGrpSpPr>
                    <a:grpSpLocks/>
                  </p:cNvGrpSpPr>
                  <p:nvPr/>
                </p:nvGrpSpPr>
                <p:grpSpPr bwMode="auto">
                  <a:xfrm>
                    <a:off x="589" y="436"/>
                    <a:ext cx="33" cy="227"/>
                    <a:chOff x="295" y="981"/>
                    <a:chExt cx="33" cy="227"/>
                  </a:xfrm>
                </p:grpSpPr>
                <p:sp>
                  <p:nvSpPr>
                    <p:cNvPr id="5455" name="Line 25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56" name="Line 25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452" name="Group 259"/>
                  <p:cNvGrpSpPr>
                    <a:grpSpLocks/>
                  </p:cNvGrpSpPr>
                  <p:nvPr/>
                </p:nvGrpSpPr>
                <p:grpSpPr bwMode="auto">
                  <a:xfrm>
                    <a:off x="680" y="436"/>
                    <a:ext cx="33" cy="227"/>
                    <a:chOff x="295" y="981"/>
                    <a:chExt cx="33" cy="227"/>
                  </a:xfrm>
                </p:grpSpPr>
                <p:sp>
                  <p:nvSpPr>
                    <p:cNvPr id="5453" name="Line 26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54" name="Line 26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444" name="Group 262"/>
                <p:cNvGrpSpPr>
                  <a:grpSpLocks/>
                </p:cNvGrpSpPr>
                <p:nvPr/>
              </p:nvGrpSpPr>
              <p:grpSpPr bwMode="auto">
                <a:xfrm>
                  <a:off x="770" y="436"/>
                  <a:ext cx="124" cy="227"/>
                  <a:chOff x="589" y="436"/>
                  <a:chExt cx="124" cy="227"/>
                </a:xfrm>
              </p:grpSpPr>
              <p:grpSp>
                <p:nvGrpSpPr>
                  <p:cNvPr id="5445" name="Group 263"/>
                  <p:cNvGrpSpPr>
                    <a:grpSpLocks/>
                  </p:cNvGrpSpPr>
                  <p:nvPr/>
                </p:nvGrpSpPr>
                <p:grpSpPr bwMode="auto">
                  <a:xfrm>
                    <a:off x="589" y="436"/>
                    <a:ext cx="33" cy="227"/>
                    <a:chOff x="295" y="981"/>
                    <a:chExt cx="33" cy="227"/>
                  </a:xfrm>
                </p:grpSpPr>
                <p:sp>
                  <p:nvSpPr>
                    <p:cNvPr id="5449" name="Line 26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50" name="Line 26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446" name="Group 266"/>
                  <p:cNvGrpSpPr>
                    <a:grpSpLocks/>
                  </p:cNvGrpSpPr>
                  <p:nvPr/>
                </p:nvGrpSpPr>
                <p:grpSpPr bwMode="auto">
                  <a:xfrm>
                    <a:off x="680" y="436"/>
                    <a:ext cx="33" cy="227"/>
                    <a:chOff x="295" y="981"/>
                    <a:chExt cx="33" cy="227"/>
                  </a:xfrm>
                </p:grpSpPr>
                <p:sp>
                  <p:nvSpPr>
                    <p:cNvPr id="5447" name="Line 26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48" name="Line 26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397" name="Group 269"/>
              <p:cNvGrpSpPr>
                <a:grpSpLocks/>
              </p:cNvGrpSpPr>
              <p:nvPr/>
            </p:nvGrpSpPr>
            <p:grpSpPr bwMode="auto">
              <a:xfrm>
                <a:off x="952" y="436"/>
                <a:ext cx="305" cy="227"/>
                <a:chOff x="589" y="436"/>
                <a:chExt cx="305" cy="227"/>
              </a:xfrm>
            </p:grpSpPr>
            <p:grpSp>
              <p:nvGrpSpPr>
                <p:cNvPr id="5429" name="Group 270"/>
                <p:cNvGrpSpPr>
                  <a:grpSpLocks/>
                </p:cNvGrpSpPr>
                <p:nvPr/>
              </p:nvGrpSpPr>
              <p:grpSpPr bwMode="auto">
                <a:xfrm>
                  <a:off x="589" y="436"/>
                  <a:ext cx="124" cy="227"/>
                  <a:chOff x="589" y="436"/>
                  <a:chExt cx="124" cy="227"/>
                </a:xfrm>
              </p:grpSpPr>
              <p:grpSp>
                <p:nvGrpSpPr>
                  <p:cNvPr id="5437" name="Group 271"/>
                  <p:cNvGrpSpPr>
                    <a:grpSpLocks/>
                  </p:cNvGrpSpPr>
                  <p:nvPr/>
                </p:nvGrpSpPr>
                <p:grpSpPr bwMode="auto">
                  <a:xfrm>
                    <a:off x="589" y="436"/>
                    <a:ext cx="33" cy="227"/>
                    <a:chOff x="295" y="981"/>
                    <a:chExt cx="33" cy="227"/>
                  </a:xfrm>
                </p:grpSpPr>
                <p:sp>
                  <p:nvSpPr>
                    <p:cNvPr id="5441" name="Line 27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2" name="Line 27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438" name="Group 274"/>
                  <p:cNvGrpSpPr>
                    <a:grpSpLocks/>
                  </p:cNvGrpSpPr>
                  <p:nvPr/>
                </p:nvGrpSpPr>
                <p:grpSpPr bwMode="auto">
                  <a:xfrm>
                    <a:off x="680" y="436"/>
                    <a:ext cx="33" cy="227"/>
                    <a:chOff x="295" y="981"/>
                    <a:chExt cx="33" cy="227"/>
                  </a:xfrm>
                </p:grpSpPr>
                <p:sp>
                  <p:nvSpPr>
                    <p:cNvPr id="5439" name="Line 27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40" name="Line 27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430" name="Group 277"/>
                <p:cNvGrpSpPr>
                  <a:grpSpLocks/>
                </p:cNvGrpSpPr>
                <p:nvPr/>
              </p:nvGrpSpPr>
              <p:grpSpPr bwMode="auto">
                <a:xfrm>
                  <a:off x="770" y="436"/>
                  <a:ext cx="124" cy="227"/>
                  <a:chOff x="589" y="436"/>
                  <a:chExt cx="124" cy="227"/>
                </a:xfrm>
              </p:grpSpPr>
              <p:grpSp>
                <p:nvGrpSpPr>
                  <p:cNvPr id="5431" name="Group 278"/>
                  <p:cNvGrpSpPr>
                    <a:grpSpLocks/>
                  </p:cNvGrpSpPr>
                  <p:nvPr/>
                </p:nvGrpSpPr>
                <p:grpSpPr bwMode="auto">
                  <a:xfrm>
                    <a:off x="589" y="436"/>
                    <a:ext cx="33" cy="227"/>
                    <a:chOff x="295" y="981"/>
                    <a:chExt cx="33" cy="227"/>
                  </a:xfrm>
                </p:grpSpPr>
                <p:sp>
                  <p:nvSpPr>
                    <p:cNvPr id="5435" name="Line 27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36" name="Line 28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432" name="Group 281"/>
                  <p:cNvGrpSpPr>
                    <a:grpSpLocks/>
                  </p:cNvGrpSpPr>
                  <p:nvPr/>
                </p:nvGrpSpPr>
                <p:grpSpPr bwMode="auto">
                  <a:xfrm>
                    <a:off x="680" y="436"/>
                    <a:ext cx="33" cy="227"/>
                    <a:chOff x="295" y="981"/>
                    <a:chExt cx="33" cy="227"/>
                  </a:xfrm>
                </p:grpSpPr>
                <p:sp>
                  <p:nvSpPr>
                    <p:cNvPr id="5433" name="Line 28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34" name="Line 28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398" name="Group 284"/>
              <p:cNvGrpSpPr>
                <a:grpSpLocks/>
              </p:cNvGrpSpPr>
              <p:nvPr/>
            </p:nvGrpSpPr>
            <p:grpSpPr bwMode="auto">
              <a:xfrm>
                <a:off x="1314" y="436"/>
                <a:ext cx="668" cy="227"/>
                <a:chOff x="1338" y="981"/>
                <a:chExt cx="668" cy="227"/>
              </a:xfrm>
            </p:grpSpPr>
            <p:grpSp>
              <p:nvGrpSpPr>
                <p:cNvPr id="5399" name="Group 285"/>
                <p:cNvGrpSpPr>
                  <a:grpSpLocks/>
                </p:cNvGrpSpPr>
                <p:nvPr/>
              </p:nvGrpSpPr>
              <p:grpSpPr bwMode="auto">
                <a:xfrm>
                  <a:off x="1338" y="981"/>
                  <a:ext cx="305" cy="227"/>
                  <a:chOff x="589" y="436"/>
                  <a:chExt cx="305" cy="227"/>
                </a:xfrm>
              </p:grpSpPr>
              <p:grpSp>
                <p:nvGrpSpPr>
                  <p:cNvPr id="5415" name="Group 286"/>
                  <p:cNvGrpSpPr>
                    <a:grpSpLocks/>
                  </p:cNvGrpSpPr>
                  <p:nvPr/>
                </p:nvGrpSpPr>
                <p:grpSpPr bwMode="auto">
                  <a:xfrm>
                    <a:off x="589" y="436"/>
                    <a:ext cx="124" cy="227"/>
                    <a:chOff x="589" y="436"/>
                    <a:chExt cx="124" cy="227"/>
                  </a:xfrm>
                </p:grpSpPr>
                <p:grpSp>
                  <p:nvGrpSpPr>
                    <p:cNvPr id="5423" name="Group 287"/>
                    <p:cNvGrpSpPr>
                      <a:grpSpLocks/>
                    </p:cNvGrpSpPr>
                    <p:nvPr/>
                  </p:nvGrpSpPr>
                  <p:grpSpPr bwMode="auto">
                    <a:xfrm>
                      <a:off x="589" y="436"/>
                      <a:ext cx="33" cy="227"/>
                      <a:chOff x="295" y="981"/>
                      <a:chExt cx="33" cy="227"/>
                    </a:xfrm>
                  </p:grpSpPr>
                  <p:sp>
                    <p:nvSpPr>
                      <p:cNvPr id="5427" name="Line 28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28" name="Line 28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424" name="Group 290"/>
                    <p:cNvGrpSpPr>
                      <a:grpSpLocks/>
                    </p:cNvGrpSpPr>
                    <p:nvPr/>
                  </p:nvGrpSpPr>
                  <p:grpSpPr bwMode="auto">
                    <a:xfrm>
                      <a:off x="680" y="436"/>
                      <a:ext cx="33" cy="227"/>
                      <a:chOff x="295" y="981"/>
                      <a:chExt cx="33" cy="227"/>
                    </a:xfrm>
                  </p:grpSpPr>
                  <p:sp>
                    <p:nvSpPr>
                      <p:cNvPr id="5425" name="Line 29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26" name="Line 29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416" name="Group 293"/>
                  <p:cNvGrpSpPr>
                    <a:grpSpLocks/>
                  </p:cNvGrpSpPr>
                  <p:nvPr/>
                </p:nvGrpSpPr>
                <p:grpSpPr bwMode="auto">
                  <a:xfrm>
                    <a:off x="770" y="436"/>
                    <a:ext cx="124" cy="227"/>
                    <a:chOff x="589" y="436"/>
                    <a:chExt cx="124" cy="227"/>
                  </a:xfrm>
                </p:grpSpPr>
                <p:grpSp>
                  <p:nvGrpSpPr>
                    <p:cNvPr id="5417" name="Group 294"/>
                    <p:cNvGrpSpPr>
                      <a:grpSpLocks/>
                    </p:cNvGrpSpPr>
                    <p:nvPr/>
                  </p:nvGrpSpPr>
                  <p:grpSpPr bwMode="auto">
                    <a:xfrm>
                      <a:off x="589" y="436"/>
                      <a:ext cx="33" cy="227"/>
                      <a:chOff x="295" y="981"/>
                      <a:chExt cx="33" cy="227"/>
                    </a:xfrm>
                  </p:grpSpPr>
                  <p:sp>
                    <p:nvSpPr>
                      <p:cNvPr id="5421" name="Line 29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22" name="Line 29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418" name="Group 297"/>
                    <p:cNvGrpSpPr>
                      <a:grpSpLocks/>
                    </p:cNvGrpSpPr>
                    <p:nvPr/>
                  </p:nvGrpSpPr>
                  <p:grpSpPr bwMode="auto">
                    <a:xfrm>
                      <a:off x="680" y="436"/>
                      <a:ext cx="33" cy="227"/>
                      <a:chOff x="295" y="981"/>
                      <a:chExt cx="33" cy="227"/>
                    </a:xfrm>
                  </p:grpSpPr>
                  <p:sp>
                    <p:nvSpPr>
                      <p:cNvPr id="5419" name="Line 29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20" name="Line 29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400" name="Group 300"/>
                <p:cNvGrpSpPr>
                  <a:grpSpLocks/>
                </p:cNvGrpSpPr>
                <p:nvPr/>
              </p:nvGrpSpPr>
              <p:grpSpPr bwMode="auto">
                <a:xfrm>
                  <a:off x="1701" y="981"/>
                  <a:ext cx="305" cy="227"/>
                  <a:chOff x="589" y="436"/>
                  <a:chExt cx="305" cy="227"/>
                </a:xfrm>
              </p:grpSpPr>
              <p:grpSp>
                <p:nvGrpSpPr>
                  <p:cNvPr id="5401" name="Group 301"/>
                  <p:cNvGrpSpPr>
                    <a:grpSpLocks/>
                  </p:cNvGrpSpPr>
                  <p:nvPr/>
                </p:nvGrpSpPr>
                <p:grpSpPr bwMode="auto">
                  <a:xfrm>
                    <a:off x="589" y="436"/>
                    <a:ext cx="124" cy="227"/>
                    <a:chOff x="589" y="436"/>
                    <a:chExt cx="124" cy="227"/>
                  </a:xfrm>
                </p:grpSpPr>
                <p:grpSp>
                  <p:nvGrpSpPr>
                    <p:cNvPr id="5409" name="Group 302"/>
                    <p:cNvGrpSpPr>
                      <a:grpSpLocks/>
                    </p:cNvGrpSpPr>
                    <p:nvPr/>
                  </p:nvGrpSpPr>
                  <p:grpSpPr bwMode="auto">
                    <a:xfrm>
                      <a:off x="589" y="436"/>
                      <a:ext cx="33" cy="227"/>
                      <a:chOff x="295" y="981"/>
                      <a:chExt cx="33" cy="227"/>
                    </a:xfrm>
                  </p:grpSpPr>
                  <p:sp>
                    <p:nvSpPr>
                      <p:cNvPr id="5413" name="Line 30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14" name="Line 30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410" name="Group 305"/>
                    <p:cNvGrpSpPr>
                      <a:grpSpLocks/>
                    </p:cNvGrpSpPr>
                    <p:nvPr/>
                  </p:nvGrpSpPr>
                  <p:grpSpPr bwMode="auto">
                    <a:xfrm>
                      <a:off x="680" y="436"/>
                      <a:ext cx="33" cy="227"/>
                      <a:chOff x="295" y="981"/>
                      <a:chExt cx="33" cy="227"/>
                    </a:xfrm>
                  </p:grpSpPr>
                  <p:sp>
                    <p:nvSpPr>
                      <p:cNvPr id="5411" name="Line 30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12" name="Line 30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402" name="Group 308"/>
                  <p:cNvGrpSpPr>
                    <a:grpSpLocks/>
                  </p:cNvGrpSpPr>
                  <p:nvPr/>
                </p:nvGrpSpPr>
                <p:grpSpPr bwMode="auto">
                  <a:xfrm>
                    <a:off x="770" y="436"/>
                    <a:ext cx="124" cy="227"/>
                    <a:chOff x="589" y="436"/>
                    <a:chExt cx="124" cy="227"/>
                  </a:xfrm>
                </p:grpSpPr>
                <p:grpSp>
                  <p:nvGrpSpPr>
                    <p:cNvPr id="5403" name="Group 309"/>
                    <p:cNvGrpSpPr>
                      <a:grpSpLocks/>
                    </p:cNvGrpSpPr>
                    <p:nvPr/>
                  </p:nvGrpSpPr>
                  <p:grpSpPr bwMode="auto">
                    <a:xfrm>
                      <a:off x="589" y="436"/>
                      <a:ext cx="33" cy="227"/>
                      <a:chOff x="295" y="981"/>
                      <a:chExt cx="33" cy="227"/>
                    </a:xfrm>
                  </p:grpSpPr>
                  <p:sp>
                    <p:nvSpPr>
                      <p:cNvPr id="5407" name="Line 31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08" name="Line 31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404" name="Group 312"/>
                    <p:cNvGrpSpPr>
                      <a:grpSpLocks/>
                    </p:cNvGrpSpPr>
                    <p:nvPr/>
                  </p:nvGrpSpPr>
                  <p:grpSpPr bwMode="auto">
                    <a:xfrm>
                      <a:off x="680" y="436"/>
                      <a:ext cx="33" cy="227"/>
                      <a:chOff x="295" y="981"/>
                      <a:chExt cx="33" cy="227"/>
                    </a:xfrm>
                  </p:grpSpPr>
                  <p:sp>
                    <p:nvSpPr>
                      <p:cNvPr id="5405" name="Line 31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406" name="Line 31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5206" name="Group 315"/>
            <p:cNvGrpSpPr>
              <a:grpSpLocks/>
            </p:cNvGrpSpPr>
            <p:nvPr/>
          </p:nvGrpSpPr>
          <p:grpSpPr bwMode="auto">
            <a:xfrm>
              <a:off x="4727" y="1909"/>
              <a:ext cx="33" cy="227"/>
              <a:chOff x="295" y="981"/>
              <a:chExt cx="33" cy="227"/>
            </a:xfrm>
          </p:grpSpPr>
          <p:sp>
            <p:nvSpPr>
              <p:cNvPr id="5394" name="Line 31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95" name="Line 31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207" name="Group 318"/>
            <p:cNvGrpSpPr>
              <a:grpSpLocks/>
            </p:cNvGrpSpPr>
            <p:nvPr/>
          </p:nvGrpSpPr>
          <p:grpSpPr bwMode="auto">
            <a:xfrm>
              <a:off x="488" y="2227"/>
              <a:ext cx="4284" cy="227"/>
              <a:chOff x="600" y="436"/>
              <a:chExt cx="4284" cy="227"/>
            </a:xfrm>
          </p:grpSpPr>
          <p:grpSp>
            <p:nvGrpSpPr>
              <p:cNvPr id="5208" name="Group 319"/>
              <p:cNvGrpSpPr>
                <a:grpSpLocks/>
              </p:cNvGrpSpPr>
              <p:nvPr/>
            </p:nvGrpSpPr>
            <p:grpSpPr bwMode="auto">
              <a:xfrm>
                <a:off x="600" y="436"/>
                <a:ext cx="33" cy="227"/>
                <a:chOff x="295" y="981"/>
                <a:chExt cx="33" cy="227"/>
              </a:xfrm>
            </p:grpSpPr>
            <p:sp>
              <p:nvSpPr>
                <p:cNvPr id="5392" name="Line 32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93" name="Line 32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209" name="Group 322"/>
              <p:cNvGrpSpPr>
                <a:grpSpLocks/>
              </p:cNvGrpSpPr>
              <p:nvPr/>
            </p:nvGrpSpPr>
            <p:grpSpPr bwMode="auto">
              <a:xfrm>
                <a:off x="684" y="436"/>
                <a:ext cx="33" cy="227"/>
                <a:chOff x="295" y="981"/>
                <a:chExt cx="33" cy="227"/>
              </a:xfrm>
            </p:grpSpPr>
            <p:sp>
              <p:nvSpPr>
                <p:cNvPr id="5390" name="Line 32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91" name="Line 32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210" name="Group 325"/>
              <p:cNvGrpSpPr>
                <a:grpSpLocks/>
              </p:cNvGrpSpPr>
              <p:nvPr/>
            </p:nvGrpSpPr>
            <p:grpSpPr bwMode="auto">
              <a:xfrm>
                <a:off x="770" y="436"/>
                <a:ext cx="124" cy="227"/>
                <a:chOff x="589" y="436"/>
                <a:chExt cx="124" cy="227"/>
              </a:xfrm>
            </p:grpSpPr>
            <p:grpSp>
              <p:nvGrpSpPr>
                <p:cNvPr id="5384" name="Group 326"/>
                <p:cNvGrpSpPr>
                  <a:grpSpLocks/>
                </p:cNvGrpSpPr>
                <p:nvPr/>
              </p:nvGrpSpPr>
              <p:grpSpPr bwMode="auto">
                <a:xfrm>
                  <a:off x="589" y="436"/>
                  <a:ext cx="33" cy="227"/>
                  <a:chOff x="295" y="981"/>
                  <a:chExt cx="33" cy="227"/>
                </a:xfrm>
              </p:grpSpPr>
              <p:sp>
                <p:nvSpPr>
                  <p:cNvPr id="5388" name="Line 32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89" name="Line 32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385" name="Group 329"/>
                <p:cNvGrpSpPr>
                  <a:grpSpLocks/>
                </p:cNvGrpSpPr>
                <p:nvPr/>
              </p:nvGrpSpPr>
              <p:grpSpPr bwMode="auto">
                <a:xfrm>
                  <a:off x="680" y="436"/>
                  <a:ext cx="33" cy="227"/>
                  <a:chOff x="295" y="981"/>
                  <a:chExt cx="33" cy="227"/>
                </a:xfrm>
              </p:grpSpPr>
              <p:sp>
                <p:nvSpPr>
                  <p:cNvPr id="5386" name="Line 33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87" name="Line 33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211" name="Group 332"/>
              <p:cNvGrpSpPr>
                <a:grpSpLocks/>
              </p:cNvGrpSpPr>
              <p:nvPr/>
            </p:nvGrpSpPr>
            <p:grpSpPr bwMode="auto">
              <a:xfrm>
                <a:off x="952" y="436"/>
                <a:ext cx="305" cy="227"/>
                <a:chOff x="589" y="436"/>
                <a:chExt cx="305" cy="227"/>
              </a:xfrm>
            </p:grpSpPr>
            <p:grpSp>
              <p:nvGrpSpPr>
                <p:cNvPr id="5370" name="Group 333"/>
                <p:cNvGrpSpPr>
                  <a:grpSpLocks/>
                </p:cNvGrpSpPr>
                <p:nvPr/>
              </p:nvGrpSpPr>
              <p:grpSpPr bwMode="auto">
                <a:xfrm>
                  <a:off x="589" y="436"/>
                  <a:ext cx="124" cy="227"/>
                  <a:chOff x="589" y="436"/>
                  <a:chExt cx="124" cy="227"/>
                </a:xfrm>
              </p:grpSpPr>
              <p:grpSp>
                <p:nvGrpSpPr>
                  <p:cNvPr id="5378" name="Group 334"/>
                  <p:cNvGrpSpPr>
                    <a:grpSpLocks/>
                  </p:cNvGrpSpPr>
                  <p:nvPr/>
                </p:nvGrpSpPr>
                <p:grpSpPr bwMode="auto">
                  <a:xfrm>
                    <a:off x="589" y="436"/>
                    <a:ext cx="33" cy="227"/>
                    <a:chOff x="295" y="981"/>
                    <a:chExt cx="33" cy="227"/>
                  </a:xfrm>
                </p:grpSpPr>
                <p:sp>
                  <p:nvSpPr>
                    <p:cNvPr id="5382" name="Line 33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83" name="Line 33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379" name="Group 337"/>
                  <p:cNvGrpSpPr>
                    <a:grpSpLocks/>
                  </p:cNvGrpSpPr>
                  <p:nvPr/>
                </p:nvGrpSpPr>
                <p:grpSpPr bwMode="auto">
                  <a:xfrm>
                    <a:off x="680" y="436"/>
                    <a:ext cx="33" cy="227"/>
                    <a:chOff x="295" y="981"/>
                    <a:chExt cx="33" cy="227"/>
                  </a:xfrm>
                </p:grpSpPr>
                <p:sp>
                  <p:nvSpPr>
                    <p:cNvPr id="5380" name="Line 33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81" name="Line 33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371" name="Group 340"/>
                <p:cNvGrpSpPr>
                  <a:grpSpLocks/>
                </p:cNvGrpSpPr>
                <p:nvPr/>
              </p:nvGrpSpPr>
              <p:grpSpPr bwMode="auto">
                <a:xfrm>
                  <a:off x="770" y="436"/>
                  <a:ext cx="124" cy="227"/>
                  <a:chOff x="589" y="436"/>
                  <a:chExt cx="124" cy="227"/>
                </a:xfrm>
              </p:grpSpPr>
              <p:grpSp>
                <p:nvGrpSpPr>
                  <p:cNvPr id="5372" name="Group 341"/>
                  <p:cNvGrpSpPr>
                    <a:grpSpLocks/>
                  </p:cNvGrpSpPr>
                  <p:nvPr/>
                </p:nvGrpSpPr>
                <p:grpSpPr bwMode="auto">
                  <a:xfrm>
                    <a:off x="589" y="436"/>
                    <a:ext cx="33" cy="227"/>
                    <a:chOff x="295" y="981"/>
                    <a:chExt cx="33" cy="227"/>
                  </a:xfrm>
                </p:grpSpPr>
                <p:sp>
                  <p:nvSpPr>
                    <p:cNvPr id="5376" name="Line 34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77" name="Line 34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373" name="Group 344"/>
                  <p:cNvGrpSpPr>
                    <a:grpSpLocks/>
                  </p:cNvGrpSpPr>
                  <p:nvPr/>
                </p:nvGrpSpPr>
                <p:grpSpPr bwMode="auto">
                  <a:xfrm>
                    <a:off x="680" y="436"/>
                    <a:ext cx="33" cy="227"/>
                    <a:chOff x="295" y="981"/>
                    <a:chExt cx="33" cy="227"/>
                  </a:xfrm>
                </p:grpSpPr>
                <p:sp>
                  <p:nvSpPr>
                    <p:cNvPr id="5374" name="Line 34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75" name="Line 34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212" name="Group 347"/>
              <p:cNvGrpSpPr>
                <a:grpSpLocks/>
              </p:cNvGrpSpPr>
              <p:nvPr/>
            </p:nvGrpSpPr>
            <p:grpSpPr bwMode="auto">
              <a:xfrm>
                <a:off x="1314" y="436"/>
                <a:ext cx="668" cy="227"/>
                <a:chOff x="1338" y="981"/>
                <a:chExt cx="668" cy="227"/>
              </a:xfrm>
            </p:grpSpPr>
            <p:grpSp>
              <p:nvGrpSpPr>
                <p:cNvPr id="5340" name="Group 348"/>
                <p:cNvGrpSpPr>
                  <a:grpSpLocks/>
                </p:cNvGrpSpPr>
                <p:nvPr/>
              </p:nvGrpSpPr>
              <p:grpSpPr bwMode="auto">
                <a:xfrm>
                  <a:off x="1338" y="981"/>
                  <a:ext cx="305" cy="227"/>
                  <a:chOff x="589" y="436"/>
                  <a:chExt cx="305" cy="227"/>
                </a:xfrm>
              </p:grpSpPr>
              <p:grpSp>
                <p:nvGrpSpPr>
                  <p:cNvPr id="5356" name="Group 349"/>
                  <p:cNvGrpSpPr>
                    <a:grpSpLocks/>
                  </p:cNvGrpSpPr>
                  <p:nvPr/>
                </p:nvGrpSpPr>
                <p:grpSpPr bwMode="auto">
                  <a:xfrm>
                    <a:off x="589" y="436"/>
                    <a:ext cx="124" cy="227"/>
                    <a:chOff x="589" y="436"/>
                    <a:chExt cx="124" cy="227"/>
                  </a:xfrm>
                </p:grpSpPr>
                <p:grpSp>
                  <p:nvGrpSpPr>
                    <p:cNvPr id="5364" name="Group 350"/>
                    <p:cNvGrpSpPr>
                      <a:grpSpLocks/>
                    </p:cNvGrpSpPr>
                    <p:nvPr/>
                  </p:nvGrpSpPr>
                  <p:grpSpPr bwMode="auto">
                    <a:xfrm>
                      <a:off x="589" y="436"/>
                      <a:ext cx="33" cy="227"/>
                      <a:chOff x="295" y="981"/>
                      <a:chExt cx="33" cy="227"/>
                    </a:xfrm>
                  </p:grpSpPr>
                  <p:sp>
                    <p:nvSpPr>
                      <p:cNvPr id="5368" name="Line 35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69" name="Line 35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365" name="Group 353"/>
                    <p:cNvGrpSpPr>
                      <a:grpSpLocks/>
                    </p:cNvGrpSpPr>
                    <p:nvPr/>
                  </p:nvGrpSpPr>
                  <p:grpSpPr bwMode="auto">
                    <a:xfrm>
                      <a:off x="680" y="436"/>
                      <a:ext cx="33" cy="227"/>
                      <a:chOff x="295" y="981"/>
                      <a:chExt cx="33" cy="227"/>
                    </a:xfrm>
                  </p:grpSpPr>
                  <p:sp>
                    <p:nvSpPr>
                      <p:cNvPr id="5366" name="Line 35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67" name="Line 35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357" name="Group 356"/>
                  <p:cNvGrpSpPr>
                    <a:grpSpLocks/>
                  </p:cNvGrpSpPr>
                  <p:nvPr/>
                </p:nvGrpSpPr>
                <p:grpSpPr bwMode="auto">
                  <a:xfrm>
                    <a:off x="770" y="436"/>
                    <a:ext cx="124" cy="227"/>
                    <a:chOff x="589" y="436"/>
                    <a:chExt cx="124" cy="227"/>
                  </a:xfrm>
                </p:grpSpPr>
                <p:grpSp>
                  <p:nvGrpSpPr>
                    <p:cNvPr id="5358" name="Group 357"/>
                    <p:cNvGrpSpPr>
                      <a:grpSpLocks/>
                    </p:cNvGrpSpPr>
                    <p:nvPr/>
                  </p:nvGrpSpPr>
                  <p:grpSpPr bwMode="auto">
                    <a:xfrm>
                      <a:off x="589" y="436"/>
                      <a:ext cx="33" cy="227"/>
                      <a:chOff x="295" y="981"/>
                      <a:chExt cx="33" cy="227"/>
                    </a:xfrm>
                  </p:grpSpPr>
                  <p:sp>
                    <p:nvSpPr>
                      <p:cNvPr id="5362" name="Line 35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63" name="Line 35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359" name="Group 360"/>
                    <p:cNvGrpSpPr>
                      <a:grpSpLocks/>
                    </p:cNvGrpSpPr>
                    <p:nvPr/>
                  </p:nvGrpSpPr>
                  <p:grpSpPr bwMode="auto">
                    <a:xfrm>
                      <a:off x="680" y="436"/>
                      <a:ext cx="33" cy="227"/>
                      <a:chOff x="295" y="981"/>
                      <a:chExt cx="33" cy="227"/>
                    </a:xfrm>
                  </p:grpSpPr>
                  <p:sp>
                    <p:nvSpPr>
                      <p:cNvPr id="5360" name="Line 36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61" name="Line 36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341" name="Group 363"/>
                <p:cNvGrpSpPr>
                  <a:grpSpLocks/>
                </p:cNvGrpSpPr>
                <p:nvPr/>
              </p:nvGrpSpPr>
              <p:grpSpPr bwMode="auto">
                <a:xfrm>
                  <a:off x="1701" y="981"/>
                  <a:ext cx="305" cy="227"/>
                  <a:chOff x="589" y="436"/>
                  <a:chExt cx="305" cy="227"/>
                </a:xfrm>
              </p:grpSpPr>
              <p:grpSp>
                <p:nvGrpSpPr>
                  <p:cNvPr id="5342" name="Group 364"/>
                  <p:cNvGrpSpPr>
                    <a:grpSpLocks/>
                  </p:cNvGrpSpPr>
                  <p:nvPr/>
                </p:nvGrpSpPr>
                <p:grpSpPr bwMode="auto">
                  <a:xfrm>
                    <a:off x="589" y="436"/>
                    <a:ext cx="124" cy="227"/>
                    <a:chOff x="589" y="436"/>
                    <a:chExt cx="124" cy="227"/>
                  </a:xfrm>
                </p:grpSpPr>
                <p:grpSp>
                  <p:nvGrpSpPr>
                    <p:cNvPr id="5350" name="Group 365"/>
                    <p:cNvGrpSpPr>
                      <a:grpSpLocks/>
                    </p:cNvGrpSpPr>
                    <p:nvPr/>
                  </p:nvGrpSpPr>
                  <p:grpSpPr bwMode="auto">
                    <a:xfrm>
                      <a:off x="589" y="436"/>
                      <a:ext cx="33" cy="227"/>
                      <a:chOff x="295" y="981"/>
                      <a:chExt cx="33" cy="227"/>
                    </a:xfrm>
                  </p:grpSpPr>
                  <p:sp>
                    <p:nvSpPr>
                      <p:cNvPr id="5354" name="Line 36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55" name="Line 36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351" name="Group 368"/>
                    <p:cNvGrpSpPr>
                      <a:grpSpLocks/>
                    </p:cNvGrpSpPr>
                    <p:nvPr/>
                  </p:nvGrpSpPr>
                  <p:grpSpPr bwMode="auto">
                    <a:xfrm>
                      <a:off x="680" y="436"/>
                      <a:ext cx="33" cy="227"/>
                      <a:chOff x="295" y="981"/>
                      <a:chExt cx="33" cy="227"/>
                    </a:xfrm>
                  </p:grpSpPr>
                  <p:sp>
                    <p:nvSpPr>
                      <p:cNvPr id="5352" name="Line 36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53" name="Line 37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343" name="Group 371"/>
                  <p:cNvGrpSpPr>
                    <a:grpSpLocks/>
                  </p:cNvGrpSpPr>
                  <p:nvPr/>
                </p:nvGrpSpPr>
                <p:grpSpPr bwMode="auto">
                  <a:xfrm>
                    <a:off x="770" y="436"/>
                    <a:ext cx="124" cy="227"/>
                    <a:chOff x="589" y="436"/>
                    <a:chExt cx="124" cy="227"/>
                  </a:xfrm>
                </p:grpSpPr>
                <p:grpSp>
                  <p:nvGrpSpPr>
                    <p:cNvPr id="5344" name="Group 372"/>
                    <p:cNvGrpSpPr>
                      <a:grpSpLocks/>
                    </p:cNvGrpSpPr>
                    <p:nvPr/>
                  </p:nvGrpSpPr>
                  <p:grpSpPr bwMode="auto">
                    <a:xfrm>
                      <a:off x="589" y="436"/>
                      <a:ext cx="33" cy="227"/>
                      <a:chOff x="295" y="981"/>
                      <a:chExt cx="33" cy="227"/>
                    </a:xfrm>
                  </p:grpSpPr>
                  <p:sp>
                    <p:nvSpPr>
                      <p:cNvPr id="5348" name="Line 37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49" name="Line 37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345" name="Group 375"/>
                    <p:cNvGrpSpPr>
                      <a:grpSpLocks/>
                    </p:cNvGrpSpPr>
                    <p:nvPr/>
                  </p:nvGrpSpPr>
                  <p:grpSpPr bwMode="auto">
                    <a:xfrm>
                      <a:off x="680" y="436"/>
                      <a:ext cx="33" cy="227"/>
                      <a:chOff x="295" y="981"/>
                      <a:chExt cx="33" cy="227"/>
                    </a:xfrm>
                  </p:grpSpPr>
                  <p:sp>
                    <p:nvSpPr>
                      <p:cNvPr id="5346" name="Line 37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47" name="Line 37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nvGrpSpPr>
              <p:cNvPr id="5213" name="Group 378"/>
              <p:cNvGrpSpPr>
                <a:grpSpLocks/>
              </p:cNvGrpSpPr>
              <p:nvPr/>
            </p:nvGrpSpPr>
            <p:grpSpPr bwMode="auto">
              <a:xfrm>
                <a:off x="1949" y="436"/>
                <a:ext cx="1393" cy="227"/>
                <a:chOff x="589" y="436"/>
                <a:chExt cx="1393" cy="227"/>
              </a:xfrm>
            </p:grpSpPr>
            <p:grpSp>
              <p:nvGrpSpPr>
                <p:cNvPr id="5279" name="Group 379"/>
                <p:cNvGrpSpPr>
                  <a:grpSpLocks/>
                </p:cNvGrpSpPr>
                <p:nvPr/>
              </p:nvGrpSpPr>
              <p:grpSpPr bwMode="auto">
                <a:xfrm>
                  <a:off x="589" y="436"/>
                  <a:ext cx="305" cy="227"/>
                  <a:chOff x="589" y="436"/>
                  <a:chExt cx="305" cy="227"/>
                </a:xfrm>
              </p:grpSpPr>
              <p:grpSp>
                <p:nvGrpSpPr>
                  <p:cNvPr id="5326" name="Group 380"/>
                  <p:cNvGrpSpPr>
                    <a:grpSpLocks/>
                  </p:cNvGrpSpPr>
                  <p:nvPr/>
                </p:nvGrpSpPr>
                <p:grpSpPr bwMode="auto">
                  <a:xfrm>
                    <a:off x="589" y="436"/>
                    <a:ext cx="124" cy="227"/>
                    <a:chOff x="589" y="436"/>
                    <a:chExt cx="124" cy="227"/>
                  </a:xfrm>
                </p:grpSpPr>
                <p:grpSp>
                  <p:nvGrpSpPr>
                    <p:cNvPr id="5334" name="Group 381"/>
                    <p:cNvGrpSpPr>
                      <a:grpSpLocks/>
                    </p:cNvGrpSpPr>
                    <p:nvPr/>
                  </p:nvGrpSpPr>
                  <p:grpSpPr bwMode="auto">
                    <a:xfrm>
                      <a:off x="589" y="436"/>
                      <a:ext cx="33" cy="227"/>
                      <a:chOff x="295" y="981"/>
                      <a:chExt cx="33" cy="227"/>
                    </a:xfrm>
                  </p:grpSpPr>
                  <p:sp>
                    <p:nvSpPr>
                      <p:cNvPr id="5338" name="Line 38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39" name="Line 38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335" name="Group 384"/>
                    <p:cNvGrpSpPr>
                      <a:grpSpLocks/>
                    </p:cNvGrpSpPr>
                    <p:nvPr/>
                  </p:nvGrpSpPr>
                  <p:grpSpPr bwMode="auto">
                    <a:xfrm>
                      <a:off x="680" y="436"/>
                      <a:ext cx="33" cy="227"/>
                      <a:chOff x="295" y="981"/>
                      <a:chExt cx="33" cy="227"/>
                    </a:xfrm>
                  </p:grpSpPr>
                  <p:sp>
                    <p:nvSpPr>
                      <p:cNvPr id="5336" name="Line 38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37" name="Line 38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327" name="Group 387"/>
                  <p:cNvGrpSpPr>
                    <a:grpSpLocks/>
                  </p:cNvGrpSpPr>
                  <p:nvPr/>
                </p:nvGrpSpPr>
                <p:grpSpPr bwMode="auto">
                  <a:xfrm>
                    <a:off x="770" y="436"/>
                    <a:ext cx="124" cy="227"/>
                    <a:chOff x="589" y="436"/>
                    <a:chExt cx="124" cy="227"/>
                  </a:xfrm>
                </p:grpSpPr>
                <p:grpSp>
                  <p:nvGrpSpPr>
                    <p:cNvPr id="5328" name="Group 388"/>
                    <p:cNvGrpSpPr>
                      <a:grpSpLocks/>
                    </p:cNvGrpSpPr>
                    <p:nvPr/>
                  </p:nvGrpSpPr>
                  <p:grpSpPr bwMode="auto">
                    <a:xfrm>
                      <a:off x="589" y="436"/>
                      <a:ext cx="33" cy="227"/>
                      <a:chOff x="295" y="981"/>
                      <a:chExt cx="33" cy="227"/>
                    </a:xfrm>
                  </p:grpSpPr>
                  <p:sp>
                    <p:nvSpPr>
                      <p:cNvPr id="5332" name="Line 38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33" name="Line 39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329" name="Group 391"/>
                    <p:cNvGrpSpPr>
                      <a:grpSpLocks/>
                    </p:cNvGrpSpPr>
                    <p:nvPr/>
                  </p:nvGrpSpPr>
                  <p:grpSpPr bwMode="auto">
                    <a:xfrm>
                      <a:off x="680" y="436"/>
                      <a:ext cx="33" cy="227"/>
                      <a:chOff x="295" y="981"/>
                      <a:chExt cx="33" cy="227"/>
                    </a:xfrm>
                  </p:grpSpPr>
                  <p:sp>
                    <p:nvSpPr>
                      <p:cNvPr id="5330" name="Line 39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31" name="Line 39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280" name="Group 394"/>
                <p:cNvGrpSpPr>
                  <a:grpSpLocks/>
                </p:cNvGrpSpPr>
                <p:nvPr/>
              </p:nvGrpSpPr>
              <p:grpSpPr bwMode="auto">
                <a:xfrm>
                  <a:off x="952" y="436"/>
                  <a:ext cx="305" cy="227"/>
                  <a:chOff x="589" y="436"/>
                  <a:chExt cx="305" cy="227"/>
                </a:xfrm>
              </p:grpSpPr>
              <p:grpSp>
                <p:nvGrpSpPr>
                  <p:cNvPr id="5312" name="Group 395"/>
                  <p:cNvGrpSpPr>
                    <a:grpSpLocks/>
                  </p:cNvGrpSpPr>
                  <p:nvPr/>
                </p:nvGrpSpPr>
                <p:grpSpPr bwMode="auto">
                  <a:xfrm>
                    <a:off x="589" y="436"/>
                    <a:ext cx="124" cy="227"/>
                    <a:chOff x="589" y="436"/>
                    <a:chExt cx="124" cy="227"/>
                  </a:xfrm>
                </p:grpSpPr>
                <p:grpSp>
                  <p:nvGrpSpPr>
                    <p:cNvPr id="5320" name="Group 396"/>
                    <p:cNvGrpSpPr>
                      <a:grpSpLocks/>
                    </p:cNvGrpSpPr>
                    <p:nvPr/>
                  </p:nvGrpSpPr>
                  <p:grpSpPr bwMode="auto">
                    <a:xfrm>
                      <a:off x="589" y="436"/>
                      <a:ext cx="33" cy="227"/>
                      <a:chOff x="295" y="981"/>
                      <a:chExt cx="33" cy="227"/>
                    </a:xfrm>
                  </p:grpSpPr>
                  <p:sp>
                    <p:nvSpPr>
                      <p:cNvPr id="5324" name="Line 39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25" name="Line 39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321" name="Group 399"/>
                    <p:cNvGrpSpPr>
                      <a:grpSpLocks/>
                    </p:cNvGrpSpPr>
                    <p:nvPr/>
                  </p:nvGrpSpPr>
                  <p:grpSpPr bwMode="auto">
                    <a:xfrm>
                      <a:off x="680" y="436"/>
                      <a:ext cx="33" cy="227"/>
                      <a:chOff x="295" y="981"/>
                      <a:chExt cx="33" cy="227"/>
                    </a:xfrm>
                  </p:grpSpPr>
                  <p:sp>
                    <p:nvSpPr>
                      <p:cNvPr id="5322" name="Line 40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23" name="Line 40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313" name="Group 402"/>
                  <p:cNvGrpSpPr>
                    <a:grpSpLocks/>
                  </p:cNvGrpSpPr>
                  <p:nvPr/>
                </p:nvGrpSpPr>
                <p:grpSpPr bwMode="auto">
                  <a:xfrm>
                    <a:off x="770" y="436"/>
                    <a:ext cx="124" cy="227"/>
                    <a:chOff x="589" y="436"/>
                    <a:chExt cx="124" cy="227"/>
                  </a:xfrm>
                </p:grpSpPr>
                <p:grpSp>
                  <p:nvGrpSpPr>
                    <p:cNvPr id="5314" name="Group 403"/>
                    <p:cNvGrpSpPr>
                      <a:grpSpLocks/>
                    </p:cNvGrpSpPr>
                    <p:nvPr/>
                  </p:nvGrpSpPr>
                  <p:grpSpPr bwMode="auto">
                    <a:xfrm>
                      <a:off x="589" y="436"/>
                      <a:ext cx="33" cy="227"/>
                      <a:chOff x="295" y="981"/>
                      <a:chExt cx="33" cy="227"/>
                    </a:xfrm>
                  </p:grpSpPr>
                  <p:sp>
                    <p:nvSpPr>
                      <p:cNvPr id="5318" name="Line 40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19" name="Line 40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315" name="Group 406"/>
                    <p:cNvGrpSpPr>
                      <a:grpSpLocks/>
                    </p:cNvGrpSpPr>
                    <p:nvPr/>
                  </p:nvGrpSpPr>
                  <p:grpSpPr bwMode="auto">
                    <a:xfrm>
                      <a:off x="680" y="436"/>
                      <a:ext cx="33" cy="227"/>
                      <a:chOff x="295" y="981"/>
                      <a:chExt cx="33" cy="227"/>
                    </a:xfrm>
                  </p:grpSpPr>
                  <p:sp>
                    <p:nvSpPr>
                      <p:cNvPr id="5316" name="Line 40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17" name="Line 40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281" name="Group 409"/>
                <p:cNvGrpSpPr>
                  <a:grpSpLocks/>
                </p:cNvGrpSpPr>
                <p:nvPr/>
              </p:nvGrpSpPr>
              <p:grpSpPr bwMode="auto">
                <a:xfrm>
                  <a:off x="1314" y="436"/>
                  <a:ext cx="668" cy="227"/>
                  <a:chOff x="1338" y="981"/>
                  <a:chExt cx="668" cy="227"/>
                </a:xfrm>
              </p:grpSpPr>
              <p:grpSp>
                <p:nvGrpSpPr>
                  <p:cNvPr id="5282" name="Group 410"/>
                  <p:cNvGrpSpPr>
                    <a:grpSpLocks/>
                  </p:cNvGrpSpPr>
                  <p:nvPr/>
                </p:nvGrpSpPr>
                <p:grpSpPr bwMode="auto">
                  <a:xfrm>
                    <a:off x="1338" y="981"/>
                    <a:ext cx="305" cy="227"/>
                    <a:chOff x="589" y="436"/>
                    <a:chExt cx="305" cy="227"/>
                  </a:xfrm>
                </p:grpSpPr>
                <p:grpSp>
                  <p:nvGrpSpPr>
                    <p:cNvPr id="5298" name="Group 411"/>
                    <p:cNvGrpSpPr>
                      <a:grpSpLocks/>
                    </p:cNvGrpSpPr>
                    <p:nvPr/>
                  </p:nvGrpSpPr>
                  <p:grpSpPr bwMode="auto">
                    <a:xfrm>
                      <a:off x="589" y="436"/>
                      <a:ext cx="124" cy="227"/>
                      <a:chOff x="589" y="436"/>
                      <a:chExt cx="124" cy="227"/>
                    </a:xfrm>
                  </p:grpSpPr>
                  <p:grpSp>
                    <p:nvGrpSpPr>
                      <p:cNvPr id="5306" name="Group 412"/>
                      <p:cNvGrpSpPr>
                        <a:grpSpLocks/>
                      </p:cNvGrpSpPr>
                      <p:nvPr/>
                    </p:nvGrpSpPr>
                    <p:grpSpPr bwMode="auto">
                      <a:xfrm>
                        <a:off x="589" y="436"/>
                        <a:ext cx="33" cy="227"/>
                        <a:chOff x="295" y="981"/>
                        <a:chExt cx="33" cy="227"/>
                      </a:xfrm>
                    </p:grpSpPr>
                    <p:sp>
                      <p:nvSpPr>
                        <p:cNvPr id="5310" name="Line 41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11" name="Line 41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307" name="Group 415"/>
                      <p:cNvGrpSpPr>
                        <a:grpSpLocks/>
                      </p:cNvGrpSpPr>
                      <p:nvPr/>
                    </p:nvGrpSpPr>
                    <p:grpSpPr bwMode="auto">
                      <a:xfrm>
                        <a:off x="680" y="436"/>
                        <a:ext cx="33" cy="227"/>
                        <a:chOff x="295" y="981"/>
                        <a:chExt cx="33" cy="227"/>
                      </a:xfrm>
                    </p:grpSpPr>
                    <p:sp>
                      <p:nvSpPr>
                        <p:cNvPr id="5308" name="Line 41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09" name="Line 41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299" name="Group 418"/>
                    <p:cNvGrpSpPr>
                      <a:grpSpLocks/>
                    </p:cNvGrpSpPr>
                    <p:nvPr/>
                  </p:nvGrpSpPr>
                  <p:grpSpPr bwMode="auto">
                    <a:xfrm>
                      <a:off x="770" y="436"/>
                      <a:ext cx="124" cy="227"/>
                      <a:chOff x="589" y="436"/>
                      <a:chExt cx="124" cy="227"/>
                    </a:xfrm>
                  </p:grpSpPr>
                  <p:grpSp>
                    <p:nvGrpSpPr>
                      <p:cNvPr id="5300" name="Group 419"/>
                      <p:cNvGrpSpPr>
                        <a:grpSpLocks/>
                      </p:cNvGrpSpPr>
                      <p:nvPr/>
                    </p:nvGrpSpPr>
                    <p:grpSpPr bwMode="auto">
                      <a:xfrm>
                        <a:off x="589" y="436"/>
                        <a:ext cx="33" cy="227"/>
                        <a:chOff x="295" y="981"/>
                        <a:chExt cx="33" cy="227"/>
                      </a:xfrm>
                    </p:grpSpPr>
                    <p:sp>
                      <p:nvSpPr>
                        <p:cNvPr id="5304" name="Line 42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05" name="Line 42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301" name="Group 422"/>
                      <p:cNvGrpSpPr>
                        <a:grpSpLocks/>
                      </p:cNvGrpSpPr>
                      <p:nvPr/>
                    </p:nvGrpSpPr>
                    <p:grpSpPr bwMode="auto">
                      <a:xfrm>
                        <a:off x="680" y="436"/>
                        <a:ext cx="33" cy="227"/>
                        <a:chOff x="295" y="981"/>
                        <a:chExt cx="33" cy="227"/>
                      </a:xfrm>
                    </p:grpSpPr>
                    <p:sp>
                      <p:nvSpPr>
                        <p:cNvPr id="5302" name="Line 42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303" name="Line 42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283" name="Group 425"/>
                  <p:cNvGrpSpPr>
                    <a:grpSpLocks/>
                  </p:cNvGrpSpPr>
                  <p:nvPr/>
                </p:nvGrpSpPr>
                <p:grpSpPr bwMode="auto">
                  <a:xfrm>
                    <a:off x="1701" y="981"/>
                    <a:ext cx="305" cy="227"/>
                    <a:chOff x="589" y="436"/>
                    <a:chExt cx="305" cy="227"/>
                  </a:xfrm>
                </p:grpSpPr>
                <p:grpSp>
                  <p:nvGrpSpPr>
                    <p:cNvPr id="5284" name="Group 426"/>
                    <p:cNvGrpSpPr>
                      <a:grpSpLocks/>
                    </p:cNvGrpSpPr>
                    <p:nvPr/>
                  </p:nvGrpSpPr>
                  <p:grpSpPr bwMode="auto">
                    <a:xfrm>
                      <a:off x="589" y="436"/>
                      <a:ext cx="124" cy="227"/>
                      <a:chOff x="589" y="436"/>
                      <a:chExt cx="124" cy="227"/>
                    </a:xfrm>
                  </p:grpSpPr>
                  <p:grpSp>
                    <p:nvGrpSpPr>
                      <p:cNvPr id="5292" name="Group 427"/>
                      <p:cNvGrpSpPr>
                        <a:grpSpLocks/>
                      </p:cNvGrpSpPr>
                      <p:nvPr/>
                    </p:nvGrpSpPr>
                    <p:grpSpPr bwMode="auto">
                      <a:xfrm>
                        <a:off x="589" y="436"/>
                        <a:ext cx="33" cy="227"/>
                        <a:chOff x="295" y="981"/>
                        <a:chExt cx="33" cy="227"/>
                      </a:xfrm>
                    </p:grpSpPr>
                    <p:sp>
                      <p:nvSpPr>
                        <p:cNvPr id="5296" name="Line 42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97" name="Line 42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293" name="Group 430"/>
                      <p:cNvGrpSpPr>
                        <a:grpSpLocks/>
                      </p:cNvGrpSpPr>
                      <p:nvPr/>
                    </p:nvGrpSpPr>
                    <p:grpSpPr bwMode="auto">
                      <a:xfrm>
                        <a:off x="680" y="436"/>
                        <a:ext cx="33" cy="227"/>
                        <a:chOff x="295" y="981"/>
                        <a:chExt cx="33" cy="227"/>
                      </a:xfrm>
                    </p:grpSpPr>
                    <p:sp>
                      <p:nvSpPr>
                        <p:cNvPr id="5294" name="Line 43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95" name="Line 43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285" name="Group 433"/>
                    <p:cNvGrpSpPr>
                      <a:grpSpLocks/>
                    </p:cNvGrpSpPr>
                    <p:nvPr/>
                  </p:nvGrpSpPr>
                  <p:grpSpPr bwMode="auto">
                    <a:xfrm>
                      <a:off x="770" y="436"/>
                      <a:ext cx="124" cy="227"/>
                      <a:chOff x="589" y="436"/>
                      <a:chExt cx="124" cy="227"/>
                    </a:xfrm>
                  </p:grpSpPr>
                  <p:grpSp>
                    <p:nvGrpSpPr>
                      <p:cNvPr id="5286" name="Group 434"/>
                      <p:cNvGrpSpPr>
                        <a:grpSpLocks/>
                      </p:cNvGrpSpPr>
                      <p:nvPr/>
                    </p:nvGrpSpPr>
                    <p:grpSpPr bwMode="auto">
                      <a:xfrm>
                        <a:off x="589" y="436"/>
                        <a:ext cx="33" cy="227"/>
                        <a:chOff x="295" y="981"/>
                        <a:chExt cx="33" cy="227"/>
                      </a:xfrm>
                    </p:grpSpPr>
                    <p:sp>
                      <p:nvSpPr>
                        <p:cNvPr id="5290" name="Line 43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91" name="Line 43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287" name="Group 437"/>
                      <p:cNvGrpSpPr>
                        <a:grpSpLocks/>
                      </p:cNvGrpSpPr>
                      <p:nvPr/>
                    </p:nvGrpSpPr>
                    <p:grpSpPr bwMode="auto">
                      <a:xfrm>
                        <a:off x="680" y="436"/>
                        <a:ext cx="33" cy="227"/>
                        <a:chOff x="295" y="981"/>
                        <a:chExt cx="33" cy="227"/>
                      </a:xfrm>
                    </p:grpSpPr>
                    <p:sp>
                      <p:nvSpPr>
                        <p:cNvPr id="5288" name="Line 43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89" name="Line 43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5214" name="Group 440"/>
              <p:cNvGrpSpPr>
                <a:grpSpLocks/>
              </p:cNvGrpSpPr>
              <p:nvPr/>
            </p:nvGrpSpPr>
            <p:grpSpPr bwMode="auto">
              <a:xfrm>
                <a:off x="3400" y="436"/>
                <a:ext cx="1393" cy="227"/>
                <a:chOff x="589" y="436"/>
                <a:chExt cx="1393" cy="227"/>
              </a:xfrm>
            </p:grpSpPr>
            <p:grpSp>
              <p:nvGrpSpPr>
                <p:cNvPr id="5218" name="Group 441"/>
                <p:cNvGrpSpPr>
                  <a:grpSpLocks/>
                </p:cNvGrpSpPr>
                <p:nvPr/>
              </p:nvGrpSpPr>
              <p:grpSpPr bwMode="auto">
                <a:xfrm>
                  <a:off x="589" y="436"/>
                  <a:ext cx="305" cy="227"/>
                  <a:chOff x="589" y="436"/>
                  <a:chExt cx="305" cy="227"/>
                </a:xfrm>
              </p:grpSpPr>
              <p:grpSp>
                <p:nvGrpSpPr>
                  <p:cNvPr id="5265" name="Group 442"/>
                  <p:cNvGrpSpPr>
                    <a:grpSpLocks/>
                  </p:cNvGrpSpPr>
                  <p:nvPr/>
                </p:nvGrpSpPr>
                <p:grpSpPr bwMode="auto">
                  <a:xfrm>
                    <a:off x="589" y="436"/>
                    <a:ext cx="124" cy="227"/>
                    <a:chOff x="589" y="436"/>
                    <a:chExt cx="124" cy="227"/>
                  </a:xfrm>
                </p:grpSpPr>
                <p:grpSp>
                  <p:nvGrpSpPr>
                    <p:cNvPr id="5273" name="Group 443"/>
                    <p:cNvGrpSpPr>
                      <a:grpSpLocks/>
                    </p:cNvGrpSpPr>
                    <p:nvPr/>
                  </p:nvGrpSpPr>
                  <p:grpSpPr bwMode="auto">
                    <a:xfrm>
                      <a:off x="589" y="436"/>
                      <a:ext cx="33" cy="227"/>
                      <a:chOff x="295" y="981"/>
                      <a:chExt cx="33" cy="227"/>
                    </a:xfrm>
                  </p:grpSpPr>
                  <p:sp>
                    <p:nvSpPr>
                      <p:cNvPr id="5277" name="Line 44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78" name="Line 44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274" name="Group 446"/>
                    <p:cNvGrpSpPr>
                      <a:grpSpLocks/>
                    </p:cNvGrpSpPr>
                    <p:nvPr/>
                  </p:nvGrpSpPr>
                  <p:grpSpPr bwMode="auto">
                    <a:xfrm>
                      <a:off x="680" y="436"/>
                      <a:ext cx="33" cy="227"/>
                      <a:chOff x="295" y="981"/>
                      <a:chExt cx="33" cy="227"/>
                    </a:xfrm>
                  </p:grpSpPr>
                  <p:sp>
                    <p:nvSpPr>
                      <p:cNvPr id="5275" name="Line 44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76" name="Line 44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266" name="Group 449"/>
                  <p:cNvGrpSpPr>
                    <a:grpSpLocks/>
                  </p:cNvGrpSpPr>
                  <p:nvPr/>
                </p:nvGrpSpPr>
                <p:grpSpPr bwMode="auto">
                  <a:xfrm>
                    <a:off x="770" y="436"/>
                    <a:ext cx="124" cy="227"/>
                    <a:chOff x="589" y="436"/>
                    <a:chExt cx="124" cy="227"/>
                  </a:xfrm>
                </p:grpSpPr>
                <p:grpSp>
                  <p:nvGrpSpPr>
                    <p:cNvPr id="5267" name="Group 450"/>
                    <p:cNvGrpSpPr>
                      <a:grpSpLocks/>
                    </p:cNvGrpSpPr>
                    <p:nvPr/>
                  </p:nvGrpSpPr>
                  <p:grpSpPr bwMode="auto">
                    <a:xfrm>
                      <a:off x="589" y="436"/>
                      <a:ext cx="33" cy="227"/>
                      <a:chOff x="295" y="981"/>
                      <a:chExt cx="33" cy="227"/>
                    </a:xfrm>
                  </p:grpSpPr>
                  <p:sp>
                    <p:nvSpPr>
                      <p:cNvPr id="5271" name="Line 451"/>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72" name="Line 452"/>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268" name="Group 453"/>
                    <p:cNvGrpSpPr>
                      <a:grpSpLocks/>
                    </p:cNvGrpSpPr>
                    <p:nvPr/>
                  </p:nvGrpSpPr>
                  <p:grpSpPr bwMode="auto">
                    <a:xfrm>
                      <a:off x="680" y="436"/>
                      <a:ext cx="33" cy="227"/>
                      <a:chOff x="295" y="981"/>
                      <a:chExt cx="33" cy="227"/>
                    </a:xfrm>
                  </p:grpSpPr>
                  <p:sp>
                    <p:nvSpPr>
                      <p:cNvPr id="5269" name="Line 454"/>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70" name="Line 455"/>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219" name="Group 456"/>
                <p:cNvGrpSpPr>
                  <a:grpSpLocks/>
                </p:cNvGrpSpPr>
                <p:nvPr/>
              </p:nvGrpSpPr>
              <p:grpSpPr bwMode="auto">
                <a:xfrm>
                  <a:off x="952" y="436"/>
                  <a:ext cx="305" cy="227"/>
                  <a:chOff x="589" y="436"/>
                  <a:chExt cx="305" cy="227"/>
                </a:xfrm>
              </p:grpSpPr>
              <p:grpSp>
                <p:nvGrpSpPr>
                  <p:cNvPr id="5251" name="Group 457"/>
                  <p:cNvGrpSpPr>
                    <a:grpSpLocks/>
                  </p:cNvGrpSpPr>
                  <p:nvPr/>
                </p:nvGrpSpPr>
                <p:grpSpPr bwMode="auto">
                  <a:xfrm>
                    <a:off x="589" y="436"/>
                    <a:ext cx="124" cy="227"/>
                    <a:chOff x="589" y="436"/>
                    <a:chExt cx="124" cy="227"/>
                  </a:xfrm>
                </p:grpSpPr>
                <p:grpSp>
                  <p:nvGrpSpPr>
                    <p:cNvPr id="5259" name="Group 458"/>
                    <p:cNvGrpSpPr>
                      <a:grpSpLocks/>
                    </p:cNvGrpSpPr>
                    <p:nvPr/>
                  </p:nvGrpSpPr>
                  <p:grpSpPr bwMode="auto">
                    <a:xfrm>
                      <a:off x="589" y="436"/>
                      <a:ext cx="33" cy="227"/>
                      <a:chOff x="295" y="981"/>
                      <a:chExt cx="33" cy="227"/>
                    </a:xfrm>
                  </p:grpSpPr>
                  <p:sp>
                    <p:nvSpPr>
                      <p:cNvPr id="5263" name="Line 45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64" name="Line 46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260" name="Group 461"/>
                    <p:cNvGrpSpPr>
                      <a:grpSpLocks/>
                    </p:cNvGrpSpPr>
                    <p:nvPr/>
                  </p:nvGrpSpPr>
                  <p:grpSpPr bwMode="auto">
                    <a:xfrm>
                      <a:off x="680" y="436"/>
                      <a:ext cx="33" cy="227"/>
                      <a:chOff x="295" y="981"/>
                      <a:chExt cx="33" cy="227"/>
                    </a:xfrm>
                  </p:grpSpPr>
                  <p:sp>
                    <p:nvSpPr>
                      <p:cNvPr id="5261" name="Line 46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62" name="Line 46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252" name="Group 464"/>
                  <p:cNvGrpSpPr>
                    <a:grpSpLocks/>
                  </p:cNvGrpSpPr>
                  <p:nvPr/>
                </p:nvGrpSpPr>
                <p:grpSpPr bwMode="auto">
                  <a:xfrm>
                    <a:off x="770" y="436"/>
                    <a:ext cx="124" cy="227"/>
                    <a:chOff x="589" y="436"/>
                    <a:chExt cx="124" cy="227"/>
                  </a:xfrm>
                </p:grpSpPr>
                <p:grpSp>
                  <p:nvGrpSpPr>
                    <p:cNvPr id="5253" name="Group 465"/>
                    <p:cNvGrpSpPr>
                      <a:grpSpLocks/>
                    </p:cNvGrpSpPr>
                    <p:nvPr/>
                  </p:nvGrpSpPr>
                  <p:grpSpPr bwMode="auto">
                    <a:xfrm>
                      <a:off x="589" y="436"/>
                      <a:ext cx="33" cy="227"/>
                      <a:chOff x="295" y="981"/>
                      <a:chExt cx="33" cy="227"/>
                    </a:xfrm>
                  </p:grpSpPr>
                  <p:sp>
                    <p:nvSpPr>
                      <p:cNvPr id="5257" name="Line 466"/>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58" name="Line 467"/>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254" name="Group 468"/>
                    <p:cNvGrpSpPr>
                      <a:grpSpLocks/>
                    </p:cNvGrpSpPr>
                    <p:nvPr/>
                  </p:nvGrpSpPr>
                  <p:grpSpPr bwMode="auto">
                    <a:xfrm>
                      <a:off x="680" y="436"/>
                      <a:ext cx="33" cy="227"/>
                      <a:chOff x="295" y="981"/>
                      <a:chExt cx="33" cy="227"/>
                    </a:xfrm>
                  </p:grpSpPr>
                  <p:sp>
                    <p:nvSpPr>
                      <p:cNvPr id="5255" name="Line 469"/>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56" name="Line 470"/>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220" name="Group 471"/>
                <p:cNvGrpSpPr>
                  <a:grpSpLocks/>
                </p:cNvGrpSpPr>
                <p:nvPr/>
              </p:nvGrpSpPr>
              <p:grpSpPr bwMode="auto">
                <a:xfrm>
                  <a:off x="1314" y="436"/>
                  <a:ext cx="668" cy="227"/>
                  <a:chOff x="1338" y="981"/>
                  <a:chExt cx="668" cy="227"/>
                </a:xfrm>
              </p:grpSpPr>
              <p:grpSp>
                <p:nvGrpSpPr>
                  <p:cNvPr id="5221" name="Group 472"/>
                  <p:cNvGrpSpPr>
                    <a:grpSpLocks/>
                  </p:cNvGrpSpPr>
                  <p:nvPr/>
                </p:nvGrpSpPr>
                <p:grpSpPr bwMode="auto">
                  <a:xfrm>
                    <a:off x="1338" y="981"/>
                    <a:ext cx="305" cy="227"/>
                    <a:chOff x="589" y="436"/>
                    <a:chExt cx="305" cy="227"/>
                  </a:xfrm>
                </p:grpSpPr>
                <p:grpSp>
                  <p:nvGrpSpPr>
                    <p:cNvPr id="5237" name="Group 473"/>
                    <p:cNvGrpSpPr>
                      <a:grpSpLocks/>
                    </p:cNvGrpSpPr>
                    <p:nvPr/>
                  </p:nvGrpSpPr>
                  <p:grpSpPr bwMode="auto">
                    <a:xfrm>
                      <a:off x="589" y="436"/>
                      <a:ext cx="124" cy="227"/>
                      <a:chOff x="589" y="436"/>
                      <a:chExt cx="124" cy="227"/>
                    </a:xfrm>
                  </p:grpSpPr>
                  <p:grpSp>
                    <p:nvGrpSpPr>
                      <p:cNvPr id="5245" name="Group 474"/>
                      <p:cNvGrpSpPr>
                        <a:grpSpLocks/>
                      </p:cNvGrpSpPr>
                      <p:nvPr/>
                    </p:nvGrpSpPr>
                    <p:grpSpPr bwMode="auto">
                      <a:xfrm>
                        <a:off x="589" y="436"/>
                        <a:ext cx="33" cy="227"/>
                        <a:chOff x="295" y="981"/>
                        <a:chExt cx="33" cy="227"/>
                      </a:xfrm>
                    </p:grpSpPr>
                    <p:sp>
                      <p:nvSpPr>
                        <p:cNvPr id="5249" name="Line 47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50" name="Line 47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246" name="Group 477"/>
                      <p:cNvGrpSpPr>
                        <a:grpSpLocks/>
                      </p:cNvGrpSpPr>
                      <p:nvPr/>
                    </p:nvGrpSpPr>
                    <p:grpSpPr bwMode="auto">
                      <a:xfrm>
                        <a:off x="680" y="436"/>
                        <a:ext cx="33" cy="227"/>
                        <a:chOff x="295" y="981"/>
                        <a:chExt cx="33" cy="227"/>
                      </a:xfrm>
                    </p:grpSpPr>
                    <p:sp>
                      <p:nvSpPr>
                        <p:cNvPr id="5247" name="Line 478"/>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48" name="Line 479"/>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238" name="Group 480"/>
                    <p:cNvGrpSpPr>
                      <a:grpSpLocks/>
                    </p:cNvGrpSpPr>
                    <p:nvPr/>
                  </p:nvGrpSpPr>
                  <p:grpSpPr bwMode="auto">
                    <a:xfrm>
                      <a:off x="770" y="436"/>
                      <a:ext cx="124" cy="227"/>
                      <a:chOff x="589" y="436"/>
                      <a:chExt cx="124" cy="227"/>
                    </a:xfrm>
                  </p:grpSpPr>
                  <p:grpSp>
                    <p:nvGrpSpPr>
                      <p:cNvPr id="5239" name="Group 481"/>
                      <p:cNvGrpSpPr>
                        <a:grpSpLocks/>
                      </p:cNvGrpSpPr>
                      <p:nvPr/>
                    </p:nvGrpSpPr>
                    <p:grpSpPr bwMode="auto">
                      <a:xfrm>
                        <a:off x="589" y="436"/>
                        <a:ext cx="33" cy="227"/>
                        <a:chOff x="295" y="981"/>
                        <a:chExt cx="33" cy="227"/>
                      </a:xfrm>
                    </p:grpSpPr>
                    <p:sp>
                      <p:nvSpPr>
                        <p:cNvPr id="5243" name="Line 482"/>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44" name="Line 483"/>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240" name="Group 484"/>
                      <p:cNvGrpSpPr>
                        <a:grpSpLocks/>
                      </p:cNvGrpSpPr>
                      <p:nvPr/>
                    </p:nvGrpSpPr>
                    <p:grpSpPr bwMode="auto">
                      <a:xfrm>
                        <a:off x="680" y="436"/>
                        <a:ext cx="33" cy="227"/>
                        <a:chOff x="295" y="981"/>
                        <a:chExt cx="33" cy="227"/>
                      </a:xfrm>
                    </p:grpSpPr>
                    <p:sp>
                      <p:nvSpPr>
                        <p:cNvPr id="5241" name="Line 485"/>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42" name="Line 486"/>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222" name="Group 487"/>
                  <p:cNvGrpSpPr>
                    <a:grpSpLocks/>
                  </p:cNvGrpSpPr>
                  <p:nvPr/>
                </p:nvGrpSpPr>
                <p:grpSpPr bwMode="auto">
                  <a:xfrm>
                    <a:off x="1701" y="981"/>
                    <a:ext cx="305" cy="227"/>
                    <a:chOff x="589" y="436"/>
                    <a:chExt cx="305" cy="227"/>
                  </a:xfrm>
                </p:grpSpPr>
                <p:grpSp>
                  <p:nvGrpSpPr>
                    <p:cNvPr id="5223" name="Group 488"/>
                    <p:cNvGrpSpPr>
                      <a:grpSpLocks/>
                    </p:cNvGrpSpPr>
                    <p:nvPr/>
                  </p:nvGrpSpPr>
                  <p:grpSpPr bwMode="auto">
                    <a:xfrm>
                      <a:off x="589" y="436"/>
                      <a:ext cx="124" cy="227"/>
                      <a:chOff x="589" y="436"/>
                      <a:chExt cx="124" cy="227"/>
                    </a:xfrm>
                  </p:grpSpPr>
                  <p:grpSp>
                    <p:nvGrpSpPr>
                      <p:cNvPr id="5231" name="Group 489"/>
                      <p:cNvGrpSpPr>
                        <a:grpSpLocks/>
                      </p:cNvGrpSpPr>
                      <p:nvPr/>
                    </p:nvGrpSpPr>
                    <p:grpSpPr bwMode="auto">
                      <a:xfrm>
                        <a:off x="589" y="436"/>
                        <a:ext cx="33" cy="227"/>
                        <a:chOff x="295" y="981"/>
                        <a:chExt cx="33" cy="227"/>
                      </a:xfrm>
                    </p:grpSpPr>
                    <p:sp>
                      <p:nvSpPr>
                        <p:cNvPr id="5235" name="Line 49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36" name="Line 49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232" name="Group 492"/>
                      <p:cNvGrpSpPr>
                        <a:grpSpLocks/>
                      </p:cNvGrpSpPr>
                      <p:nvPr/>
                    </p:nvGrpSpPr>
                    <p:grpSpPr bwMode="auto">
                      <a:xfrm>
                        <a:off x="680" y="436"/>
                        <a:ext cx="33" cy="227"/>
                        <a:chOff x="295" y="981"/>
                        <a:chExt cx="33" cy="227"/>
                      </a:xfrm>
                    </p:grpSpPr>
                    <p:sp>
                      <p:nvSpPr>
                        <p:cNvPr id="5233" name="Line 49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34" name="Line 49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nvGrpSpPr>
                    <p:cNvPr id="5224" name="Group 495"/>
                    <p:cNvGrpSpPr>
                      <a:grpSpLocks/>
                    </p:cNvGrpSpPr>
                    <p:nvPr/>
                  </p:nvGrpSpPr>
                  <p:grpSpPr bwMode="auto">
                    <a:xfrm>
                      <a:off x="770" y="436"/>
                      <a:ext cx="124" cy="227"/>
                      <a:chOff x="589" y="436"/>
                      <a:chExt cx="124" cy="227"/>
                    </a:xfrm>
                  </p:grpSpPr>
                  <p:grpSp>
                    <p:nvGrpSpPr>
                      <p:cNvPr id="5225" name="Group 496"/>
                      <p:cNvGrpSpPr>
                        <a:grpSpLocks/>
                      </p:cNvGrpSpPr>
                      <p:nvPr/>
                    </p:nvGrpSpPr>
                    <p:grpSpPr bwMode="auto">
                      <a:xfrm>
                        <a:off x="589" y="436"/>
                        <a:ext cx="33" cy="227"/>
                        <a:chOff x="295" y="981"/>
                        <a:chExt cx="33" cy="227"/>
                      </a:xfrm>
                    </p:grpSpPr>
                    <p:sp>
                      <p:nvSpPr>
                        <p:cNvPr id="5229" name="Line 497"/>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30" name="Line 498"/>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nvGrpSpPr>
                      <p:cNvPr id="5226" name="Group 499"/>
                      <p:cNvGrpSpPr>
                        <a:grpSpLocks/>
                      </p:cNvGrpSpPr>
                      <p:nvPr/>
                    </p:nvGrpSpPr>
                    <p:grpSpPr bwMode="auto">
                      <a:xfrm>
                        <a:off x="680" y="436"/>
                        <a:ext cx="33" cy="227"/>
                        <a:chOff x="295" y="981"/>
                        <a:chExt cx="33" cy="227"/>
                      </a:xfrm>
                    </p:grpSpPr>
                    <p:sp>
                      <p:nvSpPr>
                        <p:cNvPr id="5227" name="Line 500"/>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28" name="Line 501"/>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grpSp>
          <p:grpSp>
            <p:nvGrpSpPr>
              <p:cNvPr id="5215" name="Group 502"/>
              <p:cNvGrpSpPr>
                <a:grpSpLocks/>
              </p:cNvGrpSpPr>
              <p:nvPr/>
            </p:nvGrpSpPr>
            <p:grpSpPr bwMode="auto">
              <a:xfrm>
                <a:off x="4851" y="436"/>
                <a:ext cx="33" cy="227"/>
                <a:chOff x="295" y="981"/>
                <a:chExt cx="33" cy="227"/>
              </a:xfrm>
            </p:grpSpPr>
            <p:sp>
              <p:nvSpPr>
                <p:cNvPr id="5216" name="Line 503"/>
                <p:cNvSpPr>
                  <a:spLocks noChangeShapeType="1"/>
                </p:cNvSpPr>
                <p:nvPr/>
              </p:nvSpPr>
              <p:spPr bwMode="auto">
                <a:xfrm>
                  <a:off x="295" y="981"/>
                  <a:ext cx="0" cy="227"/>
                </a:xfrm>
                <a:prstGeom prst="line">
                  <a:avLst/>
                </a:prstGeom>
                <a:noFill/>
                <a:ln w="19050">
                  <a:solidFill>
                    <a:srgbClr val="FFCC66"/>
                  </a:solidFill>
                  <a:round/>
                  <a:headEnd/>
                  <a:tailEnd/>
                </a:ln>
              </p:spPr>
              <p:txBody>
                <a:bodyPr wrap="none" anchor="ctr"/>
                <a:lstStyle/>
                <a:p>
                  <a:endParaRPr lang="zh-CN" altLang="en-US"/>
                </a:p>
              </p:txBody>
            </p:sp>
            <p:sp>
              <p:nvSpPr>
                <p:cNvPr id="5217" name="Line 504"/>
                <p:cNvSpPr>
                  <a:spLocks noChangeShapeType="1"/>
                </p:cNvSpPr>
                <p:nvPr/>
              </p:nvSpPr>
              <p:spPr bwMode="auto">
                <a:xfrm>
                  <a:off x="328" y="981"/>
                  <a:ext cx="0" cy="227"/>
                </a:xfrm>
                <a:prstGeom prst="line">
                  <a:avLst/>
                </a:prstGeom>
                <a:noFill/>
                <a:ln w="19050">
                  <a:solidFill>
                    <a:srgbClr val="FFCC66"/>
                  </a:solidFill>
                  <a:round/>
                  <a:headEnd/>
                  <a:tailEnd/>
                </a:ln>
              </p:spPr>
              <p:txBody>
                <a:bodyPr wrap="none" anchor="ctr"/>
                <a:lstStyle/>
                <a:p>
                  <a:endParaRPr lang="zh-CN" altLang="en-US"/>
                </a:p>
              </p:txBody>
            </p:sp>
          </p:grpSp>
        </p:grpSp>
      </p:grpSp>
      <p:grpSp>
        <p:nvGrpSpPr>
          <p:cNvPr id="5127" name="Group 505"/>
          <p:cNvGrpSpPr>
            <a:grpSpLocks/>
          </p:cNvGrpSpPr>
          <p:nvPr/>
        </p:nvGrpSpPr>
        <p:grpSpPr bwMode="auto">
          <a:xfrm>
            <a:off x="3984625" y="1412875"/>
            <a:ext cx="1133475" cy="647700"/>
            <a:chOff x="2154" y="890"/>
            <a:chExt cx="907" cy="408"/>
          </a:xfrm>
        </p:grpSpPr>
        <p:sp>
          <p:nvSpPr>
            <p:cNvPr id="5179" name="Rectangle 506"/>
            <p:cNvSpPr>
              <a:spLocks noChangeArrowheads="1"/>
            </p:cNvSpPr>
            <p:nvPr/>
          </p:nvSpPr>
          <p:spPr bwMode="auto">
            <a:xfrm>
              <a:off x="2200" y="935"/>
              <a:ext cx="816" cy="318"/>
            </a:xfrm>
            <a:prstGeom prst="rect">
              <a:avLst/>
            </a:prstGeom>
            <a:gradFill rotWithShape="1">
              <a:gsLst>
                <a:gs pos="0">
                  <a:schemeClr val="bg1"/>
                </a:gs>
                <a:gs pos="100000">
                  <a:srgbClr val="FD6FB6"/>
                </a:gs>
              </a:gsLst>
              <a:path path="shape">
                <a:fillToRect l="50000" t="50000" r="50000" b="50000"/>
              </a:path>
            </a:gradFill>
            <a:ln w="9525">
              <a:solidFill>
                <a:schemeClr val="tx1"/>
              </a:solidFill>
              <a:miter lim="800000"/>
              <a:headEnd/>
              <a:tailEnd/>
            </a:ln>
          </p:spPr>
          <p:txBody>
            <a:bodyPr wrap="none" anchor="ctr"/>
            <a:lstStyle/>
            <a:p>
              <a:endParaRPr lang="zh-CN" altLang="en-US"/>
            </a:p>
          </p:txBody>
        </p:sp>
        <p:sp>
          <p:nvSpPr>
            <p:cNvPr id="5180" name="Oval 507"/>
            <p:cNvSpPr>
              <a:spLocks noChangeArrowheads="1"/>
            </p:cNvSpPr>
            <p:nvPr/>
          </p:nvSpPr>
          <p:spPr bwMode="auto">
            <a:xfrm>
              <a:off x="2154" y="890"/>
              <a:ext cx="907" cy="136"/>
            </a:xfrm>
            <a:prstGeom prst="ellipse">
              <a:avLst/>
            </a:prstGeom>
            <a:gradFill rotWithShape="1">
              <a:gsLst>
                <a:gs pos="0">
                  <a:schemeClr val="bg1"/>
                </a:gs>
                <a:gs pos="100000">
                  <a:srgbClr val="FF99CC"/>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5181" name="Oval 508"/>
            <p:cNvSpPr>
              <a:spLocks noChangeArrowheads="1"/>
            </p:cNvSpPr>
            <p:nvPr/>
          </p:nvSpPr>
          <p:spPr bwMode="auto">
            <a:xfrm>
              <a:off x="2154" y="1162"/>
              <a:ext cx="907" cy="136"/>
            </a:xfrm>
            <a:prstGeom prst="ellipse">
              <a:avLst/>
            </a:prstGeom>
            <a:gradFill rotWithShape="1">
              <a:gsLst>
                <a:gs pos="0">
                  <a:schemeClr val="bg1"/>
                </a:gs>
                <a:gs pos="100000">
                  <a:srgbClr val="FF99CC"/>
                </a:gs>
              </a:gsLst>
              <a:path path="shape">
                <a:fillToRect l="50000" t="50000" r="50000" b="50000"/>
              </a:path>
            </a:gradFill>
            <a:ln w="9525">
              <a:solidFill>
                <a:schemeClr val="tx1"/>
              </a:solidFill>
              <a:round/>
              <a:headEnd/>
              <a:tailEnd/>
            </a:ln>
          </p:spPr>
          <p:txBody>
            <a:bodyPr wrap="none" anchor="ctr"/>
            <a:lstStyle/>
            <a:p>
              <a:endParaRPr lang="zh-CN" altLang="en-US"/>
            </a:p>
          </p:txBody>
        </p:sp>
      </p:grpSp>
      <p:grpSp>
        <p:nvGrpSpPr>
          <p:cNvPr id="5128" name="Group 509"/>
          <p:cNvGrpSpPr>
            <a:grpSpLocks/>
          </p:cNvGrpSpPr>
          <p:nvPr/>
        </p:nvGrpSpPr>
        <p:grpSpPr bwMode="auto">
          <a:xfrm>
            <a:off x="3984625" y="4940300"/>
            <a:ext cx="1133475" cy="647700"/>
            <a:chOff x="2154" y="2795"/>
            <a:chExt cx="907" cy="408"/>
          </a:xfrm>
        </p:grpSpPr>
        <p:sp>
          <p:nvSpPr>
            <p:cNvPr id="5176" name="Rectangle 510"/>
            <p:cNvSpPr>
              <a:spLocks noChangeArrowheads="1"/>
            </p:cNvSpPr>
            <p:nvPr/>
          </p:nvSpPr>
          <p:spPr bwMode="auto">
            <a:xfrm>
              <a:off x="2200" y="2840"/>
              <a:ext cx="816" cy="318"/>
            </a:xfrm>
            <a:prstGeom prst="rect">
              <a:avLst/>
            </a:prstGeom>
            <a:gradFill rotWithShape="1">
              <a:gsLst>
                <a:gs pos="0">
                  <a:schemeClr val="bg1"/>
                </a:gs>
                <a:gs pos="100000">
                  <a:srgbClr val="0099FF"/>
                </a:gs>
              </a:gsLst>
              <a:path path="shape">
                <a:fillToRect l="50000" t="50000" r="50000" b="50000"/>
              </a:path>
            </a:gradFill>
            <a:ln w="9525">
              <a:solidFill>
                <a:schemeClr val="tx1"/>
              </a:solidFill>
              <a:miter lim="800000"/>
              <a:headEnd/>
              <a:tailEnd/>
            </a:ln>
          </p:spPr>
          <p:txBody>
            <a:bodyPr wrap="none" anchor="ctr"/>
            <a:lstStyle/>
            <a:p>
              <a:endParaRPr lang="zh-CN" altLang="en-US"/>
            </a:p>
          </p:txBody>
        </p:sp>
        <p:sp>
          <p:nvSpPr>
            <p:cNvPr id="5177" name="Oval 511"/>
            <p:cNvSpPr>
              <a:spLocks noChangeArrowheads="1"/>
            </p:cNvSpPr>
            <p:nvPr/>
          </p:nvSpPr>
          <p:spPr bwMode="auto">
            <a:xfrm>
              <a:off x="2154" y="2795"/>
              <a:ext cx="907" cy="136"/>
            </a:xfrm>
            <a:prstGeom prst="ellipse">
              <a:avLst/>
            </a:prstGeom>
            <a:gradFill rotWithShape="1">
              <a:gsLst>
                <a:gs pos="0">
                  <a:schemeClr val="bg1"/>
                </a:gs>
                <a:gs pos="100000">
                  <a:srgbClr val="66CCFF"/>
                </a:gs>
              </a:gsLst>
              <a:path path="shape">
                <a:fillToRect l="50000" t="50000" r="50000" b="50000"/>
              </a:path>
            </a:gradFill>
            <a:ln w="9525">
              <a:solidFill>
                <a:schemeClr val="tx1"/>
              </a:solidFill>
              <a:round/>
              <a:headEnd/>
              <a:tailEnd/>
            </a:ln>
          </p:spPr>
          <p:txBody>
            <a:bodyPr wrap="none" anchor="ctr"/>
            <a:lstStyle/>
            <a:p>
              <a:endParaRPr lang="zh-CN" altLang="en-US"/>
            </a:p>
          </p:txBody>
        </p:sp>
        <p:sp>
          <p:nvSpPr>
            <p:cNvPr id="5178" name="Oval 512"/>
            <p:cNvSpPr>
              <a:spLocks noChangeArrowheads="1"/>
            </p:cNvSpPr>
            <p:nvPr/>
          </p:nvSpPr>
          <p:spPr bwMode="auto">
            <a:xfrm>
              <a:off x="2154" y="3067"/>
              <a:ext cx="907" cy="136"/>
            </a:xfrm>
            <a:prstGeom prst="ellipse">
              <a:avLst/>
            </a:prstGeom>
            <a:gradFill rotWithShape="1">
              <a:gsLst>
                <a:gs pos="0">
                  <a:schemeClr val="bg1"/>
                </a:gs>
                <a:gs pos="100000">
                  <a:srgbClr val="66CCFF"/>
                </a:gs>
              </a:gsLst>
              <a:path path="shape">
                <a:fillToRect l="50000" t="50000" r="50000" b="50000"/>
              </a:path>
            </a:gradFill>
            <a:ln w="9525">
              <a:solidFill>
                <a:schemeClr val="tx1"/>
              </a:solidFill>
              <a:round/>
              <a:headEnd/>
              <a:tailEnd/>
            </a:ln>
          </p:spPr>
          <p:txBody>
            <a:bodyPr wrap="none" anchor="ctr"/>
            <a:lstStyle/>
            <a:p>
              <a:endParaRPr lang="zh-CN" altLang="en-US"/>
            </a:p>
          </p:txBody>
        </p:sp>
      </p:grpSp>
      <p:sp>
        <p:nvSpPr>
          <p:cNvPr id="5129" name="Text Box 513"/>
          <p:cNvSpPr txBox="1">
            <a:spLocks noChangeArrowheads="1"/>
          </p:cNvSpPr>
          <p:nvPr/>
        </p:nvSpPr>
        <p:spPr bwMode="auto">
          <a:xfrm>
            <a:off x="0" y="2563813"/>
            <a:ext cx="990600" cy="701675"/>
          </a:xfrm>
          <a:prstGeom prst="rect">
            <a:avLst/>
          </a:prstGeom>
          <a:noFill/>
          <a:ln w="9525">
            <a:noFill/>
            <a:miter lim="800000"/>
            <a:headEnd/>
            <a:tailEnd/>
          </a:ln>
        </p:spPr>
        <p:txBody>
          <a:bodyPr wrap="none">
            <a:spAutoFit/>
          </a:bodyPr>
          <a:lstStyle/>
          <a:p>
            <a:pPr algn="ctr"/>
            <a:r>
              <a:rPr lang="en-US" altLang="zh-CN" sz="2000" b="1">
                <a:solidFill>
                  <a:schemeClr val="hlink"/>
                </a:solidFill>
                <a:latin typeface="Arial" charset="0"/>
                <a:ea typeface="华文楷体" pitchFamily="2" charset="-122"/>
              </a:rPr>
              <a:t>NADH </a:t>
            </a:r>
          </a:p>
          <a:p>
            <a:pPr algn="ctr"/>
            <a:r>
              <a:rPr lang="en-US" altLang="zh-CN" sz="2000" b="1">
                <a:solidFill>
                  <a:schemeClr val="hlink"/>
                </a:solidFill>
                <a:latin typeface="Arial" charset="0"/>
                <a:ea typeface="华文楷体" pitchFamily="2" charset="-122"/>
              </a:rPr>
              <a:t>+H</a:t>
            </a:r>
            <a:r>
              <a:rPr lang="en-US" altLang="zh-CN" sz="2000" b="1" baseline="30000">
                <a:solidFill>
                  <a:schemeClr val="hlink"/>
                </a:solidFill>
                <a:latin typeface="Arial" charset="0"/>
                <a:ea typeface="华文楷体" pitchFamily="2" charset="-122"/>
              </a:rPr>
              <a:t>+  </a:t>
            </a:r>
          </a:p>
        </p:txBody>
      </p:sp>
      <p:sp>
        <p:nvSpPr>
          <p:cNvPr id="159234" name="Text Box 514"/>
          <p:cNvSpPr txBox="1">
            <a:spLocks noChangeArrowheads="1"/>
          </p:cNvSpPr>
          <p:nvPr/>
        </p:nvSpPr>
        <p:spPr bwMode="auto">
          <a:xfrm>
            <a:off x="34925" y="4221163"/>
            <a:ext cx="971550" cy="396875"/>
          </a:xfrm>
          <a:prstGeom prst="rect">
            <a:avLst/>
          </a:prstGeom>
          <a:noFill/>
          <a:ln w="9525">
            <a:noFill/>
            <a:miter lim="800000"/>
            <a:headEnd/>
            <a:tailEnd/>
          </a:ln>
        </p:spPr>
        <p:txBody>
          <a:bodyPr wrap="none">
            <a:spAutoFit/>
          </a:bodyPr>
          <a:lstStyle/>
          <a:p>
            <a:r>
              <a:rPr lang="en-US" altLang="zh-CN" sz="2000" b="1">
                <a:solidFill>
                  <a:schemeClr val="hlink"/>
                </a:solidFill>
                <a:latin typeface="Arial" charset="0"/>
                <a:ea typeface="华文楷体" pitchFamily="2" charset="-122"/>
              </a:rPr>
              <a:t>NAD</a:t>
            </a:r>
            <a:r>
              <a:rPr lang="en-US" altLang="zh-CN" sz="2000" b="1" baseline="30000">
                <a:solidFill>
                  <a:srgbClr val="FF6600"/>
                </a:solidFill>
                <a:latin typeface="Arial" charset="0"/>
                <a:ea typeface="华文楷体" pitchFamily="2" charset="-122"/>
              </a:rPr>
              <a:t>+   </a:t>
            </a:r>
          </a:p>
        </p:txBody>
      </p:sp>
      <p:pic>
        <p:nvPicPr>
          <p:cNvPr id="159235" name="Picture 515"/>
          <p:cNvPicPr>
            <a:picLocks noChangeAspect="1" noChangeArrowheads="1"/>
          </p:cNvPicPr>
          <p:nvPr/>
        </p:nvPicPr>
        <p:blipFill>
          <a:blip r:embed="rId3" cstate="print"/>
          <a:srcRect/>
          <a:stretch>
            <a:fillRect/>
          </a:stretch>
        </p:blipFill>
        <p:spPr bwMode="auto">
          <a:xfrm>
            <a:off x="6983413" y="1916113"/>
            <a:ext cx="1538287" cy="568325"/>
          </a:xfrm>
          <a:prstGeom prst="rect">
            <a:avLst/>
          </a:prstGeom>
          <a:noFill/>
          <a:ln w="9525">
            <a:noFill/>
            <a:miter lim="800000"/>
            <a:headEnd/>
            <a:tailEnd/>
          </a:ln>
        </p:spPr>
      </p:pic>
      <p:pic>
        <p:nvPicPr>
          <p:cNvPr id="159236" name="Picture 516"/>
          <p:cNvPicPr>
            <a:picLocks noChangeAspect="1" noChangeArrowheads="1"/>
          </p:cNvPicPr>
          <p:nvPr/>
        </p:nvPicPr>
        <p:blipFill>
          <a:blip r:embed="rId4" cstate="print"/>
          <a:srcRect/>
          <a:stretch>
            <a:fillRect/>
          </a:stretch>
        </p:blipFill>
        <p:spPr bwMode="auto">
          <a:xfrm>
            <a:off x="6937375" y="4940300"/>
            <a:ext cx="1485900" cy="1006475"/>
          </a:xfrm>
          <a:prstGeom prst="rect">
            <a:avLst/>
          </a:prstGeom>
          <a:noFill/>
          <a:ln w="9525">
            <a:noFill/>
            <a:miter lim="800000"/>
            <a:headEnd/>
            <a:tailEnd/>
          </a:ln>
        </p:spPr>
      </p:pic>
      <p:grpSp>
        <p:nvGrpSpPr>
          <p:cNvPr id="159287" name="Group 517"/>
          <p:cNvGrpSpPr>
            <a:grpSpLocks/>
          </p:cNvGrpSpPr>
          <p:nvPr/>
        </p:nvGrpSpPr>
        <p:grpSpPr bwMode="auto">
          <a:xfrm>
            <a:off x="7874000" y="2492375"/>
            <a:ext cx="1304925" cy="2376488"/>
            <a:chOff x="4967" y="1496"/>
            <a:chExt cx="822" cy="1526"/>
          </a:xfrm>
        </p:grpSpPr>
        <p:sp>
          <p:nvSpPr>
            <p:cNvPr id="5172" name="Text Box 518"/>
            <p:cNvSpPr txBox="1">
              <a:spLocks noChangeArrowheads="1"/>
            </p:cNvSpPr>
            <p:nvPr/>
          </p:nvSpPr>
          <p:spPr bwMode="auto">
            <a:xfrm>
              <a:off x="5158" y="1616"/>
              <a:ext cx="624" cy="451"/>
            </a:xfrm>
            <a:prstGeom prst="rect">
              <a:avLst/>
            </a:prstGeom>
            <a:noFill/>
            <a:ln w="9525">
              <a:noFill/>
              <a:miter lim="800000"/>
              <a:headEnd/>
              <a:tailEnd/>
            </a:ln>
          </p:spPr>
          <p:txBody>
            <a:bodyPr wrap="none">
              <a:spAutoFit/>
            </a:bodyPr>
            <a:lstStyle/>
            <a:p>
              <a:pPr algn="ctr"/>
              <a:r>
                <a:rPr lang="en-US" altLang="zh-CN" sz="2000" b="1">
                  <a:solidFill>
                    <a:schemeClr val="hlink"/>
                  </a:solidFill>
                  <a:latin typeface="Arial" charset="0"/>
                  <a:ea typeface="华文楷体" pitchFamily="2" charset="-122"/>
                </a:rPr>
                <a:t>NADH </a:t>
              </a:r>
            </a:p>
            <a:p>
              <a:pPr algn="ctr"/>
              <a:r>
                <a:rPr lang="en-US" altLang="zh-CN" sz="2000" b="1">
                  <a:solidFill>
                    <a:schemeClr val="hlink"/>
                  </a:solidFill>
                  <a:latin typeface="Arial" charset="0"/>
                  <a:ea typeface="华文楷体" pitchFamily="2" charset="-122"/>
                </a:rPr>
                <a:t>+H</a:t>
              </a:r>
              <a:r>
                <a:rPr lang="en-US" altLang="zh-CN" sz="2000" b="1" baseline="30000">
                  <a:solidFill>
                    <a:schemeClr val="hlink"/>
                  </a:solidFill>
                  <a:latin typeface="Arial" charset="0"/>
                  <a:ea typeface="华文楷体" pitchFamily="2" charset="-122"/>
                </a:rPr>
                <a:t>+  </a:t>
              </a:r>
            </a:p>
          </p:txBody>
        </p:sp>
        <p:sp>
          <p:nvSpPr>
            <p:cNvPr id="5173" name="Text Box 519"/>
            <p:cNvSpPr txBox="1">
              <a:spLocks noChangeArrowheads="1"/>
            </p:cNvSpPr>
            <p:nvPr/>
          </p:nvSpPr>
          <p:spPr bwMode="auto">
            <a:xfrm>
              <a:off x="5177" y="2523"/>
              <a:ext cx="612" cy="254"/>
            </a:xfrm>
            <a:prstGeom prst="rect">
              <a:avLst/>
            </a:prstGeom>
            <a:noFill/>
            <a:ln w="9525">
              <a:noFill/>
              <a:miter lim="800000"/>
              <a:headEnd/>
              <a:tailEnd/>
            </a:ln>
          </p:spPr>
          <p:txBody>
            <a:bodyPr wrap="none">
              <a:spAutoFit/>
            </a:bodyPr>
            <a:lstStyle/>
            <a:p>
              <a:r>
                <a:rPr lang="en-US" altLang="zh-CN" sz="2000" b="1">
                  <a:solidFill>
                    <a:schemeClr val="hlink"/>
                  </a:solidFill>
                  <a:latin typeface="Arial" charset="0"/>
                  <a:ea typeface="华文楷体" pitchFamily="2" charset="-122"/>
                </a:rPr>
                <a:t>NAD</a:t>
              </a:r>
              <a:r>
                <a:rPr lang="en-US" altLang="zh-CN" sz="2000" b="1" baseline="30000">
                  <a:solidFill>
                    <a:schemeClr val="hlink"/>
                  </a:solidFill>
                  <a:latin typeface="Arial" charset="0"/>
                  <a:ea typeface="华文楷体" pitchFamily="2" charset="-122"/>
                </a:rPr>
                <a:t>+   </a:t>
              </a:r>
            </a:p>
          </p:txBody>
        </p:sp>
        <p:sp>
          <p:nvSpPr>
            <p:cNvPr id="5174" name="Line 520"/>
            <p:cNvSpPr>
              <a:spLocks noChangeShapeType="1"/>
            </p:cNvSpPr>
            <p:nvPr/>
          </p:nvSpPr>
          <p:spPr bwMode="auto">
            <a:xfrm flipV="1">
              <a:off x="4967" y="1496"/>
              <a:ext cx="0" cy="1526"/>
            </a:xfrm>
            <a:prstGeom prst="line">
              <a:avLst/>
            </a:prstGeom>
            <a:noFill/>
            <a:ln w="28575">
              <a:solidFill>
                <a:schemeClr val="tx1"/>
              </a:solidFill>
              <a:round/>
              <a:headEnd/>
              <a:tailEnd type="triangle" w="med" len="med"/>
            </a:ln>
          </p:spPr>
          <p:txBody>
            <a:bodyPr wrap="none" anchor="ctr"/>
            <a:lstStyle/>
            <a:p>
              <a:endParaRPr lang="zh-CN" altLang="en-US"/>
            </a:p>
          </p:txBody>
        </p:sp>
        <p:sp>
          <p:nvSpPr>
            <p:cNvPr id="5175" name="Arc 521"/>
            <p:cNvSpPr>
              <a:spLocks/>
            </p:cNvSpPr>
            <p:nvPr/>
          </p:nvSpPr>
          <p:spPr bwMode="auto">
            <a:xfrm flipH="1">
              <a:off x="4967" y="1828"/>
              <a:ext cx="453" cy="831"/>
            </a:xfrm>
            <a:custGeom>
              <a:avLst/>
              <a:gdLst>
                <a:gd name="T0" fmla="*/ 0 w 21600"/>
                <a:gd name="T1" fmla="*/ 0 h 39056"/>
                <a:gd name="T2" fmla="*/ 0 w 21600"/>
                <a:gd name="T3" fmla="*/ 0 h 39056"/>
                <a:gd name="T4" fmla="*/ 0 w 21600"/>
                <a:gd name="T5" fmla="*/ 0 h 39056"/>
                <a:gd name="T6" fmla="*/ 0 60000 65536"/>
                <a:gd name="T7" fmla="*/ 0 60000 65536"/>
                <a:gd name="T8" fmla="*/ 0 60000 65536"/>
                <a:gd name="T9" fmla="*/ 0 w 21600"/>
                <a:gd name="T10" fmla="*/ 0 h 39056"/>
                <a:gd name="T11" fmla="*/ 21600 w 21600"/>
                <a:gd name="T12" fmla="*/ 39056 h 39056"/>
              </a:gdLst>
              <a:ahLst/>
              <a:cxnLst>
                <a:cxn ang="T6">
                  <a:pos x="T0" y="T1"/>
                </a:cxn>
                <a:cxn ang="T7">
                  <a:pos x="T2" y="T3"/>
                </a:cxn>
                <a:cxn ang="T8">
                  <a:pos x="T4" y="T5"/>
                </a:cxn>
              </a:cxnLst>
              <a:rect l="T9" t="T10" r="T11" b="T12"/>
              <a:pathLst>
                <a:path w="21600" h="39056" fill="none" extrusionOk="0">
                  <a:moveTo>
                    <a:pt x="8542" y="0"/>
                  </a:moveTo>
                  <a:cubicBezTo>
                    <a:pt x="16466" y="3412"/>
                    <a:pt x="21600" y="11211"/>
                    <a:pt x="21600" y="19839"/>
                  </a:cubicBezTo>
                  <a:cubicBezTo>
                    <a:pt x="21600" y="27939"/>
                    <a:pt x="17068" y="35358"/>
                    <a:pt x="9861" y="39056"/>
                  </a:cubicBezTo>
                </a:path>
                <a:path w="21600" h="39056" stroke="0" extrusionOk="0">
                  <a:moveTo>
                    <a:pt x="8542" y="0"/>
                  </a:moveTo>
                  <a:cubicBezTo>
                    <a:pt x="16466" y="3412"/>
                    <a:pt x="21600" y="11211"/>
                    <a:pt x="21600" y="19839"/>
                  </a:cubicBezTo>
                  <a:cubicBezTo>
                    <a:pt x="21600" y="27939"/>
                    <a:pt x="17068" y="35358"/>
                    <a:pt x="9861" y="39056"/>
                  </a:cubicBezTo>
                  <a:lnTo>
                    <a:pt x="0" y="19839"/>
                  </a:lnTo>
                  <a:close/>
                </a:path>
              </a:pathLst>
            </a:custGeom>
            <a:noFill/>
            <a:ln w="28575">
              <a:solidFill>
                <a:schemeClr val="tx1"/>
              </a:solidFill>
              <a:round/>
              <a:headEnd type="triangle" w="med" len="med"/>
              <a:tailEnd/>
            </a:ln>
          </p:spPr>
          <p:txBody>
            <a:bodyPr wrap="none" anchor="ctr"/>
            <a:lstStyle/>
            <a:p>
              <a:endParaRPr lang="zh-CN" altLang="en-US"/>
            </a:p>
          </p:txBody>
        </p:sp>
      </p:grpSp>
      <p:sp>
        <p:nvSpPr>
          <p:cNvPr id="159242" name="Arc 522"/>
          <p:cNvSpPr>
            <a:spLocks/>
          </p:cNvSpPr>
          <p:nvPr/>
        </p:nvSpPr>
        <p:spPr bwMode="auto">
          <a:xfrm>
            <a:off x="1754188" y="5300663"/>
            <a:ext cx="5111750" cy="844550"/>
          </a:xfrm>
          <a:custGeom>
            <a:avLst/>
            <a:gdLst>
              <a:gd name="T0" fmla="*/ 0 w 25401"/>
              <a:gd name="T1" fmla="*/ 2147483647 h 21600"/>
              <a:gd name="T2" fmla="*/ 2147483647 w 25401"/>
              <a:gd name="T3" fmla="*/ 2147483647 h 21600"/>
              <a:gd name="T4" fmla="*/ 2147483647 w 25401"/>
              <a:gd name="T5" fmla="*/ 2147483647 h 21600"/>
              <a:gd name="T6" fmla="*/ 0 60000 65536"/>
              <a:gd name="T7" fmla="*/ 0 60000 65536"/>
              <a:gd name="T8" fmla="*/ 0 60000 65536"/>
              <a:gd name="T9" fmla="*/ 0 w 25401"/>
              <a:gd name="T10" fmla="*/ 0 h 21600"/>
              <a:gd name="T11" fmla="*/ 25401 w 25401"/>
              <a:gd name="T12" fmla="*/ 21600 h 21600"/>
            </a:gdLst>
            <a:ahLst/>
            <a:cxnLst>
              <a:cxn ang="T6">
                <a:pos x="T0" y="T1"/>
              </a:cxn>
              <a:cxn ang="T7">
                <a:pos x="T2" y="T3"/>
              </a:cxn>
              <a:cxn ang="T8">
                <a:pos x="T4" y="T5"/>
              </a:cxn>
            </a:cxnLst>
            <a:rect l="T9" t="T10" r="T11" b="T12"/>
            <a:pathLst>
              <a:path w="25401" h="21600" fill="none" extrusionOk="0">
                <a:moveTo>
                  <a:pt x="-1" y="5142"/>
                </a:moveTo>
                <a:cubicBezTo>
                  <a:pt x="3905" y="1822"/>
                  <a:pt x="8864" y="-1"/>
                  <a:pt x="13990" y="0"/>
                </a:cubicBezTo>
                <a:cubicBezTo>
                  <a:pt x="18023" y="0"/>
                  <a:pt x="21976" y="1129"/>
                  <a:pt x="25400" y="3260"/>
                </a:cubicBezTo>
              </a:path>
              <a:path w="25401" h="21600" stroke="0" extrusionOk="0">
                <a:moveTo>
                  <a:pt x="-1" y="5142"/>
                </a:moveTo>
                <a:cubicBezTo>
                  <a:pt x="3905" y="1822"/>
                  <a:pt x="8864" y="-1"/>
                  <a:pt x="13990" y="0"/>
                </a:cubicBezTo>
                <a:cubicBezTo>
                  <a:pt x="18023" y="0"/>
                  <a:pt x="21976" y="1129"/>
                  <a:pt x="25400" y="3260"/>
                </a:cubicBezTo>
                <a:lnTo>
                  <a:pt x="13990" y="21600"/>
                </a:lnTo>
                <a:close/>
              </a:path>
            </a:pathLst>
          </a:custGeom>
          <a:noFill/>
          <a:ln w="38100">
            <a:solidFill>
              <a:srgbClr val="006699"/>
            </a:solidFill>
            <a:round/>
            <a:headEnd/>
            <a:tailEnd type="triangle" w="med" len="med"/>
          </a:ln>
        </p:spPr>
        <p:txBody>
          <a:bodyPr wrap="none" anchor="ctr"/>
          <a:lstStyle/>
          <a:p>
            <a:endParaRPr lang="zh-CN" altLang="en-US"/>
          </a:p>
        </p:txBody>
      </p:sp>
      <p:sp>
        <p:nvSpPr>
          <p:cNvPr id="159243" name="Arc 523"/>
          <p:cNvSpPr>
            <a:spLocks/>
          </p:cNvSpPr>
          <p:nvPr/>
        </p:nvSpPr>
        <p:spPr bwMode="auto">
          <a:xfrm>
            <a:off x="3192463" y="1555750"/>
            <a:ext cx="2736850" cy="3673475"/>
          </a:xfrm>
          <a:custGeom>
            <a:avLst/>
            <a:gdLst>
              <a:gd name="T0" fmla="*/ 2147483647 w 28171"/>
              <a:gd name="T1" fmla="*/ 2147483647 h 21600"/>
              <a:gd name="T2" fmla="*/ 0 w 28171"/>
              <a:gd name="T3" fmla="*/ 2147483647 h 21600"/>
              <a:gd name="T4" fmla="*/ 2147483647 w 28171"/>
              <a:gd name="T5" fmla="*/ 0 h 21600"/>
              <a:gd name="T6" fmla="*/ 0 60000 65536"/>
              <a:gd name="T7" fmla="*/ 0 60000 65536"/>
              <a:gd name="T8" fmla="*/ 0 60000 65536"/>
              <a:gd name="T9" fmla="*/ 0 w 28171"/>
              <a:gd name="T10" fmla="*/ 0 h 21600"/>
              <a:gd name="T11" fmla="*/ 28171 w 28171"/>
              <a:gd name="T12" fmla="*/ 21600 h 21600"/>
            </a:gdLst>
            <a:ahLst/>
            <a:cxnLst>
              <a:cxn ang="T6">
                <a:pos x="T0" y="T1"/>
              </a:cxn>
              <a:cxn ang="T7">
                <a:pos x="T2" y="T3"/>
              </a:cxn>
              <a:cxn ang="T8">
                <a:pos x="T4" y="T5"/>
              </a:cxn>
            </a:cxnLst>
            <a:rect l="T9" t="T10" r="T11" b="T12"/>
            <a:pathLst>
              <a:path w="28171" h="21600" fill="none" extrusionOk="0">
                <a:moveTo>
                  <a:pt x="28171" y="16404"/>
                </a:moveTo>
                <a:cubicBezTo>
                  <a:pt x="24256" y="19757"/>
                  <a:pt x="19272" y="21599"/>
                  <a:pt x="14119" y="21600"/>
                </a:cubicBezTo>
                <a:cubicBezTo>
                  <a:pt x="8934" y="21600"/>
                  <a:pt x="3923" y="19735"/>
                  <a:pt x="0" y="16346"/>
                </a:cubicBezTo>
              </a:path>
              <a:path w="28171" h="21600" stroke="0" extrusionOk="0">
                <a:moveTo>
                  <a:pt x="28171" y="16404"/>
                </a:moveTo>
                <a:cubicBezTo>
                  <a:pt x="24256" y="19757"/>
                  <a:pt x="19272" y="21599"/>
                  <a:pt x="14119" y="21600"/>
                </a:cubicBezTo>
                <a:cubicBezTo>
                  <a:pt x="8934" y="21600"/>
                  <a:pt x="3923" y="19735"/>
                  <a:pt x="0" y="16346"/>
                </a:cubicBezTo>
                <a:lnTo>
                  <a:pt x="14119" y="0"/>
                </a:lnTo>
                <a:close/>
              </a:path>
            </a:pathLst>
          </a:custGeom>
          <a:noFill/>
          <a:ln w="38100">
            <a:solidFill>
              <a:srgbClr val="006699"/>
            </a:solidFill>
            <a:round/>
            <a:headEnd/>
            <a:tailEnd type="triangle" w="med" len="med"/>
          </a:ln>
        </p:spPr>
        <p:txBody>
          <a:bodyPr wrap="none" anchor="ctr"/>
          <a:lstStyle/>
          <a:p>
            <a:endParaRPr lang="zh-CN" altLang="en-US"/>
          </a:p>
        </p:txBody>
      </p:sp>
      <p:sp>
        <p:nvSpPr>
          <p:cNvPr id="159244" name="Arc 524"/>
          <p:cNvSpPr>
            <a:spLocks/>
          </p:cNvSpPr>
          <p:nvPr/>
        </p:nvSpPr>
        <p:spPr bwMode="auto">
          <a:xfrm>
            <a:off x="2628900" y="1778000"/>
            <a:ext cx="3362325" cy="2298700"/>
          </a:xfrm>
          <a:custGeom>
            <a:avLst/>
            <a:gdLst>
              <a:gd name="T0" fmla="*/ 0 w 26977"/>
              <a:gd name="T1" fmla="*/ 2147483647 h 21600"/>
              <a:gd name="T2" fmla="*/ 2147483647 w 26977"/>
              <a:gd name="T3" fmla="*/ 2147483647 h 21600"/>
              <a:gd name="T4" fmla="*/ 2147483647 w 26977"/>
              <a:gd name="T5" fmla="*/ 2147483647 h 21600"/>
              <a:gd name="T6" fmla="*/ 0 60000 65536"/>
              <a:gd name="T7" fmla="*/ 0 60000 65536"/>
              <a:gd name="T8" fmla="*/ 0 60000 65536"/>
              <a:gd name="T9" fmla="*/ 0 w 26977"/>
              <a:gd name="T10" fmla="*/ 0 h 21600"/>
              <a:gd name="T11" fmla="*/ 26977 w 26977"/>
              <a:gd name="T12" fmla="*/ 21600 h 21600"/>
            </a:gdLst>
            <a:ahLst/>
            <a:cxnLst>
              <a:cxn ang="T6">
                <a:pos x="T0" y="T1"/>
              </a:cxn>
              <a:cxn ang="T7">
                <a:pos x="T2" y="T3"/>
              </a:cxn>
              <a:cxn ang="T8">
                <a:pos x="T4" y="T5"/>
              </a:cxn>
            </a:cxnLst>
            <a:rect l="T9" t="T10" r="T11" b="T12"/>
            <a:pathLst>
              <a:path w="26977" h="21600" fill="none" extrusionOk="0">
                <a:moveTo>
                  <a:pt x="0" y="5084"/>
                </a:moveTo>
                <a:cubicBezTo>
                  <a:pt x="3895" y="1800"/>
                  <a:pt x="8826" y="-1"/>
                  <a:pt x="13921" y="0"/>
                </a:cubicBezTo>
                <a:cubicBezTo>
                  <a:pt x="18635" y="0"/>
                  <a:pt x="23220" y="1542"/>
                  <a:pt x="26976" y="4392"/>
                </a:cubicBezTo>
              </a:path>
              <a:path w="26977" h="21600" stroke="0" extrusionOk="0">
                <a:moveTo>
                  <a:pt x="0" y="5084"/>
                </a:moveTo>
                <a:cubicBezTo>
                  <a:pt x="3895" y="1800"/>
                  <a:pt x="8826" y="-1"/>
                  <a:pt x="13921" y="0"/>
                </a:cubicBezTo>
                <a:cubicBezTo>
                  <a:pt x="18635" y="0"/>
                  <a:pt x="23220" y="1542"/>
                  <a:pt x="26976" y="4392"/>
                </a:cubicBezTo>
                <a:lnTo>
                  <a:pt x="13921" y="21600"/>
                </a:lnTo>
                <a:close/>
              </a:path>
            </a:pathLst>
          </a:custGeom>
          <a:noFill/>
          <a:ln w="38100">
            <a:solidFill>
              <a:srgbClr val="006699"/>
            </a:solidFill>
            <a:round/>
            <a:headEnd/>
            <a:tailEnd type="triangle" w="med" len="med"/>
          </a:ln>
        </p:spPr>
        <p:txBody>
          <a:bodyPr wrap="none" anchor="ctr"/>
          <a:lstStyle/>
          <a:p>
            <a:endParaRPr lang="zh-CN" altLang="en-US"/>
          </a:p>
        </p:txBody>
      </p:sp>
      <p:sp>
        <p:nvSpPr>
          <p:cNvPr id="159245" name="Arc 525"/>
          <p:cNvSpPr>
            <a:spLocks/>
          </p:cNvSpPr>
          <p:nvPr/>
        </p:nvSpPr>
        <p:spPr bwMode="auto">
          <a:xfrm>
            <a:off x="2700338" y="782638"/>
            <a:ext cx="3805237" cy="914400"/>
          </a:xfrm>
          <a:custGeom>
            <a:avLst/>
            <a:gdLst>
              <a:gd name="T0" fmla="*/ 2147483647 w 24123"/>
              <a:gd name="T1" fmla="*/ 2147483647 h 21600"/>
              <a:gd name="T2" fmla="*/ 0 w 24123"/>
              <a:gd name="T3" fmla="*/ 2147483647 h 21600"/>
              <a:gd name="T4" fmla="*/ 2147483647 w 24123"/>
              <a:gd name="T5" fmla="*/ 0 h 21600"/>
              <a:gd name="T6" fmla="*/ 0 60000 65536"/>
              <a:gd name="T7" fmla="*/ 0 60000 65536"/>
              <a:gd name="T8" fmla="*/ 0 60000 65536"/>
              <a:gd name="T9" fmla="*/ 0 w 24123"/>
              <a:gd name="T10" fmla="*/ 0 h 21600"/>
              <a:gd name="T11" fmla="*/ 24123 w 24123"/>
              <a:gd name="T12" fmla="*/ 21600 h 21600"/>
            </a:gdLst>
            <a:ahLst/>
            <a:cxnLst>
              <a:cxn ang="T6">
                <a:pos x="T0" y="T1"/>
              </a:cxn>
              <a:cxn ang="T7">
                <a:pos x="T2" y="T3"/>
              </a:cxn>
              <a:cxn ang="T8">
                <a:pos x="T4" y="T5"/>
              </a:cxn>
            </a:cxnLst>
            <a:rect l="T9" t="T10" r="T11" b="T12"/>
            <a:pathLst>
              <a:path w="24123" h="21600" fill="none" extrusionOk="0">
                <a:moveTo>
                  <a:pt x="24122" y="16529"/>
                </a:moveTo>
                <a:cubicBezTo>
                  <a:pt x="20229" y="19804"/>
                  <a:pt x="15306" y="21599"/>
                  <a:pt x="10219" y="21600"/>
                </a:cubicBezTo>
                <a:cubicBezTo>
                  <a:pt x="6652" y="21600"/>
                  <a:pt x="3141" y="20717"/>
                  <a:pt x="0" y="19029"/>
                </a:cubicBezTo>
              </a:path>
              <a:path w="24123" h="21600" stroke="0" extrusionOk="0">
                <a:moveTo>
                  <a:pt x="24122" y="16529"/>
                </a:moveTo>
                <a:cubicBezTo>
                  <a:pt x="20229" y="19804"/>
                  <a:pt x="15306" y="21599"/>
                  <a:pt x="10219" y="21600"/>
                </a:cubicBezTo>
                <a:cubicBezTo>
                  <a:pt x="6652" y="21600"/>
                  <a:pt x="3141" y="20717"/>
                  <a:pt x="0" y="19029"/>
                </a:cubicBezTo>
                <a:lnTo>
                  <a:pt x="10219" y="0"/>
                </a:lnTo>
                <a:close/>
              </a:path>
            </a:pathLst>
          </a:custGeom>
          <a:noFill/>
          <a:ln w="38100">
            <a:solidFill>
              <a:srgbClr val="006699"/>
            </a:solidFill>
            <a:round/>
            <a:headEnd/>
            <a:tailEnd type="triangle" w="med" len="med"/>
          </a:ln>
        </p:spPr>
        <p:txBody>
          <a:bodyPr wrap="none" anchor="ctr"/>
          <a:lstStyle/>
          <a:p>
            <a:endParaRPr lang="zh-CN" altLang="en-US"/>
          </a:p>
        </p:txBody>
      </p:sp>
      <p:sp>
        <p:nvSpPr>
          <p:cNvPr id="5138" name="Text Box 526"/>
          <p:cNvSpPr txBox="1">
            <a:spLocks noChangeArrowheads="1"/>
          </p:cNvSpPr>
          <p:nvPr/>
        </p:nvSpPr>
        <p:spPr bwMode="auto">
          <a:xfrm>
            <a:off x="4924425" y="549275"/>
            <a:ext cx="1231900" cy="922338"/>
          </a:xfrm>
          <a:prstGeom prst="rect">
            <a:avLst/>
          </a:prstGeom>
          <a:noFill/>
          <a:ln w="9525">
            <a:noFill/>
            <a:miter lim="800000"/>
            <a:headEnd/>
            <a:tailEnd/>
          </a:ln>
        </p:spPr>
        <p:txBody>
          <a:bodyPr wrap="none">
            <a:spAutoFit/>
          </a:bodyPr>
          <a:lstStyle/>
          <a:p>
            <a:pPr algn="ctr"/>
            <a:r>
              <a:rPr lang="zh-CN" altLang="en-US" sz="1800" b="1" dirty="0">
                <a:solidFill>
                  <a:srgbClr val="993366"/>
                </a:solidFill>
                <a:latin typeface="黑体" pitchFamily="2" charset="-122"/>
                <a:ea typeface="黑体" pitchFamily="2" charset="-122"/>
              </a:rPr>
              <a:t>谷氨酸</a:t>
            </a:r>
            <a:r>
              <a:rPr lang="en-US" altLang="zh-CN" sz="1800" b="1" dirty="0">
                <a:solidFill>
                  <a:srgbClr val="993366"/>
                </a:solidFill>
                <a:latin typeface="黑体" pitchFamily="2" charset="-122"/>
                <a:ea typeface="黑体" pitchFamily="2" charset="-122"/>
              </a:rPr>
              <a:t>-</a:t>
            </a:r>
          </a:p>
          <a:p>
            <a:pPr algn="ctr"/>
            <a:r>
              <a:rPr lang="zh-CN" altLang="en-US" sz="1800" b="1" dirty="0">
                <a:solidFill>
                  <a:srgbClr val="993366"/>
                </a:solidFill>
                <a:latin typeface="黑体" pitchFamily="2" charset="-122"/>
                <a:ea typeface="黑体" pitchFamily="2" charset="-122"/>
              </a:rPr>
              <a:t>天冬氨酸 </a:t>
            </a:r>
          </a:p>
          <a:p>
            <a:pPr algn="ctr"/>
            <a:r>
              <a:rPr lang="zh-CN" altLang="en-US" sz="1800" b="1" dirty="0">
                <a:solidFill>
                  <a:srgbClr val="993366"/>
                </a:solidFill>
                <a:latin typeface="黑体" pitchFamily="2" charset="-122"/>
                <a:ea typeface="黑体" pitchFamily="2" charset="-122"/>
              </a:rPr>
              <a:t>转运体</a:t>
            </a:r>
          </a:p>
        </p:txBody>
      </p:sp>
      <p:sp>
        <p:nvSpPr>
          <p:cNvPr id="5139" name="Text Box 527"/>
          <p:cNvSpPr txBox="1">
            <a:spLocks noChangeArrowheads="1"/>
          </p:cNvSpPr>
          <p:nvPr/>
        </p:nvSpPr>
        <p:spPr bwMode="auto">
          <a:xfrm>
            <a:off x="4802188" y="5445224"/>
            <a:ext cx="1642020" cy="923330"/>
          </a:xfrm>
          <a:prstGeom prst="rect">
            <a:avLst/>
          </a:prstGeom>
          <a:noFill/>
          <a:ln w="9525">
            <a:noFill/>
            <a:miter lim="800000"/>
            <a:headEnd/>
            <a:tailEnd/>
          </a:ln>
        </p:spPr>
        <p:txBody>
          <a:bodyPr wrap="square">
            <a:spAutoFit/>
          </a:bodyPr>
          <a:lstStyle/>
          <a:p>
            <a:pPr algn="ctr"/>
            <a:r>
              <a:rPr lang="zh-CN" altLang="en-US" sz="1800" b="1" dirty="0">
                <a:solidFill>
                  <a:srgbClr val="006666"/>
                </a:solidFill>
                <a:latin typeface="黑体" pitchFamily="2" charset="-122"/>
                <a:ea typeface="黑体" pitchFamily="2" charset="-122"/>
              </a:rPr>
              <a:t>苹果酸</a:t>
            </a:r>
            <a:r>
              <a:rPr lang="en-US" altLang="zh-CN" sz="1800" b="1" dirty="0">
                <a:solidFill>
                  <a:srgbClr val="006666"/>
                </a:solidFill>
                <a:latin typeface="Times New Roman" pitchFamily="18" charset="0"/>
                <a:ea typeface="黑体" pitchFamily="2" charset="-122"/>
                <a:cs typeface="Times New Roman" pitchFamily="18" charset="0"/>
              </a:rPr>
              <a:t>-</a:t>
            </a:r>
          </a:p>
          <a:p>
            <a:pPr algn="ctr"/>
            <a:r>
              <a:rPr lang="en-US" altLang="zh-CN" sz="1800" b="1" dirty="0">
                <a:solidFill>
                  <a:srgbClr val="006666"/>
                </a:solidFill>
                <a:latin typeface="Symbol" pitchFamily="18" charset="2"/>
                <a:ea typeface="黑体" pitchFamily="2" charset="-122"/>
              </a:rPr>
              <a:t>a</a:t>
            </a:r>
            <a:r>
              <a:rPr lang="en-US" altLang="zh-CN" sz="1800" b="1" dirty="0">
                <a:solidFill>
                  <a:srgbClr val="006666"/>
                </a:solidFill>
                <a:latin typeface="Times New Roman" pitchFamily="18" charset="0"/>
                <a:ea typeface="黑体" pitchFamily="2" charset="-122"/>
                <a:cs typeface="Times New Roman" pitchFamily="18" charset="0"/>
              </a:rPr>
              <a:t>-</a:t>
            </a:r>
            <a:r>
              <a:rPr lang="zh-CN" altLang="en-US" sz="1800" b="1" dirty="0">
                <a:solidFill>
                  <a:srgbClr val="006666"/>
                </a:solidFill>
                <a:latin typeface="黑体" pitchFamily="2" charset="-122"/>
                <a:ea typeface="黑体" pitchFamily="2" charset="-122"/>
                <a:cs typeface="Times New Roman" pitchFamily="18" charset="0"/>
              </a:rPr>
              <a:t>酮戊二酸</a:t>
            </a:r>
            <a:endParaRPr lang="en-US" altLang="zh-CN" sz="1800" b="1" dirty="0">
              <a:solidFill>
                <a:srgbClr val="006666"/>
              </a:solidFill>
              <a:latin typeface="黑体" pitchFamily="2" charset="-122"/>
              <a:ea typeface="黑体" pitchFamily="2" charset="-122"/>
              <a:cs typeface="Times New Roman" pitchFamily="18" charset="0"/>
            </a:endParaRPr>
          </a:p>
          <a:p>
            <a:pPr algn="ctr"/>
            <a:r>
              <a:rPr lang="zh-CN" altLang="en-US" sz="1800" b="1" dirty="0">
                <a:solidFill>
                  <a:srgbClr val="006666"/>
                </a:solidFill>
                <a:latin typeface="黑体" pitchFamily="2" charset="-122"/>
                <a:ea typeface="黑体" pitchFamily="2" charset="-122"/>
                <a:cs typeface="Times New Roman" pitchFamily="18" charset="0"/>
              </a:rPr>
              <a:t>转运体  </a:t>
            </a:r>
            <a:endParaRPr lang="zh-CN" altLang="el-GR" sz="1800" b="1" dirty="0">
              <a:solidFill>
                <a:srgbClr val="006666"/>
              </a:solidFill>
              <a:latin typeface="黑体" pitchFamily="2" charset="-122"/>
              <a:ea typeface="黑体" pitchFamily="2" charset="-122"/>
              <a:cs typeface="Times New Roman" pitchFamily="18" charset="0"/>
            </a:endParaRPr>
          </a:p>
        </p:txBody>
      </p:sp>
      <p:grpSp>
        <p:nvGrpSpPr>
          <p:cNvPr id="159288" name="Group 528"/>
          <p:cNvGrpSpPr>
            <a:grpSpLocks/>
          </p:cNvGrpSpPr>
          <p:nvPr/>
        </p:nvGrpSpPr>
        <p:grpSpPr bwMode="auto">
          <a:xfrm>
            <a:off x="285750" y="4940300"/>
            <a:ext cx="1512888" cy="1309688"/>
            <a:chOff x="158" y="3067"/>
            <a:chExt cx="907" cy="825"/>
          </a:xfrm>
        </p:grpSpPr>
        <p:pic>
          <p:nvPicPr>
            <p:cNvPr id="5170" name="Picture 529"/>
            <p:cNvPicPr>
              <a:picLocks noChangeAspect="1" noChangeArrowheads="1"/>
            </p:cNvPicPr>
            <p:nvPr/>
          </p:nvPicPr>
          <p:blipFill>
            <a:blip r:embed="rId4" cstate="print"/>
            <a:srcRect/>
            <a:stretch>
              <a:fillRect/>
            </a:stretch>
          </p:blipFill>
          <p:spPr bwMode="auto">
            <a:xfrm>
              <a:off x="158" y="3067"/>
              <a:ext cx="907" cy="634"/>
            </a:xfrm>
            <a:prstGeom prst="rect">
              <a:avLst/>
            </a:prstGeom>
            <a:noFill/>
            <a:ln w="9525">
              <a:noFill/>
              <a:miter lim="800000"/>
              <a:headEnd/>
              <a:tailEnd/>
            </a:ln>
          </p:spPr>
        </p:pic>
        <p:sp>
          <p:nvSpPr>
            <p:cNvPr id="5171" name="Text Box 530"/>
            <p:cNvSpPr txBox="1">
              <a:spLocks noChangeArrowheads="1"/>
            </p:cNvSpPr>
            <p:nvPr/>
          </p:nvSpPr>
          <p:spPr bwMode="auto">
            <a:xfrm>
              <a:off x="518" y="3680"/>
              <a:ext cx="509" cy="212"/>
            </a:xfrm>
            <a:prstGeom prst="rect">
              <a:avLst/>
            </a:prstGeom>
            <a:noFill/>
            <a:ln w="9525">
              <a:noFill/>
              <a:miter lim="800000"/>
              <a:headEnd/>
              <a:tailEnd/>
            </a:ln>
          </p:spPr>
          <p:txBody>
            <a:bodyPr wrap="none">
              <a:spAutoFit/>
            </a:bodyPr>
            <a:lstStyle/>
            <a:p>
              <a:pPr algn="ctr"/>
              <a:r>
                <a:rPr lang="zh-CN" altLang="en-US" sz="1600" b="1">
                  <a:latin typeface="Times New Roman" pitchFamily="18" charset="0"/>
                </a:rPr>
                <a:t>苹果酸 </a:t>
              </a:r>
            </a:p>
          </p:txBody>
        </p:sp>
      </p:grpSp>
      <p:grpSp>
        <p:nvGrpSpPr>
          <p:cNvPr id="159289" name="Group 531"/>
          <p:cNvGrpSpPr>
            <a:grpSpLocks/>
          </p:cNvGrpSpPr>
          <p:nvPr/>
        </p:nvGrpSpPr>
        <p:grpSpPr bwMode="auto">
          <a:xfrm>
            <a:off x="155575" y="1700213"/>
            <a:ext cx="1787525" cy="854075"/>
            <a:chOff x="105" y="1026"/>
            <a:chExt cx="1097" cy="538"/>
          </a:xfrm>
        </p:grpSpPr>
        <p:pic>
          <p:nvPicPr>
            <p:cNvPr id="5168" name="Picture 532"/>
            <p:cNvPicPr>
              <a:picLocks noChangeAspect="1" noChangeArrowheads="1"/>
            </p:cNvPicPr>
            <p:nvPr/>
          </p:nvPicPr>
          <p:blipFill>
            <a:blip r:embed="rId3" cstate="print"/>
            <a:srcRect/>
            <a:stretch>
              <a:fillRect/>
            </a:stretch>
          </p:blipFill>
          <p:spPr bwMode="auto">
            <a:xfrm>
              <a:off x="295" y="1026"/>
              <a:ext cx="907" cy="358"/>
            </a:xfrm>
            <a:prstGeom prst="rect">
              <a:avLst/>
            </a:prstGeom>
            <a:noFill/>
            <a:ln w="9525">
              <a:noFill/>
              <a:miter lim="800000"/>
              <a:headEnd/>
              <a:tailEnd/>
            </a:ln>
          </p:spPr>
        </p:pic>
        <p:sp>
          <p:nvSpPr>
            <p:cNvPr id="5169" name="Text Box 533"/>
            <p:cNvSpPr txBox="1">
              <a:spLocks noChangeArrowheads="1"/>
            </p:cNvSpPr>
            <p:nvPr/>
          </p:nvSpPr>
          <p:spPr bwMode="auto">
            <a:xfrm>
              <a:off x="105" y="1352"/>
              <a:ext cx="647" cy="212"/>
            </a:xfrm>
            <a:prstGeom prst="rect">
              <a:avLst/>
            </a:prstGeom>
            <a:noFill/>
            <a:ln w="9525">
              <a:noFill/>
              <a:miter lim="800000"/>
              <a:headEnd/>
              <a:tailEnd/>
            </a:ln>
          </p:spPr>
          <p:txBody>
            <a:bodyPr wrap="none">
              <a:spAutoFit/>
            </a:bodyPr>
            <a:lstStyle/>
            <a:p>
              <a:pPr algn="ctr"/>
              <a:r>
                <a:rPr lang="zh-CN" altLang="en-US" sz="1600" b="1">
                  <a:latin typeface="Times New Roman" pitchFamily="18" charset="0"/>
                </a:rPr>
                <a:t>草酰乙酸</a:t>
              </a:r>
              <a:r>
                <a:rPr lang="zh-CN" altLang="en-US" sz="1600" b="1">
                  <a:solidFill>
                    <a:schemeClr val="hlink"/>
                  </a:solidFill>
                  <a:latin typeface="Times New Roman" pitchFamily="18" charset="0"/>
                </a:rPr>
                <a:t> </a:t>
              </a:r>
            </a:p>
          </p:txBody>
        </p:sp>
      </p:grpSp>
      <p:pic>
        <p:nvPicPr>
          <p:cNvPr id="159254" name="Picture 534"/>
          <p:cNvPicPr>
            <a:picLocks noChangeAspect="1" noChangeArrowheads="1"/>
          </p:cNvPicPr>
          <p:nvPr/>
        </p:nvPicPr>
        <p:blipFill>
          <a:blip r:embed="rId5" cstate="print"/>
          <a:srcRect/>
          <a:stretch>
            <a:fillRect/>
          </a:stretch>
        </p:blipFill>
        <p:spPr bwMode="auto">
          <a:xfrm>
            <a:off x="2159000" y="3716338"/>
            <a:ext cx="1871663" cy="592137"/>
          </a:xfrm>
          <a:prstGeom prst="rect">
            <a:avLst/>
          </a:prstGeom>
          <a:noFill/>
          <a:ln w="9525">
            <a:noFill/>
            <a:miter lim="800000"/>
            <a:headEnd/>
            <a:tailEnd/>
          </a:ln>
        </p:spPr>
      </p:pic>
      <p:grpSp>
        <p:nvGrpSpPr>
          <p:cNvPr id="159290" name="Group 535"/>
          <p:cNvGrpSpPr>
            <a:grpSpLocks/>
          </p:cNvGrpSpPr>
          <p:nvPr/>
        </p:nvGrpSpPr>
        <p:grpSpPr bwMode="auto">
          <a:xfrm>
            <a:off x="4992688" y="3716338"/>
            <a:ext cx="2214562" cy="912812"/>
            <a:chOff x="3152" y="2296"/>
            <a:chExt cx="1395" cy="575"/>
          </a:xfrm>
        </p:grpSpPr>
        <p:pic>
          <p:nvPicPr>
            <p:cNvPr id="5166" name="Picture 536"/>
            <p:cNvPicPr>
              <a:picLocks noChangeAspect="1" noChangeArrowheads="1"/>
            </p:cNvPicPr>
            <p:nvPr/>
          </p:nvPicPr>
          <p:blipFill>
            <a:blip r:embed="rId5" cstate="print"/>
            <a:srcRect/>
            <a:stretch>
              <a:fillRect/>
            </a:stretch>
          </p:blipFill>
          <p:spPr bwMode="auto">
            <a:xfrm>
              <a:off x="3152" y="2296"/>
              <a:ext cx="1179" cy="373"/>
            </a:xfrm>
            <a:prstGeom prst="rect">
              <a:avLst/>
            </a:prstGeom>
            <a:noFill/>
            <a:ln w="9525">
              <a:noFill/>
              <a:miter lim="800000"/>
              <a:headEnd/>
              <a:tailEnd/>
            </a:ln>
          </p:spPr>
        </p:pic>
        <p:sp>
          <p:nvSpPr>
            <p:cNvPr id="5167" name="Rectangle 537"/>
            <p:cNvSpPr>
              <a:spLocks noChangeArrowheads="1"/>
            </p:cNvSpPr>
            <p:nvPr/>
          </p:nvSpPr>
          <p:spPr bwMode="auto">
            <a:xfrm>
              <a:off x="3651" y="2659"/>
              <a:ext cx="896" cy="212"/>
            </a:xfrm>
            <a:prstGeom prst="rect">
              <a:avLst/>
            </a:prstGeom>
            <a:noFill/>
            <a:ln w="9525">
              <a:noFill/>
              <a:miter lim="800000"/>
              <a:headEnd/>
              <a:tailEnd/>
            </a:ln>
          </p:spPr>
          <p:txBody>
            <a:bodyPr>
              <a:spAutoFit/>
            </a:bodyPr>
            <a:lstStyle/>
            <a:p>
              <a:pPr algn="ctr"/>
              <a:r>
                <a:rPr lang="el-GR" altLang="zh-CN" sz="1600" b="1">
                  <a:latin typeface="Times New Roman" pitchFamily="18" charset="0"/>
                  <a:cs typeface="Times New Roman" pitchFamily="18" charset="0"/>
                </a:rPr>
                <a:t>α</a:t>
              </a:r>
              <a:r>
                <a:rPr lang="en-US" altLang="zh-CN" sz="1600" b="1">
                  <a:latin typeface="Times New Roman" pitchFamily="18" charset="0"/>
                  <a:cs typeface="Times New Roman" pitchFamily="18" charset="0"/>
                </a:rPr>
                <a:t>-</a:t>
              </a:r>
              <a:r>
                <a:rPr lang="zh-CN" altLang="en-US" sz="1600" b="1">
                  <a:latin typeface="Times New Roman" pitchFamily="18" charset="0"/>
                  <a:cs typeface="Times New Roman" pitchFamily="18" charset="0"/>
                </a:rPr>
                <a:t>酮戊二酸   </a:t>
              </a:r>
            </a:p>
          </p:txBody>
        </p:sp>
      </p:grpSp>
      <p:grpSp>
        <p:nvGrpSpPr>
          <p:cNvPr id="159291" name="Group 538"/>
          <p:cNvGrpSpPr>
            <a:grpSpLocks/>
          </p:cNvGrpSpPr>
          <p:nvPr/>
        </p:nvGrpSpPr>
        <p:grpSpPr bwMode="auto">
          <a:xfrm>
            <a:off x="5038725" y="1989138"/>
            <a:ext cx="1800225" cy="1030287"/>
            <a:chOff x="3152" y="1344"/>
            <a:chExt cx="1134" cy="649"/>
          </a:xfrm>
        </p:grpSpPr>
        <p:graphicFrame>
          <p:nvGraphicFramePr>
            <p:cNvPr id="5125" name="Object 5"/>
            <p:cNvGraphicFramePr>
              <a:graphicFrameLocks noChangeAspect="1"/>
            </p:cNvGraphicFramePr>
            <p:nvPr/>
          </p:nvGraphicFramePr>
          <p:xfrm>
            <a:off x="3152" y="1344"/>
            <a:ext cx="1134" cy="649"/>
          </p:xfrm>
          <a:graphic>
            <a:graphicData uri="http://schemas.openxmlformats.org/presentationml/2006/ole">
              <mc:AlternateContent xmlns:mc="http://schemas.openxmlformats.org/markup-compatibility/2006">
                <mc:Choice xmlns:v="urn:schemas-microsoft-com:vml" Requires="v">
                  <p:oleObj spid="_x0000_s5126" name="Document" r:id="rId6" imgW="16478250" imgH="9429750" progId="">
                    <p:embed/>
                  </p:oleObj>
                </mc:Choice>
                <mc:Fallback>
                  <p:oleObj name="Document" r:id="rId6" imgW="16478250" imgH="9429750" progId="">
                    <p:embed/>
                    <p:pic>
                      <p:nvPicPr>
                        <p:cNvPr id="0" name="Picture 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2" y="1344"/>
                          <a:ext cx="1134" cy="649"/>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65" name="Rectangle 540"/>
            <p:cNvSpPr>
              <a:spLocks noChangeArrowheads="1"/>
            </p:cNvSpPr>
            <p:nvPr/>
          </p:nvSpPr>
          <p:spPr bwMode="auto">
            <a:xfrm>
              <a:off x="3289" y="1760"/>
              <a:ext cx="535" cy="212"/>
            </a:xfrm>
            <a:prstGeom prst="rect">
              <a:avLst/>
            </a:prstGeom>
            <a:noFill/>
            <a:ln w="9525">
              <a:noFill/>
              <a:miter lim="800000"/>
              <a:headEnd/>
              <a:tailEnd/>
            </a:ln>
          </p:spPr>
          <p:txBody>
            <a:bodyPr wrap="none">
              <a:spAutoFit/>
            </a:bodyPr>
            <a:lstStyle/>
            <a:p>
              <a:pPr algn="ctr"/>
              <a:r>
                <a:rPr lang="zh-CN" altLang="en-US" sz="1600" b="1">
                  <a:latin typeface="Times New Roman" pitchFamily="18" charset="0"/>
                </a:rPr>
                <a:t>谷氨酸 </a:t>
              </a:r>
            </a:p>
          </p:txBody>
        </p:sp>
      </p:grpSp>
      <p:grpSp>
        <p:nvGrpSpPr>
          <p:cNvPr id="159292" name="Group 541"/>
          <p:cNvGrpSpPr>
            <a:grpSpLocks/>
          </p:cNvGrpSpPr>
          <p:nvPr/>
        </p:nvGrpSpPr>
        <p:grpSpPr bwMode="auto">
          <a:xfrm>
            <a:off x="358775" y="2492375"/>
            <a:ext cx="849313" cy="2374900"/>
            <a:chOff x="233" y="1525"/>
            <a:chExt cx="535" cy="1496"/>
          </a:xfrm>
        </p:grpSpPr>
        <p:sp>
          <p:nvSpPr>
            <p:cNvPr id="5162" name="Line 542"/>
            <p:cNvSpPr>
              <a:spLocks noChangeShapeType="1"/>
            </p:cNvSpPr>
            <p:nvPr/>
          </p:nvSpPr>
          <p:spPr bwMode="auto">
            <a:xfrm flipV="1">
              <a:off x="748" y="1525"/>
              <a:ext cx="0" cy="1496"/>
            </a:xfrm>
            <a:prstGeom prst="line">
              <a:avLst/>
            </a:prstGeom>
            <a:noFill/>
            <a:ln w="28575">
              <a:solidFill>
                <a:schemeClr val="tx1"/>
              </a:solidFill>
              <a:round/>
              <a:headEnd type="triangle" w="med" len="med"/>
              <a:tailEnd/>
            </a:ln>
          </p:spPr>
          <p:txBody>
            <a:bodyPr wrap="none" anchor="ctr"/>
            <a:lstStyle/>
            <a:p>
              <a:endParaRPr lang="zh-CN" altLang="en-US"/>
            </a:p>
          </p:txBody>
        </p:sp>
        <p:sp>
          <p:nvSpPr>
            <p:cNvPr id="5163" name="Arc 543"/>
            <p:cNvSpPr>
              <a:spLocks/>
            </p:cNvSpPr>
            <p:nvPr/>
          </p:nvSpPr>
          <p:spPr bwMode="auto">
            <a:xfrm>
              <a:off x="333" y="1860"/>
              <a:ext cx="410" cy="935"/>
            </a:xfrm>
            <a:custGeom>
              <a:avLst/>
              <a:gdLst>
                <a:gd name="T0" fmla="*/ 0 w 21600"/>
                <a:gd name="T1" fmla="*/ 0 h 38623"/>
                <a:gd name="T2" fmla="*/ 0 w 21600"/>
                <a:gd name="T3" fmla="*/ 0 h 38623"/>
                <a:gd name="T4" fmla="*/ 0 w 21600"/>
                <a:gd name="T5" fmla="*/ 0 h 38623"/>
                <a:gd name="T6" fmla="*/ 0 60000 65536"/>
                <a:gd name="T7" fmla="*/ 0 60000 65536"/>
                <a:gd name="T8" fmla="*/ 0 60000 65536"/>
                <a:gd name="T9" fmla="*/ 0 w 21600"/>
                <a:gd name="T10" fmla="*/ 0 h 38623"/>
                <a:gd name="T11" fmla="*/ 21600 w 21600"/>
                <a:gd name="T12" fmla="*/ 38623 h 38623"/>
              </a:gdLst>
              <a:ahLst/>
              <a:cxnLst>
                <a:cxn ang="T6">
                  <a:pos x="T0" y="T1"/>
                </a:cxn>
                <a:cxn ang="T7">
                  <a:pos x="T2" y="T3"/>
                </a:cxn>
                <a:cxn ang="T8">
                  <a:pos x="T4" y="T5"/>
                </a:cxn>
              </a:cxnLst>
              <a:rect l="T9" t="T10" r="T11" b="T12"/>
              <a:pathLst>
                <a:path w="21600" h="38623" fill="none" extrusionOk="0">
                  <a:moveTo>
                    <a:pt x="11596" y="0"/>
                  </a:moveTo>
                  <a:cubicBezTo>
                    <a:pt x="17827" y="3965"/>
                    <a:pt x="21600" y="10838"/>
                    <a:pt x="21600" y="18223"/>
                  </a:cubicBezTo>
                  <a:cubicBezTo>
                    <a:pt x="21600" y="27415"/>
                    <a:pt x="15781" y="35601"/>
                    <a:pt x="7099" y="38622"/>
                  </a:cubicBezTo>
                </a:path>
                <a:path w="21600" h="38623" stroke="0" extrusionOk="0">
                  <a:moveTo>
                    <a:pt x="11596" y="0"/>
                  </a:moveTo>
                  <a:cubicBezTo>
                    <a:pt x="17827" y="3965"/>
                    <a:pt x="21600" y="10838"/>
                    <a:pt x="21600" y="18223"/>
                  </a:cubicBezTo>
                  <a:cubicBezTo>
                    <a:pt x="21600" y="27415"/>
                    <a:pt x="15781" y="35601"/>
                    <a:pt x="7099" y="38622"/>
                  </a:cubicBezTo>
                  <a:lnTo>
                    <a:pt x="0" y="18223"/>
                  </a:lnTo>
                  <a:close/>
                </a:path>
              </a:pathLst>
            </a:custGeom>
            <a:noFill/>
            <a:ln w="28575">
              <a:solidFill>
                <a:schemeClr val="tx1"/>
              </a:solidFill>
              <a:round/>
              <a:headEnd/>
              <a:tailEnd type="triangle" w="med" len="med"/>
            </a:ln>
          </p:spPr>
          <p:txBody>
            <a:bodyPr wrap="none" anchor="ctr"/>
            <a:lstStyle/>
            <a:p>
              <a:endParaRPr lang="zh-CN" altLang="en-US"/>
            </a:p>
          </p:txBody>
        </p:sp>
        <p:sp>
          <p:nvSpPr>
            <p:cNvPr id="5164" name="Text Box 544"/>
            <p:cNvSpPr txBox="1">
              <a:spLocks noChangeArrowheads="1"/>
            </p:cNvSpPr>
            <p:nvPr/>
          </p:nvSpPr>
          <p:spPr bwMode="auto">
            <a:xfrm>
              <a:off x="233" y="2168"/>
              <a:ext cx="535" cy="366"/>
            </a:xfrm>
            <a:prstGeom prst="rect">
              <a:avLst/>
            </a:prstGeom>
            <a:noFill/>
            <a:ln w="9525">
              <a:noFill/>
              <a:miter lim="800000"/>
              <a:headEnd/>
              <a:tailEnd/>
            </a:ln>
          </p:spPr>
          <p:txBody>
            <a:bodyPr wrap="none">
              <a:spAutoFit/>
            </a:bodyPr>
            <a:lstStyle/>
            <a:p>
              <a:pPr algn="ctr"/>
              <a:r>
                <a:rPr lang="zh-CN" altLang="en-US" sz="1600" b="1">
                  <a:latin typeface="Times New Roman" pitchFamily="18" charset="0"/>
                </a:rPr>
                <a:t>苹果酸 </a:t>
              </a:r>
            </a:p>
            <a:p>
              <a:pPr algn="ctr"/>
              <a:r>
                <a:rPr lang="zh-CN" altLang="en-US" sz="1600" b="1">
                  <a:latin typeface="Times New Roman" pitchFamily="18" charset="0"/>
                </a:rPr>
                <a:t>脱氢酶 </a:t>
              </a:r>
            </a:p>
          </p:txBody>
        </p:sp>
      </p:grpSp>
      <p:grpSp>
        <p:nvGrpSpPr>
          <p:cNvPr id="159293" name="Group 545"/>
          <p:cNvGrpSpPr>
            <a:grpSpLocks/>
          </p:cNvGrpSpPr>
          <p:nvPr/>
        </p:nvGrpSpPr>
        <p:grpSpPr bwMode="auto">
          <a:xfrm>
            <a:off x="1108075" y="1552575"/>
            <a:ext cx="1724025" cy="2516188"/>
            <a:chOff x="705" y="933"/>
            <a:chExt cx="1086" cy="1585"/>
          </a:xfrm>
        </p:grpSpPr>
        <p:sp>
          <p:nvSpPr>
            <p:cNvPr id="5160" name="Arc 546"/>
            <p:cNvSpPr>
              <a:spLocks/>
            </p:cNvSpPr>
            <p:nvPr/>
          </p:nvSpPr>
          <p:spPr bwMode="auto">
            <a:xfrm flipH="1">
              <a:off x="1020" y="1480"/>
              <a:ext cx="771" cy="1038"/>
            </a:xfrm>
            <a:custGeom>
              <a:avLst/>
              <a:gdLst>
                <a:gd name="T0" fmla="*/ 0 w 21600"/>
                <a:gd name="T1" fmla="*/ 0 h 35504"/>
                <a:gd name="T2" fmla="*/ 0 w 21600"/>
                <a:gd name="T3" fmla="*/ 0 h 35504"/>
                <a:gd name="T4" fmla="*/ 0 w 21600"/>
                <a:gd name="T5" fmla="*/ 0 h 35504"/>
                <a:gd name="T6" fmla="*/ 0 60000 65536"/>
                <a:gd name="T7" fmla="*/ 0 60000 65536"/>
                <a:gd name="T8" fmla="*/ 0 60000 65536"/>
                <a:gd name="T9" fmla="*/ 0 w 21600"/>
                <a:gd name="T10" fmla="*/ 0 h 35504"/>
                <a:gd name="T11" fmla="*/ 21600 w 21600"/>
                <a:gd name="T12" fmla="*/ 35504 h 35504"/>
              </a:gdLst>
              <a:ahLst/>
              <a:cxnLst>
                <a:cxn ang="T6">
                  <a:pos x="T0" y="T1"/>
                </a:cxn>
                <a:cxn ang="T7">
                  <a:pos x="T2" y="T3"/>
                </a:cxn>
                <a:cxn ang="T8">
                  <a:pos x="T4" y="T5"/>
                </a:cxn>
              </a:cxnLst>
              <a:rect l="T9" t="T10" r="T11" b="T12"/>
              <a:pathLst>
                <a:path w="21600" h="35504" fill="none" extrusionOk="0">
                  <a:moveTo>
                    <a:pt x="12893" y="0"/>
                  </a:moveTo>
                  <a:cubicBezTo>
                    <a:pt x="18371" y="4076"/>
                    <a:pt x="21600" y="10502"/>
                    <a:pt x="21600" y="17330"/>
                  </a:cubicBezTo>
                  <a:cubicBezTo>
                    <a:pt x="21600" y="24682"/>
                    <a:pt x="17859" y="31530"/>
                    <a:pt x="11673" y="35504"/>
                  </a:cubicBezTo>
                </a:path>
                <a:path w="21600" h="35504" stroke="0" extrusionOk="0">
                  <a:moveTo>
                    <a:pt x="12893" y="0"/>
                  </a:moveTo>
                  <a:cubicBezTo>
                    <a:pt x="18371" y="4076"/>
                    <a:pt x="21600" y="10502"/>
                    <a:pt x="21600" y="17330"/>
                  </a:cubicBezTo>
                  <a:cubicBezTo>
                    <a:pt x="21600" y="24682"/>
                    <a:pt x="17859" y="31530"/>
                    <a:pt x="11673" y="35504"/>
                  </a:cubicBezTo>
                  <a:lnTo>
                    <a:pt x="0" y="17330"/>
                  </a:lnTo>
                  <a:close/>
                </a:path>
              </a:pathLst>
            </a:custGeom>
            <a:noFill/>
            <a:ln w="28575">
              <a:solidFill>
                <a:schemeClr val="tx1"/>
              </a:solidFill>
              <a:round/>
              <a:headEnd type="triangle" w="med" len="med"/>
              <a:tailEnd/>
            </a:ln>
          </p:spPr>
          <p:txBody>
            <a:bodyPr wrap="none" anchor="ctr"/>
            <a:lstStyle/>
            <a:p>
              <a:endParaRPr lang="zh-CN" altLang="en-US"/>
            </a:p>
          </p:txBody>
        </p:sp>
        <p:sp>
          <p:nvSpPr>
            <p:cNvPr id="5161" name="Arc 547"/>
            <p:cNvSpPr>
              <a:spLocks/>
            </p:cNvSpPr>
            <p:nvPr/>
          </p:nvSpPr>
          <p:spPr bwMode="auto">
            <a:xfrm>
              <a:off x="705" y="933"/>
              <a:ext cx="691" cy="698"/>
            </a:xfrm>
            <a:custGeom>
              <a:avLst/>
              <a:gdLst>
                <a:gd name="T0" fmla="*/ 0 w 39954"/>
                <a:gd name="T1" fmla="*/ 0 h 26942"/>
                <a:gd name="T2" fmla="*/ 0 w 39954"/>
                <a:gd name="T3" fmla="*/ 0 h 26942"/>
                <a:gd name="T4" fmla="*/ 0 w 39954"/>
                <a:gd name="T5" fmla="*/ 0 h 26942"/>
                <a:gd name="T6" fmla="*/ 0 60000 65536"/>
                <a:gd name="T7" fmla="*/ 0 60000 65536"/>
                <a:gd name="T8" fmla="*/ 0 60000 65536"/>
                <a:gd name="T9" fmla="*/ 0 w 39954"/>
                <a:gd name="T10" fmla="*/ 0 h 26942"/>
                <a:gd name="T11" fmla="*/ 39954 w 39954"/>
                <a:gd name="T12" fmla="*/ 26942 h 26942"/>
              </a:gdLst>
              <a:ahLst/>
              <a:cxnLst>
                <a:cxn ang="T6">
                  <a:pos x="T0" y="T1"/>
                </a:cxn>
                <a:cxn ang="T7">
                  <a:pos x="T2" y="T3"/>
                </a:cxn>
                <a:cxn ang="T8">
                  <a:pos x="T4" y="T5"/>
                </a:cxn>
              </a:cxnLst>
              <a:rect l="T9" t="T10" r="T11" b="T12"/>
              <a:pathLst>
                <a:path w="39954" h="26942" fill="none" extrusionOk="0">
                  <a:moveTo>
                    <a:pt x="39282" y="0"/>
                  </a:moveTo>
                  <a:cubicBezTo>
                    <a:pt x="39728" y="1745"/>
                    <a:pt x="39954" y="3540"/>
                    <a:pt x="39954" y="5342"/>
                  </a:cubicBezTo>
                  <a:cubicBezTo>
                    <a:pt x="39954" y="17271"/>
                    <a:pt x="30283" y="26942"/>
                    <a:pt x="18354" y="26942"/>
                  </a:cubicBezTo>
                  <a:cubicBezTo>
                    <a:pt x="10881" y="26942"/>
                    <a:pt x="3939" y="23079"/>
                    <a:pt x="-1" y="16730"/>
                  </a:cubicBezTo>
                </a:path>
                <a:path w="39954" h="26942" stroke="0" extrusionOk="0">
                  <a:moveTo>
                    <a:pt x="39282" y="0"/>
                  </a:moveTo>
                  <a:cubicBezTo>
                    <a:pt x="39728" y="1745"/>
                    <a:pt x="39954" y="3540"/>
                    <a:pt x="39954" y="5342"/>
                  </a:cubicBezTo>
                  <a:cubicBezTo>
                    <a:pt x="39954" y="17271"/>
                    <a:pt x="30283" y="26942"/>
                    <a:pt x="18354" y="26942"/>
                  </a:cubicBezTo>
                  <a:cubicBezTo>
                    <a:pt x="10881" y="26942"/>
                    <a:pt x="3939" y="23079"/>
                    <a:pt x="-1" y="16730"/>
                  </a:cubicBezTo>
                  <a:lnTo>
                    <a:pt x="18354" y="5342"/>
                  </a:lnTo>
                  <a:close/>
                </a:path>
              </a:pathLst>
            </a:custGeom>
            <a:noFill/>
            <a:ln w="28575">
              <a:solidFill>
                <a:schemeClr val="tx1"/>
              </a:solidFill>
              <a:round/>
              <a:headEnd/>
              <a:tailEnd type="triangle" w="med" len="med"/>
            </a:ln>
          </p:spPr>
          <p:txBody>
            <a:bodyPr wrap="none" anchor="ctr"/>
            <a:lstStyle/>
            <a:p>
              <a:endParaRPr lang="zh-CN" altLang="en-US"/>
            </a:p>
          </p:txBody>
        </p:sp>
      </p:grpSp>
      <p:grpSp>
        <p:nvGrpSpPr>
          <p:cNvPr id="159294" name="Group 548"/>
          <p:cNvGrpSpPr>
            <a:grpSpLocks/>
          </p:cNvGrpSpPr>
          <p:nvPr/>
        </p:nvGrpSpPr>
        <p:grpSpPr bwMode="auto">
          <a:xfrm>
            <a:off x="6289675" y="1833563"/>
            <a:ext cx="1355725" cy="2379662"/>
            <a:chOff x="3969" y="1110"/>
            <a:chExt cx="854" cy="1499"/>
          </a:xfrm>
        </p:grpSpPr>
        <p:sp>
          <p:nvSpPr>
            <p:cNvPr id="5157" name="Arc 549"/>
            <p:cNvSpPr>
              <a:spLocks/>
            </p:cNvSpPr>
            <p:nvPr/>
          </p:nvSpPr>
          <p:spPr bwMode="auto">
            <a:xfrm>
              <a:off x="4289" y="1110"/>
              <a:ext cx="534" cy="567"/>
            </a:xfrm>
            <a:custGeom>
              <a:avLst/>
              <a:gdLst>
                <a:gd name="T0" fmla="*/ 0 w 36191"/>
                <a:gd name="T1" fmla="*/ 0 h 21909"/>
                <a:gd name="T2" fmla="*/ 0 w 36191"/>
                <a:gd name="T3" fmla="*/ 0 h 21909"/>
                <a:gd name="T4" fmla="*/ 0 w 36191"/>
                <a:gd name="T5" fmla="*/ 0 h 21909"/>
                <a:gd name="T6" fmla="*/ 0 60000 65536"/>
                <a:gd name="T7" fmla="*/ 0 60000 65536"/>
                <a:gd name="T8" fmla="*/ 0 60000 65536"/>
                <a:gd name="T9" fmla="*/ 0 w 36191"/>
                <a:gd name="T10" fmla="*/ 0 h 21909"/>
                <a:gd name="T11" fmla="*/ 36191 w 36191"/>
                <a:gd name="T12" fmla="*/ 21909 h 21909"/>
              </a:gdLst>
              <a:ahLst/>
              <a:cxnLst>
                <a:cxn ang="T6">
                  <a:pos x="T0" y="T1"/>
                </a:cxn>
                <a:cxn ang="T7">
                  <a:pos x="T2" y="T3"/>
                </a:cxn>
                <a:cxn ang="T8">
                  <a:pos x="T4" y="T5"/>
                </a:cxn>
              </a:cxnLst>
              <a:rect l="T9" t="T10" r="T11" b="T12"/>
              <a:pathLst>
                <a:path w="36191" h="21909" fill="none" extrusionOk="0">
                  <a:moveTo>
                    <a:pt x="36190" y="16235"/>
                  </a:moveTo>
                  <a:cubicBezTo>
                    <a:pt x="32207" y="19884"/>
                    <a:pt x="27001" y="21908"/>
                    <a:pt x="21600" y="21909"/>
                  </a:cubicBezTo>
                  <a:cubicBezTo>
                    <a:pt x="9670" y="21909"/>
                    <a:pt x="0" y="12238"/>
                    <a:pt x="0" y="309"/>
                  </a:cubicBezTo>
                  <a:cubicBezTo>
                    <a:pt x="-1" y="205"/>
                    <a:pt x="0" y="102"/>
                    <a:pt x="2" y="0"/>
                  </a:cubicBezTo>
                </a:path>
                <a:path w="36191" h="21909" stroke="0" extrusionOk="0">
                  <a:moveTo>
                    <a:pt x="36190" y="16235"/>
                  </a:moveTo>
                  <a:cubicBezTo>
                    <a:pt x="32207" y="19884"/>
                    <a:pt x="27001" y="21908"/>
                    <a:pt x="21600" y="21909"/>
                  </a:cubicBezTo>
                  <a:cubicBezTo>
                    <a:pt x="9670" y="21909"/>
                    <a:pt x="0" y="12238"/>
                    <a:pt x="0" y="309"/>
                  </a:cubicBezTo>
                  <a:cubicBezTo>
                    <a:pt x="-1" y="205"/>
                    <a:pt x="0" y="102"/>
                    <a:pt x="2" y="0"/>
                  </a:cubicBezTo>
                  <a:lnTo>
                    <a:pt x="21600" y="309"/>
                  </a:lnTo>
                  <a:close/>
                </a:path>
              </a:pathLst>
            </a:custGeom>
            <a:noFill/>
            <a:ln w="28575">
              <a:solidFill>
                <a:schemeClr val="tx1"/>
              </a:solidFill>
              <a:round/>
              <a:headEnd/>
              <a:tailEnd type="triangle" w="med" len="med"/>
            </a:ln>
          </p:spPr>
          <p:txBody>
            <a:bodyPr wrap="none" anchor="ctr"/>
            <a:lstStyle/>
            <a:p>
              <a:endParaRPr lang="zh-CN" altLang="en-US"/>
            </a:p>
          </p:txBody>
        </p:sp>
        <p:sp>
          <p:nvSpPr>
            <p:cNvPr id="5158" name="Arc 550"/>
            <p:cNvSpPr>
              <a:spLocks/>
            </p:cNvSpPr>
            <p:nvPr/>
          </p:nvSpPr>
          <p:spPr bwMode="auto">
            <a:xfrm>
              <a:off x="3969" y="1554"/>
              <a:ext cx="725" cy="1055"/>
            </a:xfrm>
            <a:custGeom>
              <a:avLst/>
              <a:gdLst>
                <a:gd name="T0" fmla="*/ 0 w 21600"/>
                <a:gd name="T1" fmla="*/ 0 h 36070"/>
                <a:gd name="T2" fmla="*/ 0 w 21600"/>
                <a:gd name="T3" fmla="*/ 0 h 36070"/>
                <a:gd name="T4" fmla="*/ 0 w 21600"/>
                <a:gd name="T5" fmla="*/ 0 h 36070"/>
                <a:gd name="T6" fmla="*/ 0 60000 65536"/>
                <a:gd name="T7" fmla="*/ 0 60000 65536"/>
                <a:gd name="T8" fmla="*/ 0 60000 65536"/>
                <a:gd name="T9" fmla="*/ 0 w 21600"/>
                <a:gd name="T10" fmla="*/ 0 h 36070"/>
                <a:gd name="T11" fmla="*/ 21600 w 21600"/>
                <a:gd name="T12" fmla="*/ 36070 h 36070"/>
              </a:gdLst>
              <a:ahLst/>
              <a:cxnLst>
                <a:cxn ang="T6">
                  <a:pos x="T0" y="T1"/>
                </a:cxn>
                <a:cxn ang="T7">
                  <a:pos x="T2" y="T3"/>
                </a:cxn>
                <a:cxn ang="T8">
                  <a:pos x="T4" y="T5"/>
                </a:cxn>
              </a:cxnLst>
              <a:rect l="T9" t="T10" r="T11" b="T12"/>
              <a:pathLst>
                <a:path w="21600" h="36070" fill="none" extrusionOk="0">
                  <a:moveTo>
                    <a:pt x="12095" y="-1"/>
                  </a:moveTo>
                  <a:cubicBezTo>
                    <a:pt x="18038" y="4016"/>
                    <a:pt x="21600" y="10722"/>
                    <a:pt x="21600" y="17896"/>
                  </a:cubicBezTo>
                  <a:cubicBezTo>
                    <a:pt x="21600" y="25248"/>
                    <a:pt x="17859" y="32096"/>
                    <a:pt x="11673" y="36070"/>
                  </a:cubicBezTo>
                </a:path>
                <a:path w="21600" h="36070" stroke="0" extrusionOk="0">
                  <a:moveTo>
                    <a:pt x="12095" y="-1"/>
                  </a:moveTo>
                  <a:cubicBezTo>
                    <a:pt x="18038" y="4016"/>
                    <a:pt x="21600" y="10722"/>
                    <a:pt x="21600" y="17896"/>
                  </a:cubicBezTo>
                  <a:cubicBezTo>
                    <a:pt x="21600" y="25248"/>
                    <a:pt x="17859" y="32096"/>
                    <a:pt x="11673" y="36070"/>
                  </a:cubicBezTo>
                  <a:lnTo>
                    <a:pt x="0" y="17896"/>
                  </a:lnTo>
                  <a:close/>
                </a:path>
              </a:pathLst>
            </a:custGeom>
            <a:noFill/>
            <a:ln w="28575">
              <a:solidFill>
                <a:schemeClr val="tx1"/>
              </a:solidFill>
              <a:round/>
              <a:headEnd/>
              <a:tailEnd type="triangle" w="med" len="med"/>
            </a:ln>
          </p:spPr>
          <p:txBody>
            <a:bodyPr wrap="none" anchor="ctr"/>
            <a:lstStyle/>
            <a:p>
              <a:endParaRPr lang="zh-CN" altLang="en-US"/>
            </a:p>
          </p:txBody>
        </p:sp>
        <p:sp>
          <p:nvSpPr>
            <p:cNvPr id="5159" name="Text Box 551"/>
            <p:cNvSpPr txBox="1">
              <a:spLocks noChangeArrowheads="1"/>
            </p:cNvSpPr>
            <p:nvPr/>
          </p:nvSpPr>
          <p:spPr bwMode="auto">
            <a:xfrm>
              <a:off x="4179" y="1896"/>
              <a:ext cx="535" cy="366"/>
            </a:xfrm>
            <a:prstGeom prst="rect">
              <a:avLst/>
            </a:prstGeom>
            <a:noFill/>
            <a:ln w="9525">
              <a:noFill/>
              <a:miter lim="800000"/>
              <a:headEnd/>
              <a:tailEnd/>
            </a:ln>
          </p:spPr>
          <p:txBody>
            <a:bodyPr wrap="none">
              <a:spAutoFit/>
            </a:bodyPr>
            <a:lstStyle/>
            <a:p>
              <a:pPr algn="ctr"/>
              <a:r>
                <a:rPr lang="zh-CN" altLang="en-US" sz="1600" b="1">
                  <a:latin typeface="Times New Roman" pitchFamily="18" charset="0"/>
                </a:rPr>
                <a:t>谷草转 </a:t>
              </a:r>
            </a:p>
            <a:p>
              <a:pPr algn="ctr"/>
              <a:r>
                <a:rPr lang="zh-CN" altLang="en-US" sz="1600" b="1">
                  <a:latin typeface="Times New Roman" pitchFamily="18" charset="0"/>
                </a:rPr>
                <a:t>氨酶  </a:t>
              </a:r>
            </a:p>
          </p:txBody>
        </p:sp>
      </p:grpSp>
      <p:sp>
        <p:nvSpPr>
          <p:cNvPr id="5148" name="Text Box 552"/>
          <p:cNvSpPr txBox="1">
            <a:spLocks noChangeArrowheads="1"/>
          </p:cNvSpPr>
          <p:nvPr/>
        </p:nvSpPr>
        <p:spPr bwMode="auto">
          <a:xfrm>
            <a:off x="2045583" y="6038850"/>
            <a:ext cx="1261885" cy="523220"/>
          </a:xfrm>
          <a:prstGeom prst="rect">
            <a:avLst/>
          </a:prstGeom>
          <a:noFill/>
          <a:ln w="9525">
            <a:noFill/>
            <a:miter lim="800000"/>
            <a:headEnd/>
            <a:tailEnd/>
          </a:ln>
        </p:spPr>
        <p:txBody>
          <a:bodyPr wrap="none">
            <a:spAutoFit/>
          </a:bodyPr>
          <a:lstStyle/>
          <a:p>
            <a:pPr algn="ctr"/>
            <a:r>
              <a:rPr lang="zh-CN" altLang="en-US" sz="2800" dirty="0">
                <a:solidFill>
                  <a:srgbClr val="003300"/>
                </a:solidFill>
                <a:latin typeface="黑体" pitchFamily="2" charset="-122"/>
                <a:ea typeface="黑体" pitchFamily="2" charset="-122"/>
              </a:rPr>
              <a:t>胞质  </a:t>
            </a:r>
          </a:p>
        </p:txBody>
      </p:sp>
      <p:sp>
        <p:nvSpPr>
          <p:cNvPr id="5149" name="Text Box 553"/>
          <p:cNvSpPr txBox="1">
            <a:spLocks noChangeArrowheads="1"/>
          </p:cNvSpPr>
          <p:nvPr/>
        </p:nvSpPr>
        <p:spPr bwMode="auto">
          <a:xfrm>
            <a:off x="4273550" y="2492375"/>
            <a:ext cx="503238" cy="1939925"/>
          </a:xfrm>
          <a:prstGeom prst="rect">
            <a:avLst/>
          </a:prstGeom>
          <a:noFill/>
          <a:ln w="9525">
            <a:noFill/>
            <a:miter lim="800000"/>
            <a:headEnd/>
            <a:tailEnd/>
          </a:ln>
        </p:spPr>
        <p:txBody>
          <a:bodyPr>
            <a:spAutoFit/>
          </a:bodyPr>
          <a:lstStyle/>
          <a:p>
            <a:pPr algn="ctr"/>
            <a:r>
              <a:rPr lang="zh-CN" altLang="en-US" dirty="0">
                <a:latin typeface="黑体" pitchFamily="2" charset="-122"/>
                <a:ea typeface="黑体" pitchFamily="2" charset="-122"/>
              </a:rPr>
              <a:t>线</a:t>
            </a:r>
          </a:p>
          <a:p>
            <a:pPr algn="ctr"/>
            <a:r>
              <a:rPr lang="zh-CN" altLang="en-US" dirty="0">
                <a:latin typeface="黑体" pitchFamily="2" charset="-122"/>
                <a:ea typeface="黑体" pitchFamily="2" charset="-122"/>
              </a:rPr>
              <a:t>粒</a:t>
            </a:r>
          </a:p>
          <a:p>
            <a:pPr algn="ctr"/>
            <a:r>
              <a:rPr lang="zh-CN" altLang="en-US" dirty="0">
                <a:latin typeface="黑体" pitchFamily="2" charset="-122"/>
                <a:ea typeface="黑体" pitchFamily="2" charset="-122"/>
              </a:rPr>
              <a:t>体</a:t>
            </a:r>
          </a:p>
          <a:p>
            <a:pPr algn="ctr"/>
            <a:r>
              <a:rPr lang="zh-CN" altLang="en-US" dirty="0">
                <a:latin typeface="黑体" pitchFamily="2" charset="-122"/>
                <a:ea typeface="黑体" pitchFamily="2" charset="-122"/>
              </a:rPr>
              <a:t>内</a:t>
            </a:r>
          </a:p>
          <a:p>
            <a:pPr algn="ctr"/>
            <a:r>
              <a:rPr lang="zh-CN" altLang="en-US" dirty="0">
                <a:latin typeface="黑体" pitchFamily="2" charset="-122"/>
                <a:ea typeface="黑体" pitchFamily="2" charset="-122"/>
              </a:rPr>
              <a:t>膜 </a:t>
            </a:r>
          </a:p>
        </p:txBody>
      </p:sp>
      <p:sp>
        <p:nvSpPr>
          <p:cNvPr id="5150" name="Text Box 554"/>
          <p:cNvSpPr txBox="1">
            <a:spLocks noChangeArrowheads="1"/>
          </p:cNvSpPr>
          <p:nvPr/>
        </p:nvSpPr>
        <p:spPr bwMode="auto">
          <a:xfrm>
            <a:off x="6327775" y="6038850"/>
            <a:ext cx="904875" cy="523875"/>
          </a:xfrm>
          <a:prstGeom prst="rect">
            <a:avLst/>
          </a:prstGeom>
          <a:noFill/>
          <a:ln w="9525">
            <a:noFill/>
            <a:miter lim="800000"/>
            <a:headEnd/>
            <a:tailEnd/>
          </a:ln>
        </p:spPr>
        <p:txBody>
          <a:bodyPr wrap="none">
            <a:spAutoFit/>
          </a:bodyPr>
          <a:lstStyle/>
          <a:p>
            <a:pPr algn="ctr"/>
            <a:r>
              <a:rPr lang="zh-CN" altLang="en-US" sz="2800" dirty="0">
                <a:solidFill>
                  <a:srgbClr val="003300"/>
                </a:solidFill>
                <a:latin typeface="黑体" pitchFamily="2" charset="-122"/>
                <a:ea typeface="黑体" pitchFamily="2" charset="-122"/>
              </a:rPr>
              <a:t>基质</a:t>
            </a:r>
          </a:p>
        </p:txBody>
      </p:sp>
      <p:grpSp>
        <p:nvGrpSpPr>
          <p:cNvPr id="159295" name="Group 555"/>
          <p:cNvGrpSpPr>
            <a:grpSpLocks/>
          </p:cNvGrpSpPr>
          <p:nvPr/>
        </p:nvGrpSpPr>
        <p:grpSpPr bwMode="auto">
          <a:xfrm>
            <a:off x="8053388" y="1628775"/>
            <a:ext cx="1079500" cy="1079500"/>
            <a:chOff x="4332" y="935"/>
            <a:chExt cx="599" cy="680"/>
          </a:xfrm>
        </p:grpSpPr>
        <p:sp>
          <p:nvSpPr>
            <p:cNvPr id="5155" name="Line 556"/>
            <p:cNvSpPr>
              <a:spLocks noChangeShapeType="1"/>
            </p:cNvSpPr>
            <p:nvPr/>
          </p:nvSpPr>
          <p:spPr bwMode="auto">
            <a:xfrm flipV="1">
              <a:off x="4649" y="1207"/>
              <a:ext cx="0" cy="408"/>
            </a:xfrm>
            <a:prstGeom prst="line">
              <a:avLst/>
            </a:prstGeom>
            <a:noFill/>
            <a:ln w="38100">
              <a:solidFill>
                <a:srgbClr val="FF5050"/>
              </a:solidFill>
              <a:round/>
              <a:headEnd/>
              <a:tailEnd type="triangle" w="med" len="med"/>
            </a:ln>
          </p:spPr>
          <p:txBody>
            <a:bodyPr wrap="none" anchor="ctr"/>
            <a:lstStyle/>
            <a:p>
              <a:endParaRPr lang="zh-CN" altLang="en-US"/>
            </a:p>
          </p:txBody>
        </p:sp>
        <p:sp>
          <p:nvSpPr>
            <p:cNvPr id="5156" name="Text Box 557"/>
            <p:cNvSpPr txBox="1">
              <a:spLocks noChangeArrowheads="1"/>
            </p:cNvSpPr>
            <p:nvPr/>
          </p:nvSpPr>
          <p:spPr bwMode="auto">
            <a:xfrm>
              <a:off x="4332" y="935"/>
              <a:ext cx="599" cy="250"/>
            </a:xfrm>
            <a:prstGeom prst="rect">
              <a:avLst/>
            </a:prstGeom>
            <a:noFill/>
            <a:ln w="9525">
              <a:noFill/>
              <a:miter lim="800000"/>
              <a:headEnd/>
              <a:tailEnd/>
            </a:ln>
          </p:spPr>
          <p:txBody>
            <a:bodyPr>
              <a:spAutoFit/>
            </a:bodyPr>
            <a:lstStyle/>
            <a:p>
              <a:pPr algn="ctr"/>
              <a:r>
                <a:rPr lang="zh-CN" altLang="en-US" sz="2000" b="1">
                  <a:solidFill>
                    <a:srgbClr val="FF5050"/>
                  </a:solidFill>
                  <a:latin typeface="Times New Roman" pitchFamily="18" charset="0"/>
                </a:rPr>
                <a:t>呼吸链 </a:t>
              </a:r>
            </a:p>
          </p:txBody>
        </p:sp>
      </p:grpSp>
      <p:graphicFrame>
        <p:nvGraphicFramePr>
          <p:cNvPr id="159278" name="Object 2"/>
          <p:cNvGraphicFramePr>
            <a:graphicFrameLocks noChangeAspect="1"/>
          </p:cNvGraphicFramePr>
          <p:nvPr/>
        </p:nvGraphicFramePr>
        <p:xfrm>
          <a:off x="1582738" y="836613"/>
          <a:ext cx="1449387" cy="1047750"/>
        </p:xfrm>
        <a:graphic>
          <a:graphicData uri="http://schemas.openxmlformats.org/presentationml/2006/ole">
            <mc:AlternateContent xmlns:mc="http://schemas.openxmlformats.org/markup-compatibility/2006">
              <mc:Choice xmlns:v="urn:schemas-microsoft-com:vml" Requires="v">
                <p:oleObj spid="_x0000_s5127" name="Document" r:id="rId8" imgW="13049250" imgH="9429750" progId="">
                  <p:embed/>
                </p:oleObj>
              </mc:Choice>
              <mc:Fallback>
                <p:oleObj name="Document" r:id="rId8" imgW="13049250" imgH="9429750" progId="">
                  <p:embed/>
                  <p:pic>
                    <p:nvPicPr>
                      <p:cNvPr id="0" name="Picture 9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2738" y="836613"/>
                        <a:ext cx="1449387" cy="104775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442" name="Group 559"/>
          <p:cNvGrpSpPr>
            <a:grpSpLocks/>
          </p:cNvGrpSpPr>
          <p:nvPr/>
        </p:nvGrpSpPr>
        <p:grpSpPr bwMode="auto">
          <a:xfrm>
            <a:off x="5975350" y="763588"/>
            <a:ext cx="2024063" cy="1047750"/>
            <a:chOff x="3742" y="572"/>
            <a:chExt cx="1275" cy="660"/>
          </a:xfrm>
        </p:grpSpPr>
        <p:sp>
          <p:nvSpPr>
            <p:cNvPr id="5154" name="Rectangle 560"/>
            <p:cNvSpPr>
              <a:spLocks noChangeArrowheads="1"/>
            </p:cNvSpPr>
            <p:nvPr/>
          </p:nvSpPr>
          <p:spPr bwMode="auto">
            <a:xfrm>
              <a:off x="4303" y="981"/>
              <a:ext cx="714" cy="212"/>
            </a:xfrm>
            <a:prstGeom prst="rect">
              <a:avLst/>
            </a:prstGeom>
            <a:noFill/>
            <a:ln w="9525">
              <a:noFill/>
              <a:miter lim="800000"/>
              <a:headEnd/>
              <a:tailEnd/>
            </a:ln>
          </p:spPr>
          <p:txBody>
            <a:bodyPr>
              <a:spAutoFit/>
            </a:bodyPr>
            <a:lstStyle/>
            <a:p>
              <a:pPr algn="ctr"/>
              <a:r>
                <a:rPr lang="zh-CN" altLang="en-US" sz="1600" b="1">
                  <a:latin typeface="Times New Roman" pitchFamily="18" charset="0"/>
                </a:rPr>
                <a:t>天冬氨酸   </a:t>
              </a:r>
            </a:p>
          </p:txBody>
        </p:sp>
        <p:graphicFrame>
          <p:nvGraphicFramePr>
            <p:cNvPr id="5124" name="Object 4"/>
            <p:cNvGraphicFramePr>
              <a:graphicFrameLocks noChangeAspect="1"/>
            </p:cNvGraphicFramePr>
            <p:nvPr/>
          </p:nvGraphicFramePr>
          <p:xfrm>
            <a:off x="3742" y="572"/>
            <a:ext cx="913" cy="660"/>
          </p:xfrm>
          <a:graphic>
            <a:graphicData uri="http://schemas.openxmlformats.org/presentationml/2006/ole">
              <mc:AlternateContent xmlns:mc="http://schemas.openxmlformats.org/markup-compatibility/2006">
                <mc:Choice xmlns:v="urn:schemas-microsoft-com:vml" Requires="v">
                  <p:oleObj spid="_x0000_s5128" name="Document" r:id="rId10" imgW="13049250" imgH="9429750" progId="">
                    <p:embed/>
                  </p:oleObj>
                </mc:Choice>
                <mc:Fallback>
                  <p:oleObj name="Document" r:id="rId10" imgW="13049250" imgH="9429750" progId="">
                    <p:embed/>
                    <p:pic>
                      <p:nvPicPr>
                        <p:cNvPr id="0" name="Picture 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2" y="572"/>
                          <a:ext cx="913" cy="66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59282" name="Object 3"/>
          <p:cNvGraphicFramePr>
            <a:graphicFrameLocks noChangeAspect="1"/>
          </p:cNvGraphicFramePr>
          <p:nvPr/>
        </p:nvGraphicFramePr>
        <p:xfrm>
          <a:off x="2159000" y="1916113"/>
          <a:ext cx="1800225" cy="1030287"/>
        </p:xfrm>
        <a:graphic>
          <a:graphicData uri="http://schemas.openxmlformats.org/presentationml/2006/ole">
            <mc:AlternateContent xmlns:mc="http://schemas.openxmlformats.org/markup-compatibility/2006">
              <mc:Choice xmlns:v="urn:schemas-microsoft-com:vml" Requires="v">
                <p:oleObj spid="_x0000_s5129" name="Document" r:id="rId11" imgW="16478250" imgH="9429750" progId="">
                  <p:embed/>
                </p:oleObj>
              </mc:Choice>
              <mc:Fallback>
                <p:oleObj name="Document" r:id="rId11" imgW="16478250" imgH="9429750" progId="">
                  <p:embed/>
                  <p:pic>
                    <p:nvPicPr>
                      <p:cNvPr id="0"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9000" y="1916113"/>
                        <a:ext cx="1800225" cy="1030287"/>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53" name="灯片编号占位符 562"/>
          <p:cNvSpPr>
            <a:spLocks noGrp="1"/>
          </p:cNvSpPr>
          <p:nvPr>
            <p:ph type="sldNum" sz="quarter" idx="12"/>
          </p:nvPr>
        </p:nvSpPr>
        <p:spPr>
          <a:noFill/>
        </p:spPr>
        <p:txBody>
          <a:bodyPr/>
          <a:lstStyle/>
          <a:p>
            <a:fld id="{65D8AC58-ED77-4A15-91CD-9BD2F78148B7}" type="slidenum">
              <a:rPr lang="en-US" altLang="zh-CN" smtClean="0">
                <a:ea typeface="宋体" charset="-122"/>
              </a:rPr>
              <a:pPr/>
              <a:t>71</a:t>
            </a:fld>
            <a:endParaRPr lang="en-US" altLang="zh-CN">
              <a:ea typeface="宋体" charset="-122"/>
            </a:endParaRPr>
          </a:p>
        </p:txBody>
      </p:sp>
      <p:sp>
        <p:nvSpPr>
          <p:cNvPr id="564" name="动作按钮: 后退或前一项 563">
            <a:hlinkClick r:id="rId12" action="ppaction://hlinksldjump" highlightClick="1"/>
          </p:cNvPr>
          <p:cNvSpPr/>
          <p:nvPr/>
        </p:nvSpPr>
        <p:spPr bwMode="auto">
          <a:xfrm>
            <a:off x="8604448" y="6525344"/>
            <a:ext cx="360040" cy="216024"/>
          </a:xfrm>
          <a:prstGeom prst="actionButtonBackPrevious">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9289"/>
                                        </p:tgtEl>
                                        <p:attrNameLst>
                                          <p:attrName>style.visibility</p:attrName>
                                        </p:attrNameLst>
                                      </p:cBhvr>
                                      <p:to>
                                        <p:strVal val="visible"/>
                                      </p:to>
                                    </p:set>
                                    <p:animEffect transition="in" filter="dissolve">
                                      <p:cBhvr>
                                        <p:cTn id="7" dur="500"/>
                                        <p:tgtEl>
                                          <p:spTgt spid="15928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9292"/>
                                        </p:tgtEl>
                                        <p:attrNameLst>
                                          <p:attrName>style.visibility</p:attrName>
                                        </p:attrNameLst>
                                      </p:cBhvr>
                                      <p:to>
                                        <p:strVal val="visible"/>
                                      </p:to>
                                    </p:set>
                                    <p:animEffect transition="in" filter="wipe(up)">
                                      <p:cBhvr>
                                        <p:cTn id="11" dur="500"/>
                                        <p:tgtEl>
                                          <p:spTgt spid="15929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59234"/>
                                        </p:tgtEl>
                                        <p:attrNameLst>
                                          <p:attrName>style.visibility</p:attrName>
                                        </p:attrNameLst>
                                      </p:cBhvr>
                                      <p:to>
                                        <p:strVal val="visible"/>
                                      </p:to>
                                    </p:set>
                                    <p:animEffect transition="in" filter="randombar(horizontal)">
                                      <p:cBhvr>
                                        <p:cTn id="15" dur="500"/>
                                        <p:tgtEl>
                                          <p:spTgt spid="159234"/>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59288"/>
                                        </p:tgtEl>
                                        <p:attrNameLst>
                                          <p:attrName>style.visibility</p:attrName>
                                        </p:attrNameLst>
                                      </p:cBhvr>
                                      <p:to>
                                        <p:strVal val="visible"/>
                                      </p:to>
                                    </p:set>
                                    <p:animEffect transition="in" filter="randombar(horizontal)">
                                      <p:cBhvr>
                                        <p:cTn id="19" dur="500"/>
                                        <p:tgtEl>
                                          <p:spTgt spid="15928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9242"/>
                                        </p:tgtEl>
                                        <p:attrNameLst>
                                          <p:attrName>style.visibility</p:attrName>
                                        </p:attrNameLst>
                                      </p:cBhvr>
                                      <p:to>
                                        <p:strVal val="visible"/>
                                      </p:to>
                                    </p:set>
                                    <p:animEffect transition="in" filter="wipe(left)">
                                      <p:cBhvr>
                                        <p:cTn id="24" dur="500"/>
                                        <p:tgtEl>
                                          <p:spTgt spid="159242"/>
                                        </p:tgtEl>
                                      </p:cBhvr>
                                    </p:animEffect>
                                  </p:childTnLst>
                                </p:cTn>
                              </p:par>
                            </p:childTnLst>
                          </p:cTn>
                        </p:par>
                        <p:par>
                          <p:cTn id="25" fill="hold">
                            <p:stCondLst>
                              <p:cond delay="500"/>
                            </p:stCondLst>
                            <p:childTnLst>
                              <p:par>
                                <p:cTn id="26" presetID="12" presetClass="entr" presetSubtype="8" fill="hold" nodeType="afterEffect">
                                  <p:stCondLst>
                                    <p:cond delay="0"/>
                                  </p:stCondLst>
                                  <p:childTnLst>
                                    <p:set>
                                      <p:cBhvr>
                                        <p:cTn id="27" dur="1" fill="hold">
                                          <p:stCondLst>
                                            <p:cond delay="0"/>
                                          </p:stCondLst>
                                        </p:cTn>
                                        <p:tgtEl>
                                          <p:spTgt spid="159236"/>
                                        </p:tgtEl>
                                        <p:attrNameLst>
                                          <p:attrName>style.visibility</p:attrName>
                                        </p:attrNameLst>
                                      </p:cBhvr>
                                      <p:to>
                                        <p:strVal val="visible"/>
                                      </p:to>
                                    </p:set>
                                    <p:animEffect transition="in" filter="slide(fromLeft)">
                                      <p:cBhvr>
                                        <p:cTn id="28" dur="500"/>
                                        <p:tgtEl>
                                          <p:spTgt spid="1592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9287"/>
                                        </p:tgtEl>
                                        <p:attrNameLst>
                                          <p:attrName>style.visibility</p:attrName>
                                        </p:attrNameLst>
                                      </p:cBhvr>
                                      <p:to>
                                        <p:strVal val="visible"/>
                                      </p:to>
                                    </p:set>
                                    <p:animEffect transition="in" filter="wipe(down)">
                                      <p:cBhvr>
                                        <p:cTn id="33" dur="500"/>
                                        <p:tgtEl>
                                          <p:spTgt spid="159287"/>
                                        </p:tgtEl>
                                      </p:cBhvr>
                                    </p:animEffect>
                                  </p:childTnLst>
                                </p:cTn>
                              </p:par>
                            </p:childTnLst>
                          </p:cTn>
                        </p:par>
                        <p:par>
                          <p:cTn id="34" fill="hold">
                            <p:stCondLst>
                              <p:cond delay="500"/>
                            </p:stCondLst>
                            <p:childTnLst>
                              <p:par>
                                <p:cTn id="35" presetID="12" presetClass="entr" presetSubtype="4" fill="hold" nodeType="afterEffect">
                                  <p:stCondLst>
                                    <p:cond delay="0"/>
                                  </p:stCondLst>
                                  <p:childTnLst>
                                    <p:set>
                                      <p:cBhvr>
                                        <p:cTn id="36" dur="1" fill="hold">
                                          <p:stCondLst>
                                            <p:cond delay="0"/>
                                          </p:stCondLst>
                                        </p:cTn>
                                        <p:tgtEl>
                                          <p:spTgt spid="159235"/>
                                        </p:tgtEl>
                                        <p:attrNameLst>
                                          <p:attrName>style.visibility</p:attrName>
                                        </p:attrNameLst>
                                      </p:cBhvr>
                                      <p:to>
                                        <p:strVal val="visible"/>
                                      </p:to>
                                    </p:set>
                                    <p:animEffect transition="in" filter="slide(fromBottom)">
                                      <p:cBhvr>
                                        <p:cTn id="37" dur="500"/>
                                        <p:tgtEl>
                                          <p:spTgt spid="1592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9295"/>
                                        </p:tgtEl>
                                        <p:attrNameLst>
                                          <p:attrName>style.visibility</p:attrName>
                                        </p:attrNameLst>
                                      </p:cBhvr>
                                      <p:to>
                                        <p:strVal val="visible"/>
                                      </p:to>
                                    </p:set>
                                    <p:animEffect transition="in" filter="wipe(down)">
                                      <p:cBhvr>
                                        <p:cTn id="42" dur="500"/>
                                        <p:tgtEl>
                                          <p:spTgt spid="159295"/>
                                        </p:tgtEl>
                                      </p:cBhvr>
                                    </p:animEffect>
                                  </p:childTnLst>
                                </p:cTn>
                              </p:par>
                            </p:childTnLst>
                          </p:cTn>
                        </p:par>
                        <p:par>
                          <p:cTn id="43" fill="hold">
                            <p:stCondLst>
                              <p:cond delay="500"/>
                            </p:stCondLst>
                            <p:childTnLst>
                              <p:par>
                                <p:cTn id="44" presetID="17" presetClass="entr" presetSubtype="10" fill="hold" nodeType="afterEffect">
                                  <p:stCondLst>
                                    <p:cond delay="0"/>
                                  </p:stCondLst>
                                  <p:childTnLst>
                                    <p:set>
                                      <p:cBhvr>
                                        <p:cTn id="45" dur="1" fill="hold">
                                          <p:stCondLst>
                                            <p:cond delay="0"/>
                                          </p:stCondLst>
                                        </p:cTn>
                                        <p:tgtEl>
                                          <p:spTgt spid="159291"/>
                                        </p:tgtEl>
                                        <p:attrNameLst>
                                          <p:attrName>style.visibility</p:attrName>
                                        </p:attrNameLst>
                                      </p:cBhvr>
                                      <p:to>
                                        <p:strVal val="visible"/>
                                      </p:to>
                                    </p:set>
                                    <p:anim calcmode="lin" valueType="num">
                                      <p:cBhvr>
                                        <p:cTn id="46" dur="500" fill="hold"/>
                                        <p:tgtEl>
                                          <p:spTgt spid="159291"/>
                                        </p:tgtEl>
                                        <p:attrNameLst>
                                          <p:attrName>ppt_w</p:attrName>
                                        </p:attrNameLst>
                                      </p:cBhvr>
                                      <p:tavLst>
                                        <p:tav tm="0">
                                          <p:val>
                                            <p:fltVal val="0"/>
                                          </p:val>
                                        </p:tav>
                                        <p:tav tm="100000">
                                          <p:val>
                                            <p:strVal val="#ppt_w"/>
                                          </p:val>
                                        </p:tav>
                                      </p:tavLst>
                                    </p:anim>
                                    <p:anim calcmode="lin" valueType="num">
                                      <p:cBhvr>
                                        <p:cTn id="47" dur="500" fill="hold"/>
                                        <p:tgtEl>
                                          <p:spTgt spid="159291"/>
                                        </p:tgtEl>
                                        <p:attrNameLst>
                                          <p:attrName>ppt_h</p:attrName>
                                        </p:attrNameLst>
                                      </p:cBhvr>
                                      <p:tavLst>
                                        <p:tav tm="0">
                                          <p:val>
                                            <p:strVal val="#ppt_h"/>
                                          </p:val>
                                        </p:tav>
                                        <p:tav tm="100000">
                                          <p:val>
                                            <p:strVal val="#ppt_h"/>
                                          </p:val>
                                        </p:tav>
                                      </p:tavLst>
                                    </p:anim>
                                  </p:childTnLst>
                                </p:cTn>
                              </p:par>
                            </p:childTnLst>
                          </p:cTn>
                        </p:par>
                        <p:par>
                          <p:cTn id="48" fill="hold">
                            <p:stCondLst>
                              <p:cond delay="1000"/>
                            </p:stCondLst>
                            <p:childTnLst>
                              <p:par>
                                <p:cTn id="49" presetID="16" presetClass="entr" presetSubtype="42" fill="hold" nodeType="afterEffect">
                                  <p:stCondLst>
                                    <p:cond delay="0"/>
                                  </p:stCondLst>
                                  <p:childTnLst>
                                    <p:set>
                                      <p:cBhvr>
                                        <p:cTn id="50" dur="1" fill="hold">
                                          <p:stCondLst>
                                            <p:cond delay="0"/>
                                          </p:stCondLst>
                                        </p:cTn>
                                        <p:tgtEl>
                                          <p:spTgt spid="159294"/>
                                        </p:tgtEl>
                                        <p:attrNameLst>
                                          <p:attrName>style.visibility</p:attrName>
                                        </p:attrNameLst>
                                      </p:cBhvr>
                                      <p:to>
                                        <p:strVal val="visible"/>
                                      </p:to>
                                    </p:set>
                                    <p:animEffect transition="in" filter="barn(outHorizontal)">
                                      <p:cBhvr>
                                        <p:cTn id="51" dur="500"/>
                                        <p:tgtEl>
                                          <p:spTgt spid="159294"/>
                                        </p:tgtEl>
                                      </p:cBhvr>
                                    </p:animEffect>
                                  </p:childTnLst>
                                </p:cTn>
                              </p:par>
                            </p:childTnLst>
                          </p:cTn>
                        </p:par>
                        <p:par>
                          <p:cTn id="52" fill="hold">
                            <p:stCondLst>
                              <p:cond delay="1500"/>
                            </p:stCondLst>
                            <p:childTnLst>
                              <p:par>
                                <p:cTn id="53" presetID="14" presetClass="entr" presetSubtype="10" fill="hold" nodeType="afterEffect">
                                  <p:stCondLst>
                                    <p:cond delay="0"/>
                                  </p:stCondLst>
                                  <p:childTnLst>
                                    <p:set>
                                      <p:cBhvr>
                                        <p:cTn id="54" dur="1" fill="hold">
                                          <p:stCondLst>
                                            <p:cond delay="0"/>
                                          </p:stCondLst>
                                        </p:cTn>
                                        <p:tgtEl>
                                          <p:spTgt spid="5442"/>
                                        </p:tgtEl>
                                        <p:attrNameLst>
                                          <p:attrName>style.visibility</p:attrName>
                                        </p:attrNameLst>
                                      </p:cBhvr>
                                      <p:to>
                                        <p:strVal val="visible"/>
                                      </p:to>
                                    </p:set>
                                    <p:animEffect transition="in" filter="randombar(horizontal)">
                                      <p:cBhvr>
                                        <p:cTn id="55" dur="500"/>
                                        <p:tgtEl>
                                          <p:spTgt spid="5442"/>
                                        </p:tgtEl>
                                      </p:cBhvr>
                                    </p:animEffect>
                                  </p:childTnLst>
                                </p:cTn>
                              </p:par>
                            </p:childTnLst>
                          </p:cTn>
                        </p:par>
                        <p:par>
                          <p:cTn id="56" fill="hold">
                            <p:stCondLst>
                              <p:cond delay="2000"/>
                            </p:stCondLst>
                            <p:childTnLst>
                              <p:par>
                                <p:cTn id="57" presetID="14" presetClass="entr" presetSubtype="10" fill="hold" nodeType="afterEffect">
                                  <p:stCondLst>
                                    <p:cond delay="0"/>
                                  </p:stCondLst>
                                  <p:childTnLst>
                                    <p:set>
                                      <p:cBhvr>
                                        <p:cTn id="58" dur="1" fill="hold">
                                          <p:stCondLst>
                                            <p:cond delay="0"/>
                                          </p:stCondLst>
                                        </p:cTn>
                                        <p:tgtEl>
                                          <p:spTgt spid="159290"/>
                                        </p:tgtEl>
                                        <p:attrNameLst>
                                          <p:attrName>style.visibility</p:attrName>
                                        </p:attrNameLst>
                                      </p:cBhvr>
                                      <p:to>
                                        <p:strVal val="visible"/>
                                      </p:to>
                                    </p:set>
                                    <p:animEffect transition="in" filter="randombar(horizontal)">
                                      <p:cBhvr>
                                        <p:cTn id="59" dur="500"/>
                                        <p:tgtEl>
                                          <p:spTgt spid="1592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159245"/>
                                        </p:tgtEl>
                                        <p:attrNameLst>
                                          <p:attrName>style.visibility</p:attrName>
                                        </p:attrNameLst>
                                      </p:cBhvr>
                                      <p:to>
                                        <p:strVal val="visible"/>
                                      </p:to>
                                    </p:set>
                                    <p:animEffect transition="in" filter="wipe(right)">
                                      <p:cBhvr>
                                        <p:cTn id="64" dur="500"/>
                                        <p:tgtEl>
                                          <p:spTgt spid="159245"/>
                                        </p:tgtEl>
                                      </p:cBhvr>
                                    </p:animEffect>
                                  </p:childTnLst>
                                </p:cTn>
                              </p:par>
                            </p:childTnLst>
                          </p:cTn>
                        </p:par>
                        <p:par>
                          <p:cTn id="65" fill="hold">
                            <p:stCondLst>
                              <p:cond delay="500"/>
                            </p:stCondLst>
                            <p:childTnLst>
                              <p:par>
                                <p:cTn id="66" presetID="22" presetClass="entr" presetSubtype="2" fill="hold" grpId="0" nodeType="afterEffect">
                                  <p:stCondLst>
                                    <p:cond delay="0"/>
                                  </p:stCondLst>
                                  <p:childTnLst>
                                    <p:set>
                                      <p:cBhvr>
                                        <p:cTn id="67" dur="1" fill="hold">
                                          <p:stCondLst>
                                            <p:cond delay="0"/>
                                          </p:stCondLst>
                                        </p:cTn>
                                        <p:tgtEl>
                                          <p:spTgt spid="159243"/>
                                        </p:tgtEl>
                                        <p:attrNameLst>
                                          <p:attrName>style.visibility</p:attrName>
                                        </p:attrNameLst>
                                      </p:cBhvr>
                                      <p:to>
                                        <p:strVal val="visible"/>
                                      </p:to>
                                    </p:set>
                                    <p:animEffect transition="in" filter="wipe(right)">
                                      <p:cBhvr>
                                        <p:cTn id="68" dur="500"/>
                                        <p:tgtEl>
                                          <p:spTgt spid="159243"/>
                                        </p:tgtEl>
                                      </p:cBhvr>
                                    </p:animEffect>
                                  </p:childTnLst>
                                </p:cTn>
                              </p:par>
                            </p:childTnLst>
                          </p:cTn>
                        </p:par>
                        <p:par>
                          <p:cTn id="69" fill="hold">
                            <p:stCondLst>
                              <p:cond delay="1000"/>
                            </p:stCondLst>
                            <p:childTnLst>
                              <p:par>
                                <p:cTn id="70" presetID="9" presetClass="entr" presetSubtype="0" fill="hold" nodeType="afterEffect">
                                  <p:stCondLst>
                                    <p:cond delay="0"/>
                                  </p:stCondLst>
                                  <p:childTnLst>
                                    <p:set>
                                      <p:cBhvr>
                                        <p:cTn id="71" dur="1" fill="hold">
                                          <p:stCondLst>
                                            <p:cond delay="0"/>
                                          </p:stCondLst>
                                        </p:cTn>
                                        <p:tgtEl>
                                          <p:spTgt spid="159254"/>
                                        </p:tgtEl>
                                        <p:attrNameLst>
                                          <p:attrName>style.visibility</p:attrName>
                                        </p:attrNameLst>
                                      </p:cBhvr>
                                      <p:to>
                                        <p:strVal val="visible"/>
                                      </p:to>
                                    </p:set>
                                    <p:animEffect transition="in" filter="dissolve">
                                      <p:cBhvr>
                                        <p:cTn id="72" dur="500"/>
                                        <p:tgtEl>
                                          <p:spTgt spid="159254"/>
                                        </p:tgtEl>
                                      </p:cBhvr>
                                    </p:animEffect>
                                  </p:childTnLst>
                                </p:cTn>
                              </p:par>
                            </p:childTnLst>
                          </p:cTn>
                        </p:par>
                        <p:par>
                          <p:cTn id="73" fill="hold">
                            <p:stCondLst>
                              <p:cond delay="1500"/>
                            </p:stCondLst>
                            <p:childTnLst>
                              <p:par>
                                <p:cTn id="74" presetID="12" presetClass="entr" presetSubtype="2" fill="hold" nodeType="afterEffect">
                                  <p:stCondLst>
                                    <p:cond delay="0"/>
                                  </p:stCondLst>
                                  <p:childTnLst>
                                    <p:set>
                                      <p:cBhvr>
                                        <p:cTn id="75" dur="1" fill="hold">
                                          <p:stCondLst>
                                            <p:cond delay="0"/>
                                          </p:stCondLst>
                                        </p:cTn>
                                        <p:tgtEl>
                                          <p:spTgt spid="159278"/>
                                        </p:tgtEl>
                                        <p:attrNameLst>
                                          <p:attrName>style.visibility</p:attrName>
                                        </p:attrNameLst>
                                      </p:cBhvr>
                                      <p:to>
                                        <p:strVal val="visible"/>
                                      </p:to>
                                    </p:set>
                                    <p:animEffect transition="in" filter="slide(fromRight)">
                                      <p:cBhvr>
                                        <p:cTn id="76" dur="500"/>
                                        <p:tgtEl>
                                          <p:spTgt spid="159278"/>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6" fill="hold" nodeType="clickEffect">
                                  <p:stCondLst>
                                    <p:cond delay="0"/>
                                  </p:stCondLst>
                                  <p:childTnLst>
                                    <p:set>
                                      <p:cBhvr>
                                        <p:cTn id="80" dur="1" fill="hold">
                                          <p:stCondLst>
                                            <p:cond delay="0"/>
                                          </p:stCondLst>
                                        </p:cTn>
                                        <p:tgtEl>
                                          <p:spTgt spid="159293"/>
                                        </p:tgtEl>
                                        <p:attrNameLst>
                                          <p:attrName>style.visibility</p:attrName>
                                        </p:attrNameLst>
                                      </p:cBhvr>
                                      <p:to>
                                        <p:strVal val="visible"/>
                                      </p:to>
                                    </p:set>
                                    <p:animEffect transition="in" filter="barn(inHorizontal)">
                                      <p:cBhvr>
                                        <p:cTn id="81" dur="500"/>
                                        <p:tgtEl>
                                          <p:spTgt spid="159293"/>
                                        </p:tgtEl>
                                      </p:cBhvr>
                                    </p:animEffect>
                                  </p:childTnLst>
                                </p:cTn>
                              </p:par>
                            </p:childTnLst>
                          </p:cTn>
                        </p:par>
                        <p:par>
                          <p:cTn id="82" fill="hold">
                            <p:stCondLst>
                              <p:cond delay="500"/>
                            </p:stCondLst>
                            <p:childTnLst>
                              <p:par>
                                <p:cTn id="83" presetID="9" presetClass="entr" presetSubtype="0" fill="hold" nodeType="afterEffect">
                                  <p:stCondLst>
                                    <p:cond delay="0"/>
                                  </p:stCondLst>
                                  <p:childTnLst>
                                    <p:set>
                                      <p:cBhvr>
                                        <p:cTn id="84" dur="1" fill="hold">
                                          <p:stCondLst>
                                            <p:cond delay="0"/>
                                          </p:stCondLst>
                                        </p:cTn>
                                        <p:tgtEl>
                                          <p:spTgt spid="159282"/>
                                        </p:tgtEl>
                                        <p:attrNameLst>
                                          <p:attrName>style.visibility</p:attrName>
                                        </p:attrNameLst>
                                      </p:cBhvr>
                                      <p:to>
                                        <p:strVal val="visible"/>
                                      </p:to>
                                    </p:set>
                                    <p:animEffect transition="in" filter="dissolve">
                                      <p:cBhvr>
                                        <p:cTn id="85" dur="500"/>
                                        <p:tgtEl>
                                          <p:spTgt spid="15928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59244"/>
                                        </p:tgtEl>
                                        <p:attrNameLst>
                                          <p:attrName>style.visibility</p:attrName>
                                        </p:attrNameLst>
                                      </p:cBhvr>
                                      <p:to>
                                        <p:strVal val="visible"/>
                                      </p:to>
                                    </p:set>
                                    <p:animEffect transition="in" filter="wipe(left)">
                                      <p:cBhvr>
                                        <p:cTn id="90" dur="500"/>
                                        <p:tgtEl>
                                          <p:spTgt spid="159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234" grpId="0" autoUpdateAnimBg="0"/>
      <p:bldP spid="159242" grpId="0" animBg="1"/>
      <p:bldP spid="159243" grpId="0" animBg="1"/>
      <p:bldP spid="159244" grpId="0" animBg="1"/>
      <p:bldP spid="15924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509" name="Picture 1661" descr="ADP-ATP转运"/>
          <p:cNvPicPr>
            <a:picLocks noChangeAspect="1" noChangeArrowheads="1"/>
          </p:cNvPicPr>
          <p:nvPr/>
        </p:nvPicPr>
        <p:blipFill>
          <a:blip r:embed="rId2" cstate="print"/>
          <a:srcRect/>
          <a:stretch>
            <a:fillRect/>
          </a:stretch>
        </p:blipFill>
        <p:spPr bwMode="auto">
          <a:xfrm>
            <a:off x="755650" y="2841451"/>
            <a:ext cx="5543550" cy="3971925"/>
          </a:xfrm>
          <a:prstGeom prst="rect">
            <a:avLst/>
          </a:prstGeom>
          <a:noFill/>
          <a:ln w="9525">
            <a:noFill/>
            <a:miter lim="800000"/>
            <a:headEnd/>
            <a:tailEnd/>
          </a:ln>
        </p:spPr>
      </p:pic>
      <p:sp>
        <p:nvSpPr>
          <p:cNvPr id="73731" name="Rectangle 1026"/>
          <p:cNvSpPr>
            <a:spLocks noGrp="1" noChangeArrowheads="1"/>
          </p:cNvSpPr>
          <p:nvPr>
            <p:ph type="title"/>
          </p:nvPr>
        </p:nvSpPr>
        <p:spPr>
          <a:xfrm>
            <a:off x="395288" y="981075"/>
            <a:ext cx="8208962" cy="792163"/>
          </a:xfrm>
        </p:spPr>
        <p:txBody>
          <a:bodyPr/>
          <a:lstStyle/>
          <a:p>
            <a:pPr>
              <a:lnSpc>
                <a:spcPct val="75000"/>
              </a:lnSpc>
            </a:pPr>
            <a:r>
              <a:rPr lang="en-US" altLang="zh-CN" sz="3200" dirty="0">
                <a:solidFill>
                  <a:schemeClr val="tx1"/>
                </a:solidFill>
                <a:latin typeface="Arial" charset="0"/>
                <a:ea typeface="黑体" pitchFamily="2" charset="-122"/>
                <a:cs typeface="Arial" charset="0"/>
              </a:rPr>
              <a:t>2. ATP-ADP</a:t>
            </a:r>
            <a:r>
              <a:rPr lang="zh-CN" altLang="en-US" sz="3200" dirty="0">
                <a:solidFill>
                  <a:schemeClr val="tx1"/>
                </a:solidFill>
                <a:latin typeface="Arial" charset="0"/>
                <a:ea typeface="黑体" pitchFamily="2" charset="-122"/>
                <a:cs typeface="Arial" charset="0"/>
              </a:rPr>
              <a:t>转位酶</a:t>
            </a:r>
          </a:p>
        </p:txBody>
      </p:sp>
      <p:sp>
        <p:nvSpPr>
          <p:cNvPr id="80508" name="Rectangle 1660"/>
          <p:cNvSpPr>
            <a:spLocks noChangeArrowheads="1"/>
          </p:cNvSpPr>
          <p:nvPr/>
        </p:nvSpPr>
        <p:spPr bwMode="auto">
          <a:xfrm>
            <a:off x="1116261" y="1811536"/>
            <a:ext cx="7272163" cy="1041400"/>
          </a:xfrm>
          <a:prstGeom prst="rect">
            <a:avLst/>
          </a:prstGeom>
          <a:noFill/>
          <a:ln w="9525">
            <a:noFill/>
            <a:miter lim="800000"/>
            <a:headEnd/>
            <a:tailEnd/>
          </a:ln>
          <a:effectLst/>
        </p:spPr>
        <p:txBody>
          <a:bodyPr wrap="square">
            <a:spAutoFit/>
          </a:bodyPr>
          <a:lstStyle/>
          <a:p>
            <a:pPr marL="174625" indent="-174625">
              <a:lnSpc>
                <a:spcPct val="110000"/>
              </a:lnSpc>
              <a:buFontTx/>
              <a:buChar char="•"/>
              <a:defRPr/>
            </a:pPr>
            <a:r>
              <a:rPr lang="en-US" altLang="zh-CN" sz="2800" dirty="0">
                <a:latin typeface="Times New Roman" pitchFamily="18" charset="0"/>
                <a:ea typeface="黑体" pitchFamily="49" charset="-122"/>
                <a:cs typeface="Times New Roman" pitchFamily="18" charset="0"/>
              </a:rPr>
              <a:t>ATP-ADP</a:t>
            </a:r>
            <a:r>
              <a:rPr lang="zh-CN" altLang="en-US" sz="2800" dirty="0">
                <a:latin typeface="Times New Roman" pitchFamily="18" charset="0"/>
                <a:ea typeface="黑体" pitchFamily="49" charset="-122"/>
                <a:cs typeface="Times New Roman" pitchFamily="18" charset="0"/>
              </a:rPr>
              <a:t>转位酶（</a:t>
            </a:r>
            <a:r>
              <a:rPr lang="en-US" altLang="zh-CN" sz="2800" dirty="0">
                <a:latin typeface="Times New Roman" pitchFamily="18" charset="0"/>
                <a:ea typeface="黑体" pitchFamily="49" charset="-122"/>
                <a:cs typeface="Times New Roman" pitchFamily="18" charset="0"/>
              </a:rPr>
              <a:t>ATP-ADP </a:t>
            </a:r>
            <a:r>
              <a:rPr lang="en-US" altLang="zh-CN" sz="2800" dirty="0" err="1">
                <a:latin typeface="Times New Roman" pitchFamily="18" charset="0"/>
                <a:ea typeface="黑体" pitchFamily="49" charset="-122"/>
                <a:cs typeface="Times New Roman" pitchFamily="18" charset="0"/>
              </a:rPr>
              <a:t>translocase</a:t>
            </a:r>
            <a:r>
              <a:rPr lang="zh-CN" altLang="en-US" sz="2800" dirty="0">
                <a:latin typeface="Times New Roman" pitchFamily="18" charset="0"/>
                <a:ea typeface="黑体" pitchFamily="49" charset="-122"/>
                <a:cs typeface="Times New Roman" pitchFamily="18" charset="0"/>
              </a:rPr>
              <a:t>），又称腺苷酸移位酶或腺苷酸转运蛋白。</a:t>
            </a:r>
            <a:r>
              <a:rPr lang="zh-CN" altLang="en-US" sz="2800" dirty="0">
                <a:effectLst>
                  <a:outerShdw blurRad="38100" dist="38100" dir="2700000" algn="tl">
                    <a:srgbClr val="C0C0C0"/>
                  </a:outerShdw>
                </a:effectLst>
                <a:latin typeface="Times New Roman" pitchFamily="18" charset="0"/>
                <a:ea typeface="黑体" pitchFamily="49" charset="-122"/>
                <a:cs typeface="Times New Roman" pitchFamily="18" charset="0"/>
              </a:rPr>
              <a:t> </a:t>
            </a:r>
          </a:p>
        </p:txBody>
      </p:sp>
      <p:sp>
        <p:nvSpPr>
          <p:cNvPr id="73733" name="TextBox 4"/>
          <p:cNvSpPr txBox="1">
            <a:spLocks noChangeArrowheads="1"/>
          </p:cNvSpPr>
          <p:nvPr/>
        </p:nvSpPr>
        <p:spPr bwMode="auto">
          <a:xfrm>
            <a:off x="6588125" y="3429000"/>
            <a:ext cx="2160588" cy="2246313"/>
          </a:xfrm>
          <a:prstGeom prst="rect">
            <a:avLst/>
          </a:prstGeom>
          <a:solidFill>
            <a:srgbClr val="FFCCFF"/>
          </a:solidFill>
          <a:ln w="9525">
            <a:noFill/>
            <a:miter lim="800000"/>
            <a:headEnd/>
            <a:tailEnd/>
          </a:ln>
        </p:spPr>
        <p:txBody>
          <a:bodyPr>
            <a:spAutoFit/>
          </a:bodyPr>
          <a:lstStyle/>
          <a:p>
            <a:r>
              <a:rPr lang="zh-CN" altLang="en-US" sz="2800" dirty="0">
                <a:latin typeface="Times New Roman" pitchFamily="18" charset="0"/>
                <a:ea typeface="黑体" pitchFamily="2" charset="-122"/>
                <a:cs typeface="Times New Roman" pitchFamily="18" charset="0"/>
              </a:rPr>
              <a:t>将</a:t>
            </a:r>
            <a:r>
              <a:rPr lang="en-US" altLang="zh-CN" sz="2800" dirty="0">
                <a:latin typeface="Times New Roman" pitchFamily="18" charset="0"/>
                <a:ea typeface="黑体" pitchFamily="2" charset="-122"/>
                <a:cs typeface="Times New Roman" pitchFamily="18" charset="0"/>
              </a:rPr>
              <a:t>ADP</a:t>
            </a:r>
            <a:r>
              <a:rPr lang="zh-CN" altLang="en-US" sz="2800" dirty="0">
                <a:latin typeface="Times New Roman" pitchFamily="18" charset="0"/>
                <a:ea typeface="黑体" pitchFamily="2" charset="-122"/>
                <a:cs typeface="Times New Roman" pitchFamily="18" charset="0"/>
              </a:rPr>
              <a:t>运进线粒体，同时将生成的</a:t>
            </a:r>
            <a:r>
              <a:rPr lang="en-US" altLang="zh-CN" sz="2800" dirty="0">
                <a:latin typeface="Times New Roman" pitchFamily="18" charset="0"/>
                <a:ea typeface="黑体" pitchFamily="2" charset="-122"/>
                <a:cs typeface="Times New Roman" pitchFamily="18" charset="0"/>
              </a:rPr>
              <a:t>ATP</a:t>
            </a:r>
            <a:r>
              <a:rPr lang="zh-CN" altLang="en-US" sz="2800" dirty="0">
                <a:latin typeface="Times New Roman" pitchFamily="18" charset="0"/>
                <a:ea typeface="黑体" pitchFamily="2" charset="-122"/>
                <a:cs typeface="Times New Roman" pitchFamily="18" charset="0"/>
              </a:rPr>
              <a:t>运出到细胞质。</a:t>
            </a:r>
          </a:p>
        </p:txBody>
      </p:sp>
      <p:sp>
        <p:nvSpPr>
          <p:cNvPr id="73734" name="灯片编号占位符 5"/>
          <p:cNvSpPr>
            <a:spLocks noGrp="1"/>
          </p:cNvSpPr>
          <p:nvPr>
            <p:ph type="sldNum" sz="quarter" idx="12"/>
          </p:nvPr>
        </p:nvSpPr>
        <p:spPr>
          <a:noFill/>
        </p:spPr>
        <p:txBody>
          <a:bodyPr/>
          <a:lstStyle/>
          <a:p>
            <a:fld id="{EA2AC423-62EA-4A6F-8ECC-FADE197FEC9C}" type="slidenum">
              <a:rPr lang="en-US" altLang="zh-CN" smtClean="0">
                <a:ea typeface="宋体" charset="-122"/>
              </a:rPr>
              <a:pPr/>
              <a:t>72</a:t>
            </a:fld>
            <a:endParaRPr lang="en-US" altLang="zh-CN" dirty="0">
              <a:ea typeface="宋体" charset="-122"/>
            </a:endParaRPr>
          </a:p>
        </p:txBody>
      </p:sp>
      <p:sp>
        <p:nvSpPr>
          <p:cNvPr id="2" name="椭圆 1">
            <a:extLst>
              <a:ext uri="{FF2B5EF4-FFF2-40B4-BE49-F238E27FC236}">
                <a16:creationId xmlns:a16="http://schemas.microsoft.com/office/drawing/2014/main" id="{846D89B7-1B4D-4E0C-9805-D389678E8B35}"/>
              </a:ext>
            </a:extLst>
          </p:cNvPr>
          <p:cNvSpPr/>
          <p:nvPr/>
        </p:nvSpPr>
        <p:spPr bwMode="auto">
          <a:xfrm>
            <a:off x="2123728" y="5301208"/>
            <a:ext cx="936104" cy="864096"/>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10" presetClass="entr" presetSubtype="0" fill="hold" grpId="0" nodeType="afterEffect">
                                  <p:stCondLst>
                                    <p:cond delay="1000"/>
                                  </p:stCondLst>
                                  <p:childTnLst>
                                    <p:set>
                                      <p:cBhvr>
                                        <p:cTn id="10" dur="1" fill="hold">
                                          <p:stCondLst>
                                            <p:cond delay="0"/>
                                          </p:stCondLst>
                                        </p:cTn>
                                        <p:tgtEl>
                                          <p:spTgt spid="73733"/>
                                        </p:tgtEl>
                                        <p:attrNameLst>
                                          <p:attrName>style.visibility</p:attrName>
                                        </p:attrNameLst>
                                      </p:cBhvr>
                                      <p:to>
                                        <p:strVal val="visible"/>
                                      </p:to>
                                    </p:set>
                                    <p:animEffect transition="in" filter="fade">
                                      <p:cBhvr>
                                        <p:cTn id="11"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animBg="1"/>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C2F9C24-C3B5-45D1-9DDA-B61C4B44F944}"/>
              </a:ext>
            </a:extLst>
          </p:cNvPr>
          <p:cNvSpPr>
            <a:spLocks noGrp="1"/>
          </p:cNvSpPr>
          <p:nvPr>
            <p:ph type="sldNum" sz="quarter" idx="12"/>
          </p:nvPr>
        </p:nvSpPr>
        <p:spPr/>
        <p:txBody>
          <a:bodyPr/>
          <a:lstStyle/>
          <a:p>
            <a:pPr>
              <a:defRPr/>
            </a:pPr>
            <a:fld id="{2CE99114-C155-4C8F-961B-77FF3A6CED96}" type="slidenum">
              <a:rPr lang="en-US" altLang="zh-CN" smtClean="0"/>
              <a:pPr>
                <a:defRPr/>
              </a:pPr>
              <a:t>73</a:t>
            </a:fld>
            <a:endParaRPr lang="en-US" altLang="zh-CN"/>
          </a:p>
        </p:txBody>
      </p:sp>
      <p:sp>
        <p:nvSpPr>
          <p:cNvPr id="3" name="Text Box 615">
            <a:extLst>
              <a:ext uri="{FF2B5EF4-FFF2-40B4-BE49-F238E27FC236}">
                <a16:creationId xmlns:a16="http://schemas.microsoft.com/office/drawing/2014/main" id="{5497E8E1-0792-4AED-8A88-3015D9F06AA7}"/>
              </a:ext>
            </a:extLst>
          </p:cNvPr>
          <p:cNvSpPr txBox="1">
            <a:spLocks noChangeArrowheads="1"/>
          </p:cNvSpPr>
          <p:nvPr/>
        </p:nvSpPr>
        <p:spPr bwMode="auto">
          <a:xfrm>
            <a:off x="971600" y="476672"/>
            <a:ext cx="8136904" cy="130131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indent="712788" eaLnBrk="0" hangingPunct="0">
              <a:defRPr kumimoji="1" sz="2800">
                <a:solidFill>
                  <a:schemeClr val="tx1"/>
                </a:solidFill>
                <a:latin typeface="Times New Roman" charset="0"/>
                <a:ea typeface="宋体" charset="0"/>
                <a:cs typeface="宋体" charset="0"/>
              </a:defRPr>
            </a:lvl1pPr>
            <a:lvl2pPr marL="742950" indent="-285750" eaLnBrk="0" hangingPunct="0">
              <a:defRPr kumimoji="1" sz="2800">
                <a:solidFill>
                  <a:schemeClr val="tx1"/>
                </a:solidFill>
                <a:latin typeface="Times New Roman" charset="0"/>
                <a:ea typeface="宋体" charset="0"/>
              </a:defRPr>
            </a:lvl2pPr>
            <a:lvl3pPr marL="1143000" indent="-228600" eaLnBrk="0" hangingPunct="0">
              <a:defRPr kumimoji="1" sz="2800">
                <a:solidFill>
                  <a:schemeClr val="tx1"/>
                </a:solidFill>
                <a:latin typeface="Times New Roman" charset="0"/>
                <a:ea typeface="宋体" charset="0"/>
              </a:defRPr>
            </a:lvl3pPr>
            <a:lvl4pPr marL="1600200" indent="-228600" eaLnBrk="0" hangingPunct="0">
              <a:defRPr kumimoji="1" sz="2800">
                <a:solidFill>
                  <a:schemeClr val="tx1"/>
                </a:solidFill>
                <a:latin typeface="Times New Roman" charset="0"/>
                <a:ea typeface="宋体" charset="0"/>
              </a:defRPr>
            </a:lvl4pPr>
            <a:lvl5pPr marL="2057400" indent="-228600" eaLnBrk="0" hangingPunct="0">
              <a:defRPr kumimoji="1" sz="2800">
                <a:solidFill>
                  <a:schemeClr val="tx1"/>
                </a:solidFill>
                <a:latin typeface="Times New Roman" charset="0"/>
                <a:ea typeface="宋体" charset="0"/>
              </a:defRPr>
            </a:lvl5pPr>
            <a:lvl6pPr marL="2514600" indent="-228600" algn="ctr" eaLnBrk="0" fontAlgn="base" hangingPunct="0">
              <a:spcBef>
                <a:spcPct val="0"/>
              </a:spcBef>
              <a:spcAft>
                <a:spcPct val="0"/>
              </a:spcAft>
              <a:defRPr kumimoji="1" sz="2800">
                <a:solidFill>
                  <a:schemeClr val="tx1"/>
                </a:solidFill>
                <a:latin typeface="Times New Roman" charset="0"/>
                <a:ea typeface="宋体" charset="0"/>
              </a:defRPr>
            </a:lvl6pPr>
            <a:lvl7pPr marL="2971800" indent="-228600" algn="ctr" eaLnBrk="0" fontAlgn="base" hangingPunct="0">
              <a:spcBef>
                <a:spcPct val="0"/>
              </a:spcBef>
              <a:spcAft>
                <a:spcPct val="0"/>
              </a:spcAft>
              <a:defRPr kumimoji="1" sz="2800">
                <a:solidFill>
                  <a:schemeClr val="tx1"/>
                </a:solidFill>
                <a:latin typeface="Times New Roman" charset="0"/>
                <a:ea typeface="宋体" charset="0"/>
              </a:defRPr>
            </a:lvl7pPr>
            <a:lvl8pPr marL="3429000" indent="-228600" algn="ctr" eaLnBrk="0" fontAlgn="base" hangingPunct="0">
              <a:spcBef>
                <a:spcPct val="0"/>
              </a:spcBef>
              <a:spcAft>
                <a:spcPct val="0"/>
              </a:spcAft>
              <a:defRPr kumimoji="1" sz="2800">
                <a:solidFill>
                  <a:schemeClr val="tx1"/>
                </a:solidFill>
                <a:latin typeface="Times New Roman" charset="0"/>
                <a:ea typeface="宋体" charset="0"/>
              </a:defRPr>
            </a:lvl8pPr>
            <a:lvl9pPr marL="3886200" indent="-228600" algn="ctr" eaLnBrk="0" fontAlgn="base" hangingPunct="0">
              <a:spcBef>
                <a:spcPct val="0"/>
              </a:spcBef>
              <a:spcAft>
                <a:spcPct val="0"/>
              </a:spcAft>
              <a:defRPr kumimoji="1" sz="2800">
                <a:solidFill>
                  <a:schemeClr val="tx1"/>
                </a:solidFill>
                <a:latin typeface="Times New Roman" charset="0"/>
                <a:ea typeface="宋体" charset="0"/>
              </a:defRPr>
            </a:lvl9pPr>
          </a:lstStyle>
          <a:p>
            <a:pPr eaLnBrk="1" hangingPunct="1">
              <a:lnSpc>
                <a:spcPct val="150000"/>
              </a:lnSpc>
              <a:spcBef>
                <a:spcPct val="50000"/>
              </a:spcBef>
              <a:defRPr/>
            </a:pPr>
            <a:r>
              <a:rPr lang="zh-CN" altLang="en-US" dirty="0">
                <a:latin typeface="Arial" panose="020B0604020202020204" pitchFamily="34" charset="0"/>
                <a:ea typeface="黑体" panose="02010609060101010101" pitchFamily="49" charset="-122"/>
                <a:cs typeface="Arial" panose="020B0604020202020204" pitchFamily="34" charset="0"/>
              </a:rPr>
              <a:t>每分子</a:t>
            </a:r>
            <a:r>
              <a:rPr lang="en-US" altLang="zh-CN" dirty="0">
                <a:latin typeface="Arial" panose="020B0604020202020204" pitchFamily="34" charset="0"/>
                <a:ea typeface="黑体" panose="02010609060101010101" pitchFamily="49" charset="-122"/>
                <a:cs typeface="Arial" panose="020B0604020202020204" pitchFamily="34" charset="0"/>
              </a:rPr>
              <a:t>ATP</a:t>
            </a:r>
            <a:r>
              <a:rPr lang="en-US" altLang="zh-CN" baseline="30000" dirty="0">
                <a:latin typeface="Arial" panose="020B0604020202020204" pitchFamily="34" charset="0"/>
                <a:ea typeface="黑体" panose="02010609060101010101" pitchFamily="49" charset="-122"/>
                <a:cs typeface="Arial" panose="020B0604020202020204" pitchFamily="34" charset="0"/>
              </a:rPr>
              <a:t>4-</a:t>
            </a:r>
            <a:r>
              <a:rPr lang="zh-CN" altLang="en-US" dirty="0">
                <a:latin typeface="Arial" panose="020B0604020202020204" pitchFamily="34" charset="0"/>
                <a:ea typeface="黑体" panose="02010609060101010101" pitchFamily="49" charset="-122"/>
                <a:cs typeface="Arial" panose="020B0604020202020204" pitchFamily="34" charset="0"/>
              </a:rPr>
              <a:t>和</a:t>
            </a:r>
            <a:r>
              <a:rPr lang="en-US" altLang="zh-CN" dirty="0">
                <a:latin typeface="Arial" panose="020B0604020202020204" pitchFamily="34" charset="0"/>
                <a:ea typeface="黑体" panose="02010609060101010101" pitchFamily="49" charset="-122"/>
                <a:cs typeface="Arial" panose="020B0604020202020204" pitchFamily="34" charset="0"/>
              </a:rPr>
              <a:t>ADP</a:t>
            </a:r>
            <a:r>
              <a:rPr lang="en-US" altLang="zh-CN" baseline="30000" dirty="0">
                <a:latin typeface="Arial" panose="020B0604020202020204" pitchFamily="34" charset="0"/>
                <a:ea typeface="黑体" panose="02010609060101010101" pitchFamily="49" charset="-122"/>
                <a:cs typeface="Arial" panose="020B0604020202020204" pitchFamily="34" charset="0"/>
              </a:rPr>
              <a:t>3-</a:t>
            </a:r>
            <a:r>
              <a:rPr lang="zh-CN" altLang="en-US" dirty="0">
                <a:latin typeface="Arial" panose="020B0604020202020204" pitchFamily="34" charset="0"/>
                <a:ea typeface="黑体" panose="02010609060101010101" pitchFamily="49" charset="-122"/>
                <a:cs typeface="Arial" panose="020B0604020202020204" pitchFamily="34" charset="0"/>
              </a:rPr>
              <a:t>反向转运时，向内膜外净转移</a:t>
            </a:r>
            <a:r>
              <a:rPr lang="en-US" altLang="zh-CN" dirty="0">
                <a:latin typeface="Arial" panose="020B0604020202020204" pitchFamily="34" charset="0"/>
                <a:ea typeface="黑体" panose="02010609060101010101" pitchFamily="49" charset="-122"/>
                <a:cs typeface="Arial" panose="020B0604020202020204" pitchFamily="34" charset="0"/>
              </a:rPr>
              <a:t>1</a:t>
            </a:r>
            <a:r>
              <a:rPr lang="zh-CN" altLang="en-US" dirty="0">
                <a:latin typeface="Arial" panose="020B0604020202020204" pitchFamily="34" charset="0"/>
                <a:ea typeface="黑体" panose="02010609060101010101" pitchFamily="49" charset="-122"/>
                <a:cs typeface="Arial" panose="020B0604020202020204" pitchFamily="34" charset="0"/>
              </a:rPr>
              <a:t>个负电荷 ，相当于多</a:t>
            </a:r>
            <a:r>
              <a:rPr lang="en-US" altLang="zh-CN" dirty="0">
                <a:latin typeface="Arial" panose="020B0604020202020204" pitchFamily="34" charset="0"/>
                <a:ea typeface="黑体" panose="02010609060101010101" pitchFamily="49" charset="-122"/>
                <a:cs typeface="Arial" panose="020B0604020202020204" pitchFamily="34" charset="0"/>
              </a:rPr>
              <a:t>1</a:t>
            </a:r>
            <a:r>
              <a:rPr lang="zh-CN" altLang="en-US" dirty="0">
                <a:latin typeface="Arial" panose="020B0604020202020204" pitchFamily="34" charset="0"/>
                <a:ea typeface="黑体" panose="02010609060101010101" pitchFamily="49" charset="-122"/>
                <a:cs typeface="Arial" panose="020B0604020202020204" pitchFamily="34" charset="0"/>
              </a:rPr>
              <a:t>个</a:t>
            </a:r>
            <a:r>
              <a:rPr lang="en-US" altLang="zh-CN" dirty="0">
                <a:latin typeface="Arial" panose="020B0604020202020204" pitchFamily="34" charset="0"/>
                <a:ea typeface="黑体" panose="02010609060101010101" pitchFamily="49" charset="-122"/>
                <a:cs typeface="Arial" panose="020B0604020202020204" pitchFamily="34" charset="0"/>
              </a:rPr>
              <a:t>H</a:t>
            </a:r>
            <a:r>
              <a:rPr lang="en-US" altLang="zh-CN" baseline="30000" dirty="0">
                <a:latin typeface="Arial" panose="020B0604020202020204" pitchFamily="34" charset="0"/>
                <a:ea typeface="黑体" panose="02010609060101010101" pitchFamily="49" charset="-122"/>
                <a:cs typeface="Arial" panose="020B0604020202020204" pitchFamily="34" charset="0"/>
              </a:rPr>
              <a:t>+</a:t>
            </a:r>
            <a:r>
              <a:rPr lang="zh-CN" altLang="en-US" dirty="0">
                <a:latin typeface="Arial" panose="020B0604020202020204" pitchFamily="34" charset="0"/>
                <a:ea typeface="黑体" panose="02010609060101010101" pitchFamily="49" charset="-122"/>
                <a:cs typeface="Arial" panose="020B0604020202020204" pitchFamily="34" charset="0"/>
              </a:rPr>
              <a:t>转入线粒体基质</a:t>
            </a:r>
          </a:p>
        </p:txBody>
      </p:sp>
      <p:pic>
        <p:nvPicPr>
          <p:cNvPr id="4" name="图片 3">
            <a:extLst>
              <a:ext uri="{FF2B5EF4-FFF2-40B4-BE49-F238E27FC236}">
                <a16:creationId xmlns:a16="http://schemas.microsoft.com/office/drawing/2014/main" id="{27B9EAEF-5E19-4FBF-BCCD-624F3D326D6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2276872"/>
            <a:ext cx="8568952" cy="38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379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971054" y="557808"/>
            <a:ext cx="7345362" cy="1143000"/>
          </a:xfrm>
        </p:spPr>
        <p:txBody>
          <a:bodyPr/>
          <a:lstStyle/>
          <a:p>
            <a:r>
              <a:rPr lang="zh-CN" altLang="en-US" dirty="0">
                <a:latin typeface="Times New Roman" pitchFamily="18" charset="0"/>
                <a:ea typeface="黑体" pitchFamily="2" charset="-122"/>
              </a:rPr>
              <a:t>三、</a:t>
            </a:r>
            <a:r>
              <a:rPr lang="en-US" altLang="zh-CN" dirty="0">
                <a:latin typeface="Times New Roman" pitchFamily="18" charset="0"/>
                <a:ea typeface="黑体" pitchFamily="2" charset="-122"/>
              </a:rPr>
              <a:t>ATP</a:t>
            </a:r>
            <a:r>
              <a:rPr lang="zh-CN" altLang="en-US" dirty="0">
                <a:latin typeface="Times New Roman" pitchFamily="18" charset="0"/>
                <a:ea typeface="黑体" pitchFamily="2" charset="-122"/>
              </a:rPr>
              <a:t>在能量代谢中的核心作用</a:t>
            </a:r>
          </a:p>
        </p:txBody>
      </p:sp>
      <p:sp>
        <p:nvSpPr>
          <p:cNvPr id="214019" name="Text Box 3"/>
          <p:cNvSpPr txBox="1">
            <a:spLocks noChangeArrowheads="1"/>
          </p:cNvSpPr>
          <p:nvPr/>
        </p:nvSpPr>
        <p:spPr bwMode="auto">
          <a:xfrm>
            <a:off x="468313" y="1912938"/>
            <a:ext cx="5616575" cy="579437"/>
          </a:xfrm>
          <a:prstGeom prst="rect">
            <a:avLst/>
          </a:prstGeom>
          <a:noFill/>
          <a:ln w="9525">
            <a:noFill/>
            <a:miter lim="800000"/>
            <a:headEnd/>
            <a:tailEnd/>
          </a:ln>
        </p:spPr>
        <p:txBody>
          <a:bodyPr>
            <a:spAutoFit/>
          </a:bodyPr>
          <a:lstStyle/>
          <a:p>
            <a:pPr>
              <a:spcBef>
                <a:spcPct val="50000"/>
              </a:spcBef>
            </a:pPr>
            <a:r>
              <a:rPr lang="en-US" altLang="zh-CN" sz="3200">
                <a:solidFill>
                  <a:schemeClr val="hlink"/>
                </a:solidFill>
                <a:latin typeface="Arial" charset="0"/>
                <a:ea typeface="黑体" pitchFamily="2" charset="-122"/>
                <a:cs typeface="Arial" charset="0"/>
              </a:rPr>
              <a:t>★</a:t>
            </a:r>
            <a:r>
              <a:rPr lang="en-US" altLang="zh-CN" sz="3200">
                <a:solidFill>
                  <a:schemeClr val="folHlink"/>
                </a:solidFill>
                <a:latin typeface="Arial" charset="0"/>
                <a:ea typeface="黑体" pitchFamily="2" charset="-122"/>
                <a:cs typeface="Arial" charset="0"/>
              </a:rPr>
              <a:t> </a:t>
            </a:r>
            <a:r>
              <a:rPr lang="zh-CN" altLang="en-US" sz="3200">
                <a:solidFill>
                  <a:schemeClr val="folHlink"/>
                </a:solidFill>
                <a:latin typeface="Arial" charset="0"/>
                <a:ea typeface="黑体" pitchFamily="2" charset="-122"/>
                <a:cs typeface="Arial" charset="0"/>
              </a:rPr>
              <a:t>生物体能量代谢的特点：</a:t>
            </a:r>
          </a:p>
        </p:txBody>
      </p:sp>
      <p:sp>
        <p:nvSpPr>
          <p:cNvPr id="214020" name="Text Box 4"/>
          <p:cNvSpPr txBox="1">
            <a:spLocks noChangeArrowheads="1"/>
          </p:cNvSpPr>
          <p:nvPr/>
        </p:nvSpPr>
        <p:spPr bwMode="auto">
          <a:xfrm>
            <a:off x="971550" y="2582863"/>
            <a:ext cx="7129463" cy="3509962"/>
          </a:xfrm>
          <a:prstGeom prst="rect">
            <a:avLst/>
          </a:prstGeom>
          <a:noFill/>
          <a:ln w="9525">
            <a:noFill/>
            <a:miter lim="800000"/>
            <a:headEnd/>
            <a:tailEnd/>
          </a:ln>
        </p:spPr>
        <p:txBody>
          <a:bodyPr>
            <a:spAutoFit/>
          </a:bodyPr>
          <a:lstStyle/>
          <a:p>
            <a:pPr marL="457200" indent="-457200">
              <a:spcBef>
                <a:spcPct val="50000"/>
              </a:spcBef>
              <a:buFontTx/>
              <a:buAutoNum type="arabicPeriod"/>
            </a:pPr>
            <a:r>
              <a:rPr lang="zh-CN" altLang="en-US" sz="2800">
                <a:latin typeface="Arial" charset="0"/>
                <a:ea typeface="黑体" pitchFamily="2" charset="-122"/>
                <a:cs typeface="Arial" charset="0"/>
              </a:rPr>
              <a:t>生物体不能承受能量大量增加、大量释放的化学过程，所以代谢反应都是依序进行，能量逐步得失的反应</a:t>
            </a:r>
          </a:p>
          <a:p>
            <a:pPr marL="457200" indent="-457200">
              <a:spcBef>
                <a:spcPct val="50000"/>
              </a:spcBef>
              <a:buFontTx/>
              <a:buAutoNum type="arabicPeriod"/>
            </a:pPr>
            <a:r>
              <a:rPr lang="zh-CN" altLang="en-US" sz="2800">
                <a:latin typeface="Arial" charset="0"/>
                <a:ea typeface="黑体" pitchFamily="2" charset="-122"/>
                <a:cs typeface="Arial" charset="0"/>
              </a:rPr>
              <a:t>生物体不直接利用营养物质的化学能，需要使之转变成细胞可以利用的能量形式</a:t>
            </a:r>
          </a:p>
          <a:p>
            <a:pPr marL="457200" indent="-457200">
              <a:spcBef>
                <a:spcPct val="50000"/>
              </a:spcBef>
              <a:buFontTx/>
              <a:buAutoNum type="arabicPeriod"/>
            </a:pPr>
            <a:r>
              <a:rPr lang="en-US" altLang="zh-CN" sz="2800">
                <a:latin typeface="Arial" charset="0"/>
                <a:ea typeface="黑体" pitchFamily="2" charset="-122"/>
                <a:cs typeface="Arial" charset="0"/>
              </a:rPr>
              <a:t>ATP</a:t>
            </a:r>
            <a:r>
              <a:rPr lang="zh-CN" altLang="en-US" sz="2800">
                <a:latin typeface="Arial" charset="0"/>
                <a:ea typeface="黑体" pitchFamily="2" charset="-122"/>
                <a:cs typeface="Arial" charset="0"/>
              </a:rPr>
              <a:t>是最重要的高能化合物，是</a:t>
            </a:r>
            <a:r>
              <a:rPr lang="zh-CN" altLang="en-US" sz="2800" u="sng">
                <a:latin typeface="Arial" charset="0"/>
                <a:ea typeface="黑体" pitchFamily="2" charset="-122"/>
                <a:cs typeface="Arial" charset="0"/>
              </a:rPr>
              <a:t>细胞可以直接利用的最主要能量形式</a:t>
            </a:r>
          </a:p>
        </p:txBody>
      </p:sp>
      <p:sp>
        <p:nvSpPr>
          <p:cNvPr id="5" name="灯片编号占位符 4"/>
          <p:cNvSpPr>
            <a:spLocks noGrp="1"/>
          </p:cNvSpPr>
          <p:nvPr>
            <p:ph type="sldNum" sz="quarter" idx="12"/>
          </p:nvPr>
        </p:nvSpPr>
        <p:spPr/>
        <p:txBody>
          <a:bodyPr/>
          <a:lstStyle/>
          <a:p>
            <a:pPr>
              <a:defRPr/>
            </a:pPr>
            <a:fld id="{45CA34A5-7DC7-4D9F-A73B-ED473093E328}" type="slidenum">
              <a:rPr lang="en-US" altLang="zh-CN" smtClean="0"/>
              <a:pPr>
                <a:defRPr/>
              </a:pPr>
              <a:t>74</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4019"/>
                                        </p:tgtEl>
                                        <p:attrNameLst>
                                          <p:attrName>style.visibility</p:attrName>
                                        </p:attrNameLst>
                                      </p:cBhvr>
                                      <p:to>
                                        <p:strVal val="visible"/>
                                      </p:to>
                                    </p:set>
                                    <p:animEffect transition="in" filter="wipe(left)">
                                      <p:cBhvr>
                                        <p:cTn id="7" dur="500"/>
                                        <p:tgtEl>
                                          <p:spTgt spid="2140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4020">
                                            <p:txEl>
                                              <p:pRg st="0" end="0"/>
                                            </p:txEl>
                                          </p:spTgt>
                                        </p:tgtEl>
                                        <p:attrNameLst>
                                          <p:attrName>style.visibility</p:attrName>
                                        </p:attrNameLst>
                                      </p:cBhvr>
                                      <p:to>
                                        <p:strVal val="visible"/>
                                      </p:to>
                                    </p:set>
                                    <p:animEffect transition="in" filter="dissolve">
                                      <p:cBhvr>
                                        <p:cTn id="12" dur="500"/>
                                        <p:tgtEl>
                                          <p:spTgt spid="2140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4020">
                                            <p:txEl>
                                              <p:pRg st="1" end="1"/>
                                            </p:txEl>
                                          </p:spTgt>
                                        </p:tgtEl>
                                        <p:attrNameLst>
                                          <p:attrName>style.visibility</p:attrName>
                                        </p:attrNameLst>
                                      </p:cBhvr>
                                      <p:to>
                                        <p:strVal val="visible"/>
                                      </p:to>
                                    </p:set>
                                    <p:animEffect transition="in" filter="dissolve">
                                      <p:cBhvr>
                                        <p:cTn id="17" dur="500"/>
                                        <p:tgtEl>
                                          <p:spTgt spid="2140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4020">
                                            <p:txEl>
                                              <p:pRg st="2" end="2"/>
                                            </p:txEl>
                                          </p:spTgt>
                                        </p:tgtEl>
                                        <p:attrNameLst>
                                          <p:attrName>style.visibility</p:attrName>
                                        </p:attrNameLst>
                                      </p:cBhvr>
                                      <p:to>
                                        <p:strVal val="visible"/>
                                      </p:to>
                                    </p:set>
                                    <p:animEffect transition="in" filter="dissolve">
                                      <p:cBhvr>
                                        <p:cTn id="22" dur="500"/>
                                        <p:tgtEl>
                                          <p:spTgt spid="2140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p:bldP spid="214020"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09600" y="1649413"/>
            <a:ext cx="8001000" cy="2139950"/>
          </a:xfrm>
          <a:prstGeom prst="rect">
            <a:avLst/>
          </a:prstGeom>
          <a:noFill/>
          <a:ln w="9525">
            <a:noFill/>
            <a:miter lim="800000"/>
            <a:headEnd/>
            <a:tailEnd/>
          </a:ln>
        </p:spPr>
        <p:txBody>
          <a:bodyPr>
            <a:spAutoFit/>
          </a:bodyPr>
          <a:lstStyle/>
          <a:p>
            <a:pPr>
              <a:lnSpc>
                <a:spcPct val="140000"/>
              </a:lnSpc>
              <a:spcBef>
                <a:spcPct val="20000"/>
              </a:spcBef>
              <a:buClr>
                <a:schemeClr val="folHlink"/>
              </a:buClr>
              <a:buSzPct val="60000"/>
              <a:buFont typeface="Wingdings" pitchFamily="2" charset="2"/>
              <a:buNone/>
            </a:pPr>
            <a:r>
              <a:rPr lang="en-US" altLang="zh-CN" sz="3200" dirty="0">
                <a:latin typeface="Times New Roman" pitchFamily="18" charset="0"/>
                <a:ea typeface="黑体" pitchFamily="2" charset="-122"/>
                <a:cs typeface="Times New Roman" pitchFamily="18" charset="0"/>
              </a:rPr>
              <a:t>       </a:t>
            </a:r>
            <a:r>
              <a:rPr lang="zh-CN" altLang="en-US" sz="3200" dirty="0">
                <a:latin typeface="Times New Roman" pitchFamily="18" charset="0"/>
                <a:ea typeface="黑体" pitchFamily="2" charset="-122"/>
                <a:cs typeface="Times New Roman" pitchFamily="18" charset="0"/>
              </a:rPr>
              <a:t>生物化学中把化合物水解时释放的标准自由能大于</a:t>
            </a:r>
            <a:r>
              <a:rPr lang="en-US" altLang="zh-CN" sz="3200" dirty="0">
                <a:latin typeface="Times New Roman" pitchFamily="18" charset="0"/>
                <a:ea typeface="黑体" pitchFamily="2" charset="-122"/>
                <a:cs typeface="Times New Roman" pitchFamily="18" charset="0"/>
              </a:rPr>
              <a:t>25 kJ/mol</a:t>
            </a:r>
            <a:r>
              <a:rPr lang="zh-CN" altLang="en-US" sz="3200" dirty="0">
                <a:latin typeface="Times New Roman" pitchFamily="18" charset="0"/>
                <a:ea typeface="黑体" pitchFamily="2" charset="-122"/>
                <a:cs typeface="Times New Roman" pitchFamily="18" charset="0"/>
              </a:rPr>
              <a:t>者，所含的化学键称为</a:t>
            </a:r>
            <a:r>
              <a:rPr lang="zh-CN" altLang="en-US" sz="3200" dirty="0">
                <a:solidFill>
                  <a:schemeClr val="hlink"/>
                </a:solidFill>
                <a:latin typeface="Times New Roman" pitchFamily="18" charset="0"/>
                <a:ea typeface="黑体" pitchFamily="2" charset="-122"/>
                <a:cs typeface="Times New Roman" pitchFamily="18" charset="0"/>
              </a:rPr>
              <a:t>高能键</a:t>
            </a:r>
            <a:r>
              <a:rPr lang="zh-CN" altLang="en-US" sz="3200" dirty="0">
                <a:latin typeface="Times New Roman" pitchFamily="18" charset="0"/>
                <a:ea typeface="黑体" pitchFamily="2" charset="-122"/>
                <a:cs typeface="Times New Roman" pitchFamily="18" charset="0"/>
              </a:rPr>
              <a:t>，以“</a:t>
            </a:r>
            <a:r>
              <a:rPr lang="zh-CN" altLang="en-US" sz="3200" dirty="0">
                <a:solidFill>
                  <a:schemeClr val="hlink"/>
                </a:solidFill>
                <a:latin typeface="Times New Roman" pitchFamily="18" charset="0"/>
                <a:ea typeface="黑体" pitchFamily="2" charset="-122"/>
                <a:cs typeface="Times New Roman" pitchFamily="18" charset="0"/>
              </a:rPr>
              <a:t>～</a:t>
            </a:r>
            <a:r>
              <a:rPr lang="zh-CN" altLang="en-US" sz="3200" dirty="0">
                <a:latin typeface="Times New Roman" pitchFamily="18" charset="0"/>
                <a:ea typeface="黑体" pitchFamily="2" charset="-122"/>
                <a:cs typeface="Times New Roman" pitchFamily="18" charset="0"/>
              </a:rPr>
              <a:t>”表示。</a:t>
            </a:r>
          </a:p>
        </p:txBody>
      </p:sp>
      <p:sp>
        <p:nvSpPr>
          <p:cNvPr id="84995" name="Text Box 3"/>
          <p:cNvSpPr txBox="1">
            <a:spLocks noChangeArrowheads="1"/>
          </p:cNvSpPr>
          <p:nvPr/>
        </p:nvSpPr>
        <p:spPr bwMode="auto">
          <a:xfrm>
            <a:off x="533400" y="3792538"/>
            <a:ext cx="8229600" cy="2012950"/>
          </a:xfrm>
          <a:prstGeom prst="rect">
            <a:avLst/>
          </a:prstGeom>
          <a:noFill/>
          <a:ln w="9525">
            <a:noFill/>
            <a:miter lim="800000"/>
            <a:headEnd/>
            <a:tailEnd/>
          </a:ln>
        </p:spPr>
        <p:txBody>
          <a:bodyPr>
            <a:spAutoFit/>
          </a:bodyPr>
          <a:lstStyle/>
          <a:p>
            <a:pPr>
              <a:lnSpc>
                <a:spcPct val="130000"/>
              </a:lnSpc>
              <a:spcBef>
                <a:spcPct val="50000"/>
              </a:spcBef>
            </a:pPr>
            <a:r>
              <a:rPr lang="en-US" altLang="zh-CN" sz="3200">
                <a:latin typeface="Times New Roman" pitchFamily="18" charset="0"/>
                <a:ea typeface="黑体" pitchFamily="2" charset="-122"/>
                <a:cs typeface="Times New Roman" pitchFamily="18" charset="0"/>
              </a:rPr>
              <a:t>        </a:t>
            </a:r>
            <a:r>
              <a:rPr lang="zh-CN" altLang="en-US" sz="3200">
                <a:latin typeface="Times New Roman" pitchFamily="18" charset="0"/>
                <a:ea typeface="黑体" pitchFamily="2" charset="-122"/>
                <a:cs typeface="Times New Roman" pitchFamily="18" charset="0"/>
              </a:rPr>
              <a:t>含有高能键的化合物称为高能化合物。在体内所有高能化合物中，以高能磷酸化合物种类最多，其中又以</a:t>
            </a:r>
            <a:r>
              <a:rPr lang="en-US" altLang="zh-CN" sz="3200">
                <a:solidFill>
                  <a:schemeClr val="hlink"/>
                </a:solidFill>
                <a:latin typeface="Times New Roman" pitchFamily="18" charset="0"/>
                <a:ea typeface="黑体" pitchFamily="2" charset="-122"/>
                <a:cs typeface="Times New Roman" pitchFamily="18" charset="0"/>
              </a:rPr>
              <a:t>ATP</a:t>
            </a:r>
            <a:r>
              <a:rPr lang="zh-CN" altLang="en-US" sz="3200">
                <a:latin typeface="Times New Roman" pitchFamily="18" charset="0"/>
                <a:ea typeface="黑体" pitchFamily="2" charset="-122"/>
                <a:cs typeface="Times New Roman" pitchFamily="18" charset="0"/>
              </a:rPr>
              <a:t>最为重要。</a:t>
            </a:r>
          </a:p>
        </p:txBody>
      </p:sp>
      <p:sp>
        <p:nvSpPr>
          <p:cNvPr id="4" name="灯片编号占位符 3"/>
          <p:cNvSpPr>
            <a:spLocks noGrp="1"/>
          </p:cNvSpPr>
          <p:nvPr>
            <p:ph type="sldNum" sz="quarter" idx="12"/>
          </p:nvPr>
        </p:nvSpPr>
        <p:spPr/>
        <p:txBody>
          <a:bodyPr/>
          <a:lstStyle/>
          <a:p>
            <a:pPr>
              <a:defRPr/>
            </a:pPr>
            <a:fld id="{45CA34A5-7DC7-4D9F-A73B-ED473093E328}" type="slidenum">
              <a:rPr lang="en-US" altLang="zh-CN" smtClean="0"/>
              <a:pPr>
                <a:defRPr/>
              </a:pPr>
              <a:t>75</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biao6-4"/>
          <p:cNvPicPr>
            <a:picLocks noChangeAspect="1" noChangeArrowheads="1"/>
          </p:cNvPicPr>
          <p:nvPr/>
        </p:nvPicPr>
        <p:blipFill>
          <a:blip r:embed="rId2" cstate="print"/>
          <a:srcRect/>
          <a:stretch>
            <a:fillRect/>
          </a:stretch>
        </p:blipFill>
        <p:spPr bwMode="auto">
          <a:xfrm>
            <a:off x="381000" y="369888"/>
            <a:ext cx="8382000" cy="6411912"/>
          </a:xfrm>
          <a:prstGeom prst="rect">
            <a:avLst/>
          </a:prstGeom>
          <a:noFill/>
          <a:ln w="9525">
            <a:noFill/>
            <a:miter lim="800000"/>
            <a:headEnd/>
            <a:tailEnd/>
          </a:ln>
        </p:spPr>
      </p:pic>
      <p:sp>
        <p:nvSpPr>
          <p:cNvPr id="60419" name="灯片编号占位符 2"/>
          <p:cNvSpPr>
            <a:spLocks noGrp="1"/>
          </p:cNvSpPr>
          <p:nvPr>
            <p:ph type="sldNum" sz="quarter" idx="12"/>
          </p:nvPr>
        </p:nvSpPr>
        <p:spPr>
          <a:noFill/>
        </p:spPr>
        <p:txBody>
          <a:bodyPr/>
          <a:lstStyle/>
          <a:p>
            <a:fld id="{BC8B4211-B893-4862-BAB7-D27354793038}" type="slidenum">
              <a:rPr lang="en-US" altLang="zh-CN" smtClean="0">
                <a:ea typeface="宋体" charset="-122"/>
              </a:rPr>
              <a:pPr/>
              <a:t>76</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45CA34A5-7DC7-4D9F-A73B-ED473093E328}" type="slidenum">
              <a:rPr lang="en-US" altLang="zh-CN" smtClean="0"/>
              <a:pPr>
                <a:defRPr/>
              </a:pPr>
              <a:t>77</a:t>
            </a:fld>
            <a:endParaRPr lang="en-US" altLang="zh-CN"/>
          </a:p>
        </p:txBody>
      </p:sp>
      <p:pic>
        <p:nvPicPr>
          <p:cNvPr id="2" name="Picture 2" descr="biao6-4">
            <a:extLst>
              <a:ext uri="{FF2B5EF4-FFF2-40B4-BE49-F238E27FC236}">
                <a16:creationId xmlns:a16="http://schemas.microsoft.com/office/drawing/2014/main" id="{8205A78A-372D-49E1-B453-141DE31CA331}"/>
              </a:ext>
            </a:extLst>
          </p:cNvPr>
          <p:cNvPicPr>
            <a:picLocks noChangeAspect="1" noChangeArrowheads="1"/>
          </p:cNvPicPr>
          <p:nvPr/>
        </p:nvPicPr>
        <p:blipFill rotWithShape="1">
          <a:blip r:embed="rId3" cstate="print"/>
          <a:srcRect t="6255"/>
          <a:stretch/>
        </p:blipFill>
        <p:spPr bwMode="auto">
          <a:xfrm>
            <a:off x="1502437" y="1737931"/>
            <a:ext cx="7534059" cy="4897139"/>
          </a:xfrm>
          <a:prstGeom prst="rect">
            <a:avLst/>
          </a:prstGeom>
          <a:noFill/>
          <a:ln w="9525">
            <a:noFill/>
            <a:miter lim="800000"/>
            <a:headEnd/>
            <a:tailEnd/>
          </a:ln>
        </p:spPr>
      </p:pic>
      <p:sp>
        <p:nvSpPr>
          <p:cNvPr id="3" name="文本框 2">
            <a:extLst>
              <a:ext uri="{FF2B5EF4-FFF2-40B4-BE49-F238E27FC236}">
                <a16:creationId xmlns:a16="http://schemas.microsoft.com/office/drawing/2014/main" id="{E3FF2258-D7E1-4218-BFEC-6A1B305CFB41}"/>
              </a:ext>
            </a:extLst>
          </p:cNvPr>
          <p:cNvSpPr txBox="1"/>
          <p:nvPr/>
        </p:nvSpPr>
        <p:spPr>
          <a:xfrm>
            <a:off x="2434817" y="1054477"/>
            <a:ext cx="5593567" cy="646331"/>
          </a:xfrm>
          <a:prstGeom prst="rect">
            <a:avLst/>
          </a:prstGeom>
          <a:noFill/>
        </p:spPr>
        <p:txBody>
          <a:bodyPr wrap="square" rtlCol="0">
            <a:spAutoFit/>
          </a:bodyPr>
          <a:lstStyle/>
          <a:p>
            <a:pPr algn="ctr"/>
            <a:r>
              <a:rPr lang="zh-CN" altLang="en-US" sz="3600" dirty="0">
                <a:solidFill>
                  <a:schemeClr val="tx2"/>
                </a:solidFill>
                <a:latin typeface="黑体" panose="02010609060101010101" pitchFamily="49" charset="-122"/>
                <a:ea typeface="黑体" panose="02010609060101010101" pitchFamily="49" charset="-122"/>
              </a:rPr>
              <a:t>体内常见的高能化合物</a:t>
            </a:r>
          </a:p>
        </p:txBody>
      </p:sp>
      <p:sp>
        <p:nvSpPr>
          <p:cNvPr id="6" name="左大括号 5">
            <a:extLst>
              <a:ext uri="{FF2B5EF4-FFF2-40B4-BE49-F238E27FC236}">
                <a16:creationId xmlns:a16="http://schemas.microsoft.com/office/drawing/2014/main" id="{D86EB938-95FF-436A-ADEF-6CED7AE99898}"/>
              </a:ext>
            </a:extLst>
          </p:cNvPr>
          <p:cNvSpPr/>
          <p:nvPr/>
        </p:nvSpPr>
        <p:spPr>
          <a:xfrm>
            <a:off x="1187624" y="2874044"/>
            <a:ext cx="264319" cy="2643188"/>
          </a:xfrm>
          <a:prstGeom prst="leftBrace">
            <a:avLst>
              <a:gd name="adj1" fmla="val 57352"/>
              <a:gd name="adj2" fmla="val 5030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7" name="文本框 6">
            <a:extLst>
              <a:ext uri="{FF2B5EF4-FFF2-40B4-BE49-F238E27FC236}">
                <a16:creationId xmlns:a16="http://schemas.microsoft.com/office/drawing/2014/main" id="{A36845C2-A2AD-4B12-A4A4-347A6E3DBC0D}"/>
              </a:ext>
            </a:extLst>
          </p:cNvPr>
          <p:cNvSpPr txBox="1"/>
          <p:nvPr/>
        </p:nvSpPr>
        <p:spPr>
          <a:xfrm>
            <a:off x="0" y="3280732"/>
            <a:ext cx="1187624" cy="1815882"/>
          </a:xfrm>
          <a:prstGeom prst="rect">
            <a:avLst/>
          </a:prstGeom>
          <a:noFill/>
        </p:spPr>
        <p:txBody>
          <a:bodyPr wrap="square" rtlCol="0">
            <a:spAutoFit/>
          </a:bodyPr>
          <a:lstStyle/>
          <a:p>
            <a:pPr algn="ctr"/>
            <a:r>
              <a:rPr lang="zh-CN" altLang="en-US" sz="2800" dirty="0">
                <a:solidFill>
                  <a:srgbClr val="C00000"/>
                </a:solidFill>
                <a:latin typeface="黑体" panose="02010609060101010101" pitchFamily="49" charset="-122"/>
                <a:ea typeface="黑体" panose="02010609060101010101" pitchFamily="49" charset="-122"/>
              </a:rPr>
              <a:t>高能磷酸化合物</a:t>
            </a:r>
          </a:p>
        </p:txBody>
      </p:sp>
      <p:sp>
        <p:nvSpPr>
          <p:cNvPr id="8" name="文本框 7">
            <a:extLst>
              <a:ext uri="{FF2B5EF4-FFF2-40B4-BE49-F238E27FC236}">
                <a16:creationId xmlns:a16="http://schemas.microsoft.com/office/drawing/2014/main" id="{677CC983-D4CB-40AA-8406-2CBF94A2E23F}"/>
              </a:ext>
            </a:extLst>
          </p:cNvPr>
          <p:cNvSpPr txBox="1"/>
          <p:nvPr/>
        </p:nvSpPr>
        <p:spPr>
          <a:xfrm>
            <a:off x="62979" y="5847258"/>
            <a:ext cx="1416597" cy="830997"/>
          </a:xfrm>
          <a:prstGeom prst="rect">
            <a:avLst/>
          </a:prstGeom>
          <a:noFill/>
        </p:spPr>
        <p:txBody>
          <a:bodyPr wrap="square" rtlCol="0">
            <a:spAutoFit/>
          </a:bodyPr>
          <a:lstStyle/>
          <a:p>
            <a:pPr algn="ctr"/>
            <a:r>
              <a:rPr lang="zh-CN" altLang="en-US" dirty="0">
                <a:solidFill>
                  <a:srgbClr val="C00000"/>
                </a:solidFill>
                <a:latin typeface="黑体" panose="02010609060101010101" pitchFamily="49" charset="-122"/>
                <a:ea typeface="黑体" panose="02010609060101010101" pitchFamily="49" charset="-122"/>
              </a:rPr>
              <a:t>高能硫酯化合物</a:t>
            </a:r>
          </a:p>
        </p:txBody>
      </p:sp>
      <p:sp>
        <p:nvSpPr>
          <p:cNvPr id="9" name="箭头: 右 8">
            <a:extLst>
              <a:ext uri="{FF2B5EF4-FFF2-40B4-BE49-F238E27FC236}">
                <a16:creationId xmlns:a16="http://schemas.microsoft.com/office/drawing/2014/main" id="{DE071E49-F6F1-48C5-A85C-60F147D61FA2}"/>
              </a:ext>
            </a:extLst>
          </p:cNvPr>
          <p:cNvSpPr/>
          <p:nvPr/>
        </p:nvSpPr>
        <p:spPr>
          <a:xfrm rot="10800000">
            <a:off x="1403648" y="6294406"/>
            <a:ext cx="464344" cy="9686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37C914-4EE7-4B1F-9F21-0B0070FE7CDA}"/>
              </a:ext>
            </a:extLst>
          </p:cNvPr>
          <p:cNvSpPr>
            <a:spLocks noGrp="1"/>
          </p:cNvSpPr>
          <p:nvPr>
            <p:ph type="title"/>
          </p:nvPr>
        </p:nvSpPr>
        <p:spPr>
          <a:xfrm>
            <a:off x="611560" y="617538"/>
            <a:ext cx="7793037" cy="1143000"/>
          </a:xfrm>
        </p:spPr>
        <p:txBody>
          <a:bodyPr/>
          <a:lstStyle/>
          <a:p>
            <a:r>
              <a:rPr lang="zh-CN" altLang="en-US" sz="3200" dirty="0">
                <a:solidFill>
                  <a:schemeClr val="tx1"/>
                </a:solidFill>
                <a:latin typeface="Arial" panose="020B0604020202020204" pitchFamily="34" charset="0"/>
                <a:cs typeface="Arial" panose="020B0604020202020204" pitchFamily="34" charset="0"/>
              </a:rPr>
              <a:t>（一）</a:t>
            </a:r>
            <a:r>
              <a:rPr lang="en-US" altLang="zh-CN" sz="3200" dirty="0">
                <a:solidFill>
                  <a:schemeClr val="tx1"/>
                </a:solidFill>
                <a:latin typeface="Arial" panose="020B0604020202020204" pitchFamily="34" charset="0"/>
                <a:cs typeface="Arial" panose="020B0604020202020204" pitchFamily="34" charset="0"/>
              </a:rPr>
              <a:t>ATP</a:t>
            </a:r>
            <a:r>
              <a:rPr lang="zh-CN" altLang="en-US" sz="3200" dirty="0">
                <a:solidFill>
                  <a:schemeClr val="tx1"/>
                </a:solidFill>
                <a:latin typeface="Arial" panose="020B0604020202020204" pitchFamily="34" charset="0"/>
                <a:cs typeface="Arial" panose="020B0604020202020204" pitchFamily="34" charset="0"/>
              </a:rPr>
              <a:t>的作用</a:t>
            </a:r>
          </a:p>
        </p:txBody>
      </p:sp>
      <p:sp>
        <p:nvSpPr>
          <p:cNvPr id="3" name="灯片编号占位符 2">
            <a:extLst>
              <a:ext uri="{FF2B5EF4-FFF2-40B4-BE49-F238E27FC236}">
                <a16:creationId xmlns:a16="http://schemas.microsoft.com/office/drawing/2014/main" id="{8BD3A070-3490-4247-B633-20CC2117F174}"/>
              </a:ext>
            </a:extLst>
          </p:cNvPr>
          <p:cNvSpPr>
            <a:spLocks noGrp="1"/>
          </p:cNvSpPr>
          <p:nvPr>
            <p:ph type="sldNum" sz="quarter" idx="12"/>
          </p:nvPr>
        </p:nvSpPr>
        <p:spPr/>
        <p:txBody>
          <a:bodyPr/>
          <a:lstStyle/>
          <a:p>
            <a:pPr>
              <a:defRPr/>
            </a:pPr>
            <a:fld id="{45CA34A5-7DC7-4D9F-A73B-ED473093E328}" type="slidenum">
              <a:rPr lang="en-US" altLang="zh-CN" smtClean="0"/>
              <a:pPr>
                <a:defRPr/>
              </a:pPr>
              <a:t>78</a:t>
            </a:fld>
            <a:endParaRPr lang="en-US" altLang="zh-CN"/>
          </a:p>
        </p:txBody>
      </p:sp>
      <p:grpSp>
        <p:nvGrpSpPr>
          <p:cNvPr id="8" name="组合 7">
            <a:extLst>
              <a:ext uri="{FF2B5EF4-FFF2-40B4-BE49-F238E27FC236}">
                <a16:creationId xmlns:a16="http://schemas.microsoft.com/office/drawing/2014/main" id="{6868D0C1-0610-4BC9-A336-AC4C748B9B1F}"/>
              </a:ext>
            </a:extLst>
          </p:cNvPr>
          <p:cNvGrpSpPr/>
          <p:nvPr/>
        </p:nvGrpSpPr>
        <p:grpSpPr>
          <a:xfrm>
            <a:off x="5440695" y="4302757"/>
            <a:ext cx="3523793" cy="2438611"/>
            <a:chOff x="5440695" y="4302757"/>
            <a:chExt cx="3523793" cy="2438611"/>
          </a:xfrm>
        </p:grpSpPr>
        <p:pic>
          <p:nvPicPr>
            <p:cNvPr id="5" name="图片 4">
              <a:extLst>
                <a:ext uri="{FF2B5EF4-FFF2-40B4-BE49-F238E27FC236}">
                  <a16:creationId xmlns:a16="http://schemas.microsoft.com/office/drawing/2014/main" id="{9F0E195C-6B41-4866-B5D8-64CD2BAE700A}"/>
                </a:ext>
              </a:extLst>
            </p:cNvPr>
            <p:cNvPicPr>
              <a:picLocks noChangeAspect="1"/>
            </p:cNvPicPr>
            <p:nvPr/>
          </p:nvPicPr>
          <p:blipFill>
            <a:blip r:embed="rId3" cstate="print"/>
            <a:stretch>
              <a:fillRect/>
            </a:stretch>
          </p:blipFill>
          <p:spPr>
            <a:xfrm>
              <a:off x="5440695" y="4302757"/>
              <a:ext cx="3523793" cy="2438611"/>
            </a:xfrm>
            <a:prstGeom prst="rect">
              <a:avLst/>
            </a:prstGeom>
          </p:spPr>
        </p:pic>
        <p:sp>
          <p:nvSpPr>
            <p:cNvPr id="7" name="矩形 6">
              <a:extLst>
                <a:ext uri="{FF2B5EF4-FFF2-40B4-BE49-F238E27FC236}">
                  <a16:creationId xmlns:a16="http://schemas.microsoft.com/office/drawing/2014/main" id="{3E4170BE-332D-4C82-A9EA-B270F0087CFE}"/>
                </a:ext>
              </a:extLst>
            </p:cNvPr>
            <p:cNvSpPr/>
            <p:nvPr/>
          </p:nvSpPr>
          <p:spPr bwMode="auto">
            <a:xfrm>
              <a:off x="6228184" y="4302757"/>
              <a:ext cx="1080120" cy="566403"/>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grpSp>
      <p:sp>
        <p:nvSpPr>
          <p:cNvPr id="6" name="Rectangle 5">
            <a:extLst>
              <a:ext uri="{FF2B5EF4-FFF2-40B4-BE49-F238E27FC236}">
                <a16:creationId xmlns:a16="http://schemas.microsoft.com/office/drawing/2014/main" id="{E527EB91-3877-48AF-94EF-40D9C95205B7}"/>
              </a:ext>
            </a:extLst>
          </p:cNvPr>
          <p:cNvSpPr>
            <a:spLocks noChangeArrowheads="1"/>
          </p:cNvSpPr>
          <p:nvPr/>
        </p:nvSpPr>
        <p:spPr bwMode="auto">
          <a:xfrm>
            <a:off x="451372" y="1844824"/>
            <a:ext cx="7953225"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457200" indent="-457200" algn="just">
              <a:lnSpc>
                <a:spcPct val="130000"/>
              </a:lnSpc>
              <a:spcBef>
                <a:spcPts val="1200"/>
              </a:spcBef>
              <a:buClr>
                <a:srgbClr val="FF0000"/>
              </a:buClr>
              <a:buSzPct val="100000"/>
              <a:buFont typeface="Wingdings" charset="2"/>
              <a:buChar char="Ø"/>
              <a:defRPr/>
            </a:pPr>
            <a:r>
              <a:rPr lang="en-US" altLang="zh-CN" sz="2800" dirty="0">
                <a:solidFill>
                  <a:srgbClr val="FF0000"/>
                </a:solidFill>
                <a:latin typeface="Arial" panose="020B0604020202020204" pitchFamily="34" charset="0"/>
                <a:ea typeface="黑体" panose="02010609060101010101" pitchFamily="49" charset="-122"/>
                <a:cs typeface="Arial" panose="020B0604020202020204" pitchFamily="34" charset="0"/>
              </a:rPr>
              <a:t>ATP</a:t>
            </a:r>
            <a:r>
              <a:rPr lang="zh-CN" altLang="en-US" sz="2800" dirty="0">
                <a:solidFill>
                  <a:srgbClr val="FF0000"/>
                </a:solidFill>
                <a:latin typeface="Arial" panose="020B0604020202020204" pitchFamily="34" charset="0"/>
                <a:ea typeface="黑体" panose="02010609060101010101" pitchFamily="49" charset="-122"/>
                <a:cs typeface="Arial" panose="020B0604020202020204" pitchFamily="34" charset="0"/>
              </a:rPr>
              <a:t>是体内最重要的高能磷酸化合物</a:t>
            </a:r>
            <a:r>
              <a:rPr lang="zh-CN" altLang="en-US" sz="2800" dirty="0">
                <a:latin typeface="Arial" panose="020B0604020202020204" pitchFamily="34" charset="0"/>
                <a:ea typeface="黑体" panose="02010609060101010101" pitchFamily="49" charset="-122"/>
                <a:cs typeface="Arial" panose="020B0604020202020204" pitchFamily="34" charset="0"/>
              </a:rPr>
              <a:t>，有</a:t>
            </a:r>
            <a:r>
              <a:rPr lang="en-US" altLang="zh-CN" sz="2800" dirty="0">
                <a:latin typeface="Arial" panose="020B0604020202020204" pitchFamily="34" charset="0"/>
                <a:ea typeface="黑体" panose="02010609060101010101" pitchFamily="49" charset="-122"/>
                <a:cs typeface="Arial" panose="020B0604020202020204" pitchFamily="34" charset="0"/>
              </a:rPr>
              <a:t>2</a:t>
            </a:r>
            <a:r>
              <a:rPr lang="zh-CN" altLang="en-US" sz="2800" dirty="0">
                <a:latin typeface="Arial" panose="020B0604020202020204" pitchFamily="34" charset="0"/>
                <a:ea typeface="黑体" panose="02010609060101010101" pitchFamily="49" charset="-122"/>
                <a:cs typeface="Arial" panose="020B0604020202020204" pitchFamily="34" charset="0"/>
              </a:rPr>
              <a:t>个高能键，水解后可以为生命活动提供大量自由能如：</a:t>
            </a:r>
            <a:r>
              <a:rPr lang="en-US" altLang="zh-CN" sz="2800" dirty="0">
                <a:latin typeface="Arial" panose="020B0604020202020204" pitchFamily="34" charset="0"/>
                <a:ea typeface="黑体" panose="02010609060101010101" pitchFamily="49" charset="-122"/>
                <a:cs typeface="Arial" panose="020B0604020202020204" pitchFamily="34" charset="0"/>
              </a:rPr>
              <a:t>ATP</a:t>
            </a:r>
            <a:r>
              <a:rPr lang="zh-CN" altLang="zh-CN" sz="2800" dirty="0">
                <a:latin typeface="Arial" panose="020B0604020202020204" pitchFamily="34" charset="0"/>
                <a:ea typeface="黑体" panose="02010609060101010101" pitchFamily="49" charset="-122"/>
                <a:cs typeface="Arial" panose="020B0604020202020204" pitchFamily="34" charset="0"/>
              </a:rPr>
              <a:t>→</a:t>
            </a:r>
            <a:r>
              <a:rPr lang="en-US" altLang="zh-CN" sz="2800" dirty="0" err="1">
                <a:latin typeface="Arial" panose="020B0604020202020204" pitchFamily="34" charset="0"/>
                <a:ea typeface="黑体" panose="02010609060101010101" pitchFamily="49" charset="-122"/>
                <a:cs typeface="Arial" panose="020B0604020202020204" pitchFamily="34" charset="0"/>
              </a:rPr>
              <a:t>ADP+Pi+E</a:t>
            </a:r>
            <a:r>
              <a:rPr lang="zh-CN" altLang="en-US" sz="2800" dirty="0">
                <a:latin typeface="Arial" panose="020B0604020202020204" pitchFamily="34" charset="0"/>
                <a:ea typeface="黑体" panose="02010609060101010101" pitchFamily="49" charset="-122"/>
                <a:cs typeface="Arial" panose="020B0604020202020204" pitchFamily="34" charset="0"/>
              </a:rPr>
              <a:t>，</a:t>
            </a:r>
            <a:r>
              <a:rPr lang="en-US" altLang="zh-CN" sz="2800" dirty="0">
                <a:latin typeface="Arial" panose="020B0604020202020204" pitchFamily="34" charset="0"/>
                <a:ea typeface="黑体" panose="02010609060101010101" pitchFamily="49" charset="-122"/>
                <a:cs typeface="Arial" panose="020B0604020202020204" pitchFamily="34" charset="0"/>
              </a:rPr>
              <a:t>ATP</a:t>
            </a:r>
            <a:r>
              <a:rPr lang="zh-CN" altLang="en-US" sz="2800" dirty="0">
                <a:latin typeface="Arial" panose="020B0604020202020204" pitchFamily="34" charset="0"/>
                <a:ea typeface="黑体" panose="02010609060101010101" pitchFamily="49" charset="-122"/>
                <a:cs typeface="Arial" panose="020B0604020202020204" pitchFamily="34" charset="0"/>
              </a:rPr>
              <a:t>→</a:t>
            </a:r>
            <a:r>
              <a:rPr lang="en-US" altLang="zh-CN" sz="2800" dirty="0" err="1">
                <a:latin typeface="Arial" panose="020B0604020202020204" pitchFamily="34" charset="0"/>
                <a:ea typeface="黑体" panose="02010609060101010101" pitchFamily="49" charset="-122"/>
                <a:cs typeface="Arial" panose="020B0604020202020204" pitchFamily="34" charset="0"/>
              </a:rPr>
              <a:t>AMP+PPi+E</a:t>
            </a:r>
            <a:endParaRPr lang="en-US" altLang="zh-CN" sz="2800" dirty="0">
              <a:latin typeface="Arial" panose="020B0604020202020204" pitchFamily="34" charset="0"/>
              <a:ea typeface="黑体" panose="02010609060101010101" pitchFamily="49" charset="-122"/>
              <a:cs typeface="Arial" panose="020B0604020202020204" pitchFamily="34" charset="0"/>
            </a:endParaRPr>
          </a:p>
          <a:p>
            <a:pPr marL="457200" indent="-457200" algn="just">
              <a:lnSpc>
                <a:spcPct val="150000"/>
              </a:lnSpc>
              <a:spcBef>
                <a:spcPts val="1200"/>
              </a:spcBef>
              <a:buClr>
                <a:srgbClr val="FF0000"/>
              </a:buClr>
              <a:buSzPct val="100000"/>
              <a:buFont typeface="Wingdings" charset="2"/>
              <a:buChar char="Ø"/>
              <a:defRPr/>
            </a:pPr>
            <a:r>
              <a:rPr lang="en-US" altLang="zh-CN" sz="2800" dirty="0">
                <a:latin typeface="Arial" panose="020B0604020202020204" pitchFamily="34" charset="0"/>
                <a:ea typeface="黑体" panose="02010609060101010101" pitchFamily="49" charset="-122"/>
                <a:cs typeface="Arial" panose="020B0604020202020204" pitchFamily="34" charset="0"/>
              </a:rPr>
              <a:t>ATP</a:t>
            </a:r>
            <a:r>
              <a:rPr lang="zh-CN" altLang="en-US" sz="2800" dirty="0">
                <a:latin typeface="Arial" panose="020B0604020202020204" pitchFamily="34" charset="0"/>
                <a:ea typeface="黑体" panose="02010609060101010101" pitchFamily="49" charset="-122"/>
                <a:cs typeface="Arial" panose="020B0604020202020204" pitchFamily="34" charset="0"/>
              </a:rPr>
              <a:t>通过转移自身基团提供能量</a:t>
            </a:r>
            <a:endParaRPr lang="en-US" altLang="zh-CN" sz="2800" dirty="0">
              <a:latin typeface="Arial" panose="020B0604020202020204" pitchFamily="34" charset="0"/>
              <a:ea typeface="黑体" panose="02010609060101010101" pitchFamily="49" charset="-122"/>
              <a:cs typeface="Arial" panose="020B0604020202020204" pitchFamily="34" charset="0"/>
            </a:endParaRPr>
          </a:p>
          <a:p>
            <a:pPr algn="just">
              <a:lnSpc>
                <a:spcPct val="150000"/>
              </a:lnSpc>
              <a:spcBef>
                <a:spcPts val="600"/>
              </a:spcBef>
              <a:buClr>
                <a:srgbClr val="FF0000"/>
              </a:buClr>
              <a:buSzPct val="100000"/>
              <a:defRPr/>
            </a:pPr>
            <a:r>
              <a:rPr lang="en-US" altLang="zh-CN" sz="2800" dirty="0">
                <a:latin typeface="Arial" panose="020B0604020202020204" pitchFamily="34" charset="0"/>
                <a:ea typeface="黑体" panose="02010609060101010101" pitchFamily="49" charset="-122"/>
                <a:cs typeface="Arial" panose="020B0604020202020204" pitchFamily="34" charset="0"/>
              </a:rPr>
              <a:t>      </a:t>
            </a:r>
            <a:r>
              <a:rPr lang="zh-CN" altLang="en-US" sz="2800" dirty="0">
                <a:latin typeface="Arial" panose="020B0604020202020204" pitchFamily="34" charset="0"/>
                <a:ea typeface="黑体" panose="02010609060101010101" pitchFamily="49" charset="-122"/>
                <a:cs typeface="Arial" panose="020B0604020202020204" pitchFamily="34" charset="0"/>
              </a:rPr>
              <a:t>如：</a:t>
            </a:r>
            <a:r>
              <a:rPr lang="en-US" altLang="zh-CN" sz="2800" dirty="0">
                <a:latin typeface="Arial" panose="020B0604020202020204" pitchFamily="34" charset="0"/>
                <a:ea typeface="黑体" panose="02010609060101010101" pitchFamily="49" charset="-122"/>
                <a:cs typeface="Arial" panose="020B0604020202020204" pitchFamily="34" charset="0"/>
              </a:rPr>
              <a:t>G + ATP</a:t>
            </a:r>
            <a:r>
              <a:rPr lang="zh-CN" altLang="zh-CN" sz="2800" dirty="0">
                <a:latin typeface="Arial" panose="020B0604020202020204" pitchFamily="34" charset="0"/>
                <a:ea typeface="黑体" panose="02010609060101010101" pitchFamily="49" charset="-122"/>
                <a:cs typeface="Arial" panose="020B0604020202020204" pitchFamily="34" charset="0"/>
              </a:rPr>
              <a:t> →</a:t>
            </a:r>
            <a:r>
              <a:rPr lang="en-US" altLang="zh-CN" sz="2800" dirty="0">
                <a:latin typeface="Arial" panose="020B0604020202020204" pitchFamily="34" charset="0"/>
                <a:ea typeface="黑体" panose="02010609060101010101" pitchFamily="49" charset="-122"/>
                <a:cs typeface="Arial" panose="020B0604020202020204" pitchFamily="34" charset="0"/>
              </a:rPr>
              <a:t> G-6-P + ADP</a:t>
            </a:r>
          </a:p>
          <a:p>
            <a:pPr marL="457200" indent="-457200" algn="just">
              <a:lnSpc>
                <a:spcPct val="150000"/>
              </a:lnSpc>
              <a:spcBef>
                <a:spcPts val="1200"/>
              </a:spcBef>
              <a:buClr>
                <a:srgbClr val="FF0000"/>
              </a:buClr>
              <a:buSzPct val="100000"/>
              <a:buFont typeface="Wingdings" charset="2"/>
              <a:buChar char="Ø"/>
              <a:defRPr/>
            </a:pPr>
            <a:r>
              <a:rPr lang="en-US" altLang="zh-CN" sz="2800" dirty="0">
                <a:latin typeface="Arial" panose="020B0604020202020204" pitchFamily="34" charset="0"/>
                <a:ea typeface="黑体" panose="02010609060101010101" pitchFamily="49" charset="-122"/>
                <a:cs typeface="Arial" panose="020B0604020202020204" pitchFamily="34" charset="0"/>
              </a:rPr>
              <a:t>ATP</a:t>
            </a:r>
            <a:r>
              <a:rPr lang="zh-CN" altLang="en-US" sz="2800" dirty="0">
                <a:latin typeface="Arial" panose="020B0604020202020204" pitchFamily="34" charset="0"/>
                <a:ea typeface="黑体" panose="02010609060101010101" pitchFamily="49" charset="-122"/>
                <a:cs typeface="Arial" panose="020B0604020202020204" pitchFamily="34" charset="0"/>
              </a:rPr>
              <a:t>为生成其他</a:t>
            </a:r>
            <a:r>
              <a:rPr lang="en-US" altLang="zh-CN" sz="2800" dirty="0">
                <a:latin typeface="Arial" panose="020B0604020202020204" pitchFamily="34" charset="0"/>
                <a:ea typeface="黑体" panose="02010609060101010101" pitchFamily="49" charset="-122"/>
                <a:cs typeface="Arial" panose="020B0604020202020204" pitchFamily="34" charset="0"/>
              </a:rPr>
              <a:t>NTP</a:t>
            </a:r>
            <a:r>
              <a:rPr lang="zh-CN" altLang="en-US" sz="2800" dirty="0">
                <a:latin typeface="Arial" panose="020B0604020202020204" pitchFamily="34" charset="0"/>
                <a:ea typeface="黑体" panose="02010609060101010101" pitchFamily="49" charset="-122"/>
                <a:cs typeface="Arial" panose="020B0604020202020204" pitchFamily="34" charset="0"/>
              </a:rPr>
              <a:t>提供能量</a:t>
            </a:r>
            <a:endParaRPr lang="en-US" altLang="zh-CN" sz="2800" dirty="0">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4027799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79614" y="1052515"/>
            <a:ext cx="6318254" cy="3573463"/>
            <a:chOff x="884" y="465"/>
            <a:chExt cx="3980" cy="2251"/>
          </a:xfrm>
        </p:grpSpPr>
        <p:sp>
          <p:nvSpPr>
            <p:cNvPr id="90116" name="Rectangle 3"/>
            <p:cNvSpPr>
              <a:spLocks noChangeArrowheads="1"/>
            </p:cNvSpPr>
            <p:nvPr/>
          </p:nvSpPr>
          <p:spPr bwMode="auto">
            <a:xfrm>
              <a:off x="884" y="465"/>
              <a:ext cx="3980" cy="2251"/>
            </a:xfrm>
            <a:prstGeom prst="rect">
              <a:avLst/>
            </a:prstGeom>
            <a:noFill/>
            <a:ln w="9525">
              <a:noFill/>
              <a:miter lim="800000"/>
              <a:headEnd/>
              <a:tailEnd/>
            </a:ln>
          </p:spPr>
          <p:txBody>
            <a:bodyPr>
              <a:spAutoFit/>
            </a:bodyPr>
            <a:lstStyle/>
            <a:p>
              <a:pPr>
                <a:spcBef>
                  <a:spcPct val="50000"/>
                </a:spcBef>
              </a:pPr>
              <a:r>
                <a:rPr lang="en-US" altLang="zh-CN" sz="2800" b="1" dirty="0">
                  <a:solidFill>
                    <a:srgbClr val="660066"/>
                  </a:solidFill>
                  <a:latin typeface="Times New Roman" pitchFamily="18" charset="0"/>
                </a:rPr>
                <a:t>   </a:t>
              </a:r>
              <a:r>
                <a:rPr lang="zh-CN" altLang="en-US" sz="3200" dirty="0">
                  <a:solidFill>
                    <a:srgbClr val="660066"/>
                  </a:solidFill>
                  <a:latin typeface="黑体" pitchFamily="2" charset="-122"/>
                  <a:ea typeface="黑体" pitchFamily="2" charset="-122"/>
                </a:rPr>
                <a:t>核苷二磷酸激酶的作用</a:t>
              </a:r>
            </a:p>
            <a:p>
              <a:pPr>
                <a:lnSpc>
                  <a:spcPct val="50000"/>
                </a:lnSpc>
                <a:spcBef>
                  <a:spcPct val="50000"/>
                </a:spcBef>
              </a:pPr>
              <a:endParaRPr lang="zh-CN" altLang="en-US" sz="2800" b="1" dirty="0">
                <a:solidFill>
                  <a:srgbClr val="660066"/>
                </a:solidFill>
                <a:latin typeface="Times New Roman" pitchFamily="18" charset="0"/>
              </a:endParaRPr>
            </a:p>
            <a:p>
              <a:pPr algn="just">
                <a:spcBef>
                  <a:spcPct val="50000"/>
                </a:spcBef>
              </a:pPr>
              <a:r>
                <a:rPr lang="en-US" altLang="zh-CN" sz="2800" b="1" dirty="0">
                  <a:latin typeface="Times New Roman" pitchFamily="18" charset="0"/>
                </a:rPr>
                <a:t>ATP + UDP          ADP + UTP</a:t>
              </a:r>
              <a:endParaRPr lang="en-US" altLang="zh-CN" sz="2800" b="1" dirty="0">
                <a:latin typeface="Times New Roman" pitchFamily="18" charset="0"/>
                <a:cs typeface="Times New Roman" pitchFamily="18" charset="0"/>
              </a:endParaRPr>
            </a:p>
            <a:p>
              <a:pPr algn="just">
                <a:spcBef>
                  <a:spcPct val="50000"/>
                </a:spcBef>
              </a:pPr>
              <a:r>
                <a:rPr lang="en-US" altLang="zh-CN" sz="2800" b="1" dirty="0">
                  <a:latin typeface="Times New Roman" pitchFamily="18" charset="0"/>
                </a:rPr>
                <a:t>ATP + CDP          ADP + CTP</a:t>
              </a:r>
            </a:p>
            <a:p>
              <a:pPr algn="just">
                <a:spcBef>
                  <a:spcPct val="50000"/>
                </a:spcBef>
              </a:pPr>
              <a:r>
                <a:rPr lang="en-US" altLang="zh-CN" sz="2800" b="1" dirty="0">
                  <a:latin typeface="Times New Roman" pitchFamily="18" charset="0"/>
                </a:rPr>
                <a:t>ATP + GDP          ADP + GTP</a:t>
              </a:r>
            </a:p>
            <a:p>
              <a:pPr algn="ctr">
                <a:spcBef>
                  <a:spcPct val="50000"/>
                </a:spcBef>
              </a:pPr>
              <a:endParaRPr lang="en-US" altLang="zh-CN" sz="2800" b="1" dirty="0">
                <a:solidFill>
                  <a:srgbClr val="FF0066"/>
                </a:solidFill>
                <a:latin typeface="Times New Roman" pitchFamily="18" charset="0"/>
              </a:endParaRPr>
            </a:p>
          </p:txBody>
        </p:sp>
        <p:grpSp>
          <p:nvGrpSpPr>
            <p:cNvPr id="3" name="Group 4"/>
            <p:cNvGrpSpPr>
              <a:grpSpLocks/>
            </p:cNvGrpSpPr>
            <p:nvPr/>
          </p:nvGrpSpPr>
          <p:grpSpPr bwMode="auto">
            <a:xfrm>
              <a:off x="2109" y="1344"/>
              <a:ext cx="499" cy="46"/>
              <a:chOff x="4332" y="1207"/>
              <a:chExt cx="499" cy="46"/>
            </a:xfrm>
          </p:grpSpPr>
          <p:sp>
            <p:nvSpPr>
              <p:cNvPr id="90124" name="Line 5"/>
              <p:cNvSpPr>
                <a:spLocks noChangeShapeType="1"/>
              </p:cNvSpPr>
              <p:nvPr/>
            </p:nvSpPr>
            <p:spPr bwMode="auto">
              <a:xfrm>
                <a:off x="4332" y="1207"/>
                <a:ext cx="499" cy="0"/>
              </a:xfrm>
              <a:prstGeom prst="line">
                <a:avLst/>
              </a:prstGeom>
              <a:noFill/>
              <a:ln w="19050">
                <a:solidFill>
                  <a:schemeClr val="tx1"/>
                </a:solidFill>
                <a:round/>
                <a:headEnd/>
                <a:tailEnd type="triangle" w="med" len="med"/>
              </a:ln>
            </p:spPr>
            <p:txBody>
              <a:bodyPr wrap="none" anchor="ctr"/>
              <a:lstStyle/>
              <a:p>
                <a:endParaRPr lang="zh-CN" altLang="en-US"/>
              </a:p>
            </p:txBody>
          </p:sp>
          <p:sp>
            <p:nvSpPr>
              <p:cNvPr id="90125" name="Line 6"/>
              <p:cNvSpPr>
                <a:spLocks noChangeShapeType="1"/>
              </p:cNvSpPr>
              <p:nvPr/>
            </p:nvSpPr>
            <p:spPr bwMode="auto">
              <a:xfrm flipH="1">
                <a:off x="4332" y="1253"/>
                <a:ext cx="499" cy="0"/>
              </a:xfrm>
              <a:prstGeom prst="line">
                <a:avLst/>
              </a:prstGeom>
              <a:noFill/>
              <a:ln w="19050">
                <a:solidFill>
                  <a:schemeClr val="tx1"/>
                </a:solidFill>
                <a:round/>
                <a:headEnd/>
                <a:tailEnd type="triangle" w="med" len="med"/>
              </a:ln>
            </p:spPr>
            <p:txBody>
              <a:bodyPr wrap="none" anchor="ctr"/>
              <a:lstStyle/>
              <a:p>
                <a:endParaRPr lang="zh-CN" altLang="en-US"/>
              </a:p>
            </p:txBody>
          </p:sp>
        </p:grpSp>
        <p:grpSp>
          <p:nvGrpSpPr>
            <p:cNvPr id="4" name="Group 7"/>
            <p:cNvGrpSpPr>
              <a:grpSpLocks/>
            </p:cNvGrpSpPr>
            <p:nvPr/>
          </p:nvGrpSpPr>
          <p:grpSpPr bwMode="auto">
            <a:xfrm>
              <a:off x="2109" y="1752"/>
              <a:ext cx="499" cy="46"/>
              <a:chOff x="2018" y="1706"/>
              <a:chExt cx="499" cy="46"/>
            </a:xfrm>
          </p:grpSpPr>
          <p:sp>
            <p:nvSpPr>
              <p:cNvPr id="90122" name="Line 8"/>
              <p:cNvSpPr>
                <a:spLocks noChangeShapeType="1"/>
              </p:cNvSpPr>
              <p:nvPr/>
            </p:nvSpPr>
            <p:spPr bwMode="auto">
              <a:xfrm>
                <a:off x="2018" y="1706"/>
                <a:ext cx="499" cy="0"/>
              </a:xfrm>
              <a:prstGeom prst="line">
                <a:avLst/>
              </a:prstGeom>
              <a:noFill/>
              <a:ln w="19050">
                <a:solidFill>
                  <a:schemeClr val="tx1"/>
                </a:solidFill>
                <a:round/>
                <a:headEnd/>
                <a:tailEnd type="triangle" w="med" len="med"/>
              </a:ln>
            </p:spPr>
            <p:txBody>
              <a:bodyPr wrap="none" anchor="ctr"/>
              <a:lstStyle/>
              <a:p>
                <a:endParaRPr lang="zh-CN" altLang="en-US"/>
              </a:p>
            </p:txBody>
          </p:sp>
          <p:sp>
            <p:nvSpPr>
              <p:cNvPr id="90123" name="Line 9"/>
              <p:cNvSpPr>
                <a:spLocks noChangeShapeType="1"/>
              </p:cNvSpPr>
              <p:nvPr/>
            </p:nvSpPr>
            <p:spPr bwMode="auto">
              <a:xfrm flipH="1">
                <a:off x="2018" y="1752"/>
                <a:ext cx="499" cy="0"/>
              </a:xfrm>
              <a:prstGeom prst="line">
                <a:avLst/>
              </a:prstGeom>
              <a:noFill/>
              <a:ln w="19050">
                <a:solidFill>
                  <a:schemeClr val="tx1"/>
                </a:solidFill>
                <a:round/>
                <a:headEnd/>
                <a:tailEnd type="triangle" w="med" len="med"/>
              </a:ln>
            </p:spPr>
            <p:txBody>
              <a:bodyPr wrap="none" anchor="ctr"/>
              <a:lstStyle/>
              <a:p>
                <a:endParaRPr lang="zh-CN" altLang="en-US"/>
              </a:p>
            </p:txBody>
          </p:sp>
        </p:grpSp>
        <p:grpSp>
          <p:nvGrpSpPr>
            <p:cNvPr id="5" name="Group 10"/>
            <p:cNvGrpSpPr>
              <a:grpSpLocks/>
            </p:cNvGrpSpPr>
            <p:nvPr/>
          </p:nvGrpSpPr>
          <p:grpSpPr bwMode="auto">
            <a:xfrm>
              <a:off x="2109" y="2160"/>
              <a:ext cx="499" cy="46"/>
              <a:chOff x="2018" y="1706"/>
              <a:chExt cx="499" cy="46"/>
            </a:xfrm>
          </p:grpSpPr>
          <p:sp>
            <p:nvSpPr>
              <p:cNvPr id="90120" name="Line 11"/>
              <p:cNvSpPr>
                <a:spLocks noChangeShapeType="1"/>
              </p:cNvSpPr>
              <p:nvPr/>
            </p:nvSpPr>
            <p:spPr bwMode="auto">
              <a:xfrm>
                <a:off x="2018" y="1706"/>
                <a:ext cx="499" cy="0"/>
              </a:xfrm>
              <a:prstGeom prst="line">
                <a:avLst/>
              </a:prstGeom>
              <a:noFill/>
              <a:ln w="19050">
                <a:solidFill>
                  <a:schemeClr val="tx1"/>
                </a:solidFill>
                <a:round/>
                <a:headEnd/>
                <a:tailEnd type="triangle" w="med" len="med"/>
              </a:ln>
            </p:spPr>
            <p:txBody>
              <a:bodyPr wrap="none" anchor="ctr"/>
              <a:lstStyle/>
              <a:p>
                <a:endParaRPr lang="zh-CN" altLang="en-US"/>
              </a:p>
            </p:txBody>
          </p:sp>
          <p:sp>
            <p:nvSpPr>
              <p:cNvPr id="90121" name="Line 12"/>
              <p:cNvSpPr>
                <a:spLocks noChangeShapeType="1"/>
              </p:cNvSpPr>
              <p:nvPr/>
            </p:nvSpPr>
            <p:spPr bwMode="auto">
              <a:xfrm flipH="1">
                <a:off x="2018" y="1752"/>
                <a:ext cx="499" cy="0"/>
              </a:xfrm>
              <a:prstGeom prst="line">
                <a:avLst/>
              </a:prstGeom>
              <a:noFill/>
              <a:ln w="19050">
                <a:solidFill>
                  <a:schemeClr val="tx1"/>
                </a:solidFill>
                <a:round/>
                <a:headEnd/>
                <a:tailEnd type="triangle" w="med" len="med"/>
              </a:ln>
            </p:spPr>
            <p:txBody>
              <a:bodyPr wrap="none" anchor="ctr"/>
              <a:lstStyle/>
              <a:p>
                <a:endParaRPr lang="zh-CN" altLang="en-US"/>
              </a:p>
            </p:txBody>
          </p:sp>
        </p:grpSp>
      </p:grpSp>
      <p:sp>
        <p:nvSpPr>
          <p:cNvPr id="88067" name="TextBox 17"/>
          <p:cNvSpPr txBox="1">
            <a:spLocks noChangeArrowheads="1"/>
          </p:cNvSpPr>
          <p:nvPr/>
        </p:nvSpPr>
        <p:spPr bwMode="auto">
          <a:xfrm>
            <a:off x="1187450" y="4581525"/>
            <a:ext cx="7272338" cy="584200"/>
          </a:xfrm>
          <a:prstGeom prst="rect">
            <a:avLst/>
          </a:prstGeom>
          <a:noFill/>
          <a:ln w="9525">
            <a:noFill/>
            <a:miter lim="800000"/>
            <a:headEnd/>
            <a:tailEnd/>
          </a:ln>
        </p:spPr>
        <p:txBody>
          <a:bodyPr>
            <a:spAutoFit/>
          </a:bodyPr>
          <a:lstStyle/>
          <a:p>
            <a:r>
              <a:rPr lang="zh-CN" altLang="en-US" sz="3200">
                <a:latin typeface="Times New Roman" pitchFamily="18" charset="0"/>
                <a:ea typeface="黑体" pitchFamily="2" charset="-122"/>
                <a:cs typeface="Times New Roman" pitchFamily="18" charset="0"/>
              </a:rPr>
              <a:t>生成其他</a:t>
            </a:r>
            <a:r>
              <a:rPr lang="en-US" altLang="zh-CN" sz="3200">
                <a:latin typeface="Times New Roman" pitchFamily="18" charset="0"/>
                <a:ea typeface="黑体" pitchFamily="2" charset="-122"/>
                <a:cs typeface="Times New Roman" pitchFamily="18" charset="0"/>
              </a:rPr>
              <a:t>NTP</a:t>
            </a:r>
            <a:r>
              <a:rPr lang="zh-CN" altLang="en-US" sz="3200">
                <a:latin typeface="Times New Roman" pitchFamily="18" charset="0"/>
                <a:ea typeface="黑体" pitchFamily="2" charset="-122"/>
                <a:cs typeface="Times New Roman" pitchFamily="18" charset="0"/>
              </a:rPr>
              <a:t>参与某些物质的合成代谢</a:t>
            </a:r>
          </a:p>
        </p:txBody>
      </p:sp>
      <p:sp>
        <p:nvSpPr>
          <p:cNvPr id="14" name="灯片编号占位符 13"/>
          <p:cNvSpPr>
            <a:spLocks noGrp="1"/>
          </p:cNvSpPr>
          <p:nvPr>
            <p:ph type="sldNum" sz="quarter" idx="12"/>
          </p:nvPr>
        </p:nvSpPr>
        <p:spPr/>
        <p:txBody>
          <a:bodyPr/>
          <a:lstStyle/>
          <a:p>
            <a:pPr>
              <a:defRPr/>
            </a:pPr>
            <a:fld id="{37FC0A87-4C66-4B29-BBA5-A2EB1CB1DC94}" type="slidenum">
              <a:rPr lang="en-US" altLang="zh-CN" smtClean="0"/>
              <a:pPr>
                <a:defRPr/>
              </a:pPr>
              <a:t>79</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67"/>
                                        </p:tgtEl>
                                        <p:attrNameLst>
                                          <p:attrName>style.visibility</p:attrName>
                                        </p:attrNameLst>
                                      </p:cBhvr>
                                      <p:to>
                                        <p:strVal val="visible"/>
                                      </p:to>
                                    </p:set>
                                    <p:animEffect transition="in" filter="dissolve">
                                      <p:cBhvr>
                                        <p:cTn id="12"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0825" y="764705"/>
            <a:ext cx="8637588" cy="3024335"/>
          </a:xfrm>
        </p:spPr>
        <p:txBody>
          <a:bodyPr/>
          <a:lstStyle/>
          <a:p>
            <a:pPr eaLnBrk="1" hangingPunct="1">
              <a:lnSpc>
                <a:spcPct val="150000"/>
              </a:lnSpc>
              <a:spcBef>
                <a:spcPts val="5400"/>
              </a:spcBef>
              <a:spcAft>
                <a:spcPts val="2400"/>
              </a:spcAft>
            </a:pPr>
            <a:r>
              <a:rPr lang="zh-CN" altLang="en-US" sz="4800" dirty="0">
                <a:latin typeface="黑体" pitchFamily="2" charset="-122"/>
                <a:ea typeface="黑体" pitchFamily="2" charset="-122"/>
              </a:rPr>
              <a:t>第一节  </a:t>
            </a:r>
            <a:br>
              <a:rPr lang="en-US" altLang="zh-CN" sz="4800" dirty="0">
                <a:latin typeface="黑体" pitchFamily="2" charset="-122"/>
                <a:ea typeface="黑体" pitchFamily="2" charset="-122"/>
              </a:rPr>
            </a:br>
            <a:r>
              <a:rPr lang="zh-CN" altLang="en-US" sz="4400" dirty="0">
                <a:latin typeface="黑体" pitchFamily="2" charset="-122"/>
                <a:ea typeface="黑体" pitchFamily="2" charset="-122"/>
              </a:rPr>
              <a:t>线粒体氧化体系和呼吸链</a:t>
            </a:r>
            <a:endParaRPr lang="zh-CN" altLang="en-US" sz="4800" dirty="0">
              <a:latin typeface="黑体" pitchFamily="2" charset="-122"/>
              <a:ea typeface="黑体" pitchFamily="2" charset="-122"/>
            </a:endParaRPr>
          </a:p>
        </p:txBody>
      </p:sp>
      <p:sp>
        <p:nvSpPr>
          <p:cNvPr id="31747" name="Text Box 3"/>
          <p:cNvSpPr txBox="1">
            <a:spLocks noChangeArrowheads="1"/>
          </p:cNvSpPr>
          <p:nvPr/>
        </p:nvSpPr>
        <p:spPr bwMode="auto">
          <a:xfrm>
            <a:off x="467866" y="3789040"/>
            <a:ext cx="8208590" cy="1200329"/>
          </a:xfrm>
          <a:prstGeom prst="rect">
            <a:avLst/>
          </a:prstGeom>
          <a:noFill/>
          <a:ln w="9525">
            <a:noFill/>
            <a:miter lim="800000"/>
            <a:headEnd/>
            <a:tailEnd/>
          </a:ln>
        </p:spPr>
        <p:txBody>
          <a:bodyPr wrap="square" lIns="0" rIns="0">
            <a:spAutoFit/>
          </a:bodyPr>
          <a:lstStyle/>
          <a:p>
            <a:pPr algn="ctr">
              <a:spcBef>
                <a:spcPct val="50000"/>
              </a:spcBef>
            </a:pPr>
            <a:r>
              <a:rPr lang="en-US" altLang="zh-CN" sz="3600" dirty="0">
                <a:solidFill>
                  <a:schemeClr val="tx2"/>
                </a:solidFill>
                <a:latin typeface="Arial" charset="0"/>
              </a:rPr>
              <a:t>Oxidative system and respiratory chain in mitochondrion </a:t>
            </a:r>
          </a:p>
        </p:txBody>
      </p:sp>
      <p:sp>
        <p:nvSpPr>
          <p:cNvPr id="31748" name="灯片编号占位符 3"/>
          <p:cNvSpPr>
            <a:spLocks noGrp="1"/>
          </p:cNvSpPr>
          <p:nvPr>
            <p:ph type="sldNum" sz="quarter" idx="12"/>
          </p:nvPr>
        </p:nvSpPr>
        <p:spPr>
          <a:noFill/>
        </p:spPr>
        <p:txBody>
          <a:bodyPr/>
          <a:lstStyle/>
          <a:p>
            <a:fld id="{9CB6FDD1-2A5C-403B-A99A-B1C5C8B04D65}" type="slidenum">
              <a:rPr lang="en-US" altLang="zh-CN" smtClean="0">
                <a:ea typeface="宋体" charset="-122"/>
              </a:rPr>
              <a:pPr/>
              <a:t>8</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肌酸激酶"/>
          <p:cNvPicPr>
            <a:picLocks noChangeAspect="1" noChangeArrowheads="1"/>
          </p:cNvPicPr>
          <p:nvPr/>
        </p:nvPicPr>
        <p:blipFill>
          <a:blip r:embed="rId2" cstate="print"/>
          <a:srcRect/>
          <a:stretch>
            <a:fillRect/>
          </a:stretch>
        </p:blipFill>
        <p:spPr bwMode="auto">
          <a:xfrm>
            <a:off x="1042988" y="1341438"/>
            <a:ext cx="7200900" cy="4046537"/>
          </a:xfrm>
          <a:prstGeom prst="rect">
            <a:avLst/>
          </a:prstGeom>
          <a:noFill/>
          <a:ln w="9525">
            <a:noFill/>
            <a:miter lim="800000"/>
            <a:headEnd/>
            <a:tailEnd/>
          </a:ln>
        </p:spPr>
      </p:pic>
      <p:sp>
        <p:nvSpPr>
          <p:cNvPr id="222212" name="Rectangle 4"/>
          <p:cNvSpPr>
            <a:spLocks noChangeArrowheads="1"/>
          </p:cNvSpPr>
          <p:nvPr/>
        </p:nvSpPr>
        <p:spPr bwMode="auto">
          <a:xfrm>
            <a:off x="902285" y="5551488"/>
            <a:ext cx="7725192" cy="523220"/>
          </a:xfrm>
          <a:prstGeom prst="rect">
            <a:avLst/>
          </a:prstGeom>
          <a:noFill/>
          <a:ln w="9525">
            <a:noFill/>
            <a:miter lim="800000"/>
            <a:headEnd/>
            <a:tailEnd/>
          </a:ln>
        </p:spPr>
        <p:txBody>
          <a:bodyPr wrap="none">
            <a:spAutoFit/>
          </a:bodyPr>
          <a:lstStyle/>
          <a:p>
            <a:pPr algn="ctr">
              <a:spcBef>
                <a:spcPct val="50000"/>
              </a:spcBef>
            </a:pPr>
            <a:r>
              <a:rPr lang="zh-CN" altLang="en-US" sz="2800" dirty="0">
                <a:latin typeface="Arial" charset="0"/>
                <a:ea typeface="黑体" pitchFamily="2" charset="-122"/>
                <a:cs typeface="Arial" charset="0"/>
              </a:rPr>
              <a:t>磷酸肌酸是肌肉和脑组织中能量的暂时贮存形式</a:t>
            </a:r>
          </a:p>
        </p:txBody>
      </p:sp>
      <p:sp>
        <p:nvSpPr>
          <p:cNvPr id="5" name="Rectangle 2"/>
          <p:cNvSpPr txBox="1">
            <a:spLocks noChangeArrowheads="1"/>
          </p:cNvSpPr>
          <p:nvPr/>
        </p:nvSpPr>
        <p:spPr>
          <a:xfrm>
            <a:off x="546100" y="733425"/>
            <a:ext cx="8064500" cy="823913"/>
          </a:xfrm>
          <a:prstGeom prst="rect">
            <a:avLst/>
          </a:prstGeom>
        </p:spPr>
        <p:txBody>
          <a:bodyPr/>
          <a:lstStyle/>
          <a:p>
            <a:pPr algn="ctr">
              <a:defRPr/>
            </a:pPr>
            <a:r>
              <a:rPr lang="zh-CN" altLang="en-US" sz="3200" kern="0" dirty="0">
                <a:latin typeface="Arial" pitchFamily="34" charset="0"/>
                <a:ea typeface="黑体" pitchFamily="49" charset="-122"/>
                <a:cs typeface="Arial" pitchFamily="34" charset="0"/>
              </a:rPr>
              <a:t>（二）</a:t>
            </a:r>
            <a:r>
              <a:rPr lang="en-US" altLang="zh-CN" sz="3200" kern="0" dirty="0">
                <a:latin typeface="Arial" pitchFamily="34" charset="0"/>
                <a:ea typeface="黑体" pitchFamily="49" charset="-122"/>
                <a:cs typeface="Arial" pitchFamily="34" charset="0"/>
              </a:rPr>
              <a:t>ATP</a:t>
            </a:r>
            <a:r>
              <a:rPr lang="zh-CN" altLang="en-US" sz="3200" kern="0" dirty="0">
                <a:latin typeface="Arial" pitchFamily="34" charset="0"/>
                <a:ea typeface="黑体" pitchFamily="49" charset="-122"/>
                <a:cs typeface="Arial" pitchFamily="34" charset="0"/>
              </a:rPr>
              <a:t>的储存</a:t>
            </a:r>
          </a:p>
        </p:txBody>
      </p:sp>
      <p:sp>
        <p:nvSpPr>
          <p:cNvPr id="6" name="灯片编号占位符 5"/>
          <p:cNvSpPr>
            <a:spLocks noGrp="1"/>
          </p:cNvSpPr>
          <p:nvPr>
            <p:ph type="sldNum" sz="quarter" idx="12"/>
          </p:nvPr>
        </p:nvSpPr>
        <p:spPr/>
        <p:txBody>
          <a:bodyPr/>
          <a:lstStyle/>
          <a:p>
            <a:pPr>
              <a:defRPr/>
            </a:pPr>
            <a:fld id="{2CE99114-C155-4C8F-961B-77FF3A6CED96}" type="slidenum">
              <a:rPr lang="en-US" altLang="zh-CN" smtClean="0"/>
              <a:pPr>
                <a:defRPr/>
              </a:pPr>
              <a:t>80</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89090"/>
                                        </p:tgtEl>
                                        <p:attrNameLst>
                                          <p:attrName>style.visibility</p:attrName>
                                        </p:attrNameLst>
                                      </p:cBhvr>
                                      <p:to>
                                        <p:strVal val="visible"/>
                                      </p:to>
                                    </p:set>
                                    <p:animEffect transition="in" filter="wipe(left)">
                                      <p:cBhvr>
                                        <p:cTn id="7" dur="1000"/>
                                        <p:tgtEl>
                                          <p:spTgt spid="890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2212"/>
                                        </p:tgtEl>
                                        <p:attrNameLst>
                                          <p:attrName>style.visibility</p:attrName>
                                        </p:attrNameLst>
                                      </p:cBhvr>
                                      <p:to>
                                        <p:strVal val="visible"/>
                                      </p:to>
                                    </p:set>
                                    <p:animEffect transition="in" filter="box(in)">
                                      <p:cBhvr>
                                        <p:cTn id="12" dur="500"/>
                                        <p:tgtEl>
                                          <p:spTgt spid="222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Text Box 3"/>
          <p:cNvSpPr txBox="1">
            <a:spLocks noChangeArrowheads="1"/>
          </p:cNvSpPr>
          <p:nvPr/>
        </p:nvSpPr>
        <p:spPr bwMode="auto">
          <a:xfrm>
            <a:off x="3981450" y="1711672"/>
            <a:ext cx="984250" cy="519112"/>
          </a:xfrm>
          <a:prstGeom prst="rect">
            <a:avLst/>
          </a:prstGeom>
          <a:noFill/>
          <a:ln w="9525">
            <a:noFill/>
            <a:miter lim="800000"/>
            <a:headEnd/>
            <a:tailEnd/>
          </a:ln>
        </p:spPr>
        <p:txBody>
          <a:bodyPr wrap="none">
            <a:spAutoFit/>
          </a:bodyPr>
          <a:lstStyle/>
          <a:p>
            <a:r>
              <a:rPr lang="en-US" altLang="zh-CN" sz="2800" b="1">
                <a:solidFill>
                  <a:srgbClr val="A50021"/>
                </a:solidFill>
                <a:latin typeface="Times New Roman" pitchFamily="18" charset="0"/>
              </a:rPr>
              <a:t>ATP </a:t>
            </a:r>
          </a:p>
        </p:txBody>
      </p:sp>
      <p:sp>
        <p:nvSpPr>
          <p:cNvPr id="223236" name="Text Box 4"/>
          <p:cNvSpPr txBox="1">
            <a:spLocks noChangeArrowheads="1"/>
          </p:cNvSpPr>
          <p:nvPr/>
        </p:nvSpPr>
        <p:spPr bwMode="auto">
          <a:xfrm>
            <a:off x="3981450" y="4835872"/>
            <a:ext cx="1004888" cy="519112"/>
          </a:xfrm>
          <a:prstGeom prst="rect">
            <a:avLst/>
          </a:prstGeom>
          <a:noFill/>
          <a:ln w="9525">
            <a:noFill/>
            <a:miter lim="800000"/>
            <a:headEnd/>
            <a:tailEnd/>
          </a:ln>
        </p:spPr>
        <p:txBody>
          <a:bodyPr wrap="none">
            <a:spAutoFit/>
          </a:bodyPr>
          <a:lstStyle/>
          <a:p>
            <a:r>
              <a:rPr lang="en-US" altLang="zh-CN" sz="2800" b="1">
                <a:solidFill>
                  <a:srgbClr val="996600"/>
                </a:solidFill>
                <a:latin typeface="Times New Roman" pitchFamily="18" charset="0"/>
              </a:rPr>
              <a:t>ADP </a:t>
            </a:r>
          </a:p>
        </p:txBody>
      </p:sp>
      <p:grpSp>
        <p:nvGrpSpPr>
          <p:cNvPr id="2" name="Group 5"/>
          <p:cNvGrpSpPr>
            <a:grpSpLocks/>
          </p:cNvGrpSpPr>
          <p:nvPr/>
        </p:nvGrpSpPr>
        <p:grpSpPr bwMode="auto">
          <a:xfrm>
            <a:off x="4362450" y="2549872"/>
            <a:ext cx="1492250" cy="1905000"/>
            <a:chOff x="2657" y="1248"/>
            <a:chExt cx="940" cy="1488"/>
          </a:xfrm>
        </p:grpSpPr>
        <p:sp>
          <p:nvSpPr>
            <p:cNvPr id="91157" name="Line 6"/>
            <p:cNvSpPr>
              <a:spLocks noChangeShapeType="1"/>
            </p:cNvSpPr>
            <p:nvPr/>
          </p:nvSpPr>
          <p:spPr bwMode="auto">
            <a:xfrm>
              <a:off x="2657" y="1248"/>
              <a:ext cx="0" cy="1488"/>
            </a:xfrm>
            <a:prstGeom prst="line">
              <a:avLst/>
            </a:prstGeom>
            <a:noFill/>
            <a:ln w="28575">
              <a:solidFill>
                <a:schemeClr val="tx1"/>
              </a:solidFill>
              <a:round/>
              <a:headEnd type="triangle" w="med" len="med"/>
              <a:tailEnd type="triangle" w="med" len="med"/>
            </a:ln>
          </p:spPr>
          <p:txBody>
            <a:bodyPr wrap="none"/>
            <a:lstStyle/>
            <a:p>
              <a:endParaRPr lang="zh-CN" altLang="en-US"/>
            </a:p>
          </p:txBody>
        </p:sp>
        <p:sp>
          <p:nvSpPr>
            <p:cNvPr id="91158" name="Arc 7"/>
            <p:cNvSpPr>
              <a:spLocks/>
            </p:cNvSpPr>
            <p:nvPr/>
          </p:nvSpPr>
          <p:spPr bwMode="auto">
            <a:xfrm flipH="1">
              <a:off x="2664" y="1680"/>
              <a:ext cx="432" cy="645"/>
            </a:xfrm>
            <a:custGeom>
              <a:avLst/>
              <a:gdLst>
                <a:gd name="T0" fmla="*/ 0 w 21600"/>
                <a:gd name="T1" fmla="*/ 0 h 41564"/>
                <a:gd name="T2" fmla="*/ 0 w 21600"/>
                <a:gd name="T3" fmla="*/ 0 h 41564"/>
                <a:gd name="T4" fmla="*/ 0 w 21600"/>
                <a:gd name="T5" fmla="*/ 0 h 41564"/>
                <a:gd name="T6" fmla="*/ 0 60000 65536"/>
                <a:gd name="T7" fmla="*/ 0 60000 65536"/>
                <a:gd name="T8" fmla="*/ 0 60000 65536"/>
                <a:gd name="T9" fmla="*/ 0 w 21600"/>
                <a:gd name="T10" fmla="*/ 0 h 41564"/>
                <a:gd name="T11" fmla="*/ 21600 w 21600"/>
                <a:gd name="T12" fmla="*/ 41564 h 41564"/>
              </a:gdLst>
              <a:ahLst/>
              <a:cxnLst>
                <a:cxn ang="T6">
                  <a:pos x="T0" y="T1"/>
                </a:cxn>
                <a:cxn ang="T7">
                  <a:pos x="T2" y="T3"/>
                </a:cxn>
                <a:cxn ang="T8">
                  <a:pos x="T4" y="T5"/>
                </a:cxn>
              </a:cxnLst>
              <a:rect l="T9" t="T10" r="T11" b="T12"/>
              <a:pathLst>
                <a:path w="21600" h="41564" fill="none" extrusionOk="0">
                  <a:moveTo>
                    <a:pt x="5454" y="0"/>
                  </a:moveTo>
                  <a:cubicBezTo>
                    <a:pt x="14964" y="2482"/>
                    <a:pt x="21600" y="11071"/>
                    <a:pt x="21600" y="20900"/>
                  </a:cubicBezTo>
                  <a:cubicBezTo>
                    <a:pt x="21600" y="30406"/>
                    <a:pt x="15384" y="38795"/>
                    <a:pt x="6289" y="41563"/>
                  </a:cubicBezTo>
                </a:path>
                <a:path w="21600" h="41564" stroke="0" extrusionOk="0">
                  <a:moveTo>
                    <a:pt x="5454" y="0"/>
                  </a:moveTo>
                  <a:cubicBezTo>
                    <a:pt x="14964" y="2482"/>
                    <a:pt x="21600" y="11071"/>
                    <a:pt x="21600" y="20900"/>
                  </a:cubicBezTo>
                  <a:cubicBezTo>
                    <a:pt x="21600" y="30406"/>
                    <a:pt x="15384" y="38795"/>
                    <a:pt x="6289" y="41563"/>
                  </a:cubicBezTo>
                  <a:lnTo>
                    <a:pt x="0" y="20900"/>
                  </a:lnTo>
                  <a:close/>
                </a:path>
              </a:pathLst>
            </a:custGeom>
            <a:noFill/>
            <a:ln w="28575">
              <a:solidFill>
                <a:schemeClr val="tx1"/>
              </a:solidFill>
              <a:round/>
              <a:headEnd type="triangle" w="med" len="med"/>
              <a:tailEnd type="triangle" w="med" len="med"/>
            </a:ln>
          </p:spPr>
          <p:txBody>
            <a:bodyPr wrap="none" anchor="ctr"/>
            <a:lstStyle/>
            <a:p>
              <a:endParaRPr lang="zh-CN" altLang="en-US"/>
            </a:p>
          </p:txBody>
        </p:sp>
        <p:sp>
          <p:nvSpPr>
            <p:cNvPr id="91159" name="Text Box 8"/>
            <p:cNvSpPr txBox="1">
              <a:spLocks noChangeArrowheads="1"/>
            </p:cNvSpPr>
            <p:nvPr/>
          </p:nvSpPr>
          <p:spPr bwMode="auto">
            <a:xfrm>
              <a:off x="2993" y="1537"/>
              <a:ext cx="604" cy="361"/>
            </a:xfrm>
            <a:prstGeom prst="rect">
              <a:avLst/>
            </a:prstGeom>
            <a:noFill/>
            <a:ln w="28575">
              <a:noFill/>
              <a:miter lim="800000"/>
              <a:headEnd/>
              <a:tailEnd/>
            </a:ln>
          </p:spPr>
          <p:txBody>
            <a:bodyPr wrap="none">
              <a:spAutoFit/>
            </a:bodyPr>
            <a:lstStyle/>
            <a:p>
              <a:r>
                <a:rPr lang="zh-CN" altLang="en-US">
                  <a:solidFill>
                    <a:srgbClr val="996600"/>
                  </a:solidFill>
                  <a:latin typeface="黑体" pitchFamily="2" charset="-122"/>
                  <a:ea typeface="黑体" pitchFamily="2" charset="-122"/>
                </a:rPr>
                <a:t>肌酸 </a:t>
              </a:r>
            </a:p>
          </p:txBody>
        </p:sp>
        <p:sp>
          <p:nvSpPr>
            <p:cNvPr id="91160" name="Rectangle 9"/>
            <p:cNvSpPr>
              <a:spLocks noChangeArrowheads="1"/>
            </p:cNvSpPr>
            <p:nvPr/>
          </p:nvSpPr>
          <p:spPr bwMode="auto">
            <a:xfrm>
              <a:off x="2993" y="2056"/>
              <a:ext cx="604" cy="649"/>
            </a:xfrm>
            <a:prstGeom prst="rect">
              <a:avLst/>
            </a:prstGeom>
            <a:noFill/>
            <a:ln w="28575">
              <a:noFill/>
              <a:miter lim="800000"/>
              <a:headEnd/>
              <a:tailEnd/>
            </a:ln>
          </p:spPr>
          <p:txBody>
            <a:bodyPr wrap="none">
              <a:spAutoFit/>
            </a:bodyPr>
            <a:lstStyle/>
            <a:p>
              <a:r>
                <a:rPr lang="zh-CN" altLang="en-US">
                  <a:solidFill>
                    <a:srgbClr val="A50021"/>
                  </a:solidFill>
                  <a:latin typeface="黑体" pitchFamily="2" charset="-122"/>
                  <a:ea typeface="黑体" pitchFamily="2" charset="-122"/>
                </a:rPr>
                <a:t>磷酸</a:t>
              </a:r>
            </a:p>
            <a:p>
              <a:r>
                <a:rPr lang="zh-CN" altLang="en-US">
                  <a:solidFill>
                    <a:srgbClr val="A50021"/>
                  </a:solidFill>
                  <a:latin typeface="黑体" pitchFamily="2" charset="-122"/>
                  <a:ea typeface="黑体" pitchFamily="2" charset="-122"/>
                </a:rPr>
                <a:t>肌酸 </a:t>
              </a:r>
            </a:p>
          </p:txBody>
        </p:sp>
      </p:grpSp>
      <p:grpSp>
        <p:nvGrpSpPr>
          <p:cNvPr id="3" name="Group 10"/>
          <p:cNvGrpSpPr>
            <a:grpSpLocks/>
          </p:cNvGrpSpPr>
          <p:nvPr/>
        </p:nvGrpSpPr>
        <p:grpSpPr bwMode="auto">
          <a:xfrm>
            <a:off x="142875" y="4897784"/>
            <a:ext cx="2659063" cy="979488"/>
            <a:chOff x="90" y="2826"/>
            <a:chExt cx="1675" cy="617"/>
          </a:xfrm>
        </p:grpSpPr>
        <p:sp>
          <p:nvSpPr>
            <p:cNvPr id="91155" name="Text Box 11"/>
            <p:cNvSpPr txBox="1">
              <a:spLocks noChangeArrowheads="1"/>
            </p:cNvSpPr>
            <p:nvPr/>
          </p:nvSpPr>
          <p:spPr bwMode="auto">
            <a:xfrm>
              <a:off x="90" y="2826"/>
              <a:ext cx="1565" cy="617"/>
            </a:xfrm>
            <a:prstGeom prst="rect">
              <a:avLst/>
            </a:prstGeom>
            <a:noFill/>
            <a:ln w="9525">
              <a:noFill/>
              <a:miter lim="800000"/>
              <a:headEnd/>
              <a:tailEnd/>
            </a:ln>
          </p:spPr>
          <p:txBody>
            <a:bodyPr>
              <a:spAutoFit/>
            </a:bodyPr>
            <a:lstStyle/>
            <a:p>
              <a:pPr algn="r">
                <a:lnSpc>
                  <a:spcPct val="120000"/>
                </a:lnSpc>
              </a:pPr>
              <a:r>
                <a:rPr lang="zh-CN" altLang="en-US" dirty="0">
                  <a:solidFill>
                    <a:srgbClr val="FF3300"/>
                  </a:solidFill>
                  <a:latin typeface="黑体" pitchFamily="2" charset="-122"/>
                  <a:ea typeface="黑体" pitchFamily="2" charset="-122"/>
                </a:rPr>
                <a:t>氧化磷酸化 </a:t>
              </a:r>
            </a:p>
            <a:p>
              <a:pPr algn="r">
                <a:lnSpc>
                  <a:spcPct val="120000"/>
                </a:lnSpc>
              </a:pPr>
              <a:r>
                <a:rPr lang="zh-CN" altLang="en-US" dirty="0">
                  <a:solidFill>
                    <a:srgbClr val="FF3300"/>
                  </a:solidFill>
                  <a:latin typeface="黑体" pitchFamily="2" charset="-122"/>
                  <a:ea typeface="黑体" pitchFamily="2" charset="-122"/>
                </a:rPr>
                <a:t>底物水平磷酸化 </a:t>
              </a:r>
            </a:p>
          </p:txBody>
        </p:sp>
        <p:sp>
          <p:nvSpPr>
            <p:cNvPr id="91156" name="AutoShape 12"/>
            <p:cNvSpPr>
              <a:spLocks/>
            </p:cNvSpPr>
            <p:nvPr/>
          </p:nvSpPr>
          <p:spPr bwMode="auto">
            <a:xfrm>
              <a:off x="1624" y="2996"/>
              <a:ext cx="141" cy="336"/>
            </a:xfrm>
            <a:prstGeom prst="rightBrace">
              <a:avLst>
                <a:gd name="adj1" fmla="val 19858"/>
                <a:gd name="adj2" fmla="val 50000"/>
              </a:avLst>
            </a:prstGeom>
            <a:noFill/>
            <a:ln w="38100">
              <a:solidFill>
                <a:schemeClr val="tx2"/>
              </a:solidFill>
              <a:round/>
              <a:headEnd/>
              <a:tailEnd/>
            </a:ln>
          </p:spPr>
          <p:txBody>
            <a:bodyPr wrap="none" anchor="ctr"/>
            <a:lstStyle/>
            <a:p>
              <a:pPr algn="ctr"/>
              <a:endParaRPr lang="zh-CN" altLang="zh-CN">
                <a:solidFill>
                  <a:schemeClr val="folHlink"/>
                </a:solidFill>
              </a:endParaRPr>
            </a:p>
          </p:txBody>
        </p:sp>
      </p:grpSp>
      <p:grpSp>
        <p:nvGrpSpPr>
          <p:cNvPr id="4" name="Group 13"/>
          <p:cNvGrpSpPr>
            <a:grpSpLocks/>
          </p:cNvGrpSpPr>
          <p:nvPr/>
        </p:nvGrpSpPr>
        <p:grpSpPr bwMode="auto">
          <a:xfrm>
            <a:off x="2686050" y="2016472"/>
            <a:ext cx="1447800" cy="3643312"/>
            <a:chOff x="1649" y="1054"/>
            <a:chExt cx="912" cy="2295"/>
          </a:xfrm>
        </p:grpSpPr>
        <p:sp>
          <p:nvSpPr>
            <p:cNvPr id="223246" name="Rectangle 14"/>
            <p:cNvSpPr>
              <a:spLocks noChangeArrowheads="1"/>
            </p:cNvSpPr>
            <p:nvPr/>
          </p:nvSpPr>
          <p:spPr bwMode="auto">
            <a:xfrm>
              <a:off x="1776" y="3055"/>
              <a:ext cx="387" cy="294"/>
            </a:xfrm>
            <a:prstGeom prst="rect">
              <a:avLst/>
            </a:prstGeom>
            <a:noFill/>
            <a:ln w="9525">
              <a:solidFill>
                <a:schemeClr val="tx2"/>
              </a:solidFill>
              <a:miter lim="800000"/>
              <a:headEnd/>
              <a:tailEnd/>
            </a:ln>
            <a:effectLst/>
          </p:spPr>
          <p:txBody>
            <a:bodyPr wrap="none">
              <a:spAutoFit/>
            </a:bodyPr>
            <a:lstStyle/>
            <a:p>
              <a:pPr>
                <a:spcBef>
                  <a:spcPct val="20000"/>
                </a:spcBef>
                <a:buClr>
                  <a:schemeClr val="accent2"/>
                </a:buClr>
                <a:buFont typeface="Wingdings" pitchFamily="2" charset="2"/>
                <a:buNone/>
                <a:defRPr/>
              </a:pPr>
              <a:r>
                <a:rPr lang="en-US" altLang="zh-CN" b="1">
                  <a:solidFill>
                    <a:srgbClr val="000066"/>
                  </a:solidFill>
                  <a:effectLst>
                    <a:outerShdw blurRad="38100" dist="38100" dir="2700000" algn="tl">
                      <a:srgbClr val="C0C0C0"/>
                    </a:outerShdw>
                  </a:effectLst>
                  <a:latin typeface="Times New Roman" pitchFamily="18" charset="0"/>
                  <a:ea typeface="华文中宋" pitchFamily="2" charset="-122"/>
                </a:rPr>
                <a:t>~P </a:t>
              </a:r>
            </a:p>
          </p:txBody>
        </p:sp>
        <p:grpSp>
          <p:nvGrpSpPr>
            <p:cNvPr id="5" name="Group 15"/>
            <p:cNvGrpSpPr>
              <a:grpSpLocks/>
            </p:cNvGrpSpPr>
            <p:nvPr/>
          </p:nvGrpSpPr>
          <p:grpSpPr bwMode="auto">
            <a:xfrm>
              <a:off x="1649" y="1054"/>
              <a:ext cx="912" cy="2018"/>
              <a:chOff x="1649" y="1054"/>
              <a:chExt cx="912" cy="2018"/>
            </a:xfrm>
          </p:grpSpPr>
          <p:sp>
            <p:nvSpPr>
              <p:cNvPr id="91153" name="Arc 16"/>
              <p:cNvSpPr>
                <a:spLocks/>
              </p:cNvSpPr>
              <p:nvPr/>
            </p:nvSpPr>
            <p:spPr bwMode="auto">
              <a:xfrm flipH="1" flipV="1">
                <a:off x="1649" y="1054"/>
                <a:ext cx="912" cy="1922"/>
              </a:xfrm>
              <a:custGeom>
                <a:avLst/>
                <a:gdLst>
                  <a:gd name="T0" fmla="*/ 0 w 21600"/>
                  <a:gd name="T1" fmla="*/ 0 h 42726"/>
                  <a:gd name="T2" fmla="*/ 0 w 21600"/>
                  <a:gd name="T3" fmla="*/ 0 h 42726"/>
                  <a:gd name="T4" fmla="*/ 0 w 21600"/>
                  <a:gd name="T5" fmla="*/ 0 h 42726"/>
                  <a:gd name="T6" fmla="*/ 0 60000 65536"/>
                  <a:gd name="T7" fmla="*/ 0 60000 65536"/>
                  <a:gd name="T8" fmla="*/ 0 60000 65536"/>
                  <a:gd name="T9" fmla="*/ 0 w 21600"/>
                  <a:gd name="T10" fmla="*/ 0 h 42726"/>
                  <a:gd name="T11" fmla="*/ 21600 w 21600"/>
                  <a:gd name="T12" fmla="*/ 42726 h 42726"/>
                </a:gdLst>
                <a:ahLst/>
                <a:cxnLst>
                  <a:cxn ang="T6">
                    <a:pos x="T0" y="T1"/>
                  </a:cxn>
                  <a:cxn ang="T7">
                    <a:pos x="T2" y="T3"/>
                  </a:cxn>
                  <a:cxn ang="T8">
                    <a:pos x="T4" y="T5"/>
                  </a:cxn>
                </a:cxnLst>
                <a:rect l="T9" t="T10" r="T11" b="T12"/>
                <a:pathLst>
                  <a:path w="21600" h="42726" fill="none" extrusionOk="0">
                    <a:moveTo>
                      <a:pt x="2975" y="-1"/>
                    </a:moveTo>
                    <a:cubicBezTo>
                      <a:pt x="13652" y="1484"/>
                      <a:pt x="21600" y="10614"/>
                      <a:pt x="21600" y="21394"/>
                    </a:cubicBezTo>
                    <a:cubicBezTo>
                      <a:pt x="21600" y="32014"/>
                      <a:pt x="13879" y="41059"/>
                      <a:pt x="3390" y="42726"/>
                    </a:cubicBezTo>
                  </a:path>
                  <a:path w="21600" h="42726" stroke="0" extrusionOk="0">
                    <a:moveTo>
                      <a:pt x="2975" y="-1"/>
                    </a:moveTo>
                    <a:cubicBezTo>
                      <a:pt x="13652" y="1484"/>
                      <a:pt x="21600" y="10614"/>
                      <a:pt x="21600" y="21394"/>
                    </a:cubicBezTo>
                    <a:cubicBezTo>
                      <a:pt x="21600" y="32014"/>
                      <a:pt x="13879" y="41059"/>
                      <a:pt x="3390" y="42726"/>
                    </a:cubicBezTo>
                    <a:lnTo>
                      <a:pt x="0" y="21394"/>
                    </a:lnTo>
                    <a:close/>
                  </a:path>
                </a:pathLst>
              </a:custGeom>
              <a:noFill/>
              <a:ln w="38100">
                <a:solidFill>
                  <a:schemeClr val="tx2"/>
                </a:solidFill>
                <a:round/>
                <a:headEnd/>
                <a:tailEnd type="triangle" w="med" len="med"/>
              </a:ln>
            </p:spPr>
            <p:txBody>
              <a:bodyPr wrap="none" anchor="ctr"/>
              <a:lstStyle/>
              <a:p>
                <a:endParaRPr lang="zh-CN" altLang="en-US"/>
              </a:p>
            </p:txBody>
          </p:sp>
          <p:sp>
            <p:nvSpPr>
              <p:cNvPr id="91154" name="Line 17"/>
              <p:cNvSpPr>
                <a:spLocks noChangeShapeType="1"/>
              </p:cNvSpPr>
              <p:nvPr/>
            </p:nvSpPr>
            <p:spPr bwMode="auto">
              <a:xfrm flipH="1" flipV="1">
                <a:off x="1680" y="2304"/>
                <a:ext cx="240" cy="768"/>
              </a:xfrm>
              <a:prstGeom prst="line">
                <a:avLst/>
              </a:prstGeom>
              <a:noFill/>
              <a:ln w="38100">
                <a:solidFill>
                  <a:schemeClr val="tx2"/>
                </a:solidFill>
                <a:round/>
                <a:headEnd/>
                <a:tailEnd type="triangle" w="med" len="med"/>
              </a:ln>
            </p:spPr>
            <p:txBody>
              <a:bodyPr wrap="none"/>
              <a:lstStyle/>
              <a:p>
                <a:endParaRPr lang="zh-CN" altLang="en-US"/>
              </a:p>
            </p:txBody>
          </p:sp>
        </p:grpSp>
      </p:grpSp>
      <p:grpSp>
        <p:nvGrpSpPr>
          <p:cNvPr id="6" name="Group 18"/>
          <p:cNvGrpSpPr>
            <a:grpSpLocks/>
          </p:cNvGrpSpPr>
          <p:nvPr/>
        </p:nvGrpSpPr>
        <p:grpSpPr bwMode="auto">
          <a:xfrm>
            <a:off x="4846638" y="2016472"/>
            <a:ext cx="2108200" cy="3100387"/>
            <a:chOff x="3041" y="1056"/>
            <a:chExt cx="1331" cy="1953"/>
          </a:xfrm>
        </p:grpSpPr>
        <p:sp>
          <p:nvSpPr>
            <p:cNvPr id="91148" name="Arc 19"/>
            <p:cNvSpPr>
              <a:spLocks/>
            </p:cNvSpPr>
            <p:nvPr/>
          </p:nvSpPr>
          <p:spPr bwMode="auto">
            <a:xfrm>
              <a:off x="3041" y="1056"/>
              <a:ext cx="837" cy="1953"/>
            </a:xfrm>
            <a:custGeom>
              <a:avLst/>
              <a:gdLst>
                <a:gd name="T0" fmla="*/ 0 w 21600"/>
                <a:gd name="T1" fmla="*/ 0 h 42900"/>
                <a:gd name="T2" fmla="*/ 0 w 21600"/>
                <a:gd name="T3" fmla="*/ 0 h 42900"/>
                <a:gd name="T4" fmla="*/ 0 w 21600"/>
                <a:gd name="T5" fmla="*/ 0 h 42900"/>
                <a:gd name="T6" fmla="*/ 0 60000 65536"/>
                <a:gd name="T7" fmla="*/ 0 60000 65536"/>
                <a:gd name="T8" fmla="*/ 0 60000 65536"/>
                <a:gd name="T9" fmla="*/ 0 w 21600"/>
                <a:gd name="T10" fmla="*/ 0 h 42900"/>
                <a:gd name="T11" fmla="*/ 21600 w 21600"/>
                <a:gd name="T12" fmla="*/ 42900 h 42900"/>
              </a:gdLst>
              <a:ahLst/>
              <a:cxnLst>
                <a:cxn ang="T6">
                  <a:pos x="T0" y="T1"/>
                </a:cxn>
                <a:cxn ang="T7">
                  <a:pos x="T2" y="T3"/>
                </a:cxn>
                <a:cxn ang="T8">
                  <a:pos x="T4" y="T5"/>
                </a:cxn>
              </a:cxnLst>
              <a:rect l="T9" t="T10" r="T11" b="T12"/>
              <a:pathLst>
                <a:path w="21600" h="42900" fill="none" extrusionOk="0">
                  <a:moveTo>
                    <a:pt x="2480" y="-1"/>
                  </a:moveTo>
                  <a:cubicBezTo>
                    <a:pt x="13377" y="1259"/>
                    <a:pt x="21600" y="10487"/>
                    <a:pt x="21600" y="21457"/>
                  </a:cubicBezTo>
                  <a:cubicBezTo>
                    <a:pt x="21600" y="32380"/>
                    <a:pt x="13445" y="41583"/>
                    <a:pt x="2601" y="42899"/>
                  </a:cubicBezTo>
                </a:path>
                <a:path w="21600" h="42900" stroke="0" extrusionOk="0">
                  <a:moveTo>
                    <a:pt x="2480" y="-1"/>
                  </a:moveTo>
                  <a:cubicBezTo>
                    <a:pt x="13377" y="1259"/>
                    <a:pt x="21600" y="10487"/>
                    <a:pt x="21600" y="21457"/>
                  </a:cubicBezTo>
                  <a:cubicBezTo>
                    <a:pt x="21600" y="32380"/>
                    <a:pt x="13445" y="41583"/>
                    <a:pt x="2601" y="42899"/>
                  </a:cubicBezTo>
                  <a:lnTo>
                    <a:pt x="0" y="21457"/>
                  </a:lnTo>
                  <a:close/>
                </a:path>
              </a:pathLst>
            </a:custGeom>
            <a:noFill/>
            <a:ln w="38100">
              <a:solidFill>
                <a:schemeClr val="tx2"/>
              </a:solidFill>
              <a:round/>
              <a:headEnd/>
              <a:tailEnd type="triangle" w="med" len="med"/>
            </a:ln>
          </p:spPr>
          <p:txBody>
            <a:bodyPr wrap="none" anchor="ctr"/>
            <a:lstStyle/>
            <a:p>
              <a:endParaRPr lang="zh-CN" altLang="en-US"/>
            </a:p>
          </p:txBody>
        </p:sp>
        <p:sp>
          <p:nvSpPr>
            <p:cNvPr id="223252" name="Rectangle 20"/>
            <p:cNvSpPr>
              <a:spLocks noChangeArrowheads="1"/>
            </p:cNvSpPr>
            <p:nvPr/>
          </p:nvSpPr>
          <p:spPr bwMode="auto">
            <a:xfrm>
              <a:off x="3984" y="2383"/>
              <a:ext cx="388" cy="294"/>
            </a:xfrm>
            <a:prstGeom prst="rect">
              <a:avLst/>
            </a:prstGeom>
            <a:noFill/>
            <a:ln w="9525">
              <a:solidFill>
                <a:schemeClr val="tx2"/>
              </a:solidFill>
              <a:miter lim="800000"/>
              <a:headEnd/>
              <a:tailEnd/>
            </a:ln>
            <a:effectLst/>
          </p:spPr>
          <p:txBody>
            <a:bodyPr wrap="none">
              <a:spAutoFit/>
            </a:bodyPr>
            <a:lstStyle/>
            <a:p>
              <a:pPr>
                <a:spcBef>
                  <a:spcPct val="20000"/>
                </a:spcBef>
                <a:buClr>
                  <a:schemeClr val="accent2"/>
                </a:buClr>
                <a:buFont typeface="Wingdings" pitchFamily="2" charset="2"/>
                <a:buNone/>
                <a:defRPr/>
              </a:pPr>
              <a:r>
                <a:rPr lang="en-US" altLang="zh-CN" b="1">
                  <a:solidFill>
                    <a:srgbClr val="000066"/>
                  </a:solidFill>
                  <a:effectLst>
                    <a:outerShdw blurRad="38100" dist="38100" dir="2700000" algn="tl">
                      <a:srgbClr val="C0C0C0"/>
                    </a:outerShdw>
                  </a:effectLst>
                  <a:latin typeface="Times New Roman" pitchFamily="18" charset="0"/>
                  <a:ea typeface="华文中宋" pitchFamily="2" charset="-122"/>
                </a:rPr>
                <a:t>~P </a:t>
              </a:r>
            </a:p>
          </p:txBody>
        </p:sp>
        <p:sp>
          <p:nvSpPr>
            <p:cNvPr id="91150" name="Line 21"/>
            <p:cNvSpPr>
              <a:spLocks noChangeShapeType="1"/>
            </p:cNvSpPr>
            <p:nvPr/>
          </p:nvSpPr>
          <p:spPr bwMode="auto">
            <a:xfrm>
              <a:off x="3888" y="1968"/>
              <a:ext cx="288" cy="384"/>
            </a:xfrm>
            <a:prstGeom prst="line">
              <a:avLst/>
            </a:prstGeom>
            <a:noFill/>
            <a:ln w="38100">
              <a:solidFill>
                <a:schemeClr val="tx2"/>
              </a:solidFill>
              <a:round/>
              <a:headEnd/>
              <a:tailEnd type="triangle" w="med" len="med"/>
            </a:ln>
          </p:spPr>
          <p:txBody>
            <a:bodyPr wrap="none"/>
            <a:lstStyle/>
            <a:p>
              <a:endParaRPr lang="zh-CN" altLang="en-US"/>
            </a:p>
          </p:txBody>
        </p:sp>
      </p:grpSp>
      <p:sp>
        <p:nvSpPr>
          <p:cNvPr id="223254" name="Text Box 22"/>
          <p:cNvSpPr txBox="1">
            <a:spLocks noChangeArrowheads="1"/>
          </p:cNvSpPr>
          <p:nvPr/>
        </p:nvSpPr>
        <p:spPr bwMode="auto">
          <a:xfrm>
            <a:off x="5962650" y="4577159"/>
            <a:ext cx="3435350" cy="2308225"/>
          </a:xfrm>
          <a:prstGeom prst="rect">
            <a:avLst/>
          </a:prstGeom>
          <a:noFill/>
          <a:ln w="9525">
            <a:noFill/>
            <a:miter lim="800000"/>
            <a:headEnd/>
            <a:tailEnd/>
          </a:ln>
        </p:spPr>
        <p:txBody>
          <a:bodyPr wrap="none">
            <a:spAutoFit/>
          </a:bodyPr>
          <a:lstStyle/>
          <a:p>
            <a:pPr>
              <a:lnSpc>
                <a:spcPct val="120000"/>
              </a:lnSpc>
            </a:pPr>
            <a:r>
              <a:rPr lang="zh-CN" altLang="en-US" dirty="0">
                <a:latin typeface="黑体" pitchFamily="2" charset="-122"/>
                <a:ea typeface="黑体" pitchFamily="2" charset="-122"/>
              </a:rPr>
              <a:t>机械能</a:t>
            </a:r>
            <a:r>
              <a:rPr lang="en-US" altLang="zh-CN" dirty="0">
                <a:latin typeface="黑体" pitchFamily="2" charset="-122"/>
                <a:ea typeface="黑体" pitchFamily="2" charset="-122"/>
              </a:rPr>
              <a:t>(</a:t>
            </a:r>
            <a:r>
              <a:rPr lang="zh-CN" altLang="en-US" dirty="0">
                <a:latin typeface="黑体" pitchFamily="2" charset="-122"/>
                <a:ea typeface="黑体" pitchFamily="2" charset="-122"/>
              </a:rPr>
              <a:t>肌肉收缩</a:t>
            </a:r>
            <a:r>
              <a:rPr lang="en-US" altLang="zh-CN" dirty="0">
                <a:latin typeface="黑体" pitchFamily="2" charset="-122"/>
                <a:ea typeface="黑体" pitchFamily="2" charset="-122"/>
              </a:rPr>
              <a:t>)</a:t>
            </a:r>
          </a:p>
          <a:p>
            <a:pPr>
              <a:lnSpc>
                <a:spcPct val="120000"/>
              </a:lnSpc>
            </a:pPr>
            <a:r>
              <a:rPr lang="zh-CN" altLang="en-US" dirty="0">
                <a:latin typeface="黑体" pitchFamily="2" charset="-122"/>
                <a:ea typeface="黑体" pitchFamily="2" charset="-122"/>
              </a:rPr>
              <a:t>渗透能</a:t>
            </a:r>
            <a:r>
              <a:rPr lang="en-US" altLang="zh-CN" dirty="0">
                <a:latin typeface="黑体" pitchFamily="2" charset="-122"/>
                <a:ea typeface="黑体" pitchFamily="2" charset="-122"/>
              </a:rPr>
              <a:t>(</a:t>
            </a:r>
            <a:r>
              <a:rPr lang="zh-CN" altLang="en-US" dirty="0">
                <a:latin typeface="黑体" pitchFamily="2" charset="-122"/>
                <a:ea typeface="黑体" pitchFamily="2" charset="-122"/>
              </a:rPr>
              <a:t>物质主动转运</a:t>
            </a:r>
            <a:r>
              <a:rPr lang="en-US" altLang="zh-CN" dirty="0">
                <a:latin typeface="黑体" pitchFamily="2" charset="-122"/>
                <a:ea typeface="黑体" pitchFamily="2" charset="-122"/>
              </a:rPr>
              <a:t>) </a:t>
            </a:r>
          </a:p>
          <a:p>
            <a:pPr>
              <a:lnSpc>
                <a:spcPct val="120000"/>
              </a:lnSpc>
            </a:pPr>
            <a:r>
              <a:rPr lang="zh-CN" altLang="en-US" dirty="0">
                <a:latin typeface="黑体" pitchFamily="2" charset="-122"/>
                <a:ea typeface="黑体" pitchFamily="2" charset="-122"/>
              </a:rPr>
              <a:t>化学能</a:t>
            </a:r>
            <a:r>
              <a:rPr lang="en-US" altLang="zh-CN" dirty="0">
                <a:latin typeface="黑体" pitchFamily="2" charset="-122"/>
                <a:ea typeface="黑体" pitchFamily="2" charset="-122"/>
              </a:rPr>
              <a:t>(</a:t>
            </a:r>
            <a:r>
              <a:rPr lang="zh-CN" altLang="en-US" dirty="0">
                <a:latin typeface="黑体" pitchFamily="2" charset="-122"/>
                <a:ea typeface="黑体" pitchFamily="2" charset="-122"/>
              </a:rPr>
              <a:t>合成代谢</a:t>
            </a:r>
            <a:r>
              <a:rPr lang="en-US" altLang="zh-CN" dirty="0">
                <a:latin typeface="黑体" pitchFamily="2" charset="-122"/>
                <a:ea typeface="黑体" pitchFamily="2" charset="-122"/>
              </a:rPr>
              <a:t>)</a:t>
            </a:r>
          </a:p>
          <a:p>
            <a:pPr>
              <a:lnSpc>
                <a:spcPct val="120000"/>
              </a:lnSpc>
            </a:pPr>
            <a:r>
              <a:rPr lang="zh-CN" altLang="en-US" dirty="0">
                <a:latin typeface="黑体" pitchFamily="2" charset="-122"/>
                <a:ea typeface="黑体" pitchFamily="2" charset="-122"/>
              </a:rPr>
              <a:t>电能</a:t>
            </a:r>
            <a:r>
              <a:rPr lang="en-US" altLang="zh-CN" dirty="0">
                <a:latin typeface="黑体" pitchFamily="2" charset="-122"/>
                <a:ea typeface="黑体" pitchFamily="2" charset="-122"/>
              </a:rPr>
              <a:t>(</a:t>
            </a:r>
            <a:r>
              <a:rPr lang="zh-CN" altLang="en-US" dirty="0">
                <a:latin typeface="黑体" pitchFamily="2" charset="-122"/>
                <a:ea typeface="黑体" pitchFamily="2" charset="-122"/>
              </a:rPr>
              <a:t>生物电</a:t>
            </a:r>
            <a:r>
              <a:rPr lang="en-US" altLang="zh-CN" dirty="0">
                <a:latin typeface="黑体" pitchFamily="2" charset="-122"/>
                <a:ea typeface="黑体" pitchFamily="2" charset="-122"/>
              </a:rPr>
              <a:t>)</a:t>
            </a:r>
          </a:p>
          <a:p>
            <a:pPr>
              <a:lnSpc>
                <a:spcPct val="120000"/>
              </a:lnSpc>
            </a:pPr>
            <a:r>
              <a:rPr lang="zh-CN" altLang="en-US" dirty="0">
                <a:latin typeface="黑体" pitchFamily="2" charset="-122"/>
                <a:ea typeface="黑体" pitchFamily="2" charset="-122"/>
              </a:rPr>
              <a:t>热能</a:t>
            </a:r>
            <a:r>
              <a:rPr lang="en-US" altLang="zh-CN" dirty="0">
                <a:latin typeface="黑体" pitchFamily="2" charset="-122"/>
                <a:ea typeface="黑体" pitchFamily="2" charset="-122"/>
              </a:rPr>
              <a:t>(</a:t>
            </a:r>
            <a:r>
              <a:rPr lang="zh-CN" altLang="en-US" dirty="0">
                <a:latin typeface="黑体" pitchFamily="2" charset="-122"/>
                <a:ea typeface="黑体" pitchFamily="2" charset="-122"/>
              </a:rPr>
              <a:t>维持体温</a:t>
            </a:r>
            <a:r>
              <a:rPr lang="en-US" altLang="zh-CN" dirty="0">
                <a:latin typeface="黑体" pitchFamily="2" charset="-122"/>
                <a:ea typeface="黑体" pitchFamily="2" charset="-122"/>
              </a:rPr>
              <a:t>)</a:t>
            </a:r>
          </a:p>
        </p:txBody>
      </p:sp>
      <p:sp>
        <p:nvSpPr>
          <p:cNvPr id="223255" name="Rectangle 23"/>
          <p:cNvSpPr>
            <a:spLocks noChangeArrowheads="1"/>
          </p:cNvSpPr>
          <p:nvPr/>
        </p:nvSpPr>
        <p:spPr bwMode="auto">
          <a:xfrm>
            <a:off x="1403648" y="908720"/>
            <a:ext cx="6552728" cy="651973"/>
          </a:xfrm>
          <a:prstGeom prst="rect">
            <a:avLst/>
          </a:prstGeom>
          <a:solidFill>
            <a:srgbClr val="FFFF00"/>
          </a:solidFill>
          <a:ln w="9525">
            <a:noFill/>
            <a:miter lim="800000"/>
            <a:headEnd/>
            <a:tailEnd/>
          </a:ln>
        </p:spPr>
        <p:txBody>
          <a:bodyPr wrap="square">
            <a:spAutoFit/>
          </a:bodyPr>
          <a:lstStyle/>
          <a:p>
            <a:pPr>
              <a:lnSpc>
                <a:spcPct val="110000"/>
              </a:lnSpc>
            </a:pPr>
            <a:r>
              <a:rPr lang="en-US" altLang="zh-CN" sz="3600" dirty="0">
                <a:latin typeface="Times New Roman" pitchFamily="18" charset="0"/>
                <a:ea typeface="黑体" pitchFamily="2" charset="-122"/>
                <a:cs typeface="Times New Roman" pitchFamily="18" charset="0"/>
              </a:rPr>
              <a:t>ATP</a:t>
            </a:r>
            <a:r>
              <a:rPr lang="zh-CN" altLang="en-US" sz="3600" dirty="0">
                <a:latin typeface="Times New Roman" pitchFamily="18" charset="0"/>
                <a:ea typeface="黑体" pitchFamily="2" charset="-122"/>
                <a:cs typeface="Times New Roman" pitchFamily="18" charset="0"/>
              </a:rPr>
              <a:t>是生物体内能量代谢的核心</a:t>
            </a:r>
          </a:p>
        </p:txBody>
      </p:sp>
      <p:sp>
        <p:nvSpPr>
          <p:cNvPr id="91147" name="TextBox 23"/>
          <p:cNvSpPr txBox="1">
            <a:spLocks noChangeArrowheads="1"/>
          </p:cNvSpPr>
          <p:nvPr/>
        </p:nvSpPr>
        <p:spPr bwMode="auto">
          <a:xfrm>
            <a:off x="2747963" y="3335684"/>
            <a:ext cx="1584325" cy="523875"/>
          </a:xfrm>
          <a:prstGeom prst="rect">
            <a:avLst/>
          </a:prstGeom>
          <a:solidFill>
            <a:srgbClr val="FFCCFF"/>
          </a:solidFill>
          <a:ln w="9525">
            <a:noFill/>
            <a:miter lim="800000"/>
            <a:headEnd/>
            <a:tailEnd/>
          </a:ln>
        </p:spPr>
        <p:txBody>
          <a:bodyPr>
            <a:spAutoFit/>
          </a:bodyPr>
          <a:lstStyle/>
          <a:p>
            <a:pPr algn="ctr"/>
            <a:r>
              <a:rPr lang="en-US" altLang="zh-CN" sz="2800">
                <a:latin typeface="Times New Roman" pitchFamily="18" charset="0"/>
                <a:ea typeface="黑体" pitchFamily="2" charset="-122"/>
                <a:cs typeface="Times New Roman" pitchFamily="18" charset="0"/>
              </a:rPr>
              <a:t>ATP</a:t>
            </a:r>
            <a:r>
              <a:rPr lang="zh-CN" altLang="en-US" sz="2800">
                <a:latin typeface="Times New Roman" pitchFamily="18" charset="0"/>
                <a:ea typeface="黑体" pitchFamily="2" charset="-122"/>
                <a:cs typeface="Times New Roman" pitchFamily="18" charset="0"/>
              </a:rPr>
              <a:t>循环</a:t>
            </a:r>
          </a:p>
        </p:txBody>
      </p:sp>
      <p:sp>
        <p:nvSpPr>
          <p:cNvPr id="25" name="灯片编号占位符 24"/>
          <p:cNvSpPr>
            <a:spLocks noGrp="1"/>
          </p:cNvSpPr>
          <p:nvPr>
            <p:ph type="sldNum" sz="quarter" idx="12"/>
          </p:nvPr>
        </p:nvSpPr>
        <p:spPr/>
        <p:txBody>
          <a:bodyPr/>
          <a:lstStyle/>
          <a:p>
            <a:pPr>
              <a:defRPr/>
            </a:pPr>
            <a:fld id="{37FC0A87-4C66-4B29-BBA5-A2EB1CB1DC94}" type="slidenum">
              <a:rPr lang="en-US" altLang="zh-CN" smtClean="0"/>
              <a:pPr>
                <a:defRPr/>
              </a:pPr>
              <a:t>81</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3236"/>
                                        </p:tgtEl>
                                        <p:attrNameLst>
                                          <p:attrName>style.visibility</p:attrName>
                                        </p:attrNameLst>
                                      </p:cBhvr>
                                      <p:to>
                                        <p:strVal val="visible"/>
                                      </p:to>
                                    </p:set>
                                    <p:animEffect transition="in" filter="box(in)">
                                      <p:cBhvr>
                                        <p:cTn id="7" dur="500"/>
                                        <p:tgtEl>
                                          <p:spTgt spid="22323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23235"/>
                                        </p:tgtEl>
                                        <p:attrNameLst>
                                          <p:attrName>style.visibility</p:attrName>
                                        </p:attrNameLst>
                                      </p:cBhvr>
                                      <p:to>
                                        <p:strVal val="visible"/>
                                      </p:to>
                                    </p:set>
                                    <p:animEffect transition="in" filter="dissolve">
                                      <p:cBhvr>
                                        <p:cTn id="11" dur="500"/>
                                        <p:tgtEl>
                                          <p:spTgt spid="22323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23254"/>
                                        </p:tgtEl>
                                        <p:attrNameLst>
                                          <p:attrName>style.visibility</p:attrName>
                                        </p:attrNameLst>
                                      </p:cBhvr>
                                      <p:to>
                                        <p:strVal val="visible"/>
                                      </p:to>
                                    </p:set>
                                    <p:animEffect transition="in" filter="checkerboard(across)">
                                      <p:cBhvr>
                                        <p:cTn id="29" dur="500"/>
                                        <p:tgtEl>
                                          <p:spTgt spid="223254"/>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72"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strVal val="2/3*#ppt_w"/>
                                          </p:val>
                                        </p:tav>
                                        <p:tav tm="100000">
                                          <p:val>
                                            <p:strVal val="#ppt_w"/>
                                          </p:val>
                                        </p:tav>
                                      </p:tavLst>
                                    </p:anim>
                                    <p:anim calcmode="lin" valueType="num">
                                      <p:cBhvr>
                                        <p:cTn id="35"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p:bldP spid="223236" grpId="0" autoUpdateAnimBg="0"/>
      <p:bldP spid="223254"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51520" y="1628800"/>
            <a:ext cx="8597900" cy="2376463"/>
          </a:xfrm>
        </p:spPr>
        <p:txBody>
          <a:bodyPr/>
          <a:lstStyle/>
          <a:p>
            <a:pPr eaLnBrk="1" hangingPunct="1">
              <a:lnSpc>
                <a:spcPct val="200000"/>
              </a:lnSpc>
              <a:spcAft>
                <a:spcPts val="0"/>
              </a:spcAft>
            </a:pPr>
            <a:r>
              <a:rPr lang="zh-CN" altLang="en-US" sz="4800" dirty="0">
                <a:latin typeface="黑体" pitchFamily="2" charset="-122"/>
                <a:ea typeface="黑体" pitchFamily="2" charset="-122"/>
              </a:rPr>
              <a:t>第三节  </a:t>
            </a:r>
            <a:br>
              <a:rPr lang="zh-CN" altLang="en-US" sz="4800" dirty="0">
                <a:latin typeface="黑体" pitchFamily="2" charset="-122"/>
                <a:ea typeface="黑体" pitchFamily="2" charset="-122"/>
              </a:rPr>
            </a:br>
            <a:r>
              <a:rPr lang="zh-CN" altLang="en-US" sz="4400" dirty="0">
                <a:latin typeface="黑体" pitchFamily="2" charset="-122"/>
                <a:ea typeface="黑体" pitchFamily="2" charset="-122"/>
              </a:rPr>
              <a:t>其他氧化和抗氧化体系</a:t>
            </a:r>
            <a:endParaRPr lang="zh-CN" altLang="en-US" sz="4800" dirty="0">
              <a:latin typeface="黑体" pitchFamily="2" charset="-122"/>
              <a:ea typeface="黑体" pitchFamily="2" charset="-122"/>
            </a:endParaRPr>
          </a:p>
        </p:txBody>
      </p:sp>
      <p:sp>
        <p:nvSpPr>
          <p:cNvPr id="35843" name="Text Box 3"/>
          <p:cNvSpPr txBox="1">
            <a:spLocks noChangeArrowheads="1"/>
          </p:cNvSpPr>
          <p:nvPr/>
        </p:nvSpPr>
        <p:spPr bwMode="auto">
          <a:xfrm>
            <a:off x="1331640" y="3956863"/>
            <a:ext cx="6480720" cy="1200329"/>
          </a:xfrm>
          <a:prstGeom prst="rect">
            <a:avLst/>
          </a:prstGeom>
          <a:noFill/>
          <a:ln w="9525">
            <a:noFill/>
            <a:miter lim="800000"/>
            <a:headEnd/>
            <a:tailEnd/>
          </a:ln>
          <a:effectLst/>
        </p:spPr>
        <p:txBody>
          <a:bodyPr wrap="square">
            <a:spAutoFit/>
          </a:bodyPr>
          <a:lstStyle/>
          <a:p>
            <a:pPr algn="ctr">
              <a:spcBef>
                <a:spcPct val="50000"/>
              </a:spcBef>
              <a:defRPr/>
            </a:pPr>
            <a:r>
              <a:rPr kumimoji="0" lang="en-US" altLang="zh-CN" sz="3600" dirty="0">
                <a:solidFill>
                  <a:schemeClr val="tx2"/>
                </a:solidFill>
                <a:latin typeface="Arial" charset="0"/>
                <a:ea typeface="华文中宋" pitchFamily="2" charset="-122"/>
              </a:rPr>
              <a:t>Ot</a:t>
            </a:r>
            <a:r>
              <a:rPr lang="en-US" altLang="zh-CN" sz="3600" dirty="0">
                <a:solidFill>
                  <a:schemeClr val="tx2"/>
                </a:solidFill>
                <a:latin typeface="Arial" charset="0"/>
                <a:ea typeface="华文中宋" pitchFamily="2" charset="-122"/>
              </a:rPr>
              <a:t>her oxidation systems and antioxidant systems</a:t>
            </a:r>
          </a:p>
        </p:txBody>
      </p:sp>
      <p:sp>
        <p:nvSpPr>
          <p:cNvPr id="92164" name="灯片编号占位符 3"/>
          <p:cNvSpPr>
            <a:spLocks noGrp="1"/>
          </p:cNvSpPr>
          <p:nvPr>
            <p:ph type="sldNum" sz="quarter" idx="12"/>
          </p:nvPr>
        </p:nvSpPr>
        <p:spPr>
          <a:noFill/>
        </p:spPr>
        <p:txBody>
          <a:bodyPr/>
          <a:lstStyle/>
          <a:p>
            <a:fld id="{D885F04D-797D-4AFB-B286-0EFF5C359E20}" type="slidenum">
              <a:rPr lang="en-US" altLang="zh-CN" smtClean="0">
                <a:ea typeface="宋体" charset="-122"/>
              </a:rPr>
              <a:pPr/>
              <a:t>82</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a:xfrm>
            <a:off x="2449513" y="1701602"/>
            <a:ext cx="5291137" cy="3743622"/>
          </a:xfrm>
        </p:spPr>
        <p:txBody>
          <a:bodyPr/>
          <a:lstStyle/>
          <a:p>
            <a:pPr>
              <a:lnSpc>
                <a:spcPct val="120000"/>
              </a:lnSpc>
            </a:pPr>
            <a:r>
              <a:rPr lang="zh-CN" altLang="en-US" dirty="0">
                <a:ea typeface="黑体" pitchFamily="2" charset="-122"/>
              </a:rPr>
              <a:t>微粒体氧化体系</a:t>
            </a:r>
          </a:p>
          <a:p>
            <a:pPr lvl="1">
              <a:lnSpc>
                <a:spcPct val="120000"/>
              </a:lnSpc>
            </a:pPr>
            <a:r>
              <a:rPr lang="zh-CN" altLang="en-US" dirty="0">
                <a:ea typeface="黑体" pitchFamily="2" charset="-122"/>
              </a:rPr>
              <a:t>单加氧酶</a:t>
            </a:r>
          </a:p>
          <a:p>
            <a:pPr>
              <a:lnSpc>
                <a:spcPct val="120000"/>
              </a:lnSpc>
            </a:pPr>
            <a:r>
              <a:rPr lang="zh-CN" altLang="en-US" dirty="0">
                <a:ea typeface="黑体" pitchFamily="2" charset="-122"/>
              </a:rPr>
              <a:t>活性氧及抗氧化体系</a:t>
            </a:r>
          </a:p>
          <a:p>
            <a:pPr lvl="1">
              <a:lnSpc>
                <a:spcPct val="120000"/>
              </a:lnSpc>
            </a:pPr>
            <a:r>
              <a:rPr lang="zh-CN" altLang="en-US" dirty="0">
                <a:ea typeface="黑体" pitchFamily="2" charset="-122"/>
              </a:rPr>
              <a:t>活性氧</a:t>
            </a:r>
            <a:endParaRPr lang="en-US" altLang="zh-CN" dirty="0">
              <a:ea typeface="黑体" pitchFamily="2" charset="-122"/>
            </a:endParaRPr>
          </a:p>
          <a:p>
            <a:pPr lvl="1">
              <a:lnSpc>
                <a:spcPct val="120000"/>
              </a:lnSpc>
            </a:pPr>
            <a:r>
              <a:rPr lang="zh-CN" altLang="en-US" dirty="0">
                <a:ea typeface="黑体" pitchFamily="2" charset="-122"/>
              </a:rPr>
              <a:t>抗氧化酶体系</a:t>
            </a:r>
          </a:p>
          <a:p>
            <a:pPr>
              <a:lnSpc>
                <a:spcPct val="120000"/>
              </a:lnSpc>
            </a:pPr>
            <a:endParaRPr lang="en-US" altLang="zh-CN" dirty="0">
              <a:ea typeface="黑体" pitchFamily="2" charset="-122"/>
            </a:endParaRPr>
          </a:p>
        </p:txBody>
      </p:sp>
      <p:sp>
        <p:nvSpPr>
          <p:cNvPr id="3" name="灯片编号占位符 2"/>
          <p:cNvSpPr>
            <a:spLocks noGrp="1"/>
          </p:cNvSpPr>
          <p:nvPr>
            <p:ph type="sldNum" sz="quarter" idx="12"/>
          </p:nvPr>
        </p:nvSpPr>
        <p:spPr/>
        <p:txBody>
          <a:bodyPr/>
          <a:lstStyle/>
          <a:p>
            <a:pPr>
              <a:defRPr/>
            </a:pPr>
            <a:fld id="{37FC0A87-4C66-4B29-BBA5-A2EB1CB1DC94}" type="slidenum">
              <a:rPr lang="en-US" altLang="zh-CN" smtClean="0"/>
              <a:pPr>
                <a:defRPr/>
              </a:pPr>
              <a:t>83</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17500" y="908050"/>
            <a:ext cx="8637588" cy="823913"/>
          </a:xfrm>
        </p:spPr>
        <p:txBody>
          <a:bodyPr/>
          <a:lstStyle/>
          <a:p>
            <a:pPr eaLnBrk="1" hangingPunct="1"/>
            <a:r>
              <a:rPr lang="zh-CN" altLang="en-US" dirty="0">
                <a:latin typeface="Times New Roman" pitchFamily="18" charset="0"/>
                <a:ea typeface="黑体" pitchFamily="2" charset="-122"/>
                <a:cs typeface="Times New Roman" pitchFamily="18" charset="0"/>
              </a:rPr>
              <a:t>一、微粒体的氧化体系</a:t>
            </a:r>
          </a:p>
        </p:txBody>
      </p:sp>
      <p:sp>
        <p:nvSpPr>
          <p:cNvPr id="94211" name="Text Box 3"/>
          <p:cNvSpPr txBox="1">
            <a:spLocks noChangeArrowheads="1"/>
          </p:cNvSpPr>
          <p:nvPr/>
        </p:nvSpPr>
        <p:spPr bwMode="auto">
          <a:xfrm>
            <a:off x="611188" y="2607592"/>
            <a:ext cx="7993062" cy="3829446"/>
          </a:xfrm>
          <a:prstGeom prst="rect">
            <a:avLst/>
          </a:prstGeom>
          <a:noFill/>
          <a:ln w="9525">
            <a:noFill/>
            <a:miter lim="800000"/>
            <a:headEnd/>
            <a:tailEnd/>
          </a:ln>
        </p:spPr>
        <p:txBody>
          <a:bodyPr>
            <a:spAutoFit/>
          </a:bodyPr>
          <a:lstStyle/>
          <a:p>
            <a:pPr algn="just">
              <a:lnSpc>
                <a:spcPct val="130000"/>
              </a:lnSpc>
              <a:spcBef>
                <a:spcPct val="50000"/>
              </a:spcBef>
            </a:pPr>
            <a:r>
              <a:rPr lang="en-US" altLang="zh-CN" dirty="0">
                <a:latin typeface="Times New Roman" pitchFamily="18" charset="0"/>
                <a:ea typeface="黑体" pitchFamily="2" charset="-122"/>
                <a:cs typeface="Times New Roman" pitchFamily="18" charset="0"/>
              </a:rPr>
              <a:t>         </a:t>
            </a:r>
            <a:r>
              <a:rPr lang="zh-CN" altLang="en-US" dirty="0">
                <a:latin typeface="Times New Roman" pitchFamily="18" charset="0"/>
                <a:ea typeface="黑体" pitchFamily="2" charset="-122"/>
                <a:cs typeface="Times New Roman" pitchFamily="18" charset="0"/>
              </a:rPr>
              <a:t>该酶催化一个氧原子加到底物分子上</a:t>
            </a:r>
            <a:r>
              <a:rPr lang="en-US" altLang="zh-CN" dirty="0">
                <a:latin typeface="Times New Roman" pitchFamily="18" charset="0"/>
                <a:ea typeface="黑体" pitchFamily="2" charset="-122"/>
                <a:cs typeface="Times New Roman" pitchFamily="18" charset="0"/>
              </a:rPr>
              <a:t>(</a:t>
            </a:r>
            <a:r>
              <a:rPr lang="zh-CN" altLang="en-US" dirty="0">
                <a:latin typeface="Times New Roman" pitchFamily="18" charset="0"/>
                <a:ea typeface="黑体" pitchFamily="2" charset="-122"/>
                <a:cs typeface="Times New Roman" pitchFamily="18" charset="0"/>
              </a:rPr>
              <a:t>羟化</a:t>
            </a:r>
            <a:r>
              <a:rPr lang="en-US" altLang="zh-CN" dirty="0">
                <a:latin typeface="Times New Roman" pitchFamily="18" charset="0"/>
                <a:ea typeface="黑体" pitchFamily="2" charset="-122"/>
                <a:cs typeface="Times New Roman" pitchFamily="18" charset="0"/>
              </a:rPr>
              <a:t>)</a:t>
            </a:r>
            <a:r>
              <a:rPr lang="zh-CN" altLang="en-US" dirty="0">
                <a:latin typeface="Times New Roman" pitchFamily="18" charset="0"/>
                <a:ea typeface="黑体" pitchFamily="2" charset="-122"/>
                <a:cs typeface="Times New Roman" pitchFamily="18" charset="0"/>
              </a:rPr>
              <a:t>，另一个氧原子被</a:t>
            </a:r>
            <a:r>
              <a:rPr lang="en-US" altLang="zh-CN" dirty="0">
                <a:latin typeface="Times New Roman" pitchFamily="18" charset="0"/>
                <a:ea typeface="黑体" pitchFamily="2" charset="-122"/>
                <a:cs typeface="Times New Roman" pitchFamily="18" charset="0"/>
              </a:rPr>
              <a:t>NADPH+H</a:t>
            </a:r>
            <a:r>
              <a:rPr lang="en-US" altLang="zh-CN" baseline="30000" dirty="0">
                <a:latin typeface="Times New Roman" pitchFamily="18" charset="0"/>
                <a:ea typeface="黑体" pitchFamily="2" charset="-122"/>
                <a:cs typeface="Times New Roman" pitchFamily="18" charset="0"/>
              </a:rPr>
              <a:t>+</a:t>
            </a:r>
            <a:r>
              <a:rPr lang="zh-CN" altLang="en-US" dirty="0">
                <a:latin typeface="Times New Roman" pitchFamily="18" charset="0"/>
                <a:ea typeface="黑体" pitchFamily="2" charset="-122"/>
                <a:cs typeface="Times New Roman" pitchFamily="18" charset="0"/>
              </a:rPr>
              <a:t>还原形成</a:t>
            </a:r>
            <a:r>
              <a:rPr lang="en-US" altLang="zh-CN" dirty="0">
                <a:latin typeface="Times New Roman" pitchFamily="18" charset="0"/>
                <a:ea typeface="黑体" pitchFamily="2" charset="-122"/>
                <a:cs typeface="Times New Roman" pitchFamily="18" charset="0"/>
              </a:rPr>
              <a:t>H</a:t>
            </a:r>
            <a:r>
              <a:rPr lang="en-US" altLang="zh-CN" baseline="-30000" dirty="0">
                <a:latin typeface="Times New Roman" pitchFamily="18" charset="0"/>
                <a:ea typeface="黑体" pitchFamily="2" charset="-122"/>
                <a:cs typeface="Times New Roman" pitchFamily="18" charset="0"/>
              </a:rPr>
              <a:t>2</a:t>
            </a:r>
            <a:r>
              <a:rPr lang="en-US" altLang="zh-CN" dirty="0">
                <a:latin typeface="Times New Roman" pitchFamily="18" charset="0"/>
                <a:ea typeface="黑体" pitchFamily="2" charset="-122"/>
                <a:cs typeface="Times New Roman" pitchFamily="18" charset="0"/>
              </a:rPr>
              <a:t>O</a:t>
            </a:r>
            <a:r>
              <a:rPr lang="zh-CN" altLang="en-US" dirty="0">
                <a:latin typeface="Times New Roman" pitchFamily="18" charset="0"/>
                <a:ea typeface="黑体" pitchFamily="2" charset="-122"/>
                <a:cs typeface="Times New Roman" pitchFamily="18" charset="0"/>
              </a:rPr>
              <a:t>，故称单加氧酶</a:t>
            </a:r>
            <a:r>
              <a:rPr lang="en-US" altLang="zh-CN" dirty="0">
                <a:latin typeface="Times New Roman" pitchFamily="18" charset="0"/>
                <a:ea typeface="黑体" pitchFamily="2" charset="-122"/>
                <a:cs typeface="Times New Roman" pitchFamily="18" charset="0"/>
              </a:rPr>
              <a:t>(</a:t>
            </a:r>
            <a:r>
              <a:rPr lang="en-US" altLang="zh-CN" dirty="0" err="1">
                <a:latin typeface="Times New Roman" pitchFamily="18" charset="0"/>
                <a:ea typeface="黑体" pitchFamily="2" charset="-122"/>
                <a:cs typeface="Times New Roman" pitchFamily="18" charset="0"/>
              </a:rPr>
              <a:t>monooxygenase</a:t>
            </a:r>
            <a:r>
              <a:rPr lang="en-US" altLang="zh-CN" dirty="0">
                <a:latin typeface="Times New Roman" pitchFamily="18" charset="0"/>
                <a:ea typeface="黑体" pitchFamily="2" charset="-122"/>
                <a:cs typeface="Times New Roman" pitchFamily="18" charset="0"/>
              </a:rPr>
              <a:t>)</a:t>
            </a:r>
            <a:r>
              <a:rPr lang="zh-CN" altLang="en-US" dirty="0">
                <a:latin typeface="Times New Roman" pitchFamily="18" charset="0"/>
                <a:ea typeface="黑体" pitchFamily="2" charset="-122"/>
                <a:cs typeface="Times New Roman" pitchFamily="18" charset="0"/>
              </a:rPr>
              <a:t>或混合功能氧化酶</a:t>
            </a:r>
            <a:r>
              <a:rPr lang="en-US" altLang="zh-CN" dirty="0">
                <a:latin typeface="Times New Roman" pitchFamily="18" charset="0"/>
                <a:ea typeface="黑体" pitchFamily="2" charset="-122"/>
                <a:cs typeface="Times New Roman" pitchFamily="18" charset="0"/>
              </a:rPr>
              <a:t>(mixed-function oxidase)</a:t>
            </a:r>
            <a:r>
              <a:rPr lang="zh-CN" altLang="en-US" dirty="0">
                <a:latin typeface="Times New Roman" pitchFamily="18" charset="0"/>
                <a:ea typeface="黑体" pitchFamily="2" charset="-122"/>
                <a:cs typeface="Times New Roman" pitchFamily="18" charset="0"/>
              </a:rPr>
              <a:t> ，或羟化酶（</a:t>
            </a:r>
            <a:r>
              <a:rPr lang="en-US" altLang="zh-CN" dirty="0">
                <a:latin typeface="Times New Roman" pitchFamily="18" charset="0"/>
                <a:ea typeface="黑体" pitchFamily="2" charset="-122"/>
                <a:cs typeface="Times New Roman" pitchFamily="18" charset="0"/>
              </a:rPr>
              <a:t>hydroxylase</a:t>
            </a:r>
            <a:r>
              <a:rPr lang="zh-CN" altLang="en-US" dirty="0">
                <a:latin typeface="Times New Roman" pitchFamily="18" charset="0"/>
                <a:ea typeface="黑体" pitchFamily="2" charset="-122"/>
                <a:cs typeface="Times New Roman" pitchFamily="18" charset="0"/>
              </a:rPr>
              <a:t>），所催化的反应可简示为：</a:t>
            </a:r>
          </a:p>
          <a:p>
            <a:pPr algn="just">
              <a:lnSpc>
                <a:spcPct val="130000"/>
              </a:lnSpc>
              <a:spcBef>
                <a:spcPct val="50000"/>
              </a:spcBef>
            </a:pPr>
            <a:r>
              <a:rPr lang="zh-CN" altLang="en-US" dirty="0">
                <a:latin typeface="Times New Roman" pitchFamily="18" charset="0"/>
                <a:ea typeface="黑体" pitchFamily="2" charset="-122"/>
                <a:cs typeface="Times New Roman" pitchFamily="18" charset="0"/>
              </a:rPr>
              <a:t>          </a:t>
            </a:r>
            <a:r>
              <a:rPr lang="en-US" altLang="zh-CN" dirty="0">
                <a:latin typeface="Times New Roman" pitchFamily="18" charset="0"/>
                <a:ea typeface="黑体" pitchFamily="2" charset="-122"/>
                <a:cs typeface="Times New Roman" pitchFamily="18" charset="0"/>
              </a:rPr>
              <a:t>RH+ NADPH + H</a:t>
            </a:r>
            <a:r>
              <a:rPr lang="en-US" altLang="zh-CN" baseline="30000" dirty="0">
                <a:latin typeface="Times New Roman" pitchFamily="18" charset="0"/>
                <a:ea typeface="黑体" pitchFamily="2" charset="-122"/>
                <a:cs typeface="Times New Roman" pitchFamily="18" charset="0"/>
              </a:rPr>
              <a:t>+ </a:t>
            </a:r>
            <a:r>
              <a:rPr lang="en-US" altLang="zh-CN" dirty="0">
                <a:latin typeface="Times New Roman" pitchFamily="18" charset="0"/>
                <a:ea typeface="黑体" pitchFamily="2" charset="-122"/>
                <a:cs typeface="Times New Roman" pitchFamily="18" charset="0"/>
              </a:rPr>
              <a:t>+ O</a:t>
            </a:r>
            <a:r>
              <a:rPr lang="en-US" altLang="zh-CN" baseline="-30000" dirty="0">
                <a:latin typeface="Times New Roman" pitchFamily="18" charset="0"/>
                <a:ea typeface="黑体" pitchFamily="2" charset="-122"/>
                <a:cs typeface="Times New Roman" pitchFamily="18" charset="0"/>
              </a:rPr>
              <a:t>2</a:t>
            </a:r>
            <a:r>
              <a:rPr lang="en-US" altLang="zh-CN" dirty="0">
                <a:latin typeface="Times New Roman" pitchFamily="18" charset="0"/>
                <a:ea typeface="黑体" pitchFamily="2" charset="-122"/>
                <a:cs typeface="Times New Roman" pitchFamily="18" charset="0"/>
              </a:rPr>
              <a:t>         ROH+ NADP</a:t>
            </a:r>
            <a:r>
              <a:rPr lang="en-US" altLang="zh-CN" baseline="30000" dirty="0">
                <a:latin typeface="Times New Roman" pitchFamily="18" charset="0"/>
                <a:ea typeface="黑体" pitchFamily="2" charset="-122"/>
                <a:cs typeface="Times New Roman" pitchFamily="18" charset="0"/>
              </a:rPr>
              <a:t>+ </a:t>
            </a:r>
            <a:r>
              <a:rPr lang="en-US" altLang="zh-CN" dirty="0">
                <a:latin typeface="Times New Roman" pitchFamily="18" charset="0"/>
                <a:ea typeface="黑体" pitchFamily="2" charset="-122"/>
                <a:cs typeface="Times New Roman" pitchFamily="18" charset="0"/>
              </a:rPr>
              <a:t>+H</a:t>
            </a:r>
            <a:r>
              <a:rPr lang="en-US" altLang="zh-CN" baseline="-30000" dirty="0">
                <a:latin typeface="Times New Roman" pitchFamily="18" charset="0"/>
                <a:ea typeface="黑体" pitchFamily="2" charset="-122"/>
                <a:cs typeface="Times New Roman" pitchFamily="18" charset="0"/>
              </a:rPr>
              <a:t>2</a:t>
            </a:r>
            <a:r>
              <a:rPr lang="en-US" altLang="zh-CN" dirty="0">
                <a:latin typeface="Times New Roman" pitchFamily="18" charset="0"/>
                <a:ea typeface="黑体" pitchFamily="2" charset="-122"/>
                <a:cs typeface="Times New Roman" pitchFamily="18" charset="0"/>
              </a:rPr>
              <a:t>O</a:t>
            </a:r>
          </a:p>
          <a:p>
            <a:pPr algn="just">
              <a:lnSpc>
                <a:spcPct val="120000"/>
              </a:lnSpc>
              <a:spcBef>
                <a:spcPts val="1200"/>
              </a:spcBef>
            </a:pPr>
            <a:r>
              <a:rPr lang="en-US" altLang="zh-CN" dirty="0">
                <a:latin typeface="Times New Roman" pitchFamily="18" charset="0"/>
                <a:ea typeface="黑体" pitchFamily="2" charset="-122"/>
                <a:cs typeface="Times New Roman" pitchFamily="18" charset="0"/>
              </a:rPr>
              <a:t>  </a:t>
            </a:r>
            <a:r>
              <a:rPr lang="en-US" altLang="zh-CN" dirty="0">
                <a:solidFill>
                  <a:srgbClr val="A50021"/>
                </a:solidFill>
                <a:latin typeface="Times New Roman" pitchFamily="18" charset="0"/>
                <a:ea typeface="黑体" pitchFamily="2" charset="-122"/>
                <a:cs typeface="Times New Roman" pitchFamily="18" charset="0"/>
              </a:rPr>
              <a:t>    * </a:t>
            </a:r>
            <a:r>
              <a:rPr lang="zh-CN" altLang="en-US" dirty="0">
                <a:latin typeface="Times New Roman" pitchFamily="18" charset="0"/>
                <a:ea typeface="黑体" pitchFamily="2" charset="-122"/>
                <a:cs typeface="Times New Roman" pitchFamily="18" charset="0"/>
              </a:rPr>
              <a:t>上述反应需细胞色素</a:t>
            </a:r>
            <a:r>
              <a:rPr lang="en-US" altLang="zh-CN" dirty="0">
                <a:latin typeface="Times New Roman" pitchFamily="18" charset="0"/>
                <a:ea typeface="黑体" pitchFamily="2" charset="-122"/>
                <a:cs typeface="Times New Roman" pitchFamily="18" charset="0"/>
              </a:rPr>
              <a:t>P</a:t>
            </a:r>
            <a:r>
              <a:rPr lang="en-US" altLang="zh-CN" baseline="-25000" dirty="0">
                <a:latin typeface="Times New Roman" pitchFamily="18" charset="0"/>
                <a:ea typeface="黑体" pitchFamily="2" charset="-122"/>
                <a:cs typeface="Times New Roman" pitchFamily="18" charset="0"/>
              </a:rPr>
              <a:t>450</a:t>
            </a:r>
            <a:r>
              <a:rPr lang="zh-CN" altLang="en-US" dirty="0">
                <a:latin typeface="Times New Roman" pitchFamily="18" charset="0"/>
                <a:ea typeface="黑体" pitchFamily="2" charset="-122"/>
                <a:cs typeface="Times New Roman" pitchFamily="18" charset="0"/>
              </a:rPr>
              <a:t>（</a:t>
            </a:r>
            <a:r>
              <a:rPr lang="en-US" altLang="zh-CN" dirty="0" err="1">
                <a:latin typeface="Times New Roman" pitchFamily="18" charset="0"/>
                <a:ea typeface="黑体" pitchFamily="2" charset="-122"/>
                <a:cs typeface="Times New Roman" pitchFamily="18" charset="0"/>
              </a:rPr>
              <a:t>cyt</a:t>
            </a:r>
            <a:r>
              <a:rPr lang="en-US" altLang="zh-CN" dirty="0">
                <a:latin typeface="Times New Roman" pitchFamily="18" charset="0"/>
                <a:ea typeface="黑体" pitchFamily="2" charset="-122"/>
                <a:cs typeface="Times New Roman" pitchFamily="18" charset="0"/>
              </a:rPr>
              <a:t> P</a:t>
            </a:r>
            <a:r>
              <a:rPr lang="en-US" altLang="zh-CN" baseline="-25000" dirty="0">
                <a:latin typeface="Times New Roman" pitchFamily="18" charset="0"/>
                <a:ea typeface="黑体" pitchFamily="2" charset="-122"/>
                <a:cs typeface="Times New Roman" pitchFamily="18" charset="0"/>
              </a:rPr>
              <a:t>450</a:t>
            </a:r>
            <a:r>
              <a:rPr lang="zh-CN" altLang="en-US" dirty="0">
                <a:latin typeface="Times New Roman" pitchFamily="18" charset="0"/>
                <a:ea typeface="黑体" pitchFamily="2" charset="-122"/>
                <a:cs typeface="Times New Roman" pitchFamily="18" charset="0"/>
              </a:rPr>
              <a:t>）参与 </a:t>
            </a:r>
            <a:endParaRPr lang="en-US" altLang="zh-CN" dirty="0">
              <a:latin typeface="Times New Roman" pitchFamily="18" charset="0"/>
              <a:ea typeface="黑体" pitchFamily="2" charset="-122"/>
              <a:cs typeface="Times New Roman" pitchFamily="18" charset="0"/>
            </a:endParaRPr>
          </a:p>
          <a:p>
            <a:pPr algn="just">
              <a:lnSpc>
                <a:spcPct val="120000"/>
              </a:lnSpc>
              <a:spcBef>
                <a:spcPts val="1200"/>
              </a:spcBef>
            </a:pPr>
            <a:r>
              <a:rPr lang="en-US" altLang="zh-CN" dirty="0">
                <a:solidFill>
                  <a:srgbClr val="A50021"/>
                </a:solidFill>
                <a:latin typeface="Times New Roman" pitchFamily="18" charset="0"/>
                <a:ea typeface="黑体" pitchFamily="2" charset="-122"/>
                <a:cs typeface="Times New Roman" pitchFamily="18" charset="0"/>
              </a:rPr>
              <a:t>      * </a:t>
            </a:r>
            <a:r>
              <a:rPr lang="zh-CN" altLang="en-US" dirty="0">
                <a:solidFill>
                  <a:srgbClr val="A50021"/>
                </a:solidFill>
                <a:latin typeface="Times New Roman" pitchFamily="18" charset="0"/>
                <a:ea typeface="黑体" pitchFamily="2" charset="-122"/>
                <a:cs typeface="Times New Roman" pitchFamily="18" charset="0"/>
              </a:rPr>
              <a:t>主要参与一些物质的合成及非营养物质的生物转化</a:t>
            </a:r>
            <a:endParaRPr lang="zh-CN" altLang="en-US" dirty="0">
              <a:latin typeface="Times New Roman" pitchFamily="18" charset="0"/>
              <a:ea typeface="黑体" pitchFamily="2" charset="-122"/>
              <a:cs typeface="Times New Roman" pitchFamily="18" charset="0"/>
            </a:endParaRPr>
          </a:p>
        </p:txBody>
      </p:sp>
      <p:sp>
        <p:nvSpPr>
          <p:cNvPr id="94212" name="Line 4"/>
          <p:cNvSpPr>
            <a:spLocks noChangeShapeType="1"/>
          </p:cNvSpPr>
          <p:nvPr/>
        </p:nvSpPr>
        <p:spPr bwMode="auto">
          <a:xfrm>
            <a:off x="4463281" y="4953000"/>
            <a:ext cx="612775" cy="0"/>
          </a:xfrm>
          <a:prstGeom prst="line">
            <a:avLst/>
          </a:prstGeom>
          <a:noFill/>
          <a:ln w="38100">
            <a:solidFill>
              <a:schemeClr val="tx1"/>
            </a:solidFill>
            <a:round/>
            <a:headEnd/>
            <a:tailEnd type="triangle" w="med" len="med"/>
          </a:ln>
        </p:spPr>
        <p:txBody>
          <a:bodyPr wrap="none"/>
          <a:lstStyle/>
          <a:p>
            <a:endParaRPr lang="zh-CN" altLang="en-US"/>
          </a:p>
        </p:txBody>
      </p:sp>
      <p:sp>
        <p:nvSpPr>
          <p:cNvPr id="94213" name="Text Box 5"/>
          <p:cNvSpPr txBox="1">
            <a:spLocks noChangeArrowheads="1"/>
          </p:cNvSpPr>
          <p:nvPr/>
        </p:nvSpPr>
        <p:spPr bwMode="auto">
          <a:xfrm>
            <a:off x="611188" y="1979613"/>
            <a:ext cx="4608512" cy="523875"/>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zh-CN" altLang="en-US" sz="2800" dirty="0">
                <a:latin typeface="Times New Roman" pitchFamily="18" charset="0"/>
                <a:ea typeface="黑体" pitchFamily="2" charset="-122"/>
                <a:cs typeface="Times New Roman" pitchFamily="18" charset="0"/>
              </a:rPr>
              <a:t>细胞色素</a:t>
            </a:r>
            <a:r>
              <a:rPr lang="en-US" altLang="zh-CN" sz="2800" dirty="0">
                <a:latin typeface="Times New Roman" pitchFamily="18" charset="0"/>
                <a:ea typeface="黑体" pitchFamily="2" charset="-122"/>
                <a:cs typeface="Times New Roman" pitchFamily="18" charset="0"/>
              </a:rPr>
              <a:t>P</a:t>
            </a:r>
            <a:r>
              <a:rPr lang="en-US" altLang="zh-CN" sz="2800" baseline="-25000" dirty="0">
                <a:latin typeface="Times New Roman" pitchFamily="18" charset="0"/>
                <a:ea typeface="黑体" pitchFamily="2" charset="-122"/>
                <a:cs typeface="Times New Roman" pitchFamily="18" charset="0"/>
              </a:rPr>
              <a:t>450</a:t>
            </a:r>
            <a:r>
              <a:rPr lang="zh-CN" altLang="en-US" sz="2800" dirty="0">
                <a:latin typeface="Times New Roman" pitchFamily="18" charset="0"/>
                <a:ea typeface="黑体" pitchFamily="2" charset="-122"/>
                <a:cs typeface="Times New Roman" pitchFamily="18" charset="0"/>
              </a:rPr>
              <a:t>单加氧酶</a:t>
            </a:r>
          </a:p>
        </p:txBody>
      </p:sp>
      <p:sp>
        <p:nvSpPr>
          <p:cNvPr id="94214" name="灯片编号占位符 5"/>
          <p:cNvSpPr>
            <a:spLocks noGrp="1"/>
          </p:cNvSpPr>
          <p:nvPr>
            <p:ph type="sldNum" sz="quarter" idx="12"/>
          </p:nvPr>
        </p:nvSpPr>
        <p:spPr>
          <a:noFill/>
        </p:spPr>
        <p:txBody>
          <a:bodyPr/>
          <a:lstStyle/>
          <a:p>
            <a:fld id="{EAA75BAB-AF70-4C73-B09E-BE9F798AA151}" type="slidenum">
              <a:rPr lang="en-US" altLang="zh-CN" smtClean="0">
                <a:ea typeface="宋体" charset="-122"/>
              </a:rPr>
              <a:pPr/>
              <a:t>84</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dissolve">
                                      <p:cBhvr>
                                        <p:cTn id="7" dur="500"/>
                                        <p:tgtEl>
                                          <p:spTgt spid="942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wipe(up)">
                                      <p:cBhvr>
                                        <p:cTn id="12" dur="1000"/>
                                        <p:tgtEl>
                                          <p:spTgt spid="942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11">
                                            <p:txEl>
                                              <p:pRg st="1" end="1"/>
                                            </p:txEl>
                                          </p:spTgt>
                                        </p:tgtEl>
                                        <p:attrNameLst>
                                          <p:attrName>style.visibility</p:attrName>
                                        </p:attrNameLst>
                                      </p:cBhvr>
                                      <p:to>
                                        <p:strVal val="visible"/>
                                      </p:to>
                                    </p:set>
                                    <p:animEffect transition="in" filter="wipe(left)">
                                      <p:cBhvr>
                                        <p:cTn id="17" dur="500"/>
                                        <p:tgtEl>
                                          <p:spTgt spid="94211">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4212"/>
                                        </p:tgtEl>
                                        <p:attrNameLst>
                                          <p:attrName>style.visibility</p:attrName>
                                        </p:attrNameLst>
                                      </p:cBhvr>
                                      <p:to>
                                        <p:strVal val="visible"/>
                                      </p:to>
                                    </p:set>
                                    <p:animEffect transition="in" filter="wipe(left)">
                                      <p:cBhvr>
                                        <p:cTn id="20" dur="500"/>
                                        <p:tgtEl>
                                          <p:spTgt spid="942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4211">
                                            <p:txEl>
                                              <p:pRg st="2" end="2"/>
                                            </p:txEl>
                                          </p:spTgt>
                                        </p:tgtEl>
                                        <p:attrNameLst>
                                          <p:attrName>style.visibility</p:attrName>
                                        </p:attrNameLst>
                                      </p:cBhvr>
                                      <p:to>
                                        <p:strVal val="visible"/>
                                      </p:to>
                                    </p:set>
                                    <p:animEffect transition="in" filter="wipe(up)">
                                      <p:cBhvr>
                                        <p:cTn id="25" dur="1000"/>
                                        <p:tgtEl>
                                          <p:spTgt spid="9421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4211">
                                            <p:txEl>
                                              <p:pRg st="3" end="3"/>
                                            </p:txEl>
                                          </p:spTgt>
                                        </p:tgtEl>
                                        <p:attrNameLst>
                                          <p:attrName>style.visibility</p:attrName>
                                        </p:attrNameLst>
                                      </p:cBhvr>
                                      <p:to>
                                        <p:strVal val="visible"/>
                                      </p:to>
                                    </p:set>
                                    <p:animEffect transition="in" filter="wipe(up)">
                                      <p:cBhvr>
                                        <p:cTn id="30" dur="1000"/>
                                        <p:tgtEl>
                                          <p:spTgt spid="94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uiExpand="1" build="p"/>
      <p:bldP spid="94212" grpId="0" animBg="1"/>
      <p:bldP spid="9421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灯片编号占位符 3"/>
          <p:cNvSpPr>
            <a:spLocks noGrp="1"/>
          </p:cNvSpPr>
          <p:nvPr>
            <p:ph type="sldNum" sz="quarter" idx="12"/>
          </p:nvPr>
        </p:nvSpPr>
        <p:spPr>
          <a:noFill/>
        </p:spPr>
        <p:txBody>
          <a:bodyPr/>
          <a:lstStyle/>
          <a:p>
            <a:fld id="{4C6C111F-DB55-4AC3-8F38-BA0CF8049B05}" type="slidenum">
              <a:rPr lang="en-US" altLang="zh-CN" smtClean="0">
                <a:ea typeface="宋体" charset="-122"/>
              </a:rPr>
              <a:pPr/>
              <a:t>85</a:t>
            </a:fld>
            <a:endParaRPr lang="en-US" altLang="zh-CN">
              <a:ea typeface="宋体" charset="-122"/>
            </a:endParaRPr>
          </a:p>
        </p:txBody>
      </p:sp>
      <p:sp>
        <p:nvSpPr>
          <p:cNvPr id="2" name="文本框 1">
            <a:extLst>
              <a:ext uri="{FF2B5EF4-FFF2-40B4-BE49-F238E27FC236}">
                <a16:creationId xmlns:a16="http://schemas.microsoft.com/office/drawing/2014/main" id="{620382C4-B5B0-4C1E-A3DB-88BD158836A4}"/>
              </a:ext>
            </a:extLst>
          </p:cNvPr>
          <p:cNvSpPr txBox="1"/>
          <p:nvPr/>
        </p:nvSpPr>
        <p:spPr>
          <a:xfrm>
            <a:off x="2411760" y="6351711"/>
            <a:ext cx="4536504" cy="461665"/>
          </a:xfrm>
          <a:prstGeom prst="rect">
            <a:avLst/>
          </a:prstGeom>
          <a:solidFill>
            <a:schemeClr val="bg1"/>
          </a:solidFill>
        </p:spPr>
        <p:txBody>
          <a:bodyPr wrap="square" rtlCol="0">
            <a:spAutoFit/>
          </a:bodyPr>
          <a:lstStyle/>
          <a:p>
            <a:pPr algn="ctr"/>
            <a:r>
              <a:rPr lang="en-US" altLang="zh-CN" dirty="0" err="1">
                <a:latin typeface="Arial" panose="020B0604020202020204" pitchFamily="34" charset="0"/>
                <a:ea typeface="黑体" panose="02010609060101010101" pitchFamily="49" charset="-122"/>
                <a:cs typeface="Arial" panose="020B0604020202020204" pitchFamily="34" charset="0"/>
              </a:rPr>
              <a:t>Cyt</a:t>
            </a:r>
            <a:r>
              <a:rPr lang="en-US" altLang="zh-CN" dirty="0">
                <a:latin typeface="Arial" panose="020B0604020202020204" pitchFamily="34" charset="0"/>
                <a:ea typeface="黑体" panose="02010609060101010101" pitchFamily="49" charset="-122"/>
                <a:cs typeface="Arial" panose="020B0604020202020204" pitchFamily="34" charset="0"/>
              </a:rPr>
              <a:t> P</a:t>
            </a:r>
            <a:r>
              <a:rPr lang="en-US" altLang="zh-CN" baseline="-25000" dirty="0">
                <a:latin typeface="Arial" panose="020B0604020202020204" pitchFamily="34" charset="0"/>
                <a:ea typeface="黑体" panose="02010609060101010101" pitchFamily="49" charset="-122"/>
                <a:cs typeface="Arial" panose="020B0604020202020204" pitchFamily="34" charset="0"/>
              </a:rPr>
              <a:t>450</a:t>
            </a:r>
            <a:r>
              <a:rPr lang="zh-CN" altLang="en-US" dirty="0">
                <a:latin typeface="Arial" panose="020B0604020202020204" pitchFamily="34" charset="0"/>
                <a:ea typeface="黑体" panose="02010609060101010101" pitchFamily="49" charset="-122"/>
                <a:cs typeface="Arial" panose="020B0604020202020204" pitchFamily="34" charset="0"/>
              </a:rPr>
              <a:t>单加氧酶催化反应机制</a:t>
            </a:r>
          </a:p>
        </p:txBody>
      </p:sp>
      <p:grpSp>
        <p:nvGrpSpPr>
          <p:cNvPr id="6" name="组合 5">
            <a:extLst>
              <a:ext uri="{FF2B5EF4-FFF2-40B4-BE49-F238E27FC236}">
                <a16:creationId xmlns:a16="http://schemas.microsoft.com/office/drawing/2014/main" id="{5AE645B2-BE59-41BC-AB37-FFE06CAD7D11}"/>
              </a:ext>
            </a:extLst>
          </p:cNvPr>
          <p:cNvGrpSpPr/>
          <p:nvPr/>
        </p:nvGrpSpPr>
        <p:grpSpPr>
          <a:xfrm>
            <a:off x="261134" y="5799"/>
            <a:ext cx="8138865" cy="6846401"/>
            <a:chOff x="261134" y="5799"/>
            <a:chExt cx="8138865" cy="6846401"/>
          </a:xfrm>
        </p:grpSpPr>
        <p:pic>
          <p:nvPicPr>
            <p:cNvPr id="3" name="图片 2">
              <a:extLst>
                <a:ext uri="{FF2B5EF4-FFF2-40B4-BE49-F238E27FC236}">
                  <a16:creationId xmlns:a16="http://schemas.microsoft.com/office/drawing/2014/main" id="{84438786-3D98-4B91-9C5A-73CFBD989A75}"/>
                </a:ext>
              </a:extLst>
            </p:cNvPr>
            <p:cNvPicPr>
              <a:picLocks noChangeAspect="1"/>
            </p:cNvPicPr>
            <p:nvPr/>
          </p:nvPicPr>
          <p:blipFill>
            <a:blip r:embed="rId2"/>
            <a:stretch>
              <a:fillRect/>
            </a:stretch>
          </p:blipFill>
          <p:spPr>
            <a:xfrm>
              <a:off x="261134" y="5799"/>
              <a:ext cx="8138865" cy="6846401"/>
            </a:xfrm>
            <a:prstGeom prst="rect">
              <a:avLst/>
            </a:prstGeom>
          </p:spPr>
        </p:pic>
        <p:sp>
          <p:nvSpPr>
            <p:cNvPr id="95235" name="Text Box 3"/>
            <p:cNvSpPr txBox="1">
              <a:spLocks noChangeArrowheads="1"/>
            </p:cNvSpPr>
            <p:nvPr/>
          </p:nvSpPr>
          <p:spPr bwMode="auto">
            <a:xfrm>
              <a:off x="4957763" y="5815013"/>
              <a:ext cx="1270000" cy="396875"/>
            </a:xfrm>
            <a:prstGeom prst="rect">
              <a:avLst/>
            </a:prstGeom>
            <a:solidFill>
              <a:schemeClr val="bg1"/>
            </a:solidFill>
            <a:ln w="9525">
              <a:noFill/>
              <a:miter lim="800000"/>
              <a:headEnd/>
              <a:tailEnd/>
            </a:ln>
          </p:spPr>
          <p:txBody>
            <a:bodyPr>
              <a:spAutoFit/>
            </a:bodyPr>
            <a:lstStyle/>
            <a:p>
              <a:pPr>
                <a:spcBef>
                  <a:spcPct val="50000"/>
                </a:spcBef>
              </a:pPr>
              <a:r>
                <a:rPr lang="en-US" altLang="zh-CN" sz="2000" dirty="0">
                  <a:solidFill>
                    <a:schemeClr val="hlink"/>
                  </a:solidFill>
                </a:rPr>
                <a:t>Fe</a:t>
              </a:r>
              <a:r>
                <a:rPr lang="en-US" altLang="zh-CN" sz="2000" baseline="30000" dirty="0">
                  <a:solidFill>
                    <a:schemeClr val="hlink"/>
                  </a:solidFill>
                </a:rPr>
                <a:t>3+</a:t>
              </a:r>
              <a:r>
                <a:rPr lang="en-US" altLang="zh-CN" sz="2000" b="1" baseline="30000" dirty="0">
                  <a:latin typeface="Times New Roman" pitchFamily="18" charset="0"/>
                  <a:cs typeface="Tahoma" pitchFamily="34" charset="0"/>
                </a:rPr>
                <a:t>•</a:t>
              </a:r>
              <a:r>
                <a:rPr lang="en-US" altLang="zh-CN" sz="2000" dirty="0">
                  <a:solidFill>
                    <a:srgbClr val="FF0066"/>
                  </a:solidFill>
                </a:rPr>
                <a:t>O</a:t>
              </a:r>
              <a:r>
                <a:rPr lang="en-US" altLang="zh-CN" sz="2000" baseline="-25000" dirty="0">
                  <a:solidFill>
                    <a:srgbClr val="FF0066"/>
                  </a:solidFill>
                </a:rPr>
                <a:t>2</a:t>
              </a:r>
              <a:r>
                <a:rPr lang="en-US" altLang="zh-CN" sz="2000" baseline="30000" dirty="0">
                  <a:solidFill>
                    <a:srgbClr val="FF0066"/>
                  </a:solidFill>
                </a:rPr>
                <a:t>2-</a:t>
              </a:r>
            </a:p>
          </p:txBody>
        </p:sp>
        <p:sp>
          <p:nvSpPr>
            <p:cNvPr id="4" name="文本框 3">
              <a:extLst>
                <a:ext uri="{FF2B5EF4-FFF2-40B4-BE49-F238E27FC236}">
                  <a16:creationId xmlns:a16="http://schemas.microsoft.com/office/drawing/2014/main" id="{F25EF800-AF4E-4C1B-8769-6EA52FAE05B4}"/>
                </a:ext>
              </a:extLst>
            </p:cNvPr>
            <p:cNvSpPr txBox="1"/>
            <p:nvPr/>
          </p:nvSpPr>
          <p:spPr>
            <a:xfrm>
              <a:off x="5318224" y="2483604"/>
              <a:ext cx="1270000" cy="369332"/>
            </a:xfrm>
            <a:prstGeom prst="rect">
              <a:avLst/>
            </a:prstGeom>
            <a:noFill/>
          </p:spPr>
          <p:txBody>
            <a:bodyPr wrap="square" rtlCol="0">
              <a:spAutoFit/>
            </a:bodyPr>
            <a:lstStyle/>
            <a:p>
              <a:r>
                <a:rPr lang="en-US" altLang="zh-CN" sz="1800" b="1" dirty="0">
                  <a:latin typeface="Cambria Math" panose="02040503050406030204" pitchFamily="18" charset="0"/>
                  <a:ea typeface="Cambria Math" panose="02040503050406030204" pitchFamily="18" charset="0"/>
                  <a:cs typeface="Times New Roman" panose="02020603050405020304" pitchFamily="18" charset="0"/>
                </a:rPr>
                <a:t>FMN</a:t>
              </a:r>
              <a:r>
                <a:rPr lang="zh-CN" altLang="en-US" sz="1800" b="1" dirty="0">
                  <a:latin typeface="Cambria Math" panose="02040503050406030204" pitchFamily="18" charset="0"/>
                  <a:cs typeface="Times New Roman" panose="02020603050405020304" pitchFamily="18" charset="0"/>
                </a:rPr>
                <a:t> </a:t>
              </a:r>
              <a:r>
                <a:rPr lang="en-US" altLang="zh-CN" sz="1800" b="1" dirty="0">
                  <a:latin typeface="Cambria Math" panose="02040503050406030204" pitchFamily="18" charset="0"/>
                  <a:ea typeface="Cambria Math" panose="02040503050406030204" pitchFamily="18" charset="0"/>
                  <a:cs typeface="Times New Roman" panose="02020603050405020304" pitchFamily="18" charset="0"/>
                </a:rPr>
                <a:t>• 2</a:t>
              </a:r>
              <a:r>
                <a:rPr lang="en-US" altLang="zh-CN" sz="1800" b="1" dirty="0">
                  <a:solidFill>
                    <a:srgbClr val="2D11EA"/>
                  </a:solidFill>
                  <a:latin typeface="Cambria Math" panose="02040503050406030204" pitchFamily="18" charset="0"/>
                  <a:ea typeface="Cambria Math" panose="02040503050406030204" pitchFamily="18" charset="0"/>
                  <a:cs typeface="Times New Roman" panose="02020603050405020304" pitchFamily="18" charset="0"/>
                </a:rPr>
                <a:t>H</a:t>
              </a:r>
              <a:endParaRPr lang="zh-CN" altLang="en-US" sz="1800" b="1" dirty="0">
                <a:solidFill>
                  <a:srgbClr val="2D11EA"/>
                </a:solidFill>
                <a:latin typeface="Cambria Math" panose="020405030504060302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914B7983-D4F1-4734-9077-2EFD47AA666D}"/>
                </a:ext>
              </a:extLst>
            </p:cNvPr>
            <p:cNvSpPr txBox="1"/>
            <p:nvPr/>
          </p:nvSpPr>
          <p:spPr>
            <a:xfrm>
              <a:off x="5436096" y="3745023"/>
              <a:ext cx="1008112" cy="369332"/>
            </a:xfrm>
            <a:prstGeom prst="rect">
              <a:avLst/>
            </a:prstGeom>
            <a:noFill/>
          </p:spPr>
          <p:txBody>
            <a:bodyPr wrap="square" rtlCol="0">
              <a:spAutoFit/>
            </a:bodyPr>
            <a:lstStyle/>
            <a:p>
              <a:r>
                <a:rPr lang="en-US" altLang="zh-CN" sz="1800" b="1" dirty="0">
                  <a:latin typeface="Cambria Math" panose="02040503050406030204" pitchFamily="18" charset="0"/>
                  <a:ea typeface="Cambria Math" panose="02040503050406030204" pitchFamily="18" charset="0"/>
                  <a:cs typeface="Times New Roman" panose="02020603050405020304" pitchFamily="18" charset="0"/>
                </a:rPr>
                <a:t>FMN</a:t>
              </a:r>
              <a:endParaRPr lang="zh-CN" altLang="en-US" sz="1800" b="1" dirty="0">
                <a:latin typeface="Cambria Math" panose="02040503050406030204" pitchFamily="18" charset="0"/>
                <a:cs typeface="Times New Roman" panose="0202060305040502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B94FF89C-2BD5-4DD3-BAAC-E403D83FACF4}"/>
              </a:ext>
            </a:extLst>
          </p:cNvPr>
          <p:cNvGrpSpPr/>
          <p:nvPr/>
        </p:nvGrpSpPr>
        <p:grpSpPr>
          <a:xfrm>
            <a:off x="323850" y="-27384"/>
            <a:ext cx="8135938" cy="6848475"/>
            <a:chOff x="323850" y="-27384"/>
            <a:chExt cx="8135938" cy="6848475"/>
          </a:xfrm>
        </p:grpSpPr>
        <p:pic>
          <p:nvPicPr>
            <p:cNvPr id="160770" name="Picture 2" descr="加单氧酶系"/>
            <p:cNvPicPr>
              <a:picLocks noChangeAspect="1" noChangeArrowheads="1"/>
            </p:cNvPicPr>
            <p:nvPr/>
          </p:nvPicPr>
          <p:blipFill>
            <a:blip r:embed="rId2" cstate="print"/>
            <a:srcRect/>
            <a:stretch>
              <a:fillRect/>
            </a:stretch>
          </p:blipFill>
          <p:spPr bwMode="auto">
            <a:xfrm>
              <a:off x="323850" y="-27384"/>
              <a:ext cx="8135938" cy="6848475"/>
            </a:xfrm>
            <a:prstGeom prst="rect">
              <a:avLst/>
            </a:prstGeom>
            <a:noFill/>
            <a:ln w="9525">
              <a:noFill/>
              <a:miter lim="800000"/>
              <a:headEnd/>
              <a:tailEnd/>
            </a:ln>
          </p:spPr>
        </p:pic>
        <p:sp>
          <p:nvSpPr>
            <p:cNvPr id="95235" name="Text Box 3"/>
            <p:cNvSpPr txBox="1">
              <a:spLocks noChangeArrowheads="1"/>
            </p:cNvSpPr>
            <p:nvPr/>
          </p:nvSpPr>
          <p:spPr bwMode="auto">
            <a:xfrm>
              <a:off x="4957763" y="5815013"/>
              <a:ext cx="1270000" cy="396875"/>
            </a:xfrm>
            <a:prstGeom prst="rect">
              <a:avLst/>
            </a:prstGeom>
            <a:solidFill>
              <a:schemeClr val="bg1"/>
            </a:solidFill>
            <a:ln w="9525">
              <a:noFill/>
              <a:miter lim="800000"/>
              <a:headEnd/>
              <a:tailEnd/>
            </a:ln>
          </p:spPr>
          <p:txBody>
            <a:bodyPr>
              <a:spAutoFit/>
            </a:bodyPr>
            <a:lstStyle/>
            <a:p>
              <a:pPr>
                <a:spcBef>
                  <a:spcPct val="50000"/>
                </a:spcBef>
              </a:pPr>
              <a:r>
                <a:rPr lang="en-US" altLang="zh-CN" sz="2000">
                  <a:solidFill>
                    <a:schemeClr val="hlink"/>
                  </a:solidFill>
                </a:rPr>
                <a:t>Fe</a:t>
              </a:r>
              <a:r>
                <a:rPr lang="en-US" altLang="zh-CN" sz="2000" baseline="30000">
                  <a:solidFill>
                    <a:schemeClr val="hlink"/>
                  </a:solidFill>
                </a:rPr>
                <a:t>3+</a:t>
              </a:r>
              <a:r>
                <a:rPr lang="en-US" altLang="zh-CN" sz="2000" b="1" baseline="30000">
                  <a:latin typeface="Times New Roman" pitchFamily="18" charset="0"/>
                  <a:cs typeface="Tahoma" pitchFamily="34" charset="0"/>
                </a:rPr>
                <a:t>•</a:t>
              </a:r>
              <a:r>
                <a:rPr lang="en-US" altLang="zh-CN" sz="2000">
                  <a:solidFill>
                    <a:srgbClr val="FF0066"/>
                  </a:solidFill>
                </a:rPr>
                <a:t>O</a:t>
              </a:r>
              <a:r>
                <a:rPr lang="en-US" altLang="zh-CN" sz="2000" baseline="-25000">
                  <a:solidFill>
                    <a:srgbClr val="FF0066"/>
                  </a:solidFill>
                </a:rPr>
                <a:t>2</a:t>
              </a:r>
              <a:r>
                <a:rPr lang="en-US" altLang="zh-CN" sz="2000" baseline="30000">
                  <a:solidFill>
                    <a:srgbClr val="FF0066"/>
                  </a:solidFill>
                </a:rPr>
                <a:t>2-</a:t>
              </a:r>
            </a:p>
          </p:txBody>
        </p:sp>
      </p:grpSp>
      <p:sp>
        <p:nvSpPr>
          <p:cNvPr id="95236" name="灯片编号占位符 3"/>
          <p:cNvSpPr>
            <a:spLocks noGrp="1"/>
          </p:cNvSpPr>
          <p:nvPr>
            <p:ph type="sldNum" sz="quarter" idx="12"/>
          </p:nvPr>
        </p:nvSpPr>
        <p:spPr>
          <a:noFill/>
        </p:spPr>
        <p:txBody>
          <a:bodyPr/>
          <a:lstStyle/>
          <a:p>
            <a:fld id="{4C6C111F-DB55-4AC3-8F38-BA0CF8049B05}" type="slidenum">
              <a:rPr lang="en-US" altLang="zh-CN" smtClean="0">
                <a:ea typeface="宋体" charset="-122"/>
              </a:rPr>
              <a:pPr/>
              <a:t>86</a:t>
            </a:fld>
            <a:endParaRPr lang="en-US" altLang="zh-CN">
              <a:ea typeface="宋体" charset="-122"/>
            </a:endParaRPr>
          </a:p>
        </p:txBody>
      </p:sp>
      <p:sp>
        <p:nvSpPr>
          <p:cNvPr id="2" name="文本框 1">
            <a:extLst>
              <a:ext uri="{FF2B5EF4-FFF2-40B4-BE49-F238E27FC236}">
                <a16:creationId xmlns:a16="http://schemas.microsoft.com/office/drawing/2014/main" id="{620382C4-B5B0-4C1E-A3DB-88BD158836A4}"/>
              </a:ext>
            </a:extLst>
          </p:cNvPr>
          <p:cNvSpPr txBox="1"/>
          <p:nvPr/>
        </p:nvSpPr>
        <p:spPr>
          <a:xfrm>
            <a:off x="573088" y="6351711"/>
            <a:ext cx="8319392" cy="461665"/>
          </a:xfrm>
          <a:prstGeom prst="rect">
            <a:avLst/>
          </a:prstGeom>
          <a:solidFill>
            <a:schemeClr val="bg1"/>
          </a:solidFill>
        </p:spPr>
        <p:txBody>
          <a:bodyPr wrap="square" rtlCol="0">
            <a:spAutoFit/>
          </a:bodyPr>
          <a:lstStyle/>
          <a:p>
            <a:pPr algn="ctr"/>
            <a:r>
              <a:rPr lang="en-US" altLang="zh-CN" dirty="0" err="1">
                <a:latin typeface="Arial" panose="020B0604020202020204" pitchFamily="34" charset="0"/>
                <a:ea typeface="黑体" panose="02010609060101010101" pitchFamily="49" charset="-122"/>
                <a:cs typeface="Arial" panose="020B0604020202020204" pitchFamily="34" charset="0"/>
              </a:rPr>
              <a:t>Cyt</a:t>
            </a:r>
            <a:r>
              <a:rPr lang="en-US" altLang="zh-CN" dirty="0">
                <a:latin typeface="Arial" panose="020B0604020202020204" pitchFamily="34" charset="0"/>
                <a:ea typeface="黑体" panose="02010609060101010101" pitchFamily="49" charset="-122"/>
                <a:cs typeface="Arial" panose="020B0604020202020204" pitchFamily="34" charset="0"/>
              </a:rPr>
              <a:t> P</a:t>
            </a:r>
            <a:r>
              <a:rPr lang="en-US" altLang="zh-CN" baseline="-25000" dirty="0">
                <a:latin typeface="Arial" panose="020B0604020202020204" pitchFamily="34" charset="0"/>
                <a:ea typeface="黑体" panose="02010609060101010101" pitchFamily="49" charset="-122"/>
                <a:cs typeface="Arial" panose="020B0604020202020204" pitchFamily="34" charset="0"/>
              </a:rPr>
              <a:t>450</a:t>
            </a:r>
            <a:r>
              <a:rPr lang="zh-CN" altLang="en-US" dirty="0">
                <a:latin typeface="Arial" panose="020B0604020202020204" pitchFamily="34" charset="0"/>
                <a:ea typeface="黑体" panose="02010609060101010101" pitchFamily="49" charset="-122"/>
                <a:cs typeface="Arial" panose="020B0604020202020204" pitchFamily="34" charset="0"/>
              </a:rPr>
              <a:t>单加氧酶催化反应机制（线粒体内，铁氧还蛋白参与）</a:t>
            </a:r>
          </a:p>
        </p:txBody>
      </p:sp>
    </p:spTree>
    <p:extLst>
      <p:ext uri="{BB962C8B-B14F-4D97-AF65-F5344CB8AC3E}">
        <p14:creationId xmlns:p14="http://schemas.microsoft.com/office/powerpoint/2010/main" val="3768779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3"/>
          <p:cNvSpPr txBox="1">
            <a:spLocks noChangeArrowheads="1"/>
          </p:cNvSpPr>
          <p:nvPr/>
        </p:nvSpPr>
        <p:spPr bwMode="auto">
          <a:xfrm>
            <a:off x="749300" y="2564904"/>
            <a:ext cx="7999413" cy="2160588"/>
          </a:xfrm>
          <a:prstGeom prst="rect">
            <a:avLst/>
          </a:prstGeom>
          <a:noFill/>
          <a:ln w="9525">
            <a:noFill/>
            <a:miter lim="800000"/>
            <a:headEnd/>
            <a:tailEnd/>
          </a:ln>
        </p:spPr>
        <p:txBody>
          <a:bodyPr>
            <a:spAutoFit/>
          </a:bodyPr>
          <a:lstStyle/>
          <a:p>
            <a:pPr>
              <a:lnSpc>
                <a:spcPct val="120000"/>
              </a:lnSpc>
              <a:spcBef>
                <a:spcPct val="50000"/>
              </a:spcBef>
            </a:pPr>
            <a:r>
              <a:rPr lang="en-US" altLang="zh-CN" sz="2800" dirty="0">
                <a:latin typeface="Arial" charset="0"/>
                <a:ea typeface="黑体" pitchFamily="2" charset="-122"/>
                <a:cs typeface="Arial" charset="0"/>
              </a:rPr>
              <a:t>        </a:t>
            </a:r>
            <a:r>
              <a:rPr lang="zh-CN" altLang="en-US" sz="2800" dirty="0">
                <a:latin typeface="Arial" charset="0"/>
                <a:ea typeface="黑体" pitchFamily="2" charset="-122"/>
                <a:cs typeface="Arial" charset="0"/>
              </a:rPr>
              <a:t>体内生物氧化过程中可产生一系列氧化功能很强的氧化物，如超氧阴离子</a:t>
            </a:r>
            <a:r>
              <a:rPr lang="en-US" altLang="zh-CN" sz="2800" dirty="0">
                <a:latin typeface="Arial" charset="0"/>
                <a:ea typeface="黑体" pitchFamily="2" charset="-122"/>
                <a:cs typeface="Arial" charset="0"/>
              </a:rPr>
              <a:t>(• O</a:t>
            </a:r>
            <a:r>
              <a:rPr lang="en-US" altLang="zh-CN" sz="2800" baseline="-30000" dirty="0">
                <a:latin typeface="Arial" charset="0"/>
                <a:ea typeface="黑体" pitchFamily="2" charset="-122"/>
                <a:cs typeface="Arial" charset="0"/>
              </a:rPr>
              <a:t>2</a:t>
            </a:r>
            <a:r>
              <a:rPr lang="en-US" altLang="zh-CN" sz="2800" baseline="30000" dirty="0">
                <a:latin typeface="Arial" charset="0"/>
                <a:ea typeface="黑体" pitchFamily="2" charset="-122"/>
                <a:cs typeface="Arial" charset="0"/>
              </a:rPr>
              <a:t>-</a:t>
            </a:r>
            <a:r>
              <a:rPr lang="en-US" altLang="zh-CN" sz="2800" baseline="-30000" dirty="0">
                <a:latin typeface="Arial" charset="0"/>
                <a:ea typeface="黑体" pitchFamily="2" charset="-122"/>
                <a:cs typeface="Arial" charset="0"/>
              </a:rPr>
              <a:t> </a:t>
            </a:r>
            <a:r>
              <a:rPr lang="en-US" altLang="zh-CN" sz="2800" dirty="0">
                <a:latin typeface="Arial" charset="0"/>
                <a:ea typeface="黑体" pitchFamily="2" charset="-122"/>
                <a:cs typeface="Arial" charset="0"/>
              </a:rPr>
              <a:t>)</a:t>
            </a:r>
            <a:r>
              <a:rPr lang="zh-CN" altLang="en-US" sz="2800" dirty="0">
                <a:latin typeface="Arial" charset="0"/>
                <a:ea typeface="黑体" pitchFamily="2" charset="-122"/>
                <a:cs typeface="Arial" charset="0"/>
              </a:rPr>
              <a:t>、</a:t>
            </a:r>
            <a:r>
              <a:rPr lang="en-US" altLang="zh-CN" sz="2800" dirty="0">
                <a:latin typeface="Arial" charset="0"/>
                <a:ea typeface="黑体" pitchFamily="2" charset="-122"/>
                <a:cs typeface="Arial" charset="0"/>
              </a:rPr>
              <a:t>H</a:t>
            </a:r>
            <a:r>
              <a:rPr lang="en-US" altLang="zh-CN" sz="2800" baseline="-30000" dirty="0">
                <a:latin typeface="Arial" charset="0"/>
                <a:ea typeface="黑体" pitchFamily="2" charset="-122"/>
                <a:cs typeface="Arial" charset="0"/>
              </a:rPr>
              <a:t>2</a:t>
            </a:r>
            <a:r>
              <a:rPr lang="en-US" altLang="zh-CN" sz="2800" dirty="0">
                <a:latin typeface="Arial" charset="0"/>
                <a:ea typeface="黑体" pitchFamily="2" charset="-122"/>
                <a:cs typeface="Arial" charset="0"/>
              </a:rPr>
              <a:t>O</a:t>
            </a:r>
            <a:r>
              <a:rPr lang="en-US" altLang="zh-CN" sz="2800" baseline="-30000" dirty="0">
                <a:latin typeface="Arial" charset="0"/>
                <a:ea typeface="黑体" pitchFamily="2" charset="-122"/>
                <a:cs typeface="Arial" charset="0"/>
              </a:rPr>
              <a:t>2</a:t>
            </a:r>
            <a:r>
              <a:rPr lang="zh-CN" altLang="en-US" sz="2800" dirty="0">
                <a:latin typeface="Arial" charset="0"/>
                <a:ea typeface="黑体" pitchFamily="2" charset="-122"/>
                <a:cs typeface="Arial" charset="0"/>
              </a:rPr>
              <a:t>、羟自由基等（</a:t>
            </a:r>
            <a:r>
              <a:rPr lang="en-US" altLang="zh-CN" sz="2800" dirty="0">
                <a:latin typeface="Arial" charset="0"/>
                <a:ea typeface="黑体" pitchFamily="2" charset="-122"/>
                <a:cs typeface="Arial" charset="0"/>
              </a:rPr>
              <a:t>•OH</a:t>
            </a:r>
            <a:r>
              <a:rPr lang="zh-CN" altLang="en-US" sz="2800" dirty="0">
                <a:latin typeface="Arial" charset="0"/>
                <a:ea typeface="黑体" pitchFamily="2" charset="-122"/>
                <a:cs typeface="Arial" charset="0"/>
              </a:rPr>
              <a:t>），统称为反应活性氧类（</a:t>
            </a:r>
            <a:r>
              <a:rPr lang="en-US" altLang="zh-CN" sz="2800" dirty="0">
                <a:latin typeface="Arial" charset="0"/>
                <a:ea typeface="黑体" pitchFamily="2" charset="-122"/>
                <a:cs typeface="Arial" charset="0"/>
              </a:rPr>
              <a:t>reactive oxygen species</a:t>
            </a:r>
            <a:r>
              <a:rPr lang="zh-CN" altLang="en-US" sz="2800" dirty="0">
                <a:latin typeface="Arial" charset="0"/>
                <a:ea typeface="黑体" pitchFamily="2" charset="-122"/>
                <a:cs typeface="Arial" charset="0"/>
              </a:rPr>
              <a:t>，</a:t>
            </a:r>
            <a:r>
              <a:rPr lang="en-US" altLang="zh-CN" sz="2800" dirty="0">
                <a:latin typeface="Arial" charset="0"/>
                <a:ea typeface="黑体" pitchFamily="2" charset="-122"/>
                <a:cs typeface="Arial" charset="0"/>
              </a:rPr>
              <a:t>ROS</a:t>
            </a:r>
            <a:r>
              <a:rPr lang="zh-CN" altLang="en-US" sz="2800" dirty="0">
                <a:latin typeface="Arial" charset="0"/>
                <a:ea typeface="黑体" pitchFamily="2" charset="-122"/>
                <a:cs typeface="Arial" charset="0"/>
              </a:rPr>
              <a:t>）。</a:t>
            </a:r>
          </a:p>
        </p:txBody>
      </p:sp>
      <p:grpSp>
        <p:nvGrpSpPr>
          <p:cNvPr id="2" name="Group 4"/>
          <p:cNvGrpSpPr>
            <a:grpSpLocks/>
          </p:cNvGrpSpPr>
          <p:nvPr/>
        </p:nvGrpSpPr>
        <p:grpSpPr bwMode="auto">
          <a:xfrm>
            <a:off x="971550" y="4725144"/>
            <a:ext cx="7777163" cy="1484313"/>
            <a:chOff x="476" y="2750"/>
            <a:chExt cx="4899" cy="935"/>
          </a:xfrm>
        </p:grpSpPr>
        <p:sp>
          <p:nvSpPr>
            <p:cNvPr id="96261" name="Line 5"/>
            <p:cNvSpPr>
              <a:spLocks noChangeShapeType="1"/>
            </p:cNvSpPr>
            <p:nvPr/>
          </p:nvSpPr>
          <p:spPr bwMode="auto">
            <a:xfrm>
              <a:off x="1587" y="2750"/>
              <a:ext cx="0" cy="0"/>
            </a:xfrm>
            <a:prstGeom prst="line">
              <a:avLst/>
            </a:prstGeom>
            <a:noFill/>
            <a:ln w="9525">
              <a:solidFill>
                <a:srgbClr val="000000"/>
              </a:solidFill>
              <a:round/>
              <a:headEnd/>
              <a:tailEnd/>
            </a:ln>
          </p:spPr>
          <p:txBody>
            <a:bodyPr/>
            <a:lstStyle/>
            <a:p>
              <a:endParaRPr lang="zh-CN" altLang="en-US"/>
            </a:p>
          </p:txBody>
        </p:sp>
        <p:sp>
          <p:nvSpPr>
            <p:cNvPr id="174086" name="Text Box 6"/>
            <p:cNvSpPr txBox="1">
              <a:spLocks noChangeArrowheads="1"/>
            </p:cNvSpPr>
            <p:nvPr/>
          </p:nvSpPr>
          <p:spPr bwMode="auto">
            <a:xfrm>
              <a:off x="476" y="3112"/>
              <a:ext cx="4899" cy="465"/>
            </a:xfrm>
            <a:prstGeom prst="rect">
              <a:avLst/>
            </a:prstGeom>
            <a:noFill/>
            <a:ln w="9525">
              <a:noFill/>
              <a:miter lim="800000"/>
              <a:headEnd/>
              <a:tailEnd/>
            </a:ln>
          </p:spPr>
          <p:txBody>
            <a:bodyPr/>
            <a:lstStyle/>
            <a:p>
              <a:pPr algn="just">
                <a:defRPr/>
              </a:pPr>
              <a:r>
                <a:rPr lang="en-US" altLang="zh-CN" sz="2800" b="1" dirty="0">
                  <a:latin typeface="Times New Roman" pitchFamily="18" charset="0"/>
                </a:rPr>
                <a:t>O</a:t>
              </a:r>
              <a:r>
                <a:rPr lang="en-US" altLang="zh-CN" sz="2800" b="1" baseline="-25000" dirty="0">
                  <a:latin typeface="Times New Roman" pitchFamily="18" charset="0"/>
                </a:rPr>
                <a:t>2</a:t>
              </a:r>
              <a:r>
                <a:rPr lang="en-US" altLang="zh-CN" sz="2800" b="1" dirty="0">
                  <a:latin typeface="Times New Roman" pitchFamily="18" charset="0"/>
                </a:rPr>
                <a:t>     </a:t>
              </a:r>
              <a:r>
                <a:rPr lang="zh-CN" altLang="en-US" sz="2800" b="1" dirty="0">
                  <a:latin typeface="Times New Roman" pitchFamily="18" charset="0"/>
                </a:rPr>
                <a:t>　 </a:t>
              </a:r>
              <a:r>
                <a:rPr lang="en-US" altLang="zh-CN" sz="2800" dirty="0">
                  <a:latin typeface="Arial" pitchFamily="34" charset="0"/>
                  <a:ea typeface="黑体" pitchFamily="49" charset="-122"/>
                  <a:cs typeface="Arial" pitchFamily="34" charset="0"/>
                </a:rPr>
                <a:t>•</a:t>
              </a:r>
              <a:r>
                <a:rPr lang="en-US" altLang="zh-CN" sz="2800" b="1" dirty="0">
                  <a:latin typeface="Times New Roman" pitchFamily="18" charset="0"/>
                </a:rPr>
                <a:t>O</a:t>
              </a:r>
              <a:r>
                <a:rPr lang="en-US" altLang="zh-CN" sz="2800" b="1" baseline="-25000" dirty="0">
                  <a:latin typeface="Times New Roman" pitchFamily="18" charset="0"/>
                </a:rPr>
                <a:t>2</a:t>
              </a:r>
              <a:r>
                <a:rPr lang="en-US" altLang="zh-CN" sz="2800" b="1" baseline="30000" dirty="0">
                  <a:latin typeface="Times New Roman" pitchFamily="18" charset="0"/>
                </a:rPr>
                <a:t>-</a:t>
              </a:r>
              <a:r>
                <a:rPr lang="en-US" altLang="zh-CN" sz="2800" b="1" dirty="0">
                  <a:latin typeface="Times New Roman" pitchFamily="18" charset="0"/>
                </a:rPr>
                <a:t>      </a:t>
              </a:r>
              <a:r>
                <a:rPr lang="zh-CN" altLang="en-US" sz="2800" b="1" dirty="0">
                  <a:latin typeface="Times New Roman" pitchFamily="18" charset="0"/>
                </a:rPr>
                <a:t>　 </a:t>
              </a:r>
              <a:r>
                <a:rPr lang="en-US" altLang="zh-CN" sz="2800" b="1" dirty="0">
                  <a:latin typeface="Times New Roman" pitchFamily="18" charset="0"/>
                </a:rPr>
                <a:t>H</a:t>
              </a:r>
              <a:r>
                <a:rPr lang="en-US" altLang="zh-CN" sz="2800" b="1" baseline="-25000" dirty="0">
                  <a:latin typeface="Times New Roman" pitchFamily="18" charset="0"/>
                </a:rPr>
                <a:t>2</a:t>
              </a:r>
              <a:r>
                <a:rPr lang="en-US" altLang="zh-CN" sz="2800" b="1" dirty="0">
                  <a:latin typeface="Times New Roman" pitchFamily="18" charset="0"/>
                </a:rPr>
                <a:t>O</a:t>
              </a:r>
              <a:r>
                <a:rPr lang="en-US" altLang="zh-CN" sz="2800" b="1" baseline="-25000" dirty="0">
                  <a:latin typeface="Times New Roman" pitchFamily="18" charset="0"/>
                </a:rPr>
                <a:t>2</a:t>
              </a:r>
              <a:r>
                <a:rPr lang="en-US" altLang="zh-CN" sz="2800" b="1" dirty="0">
                  <a:latin typeface="Times New Roman" pitchFamily="18" charset="0"/>
                </a:rPr>
                <a:t>          </a:t>
              </a:r>
              <a:r>
                <a:rPr lang="en-US" altLang="zh-CN" sz="2800" dirty="0">
                  <a:latin typeface="Arial" pitchFamily="34" charset="0"/>
                  <a:ea typeface="黑体" pitchFamily="49" charset="-122"/>
                  <a:cs typeface="Arial" pitchFamily="34" charset="0"/>
                </a:rPr>
                <a:t>•</a:t>
              </a:r>
              <a:r>
                <a:rPr lang="en-US" altLang="zh-CN" sz="2800" b="1" dirty="0">
                  <a:latin typeface="Times New Roman" pitchFamily="18" charset="0"/>
                </a:rPr>
                <a:t>OH      </a:t>
              </a:r>
              <a:r>
                <a:rPr lang="zh-CN" altLang="en-US" sz="2800" b="1" dirty="0">
                  <a:latin typeface="Times New Roman" pitchFamily="18" charset="0"/>
                </a:rPr>
                <a:t>　 </a:t>
              </a:r>
              <a:r>
                <a:rPr lang="en-US" altLang="zh-CN" sz="2800" b="1" dirty="0">
                  <a:latin typeface="Times New Roman" pitchFamily="18" charset="0"/>
                </a:rPr>
                <a:t>H</a:t>
              </a:r>
              <a:r>
                <a:rPr lang="en-US" altLang="zh-CN" sz="2800" b="1" baseline="-25000" dirty="0">
                  <a:latin typeface="Times New Roman" pitchFamily="18" charset="0"/>
                </a:rPr>
                <a:t>2</a:t>
              </a:r>
              <a:r>
                <a:rPr lang="en-US" altLang="zh-CN" sz="2800" b="1" dirty="0">
                  <a:latin typeface="Times New Roman" pitchFamily="18" charset="0"/>
                </a:rPr>
                <a:t>O</a:t>
              </a:r>
              <a:endParaRPr lang="en-US" altLang="zh-CN" sz="2800" b="1" i="1" u="sng" dirty="0">
                <a:effectLst>
                  <a:outerShdw blurRad="38100" dist="38100" dir="2700000" algn="tl">
                    <a:srgbClr val="C0C0C0"/>
                  </a:outerShdw>
                </a:effectLst>
                <a:latin typeface="Times New Roman" pitchFamily="18" charset="0"/>
              </a:endParaRPr>
            </a:p>
          </p:txBody>
        </p:sp>
        <p:grpSp>
          <p:nvGrpSpPr>
            <p:cNvPr id="3" name="Group 7"/>
            <p:cNvGrpSpPr>
              <a:grpSpLocks/>
            </p:cNvGrpSpPr>
            <p:nvPr/>
          </p:nvGrpSpPr>
          <p:grpSpPr bwMode="auto">
            <a:xfrm>
              <a:off x="839" y="2914"/>
              <a:ext cx="3701" cy="771"/>
              <a:chOff x="839" y="2914"/>
              <a:chExt cx="3701" cy="771"/>
            </a:xfrm>
          </p:grpSpPr>
          <p:sp>
            <p:nvSpPr>
              <p:cNvPr id="96264" name="Line 8"/>
              <p:cNvSpPr>
                <a:spLocks noChangeShapeType="1"/>
              </p:cNvSpPr>
              <p:nvPr/>
            </p:nvSpPr>
            <p:spPr bwMode="auto">
              <a:xfrm>
                <a:off x="839" y="3284"/>
                <a:ext cx="497" cy="0"/>
              </a:xfrm>
              <a:prstGeom prst="line">
                <a:avLst/>
              </a:prstGeom>
              <a:noFill/>
              <a:ln w="9525">
                <a:solidFill>
                  <a:srgbClr val="000000"/>
                </a:solidFill>
                <a:round/>
                <a:headEnd/>
                <a:tailEnd type="stealth" w="med" len="med"/>
              </a:ln>
            </p:spPr>
            <p:txBody>
              <a:bodyPr/>
              <a:lstStyle/>
              <a:p>
                <a:endParaRPr lang="zh-CN" altLang="en-US"/>
              </a:p>
            </p:txBody>
          </p:sp>
          <p:sp>
            <p:nvSpPr>
              <p:cNvPr id="96265" name="Line 9"/>
              <p:cNvSpPr>
                <a:spLocks noChangeShapeType="1"/>
              </p:cNvSpPr>
              <p:nvPr/>
            </p:nvSpPr>
            <p:spPr bwMode="auto">
              <a:xfrm>
                <a:off x="1787" y="3295"/>
                <a:ext cx="497" cy="0"/>
              </a:xfrm>
              <a:prstGeom prst="line">
                <a:avLst/>
              </a:prstGeom>
              <a:noFill/>
              <a:ln w="9525">
                <a:solidFill>
                  <a:srgbClr val="000000"/>
                </a:solidFill>
                <a:round/>
                <a:headEnd/>
                <a:tailEnd type="stealth" w="med" len="med"/>
              </a:ln>
            </p:spPr>
            <p:txBody>
              <a:bodyPr/>
              <a:lstStyle/>
              <a:p>
                <a:endParaRPr lang="zh-CN" altLang="en-US"/>
              </a:p>
            </p:txBody>
          </p:sp>
          <p:sp>
            <p:nvSpPr>
              <p:cNvPr id="96266" name="Line 10"/>
              <p:cNvSpPr>
                <a:spLocks noChangeShapeType="1"/>
              </p:cNvSpPr>
              <p:nvPr/>
            </p:nvSpPr>
            <p:spPr bwMode="auto">
              <a:xfrm>
                <a:off x="2832" y="3295"/>
                <a:ext cx="497" cy="0"/>
              </a:xfrm>
              <a:prstGeom prst="line">
                <a:avLst/>
              </a:prstGeom>
              <a:noFill/>
              <a:ln w="9525">
                <a:solidFill>
                  <a:srgbClr val="000000"/>
                </a:solidFill>
                <a:round/>
                <a:headEnd/>
                <a:tailEnd type="stealth" w="med" len="med"/>
              </a:ln>
            </p:spPr>
            <p:txBody>
              <a:bodyPr/>
              <a:lstStyle/>
              <a:p>
                <a:endParaRPr lang="zh-CN" altLang="en-US"/>
              </a:p>
            </p:txBody>
          </p:sp>
          <p:sp>
            <p:nvSpPr>
              <p:cNvPr id="96267" name="Line 11"/>
              <p:cNvSpPr>
                <a:spLocks noChangeShapeType="1"/>
              </p:cNvSpPr>
              <p:nvPr/>
            </p:nvSpPr>
            <p:spPr bwMode="auto">
              <a:xfrm>
                <a:off x="3867" y="3273"/>
                <a:ext cx="497" cy="0"/>
              </a:xfrm>
              <a:prstGeom prst="line">
                <a:avLst/>
              </a:prstGeom>
              <a:noFill/>
              <a:ln w="9525">
                <a:solidFill>
                  <a:srgbClr val="000000"/>
                </a:solidFill>
                <a:round/>
                <a:headEnd/>
                <a:tailEnd type="stealth" w="med" len="med"/>
              </a:ln>
            </p:spPr>
            <p:txBody>
              <a:bodyPr/>
              <a:lstStyle/>
              <a:p>
                <a:endParaRPr lang="zh-CN" altLang="en-US"/>
              </a:p>
            </p:txBody>
          </p:sp>
          <p:grpSp>
            <p:nvGrpSpPr>
              <p:cNvPr id="4" name="Group 12"/>
              <p:cNvGrpSpPr>
                <a:grpSpLocks/>
              </p:cNvGrpSpPr>
              <p:nvPr/>
            </p:nvGrpSpPr>
            <p:grpSpPr bwMode="auto">
              <a:xfrm>
                <a:off x="1033" y="2914"/>
                <a:ext cx="3507" cy="481"/>
                <a:chOff x="3195" y="3537"/>
                <a:chExt cx="5085" cy="645"/>
              </a:xfrm>
            </p:grpSpPr>
            <p:sp>
              <p:nvSpPr>
                <p:cNvPr id="174093" name="Text Box 13"/>
                <p:cNvSpPr txBox="1">
                  <a:spLocks noChangeArrowheads="1"/>
                </p:cNvSpPr>
                <p:nvPr/>
              </p:nvSpPr>
              <p:spPr bwMode="auto">
                <a:xfrm>
                  <a:off x="3195" y="3558"/>
                  <a:ext cx="1080" cy="624"/>
                </a:xfrm>
                <a:prstGeom prst="rect">
                  <a:avLst/>
                </a:prstGeom>
                <a:noFill/>
                <a:ln w="9525">
                  <a:noFill/>
                  <a:miter lim="800000"/>
                  <a:headEnd/>
                  <a:tailEnd/>
                </a:ln>
              </p:spPr>
              <p:txBody>
                <a:bodyPr/>
                <a:lstStyle/>
                <a:p>
                  <a:pPr algn="just">
                    <a:defRPr/>
                  </a:pPr>
                  <a:r>
                    <a:rPr lang="en-US" altLang="zh-CN" b="1">
                      <a:latin typeface="Times New Roman" pitchFamily="18" charset="0"/>
                    </a:rPr>
                    <a:t>e</a:t>
                  </a:r>
                  <a:r>
                    <a:rPr lang="en-US" altLang="zh-CN" b="1" baseline="30000">
                      <a:latin typeface="Times New Roman" pitchFamily="18" charset="0"/>
                    </a:rPr>
                    <a:t>-</a:t>
                  </a:r>
                  <a:endParaRPr lang="en-US" altLang="zh-CN" b="1" i="1" u="sng">
                    <a:effectLst>
                      <a:outerShdw blurRad="38100" dist="38100" dir="2700000" algn="tl">
                        <a:srgbClr val="C0C0C0"/>
                      </a:outerShdw>
                    </a:effectLst>
                    <a:latin typeface="Times New Roman" pitchFamily="18" charset="0"/>
                  </a:endParaRPr>
                </a:p>
              </p:txBody>
            </p:sp>
            <p:sp>
              <p:nvSpPr>
                <p:cNvPr id="174094" name="Text Box 14"/>
                <p:cNvSpPr txBox="1">
                  <a:spLocks noChangeArrowheads="1"/>
                </p:cNvSpPr>
                <p:nvPr/>
              </p:nvSpPr>
              <p:spPr bwMode="auto">
                <a:xfrm>
                  <a:off x="4155" y="3552"/>
                  <a:ext cx="1080" cy="625"/>
                </a:xfrm>
                <a:prstGeom prst="rect">
                  <a:avLst/>
                </a:prstGeom>
                <a:noFill/>
                <a:ln w="9525">
                  <a:noFill/>
                  <a:miter lim="800000"/>
                  <a:headEnd/>
                  <a:tailEnd/>
                </a:ln>
              </p:spPr>
              <p:txBody>
                <a:bodyPr/>
                <a:lstStyle/>
                <a:p>
                  <a:pPr algn="just">
                    <a:defRPr/>
                  </a:pPr>
                  <a:r>
                    <a:rPr lang="en-US" altLang="zh-CN" b="1">
                      <a:latin typeface="Times New Roman" pitchFamily="18" charset="0"/>
                    </a:rPr>
                    <a:t>e</a:t>
                  </a:r>
                  <a:r>
                    <a:rPr lang="en-US" altLang="zh-CN" b="1" baseline="30000">
                      <a:latin typeface="Times New Roman" pitchFamily="18" charset="0"/>
                    </a:rPr>
                    <a:t>-</a:t>
                  </a:r>
                  <a:r>
                    <a:rPr lang="en-US" altLang="zh-CN" b="1">
                      <a:latin typeface="Times New Roman" pitchFamily="18" charset="0"/>
                    </a:rPr>
                    <a:t>+2H</a:t>
                  </a:r>
                  <a:r>
                    <a:rPr lang="en-US" altLang="zh-CN" b="1" baseline="30000">
                      <a:latin typeface="Times New Roman" pitchFamily="18" charset="0"/>
                    </a:rPr>
                    <a:t>+</a:t>
                  </a:r>
                  <a:endParaRPr lang="en-US" altLang="zh-CN" b="1" i="1" u="sng">
                    <a:effectLst>
                      <a:outerShdw blurRad="38100" dist="38100" dir="2700000" algn="tl">
                        <a:srgbClr val="C0C0C0"/>
                      </a:outerShdw>
                    </a:effectLst>
                    <a:latin typeface="Times New Roman" pitchFamily="18" charset="0"/>
                  </a:endParaRPr>
                </a:p>
              </p:txBody>
            </p:sp>
            <p:sp>
              <p:nvSpPr>
                <p:cNvPr id="174095" name="Text Box 15"/>
                <p:cNvSpPr txBox="1">
                  <a:spLocks noChangeArrowheads="1"/>
                </p:cNvSpPr>
                <p:nvPr/>
              </p:nvSpPr>
              <p:spPr bwMode="auto">
                <a:xfrm>
                  <a:off x="5730" y="3537"/>
                  <a:ext cx="1080" cy="624"/>
                </a:xfrm>
                <a:prstGeom prst="rect">
                  <a:avLst/>
                </a:prstGeom>
                <a:noFill/>
                <a:ln w="9525">
                  <a:noFill/>
                  <a:miter lim="800000"/>
                  <a:headEnd/>
                  <a:tailEnd/>
                </a:ln>
              </p:spPr>
              <p:txBody>
                <a:bodyPr/>
                <a:lstStyle/>
                <a:p>
                  <a:pPr algn="just">
                    <a:defRPr/>
                  </a:pPr>
                  <a:r>
                    <a:rPr lang="en-US" altLang="zh-CN" b="1">
                      <a:latin typeface="Times New Roman" pitchFamily="18" charset="0"/>
                    </a:rPr>
                    <a:t>e</a:t>
                  </a:r>
                  <a:r>
                    <a:rPr lang="en-US" altLang="zh-CN" b="1" baseline="30000">
                      <a:latin typeface="Times New Roman" pitchFamily="18" charset="0"/>
                    </a:rPr>
                    <a:t>-</a:t>
                  </a:r>
                  <a:r>
                    <a:rPr lang="en-US" altLang="zh-CN" b="1">
                      <a:latin typeface="Times New Roman" pitchFamily="18" charset="0"/>
                    </a:rPr>
                    <a:t>+H</a:t>
                  </a:r>
                  <a:r>
                    <a:rPr lang="en-US" altLang="zh-CN" b="1" baseline="30000">
                      <a:latin typeface="Times New Roman" pitchFamily="18" charset="0"/>
                    </a:rPr>
                    <a:t>+</a:t>
                  </a:r>
                  <a:endParaRPr lang="en-US" altLang="zh-CN" b="1" i="1" u="sng">
                    <a:effectLst>
                      <a:outerShdw blurRad="38100" dist="38100" dir="2700000" algn="tl">
                        <a:srgbClr val="C0C0C0"/>
                      </a:outerShdw>
                    </a:effectLst>
                    <a:latin typeface="Times New Roman" pitchFamily="18" charset="0"/>
                  </a:endParaRPr>
                </a:p>
              </p:txBody>
            </p:sp>
            <p:sp>
              <p:nvSpPr>
                <p:cNvPr id="174096" name="Text Box 16"/>
                <p:cNvSpPr txBox="1">
                  <a:spLocks noChangeArrowheads="1"/>
                </p:cNvSpPr>
                <p:nvPr/>
              </p:nvSpPr>
              <p:spPr bwMode="auto">
                <a:xfrm>
                  <a:off x="7200" y="3552"/>
                  <a:ext cx="1080" cy="625"/>
                </a:xfrm>
                <a:prstGeom prst="rect">
                  <a:avLst/>
                </a:prstGeom>
                <a:noFill/>
                <a:ln w="9525">
                  <a:noFill/>
                  <a:miter lim="800000"/>
                  <a:headEnd/>
                  <a:tailEnd/>
                </a:ln>
              </p:spPr>
              <p:txBody>
                <a:bodyPr/>
                <a:lstStyle/>
                <a:p>
                  <a:pPr algn="just">
                    <a:defRPr/>
                  </a:pPr>
                  <a:r>
                    <a:rPr lang="en-US" altLang="zh-CN" b="1">
                      <a:latin typeface="Times New Roman" pitchFamily="18" charset="0"/>
                    </a:rPr>
                    <a:t>e</a:t>
                  </a:r>
                  <a:r>
                    <a:rPr lang="en-US" altLang="zh-CN" b="1" baseline="30000">
                      <a:latin typeface="Times New Roman" pitchFamily="18" charset="0"/>
                    </a:rPr>
                    <a:t>-</a:t>
                  </a:r>
                  <a:r>
                    <a:rPr lang="en-US" altLang="zh-CN" b="1">
                      <a:latin typeface="Times New Roman" pitchFamily="18" charset="0"/>
                    </a:rPr>
                    <a:t>+H</a:t>
                  </a:r>
                  <a:r>
                    <a:rPr lang="en-US" altLang="zh-CN" b="1" baseline="30000">
                      <a:latin typeface="Times New Roman" pitchFamily="18" charset="0"/>
                    </a:rPr>
                    <a:t>+ </a:t>
                  </a:r>
                  <a:endParaRPr lang="en-US" altLang="zh-CN" b="1" i="1" u="sng">
                    <a:effectLst>
                      <a:outerShdw blurRad="38100" dist="38100" dir="2700000" algn="tl">
                        <a:srgbClr val="C0C0C0"/>
                      </a:outerShdw>
                    </a:effectLst>
                    <a:latin typeface="Times New Roman" pitchFamily="18" charset="0"/>
                  </a:endParaRPr>
                </a:p>
              </p:txBody>
            </p:sp>
          </p:grpSp>
          <p:sp>
            <p:nvSpPr>
              <p:cNvPr id="174097" name="Text Box 17"/>
              <p:cNvSpPr txBox="1">
                <a:spLocks noChangeArrowheads="1"/>
              </p:cNvSpPr>
              <p:nvPr/>
            </p:nvSpPr>
            <p:spPr bwMode="auto">
              <a:xfrm>
                <a:off x="3197" y="3413"/>
                <a:ext cx="621" cy="272"/>
              </a:xfrm>
              <a:prstGeom prst="rect">
                <a:avLst/>
              </a:prstGeom>
              <a:noFill/>
              <a:ln w="9525">
                <a:noFill/>
                <a:miter lim="800000"/>
                <a:headEnd/>
                <a:tailEnd/>
              </a:ln>
            </p:spPr>
            <p:txBody>
              <a:bodyPr/>
              <a:lstStyle/>
              <a:p>
                <a:pPr algn="just">
                  <a:defRPr/>
                </a:pPr>
                <a:r>
                  <a:rPr lang="en-US" altLang="zh-CN" b="1">
                    <a:latin typeface="Times New Roman" pitchFamily="18" charset="0"/>
                  </a:rPr>
                  <a:t>H</a:t>
                </a:r>
                <a:r>
                  <a:rPr lang="en-US" altLang="zh-CN" b="1" baseline="-25000">
                    <a:latin typeface="Times New Roman" pitchFamily="18" charset="0"/>
                  </a:rPr>
                  <a:t>2</a:t>
                </a:r>
                <a:r>
                  <a:rPr lang="en-US" altLang="zh-CN" b="1">
                    <a:latin typeface="Times New Roman" pitchFamily="18" charset="0"/>
                  </a:rPr>
                  <a:t>O</a:t>
                </a:r>
                <a:endParaRPr lang="en-US" altLang="zh-CN" b="1" i="1" u="sng">
                  <a:effectLst>
                    <a:outerShdw blurRad="38100" dist="38100" dir="2700000" algn="tl">
                      <a:srgbClr val="C0C0C0"/>
                    </a:outerShdw>
                  </a:effectLst>
                  <a:latin typeface="Times New Roman" pitchFamily="18" charset="0"/>
                </a:endParaRPr>
              </a:p>
            </p:txBody>
          </p:sp>
          <p:sp>
            <p:nvSpPr>
              <p:cNvPr id="96270" name="Line 18"/>
              <p:cNvSpPr>
                <a:spLocks noChangeShapeType="1"/>
              </p:cNvSpPr>
              <p:nvPr/>
            </p:nvSpPr>
            <p:spPr bwMode="auto">
              <a:xfrm>
                <a:off x="3005" y="3322"/>
                <a:ext cx="181" cy="182"/>
              </a:xfrm>
              <a:prstGeom prst="line">
                <a:avLst/>
              </a:prstGeom>
              <a:noFill/>
              <a:ln w="9525">
                <a:solidFill>
                  <a:schemeClr val="tx1"/>
                </a:solidFill>
                <a:round/>
                <a:headEnd/>
                <a:tailEnd type="triangle" w="med" len="med"/>
              </a:ln>
            </p:spPr>
            <p:txBody>
              <a:bodyPr wrap="none" anchor="ctr"/>
              <a:lstStyle/>
              <a:p>
                <a:endParaRPr lang="zh-CN" altLang="en-US"/>
              </a:p>
            </p:txBody>
          </p:sp>
        </p:grpSp>
      </p:grpSp>
      <p:sp>
        <p:nvSpPr>
          <p:cNvPr id="96260" name="Text Box 20"/>
          <p:cNvSpPr txBox="1">
            <a:spLocks noChangeArrowheads="1"/>
          </p:cNvSpPr>
          <p:nvPr/>
        </p:nvSpPr>
        <p:spPr bwMode="auto">
          <a:xfrm>
            <a:off x="1763713" y="987425"/>
            <a:ext cx="5976937" cy="646331"/>
          </a:xfrm>
          <a:prstGeom prst="rect">
            <a:avLst/>
          </a:prstGeom>
          <a:noFill/>
          <a:ln w="9525">
            <a:noFill/>
            <a:miter lim="800000"/>
            <a:headEnd/>
            <a:tailEnd/>
          </a:ln>
        </p:spPr>
        <p:txBody>
          <a:bodyPr>
            <a:spAutoFit/>
          </a:bodyPr>
          <a:lstStyle/>
          <a:p>
            <a:pPr algn="ctr">
              <a:spcBef>
                <a:spcPct val="50000"/>
              </a:spcBef>
            </a:pPr>
            <a:r>
              <a:rPr lang="zh-CN" altLang="en-US" sz="3600" dirty="0">
                <a:solidFill>
                  <a:schemeClr val="tx2"/>
                </a:solidFill>
                <a:ea typeface="黑体" pitchFamily="2" charset="-122"/>
              </a:rPr>
              <a:t>二、活性氧及抗氧化体系</a:t>
            </a:r>
          </a:p>
        </p:txBody>
      </p:sp>
      <p:sp>
        <p:nvSpPr>
          <p:cNvPr id="19" name="TextBox 18"/>
          <p:cNvSpPr txBox="1"/>
          <p:nvPr/>
        </p:nvSpPr>
        <p:spPr>
          <a:xfrm>
            <a:off x="683568" y="1844824"/>
            <a:ext cx="3528392" cy="584775"/>
          </a:xfrm>
          <a:prstGeom prst="rect">
            <a:avLst/>
          </a:prstGeom>
          <a:noFill/>
        </p:spPr>
        <p:txBody>
          <a:bodyPr wrap="square" rtlCol="0">
            <a:spAutoFit/>
          </a:bodyPr>
          <a:lstStyle/>
          <a:p>
            <a:r>
              <a:rPr lang="zh-CN" altLang="en-US" sz="3200" dirty="0">
                <a:latin typeface="黑体" pitchFamily="49" charset="-122"/>
                <a:ea typeface="黑体" pitchFamily="49" charset="-122"/>
              </a:rPr>
              <a:t>（一）活性氧</a:t>
            </a:r>
          </a:p>
        </p:txBody>
      </p:sp>
      <p:sp>
        <p:nvSpPr>
          <p:cNvPr id="20" name="灯片编号占位符 19"/>
          <p:cNvSpPr>
            <a:spLocks noGrp="1"/>
          </p:cNvSpPr>
          <p:nvPr>
            <p:ph type="sldNum" sz="quarter" idx="12"/>
          </p:nvPr>
        </p:nvSpPr>
        <p:spPr/>
        <p:txBody>
          <a:bodyPr/>
          <a:lstStyle/>
          <a:p>
            <a:pPr>
              <a:defRPr/>
            </a:pPr>
            <a:fld id="{45CA34A5-7DC7-4D9F-A73B-ED473093E328}" type="slidenum">
              <a:rPr lang="en-US" altLang="zh-CN" smtClean="0"/>
              <a:pPr>
                <a:defRPr/>
              </a:pPr>
              <a:t>87</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96258"/>
                                        </p:tgtEl>
                                        <p:attrNameLst>
                                          <p:attrName>style.visibility</p:attrName>
                                        </p:attrNameLst>
                                      </p:cBhvr>
                                      <p:to>
                                        <p:strVal val="visible"/>
                                      </p:to>
                                    </p:set>
                                    <p:animEffect transition="in" filter="wedge">
                                      <p:cBhvr>
                                        <p:cTn id="11" dur="2000"/>
                                        <p:tgtEl>
                                          <p:spTgt spid="9625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19" grpId="0"/>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5"/>
          <p:cNvSpPr>
            <a:spLocks noChangeArrowheads="1"/>
          </p:cNvSpPr>
          <p:nvPr/>
        </p:nvSpPr>
        <p:spPr bwMode="auto">
          <a:xfrm>
            <a:off x="2266950" y="404813"/>
            <a:ext cx="4465638" cy="711200"/>
          </a:xfrm>
          <a:prstGeom prst="rect">
            <a:avLst/>
          </a:prstGeom>
          <a:noFill/>
          <a:ln w="9525">
            <a:noFill/>
            <a:miter lim="800000"/>
            <a:headEnd/>
            <a:tailEnd/>
          </a:ln>
        </p:spPr>
        <p:txBody>
          <a:bodyPr anchor="b"/>
          <a:lstStyle/>
          <a:p>
            <a:pPr algn="ctr"/>
            <a:r>
              <a:rPr lang="zh-CN" altLang="en-US" sz="3200">
                <a:solidFill>
                  <a:schemeClr val="tx2"/>
                </a:solidFill>
                <a:latin typeface="黑体" pitchFamily="2" charset="-122"/>
                <a:ea typeface="黑体" pitchFamily="2" charset="-122"/>
              </a:rPr>
              <a:t>活性氧对细胞的影响</a:t>
            </a:r>
          </a:p>
        </p:txBody>
      </p:sp>
      <p:sp>
        <p:nvSpPr>
          <p:cNvPr id="234505" name="Text Box 9"/>
          <p:cNvSpPr txBox="1">
            <a:spLocks noChangeArrowheads="1"/>
          </p:cNvSpPr>
          <p:nvPr/>
        </p:nvSpPr>
        <p:spPr bwMode="auto">
          <a:xfrm>
            <a:off x="395288" y="1270953"/>
            <a:ext cx="2232025" cy="519112"/>
          </a:xfrm>
          <a:prstGeom prst="rect">
            <a:avLst/>
          </a:prstGeom>
          <a:noFill/>
          <a:ln w="9525">
            <a:noFill/>
            <a:miter lim="800000"/>
            <a:headEnd/>
            <a:tailEnd/>
          </a:ln>
        </p:spPr>
        <p:txBody>
          <a:bodyPr>
            <a:spAutoFit/>
          </a:bodyPr>
          <a:lstStyle/>
          <a:p>
            <a:pPr>
              <a:spcBef>
                <a:spcPct val="50000"/>
              </a:spcBef>
              <a:buClr>
                <a:srgbClr val="FF0066"/>
              </a:buClr>
              <a:buFont typeface="Wingdings" pitchFamily="2" charset="2"/>
              <a:buChar char="Ø"/>
            </a:pPr>
            <a:r>
              <a:rPr lang="en-US" altLang="zh-CN" sz="2800" dirty="0">
                <a:latin typeface="Times New Roman" pitchFamily="18" charset="0"/>
                <a:ea typeface="黑体" pitchFamily="2" charset="-122"/>
                <a:cs typeface="Times New Roman" pitchFamily="18" charset="0"/>
              </a:rPr>
              <a:t> </a:t>
            </a:r>
            <a:r>
              <a:rPr lang="zh-CN" altLang="en-US" sz="2800" dirty="0">
                <a:latin typeface="Times New Roman" pitchFamily="18" charset="0"/>
                <a:ea typeface="黑体" pitchFamily="2" charset="-122"/>
                <a:cs typeface="Times New Roman" pitchFamily="18" charset="0"/>
              </a:rPr>
              <a:t>有利作用：</a:t>
            </a:r>
          </a:p>
        </p:txBody>
      </p:sp>
      <p:sp>
        <p:nvSpPr>
          <p:cNvPr id="234506" name="Text Box 10"/>
          <p:cNvSpPr txBox="1">
            <a:spLocks noChangeArrowheads="1"/>
          </p:cNvSpPr>
          <p:nvPr/>
        </p:nvSpPr>
        <p:spPr bwMode="auto">
          <a:xfrm>
            <a:off x="2411413" y="1416050"/>
            <a:ext cx="5832475" cy="1681163"/>
          </a:xfrm>
          <a:prstGeom prst="rect">
            <a:avLst/>
          </a:prstGeom>
          <a:noFill/>
          <a:ln w="9525">
            <a:noFill/>
            <a:miter lim="800000"/>
            <a:headEnd/>
            <a:tailEnd/>
          </a:ln>
        </p:spPr>
        <p:txBody>
          <a:bodyPr>
            <a:spAutoFit/>
          </a:bodyPr>
          <a:lstStyle/>
          <a:p>
            <a:pPr marL="457200" indent="-457200">
              <a:lnSpc>
                <a:spcPct val="70000"/>
              </a:lnSpc>
              <a:spcBef>
                <a:spcPct val="50000"/>
              </a:spcBef>
              <a:buFontTx/>
              <a:buAutoNum type="arabicPeriod"/>
            </a:pPr>
            <a:r>
              <a:rPr lang="zh-CN" altLang="en-US">
                <a:latin typeface="Times New Roman" pitchFamily="18" charset="0"/>
                <a:ea typeface="黑体" pitchFamily="2" charset="-122"/>
                <a:cs typeface="Times New Roman" pitchFamily="18" charset="0"/>
              </a:rPr>
              <a:t>参与羟化反应，促进生物转化</a:t>
            </a:r>
          </a:p>
          <a:p>
            <a:pPr marL="457200" indent="-457200">
              <a:lnSpc>
                <a:spcPct val="70000"/>
              </a:lnSpc>
              <a:spcBef>
                <a:spcPct val="50000"/>
              </a:spcBef>
              <a:buFontTx/>
              <a:buAutoNum type="arabicPeriod"/>
            </a:pPr>
            <a:r>
              <a:rPr lang="zh-CN" altLang="en-US">
                <a:latin typeface="Times New Roman" pitchFamily="18" charset="0"/>
                <a:ea typeface="黑体" pitchFamily="2" charset="-122"/>
                <a:cs typeface="Times New Roman" pitchFamily="18" charset="0"/>
              </a:rPr>
              <a:t>参与物质代谢</a:t>
            </a:r>
          </a:p>
          <a:p>
            <a:pPr marL="457200" indent="-457200">
              <a:lnSpc>
                <a:spcPct val="70000"/>
              </a:lnSpc>
              <a:spcBef>
                <a:spcPct val="50000"/>
              </a:spcBef>
              <a:buFontTx/>
              <a:buAutoNum type="arabicPeriod"/>
            </a:pPr>
            <a:r>
              <a:rPr lang="zh-CN" altLang="en-US">
                <a:latin typeface="Times New Roman" pitchFamily="18" charset="0"/>
                <a:ea typeface="黑体" pitchFamily="2" charset="-122"/>
                <a:cs typeface="Times New Roman" pitchFamily="18" charset="0"/>
              </a:rPr>
              <a:t>杀菌作用</a:t>
            </a:r>
          </a:p>
          <a:p>
            <a:pPr marL="457200" indent="-457200">
              <a:lnSpc>
                <a:spcPct val="70000"/>
              </a:lnSpc>
              <a:spcBef>
                <a:spcPct val="50000"/>
              </a:spcBef>
              <a:buFontTx/>
              <a:buAutoNum type="arabicPeriod"/>
            </a:pPr>
            <a:r>
              <a:rPr lang="zh-CN" altLang="en-US">
                <a:latin typeface="Times New Roman" pitchFamily="18" charset="0"/>
                <a:ea typeface="黑体" pitchFamily="2" charset="-122"/>
                <a:cs typeface="Times New Roman" pitchFamily="18" charset="0"/>
              </a:rPr>
              <a:t>参与细胞信号传递</a:t>
            </a:r>
          </a:p>
        </p:txBody>
      </p:sp>
      <p:sp>
        <p:nvSpPr>
          <p:cNvPr id="234507" name="Text Box 11"/>
          <p:cNvSpPr txBox="1">
            <a:spLocks noChangeArrowheads="1"/>
          </p:cNvSpPr>
          <p:nvPr/>
        </p:nvSpPr>
        <p:spPr bwMode="auto">
          <a:xfrm>
            <a:off x="395288" y="3276600"/>
            <a:ext cx="2232025" cy="519113"/>
          </a:xfrm>
          <a:prstGeom prst="rect">
            <a:avLst/>
          </a:prstGeom>
          <a:noFill/>
          <a:ln w="9525">
            <a:noFill/>
            <a:miter lim="800000"/>
            <a:headEnd/>
            <a:tailEnd/>
          </a:ln>
        </p:spPr>
        <p:txBody>
          <a:bodyPr>
            <a:spAutoFit/>
          </a:bodyPr>
          <a:lstStyle/>
          <a:p>
            <a:pPr>
              <a:spcBef>
                <a:spcPct val="50000"/>
              </a:spcBef>
              <a:buClr>
                <a:schemeClr val="tx1"/>
              </a:buClr>
              <a:buFont typeface="Wingdings" pitchFamily="2" charset="2"/>
              <a:buChar char="Ø"/>
            </a:pPr>
            <a:r>
              <a:rPr lang="en-US" altLang="zh-CN" sz="2800">
                <a:latin typeface="Times New Roman" pitchFamily="18" charset="0"/>
                <a:ea typeface="黑体" pitchFamily="2" charset="-122"/>
                <a:cs typeface="Times New Roman" pitchFamily="18" charset="0"/>
              </a:rPr>
              <a:t> </a:t>
            </a:r>
            <a:r>
              <a:rPr lang="zh-CN" altLang="en-US" sz="2800">
                <a:latin typeface="Times New Roman" pitchFamily="18" charset="0"/>
                <a:ea typeface="黑体" pitchFamily="2" charset="-122"/>
                <a:cs typeface="Times New Roman" pitchFamily="18" charset="0"/>
              </a:rPr>
              <a:t>有害影响：</a:t>
            </a:r>
          </a:p>
        </p:txBody>
      </p:sp>
      <p:sp>
        <p:nvSpPr>
          <p:cNvPr id="234508" name="Text Box 12"/>
          <p:cNvSpPr txBox="1">
            <a:spLocks noChangeArrowheads="1"/>
          </p:cNvSpPr>
          <p:nvPr/>
        </p:nvSpPr>
        <p:spPr bwMode="auto">
          <a:xfrm>
            <a:off x="2411413" y="3348038"/>
            <a:ext cx="6588125" cy="3231654"/>
          </a:xfrm>
          <a:prstGeom prst="rect">
            <a:avLst/>
          </a:prstGeom>
          <a:noFill/>
          <a:ln w="9525">
            <a:noFill/>
            <a:miter lim="800000"/>
            <a:headEnd/>
            <a:tailEnd/>
          </a:ln>
        </p:spPr>
        <p:txBody>
          <a:bodyPr>
            <a:spAutoFit/>
          </a:bodyPr>
          <a:lstStyle/>
          <a:p>
            <a:pPr marL="457200" indent="-457200">
              <a:spcBef>
                <a:spcPts val="600"/>
              </a:spcBef>
              <a:buFontTx/>
              <a:buAutoNum type="arabicPeriod"/>
            </a:pPr>
            <a:r>
              <a:rPr lang="zh-CN" altLang="en-US" dirty="0">
                <a:latin typeface="Times New Roman" pitchFamily="18" charset="0"/>
                <a:ea typeface="黑体" pitchFamily="2" charset="-122"/>
                <a:cs typeface="Times New Roman" pitchFamily="18" charset="0"/>
              </a:rPr>
              <a:t>引起细胞膜磷脂的不饱和脂肪酸氧化或过氧化，造成膜性损伤</a:t>
            </a:r>
          </a:p>
          <a:p>
            <a:pPr marL="457200" indent="-457200">
              <a:lnSpc>
                <a:spcPct val="80000"/>
              </a:lnSpc>
              <a:spcBef>
                <a:spcPct val="50000"/>
              </a:spcBef>
              <a:buFontTx/>
              <a:buAutoNum type="arabicPeriod"/>
            </a:pPr>
            <a:r>
              <a:rPr lang="zh-CN" altLang="en-US" dirty="0">
                <a:latin typeface="Times New Roman" pitchFamily="18" charset="0"/>
                <a:ea typeface="黑体" pitchFamily="2" charset="-122"/>
                <a:cs typeface="Times New Roman" pitchFamily="18" charset="0"/>
              </a:rPr>
              <a:t>结合</a:t>
            </a:r>
            <a:r>
              <a:rPr lang="en-US" altLang="zh-CN" dirty="0">
                <a:latin typeface="Times New Roman" pitchFamily="18" charset="0"/>
                <a:ea typeface="黑体" pitchFamily="2" charset="-122"/>
                <a:cs typeface="Times New Roman" pitchFamily="18" charset="0"/>
              </a:rPr>
              <a:t>DNA</a:t>
            </a:r>
            <a:r>
              <a:rPr lang="zh-CN" altLang="en-US" dirty="0">
                <a:latin typeface="Times New Roman" pitchFamily="18" charset="0"/>
                <a:ea typeface="黑体" pitchFamily="2" charset="-122"/>
                <a:cs typeface="Times New Roman" pitchFamily="18" charset="0"/>
              </a:rPr>
              <a:t>，使</a:t>
            </a:r>
            <a:r>
              <a:rPr lang="en-US" altLang="zh-CN" dirty="0">
                <a:latin typeface="Times New Roman" pitchFamily="18" charset="0"/>
                <a:ea typeface="黑体" pitchFamily="2" charset="-122"/>
                <a:cs typeface="Times New Roman" pitchFamily="18" charset="0"/>
              </a:rPr>
              <a:t>DNA</a:t>
            </a:r>
            <a:r>
              <a:rPr lang="zh-CN" altLang="en-US" dirty="0">
                <a:latin typeface="Times New Roman" pitchFamily="18" charset="0"/>
                <a:ea typeface="黑体" pitchFamily="2" charset="-122"/>
                <a:cs typeface="Times New Roman" pitchFamily="18" charset="0"/>
              </a:rPr>
              <a:t>突变</a:t>
            </a:r>
          </a:p>
          <a:p>
            <a:pPr marL="457200" indent="-457200">
              <a:lnSpc>
                <a:spcPct val="80000"/>
              </a:lnSpc>
              <a:spcBef>
                <a:spcPct val="50000"/>
              </a:spcBef>
              <a:buFontTx/>
              <a:buAutoNum type="arabicPeriod"/>
            </a:pPr>
            <a:r>
              <a:rPr lang="zh-CN" altLang="en-US" dirty="0">
                <a:latin typeface="Times New Roman" pitchFamily="18" charset="0"/>
                <a:ea typeface="黑体" pitchFamily="2" charset="-122"/>
                <a:cs typeface="Times New Roman" pitchFamily="18" charset="0"/>
              </a:rPr>
              <a:t>破坏细胞内含巯基的蛋白质</a:t>
            </a:r>
          </a:p>
          <a:p>
            <a:pPr marL="457200" indent="-457200">
              <a:lnSpc>
                <a:spcPct val="80000"/>
              </a:lnSpc>
              <a:spcBef>
                <a:spcPct val="50000"/>
              </a:spcBef>
              <a:buFontTx/>
              <a:buAutoNum type="arabicPeriod"/>
            </a:pPr>
            <a:r>
              <a:rPr lang="zh-CN" altLang="en-US" dirty="0">
                <a:latin typeface="Times New Roman" pitchFamily="18" charset="0"/>
                <a:ea typeface="黑体" pitchFamily="2" charset="-122"/>
                <a:cs typeface="Times New Roman" pitchFamily="18" charset="0"/>
              </a:rPr>
              <a:t>氧化载脂蛋白及磷脂，导致胆固醇转运障碍</a:t>
            </a:r>
          </a:p>
          <a:p>
            <a:pPr marL="457200" indent="-457200">
              <a:lnSpc>
                <a:spcPct val="80000"/>
              </a:lnSpc>
              <a:spcBef>
                <a:spcPct val="50000"/>
              </a:spcBef>
              <a:buFontTx/>
              <a:buAutoNum type="arabicPeriod"/>
            </a:pPr>
            <a:r>
              <a:rPr lang="zh-CN" altLang="en-US" dirty="0">
                <a:latin typeface="Times New Roman" pitchFamily="18" charset="0"/>
                <a:ea typeface="黑体" pitchFamily="2" charset="-122"/>
                <a:cs typeface="Times New Roman" pitchFamily="18" charset="0"/>
              </a:rPr>
              <a:t>使吞噬细胞衰竭、死亡，加重炎症反应过程</a:t>
            </a:r>
          </a:p>
          <a:p>
            <a:pPr marL="457200" indent="-457200">
              <a:lnSpc>
                <a:spcPct val="80000"/>
              </a:lnSpc>
              <a:spcBef>
                <a:spcPct val="50000"/>
              </a:spcBef>
              <a:buFontTx/>
              <a:buAutoNum type="arabicPeriod"/>
            </a:pPr>
            <a:r>
              <a:rPr lang="zh-CN" altLang="en-US" dirty="0">
                <a:latin typeface="Times New Roman" pitchFamily="18" charset="0"/>
                <a:ea typeface="黑体" pitchFamily="2" charset="-122"/>
                <a:cs typeface="Times New Roman" pitchFamily="18" charset="0"/>
              </a:rPr>
              <a:t>促进脂褐素生成</a:t>
            </a:r>
          </a:p>
        </p:txBody>
      </p:sp>
      <p:sp>
        <p:nvSpPr>
          <p:cNvPr id="7" name="灯片编号占位符 6"/>
          <p:cNvSpPr>
            <a:spLocks noGrp="1"/>
          </p:cNvSpPr>
          <p:nvPr>
            <p:ph type="sldNum" sz="quarter" idx="12"/>
          </p:nvPr>
        </p:nvSpPr>
        <p:spPr/>
        <p:txBody>
          <a:bodyPr/>
          <a:lstStyle/>
          <a:p>
            <a:pPr>
              <a:defRPr/>
            </a:pPr>
            <a:fld id="{2CE99114-C155-4C8F-961B-77FF3A6CED96}" type="slidenum">
              <a:rPr lang="en-US" altLang="zh-CN" smtClean="0"/>
              <a:pPr>
                <a:defRPr/>
              </a:pPr>
              <a:t>88</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4505"/>
                                        </p:tgtEl>
                                        <p:attrNameLst>
                                          <p:attrName>style.visibility</p:attrName>
                                        </p:attrNameLst>
                                      </p:cBhvr>
                                      <p:to>
                                        <p:strVal val="visible"/>
                                      </p:to>
                                    </p:set>
                                    <p:anim calcmode="lin" valueType="num">
                                      <p:cBhvr additive="base">
                                        <p:cTn id="7" dur="500" fill="hold"/>
                                        <p:tgtEl>
                                          <p:spTgt spid="234505"/>
                                        </p:tgtEl>
                                        <p:attrNameLst>
                                          <p:attrName>ppt_x</p:attrName>
                                        </p:attrNameLst>
                                      </p:cBhvr>
                                      <p:tavLst>
                                        <p:tav tm="0">
                                          <p:val>
                                            <p:strVal val="0-#ppt_w/2"/>
                                          </p:val>
                                        </p:tav>
                                        <p:tav tm="100000">
                                          <p:val>
                                            <p:strVal val="#ppt_x"/>
                                          </p:val>
                                        </p:tav>
                                      </p:tavLst>
                                    </p:anim>
                                    <p:anim calcmode="lin" valueType="num">
                                      <p:cBhvr additive="base">
                                        <p:cTn id="8" dur="500" fill="hold"/>
                                        <p:tgtEl>
                                          <p:spTgt spid="23450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34506"/>
                                        </p:tgtEl>
                                        <p:attrNameLst>
                                          <p:attrName>style.visibility</p:attrName>
                                        </p:attrNameLst>
                                      </p:cBhvr>
                                      <p:to>
                                        <p:strVal val="visible"/>
                                      </p:to>
                                    </p:set>
                                    <p:animEffect transition="in" filter="wipe(up)">
                                      <p:cBhvr>
                                        <p:cTn id="12" dur="2000"/>
                                        <p:tgtEl>
                                          <p:spTgt spid="23450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4507"/>
                                        </p:tgtEl>
                                        <p:attrNameLst>
                                          <p:attrName>style.visibility</p:attrName>
                                        </p:attrNameLst>
                                      </p:cBhvr>
                                      <p:to>
                                        <p:strVal val="visible"/>
                                      </p:to>
                                    </p:set>
                                    <p:anim calcmode="lin" valueType="num">
                                      <p:cBhvr additive="base">
                                        <p:cTn id="17" dur="500" fill="hold"/>
                                        <p:tgtEl>
                                          <p:spTgt spid="234507"/>
                                        </p:tgtEl>
                                        <p:attrNameLst>
                                          <p:attrName>ppt_x</p:attrName>
                                        </p:attrNameLst>
                                      </p:cBhvr>
                                      <p:tavLst>
                                        <p:tav tm="0">
                                          <p:val>
                                            <p:strVal val="#ppt_x"/>
                                          </p:val>
                                        </p:tav>
                                        <p:tav tm="100000">
                                          <p:val>
                                            <p:strVal val="#ppt_x"/>
                                          </p:val>
                                        </p:tav>
                                      </p:tavLst>
                                    </p:anim>
                                    <p:anim calcmode="lin" valueType="num">
                                      <p:cBhvr additive="base">
                                        <p:cTn id="18" dur="500" fill="hold"/>
                                        <p:tgtEl>
                                          <p:spTgt spid="23450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34508"/>
                                        </p:tgtEl>
                                        <p:attrNameLst>
                                          <p:attrName>style.visibility</p:attrName>
                                        </p:attrNameLst>
                                      </p:cBhvr>
                                      <p:to>
                                        <p:strVal val="visible"/>
                                      </p:to>
                                    </p:set>
                                    <p:animEffect transition="in" filter="wipe(up)">
                                      <p:cBhvr>
                                        <p:cTn id="22" dur="2000"/>
                                        <p:tgtEl>
                                          <p:spTgt spid="234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5" grpId="0"/>
      <p:bldP spid="234506" grpId="0"/>
      <p:bldP spid="234507" grpId="0"/>
      <p:bldP spid="23450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4"/>
          <p:cNvSpPr txBox="1">
            <a:spLocks noChangeArrowheads="1"/>
          </p:cNvSpPr>
          <p:nvPr/>
        </p:nvSpPr>
        <p:spPr bwMode="auto">
          <a:xfrm>
            <a:off x="611188" y="1890713"/>
            <a:ext cx="8208962" cy="4130675"/>
          </a:xfrm>
          <a:prstGeom prst="rect">
            <a:avLst/>
          </a:prstGeom>
          <a:noFill/>
          <a:ln w="9525">
            <a:noFill/>
            <a:miter lim="800000"/>
            <a:headEnd/>
            <a:tailEnd/>
          </a:ln>
        </p:spPr>
        <p:txBody>
          <a:bodyPr>
            <a:spAutoFit/>
          </a:bodyPr>
          <a:lstStyle/>
          <a:p>
            <a:pPr>
              <a:lnSpc>
                <a:spcPct val="120000"/>
              </a:lnSpc>
              <a:spcBef>
                <a:spcPct val="50000"/>
              </a:spcBef>
            </a:pPr>
            <a:r>
              <a:rPr lang="en-US" altLang="zh-CN" sz="3200">
                <a:latin typeface="Arial" charset="0"/>
                <a:ea typeface="黑体" pitchFamily="2" charset="-122"/>
                <a:cs typeface="Arial" charset="0"/>
              </a:rPr>
              <a:t>      </a:t>
            </a:r>
            <a:r>
              <a:rPr lang="zh-CN" altLang="en-US" sz="3200">
                <a:latin typeface="Arial" charset="0"/>
                <a:ea typeface="黑体" pitchFamily="2" charset="-122"/>
                <a:cs typeface="Arial" charset="0"/>
              </a:rPr>
              <a:t>活性氧类化学性质活泼，可引起蛋白质、</a:t>
            </a:r>
            <a:r>
              <a:rPr lang="en-US" altLang="zh-CN" sz="3200">
                <a:latin typeface="Arial" charset="0"/>
                <a:ea typeface="黑体" pitchFamily="2" charset="-122"/>
                <a:cs typeface="Arial" charset="0"/>
              </a:rPr>
              <a:t>DNA</a:t>
            </a:r>
            <a:r>
              <a:rPr lang="zh-CN" altLang="en-US" sz="3200">
                <a:latin typeface="Arial" charset="0"/>
                <a:ea typeface="黑体" pitchFamily="2" charset="-122"/>
                <a:cs typeface="Arial" charset="0"/>
              </a:rPr>
              <a:t>等生物大分子的氧化损伤，甚至破坏细胞的正常结构和功能，从而引起相应疾病。</a:t>
            </a:r>
          </a:p>
          <a:p>
            <a:pPr>
              <a:lnSpc>
                <a:spcPct val="120000"/>
              </a:lnSpc>
              <a:spcBef>
                <a:spcPct val="50000"/>
              </a:spcBef>
            </a:pPr>
            <a:r>
              <a:rPr lang="zh-CN" altLang="en-US" sz="3200">
                <a:latin typeface="Arial" charset="0"/>
                <a:ea typeface="黑体" pitchFamily="2" charset="-122"/>
                <a:cs typeface="Arial" charset="0"/>
              </a:rPr>
              <a:t>      机体可以通过抗氧化酶及时清除活性氧，防止其累积造成有害影响。</a:t>
            </a:r>
          </a:p>
          <a:p>
            <a:pPr>
              <a:lnSpc>
                <a:spcPct val="120000"/>
              </a:lnSpc>
              <a:spcBef>
                <a:spcPct val="50000"/>
              </a:spcBef>
            </a:pPr>
            <a:endParaRPr lang="en-US" altLang="zh-CN" sz="3200">
              <a:latin typeface="Arial" charset="0"/>
              <a:ea typeface="黑体" pitchFamily="2" charset="-122"/>
              <a:cs typeface="Arial" charset="0"/>
            </a:endParaRPr>
          </a:p>
        </p:txBody>
      </p:sp>
      <p:sp>
        <p:nvSpPr>
          <p:cNvPr id="3" name="灯片编号占位符 2"/>
          <p:cNvSpPr>
            <a:spLocks noGrp="1"/>
          </p:cNvSpPr>
          <p:nvPr>
            <p:ph type="sldNum" sz="quarter" idx="12"/>
          </p:nvPr>
        </p:nvSpPr>
        <p:spPr/>
        <p:txBody>
          <a:bodyPr/>
          <a:lstStyle/>
          <a:p>
            <a:pPr>
              <a:defRPr/>
            </a:pPr>
            <a:fld id="{2CE99114-C155-4C8F-961B-77FF3A6CED96}" type="slidenum">
              <a:rPr lang="en-US" altLang="zh-CN" smtClean="0"/>
              <a:pPr>
                <a:defRPr/>
              </a:pPr>
              <a:t>89</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1547664" y="2564904"/>
            <a:ext cx="6192093" cy="1728192"/>
          </a:xfrm>
        </p:spPr>
        <p:txBody>
          <a:bodyPr/>
          <a:lstStyle/>
          <a:p>
            <a:pPr eaLnBrk="1" hangingPunct="1">
              <a:lnSpc>
                <a:spcPct val="150000"/>
              </a:lnSpc>
              <a:spcBef>
                <a:spcPts val="0"/>
              </a:spcBef>
            </a:pPr>
            <a:r>
              <a:rPr lang="zh-CN" altLang="en-US" dirty="0">
                <a:solidFill>
                  <a:schemeClr val="hlink"/>
                </a:solidFill>
                <a:latin typeface="Arial" pitchFamily="34" charset="0"/>
                <a:ea typeface="黑体" pitchFamily="2" charset="-122"/>
                <a:cs typeface="Arial" pitchFamily="34" charset="0"/>
              </a:rPr>
              <a:t>线粒体氧化体系的组成成分</a:t>
            </a:r>
          </a:p>
          <a:p>
            <a:pPr eaLnBrk="1" hangingPunct="1">
              <a:lnSpc>
                <a:spcPct val="150000"/>
              </a:lnSpc>
              <a:spcBef>
                <a:spcPts val="0"/>
              </a:spcBef>
            </a:pPr>
            <a:r>
              <a:rPr lang="zh-CN" altLang="en-US" dirty="0">
                <a:solidFill>
                  <a:schemeClr val="hlink"/>
                </a:solidFill>
                <a:latin typeface="Arial" pitchFamily="34" charset="0"/>
                <a:ea typeface="黑体" pitchFamily="2" charset="-122"/>
                <a:cs typeface="Arial" pitchFamily="34" charset="0"/>
              </a:rPr>
              <a:t>呼吸链的组成和类型</a:t>
            </a:r>
            <a:endParaRPr lang="zh-CN" altLang="en-US" dirty="0">
              <a:latin typeface="Arial" pitchFamily="34" charset="0"/>
              <a:ea typeface="黑体" pitchFamily="2" charset="-122"/>
              <a:cs typeface="Arial" pitchFamily="34" charset="0"/>
            </a:endParaRPr>
          </a:p>
        </p:txBody>
      </p:sp>
      <p:sp>
        <p:nvSpPr>
          <p:cNvPr id="32771" name="棱台 5"/>
          <p:cNvSpPr>
            <a:spLocks noChangeArrowheads="1"/>
          </p:cNvSpPr>
          <p:nvPr/>
        </p:nvSpPr>
        <p:spPr bwMode="auto">
          <a:xfrm>
            <a:off x="3059981" y="836191"/>
            <a:ext cx="3024187" cy="936625"/>
          </a:xfrm>
          <a:prstGeom prst="bevel">
            <a:avLst>
              <a:gd name="adj" fmla="val 12500"/>
            </a:avLst>
          </a:prstGeom>
          <a:solidFill>
            <a:srgbClr val="FFFF00"/>
          </a:solidFill>
          <a:ln w="9525" algn="ctr">
            <a:solidFill>
              <a:schemeClr val="tx1"/>
            </a:solidFill>
            <a:miter lim="800000"/>
            <a:headEnd/>
            <a:tailEnd/>
          </a:ln>
        </p:spPr>
        <p:txBody>
          <a:bodyPr wrap="none"/>
          <a:lstStyle/>
          <a:p>
            <a:pPr algn="ctr"/>
            <a:r>
              <a:rPr lang="zh-CN" altLang="en-US" sz="4000" dirty="0">
                <a:solidFill>
                  <a:srgbClr val="FF0000"/>
                </a:solidFill>
                <a:latin typeface="黑体" pitchFamily="2" charset="-122"/>
                <a:ea typeface="黑体" pitchFamily="2" charset="-122"/>
              </a:rPr>
              <a:t>内容纲要</a:t>
            </a:r>
          </a:p>
        </p:txBody>
      </p:sp>
      <p:sp>
        <p:nvSpPr>
          <p:cNvPr id="32772" name="灯片编号占位符 3"/>
          <p:cNvSpPr>
            <a:spLocks noGrp="1"/>
          </p:cNvSpPr>
          <p:nvPr>
            <p:ph type="sldNum" sz="quarter" idx="12"/>
          </p:nvPr>
        </p:nvSpPr>
        <p:spPr>
          <a:noFill/>
        </p:spPr>
        <p:txBody>
          <a:bodyPr/>
          <a:lstStyle/>
          <a:p>
            <a:fld id="{F50EFA12-9E02-4BC4-87DD-B8D072D4DB53}" type="slidenum">
              <a:rPr lang="en-US" altLang="zh-CN" smtClean="0">
                <a:ea typeface="宋体" charset="-122"/>
              </a:rPr>
              <a:pPr/>
              <a:t>9</a:t>
            </a:fld>
            <a:endParaRPr lang="en-US" altLang="zh-CN">
              <a:ea typeface="宋体"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Text Box 14"/>
          <p:cNvSpPr txBox="1">
            <a:spLocks noChangeArrowheads="1"/>
          </p:cNvSpPr>
          <p:nvPr/>
        </p:nvSpPr>
        <p:spPr bwMode="auto">
          <a:xfrm>
            <a:off x="1331913" y="1116013"/>
            <a:ext cx="6499225" cy="584200"/>
          </a:xfrm>
          <a:prstGeom prst="rect">
            <a:avLst/>
          </a:prstGeom>
          <a:noFill/>
          <a:ln w="9525">
            <a:noFill/>
            <a:miter lim="800000"/>
            <a:headEnd/>
            <a:tailEnd/>
          </a:ln>
        </p:spPr>
        <p:txBody>
          <a:bodyPr>
            <a:spAutoFit/>
          </a:bodyPr>
          <a:lstStyle/>
          <a:p>
            <a:pPr algn="ctr">
              <a:spcBef>
                <a:spcPct val="50000"/>
              </a:spcBef>
            </a:pPr>
            <a:r>
              <a:rPr lang="zh-CN" altLang="en-US" sz="3200" dirty="0">
                <a:latin typeface="黑体" pitchFamily="2" charset="-122"/>
                <a:ea typeface="黑体" pitchFamily="2" charset="-122"/>
              </a:rPr>
              <a:t>（二）抗氧化体系</a:t>
            </a:r>
          </a:p>
        </p:txBody>
      </p:sp>
      <p:sp>
        <p:nvSpPr>
          <p:cNvPr id="9" name="灯片编号占位符 8"/>
          <p:cNvSpPr>
            <a:spLocks noGrp="1"/>
          </p:cNvSpPr>
          <p:nvPr>
            <p:ph type="sldNum" sz="quarter" idx="12"/>
          </p:nvPr>
        </p:nvSpPr>
        <p:spPr/>
        <p:txBody>
          <a:bodyPr/>
          <a:lstStyle/>
          <a:p>
            <a:pPr>
              <a:defRPr/>
            </a:pPr>
            <a:fld id="{45CA34A5-7DC7-4D9F-A73B-ED473093E328}" type="slidenum">
              <a:rPr lang="en-US" altLang="zh-CN" smtClean="0"/>
              <a:pPr>
                <a:defRPr/>
              </a:pPr>
              <a:t>90</a:t>
            </a:fld>
            <a:endParaRPr lang="en-US" altLang="zh-CN"/>
          </a:p>
        </p:txBody>
      </p:sp>
      <p:sp>
        <p:nvSpPr>
          <p:cNvPr id="3" name="左大括号 2">
            <a:extLst>
              <a:ext uri="{FF2B5EF4-FFF2-40B4-BE49-F238E27FC236}">
                <a16:creationId xmlns:a16="http://schemas.microsoft.com/office/drawing/2014/main" id="{26FFAF93-7AB1-4004-852C-7B5BBA7565CE}"/>
              </a:ext>
            </a:extLst>
          </p:cNvPr>
          <p:cNvSpPr/>
          <p:nvPr/>
        </p:nvSpPr>
        <p:spPr bwMode="auto">
          <a:xfrm>
            <a:off x="1043608" y="3024242"/>
            <a:ext cx="360040" cy="1877875"/>
          </a:xfrm>
          <a:prstGeom prst="leftBrace">
            <a:avLst>
              <a:gd name="adj1" fmla="val 45018"/>
              <a:gd name="adj2" fmla="val 50000"/>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
        <p:nvSpPr>
          <p:cNvPr id="4" name="文本框 3">
            <a:extLst>
              <a:ext uri="{FF2B5EF4-FFF2-40B4-BE49-F238E27FC236}">
                <a16:creationId xmlns:a16="http://schemas.microsoft.com/office/drawing/2014/main" id="{DBC3490C-016B-45A3-B9EE-CA9C8ED0F0C7}"/>
              </a:ext>
            </a:extLst>
          </p:cNvPr>
          <p:cNvSpPr txBox="1"/>
          <p:nvPr/>
        </p:nvSpPr>
        <p:spPr>
          <a:xfrm>
            <a:off x="1475656" y="2780928"/>
            <a:ext cx="2232248"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抗氧化酶</a:t>
            </a:r>
          </a:p>
        </p:txBody>
      </p:sp>
      <p:sp>
        <p:nvSpPr>
          <p:cNvPr id="12" name="左大括号 11">
            <a:extLst>
              <a:ext uri="{FF2B5EF4-FFF2-40B4-BE49-F238E27FC236}">
                <a16:creationId xmlns:a16="http://schemas.microsoft.com/office/drawing/2014/main" id="{97B84533-2612-4412-9D05-381B6DA19D51}"/>
              </a:ext>
            </a:extLst>
          </p:cNvPr>
          <p:cNvSpPr/>
          <p:nvPr/>
        </p:nvSpPr>
        <p:spPr bwMode="auto">
          <a:xfrm>
            <a:off x="3419872" y="2340169"/>
            <a:ext cx="288032" cy="1540350"/>
          </a:xfrm>
          <a:prstGeom prst="leftBrace">
            <a:avLst>
              <a:gd name="adj1" fmla="val 28087"/>
              <a:gd name="adj2" fmla="val 50000"/>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pitchFamily="2" charset="-122"/>
            </a:endParaRPr>
          </a:p>
        </p:txBody>
      </p:sp>
      <p:sp>
        <p:nvSpPr>
          <p:cNvPr id="13" name="文本框 12">
            <a:extLst>
              <a:ext uri="{FF2B5EF4-FFF2-40B4-BE49-F238E27FC236}">
                <a16:creationId xmlns:a16="http://schemas.microsoft.com/office/drawing/2014/main" id="{8AC3E1AF-3E3B-43C7-95B0-AFA78E61D912}"/>
              </a:ext>
            </a:extLst>
          </p:cNvPr>
          <p:cNvSpPr txBox="1"/>
          <p:nvPr/>
        </p:nvSpPr>
        <p:spPr>
          <a:xfrm>
            <a:off x="3707904" y="2124145"/>
            <a:ext cx="4392488" cy="584775"/>
          </a:xfrm>
          <a:prstGeom prst="rect">
            <a:avLst/>
          </a:prstGeom>
          <a:noFill/>
        </p:spPr>
        <p:txBody>
          <a:bodyPr wrap="square" rtlCol="0">
            <a:spAutoFit/>
          </a:bodyPr>
          <a:lstStyle/>
          <a:p>
            <a:r>
              <a:rPr lang="zh-CN" altLang="en-US" sz="3200" dirty="0">
                <a:latin typeface="Arial" panose="020B0604020202020204" pitchFamily="34" charset="0"/>
                <a:ea typeface="黑体" panose="02010609060101010101" pitchFamily="49" charset="-122"/>
                <a:cs typeface="Arial" panose="020B0604020202020204" pitchFamily="34" charset="0"/>
              </a:rPr>
              <a:t>超氧化物歧化酶</a:t>
            </a:r>
          </a:p>
        </p:txBody>
      </p:sp>
      <p:sp>
        <p:nvSpPr>
          <p:cNvPr id="14" name="文本框 13">
            <a:extLst>
              <a:ext uri="{FF2B5EF4-FFF2-40B4-BE49-F238E27FC236}">
                <a16:creationId xmlns:a16="http://schemas.microsoft.com/office/drawing/2014/main" id="{E0864F5C-F6BD-4523-80BB-AA2EF31F3651}"/>
              </a:ext>
            </a:extLst>
          </p:cNvPr>
          <p:cNvSpPr txBox="1"/>
          <p:nvPr/>
        </p:nvSpPr>
        <p:spPr>
          <a:xfrm>
            <a:off x="3707904" y="2808221"/>
            <a:ext cx="3888432" cy="584775"/>
          </a:xfrm>
          <a:prstGeom prst="rect">
            <a:avLst/>
          </a:prstGeom>
          <a:noFill/>
        </p:spPr>
        <p:txBody>
          <a:bodyPr wrap="square" rtlCol="0">
            <a:spAutoFit/>
          </a:bodyPr>
          <a:lstStyle/>
          <a:p>
            <a:r>
              <a:rPr lang="zh-CN" altLang="en-US" sz="3200" dirty="0">
                <a:latin typeface="Arial" panose="020B0604020202020204" pitchFamily="34" charset="0"/>
                <a:ea typeface="黑体" panose="02010609060101010101" pitchFamily="49" charset="-122"/>
                <a:cs typeface="Arial" panose="020B0604020202020204" pitchFamily="34" charset="0"/>
              </a:rPr>
              <a:t>过氧化氢酶</a:t>
            </a:r>
          </a:p>
        </p:txBody>
      </p:sp>
      <p:sp>
        <p:nvSpPr>
          <p:cNvPr id="15" name="文本框 14">
            <a:extLst>
              <a:ext uri="{FF2B5EF4-FFF2-40B4-BE49-F238E27FC236}">
                <a16:creationId xmlns:a16="http://schemas.microsoft.com/office/drawing/2014/main" id="{0D02F875-7608-4B58-8608-99716D85FF9E}"/>
              </a:ext>
            </a:extLst>
          </p:cNvPr>
          <p:cNvSpPr txBox="1"/>
          <p:nvPr/>
        </p:nvSpPr>
        <p:spPr>
          <a:xfrm>
            <a:off x="3707904" y="3492297"/>
            <a:ext cx="3888432" cy="584775"/>
          </a:xfrm>
          <a:prstGeom prst="rect">
            <a:avLst/>
          </a:prstGeom>
          <a:noFill/>
        </p:spPr>
        <p:txBody>
          <a:bodyPr wrap="square" rtlCol="0">
            <a:spAutoFit/>
          </a:bodyPr>
          <a:lstStyle/>
          <a:p>
            <a:r>
              <a:rPr lang="zh-CN" altLang="en-US" sz="3200" dirty="0">
                <a:latin typeface="Arial" panose="020B0604020202020204" pitchFamily="34" charset="0"/>
                <a:ea typeface="黑体" panose="02010609060101010101" pitchFamily="49" charset="-122"/>
                <a:cs typeface="Arial" panose="020B0604020202020204" pitchFamily="34" charset="0"/>
              </a:rPr>
              <a:t>谷胱甘肽过氧化物酶</a:t>
            </a:r>
          </a:p>
        </p:txBody>
      </p:sp>
      <p:sp>
        <p:nvSpPr>
          <p:cNvPr id="16" name="文本框 15">
            <a:extLst>
              <a:ext uri="{FF2B5EF4-FFF2-40B4-BE49-F238E27FC236}">
                <a16:creationId xmlns:a16="http://schemas.microsoft.com/office/drawing/2014/main" id="{AAFCB042-13D2-4ADA-9BF3-B2AD6C074547}"/>
              </a:ext>
            </a:extLst>
          </p:cNvPr>
          <p:cNvSpPr txBox="1"/>
          <p:nvPr/>
        </p:nvSpPr>
        <p:spPr>
          <a:xfrm>
            <a:off x="1403648" y="4575319"/>
            <a:ext cx="3456384" cy="584775"/>
          </a:xfrm>
          <a:prstGeom prst="rect">
            <a:avLst/>
          </a:prstGeom>
          <a:noFill/>
        </p:spPr>
        <p:txBody>
          <a:bodyPr wrap="square" rtlCol="0">
            <a:spAutoFit/>
          </a:bodyPr>
          <a:lstStyle/>
          <a:p>
            <a:r>
              <a:rPr lang="zh-CN" altLang="en-US" sz="3200" dirty="0">
                <a:latin typeface="黑体" panose="02010609060101010101" pitchFamily="49" charset="-122"/>
                <a:ea typeface="黑体" panose="02010609060101010101" pitchFamily="49" charset="-122"/>
              </a:rPr>
              <a:t>小分子抗氧化剂：</a:t>
            </a:r>
          </a:p>
        </p:txBody>
      </p:sp>
      <p:sp>
        <p:nvSpPr>
          <p:cNvPr id="17" name="文本框 16">
            <a:extLst>
              <a:ext uri="{FF2B5EF4-FFF2-40B4-BE49-F238E27FC236}">
                <a16:creationId xmlns:a16="http://schemas.microsoft.com/office/drawing/2014/main" id="{9481B798-7C86-4BD1-A072-922ADACE2CC7}"/>
              </a:ext>
            </a:extLst>
          </p:cNvPr>
          <p:cNvSpPr txBox="1"/>
          <p:nvPr/>
        </p:nvSpPr>
        <p:spPr>
          <a:xfrm>
            <a:off x="4644008" y="4584030"/>
            <a:ext cx="3672408" cy="1077218"/>
          </a:xfrm>
          <a:prstGeom prst="rect">
            <a:avLst/>
          </a:prstGeom>
          <a:noFill/>
        </p:spPr>
        <p:txBody>
          <a:bodyPr wrap="square" rtlCol="0">
            <a:spAutoFit/>
          </a:bodyPr>
          <a:lstStyle/>
          <a:p>
            <a:r>
              <a:rPr lang="en-US" altLang="zh-CN" sz="3200" dirty="0">
                <a:latin typeface="Arial" panose="020B0604020202020204" pitchFamily="34" charset="0"/>
                <a:ea typeface="黑体" panose="02010609060101010101" pitchFamily="49" charset="-122"/>
                <a:cs typeface="Arial" panose="020B0604020202020204" pitchFamily="34" charset="0"/>
              </a:rPr>
              <a:t>Vit C</a:t>
            </a:r>
            <a:r>
              <a:rPr lang="zh-CN" altLang="en-US" sz="3200" dirty="0">
                <a:latin typeface="Arial" panose="020B0604020202020204" pitchFamily="34" charset="0"/>
                <a:ea typeface="黑体" panose="02010609060101010101" pitchFamily="49" charset="-122"/>
                <a:cs typeface="Arial" panose="020B0604020202020204" pitchFamily="34" charset="0"/>
              </a:rPr>
              <a:t>、</a:t>
            </a:r>
            <a:r>
              <a:rPr lang="en-US" altLang="zh-CN" sz="3200" dirty="0">
                <a:latin typeface="Arial" panose="020B0604020202020204" pitchFamily="34" charset="0"/>
                <a:ea typeface="黑体" panose="02010609060101010101" pitchFamily="49" charset="-122"/>
                <a:cs typeface="Arial" panose="020B0604020202020204" pitchFamily="34" charset="0"/>
              </a:rPr>
              <a:t>Vit E</a:t>
            </a:r>
            <a:r>
              <a:rPr lang="zh-CN" altLang="en-US" sz="3200" dirty="0">
                <a:latin typeface="Arial" panose="020B0604020202020204" pitchFamily="34" charset="0"/>
                <a:ea typeface="黑体" panose="02010609060101010101" pitchFamily="49" charset="-122"/>
                <a:cs typeface="Arial" panose="020B0604020202020204" pitchFamily="34" charset="0"/>
              </a:rPr>
              <a:t>、泛醌</a:t>
            </a:r>
            <a:r>
              <a:rPr lang="en-US" altLang="zh-CN" sz="3200" dirty="0">
                <a:latin typeface="Symbol" panose="05050102010706020507" pitchFamily="18" charset="2"/>
                <a:ea typeface="黑体" panose="02010609060101010101" pitchFamily="49" charset="-122"/>
                <a:cs typeface="Arial" panose="020B0604020202020204" pitchFamily="34" charset="0"/>
              </a:rPr>
              <a:t>b</a:t>
            </a:r>
            <a:r>
              <a:rPr lang="en-US" altLang="zh-CN" sz="3200" dirty="0">
                <a:latin typeface="Arial" panose="020B0604020202020204" pitchFamily="34" charset="0"/>
                <a:ea typeface="黑体" panose="02010609060101010101" pitchFamily="49" charset="-122"/>
                <a:cs typeface="Arial" panose="020B0604020202020204" pitchFamily="34" charset="0"/>
              </a:rPr>
              <a:t>-</a:t>
            </a:r>
            <a:r>
              <a:rPr lang="zh-CN" altLang="en-US" sz="3200" dirty="0">
                <a:latin typeface="Arial" panose="020B0604020202020204" pitchFamily="34" charset="0"/>
                <a:ea typeface="黑体" panose="02010609060101010101" pitchFamily="49" charset="-122"/>
                <a:cs typeface="Arial" panose="020B0604020202020204" pitchFamily="34" charset="0"/>
              </a:rPr>
              <a:t>胡萝卜素等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childTnLst>
                          </p:cTn>
                        </p:par>
                        <p:par>
                          <p:cTn id="29" fill="hold">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2" grpId="0" animBg="1"/>
      <p:bldP spid="13" grpId="0"/>
      <p:bldP spid="14" grpId="0"/>
      <p:bldP spid="15" grpId="0"/>
      <p:bldP spid="16" grpId="0"/>
      <p:bldP spid="1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827088" y="1484412"/>
            <a:ext cx="7343775" cy="530225"/>
          </a:xfrm>
          <a:prstGeom prst="rect">
            <a:avLst/>
          </a:prstGeom>
          <a:noFill/>
          <a:ln w="9525">
            <a:noFill/>
            <a:miter lim="800000"/>
            <a:headEnd/>
            <a:tailEnd/>
          </a:ln>
        </p:spPr>
        <p:txBody>
          <a:bodyPr>
            <a:spAutoFit/>
          </a:bodyPr>
          <a:lstStyle/>
          <a:p>
            <a:pPr>
              <a:lnSpc>
                <a:spcPct val="120000"/>
              </a:lnSpc>
            </a:pPr>
            <a:endParaRPr lang="zh-CN" altLang="zh-CN" b="1">
              <a:latin typeface="Times New Roman" pitchFamily="18" charset="0"/>
              <a:ea typeface="华文中宋" pitchFamily="2" charset="-122"/>
            </a:endParaRPr>
          </a:p>
        </p:txBody>
      </p:sp>
      <p:sp>
        <p:nvSpPr>
          <p:cNvPr id="102403" name="Rectangle 3"/>
          <p:cNvSpPr>
            <a:spLocks noGrp="1" noChangeArrowheads="1"/>
          </p:cNvSpPr>
          <p:nvPr>
            <p:ph type="title"/>
          </p:nvPr>
        </p:nvSpPr>
        <p:spPr>
          <a:xfrm>
            <a:off x="1043608" y="836712"/>
            <a:ext cx="7632700" cy="1079500"/>
          </a:xfrm>
        </p:spPr>
        <p:txBody>
          <a:bodyPr anchor="ctr"/>
          <a:lstStyle/>
          <a:p>
            <a:pPr algn="l">
              <a:lnSpc>
                <a:spcPct val="130000"/>
              </a:lnSpc>
            </a:pPr>
            <a:r>
              <a:rPr lang="en-US" altLang="zh-CN" sz="3200" dirty="0">
                <a:solidFill>
                  <a:schemeClr val="tx1"/>
                </a:solidFill>
                <a:latin typeface="Arial" panose="020B0604020202020204" pitchFamily="34" charset="0"/>
                <a:ea typeface="黑体" pitchFamily="2" charset="-122"/>
                <a:cs typeface="Arial" panose="020B0604020202020204" pitchFamily="34" charset="0"/>
              </a:rPr>
              <a:t>1</a:t>
            </a:r>
            <a:r>
              <a:rPr lang="en-US" altLang="zh-CN" sz="3200" dirty="0">
                <a:solidFill>
                  <a:schemeClr val="tx1"/>
                </a:solidFill>
                <a:latin typeface="Times New Roman" pitchFamily="18" charset="0"/>
                <a:ea typeface="黑体" pitchFamily="2" charset="-122"/>
              </a:rPr>
              <a:t>. </a:t>
            </a:r>
            <a:r>
              <a:rPr lang="zh-CN" altLang="en-US" sz="3200" dirty="0">
                <a:solidFill>
                  <a:schemeClr val="tx1"/>
                </a:solidFill>
                <a:latin typeface="Times New Roman" pitchFamily="18" charset="0"/>
                <a:ea typeface="黑体" pitchFamily="2" charset="-122"/>
              </a:rPr>
              <a:t>超氧化物歧化酶</a:t>
            </a:r>
            <a:endParaRPr lang="en-US" altLang="zh-CN" sz="3200" dirty="0">
              <a:solidFill>
                <a:schemeClr val="tx1"/>
              </a:solidFill>
              <a:latin typeface="Times New Roman" pitchFamily="18" charset="0"/>
              <a:ea typeface="黑体" pitchFamily="2" charset="-122"/>
            </a:endParaRPr>
          </a:p>
        </p:txBody>
      </p:sp>
      <p:grpSp>
        <p:nvGrpSpPr>
          <p:cNvPr id="2" name="Group 12"/>
          <p:cNvGrpSpPr>
            <a:grpSpLocks/>
          </p:cNvGrpSpPr>
          <p:nvPr/>
        </p:nvGrpSpPr>
        <p:grpSpPr bwMode="auto">
          <a:xfrm>
            <a:off x="1779612" y="3113335"/>
            <a:ext cx="5600700" cy="747713"/>
            <a:chOff x="575" y="2312"/>
            <a:chExt cx="3528" cy="471"/>
          </a:xfrm>
        </p:grpSpPr>
        <p:sp>
          <p:nvSpPr>
            <p:cNvPr id="102414" name="Rectangle 13"/>
            <p:cNvSpPr>
              <a:spLocks noChangeArrowheads="1"/>
            </p:cNvSpPr>
            <p:nvPr/>
          </p:nvSpPr>
          <p:spPr bwMode="auto">
            <a:xfrm>
              <a:off x="575" y="2435"/>
              <a:ext cx="1416" cy="330"/>
            </a:xfrm>
            <a:prstGeom prst="rect">
              <a:avLst/>
            </a:prstGeom>
            <a:noFill/>
            <a:ln w="9525">
              <a:noFill/>
              <a:miter lim="800000"/>
              <a:headEnd/>
              <a:tailEnd/>
            </a:ln>
          </p:spPr>
          <p:txBody>
            <a:bodyPr wrap="none">
              <a:spAutoFit/>
            </a:bodyPr>
            <a:lstStyle/>
            <a:p>
              <a:r>
                <a:rPr lang="en-US" altLang="zh-CN" sz="2800" dirty="0">
                  <a:latin typeface="Arial" charset="0"/>
                  <a:ea typeface="Gungsuh" pitchFamily="18" charset="-127"/>
                </a:rPr>
                <a:t>2</a:t>
              </a:r>
              <a:r>
                <a:rPr lang="en-US" altLang="zh-CN" sz="2800" dirty="0">
                  <a:latin typeface="Arial" charset="0"/>
                  <a:ea typeface="黑体" pitchFamily="2" charset="-122"/>
                  <a:cs typeface="Arial" charset="0"/>
                </a:rPr>
                <a:t> •</a:t>
              </a:r>
              <a:r>
                <a:rPr lang="en-US" altLang="zh-CN" sz="2800" dirty="0">
                  <a:latin typeface="Arial" charset="0"/>
                  <a:ea typeface="Gungsuh" pitchFamily="18" charset="-127"/>
                </a:rPr>
                <a:t>O</a:t>
              </a:r>
              <a:r>
                <a:rPr lang="en-US" altLang="zh-CN" sz="2800" baseline="-25000" dirty="0">
                  <a:latin typeface="Arial" charset="0"/>
                  <a:ea typeface="Gungsuh" pitchFamily="18" charset="-127"/>
                </a:rPr>
                <a:t>2 </a:t>
              </a:r>
              <a:r>
                <a:rPr kumimoji="0" lang="en-US" altLang="zh-CN" sz="2800" baseline="30000" dirty="0">
                  <a:latin typeface="Times New Roman" pitchFamily="18" charset="0"/>
                </a:rPr>
                <a:t>¯</a:t>
              </a:r>
              <a:r>
                <a:rPr lang="en-US" altLang="zh-CN" sz="2800" dirty="0">
                  <a:latin typeface="Arial" charset="0"/>
                  <a:ea typeface="Gungsuh" pitchFamily="18" charset="-127"/>
                </a:rPr>
                <a:t>+ 2H</a:t>
              </a:r>
              <a:r>
                <a:rPr lang="en-US" altLang="zh-CN" sz="2800" baseline="30000" dirty="0">
                  <a:latin typeface="Arial" charset="0"/>
                  <a:ea typeface="Gungsuh" pitchFamily="18" charset="-127"/>
                </a:rPr>
                <a:t>+  </a:t>
              </a:r>
            </a:p>
          </p:txBody>
        </p:sp>
        <p:sp>
          <p:nvSpPr>
            <p:cNvPr id="102415" name="Line 14"/>
            <p:cNvSpPr>
              <a:spLocks noChangeShapeType="1"/>
            </p:cNvSpPr>
            <p:nvPr/>
          </p:nvSpPr>
          <p:spPr bwMode="auto">
            <a:xfrm>
              <a:off x="2000" y="2618"/>
              <a:ext cx="859" cy="0"/>
            </a:xfrm>
            <a:prstGeom prst="line">
              <a:avLst/>
            </a:prstGeom>
            <a:noFill/>
            <a:ln w="28575">
              <a:solidFill>
                <a:srgbClr val="003300"/>
              </a:solidFill>
              <a:round/>
              <a:headEnd/>
              <a:tailEnd type="triangle" w="med" len="med"/>
            </a:ln>
          </p:spPr>
          <p:txBody>
            <a:bodyPr wrap="none"/>
            <a:lstStyle/>
            <a:p>
              <a:endParaRPr lang="zh-CN" altLang="en-US" sz="2800"/>
            </a:p>
          </p:txBody>
        </p:sp>
        <p:sp>
          <p:nvSpPr>
            <p:cNvPr id="102416" name="Rectangle 15"/>
            <p:cNvSpPr>
              <a:spLocks noChangeArrowheads="1"/>
            </p:cNvSpPr>
            <p:nvPr/>
          </p:nvSpPr>
          <p:spPr bwMode="auto">
            <a:xfrm>
              <a:off x="2164" y="2312"/>
              <a:ext cx="606" cy="330"/>
            </a:xfrm>
            <a:prstGeom prst="rect">
              <a:avLst/>
            </a:prstGeom>
            <a:noFill/>
            <a:ln w="9525">
              <a:noFill/>
              <a:miter lim="800000"/>
              <a:headEnd/>
              <a:tailEnd/>
            </a:ln>
          </p:spPr>
          <p:txBody>
            <a:bodyPr wrap="none">
              <a:spAutoFit/>
            </a:bodyPr>
            <a:lstStyle/>
            <a:p>
              <a:r>
                <a:rPr lang="en-US" altLang="zh-CN" sz="2800">
                  <a:solidFill>
                    <a:schemeClr val="hlink"/>
                  </a:solidFill>
                  <a:latin typeface="Arial" charset="0"/>
                  <a:ea typeface="华文楷体" pitchFamily="2" charset="-122"/>
                </a:rPr>
                <a:t>SOD</a:t>
              </a:r>
            </a:p>
          </p:txBody>
        </p:sp>
        <p:sp>
          <p:nvSpPr>
            <p:cNvPr id="102417" name="Rectangle 16"/>
            <p:cNvSpPr>
              <a:spLocks noChangeArrowheads="1"/>
            </p:cNvSpPr>
            <p:nvPr/>
          </p:nvSpPr>
          <p:spPr bwMode="auto">
            <a:xfrm>
              <a:off x="2901" y="2453"/>
              <a:ext cx="1202" cy="330"/>
            </a:xfrm>
            <a:prstGeom prst="rect">
              <a:avLst/>
            </a:prstGeom>
            <a:noFill/>
            <a:ln w="9525">
              <a:noFill/>
              <a:miter lim="800000"/>
              <a:headEnd/>
              <a:tailEnd/>
            </a:ln>
          </p:spPr>
          <p:txBody>
            <a:bodyPr wrap="none">
              <a:spAutoFit/>
            </a:bodyPr>
            <a:lstStyle/>
            <a:p>
              <a:r>
                <a:rPr lang="en-US" altLang="zh-CN" sz="2800" dirty="0">
                  <a:latin typeface="Arial" charset="0"/>
                  <a:ea typeface="Gungsuh" pitchFamily="18" charset="-127"/>
                </a:rPr>
                <a:t>H</a:t>
              </a:r>
              <a:r>
                <a:rPr lang="en-US" altLang="zh-CN" sz="2800" baseline="-25000" dirty="0">
                  <a:latin typeface="Arial" charset="0"/>
                  <a:ea typeface="Gungsuh" pitchFamily="18" charset="-127"/>
                </a:rPr>
                <a:t>2</a:t>
              </a:r>
              <a:r>
                <a:rPr lang="en-US" altLang="zh-CN" sz="2800" dirty="0">
                  <a:latin typeface="Arial" charset="0"/>
                  <a:ea typeface="Gungsuh" pitchFamily="18" charset="-127"/>
                </a:rPr>
                <a:t>O</a:t>
              </a:r>
              <a:r>
                <a:rPr lang="en-US" altLang="zh-CN" sz="2800" baseline="-25000" dirty="0">
                  <a:latin typeface="Arial" charset="0"/>
                  <a:ea typeface="Gungsuh" pitchFamily="18" charset="-127"/>
                </a:rPr>
                <a:t>2 </a:t>
              </a:r>
              <a:r>
                <a:rPr lang="en-US" altLang="zh-CN" sz="2800" dirty="0">
                  <a:latin typeface="Arial" charset="0"/>
                  <a:ea typeface="Gungsuh" pitchFamily="18" charset="-127"/>
                </a:rPr>
                <a:t>+ O</a:t>
              </a:r>
              <a:r>
                <a:rPr lang="en-US" altLang="zh-CN" sz="2800" baseline="-25000" dirty="0">
                  <a:latin typeface="Arial" charset="0"/>
                  <a:ea typeface="Gungsuh" pitchFamily="18" charset="-127"/>
                </a:rPr>
                <a:t>2  </a:t>
              </a:r>
            </a:p>
          </p:txBody>
        </p:sp>
      </p:grpSp>
      <p:sp>
        <p:nvSpPr>
          <p:cNvPr id="102406" name="Rectangle 11"/>
          <p:cNvSpPr>
            <a:spLocks noChangeArrowheads="1"/>
          </p:cNvSpPr>
          <p:nvPr/>
        </p:nvSpPr>
        <p:spPr bwMode="auto">
          <a:xfrm>
            <a:off x="755650" y="1844923"/>
            <a:ext cx="8208838" cy="1079500"/>
          </a:xfrm>
          <a:prstGeom prst="rect">
            <a:avLst/>
          </a:prstGeom>
          <a:noFill/>
          <a:ln w="9525">
            <a:noFill/>
            <a:miter lim="800000"/>
            <a:headEnd/>
            <a:tailEnd/>
          </a:ln>
        </p:spPr>
        <p:txBody>
          <a:bodyPr anchor="ctr"/>
          <a:lstStyle/>
          <a:p>
            <a:pPr>
              <a:lnSpc>
                <a:spcPct val="140000"/>
              </a:lnSpc>
            </a:pPr>
            <a:r>
              <a:rPr lang="en-US" altLang="zh-CN" sz="3200" dirty="0">
                <a:latin typeface="Times New Roman" pitchFamily="18" charset="0"/>
                <a:ea typeface="黑体" pitchFamily="2" charset="-122"/>
                <a:cs typeface="Times New Roman" pitchFamily="18" charset="0"/>
              </a:rPr>
              <a:t>        </a:t>
            </a:r>
            <a:r>
              <a:rPr lang="zh-CN" altLang="en-US" sz="3200" dirty="0">
                <a:latin typeface="Times New Roman" pitchFamily="18" charset="0"/>
                <a:ea typeface="黑体" pitchFamily="2" charset="-122"/>
                <a:cs typeface="Times New Roman" pitchFamily="18" charset="0"/>
              </a:rPr>
              <a:t>超氧化物歧化酶</a:t>
            </a:r>
            <a:r>
              <a:rPr lang="en-US" altLang="en-US" sz="3200" dirty="0">
                <a:latin typeface="Times New Roman" pitchFamily="18" charset="0"/>
                <a:ea typeface="黑体" pitchFamily="2" charset="-122"/>
                <a:cs typeface="Times New Roman" pitchFamily="18" charset="0"/>
              </a:rPr>
              <a:t>(superoxide  dismutase</a:t>
            </a:r>
            <a:r>
              <a:rPr lang="en-US" altLang="zh-CN" sz="3200" dirty="0">
                <a:latin typeface="Times New Roman" pitchFamily="18" charset="0"/>
                <a:ea typeface="黑体" pitchFamily="2" charset="-122"/>
                <a:cs typeface="Times New Roman" pitchFamily="18" charset="0"/>
              </a:rPr>
              <a:t> </a:t>
            </a:r>
            <a:r>
              <a:rPr lang="zh-CN" altLang="en-US" sz="3200" dirty="0">
                <a:latin typeface="Times New Roman" pitchFamily="18" charset="0"/>
                <a:ea typeface="黑体" pitchFamily="2" charset="-122"/>
                <a:cs typeface="Times New Roman" pitchFamily="18" charset="0"/>
              </a:rPr>
              <a:t>，</a:t>
            </a:r>
            <a:r>
              <a:rPr lang="en-US" altLang="zh-CN" sz="3200" dirty="0">
                <a:latin typeface="Times New Roman" pitchFamily="18" charset="0"/>
                <a:ea typeface="黑体" pitchFamily="2" charset="-122"/>
                <a:cs typeface="Times New Roman" pitchFamily="18" charset="0"/>
              </a:rPr>
              <a:t>SOD)</a:t>
            </a:r>
            <a:r>
              <a:rPr lang="zh-CN" altLang="en-US" sz="3200" dirty="0">
                <a:latin typeface="Times New Roman" pitchFamily="18" charset="0"/>
                <a:ea typeface="黑体" pitchFamily="2" charset="-122"/>
                <a:cs typeface="Times New Roman" pitchFamily="18" charset="0"/>
              </a:rPr>
              <a:t>可催化清除</a:t>
            </a:r>
            <a:r>
              <a:rPr lang="en-US" altLang="zh-CN" sz="3200" dirty="0">
                <a:latin typeface="Arial" charset="0"/>
                <a:ea typeface="黑体" pitchFamily="2" charset="-122"/>
                <a:cs typeface="Arial" charset="0"/>
              </a:rPr>
              <a:t> • O</a:t>
            </a:r>
            <a:r>
              <a:rPr lang="en-US" altLang="zh-CN" sz="3200" baseline="-30000" dirty="0">
                <a:latin typeface="Arial" charset="0"/>
                <a:ea typeface="黑体" pitchFamily="2" charset="-122"/>
                <a:cs typeface="Arial" charset="0"/>
              </a:rPr>
              <a:t>2</a:t>
            </a:r>
            <a:r>
              <a:rPr lang="en-US" altLang="zh-CN" sz="3200" baseline="30000" dirty="0">
                <a:latin typeface="Arial" charset="0"/>
                <a:ea typeface="黑体" pitchFamily="2" charset="-122"/>
                <a:cs typeface="Arial" charset="0"/>
              </a:rPr>
              <a:t>-</a:t>
            </a:r>
            <a:r>
              <a:rPr lang="en-US" altLang="zh-CN" sz="3200" baseline="-30000" dirty="0">
                <a:latin typeface="Arial" charset="0"/>
                <a:ea typeface="黑体" pitchFamily="2" charset="-122"/>
                <a:cs typeface="Arial" charset="0"/>
              </a:rPr>
              <a:t> </a:t>
            </a:r>
            <a:endParaRPr lang="zh-CN" altLang="en-US" sz="3200" dirty="0">
              <a:latin typeface="Times New Roman" pitchFamily="18" charset="0"/>
              <a:ea typeface="黑体" pitchFamily="2" charset="-122"/>
              <a:cs typeface="Times New Roman" pitchFamily="18" charset="0"/>
            </a:endParaRPr>
          </a:p>
        </p:txBody>
      </p:sp>
      <p:sp>
        <p:nvSpPr>
          <p:cNvPr id="18" name="灯片编号占位符 17"/>
          <p:cNvSpPr>
            <a:spLocks noGrp="1"/>
          </p:cNvSpPr>
          <p:nvPr>
            <p:ph type="sldNum" sz="quarter" idx="12"/>
          </p:nvPr>
        </p:nvSpPr>
        <p:spPr/>
        <p:txBody>
          <a:bodyPr/>
          <a:lstStyle/>
          <a:p>
            <a:pPr>
              <a:defRPr/>
            </a:pPr>
            <a:fld id="{37FC0A87-4C66-4B29-BBA5-A2EB1CB1DC94}" type="slidenum">
              <a:rPr lang="en-US" altLang="zh-CN" smtClean="0"/>
              <a:pPr>
                <a:defRPr/>
              </a:pPr>
              <a:t>91</a:t>
            </a:fld>
            <a:endParaRPr lang="en-US" altLang="zh-CN"/>
          </a:p>
        </p:txBody>
      </p:sp>
      <p:sp>
        <p:nvSpPr>
          <p:cNvPr id="19" name="矩形 18">
            <a:extLst>
              <a:ext uri="{FF2B5EF4-FFF2-40B4-BE49-F238E27FC236}">
                <a16:creationId xmlns:a16="http://schemas.microsoft.com/office/drawing/2014/main" id="{745E7EC7-CAB5-4571-A056-1E04E30C4633}"/>
              </a:ext>
            </a:extLst>
          </p:cNvPr>
          <p:cNvSpPr/>
          <p:nvPr/>
        </p:nvSpPr>
        <p:spPr>
          <a:xfrm>
            <a:off x="1189625" y="4149080"/>
            <a:ext cx="5038559" cy="584775"/>
          </a:xfrm>
          <a:prstGeom prst="rect">
            <a:avLst/>
          </a:prstGeom>
        </p:spPr>
        <p:txBody>
          <a:bodyPr wrap="none">
            <a:spAutoFit/>
          </a:bodyPr>
          <a:lstStyle/>
          <a:p>
            <a:pPr>
              <a:spcBef>
                <a:spcPct val="50000"/>
              </a:spcBef>
            </a:pPr>
            <a:r>
              <a:rPr lang="en-US" altLang="zh-CN" sz="3200" dirty="0">
                <a:latin typeface="Arial" charset="0"/>
                <a:ea typeface="黑体" pitchFamily="2" charset="-122"/>
                <a:cs typeface="Arial" charset="0"/>
              </a:rPr>
              <a:t>2. </a:t>
            </a:r>
            <a:r>
              <a:rPr lang="zh-CN" altLang="en-US" sz="3200" dirty="0">
                <a:latin typeface="Arial" charset="0"/>
                <a:ea typeface="黑体" pitchFamily="2" charset="-122"/>
                <a:cs typeface="Arial" charset="0"/>
              </a:rPr>
              <a:t>过氧化氢酶（</a:t>
            </a:r>
            <a:r>
              <a:rPr lang="en-US" altLang="zh-CN" sz="3200" dirty="0">
                <a:latin typeface="Arial" charset="0"/>
                <a:ea typeface="黑体" pitchFamily="2" charset="-122"/>
                <a:cs typeface="Arial" charset="0"/>
              </a:rPr>
              <a:t>catalase</a:t>
            </a:r>
            <a:r>
              <a:rPr lang="zh-CN" altLang="en-US" sz="3200" dirty="0">
                <a:latin typeface="Arial" charset="0"/>
                <a:ea typeface="黑体" pitchFamily="2" charset="-122"/>
                <a:cs typeface="Arial" charset="0"/>
              </a:rPr>
              <a:t>）</a:t>
            </a:r>
            <a:endParaRPr lang="en-US" altLang="zh-CN" sz="3200" dirty="0">
              <a:latin typeface="Arial" charset="0"/>
              <a:ea typeface="黑体" pitchFamily="2" charset="-122"/>
              <a:cs typeface="Arial" charset="0"/>
            </a:endParaRPr>
          </a:p>
        </p:txBody>
      </p:sp>
      <p:sp>
        <p:nvSpPr>
          <p:cNvPr id="20" name="Text Box 3">
            <a:extLst>
              <a:ext uri="{FF2B5EF4-FFF2-40B4-BE49-F238E27FC236}">
                <a16:creationId xmlns:a16="http://schemas.microsoft.com/office/drawing/2014/main" id="{8EF4A72F-1501-4DFB-9572-BEB774CDE87D}"/>
              </a:ext>
            </a:extLst>
          </p:cNvPr>
          <p:cNvSpPr txBox="1">
            <a:spLocks noChangeArrowheads="1"/>
          </p:cNvSpPr>
          <p:nvPr/>
        </p:nvSpPr>
        <p:spPr bwMode="auto">
          <a:xfrm>
            <a:off x="755576" y="4869160"/>
            <a:ext cx="7435850" cy="584775"/>
          </a:xfrm>
          <a:prstGeom prst="rect">
            <a:avLst/>
          </a:prstGeom>
          <a:noFill/>
          <a:ln w="9525">
            <a:noFill/>
            <a:miter lim="800000"/>
            <a:headEnd/>
            <a:tailEnd/>
          </a:ln>
        </p:spPr>
        <p:txBody>
          <a:bodyPr>
            <a:spAutoFit/>
          </a:bodyPr>
          <a:lstStyle/>
          <a:p>
            <a:pPr marL="514350" indent="-514350">
              <a:spcBef>
                <a:spcPct val="50000"/>
              </a:spcBef>
            </a:pPr>
            <a:r>
              <a:rPr lang="zh-CN" altLang="en-US" sz="3200" dirty="0">
                <a:latin typeface="Arial" charset="0"/>
                <a:ea typeface="黑体" pitchFamily="2" charset="-122"/>
                <a:cs typeface="Arial" charset="0"/>
              </a:rPr>
              <a:t>        又称触酶，其辅基含有</a:t>
            </a:r>
            <a:r>
              <a:rPr lang="en-US" altLang="zh-CN" sz="3200" dirty="0">
                <a:latin typeface="Arial" charset="0"/>
                <a:ea typeface="黑体" pitchFamily="2" charset="-122"/>
                <a:cs typeface="Arial" charset="0"/>
              </a:rPr>
              <a:t>4</a:t>
            </a:r>
            <a:r>
              <a:rPr lang="zh-CN" altLang="en-US" sz="3200" dirty="0">
                <a:latin typeface="Arial" charset="0"/>
                <a:ea typeface="黑体" pitchFamily="2" charset="-122"/>
                <a:cs typeface="Arial" charset="0"/>
              </a:rPr>
              <a:t>个血红素</a:t>
            </a:r>
          </a:p>
        </p:txBody>
      </p:sp>
      <p:grpSp>
        <p:nvGrpSpPr>
          <p:cNvPr id="21" name="Group 9">
            <a:extLst>
              <a:ext uri="{FF2B5EF4-FFF2-40B4-BE49-F238E27FC236}">
                <a16:creationId xmlns:a16="http://schemas.microsoft.com/office/drawing/2014/main" id="{88B6694C-7BB0-4765-A94E-76DF0C9A419F}"/>
              </a:ext>
            </a:extLst>
          </p:cNvPr>
          <p:cNvGrpSpPr>
            <a:grpSpLocks/>
          </p:cNvGrpSpPr>
          <p:nvPr/>
        </p:nvGrpSpPr>
        <p:grpSpPr bwMode="auto">
          <a:xfrm>
            <a:off x="1763688" y="5589240"/>
            <a:ext cx="5715000" cy="771525"/>
            <a:chOff x="1440" y="1463"/>
            <a:chExt cx="3600" cy="486"/>
          </a:xfrm>
        </p:grpSpPr>
        <p:sp>
          <p:nvSpPr>
            <p:cNvPr id="22" name="Rectangle 10">
              <a:extLst>
                <a:ext uri="{FF2B5EF4-FFF2-40B4-BE49-F238E27FC236}">
                  <a16:creationId xmlns:a16="http://schemas.microsoft.com/office/drawing/2014/main" id="{B87F2D1A-C7FA-41E8-94F5-19609653F3E9}"/>
                </a:ext>
              </a:extLst>
            </p:cNvPr>
            <p:cNvSpPr>
              <a:spLocks noChangeArrowheads="1"/>
            </p:cNvSpPr>
            <p:nvPr/>
          </p:nvSpPr>
          <p:spPr bwMode="auto">
            <a:xfrm>
              <a:off x="1440" y="1612"/>
              <a:ext cx="831" cy="327"/>
            </a:xfrm>
            <a:prstGeom prst="rect">
              <a:avLst/>
            </a:prstGeom>
            <a:noFill/>
            <a:ln w="9525">
              <a:noFill/>
              <a:miter lim="800000"/>
              <a:headEnd/>
              <a:tailEnd/>
            </a:ln>
          </p:spPr>
          <p:txBody>
            <a:bodyPr wrap="none">
              <a:spAutoFit/>
            </a:bodyPr>
            <a:lstStyle/>
            <a:p>
              <a:r>
                <a:rPr lang="en-US" altLang="zh-CN" sz="2800" dirty="0">
                  <a:latin typeface="Arial" charset="0"/>
                  <a:ea typeface="Gungsuh" pitchFamily="18" charset="-127"/>
                </a:rPr>
                <a:t>2H</a:t>
              </a:r>
              <a:r>
                <a:rPr lang="en-US" altLang="zh-CN" sz="2800" baseline="-25000" dirty="0">
                  <a:latin typeface="Arial" charset="0"/>
                  <a:ea typeface="Gungsuh" pitchFamily="18" charset="-127"/>
                </a:rPr>
                <a:t>2</a:t>
              </a:r>
              <a:r>
                <a:rPr lang="en-US" altLang="zh-CN" sz="2800" dirty="0">
                  <a:latin typeface="Arial" charset="0"/>
                  <a:ea typeface="Gungsuh" pitchFamily="18" charset="-127"/>
                </a:rPr>
                <a:t>O</a:t>
              </a:r>
              <a:r>
                <a:rPr lang="en-US" altLang="zh-CN" sz="2800" baseline="-25000" dirty="0">
                  <a:latin typeface="Arial" charset="0"/>
                  <a:ea typeface="Gungsuh" pitchFamily="18" charset="-127"/>
                </a:rPr>
                <a:t>2 </a:t>
              </a:r>
              <a:r>
                <a:rPr lang="en-US" altLang="zh-CN" sz="2800" baseline="-25000" dirty="0">
                  <a:solidFill>
                    <a:schemeClr val="hlink"/>
                  </a:solidFill>
                  <a:latin typeface="Arial" charset="0"/>
                  <a:ea typeface="Gungsuh" pitchFamily="18" charset="-127"/>
                </a:rPr>
                <a:t> </a:t>
              </a:r>
            </a:p>
          </p:txBody>
        </p:sp>
        <p:sp>
          <p:nvSpPr>
            <p:cNvPr id="23" name="Rectangle 11">
              <a:extLst>
                <a:ext uri="{FF2B5EF4-FFF2-40B4-BE49-F238E27FC236}">
                  <a16:creationId xmlns:a16="http://schemas.microsoft.com/office/drawing/2014/main" id="{CD0BE897-941F-4712-8F77-6D4A21223504}"/>
                </a:ext>
              </a:extLst>
            </p:cNvPr>
            <p:cNvSpPr>
              <a:spLocks noChangeArrowheads="1"/>
            </p:cNvSpPr>
            <p:nvPr/>
          </p:nvSpPr>
          <p:spPr bwMode="auto">
            <a:xfrm>
              <a:off x="3600" y="1584"/>
              <a:ext cx="1440" cy="365"/>
            </a:xfrm>
            <a:prstGeom prst="rect">
              <a:avLst/>
            </a:prstGeom>
            <a:noFill/>
            <a:ln w="9525">
              <a:noFill/>
              <a:miter lim="800000"/>
              <a:headEnd/>
              <a:tailEnd/>
            </a:ln>
          </p:spPr>
          <p:txBody>
            <a:bodyPr>
              <a:spAutoFit/>
            </a:bodyPr>
            <a:lstStyle/>
            <a:p>
              <a:r>
                <a:rPr lang="en-US" altLang="zh-CN" sz="2800" dirty="0">
                  <a:latin typeface="Arial" charset="0"/>
                  <a:ea typeface="Gungsuh" pitchFamily="18" charset="-127"/>
                </a:rPr>
                <a:t>2H</a:t>
              </a:r>
              <a:r>
                <a:rPr lang="en-US" altLang="zh-CN" sz="2800" baseline="-25000" dirty="0">
                  <a:latin typeface="Arial" charset="0"/>
                  <a:ea typeface="Gungsuh" pitchFamily="18" charset="-127"/>
                </a:rPr>
                <a:t>2</a:t>
              </a:r>
              <a:r>
                <a:rPr lang="en-US" altLang="zh-CN" sz="2800" dirty="0">
                  <a:latin typeface="Arial" charset="0"/>
                  <a:ea typeface="Gungsuh" pitchFamily="18" charset="-127"/>
                </a:rPr>
                <a:t>O </a:t>
              </a:r>
              <a:r>
                <a:rPr lang="en-US" altLang="zh-CN" sz="3200" dirty="0">
                  <a:latin typeface="Arial" charset="0"/>
                </a:rPr>
                <a:t>+ </a:t>
              </a:r>
              <a:r>
                <a:rPr lang="en-US" altLang="zh-CN" sz="2800" dirty="0">
                  <a:latin typeface="Arial" charset="0"/>
                  <a:ea typeface="Gungsuh" pitchFamily="18" charset="-127"/>
                </a:rPr>
                <a:t>O</a:t>
              </a:r>
              <a:r>
                <a:rPr lang="en-US" altLang="zh-CN" sz="2800" baseline="-25000" dirty="0">
                  <a:latin typeface="Arial" charset="0"/>
                  <a:ea typeface="Gungsuh" pitchFamily="18" charset="-127"/>
                </a:rPr>
                <a:t>2</a:t>
              </a:r>
            </a:p>
          </p:txBody>
        </p:sp>
        <p:sp>
          <p:nvSpPr>
            <p:cNvPr id="24" name="Line 12">
              <a:extLst>
                <a:ext uri="{FF2B5EF4-FFF2-40B4-BE49-F238E27FC236}">
                  <a16:creationId xmlns:a16="http://schemas.microsoft.com/office/drawing/2014/main" id="{DCE1ACCD-9587-440E-8FF9-D53622BF7238}"/>
                </a:ext>
              </a:extLst>
            </p:cNvPr>
            <p:cNvSpPr>
              <a:spLocks noChangeShapeType="1"/>
            </p:cNvSpPr>
            <p:nvPr/>
          </p:nvSpPr>
          <p:spPr bwMode="auto">
            <a:xfrm>
              <a:off x="2160" y="1776"/>
              <a:ext cx="1392" cy="0"/>
            </a:xfrm>
            <a:prstGeom prst="line">
              <a:avLst/>
            </a:prstGeom>
            <a:noFill/>
            <a:ln w="38100">
              <a:solidFill>
                <a:schemeClr val="tx2"/>
              </a:solidFill>
              <a:round/>
              <a:headEnd/>
              <a:tailEnd type="triangle" w="med" len="med"/>
            </a:ln>
          </p:spPr>
          <p:txBody>
            <a:bodyPr wrap="none"/>
            <a:lstStyle/>
            <a:p>
              <a:endParaRPr lang="zh-CN" altLang="en-US"/>
            </a:p>
          </p:txBody>
        </p:sp>
        <p:sp>
          <p:nvSpPr>
            <p:cNvPr id="25" name="Rectangle 13">
              <a:extLst>
                <a:ext uri="{FF2B5EF4-FFF2-40B4-BE49-F238E27FC236}">
                  <a16:creationId xmlns:a16="http://schemas.microsoft.com/office/drawing/2014/main" id="{D6C376C1-7BFA-4ADB-833E-4695D51EE933}"/>
                </a:ext>
              </a:extLst>
            </p:cNvPr>
            <p:cNvSpPr>
              <a:spLocks noChangeArrowheads="1"/>
            </p:cNvSpPr>
            <p:nvPr/>
          </p:nvSpPr>
          <p:spPr bwMode="auto">
            <a:xfrm>
              <a:off x="2008" y="1463"/>
              <a:ext cx="1577" cy="327"/>
            </a:xfrm>
            <a:prstGeom prst="rect">
              <a:avLst/>
            </a:prstGeom>
            <a:noFill/>
            <a:ln w="9525">
              <a:noFill/>
              <a:miter lim="800000"/>
              <a:headEnd/>
              <a:tailEnd/>
            </a:ln>
          </p:spPr>
          <p:txBody>
            <a:bodyPr wrap="none">
              <a:spAutoFit/>
            </a:bodyPr>
            <a:lstStyle/>
            <a:p>
              <a:pPr algn="ctr"/>
              <a:r>
                <a:rPr lang="en-US" altLang="zh-CN" sz="2800" dirty="0">
                  <a:solidFill>
                    <a:srgbClr val="336600"/>
                  </a:solidFill>
                  <a:latin typeface="Times New Roman" pitchFamily="18" charset="0"/>
                  <a:ea typeface="华文楷体" pitchFamily="2" charset="-122"/>
                </a:rPr>
                <a:t>    </a:t>
              </a:r>
              <a:r>
                <a:rPr lang="zh-CN" altLang="en-US" sz="2800" dirty="0">
                  <a:solidFill>
                    <a:schemeClr val="hlink"/>
                  </a:solidFill>
                  <a:latin typeface="Times New Roman" pitchFamily="18" charset="0"/>
                  <a:ea typeface="黑体" pitchFamily="2" charset="-122"/>
                </a:rPr>
                <a:t>过氧化氢酶</a:t>
              </a:r>
              <a:r>
                <a:rPr lang="zh-CN" altLang="en-US" sz="2800" dirty="0">
                  <a:solidFill>
                    <a:srgbClr val="008000"/>
                  </a:solidFill>
                  <a:latin typeface="Times New Roman" pitchFamily="18" charset="0"/>
                  <a:ea typeface="华文楷体" pitchFamily="2" charset="-122"/>
                </a:rPr>
                <a:t>  </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dissolve">
                                      <p:cBhvr>
                                        <p:cTn id="7" dur="500"/>
                                        <p:tgtEl>
                                          <p:spTgt spid="10240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dissolve">
                                      <p:cBhvr>
                                        <p:cTn id="20" dur="500"/>
                                        <p:tgtEl>
                                          <p:spTgt spid="20">
                                            <p:txEl>
                                              <p:pRg st="0" end="0"/>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p:bldP spid="19" grpId="0"/>
      <p:bldP spid="20"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476375" y="3141663"/>
            <a:ext cx="1727200" cy="685800"/>
          </a:xfrm>
        </p:spPr>
        <p:txBody>
          <a:bodyPr/>
          <a:lstStyle/>
          <a:p>
            <a:pPr>
              <a:lnSpc>
                <a:spcPct val="105000"/>
              </a:lnSpc>
            </a:pPr>
            <a:r>
              <a:rPr lang="en-US" altLang="zh-CN" sz="2400">
                <a:solidFill>
                  <a:schemeClr val="folHlink"/>
                </a:solidFill>
                <a:latin typeface="黑体" pitchFamily="2" charset="-122"/>
                <a:ea typeface="黑体" pitchFamily="2" charset="-122"/>
              </a:rPr>
              <a:t> </a:t>
            </a:r>
            <a:r>
              <a:rPr lang="zh-CN" altLang="en-US" sz="2400">
                <a:solidFill>
                  <a:schemeClr val="folHlink"/>
                </a:solidFill>
                <a:latin typeface="黑体" pitchFamily="2" charset="-122"/>
                <a:ea typeface="黑体" pitchFamily="2" charset="-122"/>
              </a:rPr>
              <a:t>谷胱甘肽过氧化物酶  </a:t>
            </a:r>
          </a:p>
        </p:txBody>
      </p:sp>
      <p:sp>
        <p:nvSpPr>
          <p:cNvPr id="177155" name="Text Box 3"/>
          <p:cNvSpPr txBox="1">
            <a:spLocks noChangeArrowheads="1"/>
          </p:cNvSpPr>
          <p:nvPr/>
        </p:nvSpPr>
        <p:spPr bwMode="auto">
          <a:xfrm>
            <a:off x="1143000" y="1924050"/>
            <a:ext cx="1470025" cy="822325"/>
          </a:xfrm>
          <a:prstGeom prst="rect">
            <a:avLst/>
          </a:prstGeom>
          <a:noFill/>
          <a:ln w="9525">
            <a:noFill/>
            <a:miter lim="800000"/>
            <a:headEnd/>
            <a:tailEnd/>
          </a:ln>
        </p:spPr>
        <p:txBody>
          <a:bodyPr wrap="none">
            <a:spAutoFit/>
          </a:bodyPr>
          <a:lstStyle/>
          <a:p>
            <a:r>
              <a:rPr lang="en-US" altLang="zh-CN" b="1">
                <a:latin typeface="Arial" charset="0"/>
                <a:ea typeface="Gungsuh" pitchFamily="18" charset="-127"/>
              </a:rPr>
              <a:t>  H</a:t>
            </a:r>
            <a:r>
              <a:rPr lang="en-US" altLang="zh-CN" b="1" baseline="-25000">
                <a:latin typeface="Arial" charset="0"/>
                <a:ea typeface="Gungsuh" pitchFamily="18" charset="-127"/>
              </a:rPr>
              <a:t>2</a:t>
            </a:r>
            <a:r>
              <a:rPr lang="en-US" altLang="zh-CN" b="1">
                <a:latin typeface="Arial" charset="0"/>
                <a:ea typeface="Gungsuh" pitchFamily="18" charset="-127"/>
              </a:rPr>
              <a:t>O</a:t>
            </a:r>
            <a:r>
              <a:rPr lang="en-US" altLang="zh-CN" b="1" baseline="-25000">
                <a:latin typeface="Arial" charset="0"/>
                <a:ea typeface="Gungsuh" pitchFamily="18" charset="-127"/>
              </a:rPr>
              <a:t>2</a:t>
            </a:r>
          </a:p>
          <a:p>
            <a:r>
              <a:rPr lang="en-US" altLang="zh-CN" b="1">
                <a:latin typeface="Arial" charset="0"/>
                <a:ea typeface="华文中宋" pitchFamily="2" charset="-122"/>
              </a:rPr>
              <a:t>(</a:t>
            </a:r>
            <a:r>
              <a:rPr lang="en-US" altLang="zh-CN" b="1">
                <a:latin typeface="Arial" charset="0"/>
                <a:ea typeface="Gungsuh" pitchFamily="18" charset="-127"/>
              </a:rPr>
              <a:t>ROOH)  </a:t>
            </a:r>
          </a:p>
        </p:txBody>
      </p:sp>
      <p:sp>
        <p:nvSpPr>
          <p:cNvPr id="177156" name="Text Box 4"/>
          <p:cNvSpPr txBox="1">
            <a:spLocks noChangeArrowheads="1"/>
          </p:cNvSpPr>
          <p:nvPr/>
        </p:nvSpPr>
        <p:spPr bwMode="auto">
          <a:xfrm>
            <a:off x="914400" y="4133850"/>
            <a:ext cx="1981200" cy="822325"/>
          </a:xfrm>
          <a:prstGeom prst="rect">
            <a:avLst/>
          </a:prstGeom>
          <a:noFill/>
          <a:ln w="9525">
            <a:noFill/>
            <a:miter lim="800000"/>
            <a:headEnd/>
            <a:tailEnd/>
          </a:ln>
        </p:spPr>
        <p:txBody>
          <a:bodyPr wrap="none">
            <a:spAutoFit/>
          </a:bodyPr>
          <a:lstStyle/>
          <a:p>
            <a:r>
              <a:rPr lang="en-US" altLang="zh-CN" b="1">
                <a:latin typeface="Arial" charset="0"/>
                <a:ea typeface="Gungsuh" pitchFamily="18" charset="-127"/>
              </a:rPr>
              <a:t>       H</a:t>
            </a:r>
            <a:r>
              <a:rPr lang="en-US" altLang="zh-CN" b="1" baseline="-25000">
                <a:latin typeface="Arial" charset="0"/>
                <a:ea typeface="Gungsuh" pitchFamily="18" charset="-127"/>
              </a:rPr>
              <a:t>2</a:t>
            </a:r>
            <a:r>
              <a:rPr lang="en-US" altLang="zh-CN" b="1">
                <a:latin typeface="Arial" charset="0"/>
                <a:ea typeface="Gungsuh" pitchFamily="18" charset="-127"/>
              </a:rPr>
              <a:t>O</a:t>
            </a:r>
          </a:p>
          <a:p>
            <a:r>
              <a:rPr lang="en-US" altLang="zh-CN" b="1">
                <a:latin typeface="Arial" charset="0"/>
                <a:ea typeface="Gungsuh" pitchFamily="18" charset="-127"/>
              </a:rPr>
              <a:t>(ROH+H</a:t>
            </a:r>
            <a:r>
              <a:rPr lang="en-US" altLang="zh-CN" b="1" baseline="-25000">
                <a:latin typeface="Arial" charset="0"/>
                <a:ea typeface="Gungsuh" pitchFamily="18" charset="-127"/>
              </a:rPr>
              <a:t>2</a:t>
            </a:r>
            <a:r>
              <a:rPr lang="en-US" altLang="zh-CN" b="1">
                <a:latin typeface="Arial" charset="0"/>
                <a:ea typeface="Gungsuh" pitchFamily="18" charset="-127"/>
              </a:rPr>
              <a:t>O)  </a:t>
            </a:r>
          </a:p>
        </p:txBody>
      </p:sp>
      <p:sp>
        <p:nvSpPr>
          <p:cNvPr id="177157" name="Text Box 5"/>
          <p:cNvSpPr txBox="1">
            <a:spLocks noChangeArrowheads="1"/>
          </p:cNvSpPr>
          <p:nvPr/>
        </p:nvSpPr>
        <p:spPr bwMode="auto">
          <a:xfrm>
            <a:off x="4038600" y="2182813"/>
            <a:ext cx="1436688" cy="457200"/>
          </a:xfrm>
          <a:prstGeom prst="rect">
            <a:avLst/>
          </a:prstGeom>
          <a:noFill/>
          <a:ln w="9525">
            <a:noFill/>
            <a:miter lim="800000"/>
            <a:headEnd/>
            <a:tailEnd/>
          </a:ln>
        </p:spPr>
        <p:txBody>
          <a:bodyPr wrap="none">
            <a:spAutoFit/>
          </a:bodyPr>
          <a:lstStyle/>
          <a:p>
            <a:r>
              <a:rPr lang="en-US" altLang="zh-CN" b="1">
                <a:latin typeface="Arial" charset="0"/>
              </a:rPr>
              <a:t>2G </a:t>
            </a:r>
            <a:r>
              <a:rPr lang="en-US" altLang="zh-CN" b="1">
                <a:latin typeface="Arial" charset="0"/>
                <a:cs typeface="Times New Roman" pitchFamily="18" charset="0"/>
              </a:rPr>
              <a:t>–</a:t>
            </a:r>
            <a:r>
              <a:rPr lang="en-US" altLang="zh-CN" b="1">
                <a:latin typeface="Arial" charset="0"/>
              </a:rPr>
              <a:t>SH  </a:t>
            </a:r>
          </a:p>
        </p:txBody>
      </p:sp>
      <p:sp>
        <p:nvSpPr>
          <p:cNvPr id="177158" name="Text Box 6"/>
          <p:cNvSpPr txBox="1">
            <a:spLocks noChangeArrowheads="1"/>
          </p:cNvSpPr>
          <p:nvPr/>
        </p:nvSpPr>
        <p:spPr bwMode="auto">
          <a:xfrm>
            <a:off x="3657600" y="4392613"/>
            <a:ext cx="2162175" cy="457200"/>
          </a:xfrm>
          <a:prstGeom prst="rect">
            <a:avLst/>
          </a:prstGeom>
          <a:noFill/>
          <a:ln w="9525">
            <a:noFill/>
            <a:miter lim="800000"/>
            <a:headEnd/>
            <a:tailEnd/>
          </a:ln>
        </p:spPr>
        <p:txBody>
          <a:bodyPr wrap="none">
            <a:spAutoFit/>
          </a:bodyPr>
          <a:lstStyle/>
          <a:p>
            <a:r>
              <a:rPr lang="en-US" altLang="zh-CN" b="1">
                <a:latin typeface="Arial" charset="0"/>
              </a:rPr>
              <a:t>G </a:t>
            </a:r>
            <a:r>
              <a:rPr lang="en-US" altLang="zh-CN" b="1">
                <a:latin typeface="Arial" charset="0"/>
                <a:cs typeface="Times New Roman" pitchFamily="18" charset="0"/>
              </a:rPr>
              <a:t>–</a:t>
            </a:r>
            <a:r>
              <a:rPr lang="en-US" altLang="zh-CN" b="1">
                <a:latin typeface="Arial" charset="0"/>
              </a:rPr>
              <a:t>S </a:t>
            </a:r>
            <a:r>
              <a:rPr lang="en-US" altLang="zh-CN" b="1">
                <a:latin typeface="Arial" charset="0"/>
                <a:cs typeface="Times New Roman" pitchFamily="18" charset="0"/>
              </a:rPr>
              <a:t>–</a:t>
            </a:r>
            <a:r>
              <a:rPr lang="en-US" altLang="zh-CN" b="1">
                <a:latin typeface="Arial" charset="0"/>
              </a:rPr>
              <a:t> S </a:t>
            </a:r>
            <a:r>
              <a:rPr lang="en-US" altLang="zh-CN" b="1">
                <a:latin typeface="Arial" charset="0"/>
                <a:cs typeface="Times New Roman" pitchFamily="18" charset="0"/>
              </a:rPr>
              <a:t>–</a:t>
            </a:r>
            <a:r>
              <a:rPr lang="en-US" altLang="zh-CN" b="1">
                <a:latin typeface="Arial" charset="0"/>
              </a:rPr>
              <a:t> G  </a:t>
            </a:r>
          </a:p>
        </p:txBody>
      </p:sp>
      <p:sp>
        <p:nvSpPr>
          <p:cNvPr id="177159" name="Text Box 7"/>
          <p:cNvSpPr txBox="1">
            <a:spLocks noChangeArrowheads="1"/>
          </p:cNvSpPr>
          <p:nvPr/>
        </p:nvSpPr>
        <p:spPr bwMode="auto">
          <a:xfrm>
            <a:off x="6705600" y="2132013"/>
            <a:ext cx="1282700" cy="457200"/>
          </a:xfrm>
          <a:prstGeom prst="rect">
            <a:avLst/>
          </a:prstGeom>
          <a:noFill/>
          <a:ln w="9525">
            <a:noFill/>
            <a:miter lim="800000"/>
            <a:headEnd/>
            <a:tailEnd/>
          </a:ln>
        </p:spPr>
        <p:txBody>
          <a:bodyPr wrap="none">
            <a:spAutoFit/>
          </a:bodyPr>
          <a:lstStyle/>
          <a:p>
            <a:r>
              <a:rPr lang="en-US" altLang="zh-CN" b="1">
                <a:latin typeface="Arial" charset="0"/>
              </a:rPr>
              <a:t>NADP</a:t>
            </a:r>
            <a:r>
              <a:rPr lang="en-US" altLang="zh-CN" b="1" baseline="30000">
                <a:latin typeface="Arial" charset="0"/>
              </a:rPr>
              <a:t>+  </a:t>
            </a:r>
          </a:p>
        </p:txBody>
      </p:sp>
      <p:sp>
        <p:nvSpPr>
          <p:cNvPr id="177160" name="Text Box 8"/>
          <p:cNvSpPr txBox="1">
            <a:spLocks noChangeArrowheads="1"/>
          </p:cNvSpPr>
          <p:nvPr/>
        </p:nvSpPr>
        <p:spPr bwMode="auto">
          <a:xfrm>
            <a:off x="6629400" y="4341813"/>
            <a:ext cx="1901825" cy="457200"/>
          </a:xfrm>
          <a:prstGeom prst="rect">
            <a:avLst/>
          </a:prstGeom>
          <a:noFill/>
          <a:ln w="9525">
            <a:noFill/>
            <a:miter lim="800000"/>
            <a:headEnd/>
            <a:tailEnd/>
          </a:ln>
        </p:spPr>
        <p:txBody>
          <a:bodyPr wrap="none">
            <a:spAutoFit/>
          </a:bodyPr>
          <a:lstStyle/>
          <a:p>
            <a:r>
              <a:rPr lang="en-US" altLang="zh-CN" b="1">
                <a:latin typeface="Arial" charset="0"/>
              </a:rPr>
              <a:t>NADPH+H</a:t>
            </a:r>
            <a:r>
              <a:rPr lang="en-US" altLang="zh-CN" b="1" baseline="30000">
                <a:latin typeface="Arial" charset="0"/>
              </a:rPr>
              <a:t>+  </a:t>
            </a:r>
          </a:p>
        </p:txBody>
      </p:sp>
      <p:sp>
        <p:nvSpPr>
          <p:cNvPr id="177161" name="Arc 9"/>
          <p:cNvSpPr>
            <a:spLocks/>
          </p:cNvSpPr>
          <p:nvPr/>
        </p:nvSpPr>
        <p:spPr bwMode="auto">
          <a:xfrm>
            <a:off x="2771775" y="2349500"/>
            <a:ext cx="481013" cy="2087563"/>
          </a:xfrm>
          <a:custGeom>
            <a:avLst/>
            <a:gdLst>
              <a:gd name="T0" fmla="*/ 110402379 w 24120"/>
              <a:gd name="T1" fmla="*/ 2147483647 h 43200"/>
              <a:gd name="T2" fmla="*/ 0 w 24120"/>
              <a:gd name="T3" fmla="*/ 2147483647 h 43200"/>
              <a:gd name="T4" fmla="*/ 2147483647 w 24120"/>
              <a:gd name="T5" fmla="*/ 2147483647 h 43200"/>
              <a:gd name="T6" fmla="*/ 0 60000 65536"/>
              <a:gd name="T7" fmla="*/ 0 60000 65536"/>
              <a:gd name="T8" fmla="*/ 0 60000 65536"/>
              <a:gd name="T9" fmla="*/ 0 w 24120"/>
              <a:gd name="T10" fmla="*/ 0 h 43200"/>
              <a:gd name="T11" fmla="*/ 24120 w 24120"/>
              <a:gd name="T12" fmla="*/ 43200 h 43200"/>
            </a:gdLst>
            <a:ahLst/>
            <a:cxnLst>
              <a:cxn ang="T6">
                <a:pos x="T0" y="T1"/>
              </a:cxn>
              <a:cxn ang="T7">
                <a:pos x="T2" y="T3"/>
              </a:cxn>
              <a:cxn ang="T8">
                <a:pos x="T4" y="T5"/>
              </a:cxn>
            </a:cxnLst>
            <a:rect l="T9" t="T10" r="T11" b="T12"/>
            <a:pathLst>
              <a:path w="24120" h="43200" fill="none" extrusionOk="0">
                <a:moveTo>
                  <a:pt x="35" y="143"/>
                </a:moveTo>
                <a:cubicBezTo>
                  <a:pt x="859" y="47"/>
                  <a:pt x="1689" y="-1"/>
                  <a:pt x="2520" y="0"/>
                </a:cubicBezTo>
                <a:cubicBezTo>
                  <a:pt x="14449" y="0"/>
                  <a:pt x="24120" y="9670"/>
                  <a:pt x="24120" y="21600"/>
                </a:cubicBezTo>
                <a:cubicBezTo>
                  <a:pt x="24120" y="33529"/>
                  <a:pt x="14449" y="43200"/>
                  <a:pt x="2520" y="43200"/>
                </a:cubicBezTo>
                <a:cubicBezTo>
                  <a:pt x="1677" y="43200"/>
                  <a:pt x="836" y="43150"/>
                  <a:pt x="0" y="43052"/>
                </a:cubicBezTo>
              </a:path>
              <a:path w="24120" h="43200" stroke="0" extrusionOk="0">
                <a:moveTo>
                  <a:pt x="35" y="143"/>
                </a:moveTo>
                <a:cubicBezTo>
                  <a:pt x="859" y="47"/>
                  <a:pt x="1689" y="-1"/>
                  <a:pt x="2520" y="0"/>
                </a:cubicBezTo>
                <a:cubicBezTo>
                  <a:pt x="14449" y="0"/>
                  <a:pt x="24120" y="9670"/>
                  <a:pt x="24120" y="21600"/>
                </a:cubicBezTo>
                <a:cubicBezTo>
                  <a:pt x="24120" y="33529"/>
                  <a:pt x="14449" y="43200"/>
                  <a:pt x="2520" y="43200"/>
                </a:cubicBezTo>
                <a:cubicBezTo>
                  <a:pt x="1677" y="43200"/>
                  <a:pt x="836" y="43150"/>
                  <a:pt x="0" y="43052"/>
                </a:cubicBezTo>
                <a:lnTo>
                  <a:pt x="2520" y="21600"/>
                </a:lnTo>
                <a:close/>
              </a:path>
            </a:pathLst>
          </a:custGeom>
          <a:noFill/>
          <a:ln w="28575">
            <a:solidFill>
              <a:srgbClr val="003300"/>
            </a:solidFill>
            <a:round/>
            <a:headEnd/>
            <a:tailEnd type="triangle" w="med" len="med"/>
          </a:ln>
        </p:spPr>
        <p:txBody>
          <a:bodyPr wrap="none" anchor="ctr"/>
          <a:lstStyle/>
          <a:p>
            <a:endParaRPr lang="zh-CN" altLang="en-US"/>
          </a:p>
        </p:txBody>
      </p:sp>
      <p:sp>
        <p:nvSpPr>
          <p:cNvPr id="177162" name="Arc 10"/>
          <p:cNvSpPr>
            <a:spLocks/>
          </p:cNvSpPr>
          <p:nvPr/>
        </p:nvSpPr>
        <p:spPr bwMode="auto">
          <a:xfrm flipH="1">
            <a:off x="3276600" y="2349500"/>
            <a:ext cx="431800" cy="2120900"/>
          </a:xfrm>
          <a:custGeom>
            <a:avLst/>
            <a:gdLst>
              <a:gd name="T0" fmla="*/ 0 w 24776"/>
              <a:gd name="T1" fmla="*/ 2147483647 h 43200"/>
              <a:gd name="T2" fmla="*/ 170402071 w 24776"/>
              <a:gd name="T3" fmla="*/ 2147483647 h 43200"/>
              <a:gd name="T4" fmla="*/ 2147483647 w 24776"/>
              <a:gd name="T5" fmla="*/ 2147483647 h 43200"/>
              <a:gd name="T6" fmla="*/ 0 60000 65536"/>
              <a:gd name="T7" fmla="*/ 0 60000 65536"/>
              <a:gd name="T8" fmla="*/ 0 60000 65536"/>
              <a:gd name="T9" fmla="*/ 0 w 24776"/>
              <a:gd name="T10" fmla="*/ 0 h 43200"/>
              <a:gd name="T11" fmla="*/ 24776 w 24776"/>
              <a:gd name="T12" fmla="*/ 43200 h 43200"/>
            </a:gdLst>
            <a:ahLst/>
            <a:cxnLst>
              <a:cxn ang="T6">
                <a:pos x="T0" y="T1"/>
              </a:cxn>
              <a:cxn ang="T7">
                <a:pos x="T2" y="T3"/>
              </a:cxn>
              <a:cxn ang="T8">
                <a:pos x="T4" y="T5"/>
              </a:cxn>
            </a:cxnLst>
            <a:rect l="T9" t="T10" r="T11" b="T12"/>
            <a:pathLst>
              <a:path w="24776" h="43200" fill="none" extrusionOk="0">
                <a:moveTo>
                  <a:pt x="-1" y="234"/>
                </a:moveTo>
                <a:cubicBezTo>
                  <a:pt x="1051" y="78"/>
                  <a:pt x="2112" y="-1"/>
                  <a:pt x="3176" y="0"/>
                </a:cubicBezTo>
                <a:cubicBezTo>
                  <a:pt x="15105" y="0"/>
                  <a:pt x="24776" y="9670"/>
                  <a:pt x="24776" y="21600"/>
                </a:cubicBezTo>
                <a:cubicBezTo>
                  <a:pt x="24776" y="33529"/>
                  <a:pt x="15105" y="43200"/>
                  <a:pt x="3176" y="43200"/>
                </a:cubicBezTo>
                <a:cubicBezTo>
                  <a:pt x="2148" y="43200"/>
                  <a:pt x="1122" y="43126"/>
                  <a:pt x="106" y="42980"/>
                </a:cubicBezTo>
              </a:path>
              <a:path w="24776" h="43200" stroke="0" extrusionOk="0">
                <a:moveTo>
                  <a:pt x="-1" y="234"/>
                </a:moveTo>
                <a:cubicBezTo>
                  <a:pt x="1051" y="78"/>
                  <a:pt x="2112" y="-1"/>
                  <a:pt x="3176" y="0"/>
                </a:cubicBezTo>
                <a:cubicBezTo>
                  <a:pt x="15105" y="0"/>
                  <a:pt x="24776" y="9670"/>
                  <a:pt x="24776" y="21600"/>
                </a:cubicBezTo>
                <a:cubicBezTo>
                  <a:pt x="24776" y="33529"/>
                  <a:pt x="15105" y="43200"/>
                  <a:pt x="3176" y="43200"/>
                </a:cubicBezTo>
                <a:cubicBezTo>
                  <a:pt x="2148" y="43200"/>
                  <a:pt x="1122" y="43126"/>
                  <a:pt x="106" y="42980"/>
                </a:cubicBezTo>
                <a:lnTo>
                  <a:pt x="3176" y="21600"/>
                </a:lnTo>
                <a:close/>
              </a:path>
            </a:pathLst>
          </a:custGeom>
          <a:noFill/>
          <a:ln w="28575">
            <a:solidFill>
              <a:srgbClr val="003300"/>
            </a:solidFill>
            <a:round/>
            <a:headEnd/>
            <a:tailEnd type="triangle" w="med" len="med"/>
          </a:ln>
        </p:spPr>
        <p:txBody>
          <a:bodyPr wrap="none" anchor="ctr"/>
          <a:lstStyle/>
          <a:p>
            <a:endParaRPr lang="zh-CN" altLang="en-US"/>
          </a:p>
        </p:txBody>
      </p:sp>
      <p:sp>
        <p:nvSpPr>
          <p:cNvPr id="177163" name="Arc 11"/>
          <p:cNvSpPr>
            <a:spLocks/>
          </p:cNvSpPr>
          <p:nvPr/>
        </p:nvSpPr>
        <p:spPr bwMode="auto">
          <a:xfrm>
            <a:off x="5715000" y="2362200"/>
            <a:ext cx="422275" cy="2165350"/>
          </a:xfrm>
          <a:custGeom>
            <a:avLst/>
            <a:gdLst>
              <a:gd name="T0" fmla="*/ 0 w 23898"/>
              <a:gd name="T1" fmla="*/ 2147483647 h 43180"/>
              <a:gd name="T2" fmla="*/ 2147483647 w 23898"/>
              <a:gd name="T3" fmla="*/ 2147483647 h 43180"/>
              <a:gd name="T4" fmla="*/ 2147483647 w 23898"/>
              <a:gd name="T5" fmla="*/ 2147483647 h 43180"/>
              <a:gd name="T6" fmla="*/ 0 60000 65536"/>
              <a:gd name="T7" fmla="*/ 0 60000 65536"/>
              <a:gd name="T8" fmla="*/ 0 60000 65536"/>
              <a:gd name="T9" fmla="*/ 0 w 23898"/>
              <a:gd name="T10" fmla="*/ 0 h 43180"/>
              <a:gd name="T11" fmla="*/ 23898 w 23898"/>
              <a:gd name="T12" fmla="*/ 43180 h 43180"/>
            </a:gdLst>
            <a:ahLst/>
            <a:cxnLst>
              <a:cxn ang="T6">
                <a:pos x="T0" y="T1"/>
              </a:cxn>
              <a:cxn ang="T7">
                <a:pos x="T2" y="T3"/>
              </a:cxn>
              <a:cxn ang="T8">
                <a:pos x="T4" y="T5"/>
              </a:cxn>
            </a:cxnLst>
            <a:rect l="T9" t="T10" r="T11" b="T12"/>
            <a:pathLst>
              <a:path w="23898" h="43180" fill="none" extrusionOk="0">
                <a:moveTo>
                  <a:pt x="-1" y="122"/>
                </a:moveTo>
                <a:cubicBezTo>
                  <a:pt x="763" y="40"/>
                  <a:pt x="1530" y="-1"/>
                  <a:pt x="2298" y="0"/>
                </a:cubicBezTo>
                <a:cubicBezTo>
                  <a:pt x="14227" y="0"/>
                  <a:pt x="23898" y="9670"/>
                  <a:pt x="23898" y="21600"/>
                </a:cubicBezTo>
                <a:cubicBezTo>
                  <a:pt x="23898" y="33169"/>
                  <a:pt x="14781" y="42685"/>
                  <a:pt x="3222" y="43180"/>
                </a:cubicBezTo>
              </a:path>
              <a:path w="23898" h="43180" stroke="0" extrusionOk="0">
                <a:moveTo>
                  <a:pt x="-1" y="122"/>
                </a:moveTo>
                <a:cubicBezTo>
                  <a:pt x="763" y="40"/>
                  <a:pt x="1530" y="-1"/>
                  <a:pt x="2298" y="0"/>
                </a:cubicBezTo>
                <a:cubicBezTo>
                  <a:pt x="14227" y="0"/>
                  <a:pt x="23898" y="9670"/>
                  <a:pt x="23898" y="21600"/>
                </a:cubicBezTo>
                <a:cubicBezTo>
                  <a:pt x="23898" y="33169"/>
                  <a:pt x="14781" y="42685"/>
                  <a:pt x="3222" y="43180"/>
                </a:cubicBezTo>
                <a:lnTo>
                  <a:pt x="2298" y="21600"/>
                </a:lnTo>
                <a:close/>
              </a:path>
            </a:pathLst>
          </a:custGeom>
          <a:noFill/>
          <a:ln w="28575">
            <a:solidFill>
              <a:srgbClr val="003300"/>
            </a:solidFill>
            <a:round/>
            <a:headEnd type="triangle" w="med" len="med"/>
            <a:tailEnd/>
          </a:ln>
        </p:spPr>
        <p:txBody>
          <a:bodyPr wrap="none" anchor="ctr"/>
          <a:lstStyle/>
          <a:p>
            <a:endParaRPr lang="zh-CN" altLang="en-US"/>
          </a:p>
        </p:txBody>
      </p:sp>
      <p:sp>
        <p:nvSpPr>
          <p:cNvPr id="177164" name="Arc 12"/>
          <p:cNvSpPr>
            <a:spLocks/>
          </p:cNvSpPr>
          <p:nvPr/>
        </p:nvSpPr>
        <p:spPr bwMode="auto">
          <a:xfrm flipH="1">
            <a:off x="6172200" y="2362200"/>
            <a:ext cx="457200" cy="2133600"/>
          </a:xfrm>
          <a:custGeom>
            <a:avLst/>
            <a:gdLst>
              <a:gd name="T0" fmla="*/ 0 w 22496"/>
              <a:gd name="T1" fmla="*/ 2147483647 h 43198"/>
              <a:gd name="T2" fmla="*/ 2147483647 w 22496"/>
              <a:gd name="T3" fmla="*/ 2147483647 h 43198"/>
              <a:gd name="T4" fmla="*/ 2147483647 w 22496"/>
              <a:gd name="T5" fmla="*/ 2147483647 h 43198"/>
              <a:gd name="T6" fmla="*/ 0 60000 65536"/>
              <a:gd name="T7" fmla="*/ 0 60000 65536"/>
              <a:gd name="T8" fmla="*/ 0 60000 65536"/>
              <a:gd name="T9" fmla="*/ 0 w 22496"/>
              <a:gd name="T10" fmla="*/ 0 h 43198"/>
              <a:gd name="T11" fmla="*/ 22496 w 22496"/>
              <a:gd name="T12" fmla="*/ 43198 h 43198"/>
            </a:gdLst>
            <a:ahLst/>
            <a:cxnLst>
              <a:cxn ang="T6">
                <a:pos x="T0" y="T1"/>
              </a:cxn>
              <a:cxn ang="T7">
                <a:pos x="T2" y="T3"/>
              </a:cxn>
              <a:cxn ang="T8">
                <a:pos x="T4" y="T5"/>
              </a:cxn>
            </a:cxnLst>
            <a:rect l="T9" t="T10" r="T11" b="T12"/>
            <a:pathLst>
              <a:path w="22496" h="43198" fill="none" extrusionOk="0">
                <a:moveTo>
                  <a:pt x="-1" y="18"/>
                </a:moveTo>
                <a:cubicBezTo>
                  <a:pt x="298" y="6"/>
                  <a:pt x="597" y="-1"/>
                  <a:pt x="896" y="0"/>
                </a:cubicBezTo>
                <a:cubicBezTo>
                  <a:pt x="12825" y="0"/>
                  <a:pt x="22496" y="9670"/>
                  <a:pt x="22496" y="21600"/>
                </a:cubicBezTo>
                <a:cubicBezTo>
                  <a:pt x="22496" y="33413"/>
                  <a:pt x="13004" y="43036"/>
                  <a:pt x="1191" y="43197"/>
                </a:cubicBezTo>
              </a:path>
              <a:path w="22496" h="43198" stroke="0" extrusionOk="0">
                <a:moveTo>
                  <a:pt x="-1" y="18"/>
                </a:moveTo>
                <a:cubicBezTo>
                  <a:pt x="298" y="6"/>
                  <a:pt x="597" y="-1"/>
                  <a:pt x="896" y="0"/>
                </a:cubicBezTo>
                <a:cubicBezTo>
                  <a:pt x="12825" y="0"/>
                  <a:pt x="22496" y="9670"/>
                  <a:pt x="22496" y="21600"/>
                </a:cubicBezTo>
                <a:cubicBezTo>
                  <a:pt x="22496" y="33413"/>
                  <a:pt x="13004" y="43036"/>
                  <a:pt x="1191" y="43197"/>
                </a:cubicBezTo>
                <a:lnTo>
                  <a:pt x="896" y="21600"/>
                </a:lnTo>
                <a:close/>
              </a:path>
            </a:pathLst>
          </a:custGeom>
          <a:noFill/>
          <a:ln w="28575">
            <a:solidFill>
              <a:srgbClr val="003300"/>
            </a:solidFill>
            <a:round/>
            <a:headEnd type="triangle" w="med" len="med"/>
            <a:tailEnd/>
          </a:ln>
        </p:spPr>
        <p:txBody>
          <a:bodyPr wrap="none" anchor="ctr"/>
          <a:lstStyle/>
          <a:p>
            <a:endParaRPr lang="zh-CN" altLang="en-US"/>
          </a:p>
        </p:txBody>
      </p:sp>
      <p:sp>
        <p:nvSpPr>
          <p:cNvPr id="177165" name="Text Box 13"/>
          <p:cNvSpPr txBox="1">
            <a:spLocks noChangeArrowheads="1"/>
          </p:cNvSpPr>
          <p:nvPr/>
        </p:nvSpPr>
        <p:spPr bwMode="auto">
          <a:xfrm>
            <a:off x="827088" y="5424488"/>
            <a:ext cx="7632700" cy="519112"/>
          </a:xfrm>
          <a:prstGeom prst="rect">
            <a:avLst/>
          </a:prstGeom>
          <a:noFill/>
          <a:ln w="9525">
            <a:noFill/>
            <a:miter lim="800000"/>
            <a:headEnd/>
            <a:tailEnd/>
          </a:ln>
        </p:spPr>
        <p:txBody>
          <a:bodyPr>
            <a:spAutoFit/>
          </a:bodyPr>
          <a:lstStyle/>
          <a:p>
            <a:r>
              <a:rPr lang="en-US" altLang="zh-CN" sz="2800" dirty="0">
                <a:solidFill>
                  <a:srgbClr val="A50021"/>
                </a:solidFill>
                <a:latin typeface="黑体" pitchFamily="2" charset="-122"/>
                <a:ea typeface="黑体" pitchFamily="2" charset="-122"/>
              </a:rPr>
              <a:t> * </a:t>
            </a:r>
            <a:r>
              <a:rPr lang="zh-CN" altLang="en-US" sz="2800" dirty="0">
                <a:solidFill>
                  <a:srgbClr val="A50021"/>
                </a:solidFill>
                <a:latin typeface="黑体" pitchFamily="2" charset="-122"/>
                <a:ea typeface="黑体" pitchFamily="2" charset="-122"/>
              </a:rPr>
              <a:t>此类酶可保护生物膜及血红蛋白免遭损伤</a:t>
            </a:r>
          </a:p>
        </p:txBody>
      </p:sp>
      <p:sp>
        <p:nvSpPr>
          <p:cNvPr id="177166" name="Rectangle 14"/>
          <p:cNvSpPr>
            <a:spLocks noChangeArrowheads="1"/>
          </p:cNvSpPr>
          <p:nvPr/>
        </p:nvSpPr>
        <p:spPr bwMode="auto">
          <a:xfrm>
            <a:off x="6070600" y="3055938"/>
            <a:ext cx="1616075" cy="754062"/>
          </a:xfrm>
          <a:prstGeom prst="rect">
            <a:avLst/>
          </a:prstGeom>
          <a:noFill/>
          <a:ln w="9525">
            <a:noFill/>
            <a:miter lim="800000"/>
            <a:headEnd/>
            <a:tailEnd/>
          </a:ln>
        </p:spPr>
        <p:txBody>
          <a:bodyPr anchor="ctr"/>
          <a:lstStyle/>
          <a:p>
            <a:pPr algn="ctr">
              <a:lnSpc>
                <a:spcPct val="105000"/>
              </a:lnSpc>
            </a:pPr>
            <a:r>
              <a:rPr lang="en-US" altLang="zh-CN">
                <a:solidFill>
                  <a:srgbClr val="FF0066"/>
                </a:solidFill>
                <a:latin typeface="黑体" pitchFamily="2" charset="-122"/>
                <a:ea typeface="黑体" pitchFamily="2" charset="-122"/>
              </a:rPr>
              <a:t> </a:t>
            </a:r>
            <a:r>
              <a:rPr lang="zh-CN" altLang="en-US">
                <a:solidFill>
                  <a:srgbClr val="FF0066"/>
                </a:solidFill>
                <a:latin typeface="黑体" pitchFamily="2" charset="-122"/>
                <a:ea typeface="黑体" pitchFamily="2" charset="-122"/>
              </a:rPr>
              <a:t>谷胱甘肽还原酶 </a:t>
            </a:r>
          </a:p>
        </p:txBody>
      </p:sp>
      <p:sp>
        <p:nvSpPr>
          <p:cNvPr id="101391" name="Rectangle 15"/>
          <p:cNvSpPr>
            <a:spLocks noChangeArrowheads="1"/>
          </p:cNvSpPr>
          <p:nvPr/>
        </p:nvSpPr>
        <p:spPr bwMode="auto">
          <a:xfrm>
            <a:off x="1620838" y="836613"/>
            <a:ext cx="6191250" cy="936625"/>
          </a:xfrm>
          <a:prstGeom prst="rect">
            <a:avLst/>
          </a:prstGeom>
          <a:noFill/>
          <a:ln w="9525">
            <a:noFill/>
            <a:miter lim="800000"/>
            <a:headEnd/>
            <a:tailEnd/>
          </a:ln>
        </p:spPr>
        <p:txBody>
          <a:bodyPr anchor="ctr"/>
          <a:lstStyle/>
          <a:p>
            <a:pPr algn="ctr">
              <a:lnSpc>
                <a:spcPct val="105000"/>
              </a:lnSpc>
            </a:pPr>
            <a:r>
              <a:rPr lang="en-US" altLang="zh-CN" sz="2800" dirty="0">
                <a:latin typeface="Arial" charset="0"/>
                <a:ea typeface="黑体" pitchFamily="2" charset="-122"/>
                <a:cs typeface="Arial" charset="0"/>
              </a:rPr>
              <a:t> </a:t>
            </a:r>
            <a:r>
              <a:rPr lang="en-US" altLang="zh-CN" sz="3200" dirty="0">
                <a:latin typeface="Arial" charset="0"/>
                <a:ea typeface="黑体" pitchFamily="2" charset="-122"/>
                <a:cs typeface="Arial" charset="0"/>
              </a:rPr>
              <a:t>3. </a:t>
            </a:r>
            <a:r>
              <a:rPr lang="zh-CN" altLang="en-US" sz="3200" dirty="0">
                <a:latin typeface="Arial" charset="0"/>
                <a:ea typeface="黑体" pitchFamily="2" charset="-122"/>
                <a:cs typeface="Arial" charset="0"/>
              </a:rPr>
              <a:t>谷胱甘肽过氧化物酶</a:t>
            </a:r>
            <a:endParaRPr lang="en-US" altLang="zh-CN" sz="3200" dirty="0">
              <a:latin typeface="Arial" charset="0"/>
              <a:ea typeface="黑体" pitchFamily="2" charset="-122"/>
              <a:cs typeface="Arial" charset="0"/>
            </a:endParaRPr>
          </a:p>
          <a:p>
            <a:pPr algn="ctr">
              <a:lnSpc>
                <a:spcPct val="105000"/>
              </a:lnSpc>
            </a:pPr>
            <a:r>
              <a:rPr lang="zh-CN" altLang="en-US" sz="3200" dirty="0">
                <a:latin typeface="Arial" charset="0"/>
                <a:ea typeface="黑体" pitchFamily="2" charset="-122"/>
                <a:cs typeface="Arial" charset="0"/>
              </a:rPr>
              <a:t>（</a:t>
            </a:r>
            <a:r>
              <a:rPr lang="en-US" altLang="zh-CN" sz="3200" dirty="0">
                <a:latin typeface="Arial" charset="0"/>
                <a:ea typeface="黑体" pitchFamily="2" charset="-122"/>
                <a:cs typeface="Arial" charset="0"/>
              </a:rPr>
              <a:t>glutathione peroxidase</a:t>
            </a:r>
            <a:r>
              <a:rPr lang="zh-CN" altLang="en-US" sz="3200" dirty="0">
                <a:latin typeface="Arial" charset="0"/>
                <a:ea typeface="黑体" pitchFamily="2" charset="-122"/>
                <a:cs typeface="Arial" charset="0"/>
              </a:rPr>
              <a:t>，</a:t>
            </a:r>
            <a:r>
              <a:rPr lang="en-US" altLang="zh-CN" sz="3200" dirty="0" err="1">
                <a:latin typeface="Arial" charset="0"/>
                <a:ea typeface="黑体" pitchFamily="2" charset="-122"/>
                <a:cs typeface="Arial" charset="0"/>
              </a:rPr>
              <a:t>GPx</a:t>
            </a:r>
            <a:r>
              <a:rPr lang="zh-CN" altLang="en-US" sz="3200" dirty="0">
                <a:latin typeface="Arial" charset="0"/>
                <a:ea typeface="黑体" pitchFamily="2" charset="-122"/>
                <a:cs typeface="Arial" charset="0"/>
              </a:rPr>
              <a:t>）  </a:t>
            </a:r>
          </a:p>
        </p:txBody>
      </p:sp>
      <p:sp>
        <p:nvSpPr>
          <p:cNvPr id="16" name="灯片编号占位符 15"/>
          <p:cNvSpPr>
            <a:spLocks noGrp="1"/>
          </p:cNvSpPr>
          <p:nvPr>
            <p:ph type="sldNum" sz="quarter" idx="12"/>
          </p:nvPr>
        </p:nvSpPr>
        <p:spPr/>
        <p:txBody>
          <a:bodyPr/>
          <a:lstStyle/>
          <a:p>
            <a:pPr>
              <a:defRPr/>
            </a:pPr>
            <a:fld id="{37FC0A87-4C66-4B29-BBA5-A2EB1CB1DC94}" type="slidenum">
              <a:rPr lang="en-US" altLang="zh-CN" smtClean="0"/>
              <a:pPr>
                <a:defRPr/>
              </a:pPr>
              <a:t>92</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7155"/>
                                        </p:tgtEl>
                                        <p:attrNameLst>
                                          <p:attrName>style.visibility</p:attrName>
                                        </p:attrNameLst>
                                      </p:cBhvr>
                                      <p:to>
                                        <p:strVal val="visible"/>
                                      </p:to>
                                    </p:set>
                                    <p:animEffect transition="in" filter="box(out)">
                                      <p:cBhvr>
                                        <p:cTn id="7" dur="500"/>
                                        <p:tgtEl>
                                          <p:spTgt spid="17715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7161"/>
                                        </p:tgtEl>
                                        <p:attrNameLst>
                                          <p:attrName>style.visibility</p:attrName>
                                        </p:attrNameLst>
                                      </p:cBhvr>
                                      <p:to>
                                        <p:strVal val="visible"/>
                                      </p:to>
                                    </p:set>
                                    <p:animEffect transition="in" filter="wipe(up)">
                                      <p:cBhvr>
                                        <p:cTn id="11" dur="500"/>
                                        <p:tgtEl>
                                          <p:spTgt spid="17716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77156"/>
                                        </p:tgtEl>
                                        <p:attrNameLst>
                                          <p:attrName>style.visibility</p:attrName>
                                        </p:attrNameLst>
                                      </p:cBhvr>
                                      <p:to>
                                        <p:strVal val="visible"/>
                                      </p:to>
                                    </p:set>
                                    <p:animEffect transition="in" filter="dissolve">
                                      <p:cBhvr>
                                        <p:cTn id="15" dur="500"/>
                                        <p:tgtEl>
                                          <p:spTgt spid="177156"/>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77157"/>
                                        </p:tgtEl>
                                        <p:attrNameLst>
                                          <p:attrName>style.visibility</p:attrName>
                                        </p:attrNameLst>
                                      </p:cBhvr>
                                      <p:to>
                                        <p:strVal val="visible"/>
                                      </p:to>
                                    </p:set>
                                    <p:animEffect transition="in" filter="barn(outVertical)">
                                      <p:cBhvr>
                                        <p:cTn id="19" dur="500"/>
                                        <p:tgtEl>
                                          <p:spTgt spid="17715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77162"/>
                                        </p:tgtEl>
                                        <p:attrNameLst>
                                          <p:attrName>style.visibility</p:attrName>
                                        </p:attrNameLst>
                                      </p:cBhvr>
                                      <p:to>
                                        <p:strVal val="visible"/>
                                      </p:to>
                                    </p:set>
                                    <p:animEffect transition="in" filter="wipe(up)">
                                      <p:cBhvr>
                                        <p:cTn id="23" dur="500"/>
                                        <p:tgtEl>
                                          <p:spTgt spid="177162"/>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77158"/>
                                        </p:tgtEl>
                                        <p:attrNameLst>
                                          <p:attrName>style.visibility</p:attrName>
                                        </p:attrNameLst>
                                      </p:cBhvr>
                                      <p:to>
                                        <p:strVal val="visible"/>
                                      </p:to>
                                    </p:set>
                                    <p:animEffect transition="in" filter="dissolve">
                                      <p:cBhvr>
                                        <p:cTn id="27" dur="500"/>
                                        <p:tgtEl>
                                          <p:spTgt spid="17715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7166"/>
                                        </p:tgtEl>
                                        <p:attrNameLst>
                                          <p:attrName>style.visibility</p:attrName>
                                        </p:attrNameLst>
                                      </p:cBhvr>
                                      <p:to>
                                        <p:strVal val="visible"/>
                                      </p:to>
                                    </p:set>
                                    <p:animEffect transition="in" filter="dissolve">
                                      <p:cBhvr>
                                        <p:cTn id="32" dur="500"/>
                                        <p:tgtEl>
                                          <p:spTgt spid="177166"/>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177163"/>
                                        </p:tgtEl>
                                        <p:attrNameLst>
                                          <p:attrName>style.visibility</p:attrName>
                                        </p:attrNameLst>
                                      </p:cBhvr>
                                      <p:to>
                                        <p:strVal val="visible"/>
                                      </p:to>
                                    </p:set>
                                    <p:animEffect transition="in" filter="wipe(down)">
                                      <p:cBhvr>
                                        <p:cTn id="36" dur="500"/>
                                        <p:tgtEl>
                                          <p:spTgt spid="177163"/>
                                        </p:tgtEl>
                                      </p:cBhvr>
                                    </p:animEffect>
                                  </p:childTnLst>
                                </p:cTn>
                              </p:par>
                            </p:childTnLst>
                          </p:cTn>
                        </p:par>
                        <p:par>
                          <p:cTn id="37" fill="hold">
                            <p:stCondLst>
                              <p:cond delay="1000"/>
                            </p:stCondLst>
                            <p:childTnLst>
                              <p:par>
                                <p:cTn id="38" presetID="16" presetClass="entr" presetSubtype="21" fill="hold" grpId="0" nodeType="afterEffect">
                                  <p:stCondLst>
                                    <p:cond delay="0"/>
                                  </p:stCondLst>
                                  <p:childTnLst>
                                    <p:set>
                                      <p:cBhvr>
                                        <p:cTn id="39" dur="1" fill="hold">
                                          <p:stCondLst>
                                            <p:cond delay="0"/>
                                          </p:stCondLst>
                                        </p:cTn>
                                        <p:tgtEl>
                                          <p:spTgt spid="177160"/>
                                        </p:tgtEl>
                                        <p:attrNameLst>
                                          <p:attrName>style.visibility</p:attrName>
                                        </p:attrNameLst>
                                      </p:cBhvr>
                                      <p:to>
                                        <p:strVal val="visible"/>
                                      </p:to>
                                    </p:set>
                                    <p:animEffect transition="in" filter="barn(inVertical)">
                                      <p:cBhvr>
                                        <p:cTn id="40" dur="500"/>
                                        <p:tgtEl>
                                          <p:spTgt spid="177160"/>
                                        </p:tgtEl>
                                      </p:cBhvr>
                                    </p:animEffect>
                                  </p:childTnLst>
                                </p:cTn>
                              </p:par>
                            </p:childTnLst>
                          </p:cTn>
                        </p:par>
                        <p:par>
                          <p:cTn id="41" fill="hold">
                            <p:stCondLst>
                              <p:cond delay="1500"/>
                            </p:stCondLst>
                            <p:childTnLst>
                              <p:par>
                                <p:cTn id="42" presetID="22" presetClass="entr" presetSubtype="4" fill="hold" grpId="0" nodeType="afterEffect">
                                  <p:stCondLst>
                                    <p:cond delay="0"/>
                                  </p:stCondLst>
                                  <p:childTnLst>
                                    <p:set>
                                      <p:cBhvr>
                                        <p:cTn id="43" dur="1" fill="hold">
                                          <p:stCondLst>
                                            <p:cond delay="0"/>
                                          </p:stCondLst>
                                        </p:cTn>
                                        <p:tgtEl>
                                          <p:spTgt spid="177164"/>
                                        </p:tgtEl>
                                        <p:attrNameLst>
                                          <p:attrName>style.visibility</p:attrName>
                                        </p:attrNameLst>
                                      </p:cBhvr>
                                      <p:to>
                                        <p:strVal val="visible"/>
                                      </p:to>
                                    </p:set>
                                    <p:animEffect transition="in" filter="wipe(down)">
                                      <p:cBhvr>
                                        <p:cTn id="44" dur="500"/>
                                        <p:tgtEl>
                                          <p:spTgt spid="177164"/>
                                        </p:tgtEl>
                                      </p:cBhvr>
                                    </p:animEffect>
                                  </p:childTnLst>
                                </p:cTn>
                              </p:par>
                            </p:childTnLst>
                          </p:cTn>
                        </p:par>
                        <p:par>
                          <p:cTn id="45" fill="hold">
                            <p:stCondLst>
                              <p:cond delay="2000"/>
                            </p:stCondLst>
                            <p:childTnLst>
                              <p:par>
                                <p:cTn id="46" presetID="9" presetClass="entr" presetSubtype="0" fill="hold" grpId="0" nodeType="afterEffect">
                                  <p:stCondLst>
                                    <p:cond delay="0"/>
                                  </p:stCondLst>
                                  <p:childTnLst>
                                    <p:set>
                                      <p:cBhvr>
                                        <p:cTn id="47" dur="1" fill="hold">
                                          <p:stCondLst>
                                            <p:cond delay="0"/>
                                          </p:stCondLst>
                                        </p:cTn>
                                        <p:tgtEl>
                                          <p:spTgt spid="177159"/>
                                        </p:tgtEl>
                                        <p:attrNameLst>
                                          <p:attrName>style.visibility</p:attrName>
                                        </p:attrNameLst>
                                      </p:cBhvr>
                                      <p:to>
                                        <p:strVal val="visible"/>
                                      </p:to>
                                    </p:set>
                                    <p:animEffect transition="in" filter="dissolve">
                                      <p:cBhvr>
                                        <p:cTn id="48" dur="500"/>
                                        <p:tgtEl>
                                          <p:spTgt spid="177159"/>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grpId="0" nodeType="clickEffect">
                                  <p:stCondLst>
                                    <p:cond delay="0"/>
                                  </p:stCondLst>
                                  <p:childTnLst>
                                    <p:set>
                                      <p:cBhvr>
                                        <p:cTn id="52" dur="1" fill="hold">
                                          <p:stCondLst>
                                            <p:cond delay="0"/>
                                          </p:stCondLst>
                                        </p:cTn>
                                        <p:tgtEl>
                                          <p:spTgt spid="177165"/>
                                        </p:tgtEl>
                                        <p:attrNameLst>
                                          <p:attrName>style.visibility</p:attrName>
                                        </p:attrNameLst>
                                      </p:cBhvr>
                                      <p:to>
                                        <p:strVal val="visible"/>
                                      </p:to>
                                    </p:set>
                                    <p:animEffect transition="in" filter="strips(downRight)">
                                      <p:cBhvr>
                                        <p:cTn id="53" dur="500"/>
                                        <p:tgtEl>
                                          <p:spTgt spid="177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autoUpdateAnimBg="0"/>
      <p:bldP spid="177156" grpId="0" autoUpdateAnimBg="0"/>
      <p:bldP spid="177157" grpId="0" autoUpdateAnimBg="0"/>
      <p:bldP spid="177158" grpId="0" autoUpdateAnimBg="0"/>
      <p:bldP spid="177159" grpId="0" autoUpdateAnimBg="0"/>
      <p:bldP spid="177160" grpId="0" autoUpdateAnimBg="0"/>
      <p:bldP spid="177161" grpId="0" animBg="1"/>
      <p:bldP spid="177162" grpId="0" animBg="1"/>
      <p:bldP spid="177163" grpId="0" animBg="1"/>
      <p:bldP spid="177164" grpId="0" animBg="1"/>
      <p:bldP spid="177165" grpId="0" autoUpdateAnimBg="0"/>
      <p:bldP spid="177166"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6"/>
          <p:cNvSpPr>
            <a:spLocks noChangeArrowheads="1"/>
          </p:cNvSpPr>
          <p:nvPr/>
        </p:nvSpPr>
        <p:spPr bwMode="auto">
          <a:xfrm>
            <a:off x="1403350" y="2062163"/>
            <a:ext cx="6408738" cy="1079500"/>
          </a:xfrm>
          <a:prstGeom prst="rect">
            <a:avLst/>
          </a:prstGeom>
          <a:noFill/>
          <a:ln w="9525">
            <a:noFill/>
            <a:miter lim="800000"/>
            <a:headEnd/>
            <a:tailEnd/>
          </a:ln>
        </p:spPr>
        <p:txBody>
          <a:bodyPr anchor="ctr"/>
          <a:lstStyle/>
          <a:p>
            <a:pPr>
              <a:lnSpc>
                <a:spcPct val="140000"/>
              </a:lnSpc>
            </a:pPr>
            <a:r>
              <a:rPr lang="en-US" altLang="zh-CN" sz="2800">
                <a:latin typeface="Times New Roman" pitchFamily="18" charset="0"/>
                <a:ea typeface="黑体" pitchFamily="2" charset="-122"/>
                <a:cs typeface="Times New Roman" pitchFamily="18" charset="0"/>
              </a:rPr>
              <a:t>        </a:t>
            </a:r>
            <a:r>
              <a:rPr lang="zh-CN" altLang="en-US" sz="2800">
                <a:latin typeface="Times New Roman" pitchFamily="18" charset="0"/>
                <a:ea typeface="黑体" pitchFamily="2" charset="-122"/>
                <a:cs typeface="Times New Roman" pitchFamily="18" charset="0"/>
              </a:rPr>
              <a:t>维生素</a:t>
            </a:r>
            <a:r>
              <a:rPr lang="en-US" altLang="zh-CN" sz="2800">
                <a:latin typeface="Times New Roman" pitchFamily="18" charset="0"/>
                <a:ea typeface="黑体" pitchFamily="2" charset="-122"/>
                <a:cs typeface="Times New Roman" pitchFamily="18" charset="0"/>
              </a:rPr>
              <a:t>E</a:t>
            </a:r>
            <a:r>
              <a:rPr lang="zh-CN" altLang="en-US" sz="2800">
                <a:latin typeface="Times New Roman" pitchFamily="18" charset="0"/>
                <a:ea typeface="黑体" pitchFamily="2" charset="-122"/>
                <a:cs typeface="Times New Roman" pitchFamily="18" charset="0"/>
              </a:rPr>
              <a:t>、维生素</a:t>
            </a:r>
            <a:r>
              <a:rPr lang="en-US" altLang="zh-CN" sz="2800">
                <a:latin typeface="Times New Roman" pitchFamily="18" charset="0"/>
                <a:ea typeface="黑体" pitchFamily="2" charset="-122"/>
                <a:cs typeface="Times New Roman" pitchFamily="18" charset="0"/>
              </a:rPr>
              <a:t>C</a:t>
            </a:r>
            <a:r>
              <a:rPr lang="zh-CN" altLang="en-US" sz="2800">
                <a:latin typeface="Times New Roman" pitchFamily="18" charset="0"/>
                <a:ea typeface="黑体" pitchFamily="2" charset="-122"/>
                <a:cs typeface="Times New Roman" pitchFamily="18" charset="0"/>
              </a:rPr>
              <a:t>和泛醌等小分子有机化合物也可清除</a:t>
            </a:r>
            <a:r>
              <a:rPr lang="en-US" altLang="zh-CN" sz="2800">
                <a:latin typeface="Arial" charset="0"/>
                <a:ea typeface="黑体" pitchFamily="2" charset="-122"/>
                <a:cs typeface="Arial" charset="0"/>
              </a:rPr>
              <a:t>• O</a:t>
            </a:r>
            <a:r>
              <a:rPr lang="en-US" altLang="zh-CN" sz="2800" baseline="-30000">
                <a:latin typeface="Arial" charset="0"/>
                <a:ea typeface="黑体" pitchFamily="2" charset="-122"/>
                <a:cs typeface="Arial" charset="0"/>
              </a:rPr>
              <a:t>2</a:t>
            </a:r>
            <a:r>
              <a:rPr lang="en-US" altLang="zh-CN" sz="2800" baseline="30000">
                <a:latin typeface="Arial" charset="0"/>
                <a:ea typeface="黑体" pitchFamily="2" charset="-122"/>
                <a:cs typeface="Arial" charset="0"/>
              </a:rPr>
              <a:t>-</a:t>
            </a:r>
            <a:r>
              <a:rPr lang="en-US" altLang="zh-CN" sz="2800" baseline="-30000">
                <a:latin typeface="Arial" charset="0"/>
                <a:ea typeface="黑体" pitchFamily="2" charset="-122"/>
                <a:cs typeface="Arial" charset="0"/>
              </a:rPr>
              <a:t> </a:t>
            </a:r>
            <a:endParaRPr lang="zh-CN" altLang="en-US" sz="2800">
              <a:latin typeface="Times New Roman" pitchFamily="18" charset="0"/>
              <a:ea typeface="黑体" pitchFamily="2" charset="-122"/>
              <a:cs typeface="Times New Roman" pitchFamily="18" charset="0"/>
            </a:endParaRPr>
          </a:p>
        </p:txBody>
      </p:sp>
      <p:sp>
        <p:nvSpPr>
          <p:cNvPr id="103427" name="Text Box 27"/>
          <p:cNvSpPr txBox="1">
            <a:spLocks noChangeArrowheads="1"/>
          </p:cNvSpPr>
          <p:nvPr/>
        </p:nvSpPr>
        <p:spPr bwMode="auto">
          <a:xfrm>
            <a:off x="1908175" y="971550"/>
            <a:ext cx="5473700" cy="585788"/>
          </a:xfrm>
          <a:prstGeom prst="rect">
            <a:avLst/>
          </a:prstGeom>
          <a:solidFill>
            <a:srgbClr val="FFCCFF"/>
          </a:solidFill>
          <a:ln w="9525">
            <a:noFill/>
            <a:miter lim="800000"/>
            <a:headEnd/>
            <a:tailEnd/>
          </a:ln>
        </p:spPr>
        <p:txBody>
          <a:bodyPr>
            <a:spAutoFit/>
          </a:bodyPr>
          <a:lstStyle/>
          <a:p>
            <a:pPr algn="ctr">
              <a:spcBef>
                <a:spcPct val="50000"/>
              </a:spcBef>
            </a:pPr>
            <a:r>
              <a:rPr lang="zh-CN" altLang="en-US" sz="3200">
                <a:latin typeface="Times New Roman" pitchFamily="18" charset="0"/>
                <a:ea typeface="黑体" pitchFamily="2" charset="-122"/>
                <a:cs typeface="Times New Roman" pitchFamily="18" charset="0"/>
              </a:rPr>
              <a:t>小分子抗氧化物的作用</a:t>
            </a:r>
          </a:p>
        </p:txBody>
      </p:sp>
      <p:sp>
        <p:nvSpPr>
          <p:cNvPr id="103428" name="Text Box 31"/>
          <p:cNvSpPr txBox="1">
            <a:spLocks noChangeArrowheads="1"/>
          </p:cNvSpPr>
          <p:nvPr/>
        </p:nvSpPr>
        <p:spPr bwMode="auto">
          <a:xfrm>
            <a:off x="1474788" y="3352800"/>
            <a:ext cx="6553200" cy="1228725"/>
          </a:xfrm>
          <a:prstGeom prst="rect">
            <a:avLst/>
          </a:prstGeom>
          <a:noFill/>
          <a:ln w="9525">
            <a:noFill/>
            <a:miter lim="800000"/>
            <a:headEnd/>
            <a:tailEnd/>
          </a:ln>
        </p:spPr>
        <p:txBody>
          <a:bodyPr>
            <a:spAutoFit/>
          </a:bodyPr>
          <a:lstStyle/>
          <a:p>
            <a:pPr>
              <a:lnSpc>
                <a:spcPct val="140000"/>
              </a:lnSpc>
              <a:spcBef>
                <a:spcPct val="50000"/>
              </a:spcBef>
            </a:pPr>
            <a:r>
              <a:rPr lang="en-US" altLang="zh-CN" sz="2800">
                <a:latin typeface="Times New Roman" pitchFamily="18" charset="0"/>
                <a:ea typeface="黑体" pitchFamily="2" charset="-122"/>
                <a:cs typeface="Times New Roman" pitchFamily="18" charset="0"/>
              </a:rPr>
              <a:t>       </a:t>
            </a:r>
            <a:r>
              <a:rPr lang="zh-CN" altLang="en-US" sz="2800">
                <a:latin typeface="Times New Roman" pitchFamily="18" charset="0"/>
                <a:ea typeface="黑体" pitchFamily="2" charset="-122"/>
                <a:cs typeface="Times New Roman" pitchFamily="18" charset="0"/>
              </a:rPr>
              <a:t>这些化合物均具有还原性，可提供电子给</a:t>
            </a:r>
            <a:r>
              <a:rPr lang="en-US" altLang="zh-CN" sz="2800">
                <a:latin typeface="Times New Roman" pitchFamily="18" charset="0"/>
                <a:ea typeface="黑体" pitchFamily="2" charset="-122"/>
                <a:cs typeface="Times New Roman" pitchFamily="18" charset="0"/>
              </a:rPr>
              <a:t>ROS</a:t>
            </a:r>
            <a:r>
              <a:rPr lang="zh-CN" altLang="en-US" sz="2800">
                <a:latin typeface="Times New Roman" pitchFamily="18" charset="0"/>
                <a:ea typeface="黑体" pitchFamily="2" charset="-122"/>
                <a:cs typeface="Times New Roman" pitchFamily="18" charset="0"/>
              </a:rPr>
              <a:t>，从而消除其强氧化性。</a:t>
            </a:r>
          </a:p>
        </p:txBody>
      </p:sp>
      <p:sp>
        <p:nvSpPr>
          <p:cNvPr id="5" name="灯片编号占位符 4"/>
          <p:cNvSpPr>
            <a:spLocks noGrp="1"/>
          </p:cNvSpPr>
          <p:nvPr>
            <p:ph type="sldNum" sz="quarter" idx="12"/>
          </p:nvPr>
        </p:nvSpPr>
        <p:spPr/>
        <p:txBody>
          <a:bodyPr/>
          <a:lstStyle/>
          <a:p>
            <a:pPr>
              <a:defRPr/>
            </a:pPr>
            <a:fld id="{37FC0A87-4C66-4B29-BBA5-A2EB1CB1DC94}" type="slidenum">
              <a:rPr lang="en-US" altLang="zh-CN" smtClean="0"/>
              <a:pPr>
                <a:defRPr/>
              </a:pPr>
              <a:t>93</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46" name="Group 2"/>
          <p:cNvGraphicFramePr>
            <a:graphicFrameLocks noGrp="1"/>
          </p:cNvGraphicFramePr>
          <p:nvPr/>
        </p:nvGraphicFramePr>
        <p:xfrm>
          <a:off x="252413" y="1628775"/>
          <a:ext cx="8640762" cy="4459956"/>
        </p:xfrm>
        <a:graphic>
          <a:graphicData uri="http://schemas.openxmlformats.org/drawingml/2006/table">
            <a:tbl>
              <a:tblPr/>
              <a:tblGrid>
                <a:gridCol w="2232025">
                  <a:extLst>
                    <a:ext uri="{9D8B030D-6E8A-4147-A177-3AD203B41FA5}">
                      <a16:colId xmlns:a16="http://schemas.microsoft.com/office/drawing/2014/main" val="20000"/>
                    </a:ext>
                  </a:extLst>
                </a:gridCol>
                <a:gridCol w="3455987">
                  <a:extLst>
                    <a:ext uri="{9D8B030D-6E8A-4147-A177-3AD203B41FA5}">
                      <a16:colId xmlns:a16="http://schemas.microsoft.com/office/drawing/2014/main" val="20001"/>
                    </a:ext>
                  </a:extLst>
                </a:gridCol>
                <a:gridCol w="2952750">
                  <a:extLst>
                    <a:ext uri="{9D8B030D-6E8A-4147-A177-3AD203B41FA5}">
                      <a16:colId xmlns:a16="http://schemas.microsoft.com/office/drawing/2014/main" val="20002"/>
                    </a:ext>
                  </a:extLst>
                </a:gridCol>
              </a:tblGrid>
              <a:tr h="588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chemeClr val="tx1"/>
                        </a:solidFill>
                        <a:effectLst/>
                        <a:latin typeface="Arial" pitchFamily="34" charset="0"/>
                        <a:ea typeface="黑体" pitchFamily="49" charset="-122"/>
                        <a:cs typeface="Arial" pitchFamily="34" charset="0"/>
                      </a:endParaRPr>
                    </a:p>
                  </a:txBody>
                  <a:tcPr marL="72000" marR="72000" marT="36000" marB="360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800" b="0" i="0" u="none" strike="noStrike" cap="none" normalizeH="0" baseline="0">
                          <a:ln>
                            <a:noFill/>
                          </a:ln>
                          <a:solidFill>
                            <a:schemeClr val="tx1"/>
                          </a:solidFill>
                          <a:effectLst/>
                          <a:latin typeface="Arial" pitchFamily="34" charset="0"/>
                          <a:ea typeface="黑体" pitchFamily="49" charset="-122"/>
                          <a:cs typeface="Arial" pitchFamily="34" charset="0"/>
                        </a:rPr>
                        <a:t>执业医师考试</a:t>
                      </a:r>
                    </a:p>
                  </a:txBody>
                  <a:tcPr marL="72000" marR="72000" marT="36000" marB="3600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800" b="0" i="0" u="none" strike="noStrike" cap="none" normalizeH="0" baseline="0">
                          <a:ln>
                            <a:noFill/>
                          </a:ln>
                          <a:solidFill>
                            <a:schemeClr val="tx1"/>
                          </a:solidFill>
                          <a:effectLst/>
                          <a:latin typeface="Arial" pitchFamily="34" charset="0"/>
                          <a:ea typeface="黑体" pitchFamily="49" charset="-122"/>
                          <a:cs typeface="Arial" pitchFamily="34" charset="0"/>
                        </a:rPr>
                        <a:t>西医综合考试</a:t>
                      </a:r>
                    </a:p>
                  </a:txBody>
                  <a:tcPr marL="72000" marR="72000" marT="36000" marB="36000" anchor="ctr"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49118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dirty="0">
                          <a:ln>
                            <a:noFill/>
                          </a:ln>
                          <a:solidFill>
                            <a:schemeClr val="tx1"/>
                          </a:solidFill>
                          <a:effectLst/>
                          <a:latin typeface="Arial" pitchFamily="34" charset="0"/>
                          <a:ea typeface="黑体" pitchFamily="49" charset="-122"/>
                          <a:cs typeface="Arial" pitchFamily="34" charset="0"/>
                        </a:rPr>
                        <a:t>1. </a:t>
                      </a:r>
                      <a:r>
                        <a:rPr kumimoji="1"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概论</a:t>
                      </a:r>
                    </a:p>
                  </a:txBody>
                  <a:tcPr marL="72000" marR="72000" marT="36000" marB="36000"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457200" marR="0" lvl="0" indent="-457200" algn="l" defTabSz="914400" rtl="0" eaLnBrk="1" fontAlgn="base" latinLnBrk="0" hangingPunct="1">
                        <a:lnSpc>
                          <a:spcPct val="100000"/>
                        </a:lnSpc>
                        <a:spcBef>
                          <a:spcPct val="0"/>
                        </a:spcBef>
                        <a:spcAft>
                          <a:spcPct val="0"/>
                        </a:spcAft>
                        <a:buClrTx/>
                        <a:buSzTx/>
                        <a:buFontTx/>
                        <a:buAutoNum type="circleNumDbPlain"/>
                        <a:tabLst/>
                      </a:pPr>
                      <a:endParaRPr kumimoji="0" lang="zh-CN" altLang="zh-CN" sz="2000" b="0" i="0" u="none" strike="noStrike" cap="none" normalizeH="0" baseline="0" dirty="0">
                        <a:ln>
                          <a:noFill/>
                        </a:ln>
                        <a:solidFill>
                          <a:schemeClr val="tx1"/>
                        </a:solidFill>
                        <a:effectLst/>
                        <a:latin typeface="Arial" pitchFamily="34" charset="0"/>
                        <a:ea typeface="黑体" pitchFamily="49" charset="-122"/>
                        <a:cs typeface="Arial" pitchFamily="34" charset="0"/>
                      </a:endParaRPr>
                    </a:p>
                  </a:txBody>
                  <a:tcPr marL="72000" marR="72000" marT="36000" marB="360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457200" marR="0" lvl="0" indent="-45720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生物氧化的特点</a:t>
                      </a:r>
                    </a:p>
                  </a:txBody>
                  <a:tcPr marL="72000" marR="72000" marT="36000" marB="36000"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397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a:ln>
                            <a:noFill/>
                          </a:ln>
                          <a:solidFill>
                            <a:schemeClr val="tx1"/>
                          </a:solidFill>
                          <a:effectLst/>
                          <a:latin typeface="Arial" pitchFamily="34" charset="0"/>
                          <a:ea typeface="黑体" pitchFamily="49" charset="-122"/>
                          <a:cs typeface="Arial" pitchFamily="34" charset="0"/>
                        </a:rPr>
                        <a:t>2. ATP</a:t>
                      </a:r>
                      <a:r>
                        <a:rPr kumimoji="1"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与其他高能化合物</a:t>
                      </a:r>
                    </a:p>
                  </a:txBody>
                  <a:tcPr marL="72000" marR="72000" marT="36000" marB="36000" horzOverflow="overflow">
                    <a:lnL cap="flat">
                      <a:noFill/>
                    </a:lnL>
                    <a:lnR>
                      <a:noFill/>
                    </a:lnR>
                    <a:lnT>
                      <a:noFill/>
                    </a:lnT>
                    <a:lnB>
                      <a:noFill/>
                    </a:lnB>
                    <a:lnTlToBr>
                      <a:noFill/>
                    </a:lnTlToBr>
                    <a:lnBlToTr>
                      <a:noFill/>
                    </a:lnBlToTr>
                    <a:solidFill>
                      <a:srgbClr val="FFFF66"/>
                    </a:solidFill>
                  </a:tcPr>
                </a:tc>
                <a:tc>
                  <a:txBody>
                    <a:bodyPr/>
                    <a:lstStyle/>
                    <a:p>
                      <a:pPr marL="457200" marR="0" lvl="0" indent="-457200" algn="l" defTabSz="914400" rtl="0" eaLnBrk="1" fontAlgn="base" latinLnBrk="0" hangingPunct="1">
                        <a:lnSpc>
                          <a:spcPct val="100000"/>
                        </a:lnSpc>
                        <a:spcBef>
                          <a:spcPct val="0"/>
                        </a:spcBef>
                        <a:spcAft>
                          <a:spcPct val="0"/>
                        </a:spcAft>
                        <a:buClrTx/>
                        <a:buSzTx/>
                        <a:buFontTx/>
                        <a:buAutoNum type="circleNumDbPlain"/>
                        <a:tabLst/>
                      </a:pPr>
                      <a:r>
                        <a:rPr kumimoji="0" lang="en-US" altLang="zh-CN" sz="2000" b="0" i="0" u="none" strike="noStrike" cap="none" normalizeH="0" baseline="0">
                          <a:ln>
                            <a:noFill/>
                          </a:ln>
                          <a:solidFill>
                            <a:srgbClr val="333333"/>
                          </a:solidFill>
                          <a:effectLst/>
                          <a:latin typeface="Arial" pitchFamily="34" charset="0"/>
                          <a:ea typeface="黑体" pitchFamily="49" charset="-122"/>
                          <a:cs typeface="Arial" pitchFamily="34" charset="0"/>
                        </a:rPr>
                        <a:t>ATP</a:t>
                      </a:r>
                      <a:r>
                        <a:rPr kumimoji="0" lang="zh-CN" altLang="en-US" sz="2000" b="0" i="0" u="none" strike="noStrike" cap="none" normalizeH="0" baseline="0">
                          <a:ln>
                            <a:noFill/>
                          </a:ln>
                          <a:solidFill>
                            <a:srgbClr val="333333"/>
                          </a:solidFill>
                          <a:effectLst/>
                          <a:latin typeface="Arial" pitchFamily="34" charset="0"/>
                          <a:ea typeface="黑体" pitchFamily="49" charset="-122"/>
                          <a:cs typeface="Arial" pitchFamily="34" charset="0"/>
                        </a:rPr>
                        <a:t>循环与高能磷酸键</a:t>
                      </a:r>
                    </a:p>
                    <a:p>
                      <a:pPr marL="457200" marR="0" lvl="0" indent="-457200" algn="l" defTabSz="914400" rtl="0" eaLnBrk="1" fontAlgn="base" latinLnBrk="0" hangingPunct="1">
                        <a:lnSpc>
                          <a:spcPct val="100000"/>
                        </a:lnSpc>
                        <a:spcBef>
                          <a:spcPct val="0"/>
                        </a:spcBef>
                        <a:spcAft>
                          <a:spcPct val="0"/>
                        </a:spcAft>
                        <a:buClrTx/>
                        <a:buSzTx/>
                        <a:buFontTx/>
                        <a:buAutoNum type="circleNumDbPlain"/>
                        <a:tabLst/>
                      </a:pPr>
                      <a:r>
                        <a:rPr kumimoji="0" lang="en-US" altLang="zh-CN" sz="2000" b="0" i="0" u="none" strike="noStrike" cap="none" normalizeH="0" baseline="0">
                          <a:ln>
                            <a:noFill/>
                          </a:ln>
                          <a:solidFill>
                            <a:srgbClr val="333333"/>
                          </a:solidFill>
                          <a:effectLst/>
                          <a:latin typeface="Arial" pitchFamily="34" charset="0"/>
                          <a:ea typeface="黑体" pitchFamily="49" charset="-122"/>
                          <a:cs typeface="Arial" pitchFamily="34" charset="0"/>
                        </a:rPr>
                        <a:t>ATP</a:t>
                      </a:r>
                      <a:r>
                        <a:rPr kumimoji="0" lang="zh-CN" altLang="en-US" sz="2000" b="0" i="0" u="none" strike="noStrike" cap="none" normalizeH="0" baseline="0">
                          <a:ln>
                            <a:noFill/>
                          </a:ln>
                          <a:solidFill>
                            <a:srgbClr val="333333"/>
                          </a:solidFill>
                          <a:effectLst/>
                          <a:latin typeface="Arial" pitchFamily="34" charset="0"/>
                          <a:ea typeface="黑体" pitchFamily="49" charset="-122"/>
                          <a:cs typeface="Arial" pitchFamily="34" charset="0"/>
                        </a:rPr>
                        <a:t>的利用</a:t>
                      </a:r>
                    </a:p>
                    <a:p>
                      <a:pPr marL="457200" marR="0" lvl="0" indent="-457200" algn="l" defTabSz="914400" rtl="0" eaLnBrk="1" fontAlgn="base" latinLnBrk="0" hangingPunct="1">
                        <a:lnSpc>
                          <a:spcPct val="100000"/>
                        </a:lnSpc>
                        <a:spcBef>
                          <a:spcPct val="0"/>
                        </a:spcBef>
                        <a:spcAft>
                          <a:spcPct val="0"/>
                        </a:spcAft>
                        <a:buClrTx/>
                        <a:buSzTx/>
                        <a:buFontTx/>
                        <a:buAutoNum type="circleNumDbPlain"/>
                        <a:tabLst/>
                      </a:pPr>
                      <a:r>
                        <a:rPr kumimoji="0" lang="zh-CN" altLang="en-US" sz="2000" b="0" i="0" u="none" strike="noStrike" cap="none" normalizeH="0" baseline="0">
                          <a:ln>
                            <a:noFill/>
                          </a:ln>
                          <a:solidFill>
                            <a:srgbClr val="333333"/>
                          </a:solidFill>
                          <a:effectLst/>
                          <a:latin typeface="Arial" pitchFamily="34" charset="0"/>
                          <a:ea typeface="黑体" pitchFamily="49" charset="-122"/>
                          <a:cs typeface="Arial" pitchFamily="34" charset="0"/>
                        </a:rPr>
                        <a:t>其他高能磷酸化合物</a:t>
                      </a:r>
                      <a:endPar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endParaRPr>
                    </a:p>
                  </a:txBody>
                  <a:tcPr marL="72000" marR="72000" marT="36000" marB="36000" horzOverflow="overflow">
                    <a:lnL>
                      <a:noFill/>
                    </a:lnL>
                    <a:lnR>
                      <a:noFill/>
                    </a:lnR>
                    <a:lnT>
                      <a:noFill/>
                    </a:lnT>
                    <a:lnB>
                      <a:noFill/>
                    </a:lnB>
                    <a:lnTlToBr>
                      <a:noFill/>
                    </a:lnTlToBr>
                    <a:lnBlToTr>
                      <a:noFill/>
                    </a:lnBlToTr>
                    <a:solidFill>
                      <a:srgbClr val="FFFF66"/>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高能磷酸化合物的储存和利用</a:t>
                      </a:r>
                    </a:p>
                  </a:txBody>
                  <a:tcPr marL="72000" marR="72000" marT="36000" marB="36000" horzOverflow="overflow">
                    <a:lnL>
                      <a:noFill/>
                    </a:lnL>
                    <a:lnR cap="flat">
                      <a:noFill/>
                    </a:lnR>
                    <a:lnT>
                      <a:noFill/>
                    </a:lnT>
                    <a:lnB>
                      <a:noFill/>
                    </a:lnB>
                    <a:lnTlToBr>
                      <a:noFill/>
                    </a:lnTlToBr>
                    <a:lnBlToTr>
                      <a:noFill/>
                    </a:lnBlToTr>
                    <a:solidFill>
                      <a:srgbClr val="FFFF66"/>
                    </a:solid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a:ln>
                            <a:noFill/>
                          </a:ln>
                          <a:solidFill>
                            <a:schemeClr val="tx1"/>
                          </a:solidFill>
                          <a:effectLst/>
                          <a:latin typeface="Arial" pitchFamily="34" charset="0"/>
                          <a:ea typeface="黑体" pitchFamily="49" charset="-122"/>
                          <a:cs typeface="Arial" pitchFamily="34" charset="0"/>
                        </a:rPr>
                        <a:t>3. </a:t>
                      </a:r>
                      <a:r>
                        <a:rPr kumimoji="1"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氧化磷酸化</a:t>
                      </a:r>
                    </a:p>
                  </a:txBody>
                  <a:tcPr marL="72000" marR="72000" marT="36000" marB="36000" horzOverflow="overflow">
                    <a:lnL cap="flat">
                      <a:noFill/>
                    </a:lnL>
                    <a:lnR>
                      <a:noFill/>
                    </a:lnR>
                    <a:lnT>
                      <a:noFill/>
                    </a:lnT>
                    <a:lnB>
                      <a:noFill/>
                    </a:lnB>
                    <a:lnTlToBr>
                      <a:noFill/>
                    </a:lnTlToBr>
                    <a:lnBlToTr>
                      <a:noFill/>
                    </a:lnBlToTr>
                    <a:noFill/>
                  </a:tcPr>
                </a:tc>
                <a:tc>
                  <a:txBody>
                    <a:bodyPr/>
                    <a:lstStyle/>
                    <a:p>
                      <a:pPr marL="457200" marR="0" lvl="0" indent="-457200" algn="l" defTabSz="914400" rtl="0" eaLnBrk="1" fontAlgn="base" latinLnBrk="0" hangingPunct="1">
                        <a:lnSpc>
                          <a:spcPct val="100000"/>
                        </a:lnSpc>
                        <a:spcBef>
                          <a:spcPct val="0"/>
                        </a:spcBef>
                        <a:spcAft>
                          <a:spcPct val="0"/>
                        </a:spcAft>
                        <a:buClrTx/>
                        <a:buSzTx/>
                        <a:buFontTx/>
                        <a:buAutoNum type="circleNumDbPlain"/>
                        <a:tabLst/>
                      </a:pPr>
                      <a:r>
                        <a:rPr kumimoji="0" lang="zh-CN" altLang="en-US" sz="2000" b="0" i="0" u="none" strike="noStrike" cap="none" normalizeH="0" baseline="0">
                          <a:ln>
                            <a:noFill/>
                          </a:ln>
                          <a:solidFill>
                            <a:srgbClr val="333333"/>
                          </a:solidFill>
                          <a:effectLst/>
                          <a:latin typeface="Arial" pitchFamily="34" charset="0"/>
                          <a:ea typeface="黑体" pitchFamily="49" charset="-122"/>
                          <a:cs typeface="Arial" pitchFamily="34" charset="0"/>
                        </a:rPr>
                        <a:t>氧化磷酸化的概念</a:t>
                      </a:r>
                    </a:p>
                    <a:p>
                      <a:pPr marL="457200" marR="0" lvl="0" indent="-457200" algn="l" defTabSz="914400" rtl="0" eaLnBrk="1" fontAlgn="base" latinLnBrk="0" hangingPunct="1">
                        <a:lnSpc>
                          <a:spcPct val="100000"/>
                        </a:lnSpc>
                        <a:spcBef>
                          <a:spcPct val="0"/>
                        </a:spcBef>
                        <a:spcAft>
                          <a:spcPct val="0"/>
                        </a:spcAft>
                        <a:buClrTx/>
                        <a:buSzTx/>
                        <a:buFontTx/>
                        <a:buAutoNum type="circleNumDbPlain"/>
                        <a:tabLst/>
                      </a:pPr>
                      <a:r>
                        <a:rPr kumimoji="0" lang="zh-CN" altLang="en-US" sz="2000" b="0" i="0" u="none" strike="noStrike" cap="none" normalizeH="0" baseline="0">
                          <a:ln>
                            <a:noFill/>
                          </a:ln>
                          <a:solidFill>
                            <a:srgbClr val="333333"/>
                          </a:solidFill>
                          <a:effectLst/>
                          <a:latin typeface="Arial" pitchFamily="34" charset="0"/>
                          <a:ea typeface="黑体" pitchFamily="49" charset="-122"/>
                          <a:cs typeface="Arial" pitchFamily="34" charset="0"/>
                        </a:rPr>
                        <a:t>两条呼吸链的组成和排列顺序</a:t>
                      </a:r>
                    </a:p>
                    <a:p>
                      <a:pPr marL="457200" marR="0" lvl="0" indent="-457200" algn="l" defTabSz="914400" rtl="0" eaLnBrk="1" fontAlgn="base" latinLnBrk="0" hangingPunct="1">
                        <a:lnSpc>
                          <a:spcPct val="100000"/>
                        </a:lnSpc>
                        <a:spcBef>
                          <a:spcPct val="0"/>
                        </a:spcBef>
                        <a:spcAft>
                          <a:spcPct val="0"/>
                        </a:spcAft>
                        <a:buClrTx/>
                        <a:buSzTx/>
                        <a:buFontTx/>
                        <a:buAutoNum type="circleNumDbPlain"/>
                        <a:tabLst/>
                      </a:pPr>
                      <a:r>
                        <a:rPr kumimoji="0" lang="en-US" altLang="zh-CN" sz="2000" b="0" i="0" u="none" strike="noStrike" cap="none" normalizeH="0" baseline="0">
                          <a:ln>
                            <a:noFill/>
                          </a:ln>
                          <a:solidFill>
                            <a:srgbClr val="333333"/>
                          </a:solidFill>
                          <a:effectLst/>
                          <a:latin typeface="Arial" pitchFamily="34" charset="0"/>
                          <a:ea typeface="黑体" pitchFamily="49" charset="-122"/>
                          <a:cs typeface="Arial" pitchFamily="34" charset="0"/>
                        </a:rPr>
                        <a:t>ATP</a:t>
                      </a:r>
                      <a:r>
                        <a:rPr kumimoji="0" lang="zh-CN" altLang="en-US" sz="2000" b="0" i="0" u="none" strike="noStrike" cap="none" normalizeH="0" baseline="0">
                          <a:ln>
                            <a:noFill/>
                          </a:ln>
                          <a:solidFill>
                            <a:srgbClr val="333333"/>
                          </a:solidFill>
                          <a:effectLst/>
                          <a:latin typeface="Arial" pitchFamily="34" charset="0"/>
                          <a:ea typeface="黑体" pitchFamily="49" charset="-122"/>
                          <a:cs typeface="Arial" pitchFamily="34" charset="0"/>
                        </a:rPr>
                        <a:t>合酶</a:t>
                      </a:r>
                    </a:p>
                    <a:p>
                      <a:pPr marL="457200" marR="0" lvl="0" indent="-457200" algn="l" defTabSz="914400" rtl="0" eaLnBrk="1" fontAlgn="base" latinLnBrk="0" hangingPunct="1">
                        <a:lnSpc>
                          <a:spcPct val="100000"/>
                        </a:lnSpc>
                        <a:spcBef>
                          <a:spcPct val="0"/>
                        </a:spcBef>
                        <a:spcAft>
                          <a:spcPct val="0"/>
                        </a:spcAft>
                        <a:buClrTx/>
                        <a:buSzTx/>
                        <a:buFontTx/>
                        <a:buAutoNum type="circleNumDbPlain"/>
                        <a:tabLst/>
                      </a:pPr>
                      <a:r>
                        <a:rPr kumimoji="0" lang="zh-CN" altLang="en-US" sz="2000" b="0" i="0" u="none" strike="noStrike" cap="none" normalizeH="0" baseline="0">
                          <a:ln>
                            <a:noFill/>
                          </a:ln>
                          <a:solidFill>
                            <a:srgbClr val="333333"/>
                          </a:solidFill>
                          <a:effectLst/>
                          <a:latin typeface="Arial" pitchFamily="34" charset="0"/>
                          <a:ea typeface="黑体" pitchFamily="49" charset="-122"/>
                          <a:cs typeface="Arial" pitchFamily="34" charset="0"/>
                        </a:rPr>
                        <a:t>氧化磷酸化的调节</a:t>
                      </a:r>
                    </a:p>
                  </a:txBody>
                  <a:tcPr marL="72000" marR="72000" marT="36000" marB="36000" horzOverflow="overflow">
                    <a:lnL>
                      <a:noFill/>
                    </a:lnL>
                    <a:lnR>
                      <a:noFill/>
                    </a:lnR>
                    <a:lnT>
                      <a:noFill/>
                    </a:lnT>
                    <a:lnB>
                      <a:noFill/>
                    </a:lnB>
                    <a:lnTlToBr>
                      <a:noFill/>
                    </a:lnTlToBr>
                    <a:lnBlToTr>
                      <a:noFill/>
                    </a:lnBlToTr>
                    <a:noFill/>
                  </a:tcPr>
                </a:tc>
                <a:tc>
                  <a:txBody>
                    <a:bodyPr/>
                    <a:lstStyle/>
                    <a:p>
                      <a:pPr marL="457200" marR="0" lvl="0" indent="-457200" algn="l" defTabSz="914400" rtl="0" eaLnBrk="1" fontAlgn="base" latinLnBrk="0" hangingPunct="1">
                        <a:lnSpc>
                          <a:spcPct val="100000"/>
                        </a:lnSpc>
                        <a:spcBef>
                          <a:spcPct val="0"/>
                        </a:spcBef>
                        <a:spcAft>
                          <a:spcPct val="0"/>
                        </a:spcAft>
                        <a:buClrTx/>
                        <a:buSzTx/>
                        <a:buFontTx/>
                        <a:buAutoNum type="circleNumDbPlain"/>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呼吸链的组成</a:t>
                      </a:r>
                    </a:p>
                    <a:p>
                      <a:pPr marL="457200" marR="0" lvl="0" indent="-457200" algn="l" defTabSz="914400" rtl="0" eaLnBrk="1" fontAlgn="base" latinLnBrk="0" hangingPunct="1">
                        <a:lnSpc>
                          <a:spcPct val="100000"/>
                        </a:lnSpc>
                        <a:spcBef>
                          <a:spcPct val="0"/>
                        </a:spcBef>
                        <a:spcAft>
                          <a:spcPct val="0"/>
                        </a:spcAft>
                        <a:buClrTx/>
                        <a:buSzTx/>
                        <a:buFontTx/>
                        <a:buAutoNum type="circleNumDbPlain"/>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氧化磷酸化及影响氧化磷酸化的因素</a:t>
                      </a:r>
                    </a:p>
                    <a:p>
                      <a:pPr marL="457200" marR="0" lvl="0" indent="-457200" algn="l" defTabSz="914400" rtl="0" eaLnBrk="1" fontAlgn="base" latinLnBrk="0" hangingPunct="1">
                        <a:lnSpc>
                          <a:spcPct val="100000"/>
                        </a:lnSpc>
                        <a:spcBef>
                          <a:spcPct val="0"/>
                        </a:spcBef>
                        <a:spcAft>
                          <a:spcPct val="0"/>
                        </a:spcAft>
                        <a:buClrTx/>
                        <a:buSzTx/>
                        <a:buFontTx/>
                        <a:buAutoNum type="circleNumDbPlain"/>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底物水平磷酸化</a:t>
                      </a:r>
                    </a:p>
                    <a:p>
                      <a:pPr marL="457200" marR="0" lvl="0" indent="-457200" algn="l" defTabSz="914400" rtl="0" eaLnBrk="1" fontAlgn="base" latinLnBrk="0" hangingPunct="1">
                        <a:lnSpc>
                          <a:spcPct val="100000"/>
                        </a:lnSpc>
                        <a:spcBef>
                          <a:spcPct val="0"/>
                        </a:spcBef>
                        <a:spcAft>
                          <a:spcPct val="0"/>
                        </a:spcAft>
                        <a:buClrTx/>
                        <a:buSzTx/>
                        <a:buFontTx/>
                        <a:buAutoNum type="circleNumDbPlain"/>
                        <a:tabLst/>
                      </a:pP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胞浆中</a:t>
                      </a:r>
                      <a:r>
                        <a:rPr kumimoji="0" lang="en-US" altLang="zh-CN" sz="2000" b="0" i="0" u="none" strike="noStrike" cap="none" normalizeH="0" baseline="0">
                          <a:ln>
                            <a:noFill/>
                          </a:ln>
                          <a:solidFill>
                            <a:schemeClr val="tx1"/>
                          </a:solidFill>
                          <a:effectLst/>
                          <a:latin typeface="Arial" pitchFamily="34" charset="0"/>
                          <a:ea typeface="黑体" pitchFamily="49" charset="-122"/>
                          <a:cs typeface="Arial" pitchFamily="34" charset="0"/>
                        </a:rPr>
                        <a:t>NADH</a:t>
                      </a:r>
                      <a:r>
                        <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rPr>
                        <a:t>的氧化</a:t>
                      </a:r>
                    </a:p>
                  </a:txBody>
                  <a:tcPr marL="72000" marR="72000" marT="36000" marB="3600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974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333333"/>
                          </a:solidFill>
                          <a:effectLst/>
                          <a:latin typeface="Arial" pitchFamily="34" charset="0"/>
                          <a:ea typeface="黑体" pitchFamily="49" charset="-122"/>
                          <a:cs typeface="Arial" pitchFamily="34" charset="0"/>
                        </a:rPr>
                        <a:t>4. </a:t>
                      </a:r>
                      <a:r>
                        <a:rPr kumimoji="0" lang="zh-CN" altLang="en-US" sz="2000" b="0" i="0" u="none" strike="noStrike" cap="none" normalizeH="0" baseline="0">
                          <a:ln>
                            <a:noFill/>
                          </a:ln>
                          <a:solidFill>
                            <a:srgbClr val="333333"/>
                          </a:solidFill>
                          <a:effectLst/>
                          <a:latin typeface="Arial" pitchFamily="34" charset="0"/>
                          <a:ea typeface="黑体" pitchFamily="49" charset="-122"/>
                          <a:cs typeface="Arial" pitchFamily="34" charset="0"/>
                        </a:rPr>
                        <a:t>其他氧化体系　</a:t>
                      </a:r>
                      <a:endParaRPr kumimoji="0" lang="zh-CN" altLang="en-US" sz="2000" b="0" i="0" u="none" strike="noStrike" cap="none" normalizeH="0" baseline="0">
                        <a:ln>
                          <a:noFill/>
                        </a:ln>
                        <a:solidFill>
                          <a:schemeClr val="tx1"/>
                        </a:solidFill>
                        <a:effectLst/>
                        <a:latin typeface="Arial" pitchFamily="34" charset="0"/>
                        <a:ea typeface="黑体" pitchFamily="49" charset="-122"/>
                        <a:cs typeface="Arial" pitchFamily="34" charset="0"/>
                      </a:endParaRPr>
                    </a:p>
                  </a:txBody>
                  <a:tcPr marL="72000" marR="72000" marT="36000" marB="36000"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chemeClr val="tx1"/>
                        </a:solidFill>
                        <a:effectLst/>
                        <a:latin typeface="Arial" pitchFamily="34" charset="0"/>
                        <a:ea typeface="黑体" pitchFamily="49" charset="-122"/>
                        <a:cs typeface="Arial" pitchFamily="34" charset="0"/>
                      </a:endParaRPr>
                    </a:p>
                  </a:txBody>
                  <a:tcPr marL="72000" marR="72000" marT="36000" marB="36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a:ln>
                            <a:noFill/>
                          </a:ln>
                          <a:solidFill>
                            <a:schemeClr val="tx1"/>
                          </a:solidFill>
                          <a:effectLst/>
                          <a:latin typeface="Arial" pitchFamily="34" charset="0"/>
                          <a:ea typeface="黑体" pitchFamily="49" charset="-122"/>
                          <a:cs typeface="Arial" pitchFamily="34" charset="0"/>
                        </a:rPr>
                        <a:t>微粒体和过氧化物酶体中的酶类</a:t>
                      </a:r>
                    </a:p>
                  </a:txBody>
                  <a:tcPr marL="72000" marR="72000" marT="36000" marB="3600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bl>
          </a:graphicData>
        </a:graphic>
      </p:graphicFrame>
      <p:sp>
        <p:nvSpPr>
          <p:cNvPr id="104469" name="Text Box 29"/>
          <p:cNvSpPr txBox="1">
            <a:spLocks noChangeArrowheads="1"/>
          </p:cNvSpPr>
          <p:nvPr/>
        </p:nvSpPr>
        <p:spPr bwMode="auto">
          <a:xfrm>
            <a:off x="900113" y="762000"/>
            <a:ext cx="7416800" cy="579438"/>
          </a:xfrm>
          <a:prstGeom prst="rect">
            <a:avLst/>
          </a:prstGeom>
          <a:noFill/>
          <a:ln w="9525">
            <a:noFill/>
            <a:miter lim="800000"/>
            <a:headEnd/>
            <a:tailEnd/>
          </a:ln>
        </p:spPr>
        <p:txBody>
          <a:bodyPr>
            <a:spAutoFit/>
          </a:bodyPr>
          <a:lstStyle/>
          <a:p>
            <a:pPr algn="ctr">
              <a:spcBef>
                <a:spcPct val="50000"/>
              </a:spcBef>
            </a:pPr>
            <a:r>
              <a:rPr kumimoji="0" lang="zh-CN" altLang="en-US" sz="3200">
                <a:latin typeface="黑体" pitchFamily="2" charset="-122"/>
                <a:ea typeface="黑体" pitchFamily="2" charset="-122"/>
              </a:rPr>
              <a:t>两大国家考试生物化学考试大纲</a:t>
            </a:r>
          </a:p>
        </p:txBody>
      </p:sp>
      <p:sp>
        <p:nvSpPr>
          <p:cNvPr id="4" name="灯片编号占位符 3"/>
          <p:cNvSpPr>
            <a:spLocks noGrp="1"/>
          </p:cNvSpPr>
          <p:nvPr>
            <p:ph type="sldNum" sz="quarter" idx="12"/>
          </p:nvPr>
        </p:nvSpPr>
        <p:spPr/>
        <p:txBody>
          <a:bodyPr/>
          <a:lstStyle/>
          <a:p>
            <a:pPr>
              <a:defRPr/>
            </a:pPr>
            <a:fld id="{2CE99114-C155-4C8F-961B-77FF3A6CED96}" type="slidenum">
              <a:rPr lang="en-US" altLang="zh-CN" smtClean="0"/>
              <a:pPr>
                <a:defRPr/>
              </a:pPr>
              <a:t>94</a:t>
            </a:fld>
            <a:endParaRPr lang="en-US" altLang="zh-CN"/>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59.9|17.4|79.7|9|4.5"/>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4726</TotalTime>
  <Words>5441</Words>
  <Application>Microsoft Office PowerPoint</Application>
  <PresentationFormat>全屏显示(4:3)</PresentationFormat>
  <Paragraphs>1088</Paragraphs>
  <Slides>94</Slides>
  <Notes>15</Notes>
  <HiddenSlides>3</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vt:i4>
      </vt:variant>
      <vt:variant>
        <vt:lpstr>幻灯片标题</vt:lpstr>
      </vt:variant>
      <vt:variant>
        <vt:i4>94</vt:i4>
      </vt:variant>
    </vt:vector>
  </HeadingPairs>
  <TitlesOfParts>
    <vt:vector size="110" baseType="lpstr">
      <vt:lpstr>等线</vt:lpstr>
      <vt:lpstr>仿宋</vt:lpstr>
      <vt:lpstr>黑体</vt:lpstr>
      <vt:lpstr>华文楷体</vt:lpstr>
      <vt:lpstr>楷体_GB2312</vt:lpstr>
      <vt:lpstr>宋体</vt:lpstr>
      <vt:lpstr>Arial</vt:lpstr>
      <vt:lpstr>Cambria Math</vt:lpstr>
      <vt:lpstr>Symbol</vt:lpstr>
      <vt:lpstr>Tahoma</vt:lpstr>
      <vt:lpstr>Times New Roman</vt:lpstr>
      <vt:lpstr>Verdana</vt:lpstr>
      <vt:lpstr>Wingdings</vt:lpstr>
      <vt:lpstr>Blends</vt:lpstr>
      <vt:lpstr>位图图像</vt:lpstr>
      <vt:lpstr>Document</vt:lpstr>
      <vt:lpstr>生  物  氧  化 (Biological oxidation) </vt:lpstr>
      <vt:lpstr> 生物氧化的概念 </vt:lpstr>
      <vt:lpstr>1.生物氧化与体外氧化的相同点</vt:lpstr>
      <vt:lpstr>PowerPoint 演示文稿</vt:lpstr>
      <vt:lpstr>PowerPoint 演示文稿</vt:lpstr>
      <vt:lpstr> 营养物质的分解代谢</vt:lpstr>
      <vt:lpstr>葡萄糖有氧氧化生成的ATP</vt:lpstr>
      <vt:lpstr>第一节   线粒体氧化体系和呼吸链</vt:lpstr>
      <vt:lpstr>PowerPoint 演示文稿</vt:lpstr>
      <vt:lpstr>一、线粒体氧化体系的组成成分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什么是呼吸链(respiratory chain)？</vt:lpstr>
      <vt:lpstr>PowerPoint 演示文稿</vt:lpstr>
      <vt:lpstr>（一）复合体Ⅰ:  NADH-泛醌还原酶</vt:lpstr>
      <vt:lpstr>（二）复合体Ⅱ:  琥珀酸-泛醌还原酶</vt:lpstr>
      <vt:lpstr>PowerPoint 演示文稿</vt:lpstr>
      <vt:lpstr>（三）复合体Ⅲ:  泛醌-细胞色素c还原酶 </vt:lpstr>
      <vt:lpstr>PowerPoint 演示文稿</vt:lpstr>
      <vt:lpstr>PowerPoint 演示文稿</vt:lpstr>
      <vt:lpstr>（四）复合体Ⅳ:  细胞色素c氧化酶</vt:lpstr>
      <vt:lpstr>PowerPoint 演示文稿</vt:lpstr>
      <vt:lpstr>PowerPoint 演示文稿</vt:lpstr>
      <vt:lpstr>三、呼吸链的类型</vt:lpstr>
      <vt:lpstr>呼吸链的各组分的排列顺序</vt:lpstr>
      <vt:lpstr>PowerPoint 演示文稿</vt:lpstr>
      <vt:lpstr>PowerPoint 演示文稿</vt:lpstr>
      <vt:lpstr>PowerPoint 演示文稿</vt:lpstr>
      <vt:lpstr>氧化磷酸化与ATP生成 oxidative phosphorylation and production of ATP</vt:lpstr>
      <vt:lpstr>ATP的生成方式</vt:lpstr>
      <vt:lpstr>PowerPoint 演示文稿</vt:lpstr>
      <vt:lpstr>PowerPoint 演示文稿</vt:lpstr>
      <vt:lpstr>（一）氧化磷酸化耦联部位</vt:lpstr>
      <vt:lpstr>PowerPoint 演示文稿</vt:lpstr>
      <vt:lpstr>PowerPoint 演示文稿</vt:lpstr>
      <vt:lpstr>PowerPoint 演示文稿</vt:lpstr>
      <vt:lpstr>PowerPoint 演示文稿</vt:lpstr>
      <vt:lpstr>（二）氧化磷酸化耦联机制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（二）氧化磷酸化的抑制剂</vt:lpstr>
      <vt:lpstr>PowerPoint 演示文稿</vt:lpstr>
      <vt:lpstr>PowerPoint 演示文稿</vt:lpstr>
      <vt:lpstr>PowerPoint 演示文稿</vt:lpstr>
      <vt:lpstr>PowerPoint 演示文稿</vt:lpstr>
      <vt:lpstr>（三)甲状腺素</vt:lpstr>
      <vt:lpstr>（四）线粒体DNA突变</vt:lpstr>
      <vt:lpstr>（五）线粒体内膜对物质的选择性转运</vt:lpstr>
      <vt:lpstr>PowerPoint 演示文稿</vt:lpstr>
      <vt:lpstr>1. 胞质中NADH的氧化</vt:lpstr>
      <vt:lpstr>PowerPoint 演示文稿</vt:lpstr>
      <vt:lpstr>PowerPoint 演示文稿</vt:lpstr>
      <vt:lpstr>PowerPoint 演示文稿</vt:lpstr>
      <vt:lpstr>PowerPoint 演示文稿</vt:lpstr>
      <vt:lpstr>2. ATP-ADP转位酶</vt:lpstr>
      <vt:lpstr>PowerPoint 演示文稿</vt:lpstr>
      <vt:lpstr>三、ATP在能量代谢中的核心作用</vt:lpstr>
      <vt:lpstr>PowerPoint 演示文稿</vt:lpstr>
      <vt:lpstr>PowerPoint 演示文稿</vt:lpstr>
      <vt:lpstr>PowerPoint 演示文稿</vt:lpstr>
      <vt:lpstr>（一）ATP的作用</vt:lpstr>
      <vt:lpstr>PowerPoint 演示文稿</vt:lpstr>
      <vt:lpstr>PowerPoint 演示文稿</vt:lpstr>
      <vt:lpstr>PowerPoint 演示文稿</vt:lpstr>
      <vt:lpstr>第三节   其他氧化和抗氧化体系</vt:lpstr>
      <vt:lpstr>PowerPoint 演示文稿</vt:lpstr>
      <vt:lpstr>一、微粒体的氧化体系</vt:lpstr>
      <vt:lpstr>PowerPoint 演示文稿</vt:lpstr>
      <vt:lpstr>PowerPoint 演示文稿</vt:lpstr>
      <vt:lpstr>PowerPoint 演示文稿</vt:lpstr>
      <vt:lpstr>PowerPoint 演示文稿</vt:lpstr>
      <vt:lpstr>PowerPoint 演示文稿</vt:lpstr>
      <vt:lpstr>PowerPoint 演示文稿</vt:lpstr>
      <vt:lpstr>1. 超氧化物歧化酶</vt:lpstr>
      <vt:lpstr> 谷胱甘肽过氧化物酶  </vt:lpstr>
      <vt:lpstr>PowerPoint 演示文稿</vt:lpstr>
      <vt:lpstr>PowerPoint 演示文稿</vt:lpstr>
    </vt:vector>
  </TitlesOfParts>
  <Company>Imb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  物  氧  化 (biological oxidation)</dc:title>
  <dc:creator>gzorient</dc:creator>
  <cp:lastModifiedBy>ZHU LINA</cp:lastModifiedBy>
  <cp:revision>259</cp:revision>
  <dcterms:created xsi:type="dcterms:W3CDTF">2002-10-22T11:58:22Z</dcterms:created>
  <dcterms:modified xsi:type="dcterms:W3CDTF">2021-10-09T03:26:35Z</dcterms:modified>
  <cp:contentStatus/>
</cp:coreProperties>
</file>